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3" r:id="rId2"/>
    <p:sldId id="311" r:id="rId3"/>
    <p:sldId id="312" r:id="rId4"/>
    <p:sldId id="313" r:id="rId5"/>
    <p:sldId id="278" r:id="rId6"/>
    <p:sldId id="286" r:id="rId7"/>
    <p:sldId id="288" r:id="rId8"/>
    <p:sldId id="289" r:id="rId9"/>
    <p:sldId id="314" r:id="rId10"/>
    <p:sldId id="315" r:id="rId11"/>
    <p:sldId id="295" r:id="rId12"/>
    <p:sldId id="316" r:id="rId13"/>
    <p:sldId id="317" r:id="rId14"/>
    <p:sldId id="269" r:id="rId15"/>
    <p:sldId id="275" r:id="rId16"/>
    <p:sldId id="294" r:id="rId17"/>
    <p:sldId id="267" r:id="rId18"/>
    <p:sldId id="296" r:id="rId19"/>
    <p:sldId id="297" r:id="rId20"/>
    <p:sldId id="298" r:id="rId21"/>
    <p:sldId id="299" r:id="rId22"/>
    <p:sldId id="31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277" r:id="rId31"/>
    <p:sldId id="307" r:id="rId32"/>
    <p:sldId id="292" r:id="rId33"/>
    <p:sldId id="308" r:id="rId34"/>
    <p:sldId id="309" r:id="rId35"/>
    <p:sldId id="310" r:id="rId36"/>
    <p:sldId id="271" r:id="rId37"/>
    <p:sldId id="272" r:id="rId38"/>
    <p:sldId id="276" r:id="rId39"/>
    <p:sldId id="279" r:id="rId40"/>
    <p:sldId id="291" r:id="rId41"/>
    <p:sldId id="284" r:id="rId42"/>
    <p:sldId id="285" r:id="rId43"/>
    <p:sldId id="287" r:id="rId44"/>
    <p:sldId id="283" r:id="rId45"/>
    <p:sldId id="280" r:id="rId46"/>
    <p:sldId id="281" r:id="rId47"/>
    <p:sldId id="28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8AA6-218D-4EDD-BB04-583AC6A7346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E5BBA-4439-455F-8754-482B561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0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CB3F8B-0EAC-48A6-B8AE-978CEF57D029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4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9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EC92-298C-428C-939D-7D5BDB7F587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.jpe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.jpe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0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.jpe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88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1.jpeg"/><Relationship Id="rId3" Type="http://schemas.openxmlformats.org/officeDocument/2006/relationships/image" Target="NULL"/><Relationship Id="rId7" Type="http://schemas.openxmlformats.org/officeDocument/2006/relationships/image" Target="../media/image93.png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0.png"/><Relationship Id="rId10" Type="http://schemas.openxmlformats.org/officeDocument/2006/relationships/image" Target="../media/image96.png"/><Relationship Id="rId4" Type="http://schemas.openxmlformats.org/officeDocument/2006/relationships/image" Target="../media/image89.png"/><Relationship Id="rId9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tif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02.jpeg"/><Relationship Id="rId4" Type="http://schemas.openxmlformats.org/officeDocument/2006/relationships/image" Target="../media/image101.t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tif"/><Relationship Id="rId3" Type="http://schemas.openxmlformats.org/officeDocument/2006/relationships/image" Target="NULL"/><Relationship Id="rId7" Type="http://schemas.openxmlformats.org/officeDocument/2006/relationships/image" Target="../media/image105.ti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tif"/><Relationship Id="rId5" Type="http://schemas.openxmlformats.org/officeDocument/2006/relationships/image" Target="../media/image103.tif"/><Relationship Id="rId4" Type="http://schemas.openxmlformats.org/officeDocument/2006/relationships/image" Target="NULL"/><Relationship Id="rId9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08.png"/><Relationship Id="rId7" Type="http://schemas.openxmlformats.org/officeDocument/2006/relationships/image" Target="NUL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4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.jpe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10" Type="http://schemas.openxmlformats.org/officeDocument/2006/relationships/image" Target="../media/image1.jpeg"/><Relationship Id="rId4" Type="http://schemas.openxmlformats.org/officeDocument/2006/relationships/image" Target="../media/image112.emf"/><Relationship Id="rId9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1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tiff"/><Relationship Id="rId2" Type="http://schemas.openxmlformats.org/officeDocument/2006/relationships/image" Target="../media/image11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21.tif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.jpe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510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31.png"/><Relationship Id="rId7" Type="http://schemas.openxmlformats.org/officeDocument/2006/relationships/image" Target="../media/image16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1.png"/><Relationship Id="rId9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1.jpe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jpe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2" y="1675720"/>
            <a:ext cx="109632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FF0000"/>
                </a:solidFill>
              </a:rPr>
              <a:t>Excited States</a:t>
            </a:r>
            <a:r>
              <a:rPr lang="pt-BR" sz="4000" i="1" dirty="0"/>
              <a:t> and </a:t>
            </a:r>
            <a:r>
              <a:rPr lang="pt-BR" sz="4000" i="1" dirty="0">
                <a:solidFill>
                  <a:srgbClr val="008000"/>
                </a:solidFill>
              </a:rPr>
              <a:t>Nonadiabatic Dynamics</a:t>
            </a:r>
          </a:p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CyberTraining </a:t>
            </a:r>
            <a:r>
              <a:rPr lang="pt-BR" sz="4000" i="1" dirty="0"/>
              <a:t>School/Workshop 2022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68825" y="3577468"/>
            <a:ext cx="217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Times New Roman" panose="02020603050405020304" pitchFamily="18" charset="0"/>
              </a:rPr>
              <a:t>Alexey Akimov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9300" y="4563158"/>
            <a:ext cx="354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University at Buffalo, SUNY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4667" y="6174913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July 5, 2022</a:t>
            </a:r>
          </a:p>
        </p:txBody>
      </p:sp>
    </p:spTree>
    <p:extLst>
      <p:ext uri="{BB962C8B-B14F-4D97-AF65-F5344CB8AC3E}">
        <p14:creationId xmlns:p14="http://schemas.microsoft.com/office/powerpoint/2010/main" val="305407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9871F6-D9E4-8EB4-83DB-39062A4310B5}"/>
                  </a:ext>
                </a:extLst>
              </p:cNvPr>
              <p:cNvSpPr txBox="1"/>
              <p:nvPr/>
            </p:nvSpPr>
            <p:spPr>
              <a:xfrm>
                <a:off x="4997502" y="2803920"/>
                <a:ext cx="1818968" cy="648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𝑀𝐹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9871F6-D9E4-8EB4-83DB-39062A43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502" y="2803920"/>
                <a:ext cx="1818968" cy="648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 descr="Image result for ub logo">
            <a:extLst>
              <a:ext uri="{FF2B5EF4-FFF2-40B4-BE49-F238E27FC236}">
                <a16:creationId xmlns:a16="http://schemas.microsoft.com/office/drawing/2014/main" id="{6329BC18-816A-369F-F387-D75FD6D0A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F4CCB6-4CA6-A6DE-4FC0-91069C23F16E}"/>
              </a:ext>
            </a:extLst>
          </p:cNvPr>
          <p:cNvSpPr txBox="1"/>
          <p:nvPr/>
        </p:nvSpPr>
        <p:spPr>
          <a:xfrm>
            <a:off x="2521835" y="234074"/>
            <a:ext cx="7006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Making a Quantum-classical transition. Way 1.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693B42-830D-F873-E633-ACF7084F373A}"/>
                  </a:ext>
                </a:extLst>
              </p:cNvPr>
              <p:cNvSpPr txBox="1"/>
              <p:nvPr/>
            </p:nvSpPr>
            <p:spPr>
              <a:xfrm>
                <a:off x="2310581" y="1537361"/>
                <a:ext cx="9881419" cy="715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𝑞𝑐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693B42-830D-F873-E633-ACF7084F3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581" y="1537361"/>
                <a:ext cx="9881419" cy="715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9DD1C6A-D4EC-9D21-FFC8-48FEF092B513}"/>
              </a:ext>
            </a:extLst>
          </p:cNvPr>
          <p:cNvSpPr txBox="1"/>
          <p:nvPr/>
        </p:nvSpPr>
        <p:spPr>
          <a:xfrm>
            <a:off x="353961" y="1537361"/>
            <a:ext cx="185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Quantum-classical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8E445D-3492-8F2C-D814-E85A6D3E74D4}"/>
                  </a:ext>
                </a:extLst>
              </p:cNvPr>
              <p:cNvSpPr txBox="1"/>
              <p:nvPr/>
            </p:nvSpPr>
            <p:spPr>
              <a:xfrm>
                <a:off x="7561660" y="3812594"/>
                <a:ext cx="1966452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𝑹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8E445D-3492-8F2C-D814-E85A6D3E7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660" y="3812594"/>
                <a:ext cx="1966452" cy="377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615E3-F9AC-52D5-592D-108287C806F5}"/>
                  </a:ext>
                </a:extLst>
              </p:cNvPr>
              <p:cNvSpPr txBox="1"/>
              <p:nvPr/>
            </p:nvSpPr>
            <p:spPr>
              <a:xfrm>
                <a:off x="7561660" y="4375630"/>
                <a:ext cx="2497394" cy="413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𝑷</m:t>
                          </m:r>
                        </m:e>
                      </m:acc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𝑟𝑒𝑝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𝑀𝐹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𝑹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rep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615E3-F9AC-52D5-592D-108287C80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660" y="4375630"/>
                <a:ext cx="2497394" cy="413768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41A397-F49B-AD7D-A40C-56E0374AFA7C}"/>
                  </a:ext>
                </a:extLst>
              </p:cNvPr>
              <p:cNvSpPr txBox="1"/>
              <p:nvPr/>
            </p:nvSpPr>
            <p:spPr>
              <a:xfrm>
                <a:off x="831401" y="3746072"/>
                <a:ext cx="3664973" cy="625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41A397-F49B-AD7D-A40C-56E0374A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1" y="3746072"/>
                <a:ext cx="3664973" cy="6252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A4A6924C-A9BE-CD19-A846-1AD521C49A70}"/>
              </a:ext>
            </a:extLst>
          </p:cNvPr>
          <p:cNvSpPr/>
          <p:nvPr/>
        </p:nvSpPr>
        <p:spPr>
          <a:xfrm>
            <a:off x="4739147" y="3578942"/>
            <a:ext cx="3098533" cy="897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176337E8-E6BD-D1B5-316C-CF35CF02BE91}"/>
              </a:ext>
            </a:extLst>
          </p:cNvPr>
          <p:cNvSpPr/>
          <p:nvPr/>
        </p:nvSpPr>
        <p:spPr>
          <a:xfrm rot="6884715">
            <a:off x="7260470" y="5432616"/>
            <a:ext cx="1799302" cy="897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18230D-E2D1-34D3-3D30-022091466D3C}"/>
                  </a:ext>
                </a:extLst>
              </p:cNvPr>
              <p:cNvSpPr txBox="1"/>
              <p:nvPr/>
            </p:nvSpPr>
            <p:spPr>
              <a:xfrm>
                <a:off x="1279857" y="5202487"/>
                <a:ext cx="6096000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𝐻𝐹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𝐻𝐹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18230D-E2D1-34D3-3D30-022091466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857" y="5202487"/>
                <a:ext cx="6096000" cy="679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01999D-A931-6DB2-9A74-DAB860FAB021}"/>
                  </a:ext>
                </a:extLst>
              </p:cNvPr>
              <p:cNvSpPr txBox="1"/>
              <p:nvPr/>
            </p:nvSpPr>
            <p:spPr>
              <a:xfrm>
                <a:off x="177634" y="6036464"/>
                <a:ext cx="7384026" cy="411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𝐻𝐹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01999D-A931-6DB2-9A74-DAB860FAB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34" y="6036464"/>
                <a:ext cx="7384026" cy="411203"/>
              </a:xfrm>
              <a:prstGeom prst="rect">
                <a:avLst/>
              </a:prstGeom>
              <a:blipFill>
                <a:blip r:embed="rId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17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79008" y="581918"/>
                <a:ext cx="1763175" cy="628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08" y="581918"/>
                <a:ext cx="1763175" cy="628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58710" y="6000"/>
            <a:ext cx="267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Ehrenfest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779" y="1853698"/>
                <a:ext cx="4546181" cy="665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9" y="1853698"/>
                <a:ext cx="4546181" cy="665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6595" y="3088750"/>
                <a:ext cx="1096326" cy="61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5" y="3088750"/>
                <a:ext cx="1096326" cy="613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6595" y="3702251"/>
                <a:ext cx="3844450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5" y="3702251"/>
                <a:ext cx="3844450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1735" y="5323782"/>
                <a:ext cx="4395178" cy="724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" y="5323782"/>
                <a:ext cx="4395178" cy="724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65536" y="1823316"/>
                <a:ext cx="4664162" cy="665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536" y="1823316"/>
                <a:ext cx="4664162" cy="6658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215910" y="1392275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projection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278" y="2856023"/>
            <a:ext cx="364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requiring the energy conservation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52861" y="3797962"/>
                <a:ext cx="3960763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861" y="3797962"/>
                <a:ext cx="3960763" cy="679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652861" y="3280381"/>
                <a:ext cx="1096326" cy="61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861" y="3280381"/>
                <a:ext cx="1096326" cy="6135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25238" y="5519330"/>
                <a:ext cx="5197347" cy="724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8" y="5519330"/>
                <a:ext cx="5197347" cy="7244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64233" y="6295161"/>
            <a:ext cx="4402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vector&lt;CMATRIX&gt; </a:t>
            </a:r>
            <a:r>
              <a:rPr lang="en-US" dirty="0" err="1"/>
              <a:t>Ehrenfest_forces_tens_adi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91831" y="6419469"/>
            <a:ext cx="4402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vector&lt;CMATRIX&gt; </a:t>
            </a:r>
            <a:r>
              <a:rPr lang="en-US" dirty="0" err="1"/>
              <a:t>Ehrenfest_forces_tens_adi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37812" y="4536497"/>
            <a:ext cx="3552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CMATRIX </a:t>
            </a:r>
            <a:r>
              <a:rPr lang="en-US" dirty="0" err="1"/>
              <a:t>Ehrenfest_forces_dia</a:t>
            </a:r>
            <a:endParaRPr lang="en-US" dirty="0"/>
          </a:p>
          <a:p>
            <a:r>
              <a:rPr lang="en-US" dirty="0"/>
              <a:t>CMATRIX </a:t>
            </a:r>
            <a:r>
              <a:rPr lang="en-US" dirty="0" err="1"/>
              <a:t>Ehrenfest_forces_dia_unit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8376" y="4440786"/>
            <a:ext cx="3662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CMATRIX </a:t>
            </a:r>
            <a:r>
              <a:rPr lang="en-US" dirty="0" err="1"/>
              <a:t>Ehrenfest_forces_adi</a:t>
            </a:r>
            <a:endParaRPr lang="en-US" dirty="0"/>
          </a:p>
          <a:p>
            <a:r>
              <a:rPr lang="en-US" dirty="0"/>
              <a:t>CMATRIX </a:t>
            </a:r>
            <a:r>
              <a:rPr lang="en-US" dirty="0" err="1"/>
              <a:t>Ehrenfest_forces_adi_unit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5999" y="409442"/>
            <a:ext cx="3960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rep_tdse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 - 0: diabatic representation </a:t>
            </a:r>
          </a:p>
          <a:p>
            <a:r>
              <a:rPr lang="en-US" dirty="0"/>
              <a:t>- 1: adiabatic representation [ default 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85363" y="3324220"/>
            <a:ext cx="2447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rep_force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- 0: diabatic</a:t>
            </a:r>
          </a:p>
          <a:p>
            <a:r>
              <a:rPr lang="en-US" dirty="0"/>
              <a:t>- 1: adiabatic [ default ]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3964421" y="3892455"/>
            <a:ext cx="964243" cy="18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00508" y="3778436"/>
            <a:ext cx="1132979" cy="2427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7" descr="Image result for ub logo">
            <a:extLst>
              <a:ext uri="{FF2B5EF4-FFF2-40B4-BE49-F238E27FC236}">
                <a16:creationId xmlns:a16="http://schemas.microsoft.com/office/drawing/2014/main" id="{F2176915-A3BB-EFB6-4155-E3192A2EA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64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7929EA2D-4E5B-884D-2BCA-A6AC6F98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E6A5A-AF72-DF74-B6E4-64533A75E495}"/>
              </a:ext>
            </a:extLst>
          </p:cNvPr>
          <p:cNvSpPr txBox="1"/>
          <p:nvPr/>
        </p:nvSpPr>
        <p:spPr>
          <a:xfrm>
            <a:off x="2521835" y="234074"/>
            <a:ext cx="6095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Making a Quantum-classical transition. Way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90FBEC-7D55-02C9-2B5D-108C70C2E408}"/>
                  </a:ext>
                </a:extLst>
              </p:cNvPr>
              <p:cNvSpPr txBox="1"/>
              <p:nvPr/>
            </p:nvSpPr>
            <p:spPr>
              <a:xfrm>
                <a:off x="1096011" y="1337780"/>
                <a:ext cx="8947355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acc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e>
                          </m:d>
                          <m:sSubSup>
                            <m:sSubSup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90FBEC-7D55-02C9-2B5D-108C70C2E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11" y="1337780"/>
                <a:ext cx="8947355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740979-7B7D-145B-7956-16AF3ABA32B1}"/>
                  </a:ext>
                </a:extLst>
              </p:cNvPr>
              <p:cNvSpPr txBox="1"/>
              <p:nvPr/>
            </p:nvSpPr>
            <p:spPr>
              <a:xfrm>
                <a:off x="4306528" y="817634"/>
                <a:ext cx="1956619" cy="398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740979-7B7D-145B-7956-16AF3ABA3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28" y="817634"/>
                <a:ext cx="1956619" cy="398251"/>
              </a:xfrm>
              <a:prstGeom prst="rect">
                <a:avLst/>
              </a:prstGeom>
              <a:blipFill>
                <a:blip r:embed="rId4"/>
                <a:stretch>
                  <a:fillRect l="-4050" t="-109231" b="-1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BF7F0-54E1-AF2C-7FE3-1F6048E10688}"/>
                  </a:ext>
                </a:extLst>
              </p:cNvPr>
              <p:cNvSpPr txBox="1"/>
              <p:nvPr/>
            </p:nvSpPr>
            <p:spPr>
              <a:xfrm>
                <a:off x="1966450" y="2221424"/>
                <a:ext cx="2399071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BF7F0-54E1-AF2C-7FE3-1F6048E10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50" y="2221424"/>
                <a:ext cx="2399071" cy="664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B24DF9-EF48-457B-0A57-DAA036C95266}"/>
                  </a:ext>
                </a:extLst>
              </p:cNvPr>
              <p:cNvSpPr txBox="1"/>
              <p:nvPr/>
            </p:nvSpPr>
            <p:spPr>
              <a:xfrm>
                <a:off x="1966450" y="2886030"/>
                <a:ext cx="2330245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B24DF9-EF48-457B-0A57-DAA036C95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50" y="2886030"/>
                <a:ext cx="2330245" cy="664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210970-36DB-F700-BEAA-E80F5A7337D9}"/>
                  </a:ext>
                </a:extLst>
              </p:cNvPr>
              <p:cNvSpPr txBox="1"/>
              <p:nvPr/>
            </p:nvSpPr>
            <p:spPr>
              <a:xfrm>
                <a:off x="5348747" y="2275094"/>
                <a:ext cx="2625213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210970-36DB-F700-BEAA-E80F5A73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747" y="2275094"/>
                <a:ext cx="2625213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08AF1-1BF7-9B4A-E5CC-24802AC0491A}"/>
                  </a:ext>
                </a:extLst>
              </p:cNvPr>
              <p:cNvSpPr txBox="1"/>
              <p:nvPr/>
            </p:nvSpPr>
            <p:spPr>
              <a:xfrm>
                <a:off x="5417574" y="3007666"/>
                <a:ext cx="3048000" cy="421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08AF1-1BF7-9B4A-E5CC-24802AC04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3007666"/>
                <a:ext cx="3048000" cy="421334"/>
              </a:xfrm>
              <a:prstGeom prst="rect">
                <a:avLst/>
              </a:prstGeom>
              <a:blipFill>
                <a:blip r:embed="rId8"/>
                <a:stretch>
                  <a:fillRect r="-120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15A2C-07B2-45FC-8417-323728458294}"/>
                  </a:ext>
                </a:extLst>
              </p:cNvPr>
              <p:cNvSpPr txBox="1"/>
              <p:nvPr/>
            </p:nvSpPr>
            <p:spPr>
              <a:xfrm>
                <a:off x="1096011" y="3847196"/>
                <a:ext cx="9773265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acc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15A2C-07B2-45FC-8417-323728458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11" y="3847196"/>
                <a:ext cx="9773265" cy="708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88A6F9-FFC6-916B-9F77-190D3F0DFD2E}"/>
                  </a:ext>
                </a:extLst>
              </p:cNvPr>
              <p:cNvSpPr txBox="1"/>
              <p:nvPr/>
            </p:nvSpPr>
            <p:spPr>
              <a:xfrm>
                <a:off x="1238863" y="4816727"/>
                <a:ext cx="1455174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88A6F9-FFC6-916B-9F77-190D3F0DF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63" y="4816727"/>
                <a:ext cx="1455174" cy="376770"/>
              </a:xfrm>
              <a:prstGeom prst="rect">
                <a:avLst/>
              </a:prstGeom>
              <a:blipFill>
                <a:blip r:embed="rId1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4A9169-AEA1-918E-8D0A-43F64D78152C}"/>
                  </a:ext>
                </a:extLst>
              </p:cNvPr>
              <p:cNvSpPr txBox="1"/>
              <p:nvPr/>
            </p:nvSpPr>
            <p:spPr>
              <a:xfrm>
                <a:off x="2452452" y="4816727"/>
                <a:ext cx="135824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4A9169-AEA1-918E-8D0A-43F64D78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452" y="4816727"/>
                <a:ext cx="1358240" cy="376770"/>
              </a:xfrm>
              <a:prstGeom prst="rect">
                <a:avLst/>
              </a:prstGeom>
              <a:blipFill>
                <a:blip r:embed="rId11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AF3D4-CE34-BFFC-6100-1D7A7D55F7B5}"/>
                  </a:ext>
                </a:extLst>
              </p:cNvPr>
              <p:cNvSpPr txBox="1"/>
              <p:nvPr/>
            </p:nvSpPr>
            <p:spPr>
              <a:xfrm>
                <a:off x="4074149" y="4744709"/>
                <a:ext cx="950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AF3D4-CE34-BFFC-6100-1D7A7D55F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49" y="4744709"/>
                <a:ext cx="950132" cy="369332"/>
              </a:xfrm>
              <a:prstGeom prst="rect">
                <a:avLst/>
              </a:prstGeom>
              <a:blipFill>
                <a:blip r:embed="rId12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C8692-4936-31ED-2F81-105DC305E30A}"/>
                  </a:ext>
                </a:extLst>
              </p:cNvPr>
              <p:cNvSpPr txBox="1"/>
              <p:nvPr/>
            </p:nvSpPr>
            <p:spPr>
              <a:xfrm>
                <a:off x="5569688" y="4789446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C8692-4936-31ED-2F81-105DC305E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688" y="4789446"/>
                <a:ext cx="950901" cy="369332"/>
              </a:xfrm>
              <a:prstGeom prst="rect">
                <a:avLst/>
              </a:prstGeom>
              <a:blipFill>
                <a:blip r:embed="rId13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8AFE9A-E609-F328-EFD2-6615EC8F9A3B}"/>
                  </a:ext>
                </a:extLst>
              </p:cNvPr>
              <p:cNvSpPr txBox="1"/>
              <p:nvPr/>
            </p:nvSpPr>
            <p:spPr>
              <a:xfrm>
                <a:off x="844012" y="5433835"/>
                <a:ext cx="10838269" cy="679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𝑀𝑀𝑇𝑆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</m:e>
                      </m:nary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8AFE9A-E609-F328-EFD2-6615EC8F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12" y="5433835"/>
                <a:ext cx="10838269" cy="6799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Down 25">
            <a:extLst>
              <a:ext uri="{FF2B5EF4-FFF2-40B4-BE49-F238E27FC236}">
                <a16:creationId xmlns:a16="http://schemas.microsoft.com/office/drawing/2014/main" id="{891A821D-A74F-7605-8010-7BAE449FDE44}"/>
              </a:ext>
            </a:extLst>
          </p:cNvPr>
          <p:cNvSpPr/>
          <p:nvPr/>
        </p:nvSpPr>
        <p:spPr>
          <a:xfrm>
            <a:off x="6520589" y="4789446"/>
            <a:ext cx="686456" cy="631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EFC43-D714-8CEB-3550-2B362A1CE008}"/>
              </a:ext>
            </a:extLst>
          </p:cNvPr>
          <p:cNvSpPr txBox="1"/>
          <p:nvPr/>
        </p:nvSpPr>
        <p:spPr>
          <a:xfrm>
            <a:off x="7548997" y="4843400"/>
            <a:ext cx="12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Classicalize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B51AFD-91A9-5A7C-A2A0-FD5A07378383}"/>
              </a:ext>
            </a:extLst>
          </p:cNvPr>
          <p:cNvSpPr txBox="1"/>
          <p:nvPr/>
        </p:nvSpPr>
        <p:spPr>
          <a:xfrm>
            <a:off x="3810692" y="6318840"/>
            <a:ext cx="379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Meyer-Miller-</a:t>
            </a:r>
            <a:r>
              <a:rPr lang="en-US" dirty="0" err="1"/>
              <a:t>Thoss</a:t>
            </a:r>
            <a:r>
              <a:rPr lang="en-US" dirty="0"/>
              <a:t>-Stock Hamiltonian</a:t>
            </a:r>
          </a:p>
        </p:txBody>
      </p:sp>
    </p:spTree>
    <p:extLst>
      <p:ext uri="{BB962C8B-B14F-4D97-AF65-F5344CB8AC3E}">
        <p14:creationId xmlns:p14="http://schemas.microsoft.com/office/powerpoint/2010/main" val="116684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A7B0DA7A-3745-A9D1-4AB3-7801679F7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D275B-4579-4542-9E4B-4D3813389DE5}"/>
              </a:ext>
            </a:extLst>
          </p:cNvPr>
          <p:cNvSpPr txBox="1"/>
          <p:nvPr/>
        </p:nvSpPr>
        <p:spPr>
          <a:xfrm>
            <a:off x="2521835" y="234074"/>
            <a:ext cx="7006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Making a Quantum-classical transition. Way 2.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BE452E-D03B-2AFC-BA06-542AFB3A46A9}"/>
                  </a:ext>
                </a:extLst>
              </p:cNvPr>
              <p:cNvSpPr txBox="1"/>
              <p:nvPr/>
            </p:nvSpPr>
            <p:spPr>
              <a:xfrm>
                <a:off x="991494" y="1449373"/>
                <a:ext cx="10838269" cy="679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𝑀𝑀𝑇𝑆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</m:e>
                      </m:nary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BE452E-D03B-2AFC-BA06-542AFB3A4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4" y="1449373"/>
                <a:ext cx="10838269" cy="679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C1C2D33-CE31-0620-09F7-9CF714F305B4}"/>
              </a:ext>
            </a:extLst>
          </p:cNvPr>
          <p:cNvSpPr txBox="1"/>
          <p:nvPr/>
        </p:nvSpPr>
        <p:spPr>
          <a:xfrm>
            <a:off x="658761" y="1012723"/>
            <a:ext cx="166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generally: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ED9A14-4B60-02EA-8EC4-12ABC71DC2D1}"/>
                  </a:ext>
                </a:extLst>
              </p:cNvPr>
              <p:cNvSpPr txBox="1"/>
              <p:nvPr/>
            </p:nvSpPr>
            <p:spPr>
              <a:xfrm>
                <a:off x="6024973" y="2359074"/>
                <a:ext cx="2458065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ED9A14-4B60-02EA-8EC4-12ABC71D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973" y="2359074"/>
                <a:ext cx="2458065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6AAEAE6-E0A2-E8CC-B4AD-841CFACF1462}"/>
              </a:ext>
            </a:extLst>
          </p:cNvPr>
          <p:cNvSpPr txBox="1"/>
          <p:nvPr/>
        </p:nvSpPr>
        <p:spPr>
          <a:xfrm>
            <a:off x="3834580" y="2533270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N-level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B0BD10-6773-925B-0905-16DAE3563B8D}"/>
                  </a:ext>
                </a:extLst>
              </p:cNvPr>
              <p:cNvSpPr txBox="1"/>
              <p:nvPr/>
            </p:nvSpPr>
            <p:spPr>
              <a:xfrm>
                <a:off x="2521835" y="3674145"/>
                <a:ext cx="4257368" cy="649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𝑀𝑀𝑇𝑆</m:t>
                              </m:r>
                            </m:sup>
                          </m:sSup>
                          <m:d>
                            <m:dPr>
                              <m:sepChr m:val=",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B0BD10-6773-925B-0905-16DAE3563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35" y="3674145"/>
                <a:ext cx="4257368" cy="6498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DA6E94A-ADA6-33D5-5207-51AAB15B85B3}"/>
              </a:ext>
            </a:extLst>
          </p:cNvPr>
          <p:cNvSpPr txBox="1"/>
          <p:nvPr/>
        </p:nvSpPr>
        <p:spPr>
          <a:xfrm>
            <a:off x="172526" y="3914458"/>
            <a:ext cx="263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equations of motion are “classical”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B589E4-6190-0786-9648-D4610C37A8BA}"/>
                  </a:ext>
                </a:extLst>
              </p:cNvPr>
              <p:cNvSpPr txBox="1"/>
              <p:nvPr/>
            </p:nvSpPr>
            <p:spPr>
              <a:xfrm>
                <a:off x="2787332" y="4447444"/>
                <a:ext cx="9483326" cy="717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acc>
                      <m:r>
                        <a:rPr lang="en-US" b="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𝑀𝑀𝑇𝑆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</m:e>
                      </m:nary>
                      <m:r>
                        <a:rPr lang="en-US" b="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B589E4-6190-0786-9648-D4610C37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332" y="4447444"/>
                <a:ext cx="9483326" cy="717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A941E9-F7DC-408C-D115-661DC755BFB5}"/>
                  </a:ext>
                </a:extLst>
              </p:cNvPr>
              <p:cNvSpPr txBox="1"/>
              <p:nvPr/>
            </p:nvSpPr>
            <p:spPr>
              <a:xfrm>
                <a:off x="2738171" y="5287941"/>
                <a:ext cx="3451122" cy="696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𝑀𝑀𝑇𝑆</m:t>
                              </m:r>
                            </m:sup>
                          </m:sSup>
                          <m:d>
                            <m:dPr>
                              <m:sepChr m:val=",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A941E9-F7DC-408C-D115-661DC755B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71" y="5287941"/>
                <a:ext cx="3451122" cy="6965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45B37A-B213-38BB-02E7-CD1F4F372EC4}"/>
                  </a:ext>
                </a:extLst>
              </p:cNvPr>
              <p:cNvSpPr txBox="1"/>
              <p:nvPr/>
            </p:nvSpPr>
            <p:spPr>
              <a:xfrm>
                <a:off x="2738171" y="6015029"/>
                <a:ext cx="3854245" cy="69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US" b="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𝑀𝑀𝑇𝑆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45B37A-B213-38BB-02E7-CD1F4F372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71" y="6015029"/>
                <a:ext cx="3854245" cy="696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E7D37CD-4780-AA2E-402E-AF9796590626}"/>
              </a:ext>
            </a:extLst>
          </p:cNvPr>
          <p:cNvSpPr txBox="1"/>
          <p:nvPr/>
        </p:nvSpPr>
        <p:spPr>
          <a:xfrm>
            <a:off x="6819005" y="5339427"/>
            <a:ext cx="526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equations are equivalent to TD-SE, just consider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9E622D-6623-A06C-EE58-BB2BB737A603}"/>
                  </a:ext>
                </a:extLst>
              </p:cNvPr>
              <p:cNvSpPr txBox="1"/>
              <p:nvPr/>
            </p:nvSpPr>
            <p:spPr>
              <a:xfrm>
                <a:off x="6912077" y="5784584"/>
                <a:ext cx="2431026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9E622D-6623-A06C-EE58-BB2BB737A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077" y="5784584"/>
                <a:ext cx="2431026" cy="6646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08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62025" y="2416344"/>
            <a:ext cx="10963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Overview of Dynamical Functions </a:t>
            </a:r>
            <a:r>
              <a:rPr lang="pt-BR" sz="4000" i="1" dirty="0"/>
              <a:t>in Libra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41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Rectangle 2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6705600" cy="838200"/>
          </a:xfrm>
          <a:noFill/>
        </p:spPr>
        <p:txBody>
          <a:bodyPr/>
          <a:lstStyle/>
          <a:p>
            <a:pPr eaLnBrk="1" hangingPunct="1"/>
            <a:r>
              <a:rPr lang="en-US" altLang="en-US" sz="2800" b="1" dirty="0"/>
              <a:t>What is Nonadiabatic Dynamics?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922588" y="3276600"/>
            <a:ext cx="264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 term is sufficient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670426" y="6161088"/>
            <a:ext cx="289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Reaction coordinate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 rot="-5400000">
            <a:off x="1439070" y="5025232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Energy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433638" y="3490913"/>
            <a:ext cx="0" cy="317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419350" y="6667500"/>
            <a:ext cx="779145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251200" y="6515100"/>
            <a:ext cx="10668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124200" y="3625850"/>
            <a:ext cx="1664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Adiabatic</a:t>
            </a:r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6400800" y="4724400"/>
            <a:ext cx="4165600" cy="1612900"/>
          </a:xfrm>
          <a:custGeom>
            <a:avLst/>
            <a:gdLst>
              <a:gd name="T0" fmla="*/ 0 w 4926"/>
              <a:gd name="T1" fmla="*/ 0 h 1832"/>
              <a:gd name="T2" fmla="*/ 2147483646 w 4926"/>
              <a:gd name="T3" fmla="*/ 2147483646 h 1832"/>
              <a:gd name="T4" fmla="*/ 2147483646 w 4926"/>
              <a:gd name="T5" fmla="*/ 2147483646 h 1832"/>
              <a:gd name="T6" fmla="*/ 2147483646 w 4926"/>
              <a:gd name="T7" fmla="*/ 2147483646 h 1832"/>
              <a:gd name="T8" fmla="*/ 2147483646 w 4926"/>
              <a:gd name="T9" fmla="*/ 2147483646 h 1832"/>
              <a:gd name="T10" fmla="*/ 2147483646 w 4926"/>
              <a:gd name="T11" fmla="*/ 2147483646 h 1832"/>
              <a:gd name="T12" fmla="*/ 2147483646 w 4926"/>
              <a:gd name="T13" fmla="*/ 2147483646 h 1832"/>
              <a:gd name="T14" fmla="*/ 2147483646 w 4926"/>
              <a:gd name="T15" fmla="*/ 2147483646 h 1832"/>
              <a:gd name="T16" fmla="*/ 2147483646 w 4926"/>
              <a:gd name="T17" fmla="*/ 2147483646 h 1832"/>
              <a:gd name="T18" fmla="*/ 2147483646 w 4926"/>
              <a:gd name="T19" fmla="*/ 2147483646 h 1832"/>
              <a:gd name="T20" fmla="*/ 2147483646 w 4926"/>
              <a:gd name="T21" fmla="*/ 2147483646 h 1832"/>
              <a:gd name="T22" fmla="*/ 2147483646 w 4926"/>
              <a:gd name="T23" fmla="*/ 2147483646 h 1832"/>
              <a:gd name="T24" fmla="*/ 2147483646 w 4926"/>
              <a:gd name="T25" fmla="*/ 2147483646 h 1832"/>
              <a:gd name="T26" fmla="*/ 2147483646 w 4926"/>
              <a:gd name="T27" fmla="*/ 2147483646 h 1832"/>
              <a:gd name="T28" fmla="*/ 2147483646 w 4926"/>
              <a:gd name="T29" fmla="*/ 2147483646 h 1832"/>
              <a:gd name="T30" fmla="*/ 2147483646 w 4926"/>
              <a:gd name="T31" fmla="*/ 2147483646 h 183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26" h="1832">
                <a:moveTo>
                  <a:pt x="0" y="0"/>
                </a:moveTo>
                <a:cubicBezTo>
                  <a:pt x="33" y="79"/>
                  <a:pt x="124" y="293"/>
                  <a:pt x="196" y="477"/>
                </a:cubicBezTo>
                <a:cubicBezTo>
                  <a:pt x="268" y="661"/>
                  <a:pt x="348" y="936"/>
                  <a:pt x="432" y="1104"/>
                </a:cubicBezTo>
                <a:cubicBezTo>
                  <a:pt x="516" y="1272"/>
                  <a:pt x="603" y="1395"/>
                  <a:pt x="699" y="1483"/>
                </a:cubicBezTo>
                <a:cubicBezTo>
                  <a:pt x="795" y="1571"/>
                  <a:pt x="901" y="1635"/>
                  <a:pt x="1008" y="1632"/>
                </a:cubicBezTo>
                <a:cubicBezTo>
                  <a:pt x="1115" y="1629"/>
                  <a:pt x="1256" y="1482"/>
                  <a:pt x="1340" y="1467"/>
                </a:cubicBezTo>
                <a:cubicBezTo>
                  <a:pt x="1424" y="1452"/>
                  <a:pt x="1461" y="1521"/>
                  <a:pt x="1510" y="1540"/>
                </a:cubicBezTo>
                <a:cubicBezTo>
                  <a:pt x="1559" y="1559"/>
                  <a:pt x="1572" y="1601"/>
                  <a:pt x="1632" y="1584"/>
                </a:cubicBezTo>
                <a:cubicBezTo>
                  <a:pt x="1692" y="1567"/>
                  <a:pt x="1792" y="1464"/>
                  <a:pt x="1872" y="1440"/>
                </a:cubicBezTo>
                <a:cubicBezTo>
                  <a:pt x="1952" y="1416"/>
                  <a:pt x="1984" y="1384"/>
                  <a:pt x="2112" y="1440"/>
                </a:cubicBezTo>
                <a:cubicBezTo>
                  <a:pt x="2240" y="1496"/>
                  <a:pt x="2496" y="1720"/>
                  <a:pt x="2640" y="1776"/>
                </a:cubicBezTo>
                <a:cubicBezTo>
                  <a:pt x="2784" y="1832"/>
                  <a:pt x="2864" y="1824"/>
                  <a:pt x="2976" y="1776"/>
                </a:cubicBezTo>
                <a:cubicBezTo>
                  <a:pt x="3088" y="1728"/>
                  <a:pt x="3178" y="1595"/>
                  <a:pt x="3312" y="1488"/>
                </a:cubicBezTo>
                <a:cubicBezTo>
                  <a:pt x="3446" y="1381"/>
                  <a:pt x="3592" y="1219"/>
                  <a:pt x="3782" y="1134"/>
                </a:cubicBezTo>
                <a:cubicBezTo>
                  <a:pt x="3972" y="1049"/>
                  <a:pt x="4264" y="1011"/>
                  <a:pt x="4455" y="980"/>
                </a:cubicBezTo>
                <a:cubicBezTo>
                  <a:pt x="4646" y="949"/>
                  <a:pt x="4828" y="955"/>
                  <a:pt x="4926" y="948"/>
                </a:cubicBezTo>
              </a:path>
            </a:pathLst>
          </a:custGeom>
          <a:noFill/>
          <a:ln w="762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>
            <a:off x="6781801" y="4010026"/>
            <a:ext cx="2989263" cy="1476375"/>
          </a:xfrm>
          <a:custGeom>
            <a:avLst/>
            <a:gdLst>
              <a:gd name="T0" fmla="*/ 0 w 1361"/>
              <a:gd name="T1" fmla="*/ 0 h 930"/>
              <a:gd name="T2" fmla="*/ 2147483646 w 1361"/>
              <a:gd name="T3" fmla="*/ 2147483646 h 930"/>
              <a:gd name="T4" fmla="*/ 2147483646 w 1361"/>
              <a:gd name="T5" fmla="*/ 2147483646 h 930"/>
              <a:gd name="T6" fmla="*/ 2147483646 w 1361"/>
              <a:gd name="T7" fmla="*/ 2147483646 h 930"/>
              <a:gd name="T8" fmla="*/ 2147483646 w 1361"/>
              <a:gd name="T9" fmla="*/ 2147483646 h 930"/>
              <a:gd name="T10" fmla="*/ 2147483646 w 1361"/>
              <a:gd name="T11" fmla="*/ 2147483646 h 930"/>
              <a:gd name="T12" fmla="*/ 2147483646 w 1361"/>
              <a:gd name="T13" fmla="*/ 2147483646 h 930"/>
              <a:gd name="T14" fmla="*/ 2147483646 w 1361"/>
              <a:gd name="T15" fmla="*/ 2147483646 h 930"/>
              <a:gd name="T16" fmla="*/ 2147483646 w 1361"/>
              <a:gd name="T17" fmla="*/ 2147483646 h 930"/>
              <a:gd name="T18" fmla="*/ 2147483646 w 1361"/>
              <a:gd name="T19" fmla="*/ 2147483646 h 930"/>
              <a:gd name="T20" fmla="*/ 2147483646 w 1361"/>
              <a:gd name="T21" fmla="*/ 2147483646 h 9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61" h="930">
                <a:moveTo>
                  <a:pt x="0" y="0"/>
                </a:moveTo>
                <a:cubicBezTo>
                  <a:pt x="9" y="40"/>
                  <a:pt x="21" y="123"/>
                  <a:pt x="49" y="238"/>
                </a:cubicBezTo>
                <a:cubicBezTo>
                  <a:pt x="77" y="353"/>
                  <a:pt x="125" y="580"/>
                  <a:pt x="168" y="691"/>
                </a:cubicBezTo>
                <a:cubicBezTo>
                  <a:pt x="212" y="802"/>
                  <a:pt x="271" y="878"/>
                  <a:pt x="311" y="904"/>
                </a:cubicBezTo>
                <a:cubicBezTo>
                  <a:pt x="352" y="930"/>
                  <a:pt x="378" y="878"/>
                  <a:pt x="410" y="847"/>
                </a:cubicBezTo>
                <a:cubicBezTo>
                  <a:pt x="443" y="815"/>
                  <a:pt x="480" y="723"/>
                  <a:pt x="507" y="716"/>
                </a:cubicBezTo>
                <a:cubicBezTo>
                  <a:pt x="533" y="709"/>
                  <a:pt x="545" y="781"/>
                  <a:pt x="567" y="806"/>
                </a:cubicBezTo>
                <a:cubicBezTo>
                  <a:pt x="590" y="832"/>
                  <a:pt x="610" y="869"/>
                  <a:pt x="640" y="869"/>
                </a:cubicBezTo>
                <a:cubicBezTo>
                  <a:pt x="670" y="869"/>
                  <a:pt x="701" y="830"/>
                  <a:pt x="749" y="806"/>
                </a:cubicBezTo>
                <a:cubicBezTo>
                  <a:pt x="796" y="783"/>
                  <a:pt x="824" y="745"/>
                  <a:pt x="926" y="730"/>
                </a:cubicBezTo>
                <a:cubicBezTo>
                  <a:pt x="1028" y="715"/>
                  <a:pt x="1271" y="720"/>
                  <a:pt x="1361" y="718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>
            <a:off x="2589214" y="3054350"/>
            <a:ext cx="2592387" cy="1746250"/>
          </a:xfrm>
          <a:custGeom>
            <a:avLst/>
            <a:gdLst>
              <a:gd name="T0" fmla="*/ 0 w 1633"/>
              <a:gd name="T1" fmla="*/ 0 h 1100"/>
              <a:gd name="T2" fmla="*/ 2147483646 w 1633"/>
              <a:gd name="T3" fmla="*/ 2147483646 h 1100"/>
              <a:gd name="T4" fmla="*/ 2147483646 w 1633"/>
              <a:gd name="T5" fmla="*/ 2147483646 h 1100"/>
              <a:gd name="T6" fmla="*/ 2147483646 w 1633"/>
              <a:gd name="T7" fmla="*/ 2147483646 h 1100"/>
              <a:gd name="T8" fmla="*/ 2147483646 w 1633"/>
              <a:gd name="T9" fmla="*/ 2147483646 h 1100"/>
              <a:gd name="T10" fmla="*/ 2147483646 w 1633"/>
              <a:gd name="T11" fmla="*/ 2147483646 h 1100"/>
              <a:gd name="T12" fmla="*/ 2147483646 w 1633"/>
              <a:gd name="T13" fmla="*/ 2147483646 h 1100"/>
              <a:gd name="T14" fmla="*/ 2147483646 w 1633"/>
              <a:gd name="T15" fmla="*/ 2147483646 h 1100"/>
              <a:gd name="T16" fmla="*/ 2147483646 w 1633"/>
              <a:gd name="T17" fmla="*/ 2147483646 h 11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33" h="1100">
                <a:moveTo>
                  <a:pt x="0" y="0"/>
                </a:moveTo>
                <a:cubicBezTo>
                  <a:pt x="7" y="48"/>
                  <a:pt x="20" y="159"/>
                  <a:pt x="45" y="279"/>
                </a:cubicBezTo>
                <a:cubicBezTo>
                  <a:pt x="70" y="399"/>
                  <a:pt x="111" y="599"/>
                  <a:pt x="152" y="723"/>
                </a:cubicBezTo>
                <a:cubicBezTo>
                  <a:pt x="192" y="847"/>
                  <a:pt x="243" y="959"/>
                  <a:pt x="289" y="1022"/>
                </a:cubicBezTo>
                <a:cubicBezTo>
                  <a:pt x="335" y="1085"/>
                  <a:pt x="379" y="1100"/>
                  <a:pt x="427" y="1100"/>
                </a:cubicBezTo>
                <a:cubicBezTo>
                  <a:pt x="475" y="1100"/>
                  <a:pt x="520" y="1049"/>
                  <a:pt x="576" y="1022"/>
                </a:cubicBezTo>
                <a:cubicBezTo>
                  <a:pt x="632" y="996"/>
                  <a:pt x="670" y="964"/>
                  <a:pt x="763" y="940"/>
                </a:cubicBezTo>
                <a:cubicBezTo>
                  <a:pt x="856" y="916"/>
                  <a:pt x="990" y="896"/>
                  <a:pt x="1135" y="878"/>
                </a:cubicBezTo>
                <a:cubicBezTo>
                  <a:pt x="1279" y="860"/>
                  <a:pt x="1456" y="846"/>
                  <a:pt x="1633" y="831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Freeform 14"/>
          <p:cNvSpPr>
            <a:spLocks/>
          </p:cNvSpPr>
          <p:nvPr/>
        </p:nvSpPr>
        <p:spPr bwMode="auto">
          <a:xfrm>
            <a:off x="2489200" y="5067300"/>
            <a:ext cx="3200400" cy="1290638"/>
          </a:xfrm>
          <a:custGeom>
            <a:avLst/>
            <a:gdLst>
              <a:gd name="T0" fmla="*/ 0 w 4900"/>
              <a:gd name="T1" fmla="*/ 0 h 1797"/>
              <a:gd name="T2" fmla="*/ 2147483646 w 4900"/>
              <a:gd name="T3" fmla="*/ 2147483646 h 1797"/>
              <a:gd name="T4" fmla="*/ 2147483646 w 4900"/>
              <a:gd name="T5" fmla="*/ 2147483646 h 1797"/>
              <a:gd name="T6" fmla="*/ 2147483646 w 4900"/>
              <a:gd name="T7" fmla="*/ 2147483646 h 1797"/>
              <a:gd name="T8" fmla="*/ 2147483646 w 4900"/>
              <a:gd name="T9" fmla="*/ 2147483646 h 1797"/>
              <a:gd name="T10" fmla="*/ 2147483646 w 4900"/>
              <a:gd name="T11" fmla="*/ 2147483646 h 1797"/>
              <a:gd name="T12" fmla="*/ 2147483646 w 4900"/>
              <a:gd name="T13" fmla="*/ 2147483646 h 1797"/>
              <a:gd name="T14" fmla="*/ 2147483646 w 4900"/>
              <a:gd name="T15" fmla="*/ 2147483646 h 1797"/>
              <a:gd name="T16" fmla="*/ 2147483646 w 4900"/>
              <a:gd name="T17" fmla="*/ 2147483646 h 1797"/>
              <a:gd name="T18" fmla="*/ 2147483646 w 4900"/>
              <a:gd name="T19" fmla="*/ 2147483646 h 1797"/>
              <a:gd name="T20" fmla="*/ 2147483646 w 4900"/>
              <a:gd name="T21" fmla="*/ 2147483646 h 1797"/>
              <a:gd name="T22" fmla="*/ 2147483646 w 4900"/>
              <a:gd name="T23" fmla="*/ 2147483646 h 1797"/>
              <a:gd name="T24" fmla="*/ 2147483646 w 4900"/>
              <a:gd name="T25" fmla="*/ 2147483646 h 17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900" h="1797">
                <a:moveTo>
                  <a:pt x="0" y="0"/>
                </a:moveTo>
                <a:cubicBezTo>
                  <a:pt x="22" y="174"/>
                  <a:pt x="45" y="348"/>
                  <a:pt x="138" y="559"/>
                </a:cubicBezTo>
                <a:cubicBezTo>
                  <a:pt x="231" y="770"/>
                  <a:pt x="412" y="1088"/>
                  <a:pt x="559" y="1264"/>
                </a:cubicBezTo>
                <a:cubicBezTo>
                  <a:pt x="706" y="1440"/>
                  <a:pt x="858" y="1590"/>
                  <a:pt x="1023" y="1616"/>
                </a:cubicBezTo>
                <a:cubicBezTo>
                  <a:pt x="1188" y="1642"/>
                  <a:pt x="1399" y="1462"/>
                  <a:pt x="1547" y="1419"/>
                </a:cubicBezTo>
                <a:cubicBezTo>
                  <a:pt x="1695" y="1376"/>
                  <a:pt x="1786" y="1343"/>
                  <a:pt x="1909" y="1359"/>
                </a:cubicBezTo>
                <a:cubicBezTo>
                  <a:pt x="2032" y="1375"/>
                  <a:pt x="2184" y="1456"/>
                  <a:pt x="2287" y="1513"/>
                </a:cubicBezTo>
                <a:cubicBezTo>
                  <a:pt x="2390" y="1570"/>
                  <a:pt x="2471" y="1665"/>
                  <a:pt x="2527" y="1702"/>
                </a:cubicBezTo>
                <a:cubicBezTo>
                  <a:pt x="2583" y="1739"/>
                  <a:pt x="2545" y="1731"/>
                  <a:pt x="2622" y="1737"/>
                </a:cubicBezTo>
                <a:cubicBezTo>
                  <a:pt x="2699" y="1743"/>
                  <a:pt x="2859" y="1797"/>
                  <a:pt x="2992" y="1737"/>
                </a:cubicBezTo>
                <a:cubicBezTo>
                  <a:pt x="3125" y="1677"/>
                  <a:pt x="3263" y="1472"/>
                  <a:pt x="3422" y="1376"/>
                </a:cubicBezTo>
                <a:cubicBezTo>
                  <a:pt x="3581" y="1280"/>
                  <a:pt x="3700" y="1234"/>
                  <a:pt x="3946" y="1161"/>
                </a:cubicBezTo>
                <a:cubicBezTo>
                  <a:pt x="4192" y="1088"/>
                  <a:pt x="4546" y="1012"/>
                  <a:pt x="4900" y="937"/>
                </a:cubicBezTo>
              </a:path>
            </a:pathLst>
          </a:custGeom>
          <a:noFill/>
          <a:ln w="762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232650" y="3702050"/>
            <a:ext cx="2444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Non-Adiabatic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953250" y="3276600"/>
            <a:ext cx="345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Need more than 1 state 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8229600" y="5410200"/>
            <a:ext cx="0" cy="609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>
            <a:off x="3429000" y="2362201"/>
            <a:ext cx="889000" cy="587375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7920038" y="2436814"/>
            <a:ext cx="793750" cy="611187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08" name="Picture 25" descr="204Schrodin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143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0" name="Oval 26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6934200" y="4419600"/>
            <a:ext cx="381000" cy="3810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565" y="1057536"/>
                <a:ext cx="4200444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565" y="1057536"/>
                <a:ext cx="4200444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137788" y="1719345"/>
                <a:ext cx="3907223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788" y="1719345"/>
                <a:ext cx="3907223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7" descr="Image result for ub logo">
            <a:extLst>
              <a:ext uri="{FF2B5EF4-FFF2-40B4-BE49-F238E27FC236}">
                <a16:creationId xmlns:a16="http://schemas.microsoft.com/office/drawing/2014/main" id="{4EF33DCC-FB91-2350-4CF0-7CE91683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274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C 0.00538 0.00578 0.01788 0.0331 0.03246 0.03449 C 0.04705 0.03588 0.06805 0.00648 0.0875 0.00787 C 0.10694 0.00926 0.1283 0.04444 0.14913 0.04328 C 0.16996 0.04213 0.1993 0.00995 0.2125 0.00116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C 0.00677 0.0132 0.02674 0.07292 0.0408 0.07894 C 0.05486 0.08496 0.07274 0.03889 0.0842 0.03658 C 0.09566 0.03426 0.1026 0.05741 0.1092 0.06551 C 0.1158 0.07361 0.12188 0.06829 0.12413 0.08565 C 0.12639 0.10301 0.11372 0.14838 0.12257 0.16991 C 0.13142 0.19144 0.15799 0.21759 0.17743 0.21435 C 0.19688 0.21111 0.22639 0.16343 0.23924 0.15 " pathEditMode="relative" rAng="0" ptsTypes="aaaaaaaa">
                                      <p:cBhvr>
                                        <p:cTn id="56" dur="20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4" grpId="0"/>
      <p:bldP spid="11279" grpId="0"/>
      <p:bldP spid="112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98692" y="3499151"/>
                <a:ext cx="3124200" cy="547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692" y="3499151"/>
                <a:ext cx="3124200" cy="547201"/>
              </a:xfrm>
              <a:prstGeom prst="rect">
                <a:avLst/>
              </a:prstGeom>
              <a:blipFill>
                <a:blip r:embed="rId2"/>
                <a:stretch>
                  <a:fillRect t="-137778" b="-19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1849199" y="2687848"/>
            <a:ext cx="19369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Non-adiabatic Couplings</a:t>
            </a:r>
          </a:p>
        </p:txBody>
      </p:sp>
      <p:sp>
        <p:nvSpPr>
          <p:cNvPr id="10245" name="Rectangle 26"/>
          <p:cNvSpPr>
            <a:spLocks noGrp="1" noChangeArrowheads="1"/>
          </p:cNvSpPr>
          <p:nvPr>
            <p:ph type="title"/>
          </p:nvPr>
        </p:nvSpPr>
        <p:spPr>
          <a:xfrm>
            <a:off x="2819400" y="1"/>
            <a:ext cx="5840413" cy="705469"/>
          </a:xfrm>
          <a:noFill/>
        </p:spPr>
        <p:txBody>
          <a:bodyPr/>
          <a:lstStyle/>
          <a:p>
            <a:pPr eaLnBrk="1" hangingPunct="1"/>
            <a:r>
              <a:rPr lang="en-US" altLang="en-US" sz="2400" b="1" dirty="0"/>
              <a:t>TSH in the nutshell</a:t>
            </a:r>
          </a:p>
        </p:txBody>
      </p:sp>
      <p:sp>
        <p:nvSpPr>
          <p:cNvPr id="10249" name="TextBox 1"/>
          <p:cNvSpPr txBox="1">
            <a:spLocks noChangeArrowheads="1"/>
          </p:cNvSpPr>
          <p:nvPr/>
        </p:nvSpPr>
        <p:spPr bwMode="auto">
          <a:xfrm>
            <a:off x="1849199" y="974171"/>
            <a:ext cx="1615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Nuclear dynamics</a:t>
            </a:r>
            <a:endParaRPr lang="en-US" altLang="en-US" sz="1600" dirty="0"/>
          </a:p>
        </p:txBody>
      </p:sp>
      <p:sp>
        <p:nvSpPr>
          <p:cNvPr id="10252" name="TextBox 17"/>
          <p:cNvSpPr txBox="1">
            <a:spLocks noChangeArrowheads="1"/>
          </p:cNvSpPr>
          <p:nvPr/>
        </p:nvSpPr>
        <p:spPr bwMode="auto">
          <a:xfrm>
            <a:off x="2090867" y="621748"/>
            <a:ext cx="1374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Initialization</a:t>
            </a:r>
          </a:p>
        </p:txBody>
      </p:sp>
      <p:sp>
        <p:nvSpPr>
          <p:cNvPr id="10255" name="TextBox 22"/>
          <p:cNvSpPr txBox="1">
            <a:spLocks noChangeArrowheads="1"/>
          </p:cNvSpPr>
          <p:nvPr/>
        </p:nvSpPr>
        <p:spPr bwMode="auto">
          <a:xfrm>
            <a:off x="1689420" y="4937881"/>
            <a:ext cx="1961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Proposed Hops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Decoherence 2</a:t>
            </a:r>
          </a:p>
        </p:txBody>
      </p:sp>
      <p:sp>
        <p:nvSpPr>
          <p:cNvPr id="4" name="Right Arrow 3"/>
          <p:cNvSpPr/>
          <p:nvPr/>
        </p:nvSpPr>
        <p:spPr>
          <a:xfrm rot="5400000">
            <a:off x="5895584" y="1376498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9050" y="5068402"/>
                <a:ext cx="2249270" cy="56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50" y="5068402"/>
                <a:ext cx="2249270" cy="56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76052" y="2617141"/>
                <a:ext cx="3835789" cy="547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52" y="2617141"/>
                <a:ext cx="3835789" cy="547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25712" y="960303"/>
                <a:ext cx="1595501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12" y="960303"/>
                <a:ext cx="1595501" cy="4371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60717" y="1869809"/>
                <a:ext cx="1249765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17" y="1869809"/>
                <a:ext cx="1249765" cy="313612"/>
              </a:xfrm>
              <a:prstGeom prst="rect">
                <a:avLst/>
              </a:prstGeom>
              <a:blipFill>
                <a:blip r:embed="rId7"/>
                <a:stretch>
                  <a:fillRect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793005" y="3465168"/>
            <a:ext cx="180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600" b="1" dirty="0">
                <a:solidFill>
                  <a:srgbClr val="008000"/>
                </a:solidFill>
              </a:rPr>
              <a:t>Electronic Dynamics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657858" y="1754637"/>
            <a:ext cx="20064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Stationary adiabatic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992227" y="3465167"/>
                <a:ext cx="2565831" cy="61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27" y="3465167"/>
                <a:ext cx="2565831" cy="615168"/>
              </a:xfrm>
              <a:prstGeom prst="rect">
                <a:avLst/>
              </a:prstGeom>
              <a:blipFill>
                <a:blip r:embed="rId8"/>
                <a:stretch>
                  <a:fillRect t="-115842" r="-238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 rot="5400000">
            <a:off x="5911238" y="2208093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5894097" y="3113947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5911237" y="3884473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591609" y="4299377"/>
            <a:ext cx="23456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Decoherence 1</a:t>
            </a:r>
            <a:endParaRPr lang="en-US" altLang="en-US" sz="1600" dirty="0"/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1524001" y="5873516"/>
            <a:ext cx="2202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Accept Hops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29552" y="5114279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 as in DISH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49050" y="4263221"/>
                <a:ext cx="2052998" cy="488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50" y="4263221"/>
                <a:ext cx="2052998" cy="488660"/>
              </a:xfrm>
              <a:prstGeom prst="rect">
                <a:avLst/>
              </a:prstGeom>
              <a:blipFill>
                <a:blip r:embed="rId9"/>
                <a:stretch>
                  <a:fillRect l="-593" r="-1780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948978" y="4366617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 in SDM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5258" y="5739948"/>
            <a:ext cx="154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energy conservation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226204" y="5709014"/>
                <a:ext cx="2510944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04" y="5709014"/>
                <a:ext cx="2510944" cy="576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22"/>
          <p:cNvSpPr txBox="1">
            <a:spLocks noChangeArrowheads="1"/>
          </p:cNvSpPr>
          <p:nvPr/>
        </p:nvSpPr>
        <p:spPr bwMode="auto">
          <a:xfrm>
            <a:off x="1573322" y="6389433"/>
            <a:ext cx="2153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Change state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8570" y="6444423"/>
            <a:ext cx="355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change active electronic state, rescale velocity</a:t>
            </a:r>
          </a:p>
        </p:txBody>
      </p:sp>
      <p:sp>
        <p:nvSpPr>
          <p:cNvPr id="42" name="Right Arrow 41"/>
          <p:cNvSpPr/>
          <p:nvPr/>
        </p:nvSpPr>
        <p:spPr>
          <a:xfrm rot="2042916">
            <a:off x="4731745" y="743828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5894097" y="4589374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5894097" y="5562737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5911236" y="6029438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17" idx="3"/>
            <a:endCxn id="10" idx="3"/>
          </p:cNvCxnSpPr>
          <p:nvPr/>
        </p:nvCxnSpPr>
        <p:spPr>
          <a:xfrm flipH="1" flipV="1">
            <a:off x="6721212" y="1178889"/>
            <a:ext cx="1564122" cy="5419423"/>
          </a:xfrm>
          <a:prstGeom prst="bentConnector3">
            <a:avLst>
              <a:gd name="adj1" fmla="val -104060"/>
            </a:avLst>
          </a:prstGeom>
          <a:ln w="63500"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ultiply 38"/>
          <p:cNvSpPr/>
          <p:nvPr/>
        </p:nvSpPr>
        <p:spPr>
          <a:xfrm>
            <a:off x="9374405" y="3334040"/>
            <a:ext cx="1066800" cy="10162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454180" y="361961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NBRA</a:t>
            </a:r>
          </a:p>
        </p:txBody>
      </p:sp>
      <p:sp>
        <p:nvSpPr>
          <p:cNvPr id="2" name="Rectangle 1"/>
          <p:cNvSpPr/>
          <p:nvPr/>
        </p:nvSpPr>
        <p:spPr>
          <a:xfrm>
            <a:off x="4262264" y="2641557"/>
            <a:ext cx="4023070" cy="5196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25712" y="901626"/>
            <a:ext cx="1595501" cy="5196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7" descr="Image result for ub logo">
            <a:extLst>
              <a:ext uri="{FF2B5EF4-FFF2-40B4-BE49-F238E27FC236}">
                <a16:creationId xmlns:a16="http://schemas.microsoft.com/office/drawing/2014/main" id="{6AD1D605-0BFF-7F13-B816-56830140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074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08832" y="719461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Implemented in </a:t>
            </a:r>
            <a:r>
              <a:rPr lang="en-US" sz="1400" b="1" dirty="0">
                <a:solidFill>
                  <a:srgbClr val="008000"/>
                </a:solidFill>
              </a:rPr>
              <a:t>Libra: </a:t>
            </a:r>
            <a:r>
              <a:rPr lang="en-US" sz="1400" b="1" dirty="0">
                <a:solidFill>
                  <a:srgbClr val="0000FF"/>
                </a:solidFill>
              </a:rPr>
              <a:t>https://quantum-dynamics-hub.github.io/libra/index.html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608343" y="94290"/>
            <a:ext cx="7443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Libra as a workhorse of our developments</a:t>
            </a:r>
          </a:p>
        </p:txBody>
      </p:sp>
      <p:pic>
        <p:nvPicPr>
          <p:cNvPr id="25" name="Picture 14" descr="log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88" y="552738"/>
            <a:ext cx="16843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23583" y="1314241"/>
            <a:ext cx="16898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50" dirty="0" err="1">
                <a:solidFill>
                  <a:srgbClr val="0000FF"/>
                </a:solidFill>
              </a:rPr>
              <a:t>Akimov</a:t>
            </a:r>
            <a:r>
              <a:rPr lang="en-US" altLang="en-US" sz="1050" dirty="0">
                <a:solidFill>
                  <a:srgbClr val="0000FF"/>
                </a:solidFill>
              </a:rPr>
              <a:t> </a:t>
            </a:r>
            <a:r>
              <a:rPr lang="en-US" altLang="en-US" sz="1050" i="1" dirty="0">
                <a:solidFill>
                  <a:srgbClr val="0000FF"/>
                </a:solidFill>
              </a:rPr>
              <a:t>JCC,</a:t>
            </a:r>
            <a:r>
              <a:rPr lang="en-US" altLang="en-US" sz="1050" dirty="0">
                <a:solidFill>
                  <a:srgbClr val="0000FF"/>
                </a:solidFill>
              </a:rPr>
              <a:t> </a:t>
            </a:r>
            <a:r>
              <a:rPr lang="en-US" altLang="en-US" sz="1050" b="1" dirty="0">
                <a:solidFill>
                  <a:srgbClr val="0000FF"/>
                </a:solidFill>
              </a:rPr>
              <a:t>2016</a:t>
            </a:r>
            <a:r>
              <a:rPr lang="en-US" altLang="en-US" sz="1050" dirty="0">
                <a:solidFill>
                  <a:srgbClr val="0000FF"/>
                </a:solidFill>
              </a:rPr>
              <a:t>, 37, 1626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1871" y="1600381"/>
            <a:ext cx="358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of the implemented methods: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73352" y="2001938"/>
          <a:ext cx="8839200" cy="47962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11359512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800769192"/>
                    </a:ext>
                  </a:extLst>
                </a:gridCol>
              </a:tblGrid>
              <a:tr h="236087">
                <a:tc>
                  <a:txBody>
                    <a:bodyPr/>
                    <a:lstStyle/>
                    <a:p>
                      <a:r>
                        <a:rPr lang="en-US" sz="11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82353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Surface hopping schemes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Tully, J. C.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J. Chem. Phys.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1990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1061 (FSSH); Wang, L.,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et al.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JCTC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2014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10, 3598 (GFSH);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Akimov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A. V. et al.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J. Phys. Soc. </a:t>
                      </a:r>
                      <a:r>
                        <a:rPr lang="en-US" sz="1200" i="1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Jpn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2015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84, 094002 (MSSH)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52324"/>
                  </a:ext>
                </a:extLst>
              </a:tr>
              <a:tr h="2360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Decoherence schemes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Granucci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G.;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Persico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M.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Chem. Phys.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2007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126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134114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(SDM); 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Nelson, T. et al.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Chem. Phys.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138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224111. (ID-A, ID-S); 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Jaeger, H. M.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et al.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J. Chem. Phys.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2012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137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, 22A545 (DISH)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28835"/>
                  </a:ext>
                </a:extLst>
              </a:tr>
              <a:tr h="2360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Dephasing times calculations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Smith, B.;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Akimov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A. V.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J. </a:t>
                      </a:r>
                      <a:r>
                        <a:rPr lang="en-US" sz="1200" i="1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Chem.Phys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2019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151, 124107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Akimov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A. V.;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Prezhdo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O. V.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Phys. Chem. Lett.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3857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Sifain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A. E.; Wang, L.;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Tretiak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S.;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Prezhdo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O. V.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Granucci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G.;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Persico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M.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Chem. Phys.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2007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126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134114.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07206"/>
                  </a:ext>
                </a:extLst>
              </a:tr>
              <a:tr h="2360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Neglect of back-reaction (NBRA)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Prezhdo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O. V.; Duncan, W. R.;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Prezhdo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V. V. </a:t>
                      </a:r>
                      <a:r>
                        <a:rPr lang="en-US" sz="1200" i="1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Prog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Surf. Sci.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2009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30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88821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Boltzmann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-corrected Ehrenfest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Bastida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A. et al.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Chem. Phys. Lett.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2006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417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53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Smith, B.;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Akimov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A. V.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J. </a:t>
                      </a:r>
                      <a:r>
                        <a:rPr lang="en-US" sz="1200" i="1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Chem.Phys</a:t>
                      </a:r>
                      <a:r>
                        <a:rPr lang="en-US" sz="1200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2019</a:t>
                      </a:r>
                      <a:r>
                        <a:rPr lang="en-US" sz="12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151, 124107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74898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 corrections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Akimov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A. V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Phys. Chem. Lett.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6096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9275"/>
                  </a:ext>
                </a:extLst>
              </a:tr>
              <a:tr h="49877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Fernandez-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Alberti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S.; et al. 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Chem. Phys.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137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014512 (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mincost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S.; AVA. 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JPCL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12, 10587-10597 (stochastic)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882208"/>
                  </a:ext>
                </a:extLst>
              </a:tr>
              <a:tr h="23608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Interfaces with ES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DFTB+ (Smith, B.; AVA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JPCL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11, 1456),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QE (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Pradhan et al. </a:t>
                      </a:r>
                      <a:r>
                        <a:rPr lang="en-US" altLang="en-US" sz="12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JPCM,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30, 484002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CP2K (Smith, B. A. et al. JCTC, 2021, 17, 678), Gaussian, GAMESS (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Sato et al. </a:t>
                      </a:r>
                      <a:r>
                        <a:rPr lang="en-US" altLang="en-US" sz="12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PCCP,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20, 25275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692"/>
                  </a:ext>
                </a:extLst>
              </a:tr>
              <a:tr h="2360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Exact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Kosloff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D. and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Kosloff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R. J.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hem.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Phys. </a:t>
                      </a: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35-53 (SOFT);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Colbert, D. T. and Miller, W. H. </a:t>
                      </a:r>
                      <a:r>
                        <a:rPr lang="en-US" sz="12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1992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1982-1991 (</a:t>
                      </a:r>
                      <a:r>
                        <a:rPr lang="en-US" sz="12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Colert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-Miller DVR)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84529"/>
                  </a:ext>
                </a:extLst>
              </a:tr>
              <a:tr h="2360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Temen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 al. </a:t>
                      </a:r>
                      <a:r>
                        <a:rPr lang="en-US" altLang="en-US" sz="12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Int. J. Quant. Chem.,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120, e26373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5425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10200" y="975299"/>
            <a:ext cx="4773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https://github.com/Quantum-Dynamics-Hub/libra-code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2572" y="1278284"/>
            <a:ext cx="5117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Examples&amp; Tutorials: </a:t>
            </a:r>
            <a:r>
              <a:rPr lang="en-US" sz="1400" b="1" dirty="0">
                <a:solidFill>
                  <a:srgbClr val="0000FF"/>
                </a:solidFill>
              </a:rPr>
              <a:t>https://github.com/compchem-cybertraining</a:t>
            </a:r>
          </a:p>
        </p:txBody>
      </p:sp>
      <p:pic>
        <p:nvPicPr>
          <p:cNvPr id="12" name="Picture 7" descr="Image result for ub logo">
            <a:extLst>
              <a:ext uri="{FF2B5EF4-FFF2-40B4-BE49-F238E27FC236}">
                <a16:creationId xmlns:a16="http://schemas.microsoft.com/office/drawing/2014/main" id="{86FB15A8-F0A4-F1A6-907E-D92AE02C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65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123" y="286776"/>
            <a:ext cx="4233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rep_ham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 - 0: diabatic representation [ default ]</a:t>
            </a:r>
          </a:p>
          <a:p>
            <a:r>
              <a:rPr lang="en-US" dirty="0"/>
              <a:t>- 1: adiabatic representation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886200" y="442867"/>
            <a:ext cx="1905000" cy="95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4184" y="286776"/>
            <a:ext cx="42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primary way the Hamiltonian is computed in Python function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628900" y="1722999"/>
            <a:ext cx="8629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force_method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- 0: don't compute forces at all - e.g. we do not really need them</a:t>
            </a:r>
          </a:p>
          <a:p>
            <a:r>
              <a:rPr lang="en-US" dirty="0"/>
              <a:t>- 1: state-specific  as in the TSH or adiabatic (including adiabatic excited states) [ default ]</a:t>
            </a:r>
          </a:p>
          <a:p>
            <a:r>
              <a:rPr lang="en-US" dirty="0"/>
              <a:t>- 2: Ehrenfest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8225" y="317827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enforce_state_following</a:t>
            </a:r>
            <a:r>
              <a:rPr lang="en-US" b="1" dirty="0">
                <a:solidFill>
                  <a:srgbClr val="FF0000"/>
                </a:solidFill>
              </a:rPr>
              <a:t>; </a:t>
            </a:r>
          </a:p>
          <a:p>
            <a:r>
              <a:rPr lang="en-US" dirty="0" err="1"/>
              <a:t>Wheather</a:t>
            </a:r>
            <a:r>
              <a:rPr lang="en-US" dirty="0"/>
              <a:t> we want to enforce nuclear dynamics to be on a given state, </a:t>
            </a:r>
            <a:r>
              <a:rPr lang="en-US" dirty="0" err="1"/>
              <a:t>regardlenss</a:t>
            </a:r>
            <a:r>
              <a:rPr lang="en-US" dirty="0"/>
              <a:t> of the TSH transitions </a:t>
            </a:r>
          </a:p>
          <a:p>
            <a:r>
              <a:rPr lang="en-US" dirty="0"/>
              <a:t>Options:</a:t>
            </a:r>
          </a:p>
          <a:p>
            <a:r>
              <a:rPr lang="en-US" dirty="0"/>
              <a:t>      - 0: no [ default ]</a:t>
            </a:r>
          </a:p>
          <a:p>
            <a:r>
              <a:rPr lang="en-US" dirty="0"/>
              <a:t>      - 1: yes</a:t>
            </a:r>
          </a:p>
          <a:p>
            <a:r>
              <a:rPr lang="en-US" dirty="0"/>
              <a:t>Note: only matters is `</a:t>
            </a:r>
            <a:r>
              <a:rPr lang="en-US" dirty="0" err="1"/>
              <a:t>force_method</a:t>
            </a:r>
            <a:r>
              <a:rPr lang="en-US" dirty="0"/>
              <a:t> == 1`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89043" y="2514600"/>
            <a:ext cx="732856" cy="6636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5576" y="4594976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on-the-fly NBRA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933700" y="4779642"/>
            <a:ext cx="3030484" cy="151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6714" y="5524266"/>
            <a:ext cx="11887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enforced_state_index</a:t>
            </a:r>
            <a:r>
              <a:rPr lang="en-US" b="1" dirty="0">
                <a:solidFill>
                  <a:srgbClr val="FF0000"/>
                </a:solidFill>
              </a:rPr>
              <a:t>;  </a:t>
            </a:r>
          </a:p>
          <a:p>
            <a:r>
              <a:rPr lang="en-US" dirty="0"/>
              <a:t> If we enforce the nuclear dynamics to be on a given state, what is the index of that state [any integer &gt;- 0, default = 0 ]</a:t>
            </a:r>
          </a:p>
          <a:p>
            <a:r>
              <a:rPr lang="en-US" dirty="0"/>
              <a:t> The default value of 0 enforces the nuclear dynamics to be on the ground state. This is a convenient way of doing NBRA calculations  with model systems without the need for pre-computing the trajectories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98443" y="4844631"/>
            <a:ext cx="732856" cy="6636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7" descr="Image result for ub logo">
            <a:extLst>
              <a:ext uri="{FF2B5EF4-FFF2-40B4-BE49-F238E27FC236}">
                <a16:creationId xmlns:a16="http://schemas.microsoft.com/office/drawing/2014/main" id="{71477016-E0B8-00DD-A8EB-05A4C355E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38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3712" y="3441586"/>
                <a:ext cx="2069606" cy="615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2" y="3441586"/>
                <a:ext cx="2069606" cy="615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517704" y="2573917"/>
            <a:ext cx="89102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nac_update_method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How to update NACs and vibronic Hamiltonian before electronic TD-SE propagation.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r>
              <a:rPr lang="en-US" dirty="0"/>
              <a:t>      - 0: don't update them (e.g. for simplest NAC)</a:t>
            </a:r>
          </a:p>
          <a:p>
            <a:r>
              <a:rPr lang="en-US" dirty="0"/>
              <a:t>      - 1: update according to changed momentum and existing  derivative couplings [ default ]</a:t>
            </a:r>
          </a:p>
          <a:p>
            <a:r>
              <a:rPr lang="en-US" dirty="0"/>
              <a:t>      - 2: update according to time-overlaps (only time-derivative NACs)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85391" y="3898353"/>
            <a:ext cx="1063487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98606" y="271296"/>
            <a:ext cx="83840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time_overlap_method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How do get the time-overlaps in the dynamics.</a:t>
            </a:r>
          </a:p>
          <a:p>
            <a:r>
              <a:rPr lang="en-US" dirty="0"/>
              <a:t>Options:</a:t>
            </a:r>
          </a:p>
          <a:p>
            <a:r>
              <a:rPr lang="en-US" dirty="0"/>
              <a:t>    - 0: based on the wavefunctions (the Hamiltonian shall have the </a:t>
            </a:r>
            <a:r>
              <a:rPr lang="en-US" dirty="0" err="1"/>
              <a:t>basis_transform</a:t>
            </a:r>
            <a:r>
              <a:rPr lang="en-US" dirty="0"/>
              <a:t> variables updated)  [ default ]</a:t>
            </a:r>
          </a:p>
          <a:p>
            <a:r>
              <a:rPr lang="en-US" dirty="0"/>
              <a:t>    - 1: based on external calculations (the Hamiltonian shall have the </a:t>
            </a:r>
            <a:r>
              <a:rPr lang="en-US" dirty="0" err="1"/>
              <a:t>time_overlap_adi</a:t>
            </a:r>
            <a:r>
              <a:rPr lang="en-US" dirty="0"/>
              <a:t> member updated) - use for NBRA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7838" y="739009"/>
                <a:ext cx="2728889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8" y="739009"/>
                <a:ext cx="2728889" cy="411395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1689012" y="1286958"/>
            <a:ext cx="1228122" cy="13474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 descr="Image result for ub logo">
            <a:extLst>
              <a:ext uri="{FF2B5EF4-FFF2-40B4-BE49-F238E27FC236}">
                <a16:creationId xmlns:a16="http://schemas.microsoft.com/office/drawing/2014/main" id="{EE27A08A-5D22-106B-0DF7-D50D2C79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067CF9-F113-F6D1-0A63-61588D748903}"/>
              </a:ext>
            </a:extLst>
          </p:cNvPr>
          <p:cNvSpPr txBox="1"/>
          <p:nvPr/>
        </p:nvSpPr>
        <p:spPr>
          <a:xfrm>
            <a:off x="3598606" y="4605242"/>
            <a:ext cx="63889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 </a:t>
            </a:r>
            <a:r>
              <a:rPr lang="en-US" b="1" dirty="0" err="1">
                <a:solidFill>
                  <a:srgbClr val="FF0000"/>
                </a:solidFill>
              </a:rPr>
              <a:t>nac_algo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How to compute time-derivative NACs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Options:</a:t>
            </a:r>
          </a:p>
          <a:p>
            <a:r>
              <a:rPr lang="en-US" dirty="0"/>
              <a:t>      - -1: don't, e.g. we use NACs from somewhere else [ default ]</a:t>
            </a:r>
          </a:p>
          <a:p>
            <a:r>
              <a:rPr lang="en-US" dirty="0"/>
              <a:t>      -  0: use HST formula (if </a:t>
            </a:r>
            <a:r>
              <a:rPr lang="en-US" dirty="0" err="1"/>
              <a:t>nac_update_method</a:t>
            </a:r>
            <a:r>
              <a:rPr lang="en-US" dirty="0"/>
              <a:t>==2)</a:t>
            </a:r>
          </a:p>
          <a:p>
            <a:r>
              <a:rPr lang="en-US" dirty="0"/>
              <a:t>      -  1: use NPI of Meek and Levine (if </a:t>
            </a:r>
            <a:r>
              <a:rPr lang="en-US" dirty="0" err="1"/>
              <a:t>nac_update_method</a:t>
            </a:r>
            <a:r>
              <a:rPr lang="en-US" dirty="0"/>
              <a:t>==2)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5337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01586" y="1954228"/>
            <a:ext cx="109632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Basic Concepts and Terminology of </a:t>
            </a:r>
            <a:r>
              <a:rPr lang="pt-BR" sz="4000" i="1" dirty="0"/>
              <a:t>Nonadiabatic Dynamics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65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89619" y="2401792"/>
                <a:ext cx="2365391" cy="750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19" y="2401792"/>
                <a:ext cx="2365391" cy="750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44389" y="4016810"/>
                <a:ext cx="2579424" cy="408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89" y="4016810"/>
                <a:ext cx="2579424" cy="408830"/>
              </a:xfrm>
              <a:prstGeom prst="rect">
                <a:avLst/>
              </a:prstGeom>
              <a:blipFill>
                <a:blip r:embed="rId3"/>
                <a:stretch>
                  <a:fillRect t="-152239" r="-22222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12818" y="4978067"/>
                <a:ext cx="4572000" cy="6983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sup>
                    </m:sSup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818" y="4978067"/>
                <a:ext cx="4572000" cy="698333"/>
              </a:xfrm>
              <a:prstGeom prst="rect">
                <a:avLst/>
              </a:prstGeom>
              <a:blipFill>
                <a:blip r:embed="rId4"/>
                <a:stretch>
                  <a:fillRect t="-90351" r="-5467" b="-99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36456" y="6283077"/>
                <a:ext cx="3664528" cy="421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456" y="6283077"/>
                <a:ext cx="3664528" cy="421397"/>
              </a:xfrm>
              <a:prstGeom prst="rect">
                <a:avLst/>
              </a:prstGeom>
              <a:blipFill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4389" y="3607980"/>
                <a:ext cx="2417264" cy="408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89" y="3607980"/>
                <a:ext cx="2417264" cy="408830"/>
              </a:xfrm>
              <a:prstGeom prst="rect">
                <a:avLst/>
              </a:prstGeom>
              <a:blipFill>
                <a:blip r:embed="rId6"/>
                <a:stretch>
                  <a:fillRect t="-152239" r="-23990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14048" y="76828"/>
            <a:ext cx="231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Phase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09517" y="2316442"/>
                <a:ext cx="2243499" cy="402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517" y="2316442"/>
                <a:ext cx="2243499" cy="402354"/>
              </a:xfrm>
              <a:prstGeom prst="rect">
                <a:avLst/>
              </a:prstGeom>
              <a:blipFill>
                <a:blip r:embed="rId7"/>
                <a:stretch>
                  <a:fillRect t="-156061" r="-21467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777940" y="322546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Indeed: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2818" y="5840256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Phase-correct other properties: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518467" y="2753825"/>
                <a:ext cx="2575128" cy="393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67" y="2753825"/>
                <a:ext cx="2575128" cy="393569"/>
              </a:xfrm>
              <a:prstGeom prst="rect">
                <a:avLst/>
              </a:prstGeom>
              <a:blipFill>
                <a:blip r:embed="rId9"/>
                <a:stretch>
                  <a:fillRect t="-1563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10969" y="1111939"/>
                <a:ext cx="3835789" cy="547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969" y="1111939"/>
                <a:ext cx="3835789" cy="547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627562" y="60969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Akimov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, A. V. </a:t>
            </a:r>
            <a:r>
              <a:rPr lang="en-US" sz="1400" i="1" dirty="0">
                <a:solidFill>
                  <a:srgbClr val="0000FF"/>
                </a:solidFill>
                <a:latin typeface="+mj-lt"/>
              </a:rPr>
              <a:t>J. Phys. Chem. Lett.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0000FF"/>
                </a:solidFill>
                <a:latin typeface="+mj-lt"/>
              </a:rPr>
              <a:t>2018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  9, 6096-6102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2278" y="1773050"/>
            <a:ext cx="492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states are defined only up to a complex phase!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659505" y="2529668"/>
            <a:ext cx="24208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rgbClr val="000099"/>
                </a:solidFill>
              </a:rPr>
              <a:t>Phase correction: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9401" y="4016811"/>
            <a:ext cx="3617591" cy="271201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77940" y="44256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1039" y="3449631"/>
            <a:ext cx="249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in Libra: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85494" y="1079160"/>
            <a:ext cx="2782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Hammes-Schiffer</a:t>
            </a: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S.; Tully, J. C. </a:t>
            </a:r>
            <a:r>
              <a:rPr lang="en-US" sz="1400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J. Chem. Phys.</a:t>
            </a: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1994</a:t>
            </a: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101</a:t>
            </a: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4657–4667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19162" y="209495"/>
            <a:ext cx="30806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do_phase_correction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Options: </a:t>
            </a:r>
          </a:p>
          <a:p>
            <a:r>
              <a:rPr lang="en-US" dirty="0"/>
              <a:t>      - 0: no phase correction</a:t>
            </a:r>
          </a:p>
          <a:p>
            <a:r>
              <a:rPr lang="en-US" dirty="0"/>
              <a:t>      - 1: according to our phase correction algorithm [ default ]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08717" y="1853947"/>
            <a:ext cx="1461216" cy="4624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9162" y="3051709"/>
            <a:ext cx="21958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phase_correction_tol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Min value of time-overlap we care to phase-correct</a:t>
            </a:r>
          </a:p>
        </p:txBody>
      </p:sp>
      <p:cxnSp>
        <p:nvCxnSpPr>
          <p:cNvPr id="29" name="Straight Arrow Connector 28"/>
          <p:cNvCxnSpPr>
            <a:endCxn id="4" idx="1"/>
          </p:cNvCxnSpPr>
          <p:nvPr/>
        </p:nvCxnSpPr>
        <p:spPr>
          <a:xfrm flipV="1">
            <a:off x="2107515" y="2776831"/>
            <a:ext cx="2382104" cy="750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7" descr="Image result for ub logo">
            <a:extLst>
              <a:ext uri="{FF2B5EF4-FFF2-40B4-BE49-F238E27FC236}">
                <a16:creationId xmlns:a16="http://schemas.microsoft.com/office/drawing/2014/main" id="{23B915EC-2233-42B1-5E73-B2D1B3A9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6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2" grpId="0"/>
      <p:bldP spid="15" grpId="0"/>
      <p:bldP spid="24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46458" y="1167876"/>
                <a:ext cx="3012756" cy="988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8270"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	</a:t>
                </a:r>
              </a:p>
              <a:p>
                <a:pPr indent="128270"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𝑐𝑜𝑛𝑠𝑡</m:t>
                    </m:r>
                  </m:oMath>
                </a14:m>
                <a:r>
                  <a:rPr lang="en-US" sz="14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458" y="1167876"/>
                <a:ext cx="3012756" cy="988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:\WORK\BUFFALO\Research\Projects_my\Project_state_reordering_phase_corrections\tests\2D\model1\_fig-0-0-0-pop_adi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90" y="3045149"/>
            <a:ext cx="2334324" cy="175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:\WORK\BUFFALO\Research\Projects_my\Project_state_reordering_phase_corrections\tests\2D\model1\_fig-0-0-1-pop_adi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39" y="5034524"/>
            <a:ext cx="2356853" cy="1769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D:\WORK\BUFFALO\Research\Projects_my\Project_state_reordering_phase_corrections\tests\2D\model1\_fig-0-0-0-pop_dia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10" y="3045149"/>
            <a:ext cx="2410000" cy="1808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:\WORK\BUFFALO\Research\Projects_my\Project_state_reordering_phase_corrections\tests\2D\model1\_fig-0-0-1-pop_dia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60" y="5045308"/>
            <a:ext cx="2367594" cy="177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D:\WORK\BUFFALO\Research\Projects_my\Project_state_reordering_phase_corrections\tests\2D\model1\_fig-0-0-0-q-p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30" y="3050753"/>
            <a:ext cx="2438910" cy="18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:\WORK\BUFFALO\Research\Projects_my\Project_state_reordering_phase_corrections\tests\2D\model1\_fig-0-0-1-q-p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370" y="5070389"/>
            <a:ext cx="2352510" cy="176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D:\WORK\BUFFALO\Research\Projects_my\Project_state_reordering_phase_corrections\tests\2D\model1\_pes-dia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11" y="1109004"/>
            <a:ext cx="2325059" cy="17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D:\WORK\BUFFALO\Research\Projects_my\Project_state_reordering_phase_corrections\tests\2D\model1\_pes-adi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034" y="1167876"/>
            <a:ext cx="2246598" cy="168573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692315" y="3671163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2316" y="5560113"/>
            <a:ext cx="59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14048" y="76828"/>
            <a:ext cx="231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Phase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989833" y="2244001"/>
                <a:ext cx="1718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833" y="2244001"/>
                <a:ext cx="171873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627562" y="60969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Akimov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, A. V. </a:t>
            </a:r>
            <a:r>
              <a:rPr lang="en-US" sz="1400" i="1" dirty="0">
                <a:solidFill>
                  <a:srgbClr val="0000FF"/>
                </a:solidFill>
                <a:latin typeface="+mj-lt"/>
              </a:rPr>
              <a:t>J. Phys. Chem. Lett.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0000FF"/>
                </a:solidFill>
                <a:latin typeface="+mj-lt"/>
              </a:rPr>
              <a:t>2018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  9, 6096-6102</a:t>
            </a:r>
          </a:p>
        </p:txBody>
      </p:sp>
      <p:pic>
        <p:nvPicPr>
          <p:cNvPr id="17" name="Picture 7" descr="Image result for ub logo">
            <a:extLst>
              <a:ext uri="{FF2B5EF4-FFF2-40B4-BE49-F238E27FC236}">
                <a16:creationId xmlns:a16="http://schemas.microsoft.com/office/drawing/2014/main" id="{FB5A9BE8-42FA-AD40-45E3-F0E91947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3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9BDDBDB-54BF-EF87-A8FC-E6298A859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56" y="1667234"/>
            <a:ext cx="8393361" cy="4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C53A3979-02A9-1B42-972B-1EE6F5A8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D7B73388-0733-28AC-460B-7F9C55FD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3078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State Tracking in NA-MD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122AC7-87C4-EB32-A920-D9CCEF71C670}"/>
                  </a:ext>
                </a:extLst>
              </p:cNvPr>
              <p:cNvSpPr txBox="1"/>
              <p:nvPr/>
            </p:nvSpPr>
            <p:spPr>
              <a:xfrm>
                <a:off x="1022555" y="922100"/>
                <a:ext cx="9039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Arises because of finite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or due to inconsistency of energy and NAC (due to approximations)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122AC7-87C4-EB32-A920-D9CCEF71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5" y="922100"/>
                <a:ext cx="9039911" cy="369332"/>
              </a:xfrm>
              <a:prstGeom prst="rect">
                <a:avLst/>
              </a:prstGeom>
              <a:blipFill>
                <a:blip r:embed="rId4"/>
                <a:stretch>
                  <a:fillRect l="-60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7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64" y="4419600"/>
            <a:ext cx="1078922" cy="138808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00200" y="23078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State Tracking in NA-MD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0231" y="6040405"/>
            <a:ext cx="135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Story </a:t>
            </a:r>
            <a:r>
              <a:rPr lang="en-US" dirty="0" err="1"/>
              <a:t>Temen</a:t>
            </a:r>
            <a:endParaRPr lang="en-US" dirty="0"/>
          </a:p>
        </p:txBody>
      </p:sp>
      <p:pic>
        <p:nvPicPr>
          <p:cNvPr id="9" name="Picture 8" descr="D:\WORK\BUFFALO\Research\Projects_my\Project_state_tracking\Writing\pic\Slide1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57400" y="690417"/>
            <a:ext cx="3380186" cy="2535140"/>
          </a:xfrm>
          <a:prstGeom prst="rect">
            <a:avLst/>
          </a:prstGeom>
        </p:spPr>
      </p:pic>
      <p:pic>
        <p:nvPicPr>
          <p:cNvPr id="10" name="Picture 9" descr="D:\WORK\BUFFALO\Research\Projects_my\Project_state_tracking\Writing\pic\Slide2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308932" y="3225558"/>
            <a:ext cx="3663575" cy="27476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59562" y="3291617"/>
            <a:ext cx="270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 reassignment is easy:</a:t>
            </a:r>
          </a:p>
          <a:p>
            <a:pPr algn="ctr"/>
            <a:r>
              <a:rPr lang="en-US" dirty="0"/>
              <a:t>[0, 1] </a:t>
            </a:r>
            <a:r>
              <a:rPr lang="en-US" dirty="0">
                <a:sym typeface="Wingdings" panose="05000000000000000000" pitchFamily="2" charset="2"/>
              </a:rPr>
              <a:t> [1, 0]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0709" y="6083920"/>
            <a:ext cx="3120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 reassignment is not clear:</a:t>
            </a:r>
          </a:p>
          <a:p>
            <a:pPr algn="ctr"/>
            <a:r>
              <a:rPr lang="en-US" dirty="0"/>
              <a:t>[0, 1] </a:t>
            </a:r>
            <a:r>
              <a:rPr lang="en-US" dirty="0">
                <a:sym typeface="Wingdings" panose="05000000000000000000" pitchFamily="2" charset="2"/>
              </a:rPr>
              <a:t> [??, ??]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1200" y="960092"/>
            <a:ext cx="487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Fernandez-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Alberti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S.;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Roitberg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E.; Nelson, T.;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Tretiak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J. Chem. Phys.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137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014512.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L.;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Prezhdo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V. 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Phys. Chem. Lett.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Ryabinkin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G.;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Nagesh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J.; Izmaylov, A. F.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Phys. Chem. Lett.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J.; Bai, X.; Wang, L.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Phys. Chem. Lett.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4319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9336" y="4353214"/>
            <a:ext cx="258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Inspirator</a:t>
            </a:r>
            <a:r>
              <a:rPr lang="en-US" dirty="0"/>
              <a:t>: </a:t>
            </a:r>
          </a:p>
          <a:p>
            <a:r>
              <a:rPr lang="en-US" dirty="0"/>
              <a:t>Prof. Ivan </a:t>
            </a:r>
            <a:r>
              <a:rPr lang="en-US" dirty="0" err="1"/>
              <a:t>Infante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06" y="4999545"/>
            <a:ext cx="1078293" cy="16162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7641" y="2602714"/>
            <a:ext cx="3896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Physics of the state swapping: adiabatic transition</a:t>
            </a:r>
          </a:p>
        </p:txBody>
      </p:sp>
      <p:pic>
        <p:nvPicPr>
          <p:cNvPr id="15" name="Picture 7" descr="Image result for ub logo">
            <a:extLst>
              <a:ext uri="{FF2B5EF4-FFF2-40B4-BE49-F238E27FC236}">
                <a16:creationId xmlns:a16="http://schemas.microsoft.com/office/drawing/2014/main" id="{DF8A4DCD-D6A1-6AB9-E6D5-D0B4C0FB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0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5296" y="1955220"/>
                <a:ext cx="2766591" cy="78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296" y="1955220"/>
                <a:ext cx="2766591" cy="7866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59695" y="1008534"/>
                <a:ext cx="3648050" cy="44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695" y="1008534"/>
                <a:ext cx="3648050" cy="440120"/>
              </a:xfrm>
              <a:prstGeom prst="rect">
                <a:avLst/>
              </a:prstGeom>
              <a:blipFill>
                <a:blip r:embed="rId3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03716" y="1517822"/>
                <a:ext cx="2609753" cy="466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716" y="1517822"/>
                <a:ext cx="2609753" cy="466090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514600" y="23078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Stochastic State Tracking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0" y="8238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24639" y="1043928"/>
            <a:ext cx="344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measures the two states’ similarity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866328" y="1532030"/>
            <a:ext cx="459345" cy="1315541"/>
          </a:xfrm>
          <a:prstGeom prst="rightBrace">
            <a:avLst>
              <a:gd name="adj1" fmla="val 36771"/>
              <a:gd name="adj2" fmla="val 50000"/>
            </a:avLst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10793" y="184566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the two “adiabatic”</a:t>
            </a:r>
          </a:p>
          <a:p>
            <a:r>
              <a:rPr lang="en-US" dirty="0"/>
              <a:t>state transfer (state switch)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2829" y="2966338"/>
            <a:ext cx="6545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need to account for the all states’ transition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n! permutations = probabilities to compute</a:t>
            </a:r>
          </a:p>
          <a:p>
            <a:r>
              <a:rPr lang="en-US" dirty="0"/>
              <a:t>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stochastic “many-state” 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unfeasible states</a:t>
            </a:r>
          </a:p>
        </p:txBody>
      </p:sp>
      <p:pic>
        <p:nvPicPr>
          <p:cNvPr id="17" name="Picture 16" descr="D:\WORK\BUFFALO\Research\Projects_students\Story_Temen\Project_state_tracking\Writing\pic\Slide2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524000" y="4742435"/>
            <a:ext cx="2133600" cy="1600200"/>
          </a:xfrm>
          <a:prstGeom prst="rect">
            <a:avLst/>
          </a:prstGeom>
        </p:spPr>
      </p:pic>
      <p:pic>
        <p:nvPicPr>
          <p:cNvPr id="18" name="Picture 17" descr="D:\WORK\BUFFALO\Research\Projects_students\Story_Temen\Project_state_tracking\Writing\pic\Slide3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3808041" y="4742435"/>
            <a:ext cx="2216576" cy="1662432"/>
          </a:xfrm>
          <a:prstGeom prst="rect">
            <a:avLst/>
          </a:prstGeom>
        </p:spPr>
      </p:pic>
      <p:pic>
        <p:nvPicPr>
          <p:cNvPr id="19" name="Picture 18" descr="D:\WORK\BUFFALO\Research\Projects_students\Story_Temen\Project_state_tracking\Writing\pic\Slide4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138325" y="4742435"/>
            <a:ext cx="2084997" cy="1563748"/>
          </a:xfrm>
          <a:prstGeom prst="rect">
            <a:avLst/>
          </a:prstGeom>
        </p:spPr>
      </p:pic>
      <p:pic>
        <p:nvPicPr>
          <p:cNvPr id="20" name="Picture 19" descr="D:\WORK\BUFFALO\Research\Projects_students\Story_Temen\Project_state_tracking\Writing\pic\Slide5.T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511" y="4689095"/>
            <a:ext cx="2204720" cy="16535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35278" y="645607"/>
            <a:ext cx="2632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</a:rPr>
              <a:t>Temen</a:t>
            </a:r>
            <a:r>
              <a:rPr lang="en-US" sz="1200" dirty="0">
                <a:solidFill>
                  <a:srgbClr val="0000FF"/>
                </a:solidFill>
              </a:rPr>
              <a:t>, S.; AVA  </a:t>
            </a:r>
            <a:r>
              <a:rPr lang="en-US" sz="1200" i="1" dirty="0">
                <a:solidFill>
                  <a:srgbClr val="0000FF"/>
                </a:solidFill>
              </a:rPr>
              <a:t>JPCL</a:t>
            </a:r>
            <a:r>
              <a:rPr lang="en-US" sz="1200" dirty="0">
                <a:solidFill>
                  <a:srgbClr val="0000FF"/>
                </a:solidFill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2021</a:t>
            </a:r>
            <a:r>
              <a:rPr lang="en-US" sz="1200" dirty="0">
                <a:solidFill>
                  <a:srgbClr val="0000FF"/>
                </a:solidFill>
              </a:rPr>
              <a:t>, 12, 850-860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77369" y="4155314"/>
            <a:ext cx="373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adiabatic counterpart to the FSSH?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1276" y="6367046"/>
            <a:ext cx="123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swapping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47835" y="6376372"/>
            <a:ext cx="2910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swaps can include inactive states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14305" y="6327012"/>
            <a:ext cx="181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bijective reordering</a:t>
            </a:r>
          </a:p>
        </p:txBody>
      </p:sp>
      <p:pic>
        <p:nvPicPr>
          <p:cNvPr id="24" name="Picture 7" descr="Image result for ub logo">
            <a:extLst>
              <a:ext uri="{FF2B5EF4-FFF2-40B4-BE49-F238E27FC236}">
                <a16:creationId xmlns:a16="http://schemas.microsoft.com/office/drawing/2014/main" id="{E9D8D936-D6D3-2B0F-F1CD-577A88D8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9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 animBg="1"/>
      <p:bldP spid="15" grpId="0"/>
      <p:bldP spid="16" grpId="0"/>
      <p:bldP spid="2" grpId="0"/>
      <p:bldP spid="3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4600" y="23078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Simple 2-state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4005" r="8822"/>
          <a:stretch>
            <a:fillRect/>
          </a:stretch>
        </p:blipFill>
        <p:spPr bwMode="auto">
          <a:xfrm>
            <a:off x="1676400" y="515974"/>
            <a:ext cx="4724400" cy="2031929"/>
          </a:xfrm>
          <a:prstGeom prst="rect">
            <a:avLst/>
          </a:prstGeom>
        </p:spPr>
      </p:pic>
      <p:pic>
        <p:nvPicPr>
          <p:cNvPr id="7" name="Picture 6" descr="C:\Users\story\AppData\Local\Microsoft\Windows\INetCache\Content.MSO\CE994164.t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90700" y="2592902"/>
            <a:ext cx="4495800" cy="1835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81" y="3733800"/>
            <a:ext cx="7475239" cy="312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78168" y="2547136"/>
            <a:ext cx="3962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tracking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stochastic is consistent with the min-cost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1801" y="846674"/>
            <a:ext cx="2632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</a:rPr>
              <a:t>Temen</a:t>
            </a:r>
            <a:r>
              <a:rPr lang="en-US" sz="1200" dirty="0">
                <a:solidFill>
                  <a:srgbClr val="0000FF"/>
                </a:solidFill>
              </a:rPr>
              <a:t>, S.; AVA  </a:t>
            </a:r>
            <a:r>
              <a:rPr lang="en-US" sz="1200" i="1" dirty="0">
                <a:solidFill>
                  <a:srgbClr val="0000FF"/>
                </a:solidFill>
              </a:rPr>
              <a:t>JPCL</a:t>
            </a:r>
            <a:r>
              <a:rPr lang="en-US" sz="1200" dirty="0">
                <a:solidFill>
                  <a:srgbClr val="0000FF"/>
                </a:solidFill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2021</a:t>
            </a:r>
            <a:r>
              <a:rPr lang="en-US" sz="1200" dirty="0">
                <a:solidFill>
                  <a:srgbClr val="0000FF"/>
                </a:solidFill>
              </a:rPr>
              <a:t>, 12, 850-860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78167" y="1003461"/>
                <a:ext cx="4163568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8270"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</m:t>
                    </m:r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167" y="1003461"/>
                <a:ext cx="4163568" cy="700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781801" y="1732196"/>
                <a:ext cx="33930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=−4,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1" y="1732196"/>
                <a:ext cx="339304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7" descr="Image result for ub logo">
            <a:extLst>
              <a:ext uri="{FF2B5EF4-FFF2-40B4-BE49-F238E27FC236}">
                <a16:creationId xmlns:a16="http://schemas.microsoft.com/office/drawing/2014/main" id="{516F0047-F810-E2C2-7092-4376D08F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3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757" y="400882"/>
            <a:ext cx="105255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state_tracking_algo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State tracking algorithm:</a:t>
            </a:r>
          </a:p>
          <a:p>
            <a:r>
              <a:rPr lang="en-US" dirty="0"/>
              <a:t>      - 0: no state tracking</a:t>
            </a:r>
          </a:p>
          <a:p>
            <a:r>
              <a:rPr lang="en-US" dirty="0"/>
              <a:t>      - 1: method of </a:t>
            </a:r>
            <a:r>
              <a:rPr lang="en-US" dirty="0" err="1"/>
              <a:t>Kosuke</a:t>
            </a:r>
            <a:r>
              <a:rPr lang="en-US" dirty="0"/>
              <a:t> Sato (may fail by getting trapped into an infinite loop)</a:t>
            </a:r>
          </a:p>
          <a:p>
            <a:r>
              <a:rPr lang="en-US" dirty="0"/>
              <a:t>      - 2: </a:t>
            </a:r>
            <a:r>
              <a:rPr lang="en-US" dirty="0" err="1"/>
              <a:t>Munkres</a:t>
            </a:r>
            <a:r>
              <a:rPr lang="en-US" dirty="0"/>
              <a:t>-Kuhn (Hungarian) algorithm [ default ]</a:t>
            </a:r>
          </a:p>
          <a:p>
            <a:r>
              <a:rPr lang="en-US" dirty="0"/>
              <a:t>      - 3: experimental stochastic algorithm, the original version with elimination (known problems)</a:t>
            </a:r>
          </a:p>
          <a:p>
            <a:r>
              <a:rPr lang="en-US" dirty="0"/>
              <a:t>      - 32: experimental stochastic algorithms with all permutations (too expensive)</a:t>
            </a:r>
          </a:p>
          <a:p>
            <a:r>
              <a:rPr lang="en-US" dirty="0"/>
              <a:t>      - 33: the improved stochastic algorithm with good scaling and performance, on par with the </a:t>
            </a:r>
            <a:r>
              <a:rPr lang="en-US" dirty="0" err="1"/>
              <a:t>mincost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0774" y="31668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double </a:t>
            </a:r>
            <a:r>
              <a:rPr lang="en-US" b="1" dirty="0" err="1">
                <a:solidFill>
                  <a:srgbClr val="FF0000"/>
                </a:solidFill>
              </a:rPr>
              <a:t>MK_alpha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 err="1"/>
              <a:t>Munkres</a:t>
            </a:r>
            <a:r>
              <a:rPr lang="en-US" dirty="0"/>
              <a:t>-Kuhn alpha (selects the range of orbitals included in reordering) [default: 0.0]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8996" y="3498574"/>
                <a:ext cx="4001865" cy="47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6" y="3498574"/>
                <a:ext cx="4001865" cy="475323"/>
              </a:xfrm>
              <a:prstGeom prst="rect">
                <a:avLst/>
              </a:prstGeom>
              <a:blipFill>
                <a:blip r:embed="rId2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636104" y="1693543"/>
            <a:ext cx="815009" cy="16973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48878" y="3390901"/>
            <a:ext cx="2236305" cy="1076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8479" y="4494923"/>
            <a:ext cx="52180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convergence;</a:t>
            </a:r>
          </a:p>
          <a:p>
            <a:r>
              <a:rPr lang="en-US" dirty="0"/>
              <a:t> A switch for stochastic reordering algorithm to choose what happens when an acceptable permutation isn't generated in the set number of attempts:</a:t>
            </a:r>
          </a:p>
          <a:p>
            <a:r>
              <a:rPr lang="en-US" dirty="0"/>
              <a:t>- 0: returns the identity permutation (does not require convergence)</a:t>
            </a:r>
          </a:p>
          <a:p>
            <a:r>
              <a:rPr lang="en-US" dirty="0"/>
              <a:t>- 1: exits and prints an error (requires convergence)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0383" y="4459606"/>
            <a:ext cx="300493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max_number_attempts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/>
              <a:t>The maximum number of hops that an be attempted before either choosing the identity or exiting in stochastic reordering algorithm 3.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99173" y="4351884"/>
            <a:ext cx="39889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double </a:t>
            </a:r>
            <a:r>
              <a:rPr lang="en-US" b="1" dirty="0" err="1">
                <a:solidFill>
                  <a:srgbClr val="FF0000"/>
                </a:solidFill>
              </a:rPr>
              <a:t>min_probability_reordering</a:t>
            </a:r>
            <a:r>
              <a:rPr lang="en-US" b="1" dirty="0">
                <a:solidFill>
                  <a:srgbClr val="FF0000"/>
                </a:solidFill>
              </a:rPr>
              <a:t>; </a:t>
            </a:r>
          </a:p>
          <a:p>
            <a:r>
              <a:rPr lang="en-US" sz="1400" dirty="0"/>
              <a:t>The probability threshold for stochastic state reordering algorithm. If a probability for a multi-state </a:t>
            </a:r>
            <a:r>
              <a:rPr lang="en-US" sz="1400" dirty="0" err="1"/>
              <a:t>stransition</a:t>
            </a:r>
            <a:r>
              <a:rPr lang="en-US" sz="1400" dirty="0"/>
              <a:t> is below this value, it will be disregarded and set to 0.  The rest of the probabilities will be renormalized</a:t>
            </a:r>
          </a:p>
        </p:txBody>
      </p:sp>
      <p:pic>
        <p:nvPicPr>
          <p:cNvPr id="10" name="Picture 7" descr="Image result for ub logo">
            <a:extLst>
              <a:ext uri="{FF2B5EF4-FFF2-40B4-BE49-F238E27FC236}">
                <a16:creationId xmlns:a16="http://schemas.microsoft.com/office/drawing/2014/main" id="{53D93A95-1634-5C24-E8F5-957902F1E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693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313" y="0"/>
            <a:ext cx="51054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Hop proposal probability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922" y="2341389"/>
            <a:ext cx="48635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tsh_method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 Options: </a:t>
            </a:r>
          </a:p>
          <a:p>
            <a:r>
              <a:rPr lang="en-US" dirty="0"/>
              <a:t>      - [-1]: adiabatic dynamics, no hops [ default ]</a:t>
            </a:r>
          </a:p>
          <a:p>
            <a:r>
              <a:rPr lang="en-US" dirty="0"/>
              <a:t>      - 0: FSSH</a:t>
            </a:r>
          </a:p>
          <a:p>
            <a:r>
              <a:rPr lang="en-US" dirty="0"/>
              <a:t>      - 1: GFSH</a:t>
            </a:r>
          </a:p>
          <a:p>
            <a:r>
              <a:rPr lang="en-US" dirty="0"/>
              <a:t>      - 2: MSSH</a:t>
            </a:r>
          </a:p>
          <a:p>
            <a:r>
              <a:rPr lang="en-US" dirty="0"/>
              <a:t>      - 3: DISH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94793" y="1039849"/>
                <a:ext cx="465723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𝑣𝑖𝑏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𝑣𝑖𝑏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93" y="1039849"/>
                <a:ext cx="4657237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56962" y="1791126"/>
            <a:ext cx="454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Tully, J. C.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J. Chem. Phys.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1990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93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1061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7301" y="3511656"/>
            <a:ext cx="543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Wang, L.; Trivedi, D.;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O. V.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JCTC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2014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10, 3598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56962" y="2627420"/>
                <a:ext cx="4695068" cy="720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𝑘𝑘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962" y="2627420"/>
                <a:ext cx="4695068" cy="720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487301" y="4952729"/>
            <a:ext cx="5439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Akimov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A. V.; Trivedi, D.; Wang, L.;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O. V.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J. Phys. Soc. </a:t>
            </a:r>
            <a:r>
              <a:rPr lang="en-US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Jpn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2015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84, 094002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901097" y="4532616"/>
                <a:ext cx="3084627" cy="415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097" y="4532616"/>
                <a:ext cx="3084627" cy="41569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2716696" y="1630017"/>
            <a:ext cx="3535017" cy="17179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16696" y="3190461"/>
            <a:ext cx="3535017" cy="5058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16696" y="3880988"/>
            <a:ext cx="3972339" cy="8594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 descr="Image result for ub logo">
            <a:extLst>
              <a:ext uri="{FF2B5EF4-FFF2-40B4-BE49-F238E27FC236}">
                <a16:creationId xmlns:a16="http://schemas.microsoft.com/office/drawing/2014/main" id="{39110634-7B2C-2515-448A-50DC85BE3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57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23" idx="2"/>
            <a:endCxn id="12" idx="0"/>
          </p:cNvCxnSpPr>
          <p:nvPr/>
        </p:nvCxnSpPr>
        <p:spPr>
          <a:xfrm>
            <a:off x="4904307" y="4115589"/>
            <a:ext cx="0" cy="436604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3" idx="3"/>
            <a:endCxn id="29" idx="1"/>
          </p:cNvCxnSpPr>
          <p:nvPr/>
        </p:nvCxnSpPr>
        <p:spPr>
          <a:xfrm>
            <a:off x="5847890" y="3672982"/>
            <a:ext cx="1493250" cy="34195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85784" y="32303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5" y="51556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/>
              <p:cNvSpPr/>
              <p:nvPr/>
            </p:nvSpPr>
            <p:spPr>
              <a:xfrm>
                <a:off x="1758223" y="4552193"/>
                <a:ext cx="6292169" cy="97276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Select a single </a:t>
                </a:r>
                <a:r>
                  <a:rPr lang="en-US" dirty="0" err="1"/>
                  <a:t>decohered</a:t>
                </a:r>
                <a:r>
                  <a:rPr lang="en-US" dirty="0"/>
                  <a:t> state,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our of the set randomly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don’t change the variables for other states</a:t>
                </a:r>
              </a:p>
            </p:txBody>
          </p:sp>
        </mc:Choice>
        <mc:Fallback xmlns="">
          <p:sp>
            <p:nvSpPr>
              <p:cNvPr id="12" name="Flowchart: Proces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223" y="4552193"/>
                <a:ext cx="6292169" cy="972766"/>
              </a:xfrm>
              <a:prstGeom prst="flowChartProcess">
                <a:avLst/>
              </a:prstGeom>
              <a:blipFill>
                <a:blip r:embed="rId2"/>
                <a:stretch>
                  <a:fillRect l="-483" b="-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Flowchart: Process 15"/>
              <p:cNvSpPr/>
              <p:nvPr/>
            </p:nvSpPr>
            <p:spPr>
              <a:xfrm>
                <a:off x="1660135" y="1513271"/>
                <a:ext cx="6488349" cy="118766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Initialize set of “</a:t>
                </a:r>
                <a:r>
                  <a:rPr lang="en-US" dirty="0" err="1"/>
                  <a:t>decohering</a:t>
                </a:r>
                <a:r>
                  <a:rPr lang="en-US" dirty="0"/>
                  <a:t>” states: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For all states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compute coherence interval for this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Flowchart: Process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35" y="1513271"/>
                <a:ext cx="6488349" cy="1187664"/>
              </a:xfrm>
              <a:prstGeom prst="flowChartProcess">
                <a:avLst/>
              </a:prstGeom>
              <a:blipFill>
                <a:blip r:embed="rId3"/>
                <a:stretch>
                  <a:fillRect t="-4061" b="-3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Process 18"/>
              <p:cNvSpPr/>
              <p:nvPr/>
            </p:nvSpPr>
            <p:spPr>
              <a:xfrm>
                <a:off x="3475749" y="40696"/>
                <a:ext cx="2857119" cy="70128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Initialize “coherence time” for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Flowchart: Process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749" y="40696"/>
                <a:ext cx="2857119" cy="701282"/>
              </a:xfrm>
              <a:prstGeom prst="flowChartProcess">
                <a:avLst/>
              </a:prstGeom>
              <a:blipFill>
                <a:blip r:embed="rId4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Flowchart: Decision 22"/>
              <p:cNvSpPr/>
              <p:nvPr/>
            </p:nvSpPr>
            <p:spPr>
              <a:xfrm>
                <a:off x="3960724" y="3230373"/>
                <a:ext cx="1887166" cy="8852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Flowchart: Decisio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724" y="3230373"/>
                <a:ext cx="1887166" cy="885217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lowchart: Process 25"/>
              <p:cNvSpPr/>
              <p:nvPr/>
            </p:nvSpPr>
            <p:spPr>
              <a:xfrm>
                <a:off x="7737960" y="628726"/>
                <a:ext cx="2472840" cy="765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Advance “coherence time”: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Flowchart: Proces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60" y="628726"/>
                <a:ext cx="2472840" cy="765000"/>
              </a:xfrm>
              <a:prstGeom prst="flowChartProcess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9" idx="2"/>
            <a:endCxn id="16" idx="0"/>
          </p:cNvCxnSpPr>
          <p:nvPr/>
        </p:nvCxnSpPr>
        <p:spPr>
          <a:xfrm>
            <a:off x="4904309" y="741979"/>
            <a:ext cx="1" cy="771293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Process 28"/>
              <p:cNvSpPr/>
              <p:nvPr/>
            </p:nvSpPr>
            <p:spPr>
              <a:xfrm>
                <a:off x="7341140" y="3261926"/>
                <a:ext cx="3238566" cy="89050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Continue coherent evolution: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Flowchart: Process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140" y="3261926"/>
                <a:ext cx="3238566" cy="890501"/>
              </a:xfrm>
              <a:prstGeom prst="flowChartProcess">
                <a:avLst/>
              </a:prstGeom>
              <a:blipFill>
                <a:blip r:embed="rId7"/>
                <a:stretch>
                  <a:fillRect t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26" idx="1"/>
            <a:endCxn id="16" idx="0"/>
          </p:cNvCxnSpPr>
          <p:nvPr/>
        </p:nvCxnSpPr>
        <p:spPr>
          <a:xfrm flipH="1">
            <a:off x="4904310" y="1011226"/>
            <a:ext cx="2833650" cy="502045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2"/>
            <a:endCxn id="23" idx="0"/>
          </p:cNvCxnSpPr>
          <p:nvPr/>
        </p:nvCxnSpPr>
        <p:spPr>
          <a:xfrm flipH="1">
            <a:off x="4904307" y="2700936"/>
            <a:ext cx="2" cy="529437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57944" y="4048150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Decision 54"/>
              <p:cNvSpPr/>
              <p:nvPr/>
            </p:nvSpPr>
            <p:spPr>
              <a:xfrm>
                <a:off x="3960724" y="5960843"/>
                <a:ext cx="1887166" cy="8852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 active state?</a:t>
                </a:r>
              </a:p>
            </p:txBody>
          </p:sp>
        </mc:Choice>
        <mc:Fallback xmlns="">
          <p:sp>
            <p:nvSpPr>
              <p:cNvPr id="55" name="Flowchart: Decision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724" y="5960843"/>
                <a:ext cx="1887166" cy="885217"/>
              </a:xfrm>
              <a:prstGeom prst="flowChartDecision">
                <a:avLst/>
              </a:prstGeom>
              <a:blipFill>
                <a:blip r:embed="rId8"/>
                <a:stretch>
                  <a:fillRect t="-4027" b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5" idx="1"/>
          </p:cNvCxnSpPr>
          <p:nvPr/>
        </p:nvCxnSpPr>
        <p:spPr>
          <a:xfrm flipH="1">
            <a:off x="2853660" y="6403451"/>
            <a:ext cx="1107065" cy="246068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74068" y="5960842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(1)</a:t>
            </a:r>
          </a:p>
        </p:txBody>
      </p:sp>
      <p:cxnSp>
        <p:nvCxnSpPr>
          <p:cNvPr id="58" name="Straight Arrow Connector 57"/>
          <p:cNvCxnSpPr>
            <a:stCxn id="55" idx="3"/>
          </p:cNvCxnSpPr>
          <p:nvPr/>
        </p:nvCxnSpPr>
        <p:spPr>
          <a:xfrm>
            <a:off x="5847890" y="6403451"/>
            <a:ext cx="1467078" cy="233070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4072" y="596756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(2)</a:t>
            </a:r>
          </a:p>
        </p:txBody>
      </p:sp>
      <p:cxnSp>
        <p:nvCxnSpPr>
          <p:cNvPr id="60" name="Straight Arrow Connector 59"/>
          <p:cNvCxnSpPr>
            <a:stCxn id="12" idx="2"/>
            <a:endCxn id="55" idx="0"/>
          </p:cNvCxnSpPr>
          <p:nvPr/>
        </p:nvCxnSpPr>
        <p:spPr>
          <a:xfrm>
            <a:off x="4904307" y="5524960"/>
            <a:ext cx="0" cy="435883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4" idx="0"/>
            <a:endCxn id="29" idx="2"/>
          </p:cNvCxnSpPr>
          <p:nvPr/>
        </p:nvCxnSpPr>
        <p:spPr>
          <a:xfrm flipH="1" flipV="1">
            <a:off x="8960423" y="4152426"/>
            <a:ext cx="253292" cy="1808416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98250" y="602700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22692" y="602700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cxnSp>
        <p:nvCxnSpPr>
          <p:cNvPr id="71" name="Straight Arrow Connector 70"/>
          <p:cNvCxnSpPr>
            <a:stCxn id="29" idx="0"/>
            <a:endCxn id="26" idx="2"/>
          </p:cNvCxnSpPr>
          <p:nvPr/>
        </p:nvCxnSpPr>
        <p:spPr>
          <a:xfrm flipV="1">
            <a:off x="8960423" y="1393726"/>
            <a:ext cx="13957" cy="1868200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255541" y="5960842"/>
            <a:ext cx="1916349" cy="780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scheme in panel (b)</a:t>
            </a:r>
          </a:p>
        </p:txBody>
      </p:sp>
      <p:sp>
        <p:nvSpPr>
          <p:cNvPr id="2" name="Rectangle 1"/>
          <p:cNvSpPr/>
          <p:nvPr/>
        </p:nvSpPr>
        <p:spPr>
          <a:xfrm>
            <a:off x="289431" y="2955515"/>
            <a:ext cx="36927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dish_decoherence_event_option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en-US" dirty="0"/>
              <a:t>0 – direct compare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1 -Poisson</a:t>
            </a:r>
          </a:p>
        </p:txBody>
      </p:sp>
      <p:pic>
        <p:nvPicPr>
          <p:cNvPr id="30" name="Picture 7" descr="Image result for ub logo">
            <a:extLst>
              <a:ext uri="{FF2B5EF4-FFF2-40B4-BE49-F238E27FC236}">
                <a16:creationId xmlns:a16="http://schemas.microsoft.com/office/drawing/2014/main" id="{619963CA-DC79-355A-1E9D-897600F9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814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ecision 12"/>
              <p:cNvSpPr/>
              <p:nvPr/>
            </p:nvSpPr>
            <p:spPr>
              <a:xfrm>
                <a:off x="5045606" y="80446"/>
                <a:ext cx="1887166" cy="8852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 active state?</a:t>
                </a:r>
              </a:p>
            </p:txBody>
          </p:sp>
        </mc:Choice>
        <mc:Fallback xmlns="">
          <p:sp>
            <p:nvSpPr>
              <p:cNvPr id="13" name="Flowchart: Decisi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606" y="80446"/>
                <a:ext cx="1887166" cy="885217"/>
              </a:xfrm>
              <a:prstGeom prst="flowChartDecision">
                <a:avLst/>
              </a:prstGeom>
              <a:blipFill>
                <a:blip r:embed="rId2"/>
                <a:stretch>
                  <a:fillRect t="-4027" b="-11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3" idx="1"/>
            <a:endCxn id="47" idx="0"/>
          </p:cNvCxnSpPr>
          <p:nvPr/>
        </p:nvCxnSpPr>
        <p:spPr>
          <a:xfrm flipH="1">
            <a:off x="3938542" y="523054"/>
            <a:ext cx="1107065" cy="246068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24493" y="152339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(1)</a:t>
            </a:r>
          </a:p>
        </p:txBody>
      </p:sp>
      <p:cxnSp>
        <p:nvCxnSpPr>
          <p:cNvPr id="20" name="Straight Arrow Connector 19"/>
          <p:cNvCxnSpPr>
            <a:stCxn id="13" idx="3"/>
            <a:endCxn id="26" idx="0"/>
          </p:cNvCxnSpPr>
          <p:nvPr/>
        </p:nvCxnSpPr>
        <p:spPr>
          <a:xfrm>
            <a:off x="6932772" y="523054"/>
            <a:ext cx="1467078" cy="233070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31852" y="11708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lowchart: Decision 25"/>
              <p:cNvSpPr/>
              <p:nvPr/>
            </p:nvSpPr>
            <p:spPr>
              <a:xfrm>
                <a:off x="7343275" y="756125"/>
                <a:ext cx="2113151" cy="8852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Flowchart: Decisi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75" y="756125"/>
                <a:ext cx="2113151" cy="885217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6" idx="1"/>
            <a:endCxn id="61" idx="0"/>
          </p:cNvCxnSpPr>
          <p:nvPr/>
        </p:nvCxnSpPr>
        <p:spPr>
          <a:xfrm flipH="1">
            <a:off x="7292504" y="1198734"/>
            <a:ext cx="50771" cy="562463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44049" y="11066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(2.2)</a:t>
            </a:r>
          </a:p>
        </p:txBody>
      </p:sp>
      <p:cxnSp>
        <p:nvCxnSpPr>
          <p:cNvPr id="29" name="Straight Arrow Connector 28"/>
          <p:cNvCxnSpPr>
            <a:stCxn id="26" idx="3"/>
            <a:endCxn id="40" idx="0"/>
          </p:cNvCxnSpPr>
          <p:nvPr/>
        </p:nvCxnSpPr>
        <p:spPr>
          <a:xfrm>
            <a:off x="9456425" y="1198734"/>
            <a:ext cx="142316" cy="478073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46616" y="1133921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(2.1)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ecision 46"/>
              <p:cNvSpPr/>
              <p:nvPr/>
            </p:nvSpPr>
            <p:spPr>
              <a:xfrm>
                <a:off x="2881966" y="769123"/>
                <a:ext cx="2113151" cy="8852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Flowchart: Decision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66" y="769123"/>
                <a:ext cx="2113151" cy="885217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7" idx="1"/>
            <a:endCxn id="36" idx="0"/>
          </p:cNvCxnSpPr>
          <p:nvPr/>
        </p:nvCxnSpPr>
        <p:spPr>
          <a:xfrm flipH="1">
            <a:off x="2792933" y="1211732"/>
            <a:ext cx="89032" cy="564747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83977" y="1138422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(1.1)</a:t>
            </a:r>
          </a:p>
        </p:txBody>
      </p:sp>
      <p:cxnSp>
        <p:nvCxnSpPr>
          <p:cNvPr id="51" name="Straight Arrow Connector 50"/>
          <p:cNvCxnSpPr>
            <a:stCxn id="47" idx="3"/>
            <a:endCxn id="42" idx="0"/>
          </p:cNvCxnSpPr>
          <p:nvPr/>
        </p:nvCxnSpPr>
        <p:spPr>
          <a:xfrm>
            <a:off x="4995116" y="1211732"/>
            <a:ext cx="12146" cy="549465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61697" y="120067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(1.2)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owchart: Process 35"/>
              <p:cNvSpPr/>
              <p:nvPr/>
            </p:nvSpPr>
            <p:spPr>
              <a:xfrm>
                <a:off x="1594945" y="1776478"/>
                <a:ext cx="2395976" cy="85792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Collapse onto state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400">
                        <a:latin typeface="Cambria Math" panose="02040503050406030204" pitchFamily="18" charset="0"/>
                      </a:rPr>
                      <m:t>"1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Stay on the active state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Exit</a:t>
                </a:r>
              </a:p>
            </p:txBody>
          </p:sp>
        </mc:Choice>
        <mc:Fallback xmlns="">
          <p:sp>
            <p:nvSpPr>
              <p:cNvPr id="36" name="Flowchart: Process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1776478"/>
                <a:ext cx="2395976" cy="857920"/>
              </a:xfrm>
              <a:prstGeom prst="flowChartProcess">
                <a:avLst/>
              </a:prstGeom>
              <a:blipFill>
                <a:blip r:embed="rId5"/>
                <a:stretch>
                  <a:fillRect t="-6294" b="-12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Flowchart: Process 39"/>
              <p:cNvSpPr/>
              <p:nvPr/>
            </p:nvSpPr>
            <p:spPr>
              <a:xfrm>
                <a:off x="8500199" y="1676807"/>
                <a:ext cx="2197085" cy="111053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Project out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Exit</a:t>
                </a:r>
              </a:p>
            </p:txBody>
          </p:sp>
        </mc:Choice>
        <mc:Fallback xmlns="">
          <p:sp>
            <p:nvSpPr>
              <p:cNvPr id="40" name="Flowchart: Proces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199" y="1676807"/>
                <a:ext cx="2197085" cy="1110539"/>
              </a:xfrm>
              <a:prstGeom prst="flowChartProcess">
                <a:avLst/>
              </a:prstGeom>
              <a:blipFill>
                <a:blip r:embed="rId6"/>
                <a:stretch>
                  <a:fillRect t="-7609" b="-13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Process 41"/>
              <p:cNvSpPr/>
              <p:nvPr/>
            </p:nvSpPr>
            <p:spPr>
              <a:xfrm>
                <a:off x="4088862" y="1761197"/>
                <a:ext cx="1836801" cy="79214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becomes a set of proposed states</a:t>
                </a:r>
              </a:p>
            </p:txBody>
          </p:sp>
        </mc:Choice>
        <mc:Fallback xmlns="">
          <p:sp>
            <p:nvSpPr>
              <p:cNvPr id="42" name="Flowchart: Proces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862" y="1761197"/>
                <a:ext cx="1836801" cy="792147"/>
              </a:xfrm>
              <a:prstGeom prst="flowChartProcess">
                <a:avLst/>
              </a:prstGeom>
              <a:blipFill>
                <a:blip r:embed="rId7"/>
                <a:stretch>
                  <a:fillRect l="-660" t="-2273" r="-2640" b="-1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owchart: Process 45"/>
              <p:cNvSpPr/>
              <p:nvPr/>
            </p:nvSpPr>
            <p:spPr>
              <a:xfrm>
                <a:off x="1981781" y="4161676"/>
                <a:ext cx="4649307" cy="60842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randomly with prob.~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Mark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as a proposed hop</a:t>
                </a:r>
              </a:p>
            </p:txBody>
          </p:sp>
        </mc:Choice>
        <mc:Fallback xmlns="">
          <p:sp>
            <p:nvSpPr>
              <p:cNvPr id="46" name="Flowchart: Process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81" y="4161676"/>
                <a:ext cx="4649307" cy="608422"/>
              </a:xfrm>
              <a:prstGeom prst="flowChartProcess">
                <a:avLst/>
              </a:prstGeom>
              <a:blipFill>
                <a:blip r:embed="rId8"/>
                <a:stretch>
                  <a:fillRect t="-1980" b="-25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lowchart: Decision 52"/>
          <p:cNvSpPr/>
          <p:nvPr/>
        </p:nvSpPr>
        <p:spPr>
          <a:xfrm>
            <a:off x="7616344" y="3062242"/>
            <a:ext cx="2113151" cy="8852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hop accepted?</a:t>
            </a:r>
          </a:p>
        </p:txBody>
      </p:sp>
      <p:cxnSp>
        <p:nvCxnSpPr>
          <p:cNvPr id="54" name="Straight Arrow Connector 53"/>
          <p:cNvCxnSpPr>
            <a:stCxn id="53" idx="1"/>
            <a:endCxn id="55" idx="0"/>
          </p:cNvCxnSpPr>
          <p:nvPr/>
        </p:nvCxnSpPr>
        <p:spPr>
          <a:xfrm>
            <a:off x="7616344" y="3504850"/>
            <a:ext cx="1208479" cy="1543144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Process 54"/>
              <p:cNvSpPr/>
              <p:nvPr/>
            </p:nvSpPr>
            <p:spPr>
              <a:xfrm>
                <a:off x="7492900" y="5047994"/>
                <a:ext cx="2663845" cy="113384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Collapse onto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"1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Hop 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Exit</a:t>
                </a:r>
              </a:p>
            </p:txBody>
          </p:sp>
        </mc:Choice>
        <mc:Fallback xmlns="">
          <p:sp>
            <p:nvSpPr>
              <p:cNvPr id="55" name="Flowchart: Process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900" y="5047994"/>
                <a:ext cx="2663845" cy="1133840"/>
              </a:xfrm>
              <a:prstGeom prst="flowChartProcess">
                <a:avLst/>
              </a:prstGeom>
              <a:blipFill>
                <a:blip r:embed="rId9"/>
                <a:stretch>
                  <a:fillRect t="-5851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3" idx="3"/>
            <a:endCxn id="64" idx="0"/>
          </p:cNvCxnSpPr>
          <p:nvPr/>
        </p:nvCxnSpPr>
        <p:spPr>
          <a:xfrm flipH="1">
            <a:off x="9418610" y="3504851"/>
            <a:ext cx="310884" cy="694133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lowchart: Process 56"/>
              <p:cNvSpPr/>
              <p:nvPr/>
            </p:nvSpPr>
            <p:spPr>
              <a:xfrm>
                <a:off x="4639843" y="6378431"/>
                <a:ext cx="2362849" cy="37326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Exclude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Flowchart: Process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843" y="6378431"/>
                <a:ext cx="2362849" cy="373266"/>
              </a:xfrm>
              <a:prstGeom prst="flowChartProcess">
                <a:avLst/>
              </a:prstGeom>
              <a:blipFill>
                <a:blip r:embed="rId10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Flowchart: Decision 57"/>
              <p:cNvSpPr/>
              <p:nvPr/>
            </p:nvSpPr>
            <p:spPr>
              <a:xfrm>
                <a:off x="3583268" y="2903123"/>
                <a:ext cx="2113151" cy="8852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8" name="Flowchart: Decision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68" y="2903123"/>
                <a:ext cx="2113151" cy="885217"/>
              </a:xfrm>
              <a:prstGeom prst="flowChartDecision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Elbow Connector 58"/>
          <p:cNvCxnSpPr>
            <a:stCxn id="57" idx="3"/>
            <a:endCxn id="58" idx="3"/>
          </p:cNvCxnSpPr>
          <p:nvPr/>
        </p:nvCxnSpPr>
        <p:spPr>
          <a:xfrm flipH="1" flipV="1">
            <a:off x="5696419" y="3345732"/>
            <a:ext cx="1306273" cy="3219333"/>
          </a:xfrm>
          <a:prstGeom prst="bentConnector3">
            <a:avLst>
              <a:gd name="adj1" fmla="val -17500"/>
            </a:avLst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Flowchart: Process 60"/>
              <p:cNvSpPr/>
              <p:nvPr/>
            </p:nvSpPr>
            <p:spPr>
              <a:xfrm>
                <a:off x="6222461" y="1761197"/>
                <a:ext cx="2140085" cy="79214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becomes a proposed state</a:t>
                </a:r>
              </a:p>
            </p:txBody>
          </p:sp>
        </mc:Choice>
        <mc:Fallback xmlns="">
          <p:sp>
            <p:nvSpPr>
              <p:cNvPr id="61" name="Flowchart: Process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61" y="1761197"/>
                <a:ext cx="2140085" cy="792147"/>
              </a:xfrm>
              <a:prstGeom prst="flowChartProcess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61" idx="2"/>
            <a:endCxn id="53" idx="0"/>
          </p:cNvCxnSpPr>
          <p:nvPr/>
        </p:nvCxnSpPr>
        <p:spPr>
          <a:xfrm>
            <a:off x="7292503" y="2553343"/>
            <a:ext cx="1380416" cy="508898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29160" y="4465783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(2.1.1)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598740" y="361281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(2.1.2)</a:t>
            </a:r>
          </a:p>
        </p:txBody>
      </p:sp>
      <p:sp>
        <p:nvSpPr>
          <p:cNvPr id="64" name="Flowchart: Process 63"/>
          <p:cNvSpPr/>
          <p:nvPr/>
        </p:nvSpPr>
        <p:spPr>
          <a:xfrm>
            <a:off x="8670779" y="4198983"/>
            <a:ext cx="1495663" cy="639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nothing</a:t>
            </a:r>
          </a:p>
          <a:p>
            <a:pPr algn="ctr"/>
            <a:r>
              <a:rPr lang="en-US" dirty="0"/>
              <a:t>Exit</a:t>
            </a:r>
          </a:p>
        </p:txBody>
      </p:sp>
      <p:cxnSp>
        <p:nvCxnSpPr>
          <p:cNvPr id="67" name="Straight Arrow Connector 66"/>
          <p:cNvCxnSpPr>
            <a:stCxn id="58" idx="1"/>
            <a:endCxn id="69" idx="3"/>
          </p:cNvCxnSpPr>
          <p:nvPr/>
        </p:nvCxnSpPr>
        <p:spPr>
          <a:xfrm flipH="1">
            <a:off x="3095421" y="3345731"/>
            <a:ext cx="487847" cy="51216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2"/>
            <a:endCxn id="46" idx="0"/>
          </p:cNvCxnSpPr>
          <p:nvPr/>
        </p:nvCxnSpPr>
        <p:spPr>
          <a:xfrm flipH="1">
            <a:off x="4306435" y="3788340"/>
            <a:ext cx="333409" cy="373337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1599758" y="3077007"/>
            <a:ext cx="1495663" cy="639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nothing</a:t>
            </a:r>
          </a:p>
          <a:p>
            <a:pPr algn="ctr"/>
            <a:r>
              <a:rPr lang="en-US" dirty="0"/>
              <a:t>Exit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55618" y="278049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(1.2.1)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54102" y="368090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(1.2.2)</a:t>
            </a:r>
          </a:p>
        </p:txBody>
      </p:sp>
      <p:sp>
        <p:nvSpPr>
          <p:cNvPr id="78" name="Flowchart: Decision 77"/>
          <p:cNvSpPr/>
          <p:nvPr/>
        </p:nvSpPr>
        <p:spPr>
          <a:xfrm>
            <a:off x="3733438" y="5072708"/>
            <a:ext cx="2113151" cy="8852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hop accepted?</a:t>
            </a:r>
          </a:p>
        </p:txBody>
      </p:sp>
      <p:cxnSp>
        <p:nvCxnSpPr>
          <p:cNvPr id="79" name="Straight Arrow Connector 78"/>
          <p:cNvCxnSpPr>
            <a:stCxn id="78" idx="1"/>
            <a:endCxn id="81" idx="0"/>
          </p:cNvCxnSpPr>
          <p:nvPr/>
        </p:nvCxnSpPr>
        <p:spPr>
          <a:xfrm flipH="1">
            <a:off x="2971565" y="5515316"/>
            <a:ext cx="761872" cy="216420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73638" y="5143435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(1.2.2.1)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Flowchart: Process 80"/>
              <p:cNvSpPr/>
              <p:nvPr/>
            </p:nvSpPr>
            <p:spPr>
              <a:xfrm>
                <a:off x="1653136" y="5731736"/>
                <a:ext cx="2636859" cy="105759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Project out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Hop 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Exit</a:t>
                </a:r>
              </a:p>
            </p:txBody>
          </p:sp>
        </mc:Choice>
        <mc:Fallback xmlns="">
          <p:sp>
            <p:nvSpPr>
              <p:cNvPr id="81" name="Flowchart: Process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36" y="5731736"/>
                <a:ext cx="2636859" cy="1057594"/>
              </a:xfrm>
              <a:prstGeom prst="flowChartProcess">
                <a:avLst/>
              </a:prstGeom>
              <a:blipFill>
                <a:blip r:embed="rId13"/>
                <a:stretch>
                  <a:fillRect t="-8523" b="-14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stCxn id="78" idx="3"/>
            <a:endCxn id="57" idx="0"/>
          </p:cNvCxnSpPr>
          <p:nvPr/>
        </p:nvCxnSpPr>
        <p:spPr>
          <a:xfrm flipH="1">
            <a:off x="5821268" y="5515317"/>
            <a:ext cx="25321" cy="863115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92695" y="574621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(1.2.2.2)</a:t>
            </a:r>
          </a:p>
        </p:txBody>
      </p:sp>
      <p:cxnSp>
        <p:nvCxnSpPr>
          <p:cNvPr id="84" name="Straight Arrow Connector 83"/>
          <p:cNvCxnSpPr>
            <a:stCxn id="46" idx="2"/>
            <a:endCxn id="78" idx="0"/>
          </p:cNvCxnSpPr>
          <p:nvPr/>
        </p:nvCxnSpPr>
        <p:spPr>
          <a:xfrm>
            <a:off x="4306435" y="4770099"/>
            <a:ext cx="483579" cy="302609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2" idx="2"/>
            <a:endCxn id="58" idx="0"/>
          </p:cNvCxnSpPr>
          <p:nvPr/>
        </p:nvCxnSpPr>
        <p:spPr>
          <a:xfrm flipH="1">
            <a:off x="4639844" y="2553344"/>
            <a:ext cx="367419" cy="349779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7" descr="Image result for ub logo">
            <a:extLst>
              <a:ext uri="{FF2B5EF4-FFF2-40B4-BE49-F238E27FC236}">
                <a16:creationId xmlns:a16="http://schemas.microsoft.com/office/drawing/2014/main" id="{B9477651-37FE-E113-1394-0D466E2B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61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D76453-6B1C-15E2-85E2-4FCFE10247DE}"/>
              </a:ext>
            </a:extLst>
          </p:cNvPr>
          <p:cNvSpPr txBox="1"/>
          <p:nvPr/>
        </p:nvSpPr>
        <p:spPr>
          <a:xfrm>
            <a:off x="2792361" y="1782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Wavefunction and selection of representation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BBB02-277A-02C5-5C5D-61C699FA4BEC}"/>
                  </a:ext>
                </a:extLst>
              </p:cNvPr>
              <p:cNvSpPr txBox="1"/>
              <p:nvPr/>
            </p:nvSpPr>
            <p:spPr>
              <a:xfrm>
                <a:off x="1155290" y="2263621"/>
                <a:ext cx="100534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 Wavefunction in a position representation – representation in the basis of position states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BBB02-277A-02C5-5C5D-61C699FA4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90" y="2263621"/>
                <a:ext cx="10053484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858E78-BE70-515B-8DD6-DD7EB6BE7921}"/>
                  </a:ext>
                </a:extLst>
              </p:cNvPr>
              <p:cNvSpPr txBox="1"/>
              <p:nvPr/>
            </p:nvSpPr>
            <p:spPr>
              <a:xfrm>
                <a:off x="1155290" y="1267117"/>
                <a:ext cx="32053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  Abstract wavefunction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858E78-BE70-515B-8DD6-DD7EB6BE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90" y="1267117"/>
                <a:ext cx="3205316" cy="369332"/>
              </a:xfrm>
              <a:prstGeom prst="rect">
                <a:avLst/>
              </a:prstGeom>
              <a:blipFill>
                <a:blip r:embed="rId3"/>
                <a:stretch>
                  <a:fillRect l="-2667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6182E6-9FB1-3222-7317-8B55D8D2DFD8}"/>
                  </a:ext>
                </a:extLst>
              </p:cNvPr>
              <p:cNvSpPr txBox="1"/>
              <p:nvPr/>
            </p:nvSpPr>
            <p:spPr>
              <a:xfrm>
                <a:off x="5400367" y="1267117"/>
                <a:ext cx="4045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Position states (Hilbert space)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6182E6-9FB1-3222-7317-8B55D8D2D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367" y="1267117"/>
                <a:ext cx="4045975" cy="369332"/>
              </a:xfrm>
              <a:prstGeom prst="rect">
                <a:avLst/>
              </a:prstGeom>
              <a:blipFill>
                <a:blip r:embed="rId4"/>
                <a:stretch>
                  <a:fillRect l="-6175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04D8B9-3821-ADC5-4713-4BA32B42EAFA}"/>
                  </a:ext>
                </a:extLst>
              </p:cNvPr>
              <p:cNvSpPr txBox="1"/>
              <p:nvPr/>
            </p:nvSpPr>
            <p:spPr>
              <a:xfrm>
                <a:off x="3075038" y="3802634"/>
                <a:ext cx="4783394" cy="412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nary>
                    <m:d>
                      <m:dPr>
                        <m:begChr m:val="⟨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d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nary>
                    <m:d>
                      <m:dPr>
                        <m:begChr m:val="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04D8B9-3821-ADC5-4713-4BA32B42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038" y="3802634"/>
                <a:ext cx="4783394" cy="412164"/>
              </a:xfrm>
              <a:prstGeom prst="rect">
                <a:avLst/>
              </a:prstGeom>
              <a:blipFill>
                <a:blip r:embed="rId5"/>
                <a:stretch>
                  <a:fillRect l="-1656" t="-134328" b="-195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8BE16E-4BC9-A89B-E7D2-2C0FCD8FC140}"/>
                  </a:ext>
                </a:extLst>
              </p:cNvPr>
              <p:cNvSpPr txBox="1"/>
              <p:nvPr/>
            </p:nvSpPr>
            <p:spPr>
              <a:xfrm>
                <a:off x="3313472" y="3159579"/>
                <a:ext cx="3937819" cy="412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1=</m:t>
                    </m:r>
                    <m:nary>
                      <m:naryPr>
                        <m:subHide m:val="on"/>
                        <m:supHide m:val="on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sz="180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    Complete basis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8BE16E-4BC9-A89B-E7D2-2C0FCD8FC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72" y="3159579"/>
                <a:ext cx="3937819" cy="412164"/>
              </a:xfrm>
              <a:prstGeom prst="rect">
                <a:avLst/>
              </a:prstGeom>
              <a:blipFill>
                <a:blip r:embed="rId6"/>
                <a:stretch>
                  <a:fillRect t="-132353" b="-19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1E8DDD-CE8D-57D9-913B-EE353271FED1}"/>
                  </a:ext>
                </a:extLst>
              </p:cNvPr>
              <p:cNvSpPr txBox="1"/>
              <p:nvPr/>
            </p:nvSpPr>
            <p:spPr>
              <a:xfrm>
                <a:off x="1155290" y="2711600"/>
                <a:ext cx="89670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 Likewise, the momentum space representation of a wavefunction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1E8DDD-CE8D-57D9-913B-EE353271F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90" y="2711600"/>
                <a:ext cx="896701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5B58028-25FD-5EB3-855F-59AA4E2A328A}"/>
              </a:ext>
            </a:extLst>
          </p:cNvPr>
          <p:cNvSpPr txBox="1"/>
          <p:nvPr/>
        </p:nvSpPr>
        <p:spPr>
          <a:xfrm>
            <a:off x="1155290" y="318099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021251-7638-3799-6403-2834EE0AE128}"/>
                  </a:ext>
                </a:extLst>
              </p:cNvPr>
              <p:cNvSpPr txBox="1"/>
              <p:nvPr/>
            </p:nvSpPr>
            <p:spPr>
              <a:xfrm>
                <a:off x="1155290" y="4334624"/>
                <a:ext cx="8794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  is essentially an expansion coefficient in the basis of coordinate states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021251-7638-3799-6403-2834EE0AE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90" y="4334624"/>
                <a:ext cx="8794955" cy="369332"/>
              </a:xfrm>
              <a:prstGeom prst="rect">
                <a:avLst/>
              </a:prstGeom>
              <a:blipFill>
                <a:blip r:embed="rId8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7" descr="Image result for ub logo">
            <a:extLst>
              <a:ext uri="{FF2B5EF4-FFF2-40B4-BE49-F238E27FC236}">
                <a16:creationId xmlns:a16="http://schemas.microsoft.com/office/drawing/2014/main" id="{B4754B7C-4DC9-CC8D-3515-0BEA2BC0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A98F7B-EDF7-C1DF-A952-7960A14AADC0}"/>
                  </a:ext>
                </a:extLst>
              </p:cNvPr>
              <p:cNvSpPr txBox="1"/>
              <p:nvPr/>
            </p:nvSpPr>
            <p:spPr>
              <a:xfrm>
                <a:off x="3028331" y="5047541"/>
                <a:ext cx="45769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   only electrons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A98F7B-EDF7-C1DF-A952-7960A14AA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331" y="5047541"/>
                <a:ext cx="457692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9E55220-8C34-683C-D145-B3945D46861E}"/>
              </a:ext>
            </a:extLst>
          </p:cNvPr>
          <p:cNvSpPr txBox="1"/>
          <p:nvPr/>
        </p:nvSpPr>
        <p:spPr>
          <a:xfrm>
            <a:off x="302148" y="5140400"/>
            <a:ext cx="245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Different Hilbert spaces: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B96B6B-42A5-91DC-A4C3-34913D10C564}"/>
                  </a:ext>
                </a:extLst>
              </p:cNvPr>
              <p:cNvSpPr txBox="1"/>
              <p:nvPr/>
            </p:nvSpPr>
            <p:spPr>
              <a:xfrm>
                <a:off x="2964424" y="5468490"/>
                <a:ext cx="36723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 only nuclei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B96B6B-42A5-91DC-A4C3-34913D10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424" y="5468490"/>
                <a:ext cx="367235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DF7F94-86B3-9732-4BF6-E399970027E3}"/>
                  </a:ext>
                </a:extLst>
              </p:cNvPr>
              <p:cNvSpPr txBox="1"/>
              <p:nvPr/>
            </p:nvSpPr>
            <p:spPr>
              <a:xfrm>
                <a:off x="2964424" y="5837822"/>
                <a:ext cx="49898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both electrons and nuclei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DF7F94-86B3-9732-4BF6-E39997002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424" y="5837822"/>
                <a:ext cx="4989873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21A827-BFBC-634B-899D-A998C9870475}"/>
                  </a:ext>
                </a:extLst>
              </p:cNvPr>
              <p:cNvSpPr txBox="1"/>
              <p:nvPr/>
            </p:nvSpPr>
            <p:spPr>
              <a:xfrm>
                <a:off x="2964423" y="6310388"/>
                <a:ext cx="71578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electronic coordinates, </a:t>
                </a:r>
                <a:r>
                  <a:rPr lang="en-US" dirty="0" err="1"/>
                  <a:t>i-th</a:t>
                </a:r>
                <a:r>
                  <a:rPr lang="en-US" dirty="0"/>
                  <a:t> basis state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21A827-BFBC-634B-899D-A998C9870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423" y="6310388"/>
                <a:ext cx="7157885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3A212E-9851-D6B5-C5A6-64BA5C4489CB}"/>
                  </a:ext>
                </a:extLst>
              </p:cNvPr>
              <p:cNvSpPr txBox="1"/>
              <p:nvPr/>
            </p:nvSpPr>
            <p:spPr>
              <a:xfrm>
                <a:off x="9997143" y="5409188"/>
                <a:ext cx="18927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3A212E-9851-D6B5-C5A6-64BA5C44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143" y="5409188"/>
                <a:ext cx="1892709" cy="369332"/>
              </a:xfrm>
              <a:prstGeom prst="rect">
                <a:avLst/>
              </a:prstGeom>
              <a:blipFill>
                <a:blip r:embed="rId14"/>
                <a:stretch>
                  <a:fillRect t="-119672" r="-1935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FE46393-065E-83DA-7854-95D23E897A27}"/>
              </a:ext>
            </a:extLst>
          </p:cNvPr>
          <p:cNvSpPr txBox="1"/>
          <p:nvPr/>
        </p:nvSpPr>
        <p:spPr>
          <a:xfrm>
            <a:off x="9228711" y="491902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Density matrix operator</a:t>
            </a:r>
          </a:p>
        </p:txBody>
      </p:sp>
    </p:spTree>
    <p:extLst>
      <p:ext uri="{BB962C8B-B14F-4D97-AF65-F5344CB8AC3E}">
        <p14:creationId xmlns:p14="http://schemas.microsoft.com/office/powerpoint/2010/main" val="73727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168" y="824638"/>
            <a:ext cx="759980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hop_acceptance_algo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/>
              <a:t>Options:</a:t>
            </a:r>
          </a:p>
          <a:p>
            <a:r>
              <a:rPr lang="en-US" sz="1600" dirty="0"/>
              <a:t>      - 0: accept all proposed hops  [ default ]</a:t>
            </a:r>
          </a:p>
          <a:p>
            <a:endParaRPr lang="en-US" sz="1600" dirty="0"/>
          </a:p>
          <a:p>
            <a:r>
              <a:rPr lang="en-US" sz="1600" dirty="0"/>
              <a:t>      - 10: based on adiabatic energy - accept only those hops that can obey the energy conservation with </a:t>
            </a:r>
          </a:p>
          <a:p>
            <a:r>
              <a:rPr lang="en-US" sz="1600" dirty="0"/>
              <a:t>            adiabatic potential energies</a:t>
            </a:r>
          </a:p>
          <a:p>
            <a:r>
              <a:rPr lang="en-US" sz="1600" dirty="0"/>
              <a:t>      - 11: based on diabatic energy - same as 10, but we use diabatic potential energies</a:t>
            </a:r>
          </a:p>
          <a:p>
            <a:endParaRPr lang="en-US" sz="1600" dirty="0"/>
          </a:p>
          <a:p>
            <a:r>
              <a:rPr lang="en-US" sz="1600" dirty="0"/>
              <a:t>      - 20: based on derivative coupling vectors - accept only those hops that can obey the energy conservation</a:t>
            </a:r>
          </a:p>
          <a:p>
            <a:r>
              <a:rPr lang="en-US" sz="1600" dirty="0"/>
              <a:t>            by rescaling nuclear velocities along the directions of derivative couplings for the quantum nuclear DOFs                   </a:t>
            </a:r>
          </a:p>
          <a:p>
            <a:r>
              <a:rPr lang="en-US" sz="1600" dirty="0"/>
              <a:t>      - 21: based on difference of state-specific forces - same as 20, but the rescaling is done along the vector</a:t>
            </a:r>
          </a:p>
          <a:p>
            <a:r>
              <a:rPr lang="en-US" sz="1600" dirty="0"/>
              <a:t>            parallel to the difference of adiabatic forces on initial and target states</a:t>
            </a:r>
          </a:p>
          <a:p>
            <a:endParaRPr lang="en-US" sz="1600" dirty="0"/>
          </a:p>
          <a:p>
            <a:r>
              <a:rPr lang="en-US" sz="1600" dirty="0"/>
              <a:t>      - 31: accept hops with the probability taken from the quantum Boltzmann distribution</a:t>
            </a:r>
          </a:p>
          <a:p>
            <a:r>
              <a:rPr lang="en-US" sz="1600" dirty="0"/>
              <a:t>      - 32: accept hops with the probability taken from the classical Maxwell-Boltzmann distribution</a:t>
            </a:r>
          </a:p>
          <a:p>
            <a:r>
              <a:rPr lang="en-US" sz="1600" dirty="0"/>
              <a:t>      - 33: accept hops with the probability taken from the updated quantum Boltzmann distribution (experimental)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29333" y="76828"/>
            <a:ext cx="388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Hop acceptance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305800" y="4612650"/>
                <a:ext cx="2501326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4612650"/>
                <a:ext cx="2501326" cy="576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615332" y="5327148"/>
                <a:ext cx="4817165" cy="792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rad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32" y="5327148"/>
                <a:ext cx="4817165" cy="792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8858869" y="4320652"/>
            <a:ext cx="27732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O. V.; Duncan, W. R.; </a:t>
            </a:r>
            <a:r>
              <a:rPr 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V. V. </a:t>
            </a:r>
            <a:r>
              <a:rPr lang="en-US" sz="11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Surf. Sci.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2009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84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30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12239" y="6214135"/>
            <a:ext cx="34665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Smith, B.; </a:t>
            </a:r>
            <a:r>
              <a:rPr 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Akimov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A. V.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J. </a:t>
            </a:r>
            <a:r>
              <a:rPr lang="en-US" sz="11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Chem.Phys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2019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151, 124107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305800" y="1125288"/>
                <a:ext cx="1295400" cy="344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1125288"/>
                <a:ext cx="1295400" cy="344903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8750613" y="3483434"/>
            <a:ext cx="27732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Tully, J. C. 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J. Chem. Phys.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1990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93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1061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534400" y="3107569"/>
                <a:ext cx="2193549" cy="3476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𝑘𝑖𝑛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107569"/>
                <a:ext cx="2193549" cy="347659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7841974" y="1765549"/>
            <a:ext cx="374148" cy="3135289"/>
          </a:xfrm>
          <a:prstGeom prst="rightBrace">
            <a:avLst>
              <a:gd name="adj1" fmla="val 74745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7" descr="Image result for ub logo">
            <a:extLst>
              <a:ext uri="{FF2B5EF4-FFF2-40B4-BE49-F238E27FC236}">
                <a16:creationId xmlns:a16="http://schemas.microsoft.com/office/drawing/2014/main" id="{D2B95A17-9091-9ED5-0A76-F70136AF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9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27" grpId="0"/>
      <p:bldP spid="29" grpId="0"/>
      <p:bldP spid="32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843" y="1306998"/>
            <a:ext cx="922351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momenta_rescaling_algo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r>
              <a:rPr lang="en-US" sz="2000" dirty="0"/>
              <a:t>Options:</a:t>
            </a:r>
          </a:p>
          <a:p>
            <a:endParaRPr lang="en-US" sz="2000" dirty="0"/>
          </a:p>
          <a:p>
            <a:r>
              <a:rPr lang="en-US" sz="2000" dirty="0"/>
              <a:t>      - 0: don't rescale [ default ]</a:t>
            </a:r>
          </a:p>
          <a:p>
            <a:endParaRPr lang="en-US" sz="2000" dirty="0"/>
          </a:p>
          <a:p>
            <a:r>
              <a:rPr lang="en-US" sz="2000" dirty="0"/>
              <a:t>      - 100: based on adiabatic energy, don't reverse on frustrated hops</a:t>
            </a:r>
          </a:p>
          <a:p>
            <a:r>
              <a:rPr lang="en-US" sz="2000" dirty="0"/>
              <a:t>      - 101: based on adiabatic energy, reverse on frustrated hops</a:t>
            </a:r>
          </a:p>
          <a:p>
            <a:r>
              <a:rPr lang="en-US" sz="2000" dirty="0"/>
              <a:t>      - 110: based on diabatic energy, don't reverse on frustrated hops</a:t>
            </a:r>
          </a:p>
          <a:p>
            <a:r>
              <a:rPr lang="en-US" sz="2000" dirty="0"/>
              <a:t>      - 111: based on diabatic energy, reverse on frustrated hops</a:t>
            </a:r>
          </a:p>
          <a:p>
            <a:endParaRPr lang="en-US" sz="2000" dirty="0"/>
          </a:p>
          <a:p>
            <a:r>
              <a:rPr lang="en-US" sz="2000" dirty="0"/>
              <a:t>      - 200: along derivative coupling vectors, don't reverse on frustrated hops</a:t>
            </a:r>
          </a:p>
          <a:p>
            <a:r>
              <a:rPr lang="en-US" sz="2000" dirty="0"/>
              <a:t>      - 201: along derivative coupling vectors, reverse on frustrated hops</a:t>
            </a:r>
          </a:p>
          <a:p>
            <a:r>
              <a:rPr lang="en-US" sz="2000" dirty="0"/>
              <a:t>      - 210: along difference of state-specific forces, don't reverse on frustrated hops</a:t>
            </a:r>
          </a:p>
          <a:p>
            <a:r>
              <a:rPr lang="en-US" sz="2000" dirty="0"/>
              <a:t>      - 211: along difference of state-specific forces, reverse on frustrated hops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0718" y="76828"/>
            <a:ext cx="2903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Momentum rescaling</a:t>
            </a:r>
          </a:p>
        </p:txBody>
      </p:sp>
      <p:pic>
        <p:nvPicPr>
          <p:cNvPr id="7" name="Picture 7" descr="Image result for ub logo">
            <a:extLst>
              <a:ext uri="{FF2B5EF4-FFF2-40B4-BE49-F238E27FC236}">
                <a16:creationId xmlns:a16="http://schemas.microsoft.com/office/drawing/2014/main" id="{B4CB8CFD-5BAE-FD5F-7ABC-D37B025C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632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596" y="1236970"/>
            <a:ext cx="6074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double </a:t>
            </a:r>
            <a:r>
              <a:rPr lang="en-US" b="1" dirty="0" err="1">
                <a:solidFill>
                  <a:srgbClr val="FF0000"/>
                </a:solidFill>
              </a:rPr>
              <a:t>decoherence_algo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dirty="0"/>
              <a:t>Options:</a:t>
            </a:r>
          </a:p>
          <a:p>
            <a:endParaRPr lang="en-US" dirty="0"/>
          </a:p>
          <a:p>
            <a:r>
              <a:rPr lang="en-US" dirty="0"/>
              <a:t>      - [-1]: no decoherence [ default ]</a:t>
            </a:r>
          </a:p>
          <a:p>
            <a:r>
              <a:rPr lang="en-US" dirty="0"/>
              <a:t>      - 0: SDM and alike</a:t>
            </a:r>
          </a:p>
          <a:p>
            <a:r>
              <a:rPr lang="en-US" dirty="0"/>
              <a:t>      - 1: instantaneous decoherence options (ID-S, ID-A, ID-C)</a:t>
            </a:r>
          </a:p>
          <a:p>
            <a:r>
              <a:rPr lang="en-US" dirty="0"/>
              <a:t>      - 2: AFSSH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4101" y="76828"/>
            <a:ext cx="185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Decoherence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6073" y="5027635"/>
                <a:ext cx="1871538" cy="476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10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73" y="5027635"/>
                <a:ext cx="1871538" cy="476284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5596" y="5495685"/>
                <a:ext cx="1612493" cy="750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10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96" y="5495685"/>
                <a:ext cx="1612493" cy="750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0275" y="371548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673" y="4160338"/>
            <a:ext cx="2786348" cy="437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Granucci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G.;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Persico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J. Chem. Phys.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134114.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583" y="4590123"/>
            <a:ext cx="2563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gradually change the amplitudes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16448" y="6084019"/>
                <a:ext cx="1879552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=0, ∀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48" y="6084019"/>
                <a:ext cx="1879552" cy="325025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646105" y="365249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ID-A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0824" y="3966773"/>
            <a:ext cx="25908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Nelson, T.; Fernandez-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Alberti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S.;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Roitberg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A. E.;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Tretiak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S.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J. Chem. Phys.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138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224111.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1159" y="4930015"/>
            <a:ext cx="2482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a successful hop (ID-S)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an attempted hop (ID-A)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 every </a:t>
            </a:r>
            <a:r>
              <a:rPr lang="en-US" sz="1400" dirty="0" err="1"/>
              <a:t>timestep</a:t>
            </a:r>
            <a:r>
              <a:rPr lang="en-US" sz="1400" dirty="0"/>
              <a:t> (ID-C)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07001" y="5762798"/>
            <a:ext cx="194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Wavefunction reduction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4041" y="4472143"/>
            <a:ext cx="41953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instantaneous_decoherence_variant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- 0: ID-S</a:t>
            </a:r>
          </a:p>
          <a:p>
            <a:r>
              <a:rPr lang="en-US" dirty="0"/>
              <a:t>- 1: ID-A [default]</a:t>
            </a:r>
          </a:p>
          <a:p>
            <a:r>
              <a:rPr lang="en-US" dirty="0"/>
              <a:t>- 2: ID-C - consistent ID - an experimental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7034041" y="1098470"/>
            <a:ext cx="41588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collapse_option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How to collapse wavefunction amplitudes in the decoherence schemes:</a:t>
            </a:r>
          </a:p>
          <a:p>
            <a:r>
              <a:rPr lang="en-US" dirty="0"/>
              <a:t>      - 0: by rescaling the magnitude of the amplitude vector elements, but preserving "phase" [ default ]</a:t>
            </a:r>
          </a:p>
          <a:p>
            <a:r>
              <a:rPr lang="en-US" dirty="0"/>
              <a:t>      - 1: by resetting the amplitudes to 1.0+0.0j. This option changes phase </a:t>
            </a:r>
          </a:p>
        </p:txBody>
      </p:sp>
      <p:pic>
        <p:nvPicPr>
          <p:cNvPr id="17" name="Picture 7" descr="Image result for ub logo">
            <a:extLst>
              <a:ext uri="{FF2B5EF4-FFF2-40B4-BE49-F238E27FC236}">
                <a16:creationId xmlns:a16="http://schemas.microsoft.com/office/drawing/2014/main" id="{9B1241F9-FAD8-1523-8C2C-17B7C5731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178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5528" y="76828"/>
            <a:ext cx="291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Decoherence: A-FSSH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54" y="854076"/>
            <a:ext cx="3518772" cy="125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1" y="824864"/>
            <a:ext cx="4629150" cy="1308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181" y="2256311"/>
            <a:ext cx="2360697" cy="1026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317" y="2278251"/>
            <a:ext cx="3197583" cy="11472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9298" y="2421961"/>
            <a:ext cx="313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Propagate extra set of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782" y="3556733"/>
            <a:ext cx="266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variables define the rates for wavefunction collapse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181" y="3567206"/>
            <a:ext cx="3039414" cy="9787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7313" y="3577860"/>
            <a:ext cx="3850687" cy="9345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7493" y="4319343"/>
            <a:ext cx="3710325" cy="8757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1853" y="5079017"/>
            <a:ext cx="8020050" cy="17562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371975" y="6362700"/>
            <a:ext cx="1924050" cy="47256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7" descr="Image result for ub logo">
            <a:extLst>
              <a:ext uri="{FF2B5EF4-FFF2-40B4-BE49-F238E27FC236}">
                <a16:creationId xmlns:a16="http://schemas.microsoft.com/office/drawing/2014/main" id="{6968CDCE-D8D0-F1AD-1166-A609EE65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367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05606" y="2375810"/>
                <a:ext cx="2688335" cy="597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𝐸𝐷𝐶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06" y="2375810"/>
                <a:ext cx="2688335" cy="597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49118" y="2350288"/>
                <a:ext cx="1428661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118" y="2350288"/>
                <a:ext cx="1428661" cy="72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12" name="Rectangle 11"/>
              <p:cNvSpPr/>
              <p:nvPr/>
            </p:nvSpPr>
            <p:spPr>
              <a:xfrm>
                <a:off x="8248141" y="2245812"/>
                <a:ext cx="1695015" cy="515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 useBgFill="1"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141" y="2245812"/>
                <a:ext cx="1695015" cy="515013"/>
              </a:xfrm>
              <a:prstGeom prst="rect">
                <a:avLst/>
              </a:prstGeom>
              <a:blipFill>
                <a:blip r:embed="rId4"/>
                <a:stretch>
                  <a:fillRect l="-2878" t="-147059" r="-28417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463449" y="185153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mSDM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18809" y="76828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Dephasing times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7731" y="1938035"/>
            <a:ext cx="174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Decoherence interval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28294" y="2329996"/>
            <a:ext cx="21426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Akimov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A. V.;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Prezhdo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O. V.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J. Phys. Chem. Lett.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3857 </a:t>
            </a:r>
          </a:p>
          <a:p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Smith, B.; </a:t>
            </a:r>
            <a:r>
              <a:rPr 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Akimov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A. V.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J. </a:t>
            </a:r>
            <a:r>
              <a:rPr lang="en-US" sz="11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Chem.Phys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2019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151, 124107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5540" y="1922632"/>
            <a:ext cx="142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SDM/EDC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98317" y="3020400"/>
            <a:ext cx="37029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Granucci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G.;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Persico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J. Chem. Phys.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134114.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295963" y="2673648"/>
            <a:ext cx="19434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Jaeger, H. M.; Fischer, S.; </a:t>
            </a:r>
            <a:r>
              <a:rPr lang="en-US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Prezhdo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O. V. </a:t>
            </a:r>
            <a:r>
              <a:rPr lang="en-US" sz="1100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J. Chem. Phys.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2012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137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22A545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8674188" y="15666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04107" y="4574142"/>
            <a:ext cx="35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Phase-informed Decoherence times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70079" y="4881526"/>
            <a:ext cx="3039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Sifain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A. E.; Wang, L.;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Tretiak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S.;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Prezhdo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O. V.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7603229" y="5490932"/>
                <a:ext cx="2688335" cy="61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𝑃𝐼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29" y="5490932"/>
                <a:ext cx="2688335" cy="619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65880" y="906450"/>
            <a:ext cx="3027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decoherence_times_type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en-US" dirty="0"/>
              <a:t>0 : read from input</a:t>
            </a:r>
          </a:p>
          <a:p>
            <a:pPr marL="285750" indent="-285750">
              <a:buFontTx/>
              <a:buChar char="-"/>
            </a:pPr>
            <a:r>
              <a:rPr lang="en-US" dirty="0"/>
              <a:t>1 : EDC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823" y="3580175"/>
            <a:ext cx="318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double </a:t>
            </a:r>
            <a:r>
              <a:rPr lang="en-US" b="1" dirty="0" err="1">
                <a:solidFill>
                  <a:srgbClr val="FF0000"/>
                </a:solidFill>
              </a:rPr>
              <a:t>decoherence_C_param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198317" y="2543802"/>
            <a:ext cx="2424710" cy="10363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01614" y="4371286"/>
            <a:ext cx="338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double </a:t>
            </a:r>
            <a:r>
              <a:rPr lang="en-US" b="1" dirty="0" err="1">
                <a:solidFill>
                  <a:srgbClr val="FF0000"/>
                </a:solidFill>
              </a:rPr>
              <a:t>decoherence_eps_param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530626" y="2951604"/>
            <a:ext cx="2335166" cy="14196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70895" y="5596412"/>
            <a:ext cx="2927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dephasing_informed</a:t>
            </a:r>
            <a:r>
              <a:rPr lang="en-US" b="1" dirty="0">
                <a:solidFill>
                  <a:srgbClr val="FF0000"/>
                </a:solidFill>
              </a:rPr>
              <a:t>; </a:t>
            </a:r>
          </a:p>
          <a:p>
            <a:r>
              <a:rPr lang="en-US" dirty="0"/>
              <a:t>      - 0: don't apply [ default ]</a:t>
            </a:r>
          </a:p>
          <a:p>
            <a:r>
              <a:rPr lang="en-US" dirty="0"/>
              <a:t>      - 1: use it 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500191" y="5690594"/>
            <a:ext cx="1298423" cy="177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" descr="Image result for ub logo">
            <a:extLst>
              <a:ext uri="{FF2B5EF4-FFF2-40B4-BE49-F238E27FC236}">
                <a16:creationId xmlns:a16="http://schemas.microsoft.com/office/drawing/2014/main" id="{506E677C-4818-EF17-F62A-9F5D174B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63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21" grpId="0"/>
      <p:bldP spid="2" grpId="0"/>
      <p:bldP spid="29" grpId="0"/>
      <p:bldP spid="44" grpId="0"/>
      <p:bldP spid="45" grpId="0"/>
      <p:bldP spid="46" grpId="0"/>
      <p:bldP spid="47" grpId="0"/>
      <p:bldP spid="48" grpId="0"/>
      <p:bldP spid="32" grpId="0"/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79788" y="2125122"/>
                <a:ext cx="2276777" cy="312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𝐵𝑎𝑠𝑡𝑖𝑑𝑎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p>
                      </m:sSubSup>
                      <m:r>
                        <a:rPr lang="en-US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1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88" y="2125122"/>
                <a:ext cx="2276777" cy="312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4287" y="2355833"/>
                <a:ext cx="1930144" cy="681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287" y="2355833"/>
                <a:ext cx="1930144" cy="681661"/>
              </a:xfrm>
              <a:prstGeom prst="rect">
                <a:avLst/>
              </a:prstGeom>
              <a:blipFill>
                <a:blip r:embed="rId3"/>
                <a:stretch>
                  <a:fillRect t="-23214" r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151423" y="3036131"/>
            <a:ext cx="18496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Bastida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A. et al. 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Chem. Phys. Lett.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2006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417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53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0013" y="126551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Calibri" panose="020F0502020204030204" pitchFamily="34" charset="0"/>
              </a:rPr>
              <a:t>BBCE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7736" y="76828"/>
            <a:ext cx="4509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Many ways of doing the dynamics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3801" y="762250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Corrections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0903" y="1592381"/>
            <a:ext cx="1498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thermal Ehrenfest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1075" y="3563747"/>
            <a:ext cx="27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Forces &amp; Nuclear Dynamics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1480960"/>
            <a:ext cx="4735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 tracking (e.g. </a:t>
            </a:r>
            <a:r>
              <a:rPr lang="en-US" sz="1400" dirty="0" err="1"/>
              <a:t>mincost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Phase corrections (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Akimov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A. V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J. Phys. Chem. Lett.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6096</a:t>
            </a:r>
            <a:r>
              <a:rPr lang="en-US" sz="14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9788" y="4332323"/>
            <a:ext cx="4307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Adiabatic (NBRA, various states)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Ehrenfest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Quantized nuclei (</a:t>
            </a:r>
            <a:r>
              <a:rPr lang="en-US" dirty="0" err="1"/>
              <a:t>Bohmian</a:t>
            </a:r>
            <a:r>
              <a:rPr lang="en-US" dirty="0"/>
              <a:t> trajectories?)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Bath: </a:t>
            </a:r>
            <a:r>
              <a:rPr lang="en-US" dirty="0" err="1"/>
              <a:t>Langevin</a:t>
            </a:r>
            <a:r>
              <a:rPr lang="en-US" dirty="0"/>
              <a:t>, Nose-Hoover, 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3694" y="4131545"/>
            <a:ext cx="3738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Frustrated hops: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Reverse momenta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momenta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Accepted hops: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Don’t rescale momenta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Rescale along NACs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Rescale along force difference</a:t>
            </a:r>
          </a:p>
        </p:txBody>
      </p:sp>
      <p:pic>
        <p:nvPicPr>
          <p:cNvPr id="16" name="Picture 7" descr="Image result for ub logo">
            <a:extLst>
              <a:ext uri="{FF2B5EF4-FFF2-40B4-BE49-F238E27FC236}">
                <a16:creationId xmlns:a16="http://schemas.microsoft.com/office/drawing/2014/main" id="{55BE372A-63FF-7A8F-B8A7-0221776A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0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8900" y="10894"/>
            <a:ext cx="2513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</a:rPr>
              <a:t>libra_py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r>
              <a:rPr lang="en-US" dirty="0"/>
              <a:t>(All the Python modules)</a:t>
            </a: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2327209" y="657225"/>
            <a:ext cx="1558253" cy="49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259" y="1148616"/>
            <a:ext cx="183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workflows</a:t>
            </a:r>
          </a:p>
          <a:p>
            <a:pPr algn="ctr"/>
            <a:r>
              <a:rPr lang="en-US" dirty="0"/>
              <a:t>(self-explanatory)</a:t>
            </a:r>
          </a:p>
        </p:txBody>
      </p:sp>
      <p:cxnSp>
        <p:nvCxnSpPr>
          <p:cNvPr id="9" name="Straight Arrow Connector 8"/>
          <p:cNvCxnSpPr>
            <a:stCxn id="7" idx="2"/>
            <a:endCxn id="12" idx="0"/>
          </p:cNvCxnSpPr>
          <p:nvPr/>
        </p:nvCxnSpPr>
        <p:spPr>
          <a:xfrm flipH="1">
            <a:off x="2074461" y="1794947"/>
            <a:ext cx="252748" cy="49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4155" y="2286338"/>
            <a:ext cx="2700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</a:rPr>
              <a:t>nbra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r>
              <a:rPr lang="en-US" dirty="0"/>
              <a:t>(currently, not only NBRA!)</a:t>
            </a:r>
          </a:p>
        </p:txBody>
      </p:sp>
      <p:cxnSp>
        <p:nvCxnSpPr>
          <p:cNvPr id="14" name="Straight Arrow Connector 13"/>
          <p:cNvCxnSpPr>
            <a:stCxn id="12" idx="2"/>
            <a:endCxn id="15" idx="0"/>
          </p:cNvCxnSpPr>
          <p:nvPr/>
        </p:nvCxnSpPr>
        <p:spPr>
          <a:xfrm flipH="1">
            <a:off x="1650283" y="2932669"/>
            <a:ext cx="424178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801" y="3579000"/>
            <a:ext cx="324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step2:  </a:t>
            </a:r>
            <a:r>
              <a:rPr lang="en-US" dirty="0"/>
              <a:t>time-overlaps &amp; NAC calculations</a:t>
            </a:r>
          </a:p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320" y="4352835"/>
            <a:ext cx="363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step2_many_body: </a:t>
            </a:r>
            <a:r>
              <a:rPr lang="en-US" dirty="0"/>
              <a:t>SP time-overlaps &amp; NAC calculations, and CI info</a:t>
            </a:r>
          </a:p>
        </p:txBody>
      </p:sp>
      <p:cxnSp>
        <p:nvCxnSpPr>
          <p:cNvPr id="24" name="Straight Arrow Connector 23"/>
          <p:cNvCxnSpPr>
            <a:stCxn id="12" idx="2"/>
            <a:endCxn id="21" idx="0"/>
          </p:cNvCxnSpPr>
          <p:nvPr/>
        </p:nvCxnSpPr>
        <p:spPr>
          <a:xfrm flipH="1">
            <a:off x="1899777" y="2932669"/>
            <a:ext cx="174684" cy="142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237" y="5079048"/>
            <a:ext cx="40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step3</a:t>
            </a:r>
            <a:r>
              <a:rPr lang="en-US" dirty="0"/>
              <a:t>: phase corrections, </a:t>
            </a:r>
            <a:r>
              <a:rPr lang="en-US" dirty="0" err="1"/>
              <a:t>reindexing</a:t>
            </a:r>
            <a:r>
              <a:rPr lang="en-US" dirty="0"/>
              <a:t>, SD-basis properties, etc.</a:t>
            </a:r>
          </a:p>
        </p:txBody>
      </p:sp>
      <p:cxnSp>
        <p:nvCxnSpPr>
          <p:cNvPr id="11" name="Straight Arrow Connector 10"/>
          <p:cNvCxnSpPr>
            <a:stCxn id="12" idx="2"/>
            <a:endCxn id="8" idx="0"/>
          </p:cNvCxnSpPr>
          <p:nvPr/>
        </p:nvCxnSpPr>
        <p:spPr>
          <a:xfrm>
            <a:off x="2074461" y="2932669"/>
            <a:ext cx="141676" cy="214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4530" y="5800126"/>
            <a:ext cx="3168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step3_many_body</a:t>
            </a:r>
            <a:r>
              <a:rPr lang="en-US" dirty="0"/>
              <a:t>: functions for computing NACs in the MB basis.</a:t>
            </a:r>
          </a:p>
        </p:txBody>
      </p:sp>
      <p:cxnSp>
        <p:nvCxnSpPr>
          <p:cNvPr id="17" name="Straight Arrow Connector 16"/>
          <p:cNvCxnSpPr>
            <a:stCxn id="12" idx="2"/>
            <a:endCxn id="18" idx="0"/>
          </p:cNvCxnSpPr>
          <p:nvPr/>
        </p:nvCxnSpPr>
        <p:spPr>
          <a:xfrm>
            <a:off x="2074461" y="2932669"/>
            <a:ext cx="464364" cy="286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96000" y="1062716"/>
            <a:ext cx="183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dynamics</a:t>
            </a:r>
          </a:p>
          <a:p>
            <a:pPr algn="ctr"/>
            <a:r>
              <a:rPr lang="en-US" dirty="0"/>
              <a:t>(self-explanatory)</a:t>
            </a:r>
          </a:p>
        </p:txBody>
      </p:sp>
      <p:cxnSp>
        <p:nvCxnSpPr>
          <p:cNvPr id="42" name="Straight Arrow Connector 41"/>
          <p:cNvCxnSpPr>
            <a:stCxn id="4" idx="2"/>
            <a:endCxn id="38" idx="0"/>
          </p:cNvCxnSpPr>
          <p:nvPr/>
        </p:nvCxnSpPr>
        <p:spPr>
          <a:xfrm>
            <a:off x="3885462" y="657225"/>
            <a:ext cx="3127488" cy="40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12950" y="2267046"/>
            <a:ext cx="1833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</a:rPr>
              <a:t>tsh</a:t>
            </a:r>
            <a:r>
              <a:rPr lang="en-US" b="1" dirty="0">
                <a:solidFill>
                  <a:srgbClr val="0000FF"/>
                </a:solidFill>
              </a:rPr>
              <a:t> </a:t>
            </a:r>
          </a:p>
          <a:p>
            <a:pPr algn="ctr"/>
            <a:r>
              <a:rPr lang="en-US" dirty="0"/>
              <a:t>(self-explanatory)</a:t>
            </a:r>
          </a:p>
        </p:txBody>
      </p:sp>
      <p:cxnSp>
        <p:nvCxnSpPr>
          <p:cNvPr id="46" name="Straight Arrow Connector 45"/>
          <p:cNvCxnSpPr>
            <a:stCxn id="38" idx="2"/>
            <a:endCxn id="44" idx="0"/>
          </p:cNvCxnSpPr>
          <p:nvPr/>
        </p:nvCxnSpPr>
        <p:spPr>
          <a:xfrm>
            <a:off x="7012950" y="1709047"/>
            <a:ext cx="916950" cy="55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1346" y="3750477"/>
            <a:ext cx="2878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step4</a:t>
            </a:r>
            <a:r>
              <a:rPr lang="en-US" dirty="0"/>
              <a:t>: dynamics!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namd_workflow</a:t>
            </a:r>
            <a:r>
              <a:rPr lang="en-US" dirty="0"/>
              <a:t> – parallelization, multiple methods, and </a:t>
            </a:r>
            <a:r>
              <a:rPr lang="en-US" dirty="0" err="1"/>
              <a:t>iconds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/>
              <a:t>run_tsh</a:t>
            </a:r>
            <a:r>
              <a:rPr lang="en-US" dirty="0"/>
              <a:t>  - initializes nuclear coordinates and runs NAMD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run</a:t>
            </a:r>
            <a:r>
              <a:rPr lang="en-US" dirty="0"/>
              <a:t>  - the older method</a:t>
            </a:r>
          </a:p>
        </p:txBody>
      </p:sp>
      <p:cxnSp>
        <p:nvCxnSpPr>
          <p:cNvPr id="57" name="Straight Arrow Connector 56"/>
          <p:cNvCxnSpPr>
            <a:stCxn id="12" idx="2"/>
            <a:endCxn id="47" idx="0"/>
          </p:cNvCxnSpPr>
          <p:nvPr/>
        </p:nvCxnSpPr>
        <p:spPr>
          <a:xfrm>
            <a:off x="2074461" y="2932669"/>
            <a:ext cx="3616029" cy="81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57859" y="3750477"/>
            <a:ext cx="3138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compute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generic_recipe</a:t>
            </a:r>
            <a:r>
              <a:rPr lang="en-US" dirty="0"/>
              <a:t> – initializes adiabatic/diabatic variables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run_dynamics</a:t>
            </a:r>
            <a:r>
              <a:rPr lang="en-US" dirty="0"/>
              <a:t> – sets up the default parameters, initializes </a:t>
            </a:r>
            <a:r>
              <a:rPr lang="en-US" dirty="0" err="1"/>
              <a:t>Hamiltonains</a:t>
            </a:r>
            <a:r>
              <a:rPr lang="en-US" dirty="0"/>
              <a:t>, saves results, etc.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cxnSp>
        <p:nvCxnSpPr>
          <p:cNvPr id="63" name="Straight Arrow Connector 62"/>
          <p:cNvCxnSpPr>
            <a:stCxn id="44" idx="2"/>
            <a:endCxn id="61" idx="0"/>
          </p:cNvCxnSpPr>
          <p:nvPr/>
        </p:nvCxnSpPr>
        <p:spPr>
          <a:xfrm>
            <a:off x="7929900" y="2913377"/>
            <a:ext cx="897118" cy="83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44091" y="55060"/>
            <a:ext cx="366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</a:rPr>
              <a:t>libra_core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r>
              <a:rPr lang="en-US" dirty="0"/>
              <a:t>(All the C++ stuff, exposed to Python)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370525" y="1595070"/>
            <a:ext cx="2449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compute_dynamics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This is the key function!</a:t>
            </a:r>
          </a:p>
        </p:txBody>
      </p:sp>
      <p:cxnSp>
        <p:nvCxnSpPr>
          <p:cNvPr id="77" name="Straight Arrow Connector 76"/>
          <p:cNvCxnSpPr>
            <a:stCxn id="69" idx="2"/>
            <a:endCxn id="70" idx="0"/>
          </p:cNvCxnSpPr>
          <p:nvPr/>
        </p:nvCxnSpPr>
        <p:spPr>
          <a:xfrm>
            <a:off x="8377446" y="701391"/>
            <a:ext cx="2217742" cy="89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7" descr="Image result for ub logo">
            <a:extLst>
              <a:ext uri="{FF2B5EF4-FFF2-40B4-BE49-F238E27FC236}">
                <a16:creationId xmlns:a16="http://schemas.microsoft.com/office/drawing/2014/main" id="{E47C3111-4250-804C-D142-55BAEBE4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403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675" y="556591"/>
            <a:ext cx="4171949" cy="72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workflows.nbra.step4.namd_workflow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77348" y="728151"/>
            <a:ext cx="429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Parallelization, multiple methods/initial conditions</a:t>
            </a:r>
          </a:p>
        </p:txBody>
      </p:sp>
      <p:cxnSp>
        <p:nvCxnSpPr>
          <p:cNvPr id="5" name="Straight Arrow Connector 4"/>
          <p:cNvCxnSpPr>
            <a:stCxn id="6" idx="2"/>
            <a:endCxn id="6" idx="2"/>
          </p:cNvCxnSpPr>
          <p:nvPr/>
        </p:nvCxnSpPr>
        <p:spPr>
          <a:xfrm>
            <a:off x="2533650" y="128214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7673" y="1818455"/>
            <a:ext cx="4171949" cy="72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workflows.nbra.step4.run_tsh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2533648" y="1282148"/>
            <a:ext cx="2" cy="53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77348" y="2157368"/>
            <a:ext cx="321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Initialization of nuclear variables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7673" y="3294004"/>
            <a:ext cx="4171949" cy="72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dynamics.tsh.compute.generic_recipe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77348" y="3124920"/>
            <a:ext cx="5833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Initialization of electronic variables, transformation to the desired representation, </a:t>
            </a:r>
            <a:r>
              <a:rPr lang="en-US" dirty="0" err="1"/>
              <a:t>nHamiltonian</a:t>
            </a:r>
            <a:r>
              <a:rPr lang="en-US" dirty="0"/>
              <a:t> object construction and initialization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7674" y="4527293"/>
            <a:ext cx="4171949" cy="72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dynamics.tsh.compute.run_dynamics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77348" y="4448051"/>
            <a:ext cx="5833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Initialization of default parameters, writing files, computing some observables, thermostat variables, iteration over nuclear </a:t>
            </a:r>
            <a:r>
              <a:rPr lang="en-US" dirty="0" err="1"/>
              <a:t>timesteps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2"/>
            <a:endCxn id="19" idx="0"/>
          </p:cNvCxnSpPr>
          <p:nvPr/>
        </p:nvCxnSpPr>
        <p:spPr>
          <a:xfrm>
            <a:off x="2533648" y="2544012"/>
            <a:ext cx="0" cy="74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1" idx="0"/>
          </p:cNvCxnSpPr>
          <p:nvPr/>
        </p:nvCxnSpPr>
        <p:spPr>
          <a:xfrm>
            <a:off x="2533648" y="4019561"/>
            <a:ext cx="1" cy="50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7672" y="5760582"/>
            <a:ext cx="4171949" cy="72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compute_dynamics</a:t>
            </a:r>
            <a:r>
              <a:rPr lang="en-US" b="1" dirty="0"/>
              <a:t> (</a:t>
            </a:r>
            <a:r>
              <a:rPr lang="en-US" b="1" dirty="0" err="1"/>
              <a:t>libra_core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863074" y="5661695"/>
            <a:ext cx="5519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TSH/Ehrenfest and decoherence algorithms, trajectory coupling, Hamiltonian properties updates (calling external Python functions)</a:t>
            </a:r>
          </a:p>
        </p:txBody>
      </p:sp>
      <p:cxnSp>
        <p:nvCxnSpPr>
          <p:cNvPr id="31" name="Straight Arrow Connector 30"/>
          <p:cNvCxnSpPr>
            <a:stCxn id="21" idx="2"/>
            <a:endCxn id="28" idx="0"/>
          </p:cNvCxnSpPr>
          <p:nvPr/>
        </p:nvCxnSpPr>
        <p:spPr>
          <a:xfrm flipH="1">
            <a:off x="2533647" y="5252850"/>
            <a:ext cx="2" cy="50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7" descr="Image result for ub logo">
            <a:extLst>
              <a:ext uri="{FF2B5EF4-FFF2-40B4-BE49-F238E27FC236}">
                <a16:creationId xmlns:a16="http://schemas.microsoft.com/office/drawing/2014/main" id="{8355F553-195C-7EBB-B908-B543430D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343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4362" y="2635419"/>
            <a:ext cx="10963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nHamiltonian </a:t>
            </a:r>
            <a:r>
              <a:rPr lang="pt-BR" sz="4000" i="1" dirty="0"/>
              <a:t>class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419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7498" y="3228568"/>
            <a:ext cx="3873403" cy="723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27496" y="3943350"/>
            <a:ext cx="3873405" cy="27309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82385" y="4020254"/>
                <a:ext cx="1381340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385" y="4020254"/>
                <a:ext cx="1381340" cy="474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60873" y="6150200"/>
                <a:ext cx="1314847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73" y="6150200"/>
                <a:ext cx="1314847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549355" y="4650092"/>
            <a:ext cx="3395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ham.compute_diabatic</a:t>
            </a:r>
            <a:r>
              <a:rPr lang="en-US" dirty="0"/>
              <a:t>(</a:t>
            </a:r>
            <a:r>
              <a:rPr lang="en-US" dirty="0" err="1"/>
              <a:t>bp</a:t>
            </a:r>
            <a:r>
              <a:rPr lang="en-US" dirty="0"/>
              <a:t>::object </a:t>
            </a:r>
            <a:r>
              <a:rPr lang="en-US" dirty="0" err="1"/>
              <a:t>py_funct</a:t>
            </a:r>
            <a:r>
              <a:rPr lang="en-US" dirty="0"/>
              <a:t>, </a:t>
            </a:r>
            <a:r>
              <a:rPr lang="en-US" dirty="0" err="1"/>
              <a:t>bp</a:t>
            </a:r>
            <a:r>
              <a:rPr lang="en-US" dirty="0"/>
              <a:t>::object q, </a:t>
            </a:r>
            <a:r>
              <a:rPr lang="en-US" dirty="0" err="1"/>
              <a:t>bp</a:t>
            </a:r>
            <a:r>
              <a:rPr lang="en-US" dirty="0"/>
              <a:t>::object </a:t>
            </a:r>
            <a:r>
              <a:rPr lang="en-US" dirty="0" err="1"/>
              <a:t>params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4346" y="5804133"/>
            <a:ext cx="31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ham.compute_adiabatic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4250" y="1609995"/>
            <a:ext cx="3535990" cy="15616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587704" y="2094703"/>
            <a:ext cx="1480418" cy="993446"/>
            <a:chOff x="2205976" y="1237450"/>
            <a:chExt cx="1597228" cy="1309382"/>
          </a:xfrm>
        </p:grpSpPr>
        <p:sp>
          <p:nvSpPr>
            <p:cNvPr id="31" name="Rectangle 30"/>
            <p:cNvSpPr/>
            <p:nvPr/>
          </p:nvSpPr>
          <p:spPr>
            <a:xfrm>
              <a:off x="2205976" y="1237450"/>
              <a:ext cx="1497535" cy="11864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40024" y="1278110"/>
              <a:ext cx="1105486" cy="486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Ham_dia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40024" y="1734627"/>
              <a:ext cx="1363180" cy="486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d1Ham_dia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27492" y="2060045"/>
              <a:ext cx="370457" cy="486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92325" y="2083244"/>
            <a:ext cx="1333353" cy="903907"/>
            <a:chOff x="310597" y="1237450"/>
            <a:chExt cx="1544833" cy="1190132"/>
          </a:xfrm>
        </p:grpSpPr>
        <p:sp>
          <p:nvSpPr>
            <p:cNvPr id="50" name="Rectangle 49"/>
            <p:cNvSpPr/>
            <p:nvPr/>
          </p:nvSpPr>
          <p:spPr>
            <a:xfrm>
              <a:off x="310597" y="1237450"/>
              <a:ext cx="1463002" cy="11481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6239" y="1287362"/>
              <a:ext cx="1187155" cy="486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Ham_adi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1544" y="1750332"/>
              <a:ext cx="1463886" cy="486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d1Ham_adi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2975" y="1941300"/>
              <a:ext cx="397824" cy="486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37" name="Elbow Connector 36"/>
          <p:cNvCxnSpPr/>
          <p:nvPr/>
        </p:nvCxnSpPr>
        <p:spPr>
          <a:xfrm rot="5400000" flipH="1" flipV="1">
            <a:off x="5941831" y="3556195"/>
            <a:ext cx="2530219" cy="507374"/>
          </a:xfrm>
          <a:prstGeom prst="bentConnector3">
            <a:avLst>
              <a:gd name="adj1" fmla="val 685"/>
            </a:avLst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V="1">
            <a:off x="1657480" y="4067510"/>
            <a:ext cx="3467101" cy="421627"/>
          </a:xfrm>
          <a:prstGeom prst="bentConnector3">
            <a:avLst>
              <a:gd name="adj1" fmla="val -824"/>
            </a:avLst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10800000">
            <a:off x="2824959" y="2296563"/>
            <a:ext cx="750611" cy="35360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815263" y="1612677"/>
            <a:ext cx="2771775" cy="1367770"/>
            <a:chOff x="5838825" y="1130952"/>
            <a:chExt cx="2771775" cy="1312359"/>
          </a:xfrm>
        </p:grpSpPr>
        <p:sp>
          <p:nvSpPr>
            <p:cNvPr id="14" name="Rectangle 13"/>
            <p:cNvSpPr/>
            <p:nvPr/>
          </p:nvSpPr>
          <p:spPr>
            <a:xfrm>
              <a:off x="5838825" y="1130952"/>
              <a:ext cx="2771775" cy="131235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22438" y="1257115"/>
              <a:ext cx="2393796" cy="1033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User-defined</a:t>
              </a:r>
            </a:p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Hamiltonian</a:t>
              </a:r>
              <a:endParaRPr lang="en-US" sz="3200" dirty="0"/>
            </a:p>
          </p:txBody>
        </p:sp>
      </p:grpSp>
      <p:cxnSp>
        <p:nvCxnSpPr>
          <p:cNvPr id="51" name="Elbow Connector 50"/>
          <p:cNvCxnSpPr>
            <a:stCxn id="50" idx="2"/>
            <a:endCxn id="9" idx="1"/>
          </p:cNvCxnSpPr>
          <p:nvPr/>
        </p:nvCxnSpPr>
        <p:spPr>
          <a:xfrm rot="16200000" flipH="1">
            <a:off x="1263796" y="4015181"/>
            <a:ext cx="3456969" cy="1337186"/>
          </a:xfrm>
          <a:prstGeom prst="bentConnector2">
            <a:avLst/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806399" y="904806"/>
            <a:ext cx="2771775" cy="6864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Python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634250" y="918362"/>
            <a:ext cx="3535990" cy="6864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C++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1030" y="3293573"/>
            <a:ext cx="376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Dynamical Algorithm</a:t>
            </a:r>
          </a:p>
        </p:txBody>
      </p:sp>
      <p:pic>
        <p:nvPicPr>
          <p:cNvPr id="46" name="Picture 2" descr="Image result for u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42" y="3746373"/>
            <a:ext cx="1151595" cy="115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317121" y="4083082"/>
            <a:ext cx="249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User calls dynamics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10800000">
            <a:off x="4957131" y="2296563"/>
            <a:ext cx="2858129" cy="35360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0800000">
            <a:off x="9192287" y="2866869"/>
            <a:ext cx="428625" cy="662264"/>
          </a:xfrm>
          <a:prstGeom prst="downArrow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24212" y="1532280"/>
            <a:ext cx="295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Transformations</a:t>
            </a:r>
          </a:p>
        </p:txBody>
      </p:sp>
      <p:sp>
        <p:nvSpPr>
          <p:cNvPr id="57" name="Down Arrow 56"/>
          <p:cNvSpPr/>
          <p:nvPr/>
        </p:nvSpPr>
        <p:spPr>
          <a:xfrm rot="5400000">
            <a:off x="8255191" y="3257423"/>
            <a:ext cx="428625" cy="1241848"/>
          </a:xfrm>
          <a:prstGeom prst="downArrow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6200000">
            <a:off x="7754793" y="5552540"/>
            <a:ext cx="428625" cy="1241848"/>
          </a:xfrm>
          <a:prstGeom prst="downArrow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684093" y="5889628"/>
            <a:ext cx="1873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13463" y="103800"/>
            <a:ext cx="4987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it works with dynamics</a:t>
            </a:r>
          </a:p>
        </p:txBody>
      </p:sp>
      <p:pic>
        <p:nvPicPr>
          <p:cNvPr id="42" name="Picture 7" descr="Image result for ub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1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8" grpId="0"/>
      <p:bldP spid="9" grpId="0"/>
      <p:bldP spid="10" grpId="0"/>
      <p:bldP spid="11" grpId="0"/>
      <p:bldP spid="16" grpId="0" animBg="1"/>
      <p:bldP spid="44" grpId="0" animBg="1"/>
      <p:bldP spid="39" grpId="0" animBg="1"/>
      <p:bldP spid="43" grpId="0" animBg="1"/>
      <p:bldP spid="3" grpId="0"/>
      <p:bldP spid="48" grpId="0"/>
      <p:bldP spid="49" grpId="0" animBg="1"/>
      <p:bldP spid="53" grpId="0" animBg="1"/>
      <p:bldP spid="55" grpId="0"/>
      <p:bldP spid="57" grpId="0" animBg="1"/>
      <p:bldP spid="58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E9A03C-5131-065D-016A-3E8482FCFF29}"/>
              </a:ext>
            </a:extLst>
          </p:cNvPr>
          <p:cNvSpPr txBox="1"/>
          <p:nvPr/>
        </p:nvSpPr>
        <p:spPr>
          <a:xfrm>
            <a:off x="1514168" y="285344"/>
            <a:ext cx="7934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Shorthand notation. Adiabatic and diabatic representations</a:t>
            </a:r>
            <a:endParaRPr lang="en-US" sz="2400" dirty="0"/>
          </a:p>
        </p:txBody>
      </p:sp>
      <p:pic>
        <p:nvPicPr>
          <p:cNvPr id="6" name="Picture 7" descr="Image result for ub logo">
            <a:extLst>
              <a:ext uri="{FF2B5EF4-FFF2-40B4-BE49-F238E27FC236}">
                <a16:creationId xmlns:a16="http://schemas.microsoft.com/office/drawing/2014/main" id="{E284AB40-411B-EF49-2155-C78F7D42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45E2A8-37BD-2EA9-9D26-977E71985C84}"/>
                  </a:ext>
                </a:extLst>
              </p:cNvPr>
              <p:cNvSpPr txBox="1"/>
              <p:nvPr/>
            </p:nvSpPr>
            <p:spPr>
              <a:xfrm>
                <a:off x="589936" y="1213354"/>
                <a:ext cx="336263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,…,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45E2A8-37BD-2EA9-9D26-977E71985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6" y="1213354"/>
                <a:ext cx="3362632" cy="404983"/>
              </a:xfrm>
              <a:prstGeom prst="rect">
                <a:avLst/>
              </a:prstGeom>
              <a:blipFill>
                <a:blip r:embed="rId3"/>
                <a:stretch>
                  <a:fillRect l="-1452" t="-156061" r="-6534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07D8A8-6757-47FB-F3AE-361587BE21DF}"/>
                  </a:ext>
                </a:extLst>
              </p:cNvPr>
              <p:cNvSpPr txBox="1"/>
              <p:nvPr/>
            </p:nvSpPr>
            <p:spPr>
              <a:xfrm>
                <a:off x="806246" y="1939245"/>
                <a:ext cx="170098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07D8A8-6757-47FB-F3AE-361587BE2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6" y="1939245"/>
                <a:ext cx="1700981" cy="404983"/>
              </a:xfrm>
              <a:prstGeom prst="rect">
                <a:avLst/>
              </a:prstGeom>
              <a:blipFill>
                <a:blip r:embed="rId4"/>
                <a:stretch>
                  <a:fillRect t="-4478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F4B532-FF54-C277-A101-F4C7E158A636}"/>
                  </a:ext>
                </a:extLst>
              </p:cNvPr>
              <p:cNvSpPr txBox="1"/>
              <p:nvPr/>
            </p:nvSpPr>
            <p:spPr>
              <a:xfrm>
                <a:off x="4100050" y="1948749"/>
                <a:ext cx="2762865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F4B532-FF54-C277-A101-F4C7E158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050" y="1948749"/>
                <a:ext cx="2762865" cy="411395"/>
              </a:xfrm>
              <a:prstGeom prst="rect">
                <a:avLst/>
              </a:prstGeom>
              <a:blipFill>
                <a:blip r:embed="rId5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E96CB3-6A87-7B09-D076-95DE2FC062AC}"/>
                  </a:ext>
                </a:extLst>
              </p:cNvPr>
              <p:cNvSpPr txBox="1"/>
              <p:nvPr/>
            </p:nvSpPr>
            <p:spPr>
              <a:xfrm>
                <a:off x="3141404" y="2635411"/>
                <a:ext cx="4680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E96CB3-6A87-7B09-D076-95DE2FC0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404" y="2635411"/>
                <a:ext cx="4680155" cy="369332"/>
              </a:xfrm>
              <a:prstGeom prst="rect">
                <a:avLst/>
              </a:prstGeom>
              <a:blipFill>
                <a:blip r:embed="rId6"/>
                <a:stretch>
                  <a:fillRect l="-6250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38A7933-7F98-A79E-0DB1-9711E78FEFE5}"/>
              </a:ext>
            </a:extLst>
          </p:cNvPr>
          <p:cNvSpPr txBox="1"/>
          <p:nvPr/>
        </p:nvSpPr>
        <p:spPr>
          <a:xfrm>
            <a:off x="2226550" y="3192552"/>
            <a:ext cx="34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Adiabatic (Hamiltonian is diagonal)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37133-5115-89D4-7807-2234F59413C6}"/>
              </a:ext>
            </a:extLst>
          </p:cNvPr>
          <p:cNvSpPr txBox="1"/>
          <p:nvPr/>
        </p:nvSpPr>
        <p:spPr>
          <a:xfrm>
            <a:off x="6096000" y="3192552"/>
            <a:ext cx="314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Diabatic (NACs are exactly zero)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27ED79-5D27-A6D0-0E88-69B080353D16}"/>
                  </a:ext>
                </a:extLst>
              </p:cNvPr>
              <p:cNvSpPr txBox="1"/>
              <p:nvPr/>
            </p:nvSpPr>
            <p:spPr>
              <a:xfrm>
                <a:off x="1789470" y="6211686"/>
                <a:ext cx="8613060" cy="37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sSubSup>
                        <m:sSub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sSubSup>
                        <m:sSub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sSubSup>
                        <m:sSub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27ED79-5D27-A6D0-0E88-69B080353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70" y="6211686"/>
                <a:ext cx="8613060" cy="376898"/>
              </a:xfrm>
              <a:prstGeom prst="rect">
                <a:avLst/>
              </a:prstGeom>
              <a:blipFill>
                <a:blip r:embed="rId7"/>
                <a:stretch>
                  <a:fillRect t="-4839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90043E-A24E-9CC0-0041-DDCFA883966B}"/>
                  </a:ext>
                </a:extLst>
              </p:cNvPr>
              <p:cNvSpPr txBox="1"/>
              <p:nvPr/>
            </p:nvSpPr>
            <p:spPr>
              <a:xfrm>
                <a:off x="4562623" y="3953952"/>
                <a:ext cx="2231923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90043E-A24E-9CC0-0041-DDCFA8839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23" y="3953952"/>
                <a:ext cx="2231923" cy="404983"/>
              </a:xfrm>
              <a:prstGeom prst="rect">
                <a:avLst/>
              </a:prstGeom>
              <a:blipFill>
                <a:blip r:embed="rId8"/>
                <a:stretch>
                  <a:fillRect l="-13079" t="-156061" r="-12262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EF8305-C4E4-4B40-FE0F-0AE7576BB95B}"/>
                  </a:ext>
                </a:extLst>
              </p:cNvPr>
              <p:cNvSpPr txBox="1"/>
              <p:nvPr/>
            </p:nvSpPr>
            <p:spPr>
              <a:xfrm>
                <a:off x="4562623" y="4505913"/>
                <a:ext cx="2428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𝑆𝑈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EF8305-C4E4-4B40-FE0F-0AE7576BB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23" y="4505913"/>
                <a:ext cx="242856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1EC342-5CB9-8B1B-F137-77D36DDBDFBE}"/>
                  </a:ext>
                </a:extLst>
              </p:cNvPr>
              <p:cNvSpPr txBox="1"/>
              <p:nvPr/>
            </p:nvSpPr>
            <p:spPr>
              <a:xfrm>
                <a:off x="8047702" y="4614467"/>
                <a:ext cx="2802193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𝑒𝑙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1EC342-5CB9-8B1B-F137-77D36DDB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702" y="4614467"/>
                <a:ext cx="2802193" cy="404983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208D16-60D9-7152-5752-37C90076EE86}"/>
                  </a:ext>
                </a:extLst>
              </p:cNvPr>
              <p:cNvSpPr txBox="1"/>
              <p:nvPr/>
            </p:nvSpPr>
            <p:spPr>
              <a:xfrm>
                <a:off x="408037" y="4544452"/>
                <a:ext cx="2733367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𝑒𝑙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208D16-60D9-7152-5752-37C90076E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7" y="4544452"/>
                <a:ext cx="2733367" cy="404983"/>
              </a:xfrm>
              <a:prstGeom prst="rect">
                <a:avLst/>
              </a:prstGeom>
              <a:blipFill>
                <a:blip r:embed="rId1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D12491-496D-B0CB-D17A-8BDFF8D9E0D7}"/>
                  </a:ext>
                </a:extLst>
              </p:cNvPr>
              <p:cNvSpPr txBox="1"/>
              <p:nvPr/>
            </p:nvSpPr>
            <p:spPr>
              <a:xfrm>
                <a:off x="4427202" y="5319183"/>
                <a:ext cx="2699410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D12491-496D-B0CB-D17A-8BDFF8D9E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02" y="5319183"/>
                <a:ext cx="2699410" cy="376193"/>
              </a:xfrm>
              <a:prstGeom prst="rect">
                <a:avLst/>
              </a:prstGeom>
              <a:blipFill>
                <a:blip r:embed="rId12"/>
                <a:stretch>
                  <a:fillRect t="-8197" r="-1806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721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82757" y="1500738"/>
                <a:ext cx="5854551" cy="665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𝑣𝑖𝑏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57" y="1500738"/>
                <a:ext cx="5854551" cy="665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6534" y="2999450"/>
                <a:ext cx="233275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𝑣𝑖𝑏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34" y="2999450"/>
                <a:ext cx="2332754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27275" y="4214623"/>
                <a:ext cx="2071273" cy="615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275" y="4214623"/>
                <a:ext cx="2071273" cy="615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447914" y="4337638"/>
            <a:ext cx="394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compute_nac_adi</a:t>
            </a:r>
            <a:r>
              <a:rPr lang="en-US" dirty="0"/>
              <a:t>, </a:t>
            </a:r>
            <a:r>
              <a:rPr lang="en-US" dirty="0" err="1"/>
              <a:t>compute_nac_dia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14544" y="3182021"/>
            <a:ext cx="4081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compute_hvib_adi</a:t>
            </a:r>
            <a:r>
              <a:rPr lang="en-US" dirty="0"/>
              <a:t>, </a:t>
            </a:r>
            <a:r>
              <a:rPr lang="en-US" dirty="0" err="1"/>
              <a:t>compute_hvib_dia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020" y="4282180"/>
            <a:ext cx="14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 (scalars)</a:t>
            </a:r>
          </a:p>
        </p:txBody>
      </p:sp>
      <p:pic>
        <p:nvPicPr>
          <p:cNvPr id="11" name="Picture 7" descr="Image result for ub logo">
            <a:extLst>
              <a:ext uri="{FF2B5EF4-FFF2-40B4-BE49-F238E27FC236}">
                <a16:creationId xmlns:a16="http://schemas.microsoft.com/office/drawing/2014/main" id="{9DA1FB02-52FE-BE7D-2B4C-6B7D9C09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832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494802"/>
                  </p:ext>
                </p:extLst>
              </p:nvPr>
            </p:nvGraphicFramePr>
            <p:xfrm>
              <a:off x="1726659" y="2885307"/>
              <a:ext cx="8738681" cy="36994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2203">
                      <a:extLst>
                        <a:ext uri="{9D8B030D-6E8A-4147-A177-3AD203B41FA5}">
                          <a16:colId xmlns:a16="http://schemas.microsoft.com/office/drawing/2014/main" val="3894357994"/>
                        </a:ext>
                      </a:extLst>
                    </a:gridCol>
                    <a:gridCol w="826851">
                      <a:extLst>
                        <a:ext uri="{9D8B030D-6E8A-4147-A177-3AD203B41FA5}">
                          <a16:colId xmlns:a16="http://schemas.microsoft.com/office/drawing/2014/main" val="4294268759"/>
                        </a:ext>
                      </a:extLst>
                    </a:gridCol>
                    <a:gridCol w="865762">
                      <a:extLst>
                        <a:ext uri="{9D8B030D-6E8A-4147-A177-3AD203B41FA5}">
                          <a16:colId xmlns:a16="http://schemas.microsoft.com/office/drawing/2014/main" val="2793253422"/>
                        </a:ext>
                      </a:extLst>
                    </a:gridCol>
                    <a:gridCol w="865761">
                      <a:extLst>
                        <a:ext uri="{9D8B030D-6E8A-4147-A177-3AD203B41FA5}">
                          <a16:colId xmlns:a16="http://schemas.microsoft.com/office/drawing/2014/main" val="2616040900"/>
                        </a:ext>
                      </a:extLst>
                    </a:gridCol>
                    <a:gridCol w="894945">
                      <a:extLst>
                        <a:ext uri="{9D8B030D-6E8A-4147-A177-3AD203B41FA5}">
                          <a16:colId xmlns:a16="http://schemas.microsoft.com/office/drawing/2014/main" val="3434859788"/>
                        </a:ext>
                      </a:extLst>
                    </a:gridCol>
                    <a:gridCol w="826851">
                      <a:extLst>
                        <a:ext uri="{9D8B030D-6E8A-4147-A177-3AD203B41FA5}">
                          <a16:colId xmlns:a16="http://schemas.microsoft.com/office/drawing/2014/main" val="1257572022"/>
                        </a:ext>
                      </a:extLst>
                    </a:gridCol>
                    <a:gridCol w="846308">
                      <a:extLst>
                        <a:ext uri="{9D8B030D-6E8A-4147-A177-3AD203B41FA5}">
                          <a16:colId xmlns:a16="http://schemas.microsoft.com/office/drawing/2014/main" val="2381790142"/>
                        </a:ext>
                      </a:extLst>
                    </a:gridCol>
                  </a:tblGrid>
                  <a:tr h="9635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𝒗𝒊𝒃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196619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nHamiltonian</a:t>
                          </a:r>
                          <a:r>
                            <a:rPr lang="en-US" dirty="0"/>
                            <a:t>::</a:t>
                          </a:r>
                          <a:r>
                            <a:rPr lang="en-US" b="1" dirty="0" err="1"/>
                            <a:t>compute_diabatic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bp</a:t>
                          </a:r>
                          <a:r>
                            <a:rPr lang="en-US" dirty="0"/>
                            <a:t>::object </a:t>
                          </a:r>
                          <a:r>
                            <a:rPr lang="en-US" dirty="0" err="1"/>
                            <a:t>py_funct</a:t>
                          </a:r>
                          <a:r>
                            <a:rPr lang="en-US" baseline="0" dirty="0"/>
                            <a:t> …)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10600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nHamiltonian</a:t>
                          </a:r>
                          <a:r>
                            <a:rPr lang="en-US" dirty="0"/>
                            <a:t>::</a:t>
                          </a:r>
                          <a:r>
                            <a:rPr lang="en-US" b="1" dirty="0" err="1"/>
                            <a:t>compute_nac_dia</a:t>
                          </a:r>
                          <a:r>
                            <a:rPr lang="en-US" dirty="0"/>
                            <a:t>(…)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798461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nHamiltonian</a:t>
                          </a:r>
                          <a:r>
                            <a:rPr lang="en-US" dirty="0"/>
                            <a:t>::</a:t>
                          </a:r>
                          <a:r>
                            <a:rPr lang="en-US" b="1" dirty="0" err="1"/>
                            <a:t>compute_hvib_dia</a:t>
                          </a:r>
                          <a:r>
                            <a:rPr lang="en-US" dirty="0"/>
                            <a:t>(…)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0954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494802"/>
                  </p:ext>
                </p:extLst>
              </p:nvPr>
            </p:nvGraphicFramePr>
            <p:xfrm>
              <a:off x="1726659" y="2885307"/>
              <a:ext cx="8738681" cy="36994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2203">
                      <a:extLst>
                        <a:ext uri="{9D8B030D-6E8A-4147-A177-3AD203B41FA5}">
                          <a16:colId xmlns:a16="http://schemas.microsoft.com/office/drawing/2014/main" val="3894357994"/>
                        </a:ext>
                      </a:extLst>
                    </a:gridCol>
                    <a:gridCol w="826851">
                      <a:extLst>
                        <a:ext uri="{9D8B030D-6E8A-4147-A177-3AD203B41FA5}">
                          <a16:colId xmlns:a16="http://schemas.microsoft.com/office/drawing/2014/main" val="4294268759"/>
                        </a:ext>
                      </a:extLst>
                    </a:gridCol>
                    <a:gridCol w="865762">
                      <a:extLst>
                        <a:ext uri="{9D8B030D-6E8A-4147-A177-3AD203B41FA5}">
                          <a16:colId xmlns:a16="http://schemas.microsoft.com/office/drawing/2014/main" val="2793253422"/>
                        </a:ext>
                      </a:extLst>
                    </a:gridCol>
                    <a:gridCol w="865761">
                      <a:extLst>
                        <a:ext uri="{9D8B030D-6E8A-4147-A177-3AD203B41FA5}">
                          <a16:colId xmlns:a16="http://schemas.microsoft.com/office/drawing/2014/main" val="2616040900"/>
                        </a:ext>
                      </a:extLst>
                    </a:gridCol>
                    <a:gridCol w="894945">
                      <a:extLst>
                        <a:ext uri="{9D8B030D-6E8A-4147-A177-3AD203B41FA5}">
                          <a16:colId xmlns:a16="http://schemas.microsoft.com/office/drawing/2014/main" val="3434859788"/>
                        </a:ext>
                      </a:extLst>
                    </a:gridCol>
                    <a:gridCol w="826851">
                      <a:extLst>
                        <a:ext uri="{9D8B030D-6E8A-4147-A177-3AD203B41FA5}">
                          <a16:colId xmlns:a16="http://schemas.microsoft.com/office/drawing/2014/main" val="1257572022"/>
                        </a:ext>
                      </a:extLst>
                    </a:gridCol>
                    <a:gridCol w="846308">
                      <a:extLst>
                        <a:ext uri="{9D8B030D-6E8A-4147-A177-3AD203B41FA5}">
                          <a16:colId xmlns:a16="http://schemas.microsoft.com/office/drawing/2014/main" val="2381790142"/>
                        </a:ext>
                      </a:extLst>
                    </a:gridCol>
                  </a:tblGrid>
                  <a:tr h="9635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Function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000" t="-3165" r="-525926" b="-2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9790" t="-3165" r="-396503" b="-2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085" t="-3165" r="-299296" b="-2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521" t="-3165" r="-191096" b="-2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2941" t="-3165" r="-105147" b="-2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2374" t="-3165" r="-2878" b="-2860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196619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nHamiltonian</a:t>
                          </a:r>
                          <a:r>
                            <a:rPr lang="en-US" dirty="0" smtClean="0"/>
                            <a:t>::</a:t>
                          </a:r>
                          <a:r>
                            <a:rPr lang="en-US" b="1" dirty="0" err="1" smtClean="0"/>
                            <a:t>compute_diabatic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err="1" smtClean="0"/>
                            <a:t>bp</a:t>
                          </a:r>
                          <a:r>
                            <a:rPr lang="en-US" dirty="0" smtClean="0"/>
                            <a:t>::object </a:t>
                          </a:r>
                          <a:r>
                            <a:rPr lang="en-US" dirty="0" err="1" smtClean="0"/>
                            <a:t>py_funct</a:t>
                          </a:r>
                          <a:r>
                            <a:rPr lang="en-US" baseline="0" dirty="0" smtClean="0"/>
                            <a:t> …)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10600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nHamiltonian</a:t>
                          </a:r>
                          <a:r>
                            <a:rPr lang="en-US" dirty="0" smtClean="0"/>
                            <a:t>::</a:t>
                          </a:r>
                          <a:r>
                            <a:rPr lang="en-US" b="1" dirty="0" err="1" smtClean="0"/>
                            <a:t>compute_nac_dia</a:t>
                          </a:r>
                          <a:r>
                            <a:rPr lang="en-US" dirty="0" smtClean="0"/>
                            <a:t>(…)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798461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nHamiltonian</a:t>
                          </a:r>
                          <a:r>
                            <a:rPr lang="en-US" dirty="0" smtClean="0"/>
                            <a:t>::</a:t>
                          </a:r>
                          <a:r>
                            <a:rPr lang="en-US" b="1" dirty="0" err="1" smtClean="0"/>
                            <a:t>compute_hvib_dia</a:t>
                          </a:r>
                          <a:r>
                            <a:rPr lang="en-US" dirty="0" smtClean="0"/>
                            <a:t>(…)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0954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73992" y="88601"/>
                <a:ext cx="3676456" cy="772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/>
                  <a:t>Computing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𝒅𝒊𝒂</m:t>
                        </m:r>
                      </m:sub>
                      <m:sup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𝒗𝒊𝒃</m:t>
                        </m:r>
                      </m:sup>
                    </m:sSubSup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992" y="88601"/>
                <a:ext cx="3676456" cy="772134"/>
              </a:xfrm>
              <a:prstGeom prst="rect">
                <a:avLst/>
              </a:prstGeom>
              <a:blipFill>
                <a:blip r:embed="rId3"/>
                <a:stretch>
                  <a:fillRect l="-5970" t="-5556" b="-3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17844" y="1411356"/>
            <a:ext cx="5919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= Required Input</a:t>
            </a:r>
          </a:p>
          <a:p>
            <a:r>
              <a:rPr lang="en-US" b="1" dirty="0">
                <a:solidFill>
                  <a:srgbClr val="92D050"/>
                </a:solidFill>
              </a:rPr>
              <a:t>Green</a:t>
            </a:r>
            <a:r>
              <a:rPr lang="en-US" dirty="0"/>
              <a:t> = Output</a:t>
            </a:r>
          </a:p>
          <a:p>
            <a:r>
              <a:rPr lang="en-US" b="1" dirty="0">
                <a:solidFill>
                  <a:srgbClr val="92D050"/>
                </a:solidFill>
              </a:rPr>
              <a:t>Green with D </a:t>
            </a:r>
            <a:r>
              <a:rPr lang="en-US" dirty="0"/>
              <a:t>= Can be set up directly via Python function call</a:t>
            </a:r>
          </a:p>
        </p:txBody>
      </p:sp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6D079C7E-ACBF-AC50-71C0-107D887F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746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5353770"/>
                  </p:ext>
                </p:extLst>
              </p:nvPr>
            </p:nvGraphicFramePr>
            <p:xfrm>
              <a:off x="168965" y="1193539"/>
              <a:ext cx="11827565" cy="5523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9974">
                      <a:extLst>
                        <a:ext uri="{9D8B030D-6E8A-4147-A177-3AD203B41FA5}">
                          <a16:colId xmlns:a16="http://schemas.microsoft.com/office/drawing/2014/main" val="3894357994"/>
                        </a:ext>
                      </a:extLst>
                    </a:gridCol>
                    <a:gridCol w="576470">
                      <a:extLst>
                        <a:ext uri="{9D8B030D-6E8A-4147-A177-3AD203B41FA5}">
                          <a16:colId xmlns:a16="http://schemas.microsoft.com/office/drawing/2014/main" val="4294268759"/>
                        </a:ext>
                      </a:extLst>
                    </a:gridCol>
                    <a:gridCol w="566530">
                      <a:extLst>
                        <a:ext uri="{9D8B030D-6E8A-4147-A177-3AD203B41FA5}">
                          <a16:colId xmlns:a16="http://schemas.microsoft.com/office/drawing/2014/main" val="2793253422"/>
                        </a:ext>
                      </a:extLst>
                    </a:gridCol>
                    <a:gridCol w="566531">
                      <a:extLst>
                        <a:ext uri="{9D8B030D-6E8A-4147-A177-3AD203B41FA5}">
                          <a16:colId xmlns:a16="http://schemas.microsoft.com/office/drawing/2014/main" val="3117069620"/>
                        </a:ext>
                      </a:extLst>
                    </a:gridCol>
                    <a:gridCol w="755373">
                      <a:extLst>
                        <a:ext uri="{9D8B030D-6E8A-4147-A177-3AD203B41FA5}">
                          <a16:colId xmlns:a16="http://schemas.microsoft.com/office/drawing/2014/main" val="2616040900"/>
                        </a:ext>
                      </a:extLst>
                    </a:gridCol>
                    <a:gridCol w="854766">
                      <a:extLst>
                        <a:ext uri="{9D8B030D-6E8A-4147-A177-3AD203B41FA5}">
                          <a16:colId xmlns:a16="http://schemas.microsoft.com/office/drawing/2014/main" val="1729493049"/>
                        </a:ext>
                      </a:extLst>
                    </a:gridCol>
                    <a:gridCol w="775252">
                      <a:extLst>
                        <a:ext uri="{9D8B030D-6E8A-4147-A177-3AD203B41FA5}">
                          <a16:colId xmlns:a16="http://schemas.microsoft.com/office/drawing/2014/main" val="3434859788"/>
                        </a:ext>
                      </a:extLst>
                    </a:gridCol>
                    <a:gridCol w="646043">
                      <a:extLst>
                        <a:ext uri="{9D8B030D-6E8A-4147-A177-3AD203B41FA5}">
                          <a16:colId xmlns:a16="http://schemas.microsoft.com/office/drawing/2014/main" val="664722410"/>
                        </a:ext>
                      </a:extLst>
                    </a:gridCol>
                    <a:gridCol w="755374">
                      <a:extLst>
                        <a:ext uri="{9D8B030D-6E8A-4147-A177-3AD203B41FA5}">
                          <a16:colId xmlns:a16="http://schemas.microsoft.com/office/drawing/2014/main" val="220866236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3237264552"/>
                        </a:ext>
                      </a:extLst>
                    </a:gridCol>
                    <a:gridCol w="725556">
                      <a:extLst>
                        <a:ext uri="{9D8B030D-6E8A-4147-A177-3AD203B41FA5}">
                          <a16:colId xmlns:a16="http://schemas.microsoft.com/office/drawing/2014/main" val="3657698320"/>
                        </a:ext>
                      </a:extLst>
                    </a:gridCol>
                    <a:gridCol w="765313">
                      <a:extLst>
                        <a:ext uri="{9D8B030D-6E8A-4147-A177-3AD203B41FA5}">
                          <a16:colId xmlns:a16="http://schemas.microsoft.com/office/drawing/2014/main" val="1257572022"/>
                        </a:ext>
                      </a:extLst>
                    </a:gridCol>
                    <a:gridCol w="765313">
                      <a:extLst>
                        <a:ext uri="{9D8B030D-6E8A-4147-A177-3AD203B41FA5}">
                          <a16:colId xmlns:a16="http://schemas.microsoft.com/office/drawing/2014/main" val="2381790142"/>
                        </a:ext>
                      </a:extLst>
                    </a:gridCol>
                  </a:tblGrid>
                  <a:tr h="9635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𝒂𝒅𝒊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𝜵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𝒂𝒅𝒊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𝒂𝒅𝒊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𝒗𝒊𝒃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196619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nHamiltonian</a:t>
                          </a:r>
                          <a:r>
                            <a:rPr lang="en-US" sz="1400" dirty="0"/>
                            <a:t>::</a:t>
                          </a:r>
                          <a:r>
                            <a:rPr lang="en-US" sz="1400" b="1" dirty="0" err="1"/>
                            <a:t>compute_diabatic</a:t>
                          </a:r>
                          <a:r>
                            <a:rPr lang="en-US" sz="1400" dirty="0"/>
                            <a:t>(</a:t>
                          </a:r>
                          <a:r>
                            <a:rPr lang="en-US" sz="1400" dirty="0" err="1"/>
                            <a:t>bp</a:t>
                          </a:r>
                          <a:r>
                            <a:rPr lang="en-US" sz="1400" dirty="0"/>
                            <a:t>::object </a:t>
                          </a:r>
                          <a:r>
                            <a:rPr lang="en-US" sz="1400" dirty="0" err="1"/>
                            <a:t>py_funct</a:t>
                          </a:r>
                          <a:r>
                            <a:rPr lang="en-US" sz="1400" baseline="0" dirty="0"/>
                            <a:t> …)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210600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/>
                            <a:t>nHamiltonian</a:t>
                          </a:r>
                          <a:r>
                            <a:rPr lang="en-US" sz="1400" dirty="0"/>
                            <a:t>::</a:t>
                          </a:r>
                          <a:r>
                            <a:rPr lang="en-US" sz="1400" b="1" dirty="0" err="1"/>
                            <a:t>compute_adiabatic</a:t>
                          </a:r>
                          <a:r>
                            <a:rPr lang="en-US" sz="1400" dirty="0"/>
                            <a:t>(</a:t>
                          </a:r>
                          <a:r>
                            <a:rPr lang="en-US" sz="1400" baseline="0" dirty="0"/>
                            <a:t>…)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1877357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/>
                            <a:t>nHamiltonian</a:t>
                          </a:r>
                          <a:r>
                            <a:rPr lang="en-US" sz="1400" dirty="0"/>
                            <a:t>::</a:t>
                          </a:r>
                          <a:r>
                            <a:rPr lang="en-US" sz="1400" b="1" dirty="0" err="1"/>
                            <a:t>compute_adiabatic</a:t>
                          </a:r>
                          <a:r>
                            <a:rPr lang="en-US" sz="1400" b="0" dirty="0"/>
                            <a:t>(</a:t>
                          </a:r>
                          <a:r>
                            <a:rPr lang="en-US" sz="1400" dirty="0" err="1"/>
                            <a:t>bp</a:t>
                          </a:r>
                          <a:r>
                            <a:rPr lang="en-US" sz="1400" dirty="0"/>
                            <a:t>::object </a:t>
                          </a:r>
                          <a:r>
                            <a:rPr lang="en-US" sz="1400" dirty="0" err="1"/>
                            <a:t>py_funct</a:t>
                          </a:r>
                          <a:r>
                            <a:rPr lang="en-US" sz="1400" baseline="0" dirty="0"/>
                            <a:t> …)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1885531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nHamiltonian</a:t>
                          </a:r>
                          <a:r>
                            <a:rPr lang="en-US" sz="1400" dirty="0"/>
                            <a:t>::</a:t>
                          </a:r>
                          <a:r>
                            <a:rPr lang="en-US" sz="1400" b="1" dirty="0" err="1"/>
                            <a:t>compute_nac_adi</a:t>
                          </a:r>
                          <a:r>
                            <a:rPr lang="en-US" sz="1400" dirty="0"/>
                            <a:t>(…)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798461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nHamiltonian</a:t>
                          </a:r>
                          <a:r>
                            <a:rPr lang="en-US" sz="1400" dirty="0"/>
                            <a:t>::</a:t>
                          </a:r>
                          <a:r>
                            <a:rPr lang="en-US" sz="1400" b="1" dirty="0" err="1"/>
                            <a:t>compute_hvib_adi</a:t>
                          </a:r>
                          <a:r>
                            <a:rPr lang="en-US" sz="1400" dirty="0"/>
                            <a:t>(…)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0954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5353770"/>
                  </p:ext>
                </p:extLst>
              </p:nvPr>
            </p:nvGraphicFramePr>
            <p:xfrm>
              <a:off x="168965" y="1193539"/>
              <a:ext cx="11827565" cy="5523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9974">
                      <a:extLst>
                        <a:ext uri="{9D8B030D-6E8A-4147-A177-3AD203B41FA5}">
                          <a16:colId xmlns:a16="http://schemas.microsoft.com/office/drawing/2014/main" val="3894357994"/>
                        </a:ext>
                      </a:extLst>
                    </a:gridCol>
                    <a:gridCol w="576470">
                      <a:extLst>
                        <a:ext uri="{9D8B030D-6E8A-4147-A177-3AD203B41FA5}">
                          <a16:colId xmlns:a16="http://schemas.microsoft.com/office/drawing/2014/main" val="4294268759"/>
                        </a:ext>
                      </a:extLst>
                    </a:gridCol>
                    <a:gridCol w="566530">
                      <a:extLst>
                        <a:ext uri="{9D8B030D-6E8A-4147-A177-3AD203B41FA5}">
                          <a16:colId xmlns:a16="http://schemas.microsoft.com/office/drawing/2014/main" val="2793253422"/>
                        </a:ext>
                      </a:extLst>
                    </a:gridCol>
                    <a:gridCol w="566531">
                      <a:extLst>
                        <a:ext uri="{9D8B030D-6E8A-4147-A177-3AD203B41FA5}">
                          <a16:colId xmlns:a16="http://schemas.microsoft.com/office/drawing/2014/main" val="3117069620"/>
                        </a:ext>
                      </a:extLst>
                    </a:gridCol>
                    <a:gridCol w="755373">
                      <a:extLst>
                        <a:ext uri="{9D8B030D-6E8A-4147-A177-3AD203B41FA5}">
                          <a16:colId xmlns:a16="http://schemas.microsoft.com/office/drawing/2014/main" val="2616040900"/>
                        </a:ext>
                      </a:extLst>
                    </a:gridCol>
                    <a:gridCol w="854766">
                      <a:extLst>
                        <a:ext uri="{9D8B030D-6E8A-4147-A177-3AD203B41FA5}">
                          <a16:colId xmlns:a16="http://schemas.microsoft.com/office/drawing/2014/main" val="1729493049"/>
                        </a:ext>
                      </a:extLst>
                    </a:gridCol>
                    <a:gridCol w="775252">
                      <a:extLst>
                        <a:ext uri="{9D8B030D-6E8A-4147-A177-3AD203B41FA5}">
                          <a16:colId xmlns:a16="http://schemas.microsoft.com/office/drawing/2014/main" val="3434859788"/>
                        </a:ext>
                      </a:extLst>
                    </a:gridCol>
                    <a:gridCol w="646043">
                      <a:extLst>
                        <a:ext uri="{9D8B030D-6E8A-4147-A177-3AD203B41FA5}">
                          <a16:colId xmlns:a16="http://schemas.microsoft.com/office/drawing/2014/main" val="664722410"/>
                        </a:ext>
                      </a:extLst>
                    </a:gridCol>
                    <a:gridCol w="755374">
                      <a:extLst>
                        <a:ext uri="{9D8B030D-6E8A-4147-A177-3AD203B41FA5}">
                          <a16:colId xmlns:a16="http://schemas.microsoft.com/office/drawing/2014/main" val="220866236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3237264552"/>
                        </a:ext>
                      </a:extLst>
                    </a:gridCol>
                    <a:gridCol w="725556">
                      <a:extLst>
                        <a:ext uri="{9D8B030D-6E8A-4147-A177-3AD203B41FA5}">
                          <a16:colId xmlns:a16="http://schemas.microsoft.com/office/drawing/2014/main" val="3657698320"/>
                        </a:ext>
                      </a:extLst>
                    </a:gridCol>
                    <a:gridCol w="765313">
                      <a:extLst>
                        <a:ext uri="{9D8B030D-6E8A-4147-A177-3AD203B41FA5}">
                          <a16:colId xmlns:a16="http://schemas.microsoft.com/office/drawing/2014/main" val="1257572022"/>
                        </a:ext>
                      </a:extLst>
                    </a:gridCol>
                    <a:gridCol w="765313">
                      <a:extLst>
                        <a:ext uri="{9D8B030D-6E8A-4147-A177-3AD203B41FA5}">
                          <a16:colId xmlns:a16="http://schemas.microsoft.com/office/drawing/2014/main" val="2381790142"/>
                        </a:ext>
                      </a:extLst>
                    </a:gridCol>
                  </a:tblGrid>
                  <a:tr h="9635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Function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2340" t="-3165" r="-1398936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570" t="-3165" r="-1313978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9570" t="-3165" r="-1213978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9677" t="-3165" r="-810484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2857" t="-3165" r="-617857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5313" t="-3165" r="-575781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1509" t="-3165" r="-595283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1290" t="-3165" r="-408871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0909" t="-3165" r="-284091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1008" t="-3165" r="-215126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2800" t="-3165" r="-104800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1270" t="-3165" r="-3968" b="-475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196619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nHamiltonian</a:t>
                          </a:r>
                          <a:r>
                            <a:rPr lang="en-US" sz="1400" dirty="0" smtClean="0"/>
                            <a:t>::</a:t>
                          </a:r>
                          <a:r>
                            <a:rPr lang="en-US" sz="1400" b="1" dirty="0" err="1" smtClean="0"/>
                            <a:t>compute_diabatic</a:t>
                          </a:r>
                          <a:r>
                            <a:rPr lang="en-US" sz="1400" dirty="0" smtClean="0"/>
                            <a:t>(</a:t>
                          </a:r>
                          <a:r>
                            <a:rPr lang="en-US" sz="1400" dirty="0" err="1" smtClean="0"/>
                            <a:t>bp</a:t>
                          </a:r>
                          <a:r>
                            <a:rPr lang="en-US" sz="1400" dirty="0" smtClean="0"/>
                            <a:t>::object </a:t>
                          </a:r>
                          <a:r>
                            <a:rPr lang="en-US" sz="1400" dirty="0" err="1" smtClean="0"/>
                            <a:t>py_funct</a:t>
                          </a:r>
                          <a:r>
                            <a:rPr lang="en-US" sz="1400" baseline="0" dirty="0" smtClean="0"/>
                            <a:t> …)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210600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nHamiltonian</a:t>
                          </a:r>
                          <a:r>
                            <a:rPr lang="en-US" sz="1400" dirty="0" smtClean="0"/>
                            <a:t>::</a:t>
                          </a:r>
                          <a:r>
                            <a:rPr lang="en-US" sz="1400" b="1" dirty="0" err="1" smtClean="0"/>
                            <a:t>compute_adiabatic</a:t>
                          </a:r>
                          <a:r>
                            <a:rPr lang="en-US" sz="1400" dirty="0" smtClean="0"/>
                            <a:t>(</a:t>
                          </a:r>
                          <a:r>
                            <a:rPr lang="en-US" sz="1400" baseline="0" dirty="0" smtClean="0"/>
                            <a:t>…)</a:t>
                          </a:r>
                          <a:endParaRPr lang="en-US" sz="140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1877357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nHamiltonian</a:t>
                          </a:r>
                          <a:r>
                            <a:rPr lang="en-US" sz="1400" dirty="0" smtClean="0"/>
                            <a:t>::</a:t>
                          </a:r>
                          <a:r>
                            <a:rPr lang="en-US" sz="1400" b="1" dirty="0" err="1" smtClean="0"/>
                            <a:t>compute_adiabatic</a:t>
                          </a:r>
                          <a:r>
                            <a:rPr lang="en-US" sz="1400" b="0" dirty="0" smtClean="0"/>
                            <a:t>(</a:t>
                          </a:r>
                          <a:r>
                            <a:rPr lang="en-US" sz="1400" dirty="0" err="1" smtClean="0"/>
                            <a:t>bp</a:t>
                          </a:r>
                          <a:r>
                            <a:rPr lang="en-US" sz="1400" dirty="0" smtClean="0"/>
                            <a:t>::object </a:t>
                          </a:r>
                          <a:r>
                            <a:rPr lang="en-US" sz="1400" dirty="0" err="1" smtClean="0"/>
                            <a:t>py_funct</a:t>
                          </a:r>
                          <a:r>
                            <a:rPr lang="en-US" sz="1400" baseline="0" dirty="0" smtClean="0"/>
                            <a:t> …)</a:t>
                          </a:r>
                          <a:endParaRPr lang="en-US" sz="140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1885531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nHamiltonian</a:t>
                          </a:r>
                          <a:r>
                            <a:rPr lang="en-US" sz="1400" dirty="0" smtClean="0"/>
                            <a:t>::</a:t>
                          </a:r>
                          <a:r>
                            <a:rPr lang="en-US" sz="1400" b="1" dirty="0" err="1" smtClean="0"/>
                            <a:t>compute_nac_adi</a:t>
                          </a:r>
                          <a:r>
                            <a:rPr lang="en-US" sz="1400" dirty="0" smtClean="0"/>
                            <a:t>(…)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798461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nHamiltonian</a:t>
                          </a:r>
                          <a:r>
                            <a:rPr lang="en-US" sz="1400" dirty="0" smtClean="0"/>
                            <a:t>::</a:t>
                          </a:r>
                          <a:r>
                            <a:rPr lang="en-US" sz="1400" b="1" dirty="0" err="1" smtClean="0"/>
                            <a:t>compute_hvib_adi</a:t>
                          </a:r>
                          <a:r>
                            <a:rPr lang="en-US" sz="1400" dirty="0" smtClean="0"/>
                            <a:t>(…)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0954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83932" y="184826"/>
                <a:ext cx="3676456" cy="772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/>
                  <a:t>Computing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𝒂𝒅𝒊</m:t>
                        </m:r>
                      </m:sub>
                      <m:sup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𝒗𝒊𝒃</m:t>
                        </m:r>
                      </m:sup>
                    </m:sSubSup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932" y="184826"/>
                <a:ext cx="3676456" cy="772134"/>
              </a:xfrm>
              <a:prstGeom prst="rect">
                <a:avLst/>
              </a:prstGeom>
              <a:blipFill>
                <a:blip r:embed="rId3"/>
                <a:stretch>
                  <a:fillRect l="-5804" t="-5512" b="-3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9803A873-0889-74E9-7B65-0790DA1D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460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6999" y="99415"/>
            <a:ext cx="3650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nHamiltonian</a:t>
            </a:r>
            <a:r>
              <a:rPr lang="en-US" sz="2400" dirty="0"/>
              <a:t> is hierarchical</a:t>
            </a:r>
          </a:p>
        </p:txBody>
      </p:sp>
      <p:sp>
        <p:nvSpPr>
          <p:cNvPr id="5" name="Rectangle 4"/>
          <p:cNvSpPr/>
          <p:nvPr/>
        </p:nvSpPr>
        <p:spPr>
          <a:xfrm>
            <a:off x="7765832" y="1735206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>
          <a:xfrm flipH="1">
            <a:off x="6840109" y="2259081"/>
            <a:ext cx="1387686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78146" y="2982981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82340" y="2982981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13657" y="2982981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144303" y="2259081"/>
            <a:ext cx="83492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8227795" y="2259081"/>
            <a:ext cx="1647825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35129" y="298363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33317" y="1997143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3010" y="297345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20056" y="4421256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7" idx="2"/>
            <a:endCxn id="15" idx="0"/>
          </p:cNvCxnSpPr>
          <p:nvPr/>
        </p:nvCxnSpPr>
        <p:spPr>
          <a:xfrm flipH="1">
            <a:off x="6282019" y="3506856"/>
            <a:ext cx="55809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37210" y="4421256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89969" y="432666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19" name="Straight Arrow Connector 18"/>
          <p:cNvCxnSpPr>
            <a:stCxn id="7" idx="2"/>
            <a:endCxn id="17" idx="0"/>
          </p:cNvCxnSpPr>
          <p:nvPr/>
        </p:nvCxnSpPr>
        <p:spPr>
          <a:xfrm>
            <a:off x="6840109" y="3506856"/>
            <a:ext cx="95906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8144303" y="3506856"/>
            <a:ext cx="102395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9875619" y="3506856"/>
            <a:ext cx="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96825" y="436985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8878" y="445197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7365" y="970983"/>
            <a:ext cx="453835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nHamiltonian</a:t>
            </a:r>
            <a:endParaRPr lang="en-US" b="1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level</a:t>
            </a:r>
          </a:p>
          <a:p>
            <a:pPr marL="285750" indent="-285750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nHamiltonian</a:t>
            </a:r>
            <a:r>
              <a:rPr lang="en-US" dirty="0"/>
              <a:t>* parent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vector&lt;</a:t>
            </a:r>
            <a:r>
              <a:rPr lang="en-US" dirty="0" err="1"/>
              <a:t>nHamiltonian</a:t>
            </a:r>
            <a:r>
              <a:rPr lang="en-US" dirty="0"/>
              <a:t>*&gt; children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nnucl</a:t>
            </a:r>
            <a:r>
              <a:rPr lang="en-US" dirty="0"/>
              <a:t>, </a:t>
            </a:r>
            <a:r>
              <a:rPr lang="en-US" dirty="0" err="1"/>
              <a:t>nadi</a:t>
            </a:r>
            <a:r>
              <a:rPr lang="en-US" dirty="0"/>
              <a:t>, </a:t>
            </a:r>
            <a:r>
              <a:rPr lang="en-US" dirty="0" err="1"/>
              <a:t>ndia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ham_dia</a:t>
            </a:r>
            <a:r>
              <a:rPr lang="en-US" dirty="0"/>
              <a:t>, </a:t>
            </a:r>
            <a:r>
              <a:rPr lang="en-US" dirty="0" err="1"/>
              <a:t>nac_dia</a:t>
            </a:r>
            <a:r>
              <a:rPr lang="en-US" dirty="0"/>
              <a:t>, </a:t>
            </a:r>
            <a:r>
              <a:rPr lang="en-US" dirty="0" err="1"/>
              <a:t>hvib_dia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ham_adi</a:t>
            </a:r>
            <a:r>
              <a:rPr lang="en-US" dirty="0"/>
              <a:t>, </a:t>
            </a:r>
            <a:r>
              <a:rPr lang="en-US" dirty="0" err="1"/>
              <a:t>nac_adi</a:t>
            </a:r>
            <a:r>
              <a:rPr lang="en-US" dirty="0"/>
              <a:t>, </a:t>
            </a:r>
            <a:r>
              <a:rPr lang="en-US" dirty="0" err="1"/>
              <a:t>hvib_adi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ovlp_dia</a:t>
            </a:r>
            <a:r>
              <a:rPr lang="en-US" dirty="0"/>
              <a:t>, </a:t>
            </a:r>
            <a:r>
              <a:rPr lang="en-US" dirty="0" err="1"/>
              <a:t>time_overlap_dia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ovlp_adi</a:t>
            </a:r>
            <a:r>
              <a:rPr lang="en-US" dirty="0"/>
              <a:t>, </a:t>
            </a:r>
            <a:r>
              <a:rPr lang="en-US" dirty="0" err="1"/>
              <a:t>time_overlap_adi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basis_transform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vector&lt;CMATRIX*&gt; dc1_adi, dc1_dia</a:t>
            </a:r>
          </a:p>
          <a:p>
            <a:pPr marL="285750" indent="-285750">
              <a:buFontTx/>
              <a:buChar char="-"/>
            </a:pPr>
            <a:r>
              <a:rPr lang="en-US" dirty="0"/>
              <a:t>vector&lt;CMATRIX*&gt; d1ham_adi, d1ham_dia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ampl_dia2adi</a:t>
            </a:r>
          </a:p>
          <a:p>
            <a:pPr marL="285750" indent="-285750">
              <a:buFontTx/>
              <a:buChar char="-"/>
            </a:pPr>
            <a:r>
              <a:rPr lang="en-US" dirty="0"/>
              <a:t>ampl_adi2dia</a:t>
            </a:r>
          </a:p>
        </p:txBody>
      </p:sp>
      <p:pic>
        <p:nvPicPr>
          <p:cNvPr id="25" name="Picture 7" descr="Image result for ub logo">
            <a:extLst>
              <a:ext uri="{FF2B5EF4-FFF2-40B4-BE49-F238E27FC236}">
                <a16:creationId xmlns:a16="http://schemas.microsoft.com/office/drawing/2014/main" id="{0E4F3B3E-E9F7-7806-E474-DF661B80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987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WORK\BUFFALO\Research\Projects_my\Project_Libra_updates_nHamiltonian\pic\Slide3.T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2"/>
          <a:stretch/>
        </p:blipFill>
        <p:spPr bwMode="auto">
          <a:xfrm>
            <a:off x="148876" y="2320903"/>
            <a:ext cx="4151805" cy="3533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WORK\BUFFALO\Research\Projects_my\Project_Libra_updates_nHamiltonian\pic\Slide4.TI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r="17072"/>
          <a:stretch/>
        </p:blipFill>
        <p:spPr bwMode="auto">
          <a:xfrm>
            <a:off x="5312398" y="2354790"/>
            <a:ext cx="2698328" cy="346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WORK\BUFFALO\Research\Projects_my\Project_Libra_updates_nHamiltonian\pic\Slide5.TI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5" r="18079"/>
          <a:stretch/>
        </p:blipFill>
        <p:spPr bwMode="auto">
          <a:xfrm>
            <a:off x="9191409" y="2167863"/>
            <a:ext cx="2762347" cy="36077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31630" y="1245171"/>
            <a:ext cx="2279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Individual trajectory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8925" y="1091283"/>
            <a:ext cx="251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Swarm of uncoupled trajectories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91409" y="1113738"/>
            <a:ext cx="251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Swarm of coupled trajectories</a:t>
            </a:r>
          </a:p>
        </p:txBody>
      </p:sp>
      <p:pic>
        <p:nvPicPr>
          <p:cNvPr id="10" name="Picture 7" descr="Image result for ub logo">
            <a:extLst>
              <a:ext uri="{FF2B5EF4-FFF2-40B4-BE49-F238E27FC236}">
                <a16:creationId xmlns:a16="http://schemas.microsoft.com/office/drawing/2014/main" id="{153619E5-5D4D-EDDF-B2CA-CD37E135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740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4563" y="1724246"/>
            <a:ext cx="88630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range(500):</a:t>
            </a:r>
          </a:p>
          <a:p>
            <a:r>
              <a:rPr lang="en-US" dirty="0"/>
              <a:t>        </a:t>
            </a:r>
            <a:r>
              <a:rPr lang="en-US" dirty="0" err="1"/>
              <a:t>propagate_el</a:t>
            </a:r>
            <a:r>
              <a:rPr lang="en-US" dirty="0"/>
              <a:t>(</a:t>
            </a:r>
            <a:r>
              <a:rPr lang="en-US" dirty="0" err="1"/>
              <a:t>Cdia</a:t>
            </a:r>
            <a:r>
              <a:rPr lang="en-US" dirty="0"/>
              <a:t>, Cadi, </a:t>
            </a:r>
            <a:r>
              <a:rPr lang="en-US" dirty="0" err="1"/>
              <a:t>Hvib</a:t>
            </a:r>
            <a:r>
              <a:rPr lang="en-US" dirty="0"/>
              <a:t>, </a:t>
            </a:r>
            <a:r>
              <a:rPr lang="en-US" dirty="0" err="1"/>
              <a:t>Sdia</a:t>
            </a:r>
            <a:r>
              <a:rPr lang="en-US" dirty="0"/>
              <a:t>, 0.5*</a:t>
            </a:r>
            <a:r>
              <a:rPr lang="en-US" dirty="0" err="1"/>
              <a:t>dt</a:t>
            </a:r>
            <a:r>
              <a:rPr lang="en-US" dirty="0"/>
              <a:t>, rep)    </a:t>
            </a:r>
          </a:p>
          <a:p>
            <a:r>
              <a:rPr lang="en-US" dirty="0"/>
              <a:t>        p = p + 0.5*f*</a:t>
            </a:r>
            <a:r>
              <a:rPr lang="en-US" dirty="0" err="1"/>
              <a:t>dt</a:t>
            </a:r>
            <a:endParaRPr lang="en-US" dirty="0"/>
          </a:p>
          <a:p>
            <a:r>
              <a:rPr lang="en-US" dirty="0"/>
              <a:t>        q = q + </a:t>
            </a:r>
            <a:r>
              <a:rPr lang="en-US" dirty="0" err="1"/>
              <a:t>dt</a:t>
            </a:r>
            <a:r>
              <a:rPr lang="en-US" dirty="0"/>
              <a:t>*p/m    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compute_model</a:t>
            </a:r>
            <a:r>
              <a:rPr lang="en-US" b="1" dirty="0"/>
              <a:t>(</a:t>
            </a:r>
            <a:r>
              <a:rPr lang="en-US" b="1" dirty="0">
                <a:solidFill>
                  <a:srgbClr val="0000FF"/>
                </a:solidFill>
              </a:rPr>
              <a:t>model</a:t>
            </a:r>
            <a:r>
              <a:rPr lang="en-US" b="1" dirty="0"/>
              <a:t>, </a:t>
            </a:r>
            <a:r>
              <a:rPr lang="en-US" b="1" dirty="0" err="1"/>
              <a:t>Hdia</a:t>
            </a:r>
            <a:r>
              <a:rPr lang="en-US" b="1" dirty="0"/>
              <a:t>, </a:t>
            </a:r>
            <a:r>
              <a:rPr lang="en-US" b="1" dirty="0" err="1"/>
              <a:t>Sdia</a:t>
            </a:r>
            <a:r>
              <a:rPr lang="en-US" b="1" dirty="0"/>
              <a:t>, d1ham_dia, dc1_dia, q, </a:t>
            </a:r>
            <a:r>
              <a:rPr lang="en-US" b="1" dirty="0" err="1"/>
              <a:t>params</a:t>
            </a:r>
            <a:r>
              <a:rPr lang="en-US" b="1" dirty="0"/>
              <a:t>)        </a:t>
            </a:r>
          </a:p>
          <a:p>
            <a:r>
              <a:rPr lang="en-US" dirty="0"/>
              <a:t>        </a:t>
            </a:r>
            <a:r>
              <a:rPr lang="en-US" dirty="0" err="1"/>
              <a:t>ham.compute_adiabatic</a:t>
            </a:r>
            <a:r>
              <a:rPr lang="en-US" dirty="0"/>
              <a:t>(1);         </a:t>
            </a:r>
          </a:p>
          <a:p>
            <a:r>
              <a:rPr lang="en-US" dirty="0"/>
              <a:t>        f = </a:t>
            </a:r>
            <a:r>
              <a:rPr lang="en-US" dirty="0" err="1"/>
              <a:t>compute_frc</a:t>
            </a:r>
            <a:r>
              <a:rPr lang="en-US" dirty="0"/>
              <a:t>(ham, </a:t>
            </a:r>
            <a:r>
              <a:rPr lang="en-US" dirty="0" err="1"/>
              <a:t>Cdia</a:t>
            </a:r>
            <a:r>
              <a:rPr lang="en-US" dirty="0"/>
              <a:t>, Cadi, rep)            </a:t>
            </a:r>
          </a:p>
          <a:p>
            <a:r>
              <a:rPr lang="en-US" dirty="0"/>
              <a:t>        p = p + 0.5*f*</a:t>
            </a:r>
            <a:r>
              <a:rPr lang="en-US" dirty="0" err="1"/>
              <a:t>dt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Hvib</a:t>
            </a:r>
            <a:r>
              <a:rPr lang="en-US" dirty="0"/>
              <a:t> = </a:t>
            </a:r>
            <a:r>
              <a:rPr lang="en-US" dirty="0" err="1"/>
              <a:t>compute_Hvib</a:t>
            </a:r>
            <a:r>
              <a:rPr lang="en-US" dirty="0"/>
              <a:t>(</a:t>
            </a:r>
            <a:r>
              <a:rPr lang="en-US" dirty="0" err="1"/>
              <a:t>Hdia</a:t>
            </a:r>
            <a:r>
              <a:rPr lang="en-US" dirty="0"/>
              <a:t>, </a:t>
            </a:r>
            <a:r>
              <a:rPr lang="en-US" dirty="0" err="1"/>
              <a:t>Hadi</a:t>
            </a:r>
            <a:r>
              <a:rPr lang="en-US" dirty="0"/>
              <a:t>, dc1_dia, dc1_adi, p, m, rep)</a:t>
            </a:r>
          </a:p>
          <a:p>
            <a:r>
              <a:rPr lang="en-US" dirty="0"/>
              <a:t>        </a:t>
            </a:r>
            <a:r>
              <a:rPr lang="en-US" dirty="0" err="1"/>
              <a:t>propagate_el</a:t>
            </a:r>
            <a:r>
              <a:rPr lang="en-US" dirty="0"/>
              <a:t>(</a:t>
            </a:r>
            <a:r>
              <a:rPr lang="en-US" dirty="0" err="1"/>
              <a:t>Cdia</a:t>
            </a:r>
            <a:r>
              <a:rPr lang="en-US" dirty="0"/>
              <a:t>, Cadi, </a:t>
            </a:r>
            <a:r>
              <a:rPr lang="en-US" dirty="0" err="1"/>
              <a:t>Hvib</a:t>
            </a:r>
            <a:r>
              <a:rPr lang="en-US" dirty="0"/>
              <a:t>, </a:t>
            </a:r>
            <a:r>
              <a:rPr lang="en-US" dirty="0" err="1"/>
              <a:t>Sdia</a:t>
            </a:r>
            <a:r>
              <a:rPr lang="en-US" dirty="0"/>
              <a:t>, 0.5*</a:t>
            </a:r>
            <a:r>
              <a:rPr lang="en-US" dirty="0" err="1"/>
              <a:t>dt</a:t>
            </a:r>
            <a:r>
              <a:rPr lang="en-US" dirty="0"/>
              <a:t>, rep)</a:t>
            </a:r>
          </a:p>
          <a:p>
            <a:r>
              <a:rPr lang="en-US" dirty="0"/>
              <a:t> </a:t>
            </a:r>
            <a:r>
              <a:rPr lang="en-US" dirty="0" err="1"/>
              <a:t>Etot</a:t>
            </a:r>
            <a:r>
              <a:rPr lang="en-US" dirty="0"/>
              <a:t> = </a:t>
            </a:r>
            <a:r>
              <a:rPr lang="en-US" dirty="0" err="1"/>
              <a:t>compute_etot</a:t>
            </a:r>
            <a:r>
              <a:rPr lang="en-US" dirty="0"/>
              <a:t>(ham, p, </a:t>
            </a:r>
            <a:r>
              <a:rPr lang="en-US" dirty="0" err="1"/>
              <a:t>Cdia</a:t>
            </a:r>
            <a:r>
              <a:rPr lang="en-US" dirty="0"/>
              <a:t>, Cadi, m, rep)</a:t>
            </a:r>
          </a:p>
        </p:txBody>
      </p:sp>
      <p:sp>
        <p:nvSpPr>
          <p:cNvPr id="5" name="Rectangle 4"/>
          <p:cNvSpPr/>
          <p:nvPr/>
        </p:nvSpPr>
        <p:spPr>
          <a:xfrm>
            <a:off x="7000876" y="1116892"/>
            <a:ext cx="5191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User defines how to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run  the dynamical simulation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624" y="5398173"/>
            <a:ext cx="114490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User defines what function to use to compute entries 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Hamiltonian object (</a:t>
            </a:r>
            <a:r>
              <a:rPr lang="en-US" sz="2800" b="1" dirty="0" err="1">
                <a:solidFill>
                  <a:srgbClr val="0000FF"/>
                </a:solidFill>
              </a:rPr>
              <a:t>diabatic</a:t>
            </a:r>
            <a:r>
              <a:rPr lang="en-US" sz="2800" b="1" dirty="0">
                <a:solidFill>
                  <a:srgbClr val="0000FF"/>
                </a:solidFill>
              </a:rPr>
              <a:t>/adiabatic Ham, overlap matrix, derivatives, etc.) - NEXT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9989" y="74832"/>
            <a:ext cx="566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Keep Dynamical Workflow Fixed</a:t>
            </a:r>
          </a:p>
        </p:txBody>
      </p:sp>
      <p:pic>
        <p:nvPicPr>
          <p:cNvPr id="9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25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905291"/>
            <a:ext cx="10972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def</a:t>
            </a:r>
            <a:r>
              <a:rPr lang="en-US" sz="1600" dirty="0"/>
              <a:t> model2(q, </a:t>
            </a:r>
            <a:r>
              <a:rPr lang="en-US" sz="1600" dirty="0" err="1"/>
              <a:t>params</a:t>
            </a:r>
            <a:r>
              <a:rPr lang="en-US" sz="1600" dirty="0"/>
              <a:t>):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obj</a:t>
            </a:r>
            <a:r>
              <a:rPr lang="en-US" sz="1600" dirty="0">
                <a:solidFill>
                  <a:srgbClr val="0000FF"/>
                </a:solidFill>
              </a:rPr>
              <a:t> = </a:t>
            </a:r>
            <a:r>
              <a:rPr lang="en-US" sz="1600" dirty="0" err="1">
                <a:solidFill>
                  <a:srgbClr val="0000FF"/>
                </a:solidFill>
              </a:rPr>
              <a:t>tmp</a:t>
            </a:r>
            <a:r>
              <a:rPr lang="en-US" sz="1600" dirty="0">
                <a:solidFill>
                  <a:srgbClr val="0000FF"/>
                </a:solidFill>
              </a:rPr>
              <a:t>()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obj.ham_dia</a:t>
            </a:r>
            <a:r>
              <a:rPr lang="en-US" sz="1600" dirty="0">
                <a:solidFill>
                  <a:srgbClr val="0000FF"/>
                </a:solidFill>
              </a:rPr>
              <a:t> = CMATRIX(2,2);   </a:t>
            </a:r>
            <a:r>
              <a:rPr lang="en-US" sz="1600" dirty="0" err="1">
                <a:solidFill>
                  <a:srgbClr val="0000FF"/>
                </a:solidFill>
              </a:rPr>
              <a:t>obj.ovlp_dia</a:t>
            </a:r>
            <a:r>
              <a:rPr lang="en-US" sz="1600" dirty="0">
                <a:solidFill>
                  <a:srgbClr val="0000FF"/>
                </a:solidFill>
              </a:rPr>
              <a:t> = CMATRIX(2,2);  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obj.d1ham_dia = </a:t>
            </a:r>
            <a:r>
              <a:rPr lang="en-US" sz="1600" dirty="0" err="1">
                <a:solidFill>
                  <a:srgbClr val="0000FF"/>
                </a:solidFill>
              </a:rPr>
              <a:t>CMATRIXList</a:t>
            </a:r>
            <a:r>
              <a:rPr lang="en-US" sz="1600" dirty="0">
                <a:solidFill>
                  <a:srgbClr val="0000FF"/>
                </a:solidFill>
              </a:rPr>
              <a:t>();  obj.d1ham_dia.append( CMATRIX(2,2))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obj.dc1_dia = </a:t>
            </a:r>
            <a:r>
              <a:rPr lang="en-US" sz="1600" dirty="0" err="1">
                <a:solidFill>
                  <a:srgbClr val="0000FF"/>
                </a:solidFill>
              </a:rPr>
              <a:t>CMATRIXList</a:t>
            </a:r>
            <a:r>
              <a:rPr lang="en-US" sz="1600" dirty="0">
                <a:solidFill>
                  <a:srgbClr val="0000FF"/>
                </a:solidFill>
              </a:rPr>
              <a:t>();  obj.dc1_dia.append( CMATRIX(2,2)) 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/>
              <a:t>    x = </a:t>
            </a:r>
            <a:r>
              <a:rPr lang="en-US" sz="1600" dirty="0" err="1"/>
              <a:t>q.get</a:t>
            </a:r>
            <a:r>
              <a:rPr lang="en-US" sz="1600" dirty="0"/>
              <a:t>(0)</a:t>
            </a:r>
          </a:p>
          <a:p>
            <a:r>
              <a:rPr lang="en-US" sz="1600" dirty="0"/>
              <a:t>    x0,k,D,V = </a:t>
            </a:r>
            <a:r>
              <a:rPr lang="en-US" sz="1600" dirty="0" err="1"/>
              <a:t>params</a:t>
            </a:r>
            <a:r>
              <a:rPr lang="en-US" sz="1600" dirty="0"/>
              <a:t>["x0"], </a:t>
            </a:r>
            <a:r>
              <a:rPr lang="en-US" sz="1600" dirty="0" err="1"/>
              <a:t>params</a:t>
            </a:r>
            <a:r>
              <a:rPr lang="en-US" sz="1600" dirty="0"/>
              <a:t>["k"], </a:t>
            </a:r>
            <a:r>
              <a:rPr lang="en-US" sz="1600" dirty="0" err="1"/>
              <a:t>params</a:t>
            </a:r>
            <a:r>
              <a:rPr lang="en-US" sz="1600" dirty="0"/>
              <a:t>["D"], </a:t>
            </a:r>
            <a:r>
              <a:rPr lang="en-US" sz="1600" dirty="0" err="1"/>
              <a:t>params</a:t>
            </a:r>
            <a:r>
              <a:rPr lang="en-US" sz="1600" dirty="0"/>
              <a:t>["V"]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00B050"/>
                </a:solidFill>
              </a:rPr>
              <a:t>obj.ovlp_dia.set</a:t>
            </a:r>
            <a:r>
              <a:rPr lang="en-US" sz="1600" dirty="0">
                <a:solidFill>
                  <a:srgbClr val="00B050"/>
                </a:solidFill>
              </a:rPr>
              <a:t>(0,0, 1.0+0.0j);  </a:t>
            </a:r>
            <a:r>
              <a:rPr lang="en-US" sz="1600" dirty="0" err="1">
                <a:solidFill>
                  <a:srgbClr val="00B050"/>
                </a:solidFill>
              </a:rPr>
              <a:t>obj.ovlp_dia.set</a:t>
            </a:r>
            <a:r>
              <a:rPr lang="en-US" sz="1600" dirty="0">
                <a:solidFill>
                  <a:srgbClr val="00B050"/>
                </a:solidFill>
              </a:rPr>
              <a:t>(0,1, 0.0+0.0j);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</a:t>
            </a:r>
            <a:r>
              <a:rPr lang="en-US" sz="1600" dirty="0" err="1">
                <a:solidFill>
                  <a:srgbClr val="00B050"/>
                </a:solidFill>
              </a:rPr>
              <a:t>obj.ovlp_dia.set</a:t>
            </a:r>
            <a:r>
              <a:rPr lang="en-US" sz="1600" dirty="0">
                <a:solidFill>
                  <a:srgbClr val="00B050"/>
                </a:solidFill>
              </a:rPr>
              <a:t>(1,0, 0.0+0.0j);  </a:t>
            </a:r>
            <a:r>
              <a:rPr lang="en-US" sz="1600" dirty="0" err="1">
                <a:solidFill>
                  <a:srgbClr val="00B050"/>
                </a:solidFill>
              </a:rPr>
              <a:t>obj.ovlp_dia.set</a:t>
            </a:r>
            <a:r>
              <a:rPr lang="en-US" sz="1600" dirty="0">
                <a:solidFill>
                  <a:srgbClr val="00B050"/>
                </a:solidFill>
              </a:rPr>
              <a:t>(1,1, 1.0+0.0j);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    </a:t>
            </a:r>
            <a:r>
              <a:rPr lang="en-US" sz="1600" dirty="0" err="1">
                <a:solidFill>
                  <a:srgbClr val="00B050"/>
                </a:solidFill>
              </a:rPr>
              <a:t>obj.ham_dia.set</a:t>
            </a:r>
            <a:r>
              <a:rPr lang="en-US" sz="1600" dirty="0">
                <a:solidFill>
                  <a:srgbClr val="00B050"/>
                </a:solidFill>
              </a:rPr>
              <a:t>(0,0, k*x*x*(1.0+0.0j) );   </a:t>
            </a:r>
            <a:r>
              <a:rPr lang="en-US" sz="1600" dirty="0" err="1">
                <a:solidFill>
                  <a:srgbClr val="00B050"/>
                </a:solidFill>
              </a:rPr>
              <a:t>obj.ham_dia.set</a:t>
            </a:r>
            <a:r>
              <a:rPr lang="en-US" sz="1600" dirty="0">
                <a:solidFill>
                  <a:srgbClr val="00B050"/>
                </a:solidFill>
              </a:rPr>
              <a:t>(0,1, V*(1.0+0.0j));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</a:t>
            </a:r>
            <a:r>
              <a:rPr lang="en-US" sz="1600" dirty="0" err="1">
                <a:solidFill>
                  <a:srgbClr val="00B050"/>
                </a:solidFill>
              </a:rPr>
              <a:t>obj.ham_dia.set</a:t>
            </a:r>
            <a:r>
              <a:rPr lang="en-US" sz="1600" dirty="0">
                <a:solidFill>
                  <a:srgbClr val="00B050"/>
                </a:solidFill>
              </a:rPr>
              <a:t>(1,0, V*(1.0+0.0j));            </a:t>
            </a:r>
            <a:r>
              <a:rPr lang="en-US" sz="1600" dirty="0" err="1">
                <a:solidFill>
                  <a:srgbClr val="00B050"/>
                </a:solidFill>
              </a:rPr>
              <a:t>obj.ham_dia.set</a:t>
            </a:r>
            <a:r>
              <a:rPr lang="en-US" sz="1600" dirty="0">
                <a:solidFill>
                  <a:srgbClr val="00B050"/>
                </a:solidFill>
              </a:rPr>
              <a:t>(1,1, (k*(x-x0)**2 + D)*(1.0+0.0j));    </a:t>
            </a:r>
          </a:p>
          <a:p>
            <a:endParaRPr lang="en-US" sz="1600" dirty="0"/>
          </a:p>
          <a:p>
            <a:r>
              <a:rPr lang="en-US" sz="1600" dirty="0"/>
              <a:t>    for </a:t>
            </a:r>
            <a:r>
              <a:rPr lang="en-US" sz="1600" dirty="0" err="1"/>
              <a:t>i</a:t>
            </a:r>
            <a:r>
              <a:rPr lang="en-US" sz="1600" dirty="0"/>
              <a:t> in [0]: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    obj.d1ham_dia[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].set(0,0, 2.0*k*x*(1.0+0.0j) );   obj.d1ham_dia[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].set(0,1, 0.0+0.0j);             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    obj.d1ham_dia[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].set(1,0, 0.0+0.0j);                        obj.d1ham_dia[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].set(1,1,2.0*k*(x-x0)*(1.0+0.0j));      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        obj.dc1_dia[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].set(0,0, 0.0+0.0j);   obj.dc1_dia[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].set(0,1,-0.1+0.0j);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    obj.dc1_dia[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].set(1,0, 0.1+0.0j);   obj.dc1_dia[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].set(1,1, 0.0+0.0j);</a:t>
            </a:r>
          </a:p>
          <a:p>
            <a:endParaRPr lang="en-US" sz="1600" dirty="0"/>
          </a:p>
          <a:p>
            <a:r>
              <a:rPr lang="en-US" sz="1600" dirty="0"/>
              <a:t>    return </a:t>
            </a:r>
            <a:r>
              <a:rPr lang="en-US" sz="1600" dirty="0" err="1"/>
              <a:t>obj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446848" y="103694"/>
            <a:ext cx="5097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Example: Model Calculations</a:t>
            </a:r>
          </a:p>
        </p:txBody>
      </p:sp>
      <p:sp>
        <p:nvSpPr>
          <p:cNvPr id="2" name="TextBox 1"/>
          <p:cNvSpPr txBox="1"/>
          <p:nvPr/>
        </p:nvSpPr>
        <p:spPr>
          <a:xfrm rot="1444264">
            <a:off x="7259707" y="1544060"/>
            <a:ext cx="37522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Initialize Python objects</a:t>
            </a:r>
          </a:p>
        </p:txBody>
      </p:sp>
      <p:sp>
        <p:nvSpPr>
          <p:cNvPr id="8" name="TextBox 7"/>
          <p:cNvSpPr txBox="1"/>
          <p:nvPr/>
        </p:nvSpPr>
        <p:spPr>
          <a:xfrm rot="1444264">
            <a:off x="6846875" y="4233513"/>
            <a:ext cx="5088765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</a:rPr>
              <a:t>Set matrix elements according to</a:t>
            </a:r>
          </a:p>
          <a:p>
            <a:pPr algn="ctr"/>
            <a:r>
              <a:rPr lang="en-US" sz="2800" b="1" dirty="0">
                <a:solidFill>
                  <a:srgbClr val="008000"/>
                </a:solidFill>
              </a:rPr>
              <a:t>your model</a:t>
            </a:r>
          </a:p>
        </p:txBody>
      </p:sp>
      <p:pic>
        <p:nvPicPr>
          <p:cNvPr id="7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249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" y="934987"/>
            <a:ext cx="973455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model_atomistic</a:t>
            </a:r>
            <a:r>
              <a:rPr lang="en-US" sz="1400" dirty="0"/>
              <a:t>(q, </a:t>
            </a:r>
            <a:r>
              <a:rPr lang="en-US" sz="1400" dirty="0" err="1"/>
              <a:t>params</a:t>
            </a:r>
            <a:r>
              <a:rPr lang="en-US" sz="1400" dirty="0"/>
              <a:t>, </a:t>
            </a:r>
            <a:r>
              <a:rPr lang="en-US" sz="1400" dirty="0" err="1"/>
              <a:t>indx</a:t>
            </a:r>
            <a:r>
              <a:rPr lang="en-US" sz="1400" dirty="0"/>
              <a:t>):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natoms</a:t>
            </a:r>
            <a:r>
              <a:rPr lang="en-US" sz="1400" dirty="0"/>
              <a:t> = </a:t>
            </a:r>
            <a:r>
              <a:rPr lang="en-US" sz="1400" dirty="0" err="1"/>
              <a:t>params</a:t>
            </a:r>
            <a:r>
              <a:rPr lang="en-US" sz="1400" dirty="0"/>
              <a:t>["</a:t>
            </a:r>
            <a:r>
              <a:rPr lang="en-US" sz="1400" dirty="0" err="1"/>
              <a:t>natoms</a:t>
            </a:r>
            <a:r>
              <a:rPr lang="en-US" sz="1400" dirty="0"/>
              <a:t>"];  </a:t>
            </a:r>
            <a:r>
              <a:rPr lang="en-US" sz="1400" dirty="0" err="1"/>
              <a:t>ndof</a:t>
            </a:r>
            <a:r>
              <a:rPr lang="en-US" sz="1400" dirty="0"/>
              <a:t> = </a:t>
            </a:r>
            <a:r>
              <a:rPr lang="en-US" sz="1400" dirty="0" err="1"/>
              <a:t>q.num_of_rows</a:t>
            </a:r>
            <a:r>
              <a:rPr lang="en-US" sz="1400" dirty="0"/>
              <a:t>;  </a:t>
            </a:r>
            <a:r>
              <a:rPr lang="en-US" sz="1400" dirty="0" err="1"/>
              <a:t>ndia</a:t>
            </a:r>
            <a:r>
              <a:rPr lang="en-US" sz="1400" dirty="0"/>
              <a:t> = </a:t>
            </a:r>
            <a:r>
              <a:rPr lang="en-US" sz="1400" dirty="0" err="1"/>
              <a:t>params</a:t>
            </a:r>
            <a:r>
              <a:rPr lang="en-US" sz="1400" dirty="0"/>
              <a:t>[ "</a:t>
            </a:r>
            <a:r>
              <a:rPr lang="en-US" sz="1400" dirty="0" err="1"/>
              <a:t>ndia</a:t>
            </a:r>
            <a:r>
              <a:rPr lang="en-US" sz="1400" dirty="0"/>
              <a:t>" ]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params</a:t>
            </a:r>
            <a:r>
              <a:rPr lang="en-US" sz="1400" dirty="0"/>
              <a:t>[ "</a:t>
            </a:r>
            <a:r>
              <a:rPr lang="en-US" sz="1400" dirty="0" err="1"/>
              <a:t>output_filename</a:t>
            </a:r>
            <a:r>
              <a:rPr lang="en-US" sz="1400" dirty="0"/>
              <a:t>" ] = "</a:t>
            </a:r>
            <a:r>
              <a:rPr lang="en-US" sz="1400" dirty="0" err="1"/>
              <a:t>detailed.out</a:t>
            </a:r>
            <a:r>
              <a:rPr lang="en-US" sz="1400" dirty="0"/>
              <a:t>“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rgbClr val="0000FF"/>
                </a:solidFill>
              </a:rPr>
              <a:t>obj</a:t>
            </a:r>
            <a:r>
              <a:rPr lang="en-US" sz="1400" dirty="0">
                <a:solidFill>
                  <a:srgbClr val="0000FF"/>
                </a:solidFill>
              </a:rPr>
              <a:t> = </a:t>
            </a:r>
            <a:r>
              <a:rPr lang="en-US" sz="1400" dirty="0" err="1">
                <a:solidFill>
                  <a:srgbClr val="0000FF"/>
                </a:solidFill>
              </a:rPr>
              <a:t>tmp</a:t>
            </a:r>
            <a:r>
              <a:rPr lang="en-US" sz="1400" dirty="0">
                <a:solidFill>
                  <a:srgbClr val="0000FF"/>
                </a:solidFill>
              </a:rPr>
              <a:t>()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en-US" sz="1400" dirty="0" err="1">
                <a:solidFill>
                  <a:srgbClr val="0000FF"/>
                </a:solidFill>
              </a:rPr>
              <a:t>obj.ham_dia</a:t>
            </a:r>
            <a:r>
              <a:rPr lang="en-US" sz="1400" dirty="0">
                <a:solidFill>
                  <a:srgbClr val="0000FF"/>
                </a:solidFill>
              </a:rPr>
              <a:t> = CMATRIX(1,1); 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en-US" sz="1400" dirty="0" err="1">
                <a:solidFill>
                  <a:srgbClr val="0000FF"/>
                </a:solidFill>
              </a:rPr>
              <a:t>obj.ovlp_dia</a:t>
            </a:r>
            <a:r>
              <a:rPr lang="en-US" sz="1400" dirty="0">
                <a:solidFill>
                  <a:srgbClr val="0000FF"/>
                </a:solidFill>
              </a:rPr>
              <a:t> = CMATRIX(1,1);              </a:t>
            </a:r>
            <a:r>
              <a:rPr lang="en-US" sz="1400" dirty="0" err="1">
                <a:solidFill>
                  <a:srgbClr val="0000FF"/>
                </a:solidFill>
              </a:rPr>
              <a:t>obj.ovlp_dia.set</a:t>
            </a:r>
            <a:r>
              <a:rPr lang="en-US" sz="1400" dirty="0">
                <a:solidFill>
                  <a:srgbClr val="0000FF"/>
                </a:solidFill>
              </a:rPr>
              <a:t>(0,0, 1.0+0.0j)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obj.d1ham_dia = </a:t>
            </a:r>
            <a:r>
              <a:rPr lang="en-US" sz="1400" dirty="0" err="1">
                <a:solidFill>
                  <a:srgbClr val="0000FF"/>
                </a:solidFill>
              </a:rPr>
              <a:t>CMATRIXList</a:t>
            </a:r>
            <a:r>
              <a:rPr lang="en-US" sz="1400" dirty="0">
                <a:solidFill>
                  <a:srgbClr val="0000FF"/>
                </a:solidFill>
              </a:rPr>
              <a:t>();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for </a:t>
            </a:r>
            <a:r>
              <a:rPr lang="en-US" sz="1400" dirty="0" err="1">
                <a:solidFill>
                  <a:srgbClr val="0000FF"/>
                </a:solidFill>
              </a:rPr>
              <a:t>i</a:t>
            </a:r>
            <a:r>
              <a:rPr lang="en-US" sz="1400" dirty="0">
                <a:solidFill>
                  <a:srgbClr val="0000FF"/>
                </a:solidFill>
              </a:rPr>
              <a:t> in </a:t>
            </a:r>
            <a:r>
              <a:rPr lang="en-US" sz="1400" dirty="0" err="1">
                <a:solidFill>
                  <a:srgbClr val="0000FF"/>
                </a:solidFill>
              </a:rPr>
              <a:t>xrange</a:t>
            </a:r>
            <a:r>
              <a:rPr lang="en-US" sz="1400" dirty="0">
                <a:solidFill>
                  <a:srgbClr val="0000FF"/>
                </a:solidFill>
              </a:rPr>
              <a:t>(</a:t>
            </a:r>
            <a:r>
              <a:rPr lang="en-US" sz="1400" dirty="0" err="1">
                <a:solidFill>
                  <a:srgbClr val="0000FF"/>
                </a:solidFill>
              </a:rPr>
              <a:t>ndof</a:t>
            </a:r>
            <a:r>
              <a:rPr lang="en-US" sz="1400" dirty="0">
                <a:solidFill>
                  <a:srgbClr val="0000FF"/>
                </a:solidFill>
              </a:rPr>
              <a:t>):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 obj.d1ham_dia.append( CMATRIX(1,1) 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rgbClr val="FF0000"/>
                </a:solidFill>
              </a:rPr>
              <a:t>os.system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mkdir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wd</a:t>
            </a:r>
            <a:r>
              <a:rPr lang="en-US" sz="1400" dirty="0">
                <a:solidFill>
                  <a:srgbClr val="FF0000"/>
                </a:solidFill>
              </a:rPr>
              <a:t>/job_"+</a:t>
            </a:r>
            <a:r>
              <a:rPr lang="en-US" sz="1400" dirty="0" err="1">
                <a:solidFill>
                  <a:srgbClr val="FF0000"/>
                </a:solidFill>
              </a:rPr>
              <a:t>str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indx</a:t>
            </a:r>
            <a:r>
              <a:rPr lang="en-US" sz="1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os.system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cp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dftb_in.hsd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wd</a:t>
            </a:r>
            <a:r>
              <a:rPr lang="en-US" sz="1400" dirty="0">
                <a:solidFill>
                  <a:srgbClr val="FF0000"/>
                </a:solidFill>
              </a:rPr>
              <a:t>/job_"+</a:t>
            </a:r>
            <a:r>
              <a:rPr lang="en-US" sz="1400" dirty="0" err="1">
                <a:solidFill>
                  <a:srgbClr val="FF0000"/>
                </a:solidFill>
              </a:rPr>
              <a:t>str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indx</a:t>
            </a:r>
            <a:r>
              <a:rPr lang="en-US" sz="1400" dirty="0">
                <a:solidFill>
                  <a:srgbClr val="FF0000"/>
                </a:solidFill>
              </a:rPr>
              <a:t>)) #+"/</a:t>
            </a:r>
            <a:r>
              <a:rPr lang="en-US" sz="1400" dirty="0" err="1">
                <a:solidFill>
                  <a:srgbClr val="FF0000"/>
                </a:solidFill>
              </a:rPr>
              <a:t>dftb_in.hsd</a:t>
            </a:r>
            <a:r>
              <a:rPr lang="en-US" sz="1400" dirty="0">
                <a:solidFill>
                  <a:srgbClr val="FF0000"/>
                </a:solidFill>
              </a:rPr>
              <a:t>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os.chdir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wd</a:t>
            </a:r>
            <a:r>
              <a:rPr lang="en-US" sz="1400" dirty="0">
                <a:solidFill>
                  <a:srgbClr val="FF0000"/>
                </a:solidFill>
              </a:rPr>
              <a:t>/job_"+</a:t>
            </a:r>
            <a:r>
              <a:rPr lang="en-US" sz="1400" dirty="0" err="1">
                <a:solidFill>
                  <a:srgbClr val="FF0000"/>
                </a:solidFill>
              </a:rPr>
              <a:t>str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indx</a:t>
            </a:r>
            <a:r>
              <a:rPr lang="en-US" sz="1400" dirty="0">
                <a:solidFill>
                  <a:srgbClr val="FF0000"/>
                </a:solidFill>
              </a:rPr>
              <a:t>))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create_input.update_coordinates</a:t>
            </a:r>
            <a:r>
              <a:rPr lang="en-US" sz="1400" dirty="0">
                <a:solidFill>
                  <a:srgbClr val="FF0000"/>
                </a:solidFill>
              </a:rPr>
              <a:t>(q, </a:t>
            </a:r>
            <a:r>
              <a:rPr lang="en-US" sz="1400" dirty="0" err="1">
                <a:solidFill>
                  <a:srgbClr val="FF0000"/>
                </a:solidFill>
              </a:rPr>
              <a:t>params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os.system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srun</a:t>
            </a:r>
            <a:r>
              <a:rPr lang="en-US" sz="1400" dirty="0">
                <a:solidFill>
                  <a:srgbClr val="FF0000"/>
                </a:solidFill>
              </a:rPr>
              <a:t> %s &lt; </a:t>
            </a:r>
            <a:r>
              <a:rPr lang="en-US" sz="1400" dirty="0" err="1">
                <a:solidFill>
                  <a:srgbClr val="FF0000"/>
                </a:solidFill>
              </a:rPr>
              <a:t>dftb_in.hsd</a:t>
            </a:r>
            <a:r>
              <a:rPr lang="en-US" sz="1400" dirty="0">
                <a:solidFill>
                  <a:srgbClr val="FF0000"/>
                </a:solidFill>
              </a:rPr>
              <a:t> &gt; out" % (</a:t>
            </a:r>
            <a:r>
              <a:rPr lang="en-US" sz="1400" dirty="0" err="1">
                <a:solidFill>
                  <a:srgbClr val="FF0000"/>
                </a:solidFill>
              </a:rPr>
              <a:t>exe_name</a:t>
            </a:r>
            <a:r>
              <a:rPr lang="en-US" sz="1400" dirty="0">
                <a:solidFill>
                  <a:srgbClr val="FF0000"/>
                </a:solidFill>
              </a:rPr>
              <a:t>) )  # DFTB calculations are run here!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dftb_forces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parse_output.get_forces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params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os.chdir</a:t>
            </a:r>
            <a:r>
              <a:rPr lang="en-US" sz="1400" dirty="0">
                <a:solidFill>
                  <a:srgbClr val="FF0000"/>
                </a:solidFill>
              </a:rPr>
              <a:t>("../../")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8000"/>
                </a:solidFill>
              </a:rPr>
              <a:t>for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in </a:t>
            </a:r>
            <a:r>
              <a:rPr lang="en-US" sz="1400" dirty="0" err="1">
                <a:solidFill>
                  <a:srgbClr val="008000"/>
                </a:solidFill>
              </a:rPr>
              <a:t>xrange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dirty="0" err="1">
                <a:solidFill>
                  <a:srgbClr val="008000"/>
                </a:solidFill>
              </a:rPr>
              <a:t>ndof</a:t>
            </a:r>
            <a:r>
              <a:rPr lang="en-US" sz="1400" dirty="0">
                <a:solidFill>
                  <a:srgbClr val="008000"/>
                </a:solidFill>
              </a:rPr>
              <a:t>):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obj.d1ham_dia[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].set(0,0, </a:t>
            </a:r>
            <a:r>
              <a:rPr lang="en-US" sz="1400" dirty="0" err="1">
                <a:solidFill>
                  <a:srgbClr val="008000"/>
                </a:solidFill>
              </a:rPr>
              <a:t>dftb_forces</a:t>
            </a:r>
            <a:r>
              <a:rPr lang="en-US" sz="1400" dirty="0">
                <a:solidFill>
                  <a:srgbClr val="008000"/>
                </a:solidFill>
              </a:rPr>
              <a:t>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]*(-1.0+0.0j) 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obj.dc1_dia[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].set(0, 0, 0.0+0.0j)</a:t>
            </a:r>
          </a:p>
          <a:p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/>
              <a:t>return </a:t>
            </a:r>
            <a:r>
              <a:rPr lang="en-US" sz="1400" dirty="0" err="1"/>
              <a:t>obj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375313" y="103694"/>
            <a:ext cx="5593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Example: Atomistic Calculations</a:t>
            </a:r>
          </a:p>
        </p:txBody>
      </p:sp>
      <p:sp>
        <p:nvSpPr>
          <p:cNvPr id="7" name="TextBox 6"/>
          <p:cNvSpPr txBox="1"/>
          <p:nvPr/>
        </p:nvSpPr>
        <p:spPr>
          <a:xfrm rot="20790307">
            <a:off x="7241934" y="1677290"/>
            <a:ext cx="37522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Initialize Python objects</a:t>
            </a:r>
          </a:p>
        </p:txBody>
      </p:sp>
      <p:sp>
        <p:nvSpPr>
          <p:cNvPr id="8" name="TextBox 7"/>
          <p:cNvSpPr txBox="1"/>
          <p:nvPr/>
        </p:nvSpPr>
        <p:spPr>
          <a:xfrm rot="20889210">
            <a:off x="6647708" y="5391716"/>
            <a:ext cx="5088765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</a:rPr>
              <a:t>Set matrix elements according to</a:t>
            </a:r>
          </a:p>
          <a:p>
            <a:pPr algn="ctr"/>
            <a:r>
              <a:rPr lang="en-US" sz="2800" b="1" dirty="0">
                <a:solidFill>
                  <a:srgbClr val="008000"/>
                </a:solidFill>
              </a:rPr>
              <a:t>your model</a:t>
            </a:r>
          </a:p>
        </p:txBody>
      </p:sp>
      <p:sp>
        <p:nvSpPr>
          <p:cNvPr id="9" name="TextBox 8"/>
          <p:cNvSpPr txBox="1"/>
          <p:nvPr/>
        </p:nvSpPr>
        <p:spPr>
          <a:xfrm rot="20889210">
            <a:off x="6452840" y="3484385"/>
            <a:ext cx="533043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Prepare and Run external program</a:t>
            </a:r>
          </a:p>
        </p:txBody>
      </p:sp>
      <p:pic>
        <p:nvPicPr>
          <p:cNvPr id="10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45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10748" y="563478"/>
            <a:ext cx="453835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nHamiltonian</a:t>
            </a:r>
            <a:endParaRPr lang="en-US" b="1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level</a:t>
            </a:r>
          </a:p>
          <a:p>
            <a:pPr marL="285750" indent="-285750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nHamiltonian</a:t>
            </a:r>
            <a:r>
              <a:rPr lang="en-US" dirty="0"/>
              <a:t>* parent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vector&lt;</a:t>
            </a:r>
            <a:r>
              <a:rPr lang="en-US" dirty="0" err="1"/>
              <a:t>nHamiltonian</a:t>
            </a:r>
            <a:r>
              <a:rPr lang="en-US" dirty="0"/>
              <a:t>*&gt; children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nnucl</a:t>
            </a:r>
            <a:r>
              <a:rPr lang="en-US" dirty="0"/>
              <a:t>, </a:t>
            </a:r>
            <a:r>
              <a:rPr lang="en-US" dirty="0" err="1"/>
              <a:t>nadi</a:t>
            </a:r>
            <a:r>
              <a:rPr lang="en-US" dirty="0"/>
              <a:t>, </a:t>
            </a:r>
            <a:r>
              <a:rPr lang="en-US" dirty="0" err="1"/>
              <a:t>ndia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ham_dia</a:t>
            </a:r>
            <a:r>
              <a:rPr lang="en-US" dirty="0"/>
              <a:t>, </a:t>
            </a:r>
            <a:r>
              <a:rPr lang="en-US" dirty="0" err="1"/>
              <a:t>nac_dia</a:t>
            </a:r>
            <a:r>
              <a:rPr lang="en-US" dirty="0"/>
              <a:t>, </a:t>
            </a:r>
            <a:r>
              <a:rPr lang="en-US" dirty="0" err="1"/>
              <a:t>hvib_dia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ham_adi</a:t>
            </a:r>
            <a:r>
              <a:rPr lang="en-US" dirty="0"/>
              <a:t>, </a:t>
            </a:r>
            <a:r>
              <a:rPr lang="en-US" dirty="0" err="1"/>
              <a:t>nac_adi</a:t>
            </a:r>
            <a:r>
              <a:rPr lang="en-US" dirty="0"/>
              <a:t>, </a:t>
            </a:r>
            <a:r>
              <a:rPr lang="en-US" dirty="0" err="1"/>
              <a:t>hvib_adi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ovlp_dia</a:t>
            </a:r>
            <a:r>
              <a:rPr lang="en-US" dirty="0"/>
              <a:t>, </a:t>
            </a:r>
            <a:r>
              <a:rPr lang="en-US" dirty="0" err="1"/>
              <a:t>time_overlap_dia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ovlp_adi</a:t>
            </a:r>
            <a:r>
              <a:rPr lang="en-US" dirty="0"/>
              <a:t>, </a:t>
            </a:r>
            <a:r>
              <a:rPr lang="en-US" dirty="0" err="1"/>
              <a:t>time_overlap_adi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basis_transform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vector&lt;CMATRIX*&gt; dc1_adi, dc1_dia</a:t>
            </a:r>
          </a:p>
          <a:p>
            <a:pPr marL="285750" indent="-285750">
              <a:buFontTx/>
              <a:buChar char="-"/>
            </a:pPr>
            <a:r>
              <a:rPr lang="en-US" dirty="0"/>
              <a:t>vector&lt;CMATRIX*&gt; d1ham_adi, d1ham_dia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ampl_dia2adi</a:t>
            </a:r>
          </a:p>
          <a:p>
            <a:pPr marL="285750" indent="-285750">
              <a:buFontTx/>
              <a:buChar char="-"/>
            </a:pPr>
            <a:r>
              <a:rPr lang="en-US" dirty="0"/>
              <a:t>ampl_adi2dia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002405" y="3711954"/>
                <a:ext cx="3247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05" y="3711954"/>
                <a:ext cx="3247299" cy="369332"/>
              </a:xfrm>
              <a:prstGeom prst="rect">
                <a:avLst/>
              </a:prstGeom>
              <a:blipFill>
                <a:blip r:embed="rId2"/>
                <a:stretch>
                  <a:fillRect l="-1316" t="-119672" r="-1880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816347" y="1225314"/>
                <a:ext cx="2118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347" y="1225314"/>
                <a:ext cx="21185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536783" y="2679094"/>
                <a:ext cx="2677656" cy="60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783" y="2679094"/>
                <a:ext cx="2677656" cy="6044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708240" y="1995447"/>
                <a:ext cx="1817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240" y="1995447"/>
                <a:ext cx="181799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816347" y="4509685"/>
                <a:ext cx="19486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347" y="4509685"/>
                <a:ext cx="1948610" cy="369332"/>
              </a:xfrm>
              <a:prstGeom prst="rect">
                <a:avLst/>
              </a:prstGeom>
              <a:blipFill>
                <a:blip r:embed="rId7"/>
                <a:stretch>
                  <a:fillRect t="-121667" r="-1593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337206" y="4170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71883" y="140866"/>
            <a:ext cx="260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in this basis</a:t>
            </a:r>
          </a:p>
          <a:p>
            <a:r>
              <a:rPr lang="en-US" dirty="0"/>
              <a:t>(dynamical variables, not in the </a:t>
            </a:r>
            <a:r>
              <a:rPr lang="en-US" dirty="0" err="1"/>
              <a:t>nHamiltonian</a:t>
            </a:r>
            <a:r>
              <a:rPr lang="en-US" dirty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6399" y="2834490"/>
            <a:ext cx="182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it all means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161" y="1895840"/>
            <a:ext cx="284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diabatic basis is not necessarily orthonormal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7650" y="3564820"/>
            <a:ext cx="263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Wavefunction is the same in all representations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7650" y="4536266"/>
            <a:ext cx="183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</a:t>
            </a:r>
          </a:p>
        </p:txBody>
      </p:sp>
      <p:cxnSp>
        <p:nvCxnSpPr>
          <p:cNvPr id="51" name="Straight Arrow Connector 50"/>
          <p:cNvCxnSpPr>
            <a:endCxn id="43" idx="3"/>
          </p:cNvCxnSpPr>
          <p:nvPr/>
        </p:nvCxnSpPr>
        <p:spPr>
          <a:xfrm flipH="1">
            <a:off x="5764957" y="4371975"/>
            <a:ext cx="1145791" cy="3223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50338" y="5754912"/>
                <a:ext cx="52768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8" y="5754912"/>
                <a:ext cx="52768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56399" y="5237922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can then show: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690482" y="5714946"/>
            <a:ext cx="1181057" cy="3223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952614" y="6359712"/>
                <a:ext cx="4608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𝑆𝑈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14" y="6359712"/>
                <a:ext cx="460889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 flipH="1" flipV="1">
            <a:off x="5614386" y="2263493"/>
            <a:ext cx="1257153" cy="15293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932E5B-46FD-E639-56DB-731FE9B09353}"/>
                  </a:ext>
                </a:extLst>
              </p:cNvPr>
              <p:cNvSpPr txBox="1"/>
              <p:nvPr/>
            </p:nvSpPr>
            <p:spPr>
              <a:xfrm>
                <a:off x="-163464" y="1233938"/>
                <a:ext cx="336263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,…,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932E5B-46FD-E639-56DB-731FE9B09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464" y="1233938"/>
                <a:ext cx="3362632" cy="404983"/>
              </a:xfrm>
              <a:prstGeom prst="rect">
                <a:avLst/>
              </a:prstGeom>
              <a:blipFill>
                <a:blip r:embed="rId10"/>
                <a:stretch>
                  <a:fillRect l="-1268" t="-153731" r="-6522" b="-2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7" descr="Image result for ub logo">
            <a:extLst>
              <a:ext uri="{FF2B5EF4-FFF2-40B4-BE49-F238E27FC236}">
                <a16:creationId xmlns:a16="http://schemas.microsoft.com/office/drawing/2014/main" id="{FCCE1BEA-D327-D0CE-9243-C4E6DBD07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80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10748" y="563478"/>
            <a:ext cx="45383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nHamiltonian</a:t>
            </a:r>
            <a:endParaRPr lang="en-US" b="1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ham_dia</a:t>
            </a:r>
            <a:r>
              <a:rPr lang="en-US" dirty="0"/>
              <a:t>, </a:t>
            </a:r>
            <a:r>
              <a:rPr lang="en-US" dirty="0" err="1"/>
              <a:t>nac_dia</a:t>
            </a:r>
            <a:r>
              <a:rPr lang="en-US" dirty="0"/>
              <a:t>, </a:t>
            </a:r>
            <a:r>
              <a:rPr lang="en-US" dirty="0" err="1"/>
              <a:t>hvib_dia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ham_adi</a:t>
            </a:r>
            <a:r>
              <a:rPr lang="en-US" dirty="0"/>
              <a:t>, </a:t>
            </a:r>
            <a:r>
              <a:rPr lang="en-US" dirty="0" err="1"/>
              <a:t>nac_adi</a:t>
            </a:r>
            <a:r>
              <a:rPr lang="en-US" dirty="0"/>
              <a:t>, </a:t>
            </a:r>
            <a:r>
              <a:rPr lang="en-US" dirty="0" err="1"/>
              <a:t>hvib_adi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ovlp_dia</a:t>
            </a:r>
            <a:r>
              <a:rPr lang="en-US" dirty="0"/>
              <a:t>, </a:t>
            </a:r>
            <a:r>
              <a:rPr lang="en-US" dirty="0" err="1"/>
              <a:t>time_overlap_dia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ovlp_adi</a:t>
            </a:r>
            <a:r>
              <a:rPr lang="en-US" dirty="0"/>
              <a:t>, </a:t>
            </a:r>
            <a:r>
              <a:rPr lang="en-US" dirty="0" err="1"/>
              <a:t>time_overlap_adi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basis_transform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vector&lt;CMATRIX*&gt; dc1_adi, dc1_dia</a:t>
            </a:r>
          </a:p>
          <a:p>
            <a:pPr marL="285750" indent="-285750">
              <a:buFontTx/>
              <a:buChar char="-"/>
            </a:pPr>
            <a:r>
              <a:rPr lang="en-US" dirty="0"/>
              <a:t>vector&lt;CMATRIX*&gt; d1ham_adi, d1ham_dia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compute_adiabatic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36058" y="1544533"/>
                <a:ext cx="240335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58" y="1544533"/>
                <a:ext cx="2403350" cy="404983"/>
              </a:xfrm>
              <a:prstGeom prst="rect">
                <a:avLst/>
              </a:prstGeom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41059" y="845109"/>
                <a:ext cx="239834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59" y="845109"/>
                <a:ext cx="2398349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36058" y="2549798"/>
                <a:ext cx="2626552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58" y="2549798"/>
                <a:ext cx="2626552" cy="376193"/>
              </a:xfrm>
              <a:prstGeom prst="rect">
                <a:avLst/>
              </a:prstGeom>
              <a:blipFill>
                <a:blip r:embed="rId4"/>
                <a:stretch>
                  <a:fillRect t="-8065" r="-3016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3600649" y="1161071"/>
            <a:ext cx="3167899" cy="1707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55098" y="1650686"/>
            <a:ext cx="310411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95176" y="3610466"/>
                <a:ext cx="2322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76" y="3610466"/>
                <a:ext cx="232268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065515" y="194146"/>
            <a:ext cx="291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matrix elements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9714" y="2098749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(similarity) transformation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2266" y="3115455"/>
            <a:ext cx="300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First-order derivative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100178" y="4218369"/>
                <a:ext cx="2317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78" y="4218369"/>
                <a:ext cx="231768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742850" y="2867115"/>
            <a:ext cx="3025698" cy="9280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487223" y="3003091"/>
            <a:ext cx="3352425" cy="139824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374263" y="5466380"/>
                <a:ext cx="7443473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263" y="5466380"/>
                <a:ext cx="7443473" cy="404983"/>
              </a:xfrm>
              <a:prstGeom prst="rect">
                <a:avLst/>
              </a:prstGeom>
              <a:blipFill>
                <a:blip r:embed="rId7"/>
                <a:stretch>
                  <a:fillRect t="-45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190281" y="6056849"/>
                <a:ext cx="7543800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81" y="6056849"/>
                <a:ext cx="7543800" cy="404983"/>
              </a:xfrm>
              <a:prstGeom prst="rect">
                <a:avLst/>
              </a:prstGeom>
              <a:blipFill>
                <a:blip r:embed="rId8"/>
                <a:stretch>
                  <a:fillRect t="-45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2190281" y="5287617"/>
            <a:ext cx="364406" cy="1174215"/>
          </a:xfrm>
          <a:prstGeom prst="leftBrace">
            <a:avLst>
              <a:gd name="adj1" fmla="val 46518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8055" y="5348963"/>
            <a:ext cx="1974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compute NACs?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54546" y="5703688"/>
            <a:ext cx="242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Then use special structure of the matrix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783047" y="3473315"/>
            <a:ext cx="5505242" cy="18570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077880" y="3153520"/>
            <a:ext cx="6252312" cy="2390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659217" y="3077608"/>
            <a:ext cx="4128763" cy="23887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7" descr="Image result for ub logo">
            <a:extLst>
              <a:ext uri="{FF2B5EF4-FFF2-40B4-BE49-F238E27FC236}">
                <a16:creationId xmlns:a16="http://schemas.microsoft.com/office/drawing/2014/main" id="{12982110-099D-F51C-C67D-5DC6C9A5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55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40226" y="1779347"/>
                <a:ext cx="4863383" cy="376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26" y="1779347"/>
                <a:ext cx="4863383" cy="376963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135980" y="1677661"/>
            <a:ext cx="20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a well-known property!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80500" y="6303461"/>
                <a:ext cx="1883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500" y="6303461"/>
                <a:ext cx="188352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67104" y="5227486"/>
                <a:ext cx="75438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𝑎𝑑𝑖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𝑎𝑑𝑖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104" y="5227486"/>
                <a:ext cx="7543800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75861" y="1411357"/>
            <a:ext cx="23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Properties of the NACs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478" y="4662505"/>
            <a:ext cx="238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observations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8308031" y="4294744"/>
            <a:ext cx="506895" cy="3236740"/>
          </a:xfrm>
          <a:prstGeom prst="rightBrace">
            <a:avLst>
              <a:gd name="adj1" fmla="val 56036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4920570" y="4315431"/>
            <a:ext cx="506895" cy="3236740"/>
          </a:xfrm>
          <a:prstGeom prst="rightBrace">
            <a:avLst>
              <a:gd name="adj1" fmla="val 56036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14680" y="6270784"/>
                <a:ext cx="2341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680" y="6270784"/>
                <a:ext cx="23419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22760" y="4662505"/>
                <a:ext cx="4539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equation becomes an identity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760" y="4662505"/>
                <a:ext cx="4539256" cy="369332"/>
              </a:xfrm>
              <a:prstGeom prst="rect">
                <a:avLst/>
              </a:prstGeom>
              <a:blipFill>
                <a:blip r:embed="rId6"/>
                <a:stretch>
                  <a:fillRect l="-12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5F3E20-1714-B738-B086-470A6305B418}"/>
                  </a:ext>
                </a:extLst>
              </p:cNvPr>
              <p:cNvSpPr txBox="1"/>
              <p:nvPr/>
            </p:nvSpPr>
            <p:spPr>
              <a:xfrm>
                <a:off x="2587798" y="3183104"/>
                <a:ext cx="5773331" cy="421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US" i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scalar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5F3E20-1714-B738-B086-470A6305B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98" y="3183104"/>
                <a:ext cx="5773331" cy="421397"/>
              </a:xfrm>
              <a:prstGeom prst="rect">
                <a:avLst/>
              </a:prstGeom>
              <a:blipFill>
                <a:blip r:embed="rId7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1FCA07-7E70-C99A-F625-6F4293098C64}"/>
                  </a:ext>
                </a:extLst>
              </p:cNvPr>
              <p:cNvSpPr txBox="1"/>
              <p:nvPr/>
            </p:nvSpPr>
            <p:spPr>
              <a:xfrm>
                <a:off x="2644869" y="3635997"/>
                <a:ext cx="6533817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en-US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understood as a column-vector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1FCA07-7E70-C99A-F625-6F4293098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69" y="3635997"/>
                <a:ext cx="6533817" cy="411395"/>
              </a:xfrm>
              <a:prstGeom prst="rect">
                <a:avLst/>
              </a:prstGeom>
              <a:blipFill>
                <a:blip r:embed="rId8"/>
                <a:stretch>
                  <a:fillRect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AC6A26-29EE-6CBA-563E-E29A77347013}"/>
                  </a:ext>
                </a:extLst>
              </p:cNvPr>
              <p:cNvSpPr txBox="1"/>
              <p:nvPr/>
            </p:nvSpPr>
            <p:spPr>
              <a:xfrm>
                <a:off x="2640900" y="4011762"/>
                <a:ext cx="8824812" cy="413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</m:sub>
                        </m:sSub>
                      </m:e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𝛁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understood as a vector of matrices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AC6A26-29EE-6CBA-563E-E29A77347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900" y="4011762"/>
                <a:ext cx="8824812" cy="413896"/>
              </a:xfrm>
              <a:prstGeom prst="rect">
                <a:avLst/>
              </a:prstGeom>
              <a:blipFill>
                <a:blip r:embed="rId9"/>
                <a:stretch>
                  <a:fillRect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7" descr="Image result for ub logo">
            <a:extLst>
              <a:ext uri="{FF2B5EF4-FFF2-40B4-BE49-F238E27FC236}">
                <a16:creationId xmlns:a16="http://schemas.microsoft.com/office/drawing/2014/main" id="{6B866D36-6E2D-49E5-063E-DA8D8EED5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75D966-1C58-12D7-18CE-4A6567F451EF}"/>
              </a:ext>
            </a:extLst>
          </p:cNvPr>
          <p:cNvSpPr txBox="1"/>
          <p:nvPr/>
        </p:nvSpPr>
        <p:spPr>
          <a:xfrm>
            <a:off x="1520776" y="131702"/>
            <a:ext cx="7934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Nonadiabatic couplings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F1D203-7B2E-7190-F247-A19410A407E0}"/>
                  </a:ext>
                </a:extLst>
              </p:cNvPr>
              <p:cNvSpPr txBox="1"/>
              <p:nvPr/>
            </p:nvSpPr>
            <p:spPr>
              <a:xfrm>
                <a:off x="3604974" y="1301817"/>
                <a:ext cx="3120024" cy="37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F1D203-7B2E-7190-F247-A19410A40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974" y="1301817"/>
                <a:ext cx="3120024" cy="376898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5D7FC0-27A8-AED7-122B-7EBB52A2BCF7}"/>
                  </a:ext>
                </a:extLst>
              </p:cNvPr>
              <p:cNvSpPr txBox="1"/>
              <p:nvPr/>
            </p:nvSpPr>
            <p:spPr>
              <a:xfrm>
                <a:off x="4196269" y="2239126"/>
                <a:ext cx="2556387" cy="383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5D7FC0-27A8-AED7-122B-7EBB52A2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269" y="2239126"/>
                <a:ext cx="2556387" cy="383567"/>
              </a:xfrm>
              <a:prstGeom prst="rect">
                <a:avLst/>
              </a:prstGeom>
              <a:blipFill>
                <a:blip r:embed="rId12"/>
                <a:stretch>
                  <a:fillRect t="-7937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85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617" y="5214875"/>
            <a:ext cx="2523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nHamiltonian</a:t>
            </a:r>
            <a:endParaRPr lang="en-US" b="1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Ehrenfest_energy_adi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Ehrenfest_energy_dia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25826" y="1116407"/>
                <a:ext cx="3575851" cy="694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826" y="1116407"/>
                <a:ext cx="3575851" cy="6949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29525" y="194318"/>
            <a:ext cx="416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Quantum-classical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36919" y="3279255"/>
                <a:ext cx="4912692" cy="715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919" y="3279255"/>
                <a:ext cx="4912692" cy="715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3856383" y="4104861"/>
            <a:ext cx="3845294" cy="20971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56383" y="4234070"/>
            <a:ext cx="2057367" cy="17194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36437" y="2569642"/>
                <a:ext cx="9006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TSH (adiabatic) energies, just use the coefficients of special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=(0, 0, 1,…, 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437" y="2569642"/>
                <a:ext cx="9006264" cy="369332"/>
              </a:xfrm>
              <a:prstGeom prst="rect">
                <a:avLst/>
              </a:prstGeom>
              <a:blipFill>
                <a:blip r:embed="rId4"/>
                <a:stretch>
                  <a:fillRect l="-6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7" descr="Image result for ub logo">
            <a:extLst>
              <a:ext uri="{FF2B5EF4-FFF2-40B4-BE49-F238E27FC236}">
                <a16:creationId xmlns:a16="http://schemas.microsoft.com/office/drawing/2014/main" id="{6FC81800-32BD-8CA1-BF1F-E6CAF9F83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AD091D-5FFA-2F81-9C1C-E39B84398A35}"/>
                  </a:ext>
                </a:extLst>
              </p:cNvPr>
              <p:cNvSpPr txBox="1"/>
              <p:nvPr/>
            </p:nvSpPr>
            <p:spPr>
              <a:xfrm>
                <a:off x="2431649" y="3747600"/>
                <a:ext cx="9507794" cy="679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𝑞𝑐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AD091D-5FFA-2F81-9C1C-E39B8439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649" y="3747600"/>
                <a:ext cx="9507794" cy="679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ABDDF071-E7A9-EA94-F68A-248B1874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B5E72D-2B40-25AD-952B-E38B59AF4EBF}"/>
              </a:ext>
            </a:extLst>
          </p:cNvPr>
          <p:cNvSpPr txBox="1"/>
          <p:nvPr/>
        </p:nvSpPr>
        <p:spPr>
          <a:xfrm>
            <a:off x="2836467" y="165248"/>
            <a:ext cx="601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Making a Quantum-classical transition. Way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5B5D70-329C-2B24-07F1-E924AAFB820F}"/>
                  </a:ext>
                </a:extLst>
              </p:cNvPr>
              <p:cNvSpPr txBox="1"/>
              <p:nvPr/>
            </p:nvSpPr>
            <p:spPr>
              <a:xfrm>
                <a:off x="4678321" y="976764"/>
                <a:ext cx="2330245" cy="628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5B5D70-329C-2B24-07F1-E924AAFB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21" y="976764"/>
                <a:ext cx="2330245" cy="628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0F0E0D-075F-7094-131C-854875C21D2E}"/>
                  </a:ext>
                </a:extLst>
              </p:cNvPr>
              <p:cNvSpPr txBox="1"/>
              <p:nvPr/>
            </p:nvSpPr>
            <p:spPr>
              <a:xfrm>
                <a:off x="-50334" y="2283296"/>
                <a:ext cx="366743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</m:acc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0F0E0D-075F-7094-131C-854875C2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34" y="2283296"/>
                <a:ext cx="3667432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8F1C1B-B805-FACE-4815-71FD37F63B04}"/>
                  </a:ext>
                </a:extLst>
              </p:cNvPr>
              <p:cNvSpPr txBox="1"/>
              <p:nvPr/>
            </p:nvSpPr>
            <p:spPr>
              <a:xfrm>
                <a:off x="4807974" y="1783256"/>
                <a:ext cx="6096000" cy="635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8F1C1B-B805-FACE-4815-71FD37F63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74" y="1783256"/>
                <a:ext cx="6096000" cy="6357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F858B-4198-F733-06CE-BCB9DB83BD64}"/>
                  </a:ext>
                </a:extLst>
              </p:cNvPr>
              <p:cNvSpPr txBox="1"/>
              <p:nvPr/>
            </p:nvSpPr>
            <p:spPr>
              <a:xfrm>
                <a:off x="4759988" y="2502045"/>
                <a:ext cx="6096000" cy="684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  <m:d>
                            <m:dPr>
                              <m:begChr m:val="⟨"/>
                              <m:endChr m:val="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∇</m:t>
                          </m:r>
                          <m:d>
                            <m:dPr>
                              <m:begChr m:val="⟨"/>
                              <m:endChr m:val="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F858B-4198-F733-06CE-BCB9DB83B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88" y="2502045"/>
                <a:ext cx="6096000" cy="6840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8F8DDE-B0FB-5B6F-2CD2-7BC885767697}"/>
                  </a:ext>
                </a:extLst>
              </p:cNvPr>
              <p:cNvSpPr txBox="1"/>
              <p:nvPr/>
            </p:nvSpPr>
            <p:spPr>
              <a:xfrm>
                <a:off x="799495" y="3792952"/>
                <a:ext cx="1455174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8F8DDE-B0FB-5B6F-2CD2-7BC885767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95" y="3792952"/>
                <a:ext cx="1455174" cy="376770"/>
              </a:xfrm>
              <a:prstGeom prst="rect">
                <a:avLst/>
              </a:prstGeom>
              <a:blipFill>
                <a:blip r:embed="rId8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42C522-A683-03EE-AEB4-CD9750C8BCEA}"/>
                  </a:ext>
                </a:extLst>
              </p:cNvPr>
              <p:cNvSpPr txBox="1"/>
              <p:nvPr/>
            </p:nvSpPr>
            <p:spPr>
              <a:xfrm>
                <a:off x="847962" y="4257445"/>
                <a:ext cx="135824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42C522-A683-03EE-AEB4-CD9750C8B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62" y="4257445"/>
                <a:ext cx="135824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88AD7C5-93DE-D60A-868D-DF72444DA2BC}"/>
              </a:ext>
            </a:extLst>
          </p:cNvPr>
          <p:cNvSpPr txBox="1"/>
          <p:nvPr/>
        </p:nvSpPr>
        <p:spPr>
          <a:xfrm>
            <a:off x="363794" y="5643716"/>
            <a:ext cx="318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Projecting onto electronic basis: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B736FF-BE62-CA08-48A4-E67A39527709}"/>
                  </a:ext>
                </a:extLst>
              </p:cNvPr>
              <p:cNvSpPr txBox="1"/>
              <p:nvPr/>
            </p:nvSpPr>
            <p:spPr>
              <a:xfrm>
                <a:off x="4009727" y="5012334"/>
                <a:ext cx="6096000" cy="693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𝑟𝑒𝑝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𝑟𝑒𝑝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𝑟𝑒𝑝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B736FF-BE62-CA08-48A4-E67A39527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27" y="5012334"/>
                <a:ext cx="6096000" cy="6933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5D8E7F-B8E4-DCD6-49F3-B3F5B982A913}"/>
                  </a:ext>
                </a:extLst>
              </p:cNvPr>
              <p:cNvSpPr txBox="1"/>
              <p:nvPr/>
            </p:nvSpPr>
            <p:spPr>
              <a:xfrm>
                <a:off x="4581832" y="6023692"/>
                <a:ext cx="3664973" cy="625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5D8E7F-B8E4-DCD6-49F3-B3F5B982A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32" y="6023692"/>
                <a:ext cx="3664973" cy="6252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76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6009</Words>
  <Application>Microsoft Office PowerPoint</Application>
  <PresentationFormat>Widescreen</PresentationFormat>
  <Paragraphs>789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Nonadiabatic Dynamics?</vt:lpstr>
      <vt:lpstr>TSH in the nutshell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Hop proposal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 Akimov</cp:lastModifiedBy>
  <cp:revision>34</cp:revision>
  <dcterms:created xsi:type="dcterms:W3CDTF">2021-12-25T21:11:49Z</dcterms:created>
  <dcterms:modified xsi:type="dcterms:W3CDTF">2022-07-03T06:22:19Z</dcterms:modified>
</cp:coreProperties>
</file>