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7" r:id="rId11"/>
    <p:sldId id="269" r:id="rId12"/>
    <p:sldId id="271" r:id="rId13"/>
    <p:sldId id="270" r:id="rId14"/>
    <p:sldId id="272" r:id="rId15"/>
    <p:sldId id="273" r:id="rId16"/>
    <p:sldId id="276" r:id="rId17"/>
    <p:sldId id="275" r:id="rId18"/>
    <p:sldId id="277" r:id="rId19"/>
    <p:sldId id="278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19" autoAdjust="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E9B7E-9125-40AB-9443-34BF0E1DA6D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A34BB-77F0-424E-AB03-A2044CFDB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98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A34BB-77F0-424E-AB03-A2044CFDB1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73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A34BB-77F0-424E-AB03-A2044CFDB1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16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12D5-7B83-4C99-A8ED-5E865E34F84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EA9B-6A90-4436-8709-89F4C8685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4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12D5-7B83-4C99-A8ED-5E865E34F84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EA9B-6A90-4436-8709-89F4C8685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6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12D5-7B83-4C99-A8ED-5E865E34F84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EA9B-6A90-4436-8709-89F4C8685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6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12D5-7B83-4C99-A8ED-5E865E34F84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EA9B-6A90-4436-8709-89F4C8685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7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12D5-7B83-4C99-A8ED-5E865E34F84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EA9B-6A90-4436-8709-89F4C8685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12D5-7B83-4C99-A8ED-5E865E34F84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EA9B-6A90-4436-8709-89F4C8685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8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12D5-7B83-4C99-A8ED-5E865E34F84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EA9B-6A90-4436-8709-89F4C8685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12D5-7B83-4C99-A8ED-5E865E34F84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EA9B-6A90-4436-8709-89F4C8685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5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12D5-7B83-4C99-A8ED-5E865E34F84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EA9B-6A90-4436-8709-89F4C8685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9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12D5-7B83-4C99-A8ED-5E865E34F84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EA9B-6A90-4436-8709-89F4C8685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3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712D5-7B83-4C99-A8ED-5E865E34F84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EA9B-6A90-4436-8709-89F4C8685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9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712D5-7B83-4C99-A8ED-5E865E34F84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6EA9B-6A90-4436-8709-89F4C8685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4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Calculations of excited states of solids using </a:t>
            </a:r>
            <a:r>
              <a:rPr lang="en-US" dirty="0" err="1"/>
              <a:t>BerkeleyGW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50208"/>
            <a:ext cx="9144000" cy="1307592"/>
          </a:xfrm>
        </p:spPr>
        <p:txBody>
          <a:bodyPr>
            <a:normAutofit/>
          </a:bodyPr>
          <a:lstStyle/>
          <a:p>
            <a:r>
              <a:rPr lang="en-US" sz="3600" i="1" dirty="0" err="1"/>
              <a:t>Peihong</a:t>
            </a:r>
            <a:r>
              <a:rPr lang="en-US" sz="3600" i="1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454330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183" y="1216152"/>
            <a:ext cx="770839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Computational cost of conventional GW calculations scales as O(N</a:t>
            </a:r>
            <a:r>
              <a:rPr lang="en-US" sz="2800" baseline="30000" dirty="0"/>
              <a:t>4</a:t>
            </a:r>
            <a:r>
              <a:rPr lang="en-US" sz="2800" dirty="0"/>
              <a:t>) where N is the number of atoms in the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Conventional GW calculations are thus very expensive for large systems, and convergence is often a severe issue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 a 2-atom </a:t>
            </a:r>
            <a:r>
              <a:rPr lang="en-US" sz="2800" dirty="0" err="1"/>
              <a:t>MgO</a:t>
            </a:r>
            <a:r>
              <a:rPr lang="en-US" sz="2800" dirty="0"/>
              <a:t> primitive cell, one needs to include about 1,000 bands in the GW calculations to achieve adequately converged results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920" y="224590"/>
            <a:ext cx="11008767" cy="88577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Second example: Large-scale GW calculations</a:t>
            </a:r>
            <a:br>
              <a:rPr lang="en-US" sz="3600" dirty="0"/>
            </a:br>
            <a:r>
              <a:rPr lang="en-US" sz="3600" dirty="0"/>
              <a:t>(a 64-atom </a:t>
            </a:r>
            <a:r>
              <a:rPr lang="en-US" sz="3600" dirty="0" err="1"/>
              <a:t>MgO</a:t>
            </a:r>
            <a:r>
              <a:rPr lang="en-US" sz="3600" dirty="0"/>
              <a:t> supercell)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10364"/>
            <a:ext cx="12192000" cy="96644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78" y="1550419"/>
            <a:ext cx="4122473" cy="373266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29183" y="5510784"/>
            <a:ext cx="113202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 achieve the same level of convergence for a 64-atom cell, one would need </a:t>
            </a:r>
            <a:r>
              <a:rPr lang="en-US" sz="2800" dirty="0">
                <a:solidFill>
                  <a:srgbClr val="0000FF"/>
                </a:solidFill>
              </a:rPr>
              <a:t>32,000 bands</a:t>
            </a:r>
            <a:r>
              <a:rPr lang="en-US" sz="2800" dirty="0"/>
              <a:t>! You will have to wait for a few days to get the results!</a:t>
            </a:r>
          </a:p>
        </p:txBody>
      </p:sp>
    </p:spTree>
    <p:extLst>
      <p:ext uri="{BB962C8B-B14F-4D97-AF65-F5344CB8AC3E}">
        <p14:creationId xmlns:p14="http://schemas.microsoft.com/office/powerpoint/2010/main" val="1325580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184" y="1216152"/>
            <a:ext cx="1145743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Using our recently developed acceleration technique, a GW calculation for a 64-atom </a:t>
            </a:r>
            <a:r>
              <a:rPr lang="en-US" sz="2800" dirty="0" err="1"/>
              <a:t>MgO</a:t>
            </a:r>
            <a:r>
              <a:rPr lang="en-US" sz="2800" dirty="0"/>
              <a:t> takes a little over 1 hour using </a:t>
            </a:r>
            <a:r>
              <a:rPr lang="en-US" sz="2800" dirty="0">
                <a:solidFill>
                  <a:srgbClr val="0000FF"/>
                </a:solidFill>
              </a:rPr>
              <a:t>four 56-core </a:t>
            </a:r>
            <a:r>
              <a:rPr lang="en-US" sz="2800" dirty="0"/>
              <a:t>(Intel Xeon Gold 6330) </a:t>
            </a:r>
            <a:r>
              <a:rPr lang="en-US" sz="2800" dirty="0">
                <a:solidFill>
                  <a:srgbClr val="0000FF"/>
                </a:solidFill>
              </a:rPr>
              <a:t>nodes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Go ahead and submit the jobs.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this example the WFN calculation is done slightly differently. We use a memory-saving method to generate the wave functions. So after the WFN calculation is done, please run wave functions merging script: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>
                <a:solidFill>
                  <a:srgbClr val="0000FF"/>
                </a:solidFill>
              </a:rPr>
              <a:t>      ./wfnmerge.sh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920" y="224590"/>
            <a:ext cx="11008767" cy="88577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Second example: Large-scale GW calculations</a:t>
            </a:r>
            <a:br>
              <a:rPr lang="en-US" sz="3600" dirty="0"/>
            </a:br>
            <a:r>
              <a:rPr lang="en-US" sz="3600" dirty="0"/>
              <a:t>(a 64-atom </a:t>
            </a:r>
            <a:r>
              <a:rPr lang="en-US" sz="3600" dirty="0" err="1"/>
              <a:t>MgO</a:t>
            </a:r>
            <a:r>
              <a:rPr lang="en-US" sz="3600" dirty="0"/>
              <a:t> supercell)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10364"/>
            <a:ext cx="12192000" cy="96644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9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920" y="224590"/>
            <a:ext cx="11008767" cy="88577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Second example: Large-scale GW calculations</a:t>
            </a:r>
            <a:br>
              <a:rPr lang="en-US" sz="3600" dirty="0"/>
            </a:br>
            <a:r>
              <a:rPr lang="en-US" sz="3600" dirty="0"/>
              <a:t>(a 64-atom </a:t>
            </a:r>
            <a:r>
              <a:rPr lang="en-US" sz="3600" dirty="0" err="1"/>
              <a:t>MgO</a:t>
            </a:r>
            <a:r>
              <a:rPr lang="en-US" sz="3600" dirty="0"/>
              <a:t> supercell)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10364"/>
            <a:ext cx="12192000" cy="96644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785" y="-23492"/>
            <a:ext cx="3330273" cy="301537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10920" y="1260526"/>
            <a:ext cx="83478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Using our new method, we only need to carry out integration over about 920 energy points/bands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represents a </a:t>
            </a:r>
            <a:r>
              <a:rPr lang="en-US" sz="2800" dirty="0">
                <a:solidFill>
                  <a:srgbClr val="0000FF"/>
                </a:solidFill>
              </a:rPr>
              <a:t>speed up factor of 3,2000/920 ~ 35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Results (sigma.log)</a:t>
            </a:r>
          </a:p>
        </p:txBody>
      </p:sp>
      <p:sp>
        <p:nvSpPr>
          <p:cNvPr id="3" name="Rectangle 2"/>
          <p:cNvSpPr/>
          <p:nvPr/>
        </p:nvSpPr>
        <p:spPr>
          <a:xfrm>
            <a:off x="954024" y="3207388"/>
            <a:ext cx="110429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n       </a:t>
            </a:r>
            <a:r>
              <a:rPr lang="en-US" sz="2000" dirty="0" err="1"/>
              <a:t>elda</a:t>
            </a:r>
            <a:r>
              <a:rPr lang="en-US" sz="2000" dirty="0"/>
              <a:t>             </a:t>
            </a:r>
            <a:r>
              <a:rPr lang="en-US" sz="2000" dirty="0" err="1"/>
              <a:t>ecor</a:t>
            </a:r>
            <a:r>
              <a:rPr lang="en-US" sz="2000" dirty="0"/>
              <a:t>              x              </a:t>
            </a:r>
            <a:r>
              <a:rPr lang="en-US" sz="2000" dirty="0" err="1"/>
              <a:t>sx</a:t>
            </a:r>
            <a:r>
              <a:rPr lang="en-US" sz="2000" dirty="0"/>
              <a:t>-x              </a:t>
            </a:r>
            <a:r>
              <a:rPr lang="en-US" sz="2000" dirty="0" err="1"/>
              <a:t>ch</a:t>
            </a:r>
            <a:r>
              <a:rPr lang="en-US" sz="2000" dirty="0"/>
              <a:t>             sig             </a:t>
            </a:r>
            <a:r>
              <a:rPr lang="en-US" sz="2000" dirty="0" err="1"/>
              <a:t>vxc</a:t>
            </a:r>
            <a:r>
              <a:rPr lang="en-US" sz="2000" dirty="0"/>
              <a:t>            eqp0        eqp1         </a:t>
            </a:r>
            <a:r>
              <a:rPr lang="en-US" sz="2000" dirty="0" err="1"/>
              <a:t>Znk</a:t>
            </a:r>
            <a:endParaRPr lang="en-US" sz="2000" dirty="0"/>
          </a:p>
          <a:p>
            <a:r>
              <a:rPr lang="en-US" sz="2000" dirty="0"/>
              <a:t> 126     9.3525     9.3525   -25.2601    14.0797   -11.8352   -23.0156   -20.1391     6.4759     6.9192     0.8459</a:t>
            </a:r>
          </a:p>
          <a:p>
            <a:r>
              <a:rPr lang="en-US" sz="2000" dirty="0"/>
              <a:t> 127     9.3525     9.3525   -25.2601    14.0797   -11.8352   -23.0156   -20.1391     6.4759     6.9192     0.8459</a:t>
            </a:r>
          </a:p>
          <a:p>
            <a:r>
              <a:rPr lang="en-US" sz="2000" dirty="0"/>
              <a:t> 128     9.3525     9.3525   -25.2601    14.0797   -11.8352   -23.0156   -20.1391     6.4759     6.9192     0.8459</a:t>
            </a:r>
          </a:p>
          <a:p>
            <a:r>
              <a:rPr lang="en-US" sz="2000" dirty="0"/>
              <a:t>  </a:t>
            </a:r>
          </a:p>
          <a:p>
            <a:r>
              <a:rPr lang="en-US" sz="2000" dirty="0"/>
              <a:t> 129    14.2153  14.2153    -7.6819      4.5204      -8.3454   -11.5069   -12.0885   14.7969   14.7238    0.8744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0920" y="4176884"/>
            <a:ext cx="6383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VBM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CBM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60704" y="4176884"/>
            <a:ext cx="1563624" cy="923330"/>
          </a:xfrm>
          <a:prstGeom prst="round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966960" y="4176884"/>
            <a:ext cx="1042416" cy="923330"/>
          </a:xfrm>
          <a:prstGeom prst="round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2997" y="5269262"/>
            <a:ext cx="103866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DFT band gap: </a:t>
            </a:r>
            <a:r>
              <a:rPr lang="en-US" sz="2800" dirty="0">
                <a:solidFill>
                  <a:srgbClr val="FF0000"/>
                </a:solidFill>
              </a:rPr>
              <a:t>4.86 eV</a:t>
            </a:r>
          </a:p>
          <a:p>
            <a:r>
              <a:rPr lang="en-US" sz="2800" dirty="0"/>
              <a:t>GW band gap: </a:t>
            </a:r>
            <a:r>
              <a:rPr lang="en-US" sz="2800" dirty="0">
                <a:solidFill>
                  <a:srgbClr val="0000FF"/>
                </a:solidFill>
              </a:rPr>
              <a:t>7.80 eV </a:t>
            </a:r>
            <a:r>
              <a:rPr lang="en-US" sz="2800" dirty="0"/>
              <a:t>(very close to that of primitive cell calculations)</a:t>
            </a:r>
          </a:p>
          <a:p>
            <a:r>
              <a:rPr lang="en-US" sz="2800" dirty="0" err="1"/>
              <a:t>Exp</a:t>
            </a:r>
            <a:r>
              <a:rPr lang="en-US" sz="2800" dirty="0"/>
              <a:t> band gap: </a:t>
            </a:r>
            <a:r>
              <a:rPr lang="en-US" sz="2800" dirty="0">
                <a:solidFill>
                  <a:srgbClr val="0000FF"/>
                </a:solidFill>
              </a:rPr>
              <a:t>7.78 eV</a:t>
            </a:r>
          </a:p>
        </p:txBody>
      </p:sp>
    </p:spTree>
    <p:extLst>
      <p:ext uri="{BB962C8B-B14F-4D97-AF65-F5344CB8AC3E}">
        <p14:creationId xmlns:p14="http://schemas.microsoft.com/office/powerpoint/2010/main" val="1544006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184" y="1216152"/>
            <a:ext cx="11457432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calculations of e-h excitations are more involved.</a:t>
            </a:r>
          </a:p>
          <a:p>
            <a:r>
              <a:rPr lang="en-US" sz="2800" dirty="0"/>
              <a:t>      cd </a:t>
            </a:r>
            <a:r>
              <a:rPr lang="en-US" sz="2800" dirty="0">
                <a:solidFill>
                  <a:srgbClr val="FF0000"/>
                </a:solidFill>
              </a:rPr>
              <a:t>3-GaAs-GW-BSE</a:t>
            </a:r>
            <a:r>
              <a:rPr lang="en-US" sz="2800" dirty="0"/>
              <a:t> 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There are four sub-directories: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0000"/>
                </a:solidFill>
              </a:rPr>
              <a:t>1-paratec</a:t>
            </a:r>
            <a:r>
              <a:rPr lang="en-US" sz="2800" dirty="0"/>
              <a:t>: DFT calculations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0000"/>
                </a:solidFill>
              </a:rPr>
              <a:t>2-epsilon</a:t>
            </a:r>
            <a:r>
              <a:rPr lang="en-US" sz="2800" dirty="0"/>
              <a:t>: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 Dielectric matrix calculations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0000"/>
                </a:solidFill>
              </a:rPr>
              <a:t>3-sigma</a:t>
            </a:r>
            <a:r>
              <a:rPr lang="en-US" sz="2800" dirty="0"/>
              <a:t>: Self-energy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0000"/>
                </a:solidFill>
              </a:rPr>
              <a:t>4-BSE</a:t>
            </a:r>
            <a:r>
              <a:rPr lang="en-US" sz="2800" dirty="0"/>
              <a:t>: Solving the </a:t>
            </a:r>
            <a:r>
              <a:rPr lang="en-US" sz="2800" dirty="0" err="1"/>
              <a:t>Betha-Salpeter</a:t>
            </a:r>
            <a:r>
              <a:rPr lang="en-US" sz="2800" dirty="0"/>
              <a:t> equation to obtain e-h excitations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920" y="224590"/>
            <a:ext cx="11008767" cy="885774"/>
          </a:xfrm>
        </p:spPr>
        <p:txBody>
          <a:bodyPr>
            <a:normAutofit/>
          </a:bodyPr>
          <a:lstStyle/>
          <a:p>
            <a:r>
              <a:rPr lang="en-US" sz="3600" dirty="0"/>
              <a:t>Third example: </a:t>
            </a:r>
            <a:r>
              <a:rPr lang="en-US" sz="3600" dirty="0" err="1"/>
              <a:t>Exciton</a:t>
            </a:r>
            <a:r>
              <a:rPr lang="en-US" sz="3600" dirty="0"/>
              <a:t> calculations (GW+BSE)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10364"/>
            <a:ext cx="12192000" cy="96644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18958" y="4636431"/>
            <a:ext cx="67492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References: PRB 62,  4927 (2000)</a:t>
            </a:r>
          </a:p>
          <a:p>
            <a:r>
              <a:rPr lang="fr-FR" sz="2400" dirty="0"/>
              <a:t>Computer </a:t>
            </a:r>
            <a:r>
              <a:rPr lang="fr-FR" sz="2400" dirty="0" err="1"/>
              <a:t>Physics</a:t>
            </a:r>
            <a:r>
              <a:rPr lang="fr-FR" sz="2400" dirty="0"/>
              <a:t> Communications 183, 1269 (2012)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4766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184" y="1216152"/>
            <a:ext cx="11631168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There are a few more directories under </a:t>
            </a:r>
            <a:r>
              <a:rPr lang="en-US" sz="2800" dirty="0">
                <a:solidFill>
                  <a:srgbClr val="FF0000"/>
                </a:solidFill>
              </a:rPr>
              <a:t>1-paratec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0000"/>
                </a:solidFill>
              </a:rPr>
              <a:t>1-SCF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0000"/>
                </a:solidFill>
              </a:rPr>
              <a:t>2-WFN0-GW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0000"/>
                </a:solidFill>
              </a:rPr>
              <a:t>2-WFN-GW</a:t>
            </a:r>
            <a:r>
              <a:rPr lang="en-US" sz="2800" dirty="0"/>
              <a:t>: This time we use a shifted grid for calculating</a:t>
            </a:r>
            <a:endParaRPr lang="en-US" sz="2800" dirty="0">
              <a:solidFill>
                <a:srgbClr val="FF0000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0000"/>
                </a:solidFill>
              </a:rPr>
              <a:t>2-WFNq-GW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0000"/>
                </a:solidFill>
              </a:rPr>
              <a:t>3-WFN0-fine-grid-18-BSE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0000"/>
                </a:solidFill>
              </a:rPr>
              <a:t>3-WFN0-fine-grid-18-shifted-BSE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 err="1"/>
              <a:t>Exciton</a:t>
            </a:r>
            <a:r>
              <a:rPr lang="en-US" sz="2800" dirty="0"/>
              <a:t> calculations require an enormously dense k-grid. We use a so-called two-grid method [</a:t>
            </a:r>
            <a:r>
              <a:rPr lang="fr-FR" sz="2800" dirty="0"/>
              <a:t>PRB 62,  4927 (2000); </a:t>
            </a:r>
            <a:r>
              <a:rPr lang="fr-FR" sz="2800" dirty="0" err="1"/>
              <a:t>Compt</a:t>
            </a:r>
            <a:r>
              <a:rPr lang="fr-FR" sz="2800" dirty="0"/>
              <a:t>. Phys. Commun. 183, 1269 (2012)]. 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2800" dirty="0"/>
              <a:t>The e-h </a:t>
            </a:r>
            <a:r>
              <a:rPr lang="fr-FR" sz="2800" dirty="0" err="1"/>
              <a:t>Kernel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first </a:t>
            </a:r>
            <a:r>
              <a:rPr lang="en-US" sz="2800" dirty="0"/>
              <a:t>calculated</a:t>
            </a:r>
            <a:r>
              <a:rPr lang="fr-FR" sz="2800" dirty="0"/>
              <a:t> on a </a:t>
            </a:r>
            <a:r>
              <a:rPr lang="fr-FR" sz="2800" dirty="0" err="1"/>
              <a:t>coarse</a:t>
            </a:r>
            <a:r>
              <a:rPr lang="fr-FR" sz="2800" dirty="0"/>
              <a:t> 6x6x6 k-</a:t>
            </a:r>
            <a:r>
              <a:rPr lang="fr-FR" sz="2800" dirty="0" err="1"/>
              <a:t>grid</a:t>
            </a:r>
            <a:r>
              <a:rPr lang="fr-FR" sz="2800" dirty="0"/>
              <a:t>, the </a:t>
            </a:r>
            <a:r>
              <a:rPr lang="fr-FR" sz="2800" dirty="0" err="1"/>
              <a:t>results</a:t>
            </a:r>
            <a:r>
              <a:rPr lang="fr-FR" sz="2800" dirty="0"/>
              <a:t> are </a:t>
            </a:r>
            <a:r>
              <a:rPr lang="fr-FR" sz="2800" dirty="0" err="1"/>
              <a:t>then</a:t>
            </a:r>
            <a:r>
              <a:rPr lang="fr-FR" sz="2800" dirty="0"/>
              <a:t> </a:t>
            </a:r>
            <a:r>
              <a:rPr lang="fr-FR" sz="2800" dirty="0" err="1"/>
              <a:t>interpolated</a:t>
            </a:r>
            <a:r>
              <a:rPr lang="fr-FR" sz="2800" dirty="0"/>
              <a:t> on a </a:t>
            </a:r>
            <a:r>
              <a:rPr lang="fr-FR" sz="2800" dirty="0" err="1"/>
              <a:t>finer</a:t>
            </a:r>
            <a:r>
              <a:rPr lang="fr-FR" sz="2800" dirty="0"/>
              <a:t> 18x18x18 </a:t>
            </a:r>
            <a:r>
              <a:rPr lang="fr-FR" sz="2800" dirty="0" err="1"/>
              <a:t>grid</a:t>
            </a:r>
            <a:r>
              <a:rPr lang="fr-FR" sz="2800" dirty="0"/>
              <a:t> (</a:t>
            </a:r>
            <a:r>
              <a:rPr lang="fr-FR" sz="2800" dirty="0" err="1"/>
              <a:t>which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still</a:t>
            </a:r>
            <a:r>
              <a:rPr lang="fr-FR" sz="2800" dirty="0"/>
              <a:t> NOT high </a:t>
            </a:r>
            <a:r>
              <a:rPr lang="fr-FR" sz="2800" dirty="0" err="1"/>
              <a:t>enough</a:t>
            </a:r>
            <a:r>
              <a:rPr lang="fr-FR" sz="2800" dirty="0"/>
              <a:t>!)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920" y="224590"/>
            <a:ext cx="11008767" cy="885774"/>
          </a:xfrm>
        </p:spPr>
        <p:txBody>
          <a:bodyPr>
            <a:normAutofit/>
          </a:bodyPr>
          <a:lstStyle/>
          <a:p>
            <a:r>
              <a:rPr lang="en-US" sz="3600" dirty="0"/>
              <a:t>Third example: </a:t>
            </a:r>
            <a:r>
              <a:rPr lang="en-US" sz="3600" dirty="0" err="1"/>
              <a:t>Exciton</a:t>
            </a:r>
            <a:r>
              <a:rPr lang="en-US" sz="3600" dirty="0"/>
              <a:t> calculations (GW+BSE)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10364"/>
            <a:ext cx="12192000" cy="96644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993094"/>
              </p:ext>
            </p:extLst>
          </p:nvPr>
        </p:nvGraphicFramePr>
        <p:xfrm>
          <a:off x="9681428" y="2518824"/>
          <a:ext cx="105727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800" imgH="228600" progId="Equation.3">
                  <p:embed/>
                </p:oleObj>
              </mc:Choice>
              <mc:Fallback>
                <p:oleObj name="Equation" r:id="rId2" imgW="469800" imgH="2286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1428" y="2518824"/>
                        <a:ext cx="105727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488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919" y="1216152"/>
            <a:ext cx="118298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After running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0000"/>
                </a:solidFill>
              </a:rPr>
              <a:t>1-SCF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0000"/>
                </a:solidFill>
              </a:rPr>
              <a:t>2-WFN0-GW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0000"/>
                </a:solidFill>
              </a:rPr>
              <a:t>2-WFN-GW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0000"/>
                </a:solidFill>
              </a:rPr>
              <a:t>2-WFNq-GW</a:t>
            </a:r>
          </a:p>
          <a:p>
            <a:pPr lvl="1"/>
            <a:r>
              <a:rPr lang="en-US" sz="2800" dirty="0"/>
              <a:t>You may proceed to run 2-epsilon and 3-sigma</a:t>
            </a:r>
          </a:p>
          <a:p>
            <a:pPr lvl="1"/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Then </a:t>
            </a:r>
            <a:r>
              <a:rPr lang="en-US" sz="2800" dirty="0">
                <a:solidFill>
                  <a:srgbClr val="FF0000"/>
                </a:solidFill>
              </a:rPr>
              <a:t>cd 4-BSE/1-kernel </a:t>
            </a:r>
            <a:r>
              <a:rPr lang="en-US" sz="2800" dirty="0"/>
              <a:t>and submit job: </a:t>
            </a:r>
            <a:r>
              <a:rPr lang="en-US" sz="2800" dirty="0" err="1">
                <a:solidFill>
                  <a:srgbClr val="FF0000"/>
                </a:solidFill>
              </a:rPr>
              <a:t>sbatch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job.kernel</a:t>
            </a:r>
            <a:r>
              <a:rPr lang="en-US" sz="2800" dirty="0"/>
              <a:t> (takes about 3 min)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920" y="224590"/>
            <a:ext cx="11008767" cy="885774"/>
          </a:xfrm>
        </p:spPr>
        <p:txBody>
          <a:bodyPr>
            <a:normAutofit/>
          </a:bodyPr>
          <a:lstStyle/>
          <a:p>
            <a:r>
              <a:rPr lang="en-US" sz="3600" dirty="0"/>
              <a:t>Third example: </a:t>
            </a:r>
            <a:r>
              <a:rPr lang="en-US" sz="3600" dirty="0" err="1"/>
              <a:t>Exciton</a:t>
            </a:r>
            <a:r>
              <a:rPr lang="en-US" sz="3600" dirty="0"/>
              <a:t> calculations (GW+BSE)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10364"/>
            <a:ext cx="12192000" cy="96644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42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919" y="1216152"/>
            <a:ext cx="11829899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After running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0000"/>
                </a:solidFill>
              </a:rPr>
              <a:t>1-SCF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0000"/>
                </a:solidFill>
              </a:rPr>
              <a:t>2-WFN0-GW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0000"/>
                </a:solidFill>
              </a:rPr>
              <a:t>2-WFN-GW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0000"/>
                </a:solidFill>
              </a:rPr>
              <a:t>2-WFNq-GW</a:t>
            </a:r>
          </a:p>
          <a:p>
            <a:pPr lvl="1"/>
            <a:r>
              <a:rPr lang="en-US" sz="2800" dirty="0"/>
              <a:t>You may proceed to run 2-epsilon and 3-sigma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Then </a:t>
            </a:r>
            <a:r>
              <a:rPr lang="en-US" sz="2800" dirty="0">
                <a:solidFill>
                  <a:srgbClr val="FF0000"/>
                </a:solidFill>
              </a:rPr>
              <a:t>cd 4-BSE/1-kernel </a:t>
            </a:r>
            <a:r>
              <a:rPr lang="en-US" sz="2800" dirty="0"/>
              <a:t>and submit job: </a:t>
            </a:r>
            <a:r>
              <a:rPr lang="en-US" sz="2800" dirty="0" err="1">
                <a:solidFill>
                  <a:srgbClr val="FF0000"/>
                </a:solidFill>
              </a:rPr>
              <a:t>sbatch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job.kernel</a:t>
            </a:r>
            <a:r>
              <a:rPr lang="en-US" sz="2800" dirty="0"/>
              <a:t> (takes about 3 min)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We will use two different methods to calculate the optical absorption (imaginary part of the frequency-dependent dielectric function)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Direction diagonalization: </a:t>
            </a:r>
            <a:r>
              <a:rPr lang="en-US" sz="2800" dirty="0">
                <a:solidFill>
                  <a:srgbClr val="FF0000"/>
                </a:solidFill>
              </a:rPr>
              <a:t>4-BSE/2-exciton-absorption-k6-to-k18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Haydock recursion method: </a:t>
            </a:r>
            <a:r>
              <a:rPr lang="en-US" sz="2800" dirty="0">
                <a:solidFill>
                  <a:srgbClr val="FF0000"/>
                </a:solidFill>
              </a:rPr>
              <a:t>4-BSE/ 2-exciton-absorption-k6-to-k18-shifted-haydock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920" y="224590"/>
            <a:ext cx="11008767" cy="885774"/>
          </a:xfrm>
        </p:spPr>
        <p:txBody>
          <a:bodyPr>
            <a:normAutofit/>
          </a:bodyPr>
          <a:lstStyle/>
          <a:p>
            <a:r>
              <a:rPr lang="en-US" sz="3600" dirty="0"/>
              <a:t>Third example: </a:t>
            </a:r>
            <a:r>
              <a:rPr lang="en-US" sz="3600" dirty="0" err="1"/>
              <a:t>Exciton</a:t>
            </a:r>
            <a:r>
              <a:rPr lang="en-US" sz="3600" dirty="0"/>
              <a:t> calculations (GW+BSE)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10364"/>
            <a:ext cx="12192000" cy="96644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4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919" y="1216152"/>
            <a:ext cx="118298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After applying the Tamm-</a:t>
            </a:r>
            <a:r>
              <a:rPr lang="en-US" sz="2800" dirty="0" err="1"/>
              <a:t>Dancoff</a:t>
            </a:r>
            <a:r>
              <a:rPr lang="en-US" sz="2800" dirty="0"/>
              <a:t> approximation (TDA) which decouples the excitations and de-excitations, the BSE is reduced to a simplified eigenvalue problem (we focus on q = 0 </a:t>
            </a:r>
            <a:r>
              <a:rPr lang="en-US" sz="2800" dirty="0" err="1"/>
              <a:t>excitons</a:t>
            </a:r>
            <a:r>
              <a:rPr lang="en-US" sz="2800" dirty="0"/>
              <a:t> which are relevant to optical excitations)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      Solving the above equation then gives the exciton wave </a:t>
            </a:r>
            <a:r>
              <a:rPr lang="en-US" sz="2800" dirty="0" err="1"/>
              <a:t>funcion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       and related properties such as optical absorption spectra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920" y="224590"/>
            <a:ext cx="11008767" cy="885774"/>
          </a:xfrm>
        </p:spPr>
        <p:txBody>
          <a:bodyPr>
            <a:normAutofit/>
          </a:bodyPr>
          <a:lstStyle/>
          <a:p>
            <a:r>
              <a:rPr lang="en-US" sz="3600" dirty="0"/>
              <a:t>Third example: </a:t>
            </a:r>
            <a:r>
              <a:rPr lang="en-US" sz="3600" dirty="0" err="1"/>
              <a:t>Exciton</a:t>
            </a:r>
            <a:r>
              <a:rPr lang="en-US" sz="3600" dirty="0"/>
              <a:t> calculations (GW+BSE)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10364"/>
            <a:ext cx="12192000" cy="96644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163511"/>
              </p:ext>
            </p:extLst>
          </p:nvPr>
        </p:nvGraphicFramePr>
        <p:xfrm>
          <a:off x="1639888" y="2695575"/>
          <a:ext cx="77438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41600" imgH="368280" progId="Equation.3">
                  <p:embed/>
                </p:oleObj>
              </mc:Choice>
              <mc:Fallback>
                <p:oleObj name="Equation" r:id="rId2" imgW="3441600" imgH="36828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2695575"/>
                        <a:ext cx="77438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317333"/>
              </p:ext>
            </p:extLst>
          </p:nvPr>
        </p:nvGraphicFramePr>
        <p:xfrm>
          <a:off x="2826119" y="3954930"/>
          <a:ext cx="46005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44440" imgH="355320" progId="Equation.3">
                  <p:embed/>
                </p:oleObj>
              </mc:Choice>
              <mc:Fallback>
                <p:oleObj name="Equation" r:id="rId4" imgW="2044440" imgH="35532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6119" y="3954930"/>
                        <a:ext cx="460057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526713"/>
              </p:ext>
            </p:extLst>
          </p:nvPr>
        </p:nvGraphicFramePr>
        <p:xfrm>
          <a:off x="2155952" y="5185710"/>
          <a:ext cx="608647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05040" imgH="444240" progId="Equation.3">
                  <p:embed/>
                </p:oleObj>
              </mc:Choice>
              <mc:Fallback>
                <p:oleObj name="Equation" r:id="rId6" imgW="2705040" imgH="4442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952" y="5185710"/>
                        <a:ext cx="608647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761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050" y="1996773"/>
            <a:ext cx="118298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One can use standard </a:t>
            </a:r>
            <a:r>
              <a:rPr lang="en-US" sz="2800" dirty="0" err="1"/>
              <a:t>eigen</a:t>
            </a:r>
            <a:r>
              <a:rPr lang="en-US" sz="2800" dirty="0"/>
              <a:t>-solver (e.g., </a:t>
            </a:r>
            <a:r>
              <a:rPr lang="en-US" sz="2800" dirty="0" err="1"/>
              <a:t>ScaLAPACK</a:t>
            </a:r>
            <a:r>
              <a:rPr lang="en-US" sz="2800" dirty="0"/>
              <a:t>) to solve the BSE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However, often it is very (sometimes prohibitively) expensive to solve the above eigenvalue problem directly, even for relatively small systems because e-h excitations calculations require an enormously dense k-grid (e.g. 60x60x60 or higher).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dimension of the matrix: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 example, it takes about </a:t>
            </a:r>
            <a:r>
              <a:rPr lang="en-US" sz="2800" dirty="0">
                <a:solidFill>
                  <a:srgbClr val="0000FF"/>
                </a:solidFill>
              </a:rPr>
              <a:t>80 </a:t>
            </a:r>
            <a:r>
              <a:rPr lang="en-US" sz="2800" dirty="0" err="1">
                <a:solidFill>
                  <a:srgbClr val="0000FF"/>
                </a:solidFill>
              </a:rPr>
              <a:t>mins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to </a:t>
            </a:r>
            <a:r>
              <a:rPr lang="en-US" sz="2800" dirty="0" err="1"/>
              <a:t>diagonalize</a:t>
            </a:r>
            <a:r>
              <a:rPr lang="en-US" sz="2800" dirty="0"/>
              <a:t> the above equation for GaAs using </a:t>
            </a:r>
            <a:r>
              <a:rPr lang="en-US" sz="2800" dirty="0">
                <a:solidFill>
                  <a:srgbClr val="0000FF"/>
                </a:solidFill>
              </a:rPr>
              <a:t>224 cores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matrix size is ~ 70,000 x 70,000!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Direction diagonalization directory: </a:t>
            </a:r>
            <a:r>
              <a:rPr lang="en-US" sz="2800" dirty="0">
                <a:solidFill>
                  <a:srgbClr val="FF0000"/>
                </a:solidFill>
              </a:rPr>
              <a:t>4-BSE/2-exciton-absorption-k6-to-k18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920" y="224590"/>
            <a:ext cx="11008767" cy="885774"/>
          </a:xfrm>
        </p:spPr>
        <p:txBody>
          <a:bodyPr>
            <a:normAutofit/>
          </a:bodyPr>
          <a:lstStyle/>
          <a:p>
            <a:r>
              <a:rPr lang="en-US" sz="3600" dirty="0"/>
              <a:t>Third example: </a:t>
            </a:r>
            <a:r>
              <a:rPr lang="en-US" sz="3600" dirty="0" err="1"/>
              <a:t>Exciton</a:t>
            </a:r>
            <a:r>
              <a:rPr lang="en-US" sz="3600" dirty="0"/>
              <a:t> calculations (GW+BSE)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10364"/>
            <a:ext cx="12192000" cy="96644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119234"/>
              </p:ext>
            </p:extLst>
          </p:nvPr>
        </p:nvGraphicFramePr>
        <p:xfrm>
          <a:off x="2091463" y="1267282"/>
          <a:ext cx="77438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41600" imgH="368280" progId="Equation.3">
                  <p:embed/>
                </p:oleObj>
              </mc:Choice>
              <mc:Fallback>
                <p:oleObj name="Equation" r:id="rId2" imgW="3441600" imgH="3682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1463" y="1267282"/>
                        <a:ext cx="77438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299485"/>
              </p:ext>
            </p:extLst>
          </p:nvPr>
        </p:nvGraphicFramePr>
        <p:xfrm>
          <a:off x="4948720" y="4097302"/>
          <a:ext cx="18288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2520" imgH="228600" progId="Equation.3">
                  <p:embed/>
                </p:oleObj>
              </mc:Choice>
              <mc:Fallback>
                <p:oleObj name="Equation" r:id="rId4" imgW="812520" imgH="2286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720" y="4097302"/>
                        <a:ext cx="18288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653980"/>
              </p:ext>
            </p:extLst>
          </p:nvPr>
        </p:nvGraphicFramePr>
        <p:xfrm>
          <a:off x="3818903" y="4991259"/>
          <a:ext cx="58007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77960" imgH="228600" progId="Equation.3">
                  <p:embed/>
                </p:oleObj>
              </mc:Choice>
              <mc:Fallback>
                <p:oleObj name="Equation" r:id="rId6" imgW="2577960" imgH="22860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8903" y="4991259"/>
                        <a:ext cx="5800725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198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050" y="1996773"/>
            <a:ext cx="118298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Direction diagonalization directory: </a:t>
            </a:r>
            <a:r>
              <a:rPr lang="en-US" sz="2800" dirty="0">
                <a:solidFill>
                  <a:srgbClr val="FF0000"/>
                </a:solidFill>
              </a:rPr>
              <a:t>4-BSE/2-exciton-absorption-k6-to-k18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With direct diagonalization, you get all eigenvalues and eigenvectors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is useful if you need to analyze the excitonic wave functions and the details of the excitonic states (e.g., exciton binding energy)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Haydock recursion method: </a:t>
            </a:r>
            <a:r>
              <a:rPr lang="en-US" sz="2800" dirty="0">
                <a:solidFill>
                  <a:srgbClr val="FF0000"/>
                </a:solidFill>
              </a:rPr>
              <a:t>4-BSE/2-exciton-absorption-k6-to-k18-shifted-haydock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Advantages: Fast, gives optical absorption directly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Disadvantages: Cannot give eigenvalues and eigenvectors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920" y="224590"/>
            <a:ext cx="11008767" cy="885774"/>
          </a:xfrm>
        </p:spPr>
        <p:txBody>
          <a:bodyPr>
            <a:normAutofit/>
          </a:bodyPr>
          <a:lstStyle/>
          <a:p>
            <a:r>
              <a:rPr lang="en-US" sz="3600" dirty="0"/>
              <a:t>Third example: </a:t>
            </a:r>
            <a:r>
              <a:rPr lang="en-US" sz="3600" dirty="0" err="1"/>
              <a:t>Exciton</a:t>
            </a:r>
            <a:r>
              <a:rPr lang="en-US" sz="3600" dirty="0"/>
              <a:t> calculations (GW+BSE)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10364"/>
            <a:ext cx="12192000" cy="96644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119234"/>
              </p:ext>
            </p:extLst>
          </p:nvPr>
        </p:nvGraphicFramePr>
        <p:xfrm>
          <a:off x="2091463" y="1267282"/>
          <a:ext cx="77438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41600" imgH="368280" progId="Equation.3">
                  <p:embed/>
                </p:oleObj>
              </mc:Choice>
              <mc:Fallback>
                <p:oleObj name="Equation" r:id="rId2" imgW="3441600" imgH="3682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1463" y="1267282"/>
                        <a:ext cx="77438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457907" y="6106080"/>
            <a:ext cx="6204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Haydock recursion method: PRB 59, 5441 (1999)</a:t>
            </a:r>
          </a:p>
        </p:txBody>
      </p:sp>
    </p:spTree>
    <p:extLst>
      <p:ext uri="{BB962C8B-B14F-4D97-AF65-F5344CB8AC3E}">
        <p14:creationId xmlns:p14="http://schemas.microsoft.com/office/powerpoint/2010/main" val="59555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87" y="150028"/>
            <a:ext cx="10778339" cy="960336"/>
          </a:xfrm>
        </p:spPr>
        <p:txBody>
          <a:bodyPr>
            <a:normAutofit/>
          </a:bodyPr>
          <a:lstStyle/>
          <a:p>
            <a:r>
              <a:rPr lang="en-US" sz="3600" dirty="0"/>
              <a:t>Calculations of excited states of solids using </a:t>
            </a:r>
            <a:r>
              <a:rPr lang="en-US" sz="3600" dirty="0" err="1"/>
              <a:t>BerkeleyGW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80059" y="1216152"/>
            <a:ext cx="11544301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There are three directories: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codes</a:t>
            </a:r>
            <a:r>
              <a:rPr lang="en-US" sz="2800" dirty="0"/>
              <a:t>:        </a:t>
            </a:r>
            <a:r>
              <a:rPr lang="en-US" sz="2800" dirty="0" err="1"/>
              <a:t>paratec</a:t>
            </a:r>
            <a:r>
              <a:rPr lang="en-US" sz="2800" dirty="0"/>
              <a:t> (DFT); BGW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examples</a:t>
            </a:r>
            <a:r>
              <a:rPr lang="en-US" sz="2800" dirty="0"/>
              <a:t>: 1-MgO-GW-64-atom; 2-MgO-GW-primitive-cell; 3-GaAs-GW-BSE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results</a:t>
            </a:r>
            <a:r>
              <a:rPr lang="en-US" sz="2800" dirty="0"/>
              <a:t>:      1-MgO-GW-64-atom; 2-MgO-GW-primitive-cell; 3-GaAs-GW-BSE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Please submit jobs under the examples directory; results directory contains pre-calculated results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Since calculations of quasiparticle and electron-hole (e-h) excitations requires several steps, each example directory contains multiple sub-directories 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1110364"/>
            <a:ext cx="12192000" cy="96644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08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71" y="298118"/>
            <a:ext cx="9286037" cy="651688"/>
          </a:xfrm>
        </p:spPr>
        <p:txBody>
          <a:bodyPr>
            <a:normAutofit/>
          </a:bodyPr>
          <a:lstStyle/>
          <a:p>
            <a:r>
              <a:rPr lang="en-US" sz="3600" dirty="0"/>
              <a:t>Interacting vs non-interacting optical absorption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6990" y="1329840"/>
            <a:ext cx="569100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We use a two-grid method to reduce the computational cost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Coarse k-grid: 6x6x6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Fine k-grid: 18x18x18 (shifted)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Numbers of valence and conduction bands: </a:t>
            </a:r>
            <a:r>
              <a:rPr lang="en-US" sz="2800" dirty="0" err="1"/>
              <a:t>Nv</a:t>
            </a:r>
            <a:r>
              <a:rPr lang="en-US" sz="2800" dirty="0"/>
              <a:t>=3; </a:t>
            </a:r>
            <a:r>
              <a:rPr lang="en-US" sz="2800" dirty="0" err="1"/>
              <a:t>Nc</a:t>
            </a:r>
            <a:r>
              <a:rPr lang="en-US" sz="2800" dirty="0"/>
              <a:t>=4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Haydock recursion method </a:t>
            </a:r>
            <a:r>
              <a:rPr lang="en-US" sz="2800" dirty="0"/>
              <a:t>to obtain the optical absorption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Absorption spectra data: </a:t>
            </a:r>
            <a:r>
              <a:rPr lang="en-US" sz="2800" dirty="0">
                <a:solidFill>
                  <a:srgbClr val="FF0000"/>
                </a:solidFill>
              </a:rPr>
              <a:t>absorption_eh.dat</a:t>
            </a:r>
          </a:p>
          <a:p>
            <a:r>
              <a:rPr lang="en-US" sz="2800" dirty="0">
                <a:solidFill>
                  <a:srgbClr val="FF0000"/>
                </a:solidFill>
              </a:rPr>
              <a:t>    absorption_neh.dat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Not converged!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985" y="1367566"/>
            <a:ext cx="6508395" cy="38595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110364"/>
            <a:ext cx="12192000" cy="96644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71539" y="1733703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GaAs</a:t>
            </a:r>
          </a:p>
        </p:txBody>
      </p:sp>
    </p:spTree>
    <p:extLst>
      <p:ext uri="{BB962C8B-B14F-4D97-AF65-F5344CB8AC3E}">
        <p14:creationId xmlns:p14="http://schemas.microsoft.com/office/powerpoint/2010/main" val="3856033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224590"/>
            <a:ext cx="8554518" cy="885774"/>
          </a:xfrm>
        </p:spPr>
        <p:txBody>
          <a:bodyPr>
            <a:normAutofit/>
          </a:bodyPr>
          <a:lstStyle/>
          <a:p>
            <a:r>
              <a:rPr lang="en-US" sz="3600" dirty="0"/>
              <a:t>First example: Quasiparticle band gap of </a:t>
            </a:r>
            <a:r>
              <a:rPr lang="en-US" sz="3600" dirty="0" err="1"/>
              <a:t>MgO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38912" y="1220686"/>
            <a:ext cx="116384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this example, you will learn how to calculate the quasiparticle band gap (direct gap at </a:t>
            </a:r>
            <a:r>
              <a:rPr lang="en-US" sz="2800" dirty="0">
                <a:latin typeface="Symbol" panose="05050102010706020507" pitchFamily="18" charset="2"/>
              </a:rPr>
              <a:t>G</a:t>
            </a:r>
            <a:r>
              <a:rPr lang="en-US" sz="2800" dirty="0"/>
              <a:t>) of </a:t>
            </a:r>
            <a:r>
              <a:rPr lang="en-US" sz="2800" dirty="0" err="1"/>
              <a:t>MgO</a:t>
            </a:r>
            <a:endParaRPr lang="en-US" sz="2800" dirty="0"/>
          </a:p>
          <a:p>
            <a:pPr>
              <a:spcBef>
                <a:spcPts val="600"/>
              </a:spcBef>
            </a:pPr>
            <a:r>
              <a:rPr lang="en-US" sz="2800" dirty="0"/>
              <a:t>Directory: </a:t>
            </a:r>
            <a:r>
              <a:rPr lang="en-US" sz="2800" dirty="0">
                <a:solidFill>
                  <a:srgbClr val="FF0000"/>
                </a:solidFill>
              </a:rPr>
              <a:t>examples/1-MgO-GW-primitive-cell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There are three sub-directories: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1-paratec </a:t>
            </a:r>
            <a:r>
              <a:rPr lang="en-US" sz="2800" dirty="0"/>
              <a:t>(DFT calculations to obtain mean-field Kohn-Sham (KS) solutions)</a:t>
            </a:r>
            <a:endParaRPr lang="en-US" sz="28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2-epsilon </a:t>
            </a:r>
            <a:r>
              <a:rPr lang="en-US" sz="2800" dirty="0"/>
              <a:t>(Calculation of the dielectric matrix              within the random phase approximation) </a:t>
            </a:r>
            <a:endParaRPr lang="en-US" sz="28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3-sigma </a:t>
            </a:r>
            <a:r>
              <a:rPr lang="en-US" sz="2800" dirty="0"/>
              <a:t>(Calculation of the self-energy       for selected states)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282845"/>
              </p:ext>
            </p:extLst>
          </p:nvPr>
        </p:nvGraphicFramePr>
        <p:xfrm>
          <a:off x="7480565" y="3525604"/>
          <a:ext cx="1056271" cy="513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800" imgH="228600" progId="Equation.3">
                  <p:embed/>
                </p:oleObj>
              </mc:Choice>
              <mc:Fallback>
                <p:oleObj name="Equation" r:id="rId2" imgW="469800" imgH="2286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565" y="3525604"/>
                        <a:ext cx="1056271" cy="5137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374482"/>
              </p:ext>
            </p:extLst>
          </p:nvPr>
        </p:nvGraphicFramePr>
        <p:xfrm>
          <a:off x="6595274" y="4405040"/>
          <a:ext cx="54133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200" imgH="228600" progId="Equation.3">
                  <p:embed/>
                </p:oleObj>
              </mc:Choice>
              <mc:Fallback>
                <p:oleObj name="Equation" r:id="rId4" imgW="241200" imgH="2286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5274" y="4405040"/>
                        <a:ext cx="541337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1110364"/>
            <a:ext cx="12192000" cy="96644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1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921" y="224590"/>
            <a:ext cx="8554518" cy="885774"/>
          </a:xfrm>
        </p:spPr>
        <p:txBody>
          <a:bodyPr>
            <a:normAutofit/>
          </a:bodyPr>
          <a:lstStyle/>
          <a:p>
            <a:r>
              <a:rPr lang="en-US" sz="3600" dirty="0"/>
              <a:t>First example: Quasiparticle band gap of </a:t>
            </a:r>
            <a:r>
              <a:rPr lang="en-US" sz="3600" dirty="0" err="1"/>
              <a:t>MgO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73684" y="1213371"/>
            <a:ext cx="1133063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First step: DFT calculations (cd </a:t>
            </a:r>
            <a:r>
              <a:rPr lang="en-US" sz="2800" dirty="0">
                <a:solidFill>
                  <a:srgbClr val="FF0000"/>
                </a:solidFill>
              </a:rPr>
              <a:t>1-paratec</a:t>
            </a:r>
            <a:r>
              <a:rPr lang="en-US" sz="2800" dirty="0"/>
              <a:t>).</a:t>
            </a:r>
          </a:p>
          <a:p>
            <a:pPr lvl="1">
              <a:spcBef>
                <a:spcPts val="600"/>
              </a:spcBef>
            </a:pPr>
            <a:r>
              <a:rPr lang="en-US" sz="2800" dirty="0"/>
              <a:t>There are three sub-tasks (sub-directories):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0000"/>
                </a:solidFill>
              </a:rPr>
              <a:t>1-SCF</a:t>
            </a:r>
            <a:r>
              <a:rPr lang="en-US" sz="2800" dirty="0"/>
              <a:t>: SCF calculation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0000"/>
                </a:solidFill>
              </a:rPr>
              <a:t>2-WFN</a:t>
            </a:r>
            <a:r>
              <a:rPr lang="en-US" sz="2800" dirty="0"/>
              <a:t>: NSCF calculation to obtain KS solutions on a uniform k-grid (may or may not contain </a:t>
            </a:r>
            <a:r>
              <a:rPr lang="en-US" sz="2800" dirty="0">
                <a:latin typeface="Symbol" panose="05050102010706020507" pitchFamily="18" charset="2"/>
              </a:rPr>
              <a:t>G</a:t>
            </a:r>
            <a:r>
              <a:rPr lang="en-US" sz="2800" dirty="0"/>
              <a:t> point)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0000"/>
                </a:solidFill>
              </a:rPr>
              <a:t>2-WFNq</a:t>
            </a:r>
            <a:r>
              <a:rPr lang="en-US" sz="2800" dirty="0"/>
              <a:t>: NSCF calculation to obtain KS solutions on a uniform but </a:t>
            </a:r>
            <a:r>
              <a:rPr lang="en-US" sz="2800" dirty="0">
                <a:solidFill>
                  <a:srgbClr val="0000FF"/>
                </a:solidFill>
              </a:rPr>
              <a:t>slightly shifted k-grid </a:t>
            </a:r>
            <a:r>
              <a:rPr lang="en-US" sz="2800" dirty="0"/>
              <a:t>from that used in WFN calculation</a:t>
            </a:r>
          </a:p>
          <a:p>
            <a:pPr lvl="1">
              <a:spcBef>
                <a:spcPts val="600"/>
              </a:spcBef>
            </a:pPr>
            <a:r>
              <a:rPr lang="en-US" sz="2800" dirty="0">
                <a:solidFill>
                  <a:srgbClr val="FF0000"/>
                </a:solidFill>
              </a:rPr>
              <a:t>Directory PSP: </a:t>
            </a:r>
            <a:r>
              <a:rPr lang="en-US" sz="2800" dirty="0"/>
              <a:t>pseudopotentials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110364"/>
            <a:ext cx="12192000" cy="96644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9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921" y="224590"/>
            <a:ext cx="8554518" cy="885774"/>
          </a:xfrm>
        </p:spPr>
        <p:txBody>
          <a:bodyPr>
            <a:normAutofit/>
          </a:bodyPr>
          <a:lstStyle/>
          <a:p>
            <a:r>
              <a:rPr lang="en-US" sz="3600" dirty="0"/>
              <a:t>First example: Quasiparticle band gap of </a:t>
            </a:r>
            <a:r>
              <a:rPr lang="en-US" sz="3600" dirty="0" err="1"/>
              <a:t>MgO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73683" y="1213371"/>
            <a:ext cx="11070745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DFT calculations sub-tasks: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0000"/>
                </a:solidFill>
              </a:rPr>
              <a:t>1-SCF</a:t>
            </a:r>
            <a:r>
              <a:rPr lang="en-US" sz="2800" dirty="0"/>
              <a:t>: SCF calculation.  There are four files under this directory which should be self-explanatory:</a:t>
            </a:r>
          </a:p>
          <a:p>
            <a:pPr marL="1371600" lvl="2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FF9900"/>
                </a:solidFill>
              </a:rPr>
              <a:t>input</a:t>
            </a:r>
            <a:r>
              <a:rPr lang="en-US" sz="2800" dirty="0"/>
              <a:t>: contain crystal structure and other control parameters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FF9900"/>
                </a:solidFill>
              </a:rPr>
              <a:t>Mg_POT.DAT: </a:t>
            </a:r>
            <a:r>
              <a:rPr lang="en-US" sz="2800" dirty="0"/>
              <a:t>pseudopotential file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FF9900"/>
                </a:solidFill>
              </a:rPr>
              <a:t>O_POT.DAT: </a:t>
            </a:r>
            <a:r>
              <a:rPr lang="en-US" sz="2800" dirty="0"/>
              <a:t>pseudopotential file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rgbClr val="FF9900"/>
                </a:solidFill>
              </a:rPr>
              <a:t>job.scf</a:t>
            </a:r>
            <a:r>
              <a:rPr lang="en-US" sz="2800" dirty="0">
                <a:solidFill>
                  <a:srgbClr val="FF9900"/>
                </a:solidFill>
              </a:rPr>
              <a:t>: </a:t>
            </a:r>
            <a:r>
              <a:rPr lang="en-US" sz="2800" dirty="0"/>
              <a:t>job script</a:t>
            </a:r>
          </a:p>
          <a:p>
            <a:pPr lvl="1">
              <a:spcBef>
                <a:spcPts val="600"/>
              </a:spcBef>
            </a:pPr>
            <a:r>
              <a:rPr lang="en-US" sz="2800" dirty="0"/>
              <a:t>Take a moment to open “input” if you want.</a:t>
            </a:r>
          </a:p>
          <a:p>
            <a:pPr lvl="1">
              <a:spcBef>
                <a:spcPts val="600"/>
              </a:spcBef>
            </a:pPr>
            <a:r>
              <a:rPr lang="en-US" sz="2800" dirty="0"/>
              <a:t>All you need to do is to submit the job: </a:t>
            </a:r>
            <a:r>
              <a:rPr lang="en-US" sz="2800" dirty="0" err="1">
                <a:solidFill>
                  <a:srgbClr val="0000FF"/>
                </a:solidFill>
              </a:rPr>
              <a:t>sbatch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job.scf</a:t>
            </a:r>
            <a:endParaRPr lang="en-US" sz="2800" dirty="0">
              <a:solidFill>
                <a:srgbClr val="0000FF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2800" dirty="0">
                <a:solidFill>
                  <a:srgbClr val="0000FF"/>
                </a:solidFill>
              </a:rPr>
              <a:t>The calculation generates a bunch of files including charge density, exchange correlation potential, </a:t>
            </a:r>
            <a:r>
              <a:rPr lang="en-US" sz="2800" dirty="0" err="1">
                <a:solidFill>
                  <a:srgbClr val="0000FF"/>
                </a:solidFill>
              </a:rPr>
              <a:t>etc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110364"/>
            <a:ext cx="12192000" cy="96644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3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065" y="224590"/>
            <a:ext cx="8554518" cy="885774"/>
          </a:xfrm>
        </p:spPr>
        <p:txBody>
          <a:bodyPr>
            <a:normAutofit/>
          </a:bodyPr>
          <a:lstStyle/>
          <a:p>
            <a:r>
              <a:rPr lang="en-US" sz="3600" dirty="0"/>
              <a:t>First example: Quasiparticle band gap of </a:t>
            </a:r>
            <a:r>
              <a:rPr lang="en-US" sz="3600" dirty="0" err="1"/>
              <a:t>MgO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66319" y="1207008"/>
            <a:ext cx="11459362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DFT calculations sub-tasks: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0000"/>
                </a:solidFill>
              </a:rPr>
              <a:t>2-WFN</a:t>
            </a:r>
            <a:r>
              <a:rPr lang="en-US" sz="2800" dirty="0"/>
              <a:t>: NSCF calculation to obtain KS solutions on a uniform k-grid (may or may not contain </a:t>
            </a:r>
            <a:r>
              <a:rPr lang="en-US" sz="2800" dirty="0">
                <a:latin typeface="Symbol" panose="05050102010706020507" pitchFamily="18" charset="2"/>
              </a:rPr>
              <a:t>G</a:t>
            </a:r>
            <a:r>
              <a:rPr lang="en-US" sz="2800" dirty="0"/>
              <a:t> point)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0000"/>
                </a:solidFill>
              </a:rPr>
              <a:t>2-WFNq</a:t>
            </a:r>
            <a:r>
              <a:rPr lang="en-US" sz="2800" dirty="0"/>
              <a:t>: NSCF calculation to obtain KS solutions on a </a:t>
            </a:r>
            <a:r>
              <a:rPr lang="en-US" sz="2800" dirty="0">
                <a:solidFill>
                  <a:srgbClr val="0000FF"/>
                </a:solidFill>
              </a:rPr>
              <a:t>slightly shifted </a:t>
            </a:r>
            <a:r>
              <a:rPr lang="en-US" sz="2800" dirty="0"/>
              <a:t>uniform k-grid</a:t>
            </a:r>
          </a:p>
          <a:p>
            <a:pPr lvl="1">
              <a:spcBef>
                <a:spcPts val="600"/>
              </a:spcBef>
            </a:pPr>
            <a:r>
              <a:rPr lang="en-US" sz="2800" dirty="0"/>
              <a:t>The reason we need KS solutions on a slightly shifted k-grid has something to do with the divergence of the Coulomb potential: Coulomb potential is long-ranged and diverges as 1/q as q -&gt; 0.</a:t>
            </a:r>
          </a:p>
          <a:p>
            <a:pPr lvl="1">
              <a:spcBef>
                <a:spcPts val="600"/>
              </a:spcBef>
            </a:pPr>
            <a:r>
              <a:rPr lang="en-US" sz="2800" dirty="0"/>
              <a:t>Submit jobs: </a:t>
            </a:r>
            <a:r>
              <a:rPr lang="en-US" sz="2800" dirty="0" err="1">
                <a:solidFill>
                  <a:srgbClr val="0000FF"/>
                </a:solidFill>
              </a:rPr>
              <a:t>sbatch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job.wfn</a:t>
            </a:r>
            <a:r>
              <a:rPr lang="en-US" sz="2800" dirty="0">
                <a:solidFill>
                  <a:srgbClr val="0000FF"/>
                </a:solidFill>
              </a:rPr>
              <a:t>; </a:t>
            </a:r>
            <a:r>
              <a:rPr lang="en-US" sz="2800" dirty="0" err="1">
                <a:solidFill>
                  <a:srgbClr val="0000FF"/>
                </a:solidFill>
              </a:rPr>
              <a:t>sbatch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job.wfnq</a:t>
            </a:r>
            <a:endParaRPr lang="en-US" sz="2800" dirty="0">
              <a:solidFill>
                <a:srgbClr val="0000FF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2800" dirty="0"/>
              <a:t>[</a:t>
            </a:r>
            <a:r>
              <a:rPr lang="en-US" sz="2800" dirty="0">
                <a:solidFill>
                  <a:srgbClr val="0000FF"/>
                </a:solidFill>
              </a:rPr>
              <a:t>More details</a:t>
            </a:r>
            <a:r>
              <a:rPr lang="en-US" sz="2800" dirty="0"/>
              <a:t>: PRB 34, 5390 (1986);</a:t>
            </a:r>
            <a:r>
              <a:rPr lang="fr-FR" sz="2800" dirty="0"/>
              <a:t> Computer </a:t>
            </a:r>
            <a:r>
              <a:rPr lang="fr-FR" sz="2800" dirty="0" err="1"/>
              <a:t>Physics</a:t>
            </a:r>
            <a:r>
              <a:rPr lang="fr-FR" sz="2800" dirty="0"/>
              <a:t> Communications 183, 1269 (2012)]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0" y="1110364"/>
            <a:ext cx="12192000" cy="96644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1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921" y="224590"/>
            <a:ext cx="8554518" cy="885774"/>
          </a:xfrm>
        </p:spPr>
        <p:txBody>
          <a:bodyPr>
            <a:normAutofit/>
          </a:bodyPr>
          <a:lstStyle/>
          <a:p>
            <a:r>
              <a:rPr lang="en-US" sz="3600" dirty="0"/>
              <a:t>First example: Quasiparticle band gap of </a:t>
            </a:r>
            <a:r>
              <a:rPr lang="en-US" sz="3600" dirty="0" err="1"/>
              <a:t>MgO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66368" y="1216152"/>
            <a:ext cx="1148425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Second step: Electron polarizability/dielectric function (cd </a:t>
            </a:r>
            <a:r>
              <a:rPr lang="en-US" sz="2800" dirty="0">
                <a:solidFill>
                  <a:srgbClr val="FF0000"/>
                </a:solidFill>
              </a:rPr>
              <a:t>2-epsilon)</a:t>
            </a:r>
            <a:endParaRPr lang="en-US" sz="2800" dirty="0"/>
          </a:p>
          <a:p>
            <a:pPr lvl="1">
              <a:spcBef>
                <a:spcPts val="600"/>
              </a:spcBef>
            </a:pPr>
            <a:r>
              <a:rPr lang="en-US" sz="2800" dirty="0"/>
              <a:t>Input files: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rgbClr val="FF9900"/>
                </a:solidFill>
              </a:rPr>
              <a:t>epsilon.inp</a:t>
            </a:r>
            <a:r>
              <a:rPr lang="en-US" sz="2800" dirty="0"/>
              <a:t>: control file containing all parameters/options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FF9900"/>
                </a:solidFill>
              </a:rPr>
              <a:t>WFN</a:t>
            </a:r>
            <a:r>
              <a:rPr lang="en-US" sz="2800" dirty="0"/>
              <a:t>: wave functions on a uniform k-grid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FF9900"/>
                </a:solidFill>
              </a:rPr>
              <a:t>Weight.dat</a:t>
            </a:r>
            <a:r>
              <a:rPr lang="en-US" sz="2800" dirty="0"/>
              <a:t>: band integration weights [Sci. Rep. 6, 36849 (2016)]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rgbClr val="FF9900"/>
                </a:solidFill>
              </a:rPr>
              <a:t>WFNq</a:t>
            </a:r>
            <a:r>
              <a:rPr lang="en-US" sz="2800" dirty="0"/>
              <a:t>: wave functions on a uniform but slightly shifted k-grid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rgbClr val="FF9900"/>
                </a:solidFill>
              </a:rPr>
              <a:t>job.epsilon</a:t>
            </a:r>
            <a:r>
              <a:rPr lang="en-US" sz="2800" dirty="0"/>
              <a:t>: job script</a:t>
            </a:r>
          </a:p>
          <a:p>
            <a:pPr lvl="1">
              <a:spcBef>
                <a:spcPts val="600"/>
              </a:spcBef>
            </a:pPr>
            <a:r>
              <a:rPr lang="en-US" sz="2800" dirty="0"/>
              <a:t>Take a moment to open “</a:t>
            </a:r>
            <a:r>
              <a:rPr lang="en-US" sz="2800" dirty="0" err="1"/>
              <a:t>epsilon.inp</a:t>
            </a:r>
            <a:r>
              <a:rPr lang="en-US" sz="2800" dirty="0"/>
              <a:t>” if you want. </a:t>
            </a:r>
          </a:p>
          <a:p>
            <a:pPr lvl="1">
              <a:spcBef>
                <a:spcPts val="600"/>
              </a:spcBef>
            </a:pPr>
            <a:r>
              <a:rPr lang="en-US" sz="2800" dirty="0"/>
              <a:t>Submit job: </a:t>
            </a:r>
            <a:r>
              <a:rPr lang="en-US" sz="2800" dirty="0" err="1">
                <a:solidFill>
                  <a:srgbClr val="0000FF"/>
                </a:solidFill>
              </a:rPr>
              <a:t>sbatch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job.epsilon</a:t>
            </a:r>
            <a:r>
              <a:rPr lang="en-US" sz="2800" dirty="0">
                <a:solidFill>
                  <a:srgbClr val="0000FF"/>
                </a:solidFill>
              </a:rPr>
              <a:t>. This calculation generates two files, eps0mat, </a:t>
            </a:r>
            <a:r>
              <a:rPr lang="en-US" sz="2800" dirty="0" err="1">
                <a:solidFill>
                  <a:srgbClr val="0000FF"/>
                </a:solidFill>
              </a:rPr>
              <a:t>epsmat</a:t>
            </a:r>
            <a:r>
              <a:rPr lang="en-US" sz="2800" dirty="0">
                <a:solidFill>
                  <a:srgbClr val="0000FF"/>
                </a:solidFill>
              </a:rPr>
              <a:t>, which will be used for the next step calculation. </a:t>
            </a:r>
          </a:p>
          <a:p>
            <a:pPr lvl="1">
              <a:spcBef>
                <a:spcPts val="600"/>
              </a:spcBef>
            </a:pPr>
            <a:r>
              <a:rPr lang="en-US" sz="2800" dirty="0">
                <a:solidFill>
                  <a:srgbClr val="0000FF"/>
                </a:solidFill>
              </a:rPr>
              <a:t>eps0mat:                      ; </a:t>
            </a:r>
            <a:r>
              <a:rPr lang="en-US" sz="2800" dirty="0" err="1">
                <a:solidFill>
                  <a:srgbClr val="0000FF"/>
                </a:solidFill>
              </a:rPr>
              <a:t>epsmat</a:t>
            </a:r>
            <a:r>
              <a:rPr lang="en-US" sz="2800" dirty="0">
                <a:solidFill>
                  <a:srgbClr val="0000FF"/>
                </a:solidFill>
              </a:rPr>
              <a:t>: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110364"/>
            <a:ext cx="12192000" cy="96644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810664"/>
              </p:ext>
            </p:extLst>
          </p:nvPr>
        </p:nvGraphicFramePr>
        <p:xfrm>
          <a:off x="2322513" y="5811901"/>
          <a:ext cx="17145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1760" imgH="228600" progId="Equation.3">
                  <p:embed/>
                </p:oleObj>
              </mc:Choice>
              <mc:Fallback>
                <p:oleObj name="Equation" r:id="rId2" imgW="761760" imgH="2286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5811901"/>
                        <a:ext cx="17145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497575"/>
              </p:ext>
            </p:extLst>
          </p:nvPr>
        </p:nvGraphicFramePr>
        <p:xfrm>
          <a:off x="5466044" y="5793677"/>
          <a:ext cx="105727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800" imgH="228600" progId="Equation.3">
                  <p:embed/>
                </p:oleObj>
              </mc:Choice>
              <mc:Fallback>
                <p:oleObj name="Equation" r:id="rId4" imgW="469800" imgH="2286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6044" y="5793677"/>
                        <a:ext cx="105727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129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921" y="224590"/>
            <a:ext cx="8554518" cy="885774"/>
          </a:xfrm>
        </p:spPr>
        <p:txBody>
          <a:bodyPr>
            <a:normAutofit/>
          </a:bodyPr>
          <a:lstStyle/>
          <a:p>
            <a:r>
              <a:rPr lang="en-US" sz="3600" dirty="0"/>
              <a:t>First example: Quasiparticle band gap of </a:t>
            </a:r>
            <a:r>
              <a:rPr lang="en-US" sz="3600" dirty="0" err="1"/>
              <a:t>MgO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66368" y="1216152"/>
            <a:ext cx="1167628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Third step: self-energy calculation (cd </a:t>
            </a:r>
            <a:r>
              <a:rPr lang="en-US" sz="2800" dirty="0">
                <a:solidFill>
                  <a:srgbClr val="FF0000"/>
                </a:solidFill>
              </a:rPr>
              <a:t>3-sigma)</a:t>
            </a:r>
            <a:endParaRPr lang="en-US" sz="2800" dirty="0"/>
          </a:p>
          <a:p>
            <a:pPr lvl="1">
              <a:spcBef>
                <a:spcPts val="600"/>
              </a:spcBef>
            </a:pPr>
            <a:r>
              <a:rPr lang="en-US" sz="2800" dirty="0"/>
              <a:t>Input files: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rgbClr val="FF9900"/>
                </a:solidFill>
              </a:rPr>
              <a:t>Sigma.inp</a:t>
            </a:r>
            <a:r>
              <a:rPr lang="en-US" sz="2800" dirty="0"/>
              <a:t>: control file containing all parameters/options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FF9900"/>
                </a:solidFill>
              </a:rPr>
              <a:t>RHO</a:t>
            </a:r>
            <a:r>
              <a:rPr lang="en-US" sz="2800" dirty="0"/>
              <a:t>: charged density file (symbolic link to CD95 from SCF calculation)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FF9900"/>
                </a:solidFill>
              </a:rPr>
              <a:t>VXC</a:t>
            </a:r>
            <a:r>
              <a:rPr lang="en-US" sz="2800" dirty="0"/>
              <a:t>: exchange-correlation potential from SCF calculation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rgbClr val="FF9900"/>
                </a:solidFill>
              </a:rPr>
              <a:t>WFN_inner</a:t>
            </a:r>
            <a:r>
              <a:rPr lang="en-US" sz="2800" dirty="0"/>
              <a:t>: wave function file 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FF9900"/>
                </a:solidFill>
              </a:rPr>
              <a:t>weight.dat</a:t>
            </a:r>
            <a:r>
              <a:rPr lang="en-US" sz="2800" dirty="0"/>
              <a:t>: band integration weights [Sci. Rep. 6, 36849 (2016)]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rgbClr val="FF9900"/>
                </a:solidFill>
              </a:rPr>
              <a:t>job.epsilon</a:t>
            </a:r>
            <a:r>
              <a:rPr lang="en-US" sz="2800" dirty="0"/>
              <a:t>: job script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FF9900"/>
                </a:solidFill>
              </a:rPr>
              <a:t>eps0mat, </a:t>
            </a:r>
            <a:r>
              <a:rPr lang="en-US" sz="2800" dirty="0" err="1">
                <a:solidFill>
                  <a:srgbClr val="FF9900"/>
                </a:solidFill>
              </a:rPr>
              <a:t>epsmat</a:t>
            </a:r>
            <a:r>
              <a:rPr lang="en-US" sz="2800" dirty="0"/>
              <a:t>: dielectric matrix from the epsilon calculation</a:t>
            </a:r>
          </a:p>
          <a:p>
            <a:pPr lvl="1">
              <a:spcBef>
                <a:spcPts val="600"/>
              </a:spcBef>
            </a:pPr>
            <a:r>
              <a:rPr lang="en-US" sz="2800" dirty="0"/>
              <a:t>Take a moment to open “</a:t>
            </a:r>
            <a:r>
              <a:rPr lang="en-US" sz="2800" dirty="0" err="1"/>
              <a:t>sigma.inp</a:t>
            </a:r>
            <a:r>
              <a:rPr lang="en-US" sz="2800" dirty="0"/>
              <a:t>” if you want.</a:t>
            </a:r>
          </a:p>
          <a:p>
            <a:pPr lvl="1">
              <a:spcBef>
                <a:spcPts val="600"/>
              </a:spcBef>
            </a:pPr>
            <a:r>
              <a:rPr lang="en-US" sz="2800" dirty="0"/>
              <a:t>Submit job: </a:t>
            </a:r>
            <a:r>
              <a:rPr lang="en-US" sz="2800" dirty="0" err="1">
                <a:solidFill>
                  <a:srgbClr val="0000FF"/>
                </a:solidFill>
              </a:rPr>
              <a:t>sbatch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job.sigma</a:t>
            </a:r>
            <a:r>
              <a:rPr lang="en-US" sz="2800" dirty="0">
                <a:solidFill>
                  <a:srgbClr val="0000FF"/>
                </a:solidFill>
              </a:rPr>
              <a:t>. This calculation give the quasiparticle energy of selected states (in this case, a few states with k = 0, i.e., the </a:t>
            </a:r>
            <a:r>
              <a:rPr lang="en-US" sz="2800" dirty="0">
                <a:solidFill>
                  <a:srgbClr val="0000FF"/>
                </a:solidFill>
                <a:latin typeface="Symbol" panose="05050102010706020507" pitchFamily="18" charset="2"/>
              </a:rPr>
              <a:t>G</a:t>
            </a:r>
            <a:r>
              <a:rPr lang="en-US" sz="2800" dirty="0">
                <a:solidFill>
                  <a:srgbClr val="0000FF"/>
                </a:solidFill>
              </a:rPr>
              <a:t> point)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110364"/>
            <a:ext cx="12192000" cy="96644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46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183" y="1207008"/>
            <a:ext cx="11713464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now check the GW band gap of </a:t>
            </a:r>
            <a:r>
              <a:rPr lang="en-US" sz="2800" dirty="0" err="1"/>
              <a:t>MgO</a:t>
            </a:r>
            <a:r>
              <a:rPr lang="en-US" sz="2800" dirty="0"/>
              <a:t>. You can calculate the whole band structure. But for the sake of time, we will only look at the </a:t>
            </a:r>
            <a:r>
              <a:rPr lang="en-US" sz="2800" dirty="0">
                <a:latin typeface="Symbol" panose="05050102010706020507" pitchFamily="18" charset="2"/>
              </a:rPr>
              <a:t>G</a:t>
            </a:r>
            <a:r>
              <a:rPr lang="en-US" sz="2800" dirty="0"/>
              <a:t> point.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result (sigma.log):</a:t>
            </a:r>
          </a:p>
          <a:p>
            <a:r>
              <a:rPr lang="en-US" sz="2000" dirty="0"/>
              <a:t>   </a:t>
            </a:r>
            <a:r>
              <a:rPr lang="en-US" sz="2000" dirty="0">
                <a:cs typeface="Courier New" panose="02070309020205020404" pitchFamily="49" charset="0"/>
              </a:rPr>
              <a:t>n        </a:t>
            </a:r>
            <a:r>
              <a:rPr lang="en-US" sz="2000" dirty="0" err="1">
                <a:cs typeface="Courier New" panose="02070309020205020404" pitchFamily="49" charset="0"/>
              </a:rPr>
              <a:t>elda</a:t>
            </a:r>
            <a:r>
              <a:rPr lang="en-US" sz="2000" dirty="0">
                <a:cs typeface="Courier New" panose="02070309020205020404" pitchFamily="49" charset="0"/>
              </a:rPr>
              <a:t>          </a:t>
            </a:r>
            <a:r>
              <a:rPr lang="en-US" sz="2000" dirty="0" err="1">
                <a:cs typeface="Courier New" panose="02070309020205020404" pitchFamily="49" charset="0"/>
              </a:rPr>
              <a:t>ecor</a:t>
            </a:r>
            <a:r>
              <a:rPr lang="en-US" sz="2000" dirty="0">
                <a:cs typeface="Courier New" panose="02070309020205020404" pitchFamily="49" charset="0"/>
              </a:rPr>
              <a:t>            x               </a:t>
            </a:r>
            <a:r>
              <a:rPr lang="en-US" sz="2000" dirty="0" err="1">
                <a:cs typeface="Courier New" panose="02070309020205020404" pitchFamily="49" charset="0"/>
              </a:rPr>
              <a:t>sx</a:t>
            </a:r>
            <a:r>
              <a:rPr lang="en-US" sz="2000" dirty="0">
                <a:cs typeface="Courier New" panose="02070309020205020404" pitchFamily="49" charset="0"/>
              </a:rPr>
              <a:t>-x              </a:t>
            </a:r>
            <a:r>
              <a:rPr lang="en-US" sz="2000" dirty="0" err="1">
                <a:cs typeface="Courier New" panose="02070309020205020404" pitchFamily="49" charset="0"/>
              </a:rPr>
              <a:t>ch</a:t>
            </a:r>
            <a:r>
              <a:rPr lang="en-US" sz="2000" dirty="0">
                <a:cs typeface="Courier New" panose="02070309020205020404" pitchFamily="49" charset="0"/>
              </a:rPr>
              <a:t>              sig             </a:t>
            </a:r>
            <a:r>
              <a:rPr lang="en-US" sz="2000" dirty="0" err="1">
                <a:cs typeface="Courier New" panose="02070309020205020404" pitchFamily="49" charset="0"/>
              </a:rPr>
              <a:t>vxc</a:t>
            </a:r>
            <a:r>
              <a:rPr lang="en-US" sz="2000" dirty="0">
                <a:cs typeface="Courier New" panose="02070309020205020404" pitchFamily="49" charset="0"/>
              </a:rPr>
              <a:t>          eqp0          eqp1           </a:t>
            </a:r>
            <a:r>
              <a:rPr lang="en-US" sz="2000" dirty="0" err="1">
                <a:cs typeface="Courier New" panose="02070309020205020404" pitchFamily="49" charset="0"/>
              </a:rPr>
              <a:t>Znk</a:t>
            </a:r>
            <a:endParaRPr lang="en-US" sz="2000" dirty="0">
              <a:cs typeface="Courier New" panose="02070309020205020404" pitchFamily="49" charset="0"/>
            </a:endParaRPr>
          </a:p>
          <a:p>
            <a:r>
              <a:rPr lang="en-US" sz="2000" dirty="0">
                <a:cs typeface="Courier New" panose="02070309020205020404" pitchFamily="49" charset="0"/>
              </a:rPr>
              <a:t>   1    -7.9775    -7.9775   -29.9993    17.4550   -10.4223   -22.9666   -18.2387  -12.7055  -11.6957    0.7864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   2     9.3540      9.3540   -25.2433    14.0434   -11.8152   -23.0151   -20.1404     6.4793     6.9225     0.8458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   3     9.3540      9.3540   -25.2433    14.0434   -11.8152   -23.0151   -20.1404     6.4793     6.9225     0.8458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   4     9.3540      9.3540   -25.2433    14.0434   -11.8152   -23.0151   -20.1404     6.4793     6.9225     0.8458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   5    14.2138   14.2138    -7.6641      4.5029      -8.3140   -11.4752   -12.0882   14.8268   14.7499     0.8745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   6    25.2382   25.2382    -3.1888      1.6041      -6.2020     -7.7867     -8.9094    26.3609   26.2301     0.8835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   7    25.2382   25.2382    -3.1888      1.6041      -6.2020     -7.7867     -8.9094    26.3609   26.2301     0.8835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   8    25.2382   25.2382    -3.1888      1.6041      -6.2020     -7.7867     -8.9094    26.3609   26.2301     0.8835</a:t>
            </a:r>
          </a:p>
          <a:p>
            <a:pPr lvl="1">
              <a:spcBef>
                <a:spcPts val="600"/>
              </a:spcBef>
            </a:pPr>
            <a:r>
              <a:rPr lang="en-US" sz="2800" dirty="0">
                <a:cs typeface="Courier New" panose="02070309020205020404" pitchFamily="49" charset="0"/>
              </a:rPr>
              <a:t>DFT-PBE band gap: 14.2138 - 9.3540 = </a:t>
            </a:r>
            <a:r>
              <a:rPr lang="en-US" sz="2800" dirty="0">
                <a:solidFill>
                  <a:srgbClr val="FF0000"/>
                </a:solidFill>
                <a:cs typeface="Courier New" panose="02070309020205020404" pitchFamily="49" charset="0"/>
              </a:rPr>
              <a:t>4.86 eV</a:t>
            </a:r>
          </a:p>
          <a:p>
            <a:pPr lvl="1"/>
            <a:r>
              <a:rPr lang="en-US" sz="2800" dirty="0">
                <a:cs typeface="Courier New" panose="02070309020205020404" pitchFamily="49" charset="0"/>
              </a:rPr>
              <a:t>GW band gap:         14.7499 - 6.9225 = </a:t>
            </a:r>
            <a:r>
              <a:rPr lang="en-US" sz="2800" dirty="0">
                <a:solidFill>
                  <a:srgbClr val="0000FF"/>
                </a:solidFill>
                <a:cs typeface="Courier New" panose="02070309020205020404" pitchFamily="49" charset="0"/>
              </a:rPr>
              <a:t>7.83 eV</a:t>
            </a:r>
          </a:p>
          <a:p>
            <a:pPr lvl="1"/>
            <a:r>
              <a:rPr lang="en-US" sz="2800" dirty="0" err="1">
                <a:cs typeface="Courier New" panose="02070309020205020404" pitchFamily="49" charset="0"/>
              </a:rPr>
              <a:t>Exp</a:t>
            </a:r>
            <a:r>
              <a:rPr lang="en-US" sz="2800" dirty="0">
                <a:cs typeface="Courier New" panose="02070309020205020404" pitchFamily="49" charset="0"/>
              </a:rPr>
              <a:t> band gap:                                            </a:t>
            </a:r>
            <a:r>
              <a:rPr lang="en-US" sz="2800" dirty="0">
                <a:solidFill>
                  <a:srgbClr val="0000FF"/>
                </a:solidFill>
                <a:cs typeface="Courier New" panose="02070309020205020404" pitchFamily="49" charset="0"/>
              </a:rPr>
              <a:t>7.78 eV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920" y="224590"/>
            <a:ext cx="11831727" cy="885774"/>
          </a:xfrm>
        </p:spPr>
        <p:txBody>
          <a:bodyPr>
            <a:normAutofit/>
          </a:bodyPr>
          <a:lstStyle/>
          <a:p>
            <a:r>
              <a:rPr lang="en-US" sz="3600" dirty="0"/>
              <a:t>First example: Quasiparticle band gap of </a:t>
            </a:r>
            <a:r>
              <a:rPr lang="en-US" sz="3600" dirty="0" err="1"/>
              <a:t>MgO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0" y="1110364"/>
            <a:ext cx="12192000" cy="96644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38912" y="3758184"/>
            <a:ext cx="1444752" cy="578957"/>
          </a:xfrm>
          <a:prstGeom prst="round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241536" y="3758183"/>
            <a:ext cx="990600" cy="578957"/>
          </a:xfrm>
          <a:prstGeom prst="round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0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2615</TotalTime>
  <Words>1910</Words>
  <Application>Microsoft Office PowerPoint</Application>
  <PresentationFormat>Widescreen</PresentationFormat>
  <Paragraphs>183</Paragraphs>
  <Slides>20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Symbol</vt:lpstr>
      <vt:lpstr>Wingdings</vt:lpstr>
      <vt:lpstr>Office Theme</vt:lpstr>
      <vt:lpstr>Equation</vt:lpstr>
      <vt:lpstr>Calculations of excited states of solids using BerkeleyGW</vt:lpstr>
      <vt:lpstr>Calculations of excited states of solids using BerkeleyGW</vt:lpstr>
      <vt:lpstr>First example: Quasiparticle band gap of MgO</vt:lpstr>
      <vt:lpstr>First example: Quasiparticle band gap of MgO</vt:lpstr>
      <vt:lpstr>First example: Quasiparticle band gap of MgO</vt:lpstr>
      <vt:lpstr>First example: Quasiparticle band gap of MgO</vt:lpstr>
      <vt:lpstr>First example: Quasiparticle band gap of MgO</vt:lpstr>
      <vt:lpstr>First example: Quasiparticle band gap of MgO</vt:lpstr>
      <vt:lpstr>First example: Quasiparticle band gap of MgO</vt:lpstr>
      <vt:lpstr>Second example: Large-scale GW calculations (a 64-atom MgO supercell)</vt:lpstr>
      <vt:lpstr>Second example: Large-scale GW calculations (a 64-atom MgO supercell)</vt:lpstr>
      <vt:lpstr>Second example: Large-scale GW calculations (a 64-atom MgO supercell)</vt:lpstr>
      <vt:lpstr>Third example: Exciton calculations (GW+BSE)</vt:lpstr>
      <vt:lpstr>Third example: Exciton calculations (GW+BSE)</vt:lpstr>
      <vt:lpstr>Third example: Exciton calculations (GW+BSE)</vt:lpstr>
      <vt:lpstr>Third example: Exciton calculations (GW+BSE)</vt:lpstr>
      <vt:lpstr>Third example: Exciton calculations (GW+BSE)</vt:lpstr>
      <vt:lpstr>Third example: Exciton calculations (GW+BSE)</vt:lpstr>
      <vt:lpstr>Third example: Exciton calculations (GW+BSE)</vt:lpstr>
      <vt:lpstr>Interacting vs non-interacting optical absorption 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Peihong Zhang</dc:creator>
  <cp:lastModifiedBy>Alexey Akimov</cp:lastModifiedBy>
  <cp:revision>81</cp:revision>
  <dcterms:created xsi:type="dcterms:W3CDTF">2022-07-09T20:24:35Z</dcterms:created>
  <dcterms:modified xsi:type="dcterms:W3CDTF">2022-07-14T02:48:24Z</dcterms:modified>
</cp:coreProperties>
</file>