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  <p:sldMasterId id="214748368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0" r:id="rId4"/>
    <p:sldId id="412" r:id="rId5"/>
    <p:sldId id="409" r:id="rId6"/>
    <p:sldId id="421" r:id="rId7"/>
    <p:sldId id="424" r:id="rId8"/>
    <p:sldId id="425" r:id="rId9"/>
    <p:sldId id="426" r:id="rId10"/>
    <p:sldId id="427" r:id="rId11"/>
    <p:sldId id="429" r:id="rId12"/>
    <p:sldId id="428" r:id="rId13"/>
    <p:sldId id="422" r:id="rId14"/>
  </p:sldIdLst>
  <p:sldSz cx="12192000" cy="6858000"/>
  <p:notesSz cx="7315200" cy="12344400"/>
  <p:embeddedFontLst>
    <p:embeddedFont>
      <p:font typeface="굴림" panose="020B0600000101010101" pitchFamily="34" charset="-127"/>
      <p:regular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Batang" panose="02030600000101010101" pitchFamily="18" charset="-127"/>
      <p:regular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Trebuchet MS" panose="020B0703020202090204" pitchFamily="34" charset="0"/>
      <p:regular r:id="rId25"/>
      <p:bold r:id="rId26"/>
      <p:italic r:id="rId27"/>
      <p:boldItalic r:id="rId28"/>
    </p:embeddedFont>
    <p:embeddedFont>
      <p:font typeface="Tunga" panose="020B0502040204020203" pitchFamily="34" charset="0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3018BC-9A67-4291-8DEF-2511CCD0CD2B}">
          <p14:sldIdLst>
            <p14:sldId id="256"/>
            <p14:sldId id="260"/>
            <p14:sldId id="412"/>
            <p14:sldId id="409"/>
            <p14:sldId id="421"/>
            <p14:sldId id="424"/>
            <p14:sldId id="425"/>
            <p14:sldId id="426"/>
            <p14:sldId id="427"/>
            <p14:sldId id="429"/>
            <p14:sldId id="428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1CF"/>
    <a:srgbClr val="FFCFCA"/>
    <a:srgbClr val="FF2600"/>
    <a:srgbClr val="FF7E79"/>
    <a:srgbClr val="FFE1E0"/>
    <a:srgbClr val="D3D3D3"/>
    <a:srgbClr val="FBE5D6"/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5423" autoAdjust="0"/>
  </p:normalViewPr>
  <p:slideViewPr>
    <p:cSldViewPr snapToGrid="0">
      <p:cViewPr>
        <p:scale>
          <a:sx n="107" d="100"/>
          <a:sy n="107" d="100"/>
        </p:scale>
        <p:origin x="144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82"/>
    </p:cViewPr>
  </p:sorterViewPr>
  <p:notesViewPr>
    <p:cSldViewPr snapToGrid="0" showGuides="1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0F92E1E4-2D08-40CA-890F-8B649DD3B6B7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4BC892AD-0453-44DC-993E-CF3085AE2593}" type="datetimeFigureOut">
              <a:rPr lang="ko-KR" altLang="en-US" smtClean="0"/>
              <a:t>2022. 5. 3.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5688" cy="4167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2" tIns="56146" rIns="112292" bIns="561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5940745"/>
            <a:ext cx="5852160" cy="4860608"/>
          </a:xfrm>
          <a:prstGeom prst="rect">
            <a:avLst/>
          </a:prstGeom>
        </p:spPr>
        <p:txBody>
          <a:bodyPr vert="horz" lIns="112292" tIns="56146" rIns="112292" bIns="5614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-25879"/>
            <a:ext cx="146649" cy="6883879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.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696232"/>
            <a:ext cx="9026156" cy="97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6000" b="1" baseline="0">
                <a:solidFill>
                  <a:srgbClr val="4258B8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A3CA2A-AC05-4878-AD73-F5B24462355A}"/>
              </a:ext>
            </a:extLst>
          </p:cNvPr>
          <p:cNvSpPr/>
          <p:nvPr userDrawn="1"/>
        </p:nvSpPr>
        <p:spPr>
          <a:xfrm>
            <a:off x="1582922" y="1662284"/>
            <a:ext cx="9026156" cy="85198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.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.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9973DD04-4166-4E32-84FB-A58244320CA3}"/>
              </a:ext>
            </a:extLst>
          </p:cNvPr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7157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895350" indent="-266700">
              <a:defRPr/>
            </a:lvl3pPr>
            <a:lvl4pPr marL="1081088" indent="-185738">
              <a:defRPr/>
            </a:lvl4pPr>
            <a:lvl5pPr marL="1255713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half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75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23" r:id="rId2"/>
    <p:sldLayoutId id="2147483701" r:id="rId3"/>
    <p:sldLayoutId id="2147483722" r:id="rId4"/>
    <p:sldLayoutId id="2147483680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1613B5-085C-4186-AFE1-25C793FD2569}"/>
              </a:ext>
            </a:extLst>
          </p:cNvPr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35809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85583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/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1" r:id="rId3"/>
    <p:sldLayoutId id="214748371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tabLst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mlab.khu.ac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2400" dirty="0">
                <a:solidFill>
                  <a:prstClr val="white">
                    <a:lumMod val="50000"/>
                  </a:prstClr>
                </a:solidFill>
              </a:rPr>
              <a:t>Capstone Design 2</a:t>
            </a:r>
            <a:br>
              <a:rPr lang="en-US" altLang="ko-KR" sz="36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sz="4400" dirty="0"/>
              <a:t>Improvement of Image Coding Performance</a:t>
            </a:r>
            <a:br>
              <a:rPr lang="en-US" altLang="ko-KR" sz="4400" dirty="0"/>
            </a:br>
            <a:r>
              <a:rPr lang="en-US" altLang="ko-KR" sz="4400" dirty="0"/>
              <a:t>using Neural Network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dirty="0"/>
              <a:t>2022.05.03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박 민 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EE6FE-F241-4259-B08E-9441F5C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6" b="26779"/>
          <a:stretch/>
        </p:blipFill>
        <p:spPr>
          <a:xfrm>
            <a:off x="4625767" y="5374257"/>
            <a:ext cx="3005666" cy="40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62BF0-B457-4C02-9FC4-AF9B5B888FDC}"/>
              </a:ext>
            </a:extLst>
          </p:cNvPr>
          <p:cNvSpPr txBox="1"/>
          <p:nvPr/>
        </p:nvSpPr>
        <p:spPr>
          <a:xfrm>
            <a:off x="4913786" y="5777344"/>
            <a:ext cx="2605573" cy="28469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indent="63500" algn="ctr" latinLnBrk="1">
              <a:lnSpc>
                <a:spcPts val="1500"/>
              </a:lnSpc>
            </a:pPr>
            <a:r>
              <a:rPr lang="en-US" altLang="ko-KR" sz="1400" u="sng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  <a:cs typeface="굴림" panose="020B0600000101010101" pitchFamily="50" charset="-127"/>
                <a:hlinkClick r:id="rId3"/>
              </a:rPr>
              <a:t>http://vmlab.khu.ac.kr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52100-686E-4D5F-9F21-3381FFBE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9" y="141046"/>
            <a:ext cx="2165476" cy="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3884-F973-FFED-2F27-6FD2436B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Approach – Step 3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27F47-640C-7E21-AF09-66CFB86C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" y="766551"/>
            <a:ext cx="6967333" cy="5541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E14484-20EA-D32A-B696-0121F075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34" y="3638022"/>
            <a:ext cx="3949699" cy="266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3884-F973-FFED-2F27-6FD2436B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Approach – Step 4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C9E5A-F21A-1EF7-F4CC-70994C3E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" y="930728"/>
            <a:ext cx="9296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88817-6AEB-41DE-8610-D1FB17C0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7CA629-8641-4C7F-B214-E6FE4ACE3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 일정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18E3-454B-4F79-AA05-2A36DF01F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향후 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D7060B-F3D7-49EF-A8C9-8520935E2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제출 일정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일정 및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98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F3DB9-B47F-4593-AEB3-C503200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36A9-4347-48BD-8D71-2FD9F34B5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한국방송∙미디어공학회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하계학술대회</a:t>
            </a:r>
            <a:endParaRPr lang="en-US" altLang="ko-KR" dirty="0"/>
          </a:p>
          <a:p>
            <a:pPr lvl="1"/>
            <a:r>
              <a:rPr lang="ko-KR" altLang="en-US" dirty="0"/>
              <a:t>논문 제출 마감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lang="ko-KR" altLang="en-US" dirty="0"/>
              <a:t>최종 논문 제출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캡스톤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최종보고서 제출 마감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97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F3DB9-B47F-4593-AEB3-C503200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</a:t>
            </a:r>
            <a:r>
              <a:rPr lang="en-US" altLang="ko-KR" dirty="0"/>
              <a:t> </a:t>
            </a:r>
            <a:r>
              <a:rPr lang="ko-KR" altLang="en-US" dirty="0"/>
              <a:t>일정 및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736A9-4347-48BD-8D71-2FD9F34B5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3834" y="1332181"/>
            <a:ext cx="3831899" cy="140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코드 리뷰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및 개선 모델 구조 구상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(quality 0,3,5,7)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D132F14-EF78-02C9-E5F2-02C49CFEF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54324"/>
              </p:ext>
            </p:extLst>
          </p:nvPr>
        </p:nvGraphicFramePr>
        <p:xfrm>
          <a:off x="545610" y="1619019"/>
          <a:ext cx="6737465" cy="42707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62495">
                  <a:extLst>
                    <a:ext uri="{9D8B030D-6E8A-4147-A177-3AD203B41FA5}">
                      <a16:colId xmlns:a16="http://schemas.microsoft.com/office/drawing/2014/main" val="2046109457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558053590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2300237302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3184029722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2629057659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3001801097"/>
                    </a:ext>
                  </a:extLst>
                </a:gridCol>
                <a:gridCol w="962495">
                  <a:extLst>
                    <a:ext uri="{9D8B030D-6E8A-4147-A177-3AD203B41FA5}">
                      <a16:colId xmlns:a16="http://schemas.microsoft.com/office/drawing/2014/main" val="181028751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rgbClr val="FF26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SUN</a:t>
                      </a:r>
                      <a:endParaRPr lang="ko-Kore-KR" altLang="en-US" sz="1400" b="1" i="0" dirty="0">
                        <a:solidFill>
                          <a:srgbClr val="FF26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MON</a:t>
                      </a:r>
                      <a:endParaRPr lang="ko-Kore-KR" altLang="en-US" sz="14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TUE</a:t>
                      </a:r>
                      <a:endParaRPr lang="ko-Kore-KR" altLang="en-US" sz="14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WED</a:t>
                      </a:r>
                      <a:endParaRPr lang="ko-Kore-KR" altLang="en-US" sz="14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THU</a:t>
                      </a:r>
                      <a:endParaRPr lang="ko-Kore-KR" altLang="en-US" sz="14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FRI</a:t>
                      </a:r>
                      <a:endParaRPr lang="ko-Kore-KR" altLang="en-US" sz="14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SAT</a:t>
                      </a:r>
                      <a:endParaRPr lang="ko-Kore-KR" altLang="en-US" sz="14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05093"/>
                  </a:ext>
                </a:extLst>
              </a:tr>
              <a:tr h="775769"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endParaRPr lang="ko-Kore-KR" altLang="en-US" sz="1600" b="0" i="0" dirty="0">
                        <a:solidFill>
                          <a:srgbClr val="C000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3</a:t>
                      </a:r>
                    </a:p>
                    <a:p>
                      <a:r>
                        <a:rPr lang="en-US" altLang="ko-Kore-KR" sz="10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✔️</a:t>
                      </a:r>
                      <a:r>
                        <a:rPr lang="en-US" altLang="ko-Kore-KR" sz="16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meeting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4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5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6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7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614081"/>
                  </a:ext>
                </a:extLst>
              </a:tr>
              <a:tr h="775769"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8</a:t>
                      </a:r>
                      <a:endParaRPr lang="ko-Kore-KR" altLang="en-US" sz="1600" b="0" i="0" dirty="0">
                        <a:solidFill>
                          <a:srgbClr val="C000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9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0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3</a:t>
                      </a:r>
                    </a:p>
                    <a:p>
                      <a:r>
                        <a:rPr lang="ko-KR" altLang="en-US" sz="1000" b="1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pple SD Gothic Neo SemiBold" panose="02000300000000000000" pitchFamily="2" charset="-127"/>
                          <a:ea typeface="Apple SD Gothic Neo SemiBold" panose="02000300000000000000" pitchFamily="2" charset="-127"/>
                          <a:cs typeface="Tunga" panose="020B0502040204020203" pitchFamily="34" charset="0"/>
                        </a:rPr>
                        <a:t>📄 논문 제출</a:t>
                      </a:r>
                      <a:endParaRPr lang="ko-Kore-KR" altLang="en-US" sz="10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pple SD Gothic Neo SemiBold" panose="02000300000000000000" pitchFamily="2" charset="-127"/>
                        <a:ea typeface="Apple SD Gothic Neo SemiBold" panose="02000300000000000000" pitchFamily="2" charset="-127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4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34611"/>
                  </a:ext>
                </a:extLst>
              </a:tr>
              <a:tr h="775769"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5</a:t>
                      </a:r>
                      <a:endParaRPr lang="ko-Kore-KR" altLang="en-US" sz="1600" b="0" i="0" dirty="0">
                        <a:solidFill>
                          <a:srgbClr val="C000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6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Tunga" panose="020B0502040204020203" pitchFamily="34" charset="0"/>
                          <a:ea typeface="+mn-ea"/>
                          <a:cs typeface="Tunga" panose="020B0502040204020203" pitchFamily="34" charset="0"/>
                        </a:rPr>
                        <a:t>✔️</a:t>
                      </a:r>
                      <a:r>
                        <a:rPr lang="en-US" altLang="ko-Kore-KR" sz="16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meeting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8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9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0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207994"/>
                  </a:ext>
                </a:extLst>
              </a:tr>
              <a:tr h="775769"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endParaRPr lang="ko-Kore-KR" altLang="en-US" sz="1600" b="0" i="0" dirty="0">
                        <a:solidFill>
                          <a:srgbClr val="C000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3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4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5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26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7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8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57472"/>
                  </a:ext>
                </a:extLst>
              </a:tr>
              <a:tr h="775769"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2</a:t>
                      </a:r>
                      <a:r>
                        <a:rPr lang="en-US" altLang="ko-KR" sz="1600" b="0" i="0" dirty="0">
                          <a:solidFill>
                            <a:srgbClr val="C00000"/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9</a:t>
                      </a:r>
                      <a:endParaRPr lang="ko-Kore-KR" altLang="en-US" sz="1600" b="0" i="0" dirty="0">
                        <a:solidFill>
                          <a:srgbClr val="C00000"/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3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Apple SD Gothic Neo SemiBold" panose="02000300000000000000" pitchFamily="2" charset="-127"/>
                          <a:ea typeface="Apple SD Gothic Neo SemiBold" panose="02000300000000000000" pitchFamily="2" charset="-127"/>
                          <a:cs typeface="Tunga" panose="020B0502040204020203" pitchFamily="34" charset="0"/>
                        </a:rPr>
                        <a:t>📄 최종 논문</a:t>
                      </a:r>
                      <a:endParaRPr kumimoji="0" lang="ko-Kore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Apple SD Gothic Neo SemiBold" panose="02000300000000000000" pitchFamily="2" charset="-127"/>
                        <a:ea typeface="Apple SD Gothic Neo SemiBold" panose="02000300000000000000" pitchFamily="2" charset="-127"/>
                        <a:cs typeface="Tunga" panose="020B0502040204020203" pitchFamily="34" charset="0"/>
                      </a:endParaRPr>
                    </a:p>
                    <a:p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3</a:t>
                      </a:r>
                      <a:r>
                        <a:rPr lang="en-US" altLang="ko-KR" sz="1600" b="0" i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Tunga" panose="020B0502040204020203" pitchFamily="34" charset="0"/>
                          <a:ea typeface="+mn-ea"/>
                          <a:cs typeface="Tunga" panose="020B0502040204020203" pitchFamily="34" charset="0"/>
                        </a:rPr>
                        <a:t>✔️</a:t>
                      </a:r>
                      <a:r>
                        <a:rPr lang="en-US" altLang="ko-Kore-KR" sz="1600" b="0" i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unga" panose="020B0502040204020203" pitchFamily="34" charset="0"/>
                          <a:cs typeface="Tunga" panose="020B0502040204020203" pitchFamily="34" charset="0"/>
                        </a:rPr>
                        <a:t>meeting</a:t>
                      </a:r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6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600" b="0" i="0" dirty="0">
                        <a:latin typeface="Tunga" panose="020B0502040204020203" pitchFamily="34" charset="0"/>
                        <a:cs typeface="Tung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864497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43216DB-77B7-F079-B9A7-7B159CD69249}"/>
              </a:ext>
            </a:extLst>
          </p:cNvPr>
          <p:cNvSpPr/>
          <p:nvPr/>
        </p:nvSpPr>
        <p:spPr>
          <a:xfrm>
            <a:off x="514688" y="2042635"/>
            <a:ext cx="4787468" cy="204490"/>
          </a:xfrm>
          <a:prstGeom prst="roundRect">
            <a:avLst>
              <a:gd name="adj" fmla="val 50000"/>
            </a:avLst>
          </a:prstGeom>
          <a:solidFill>
            <a:srgbClr val="FF26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D542A-CCE3-71E6-96F8-155D0DC58E6E}"/>
              </a:ext>
            </a:extLst>
          </p:cNvPr>
          <p:cNvSpPr txBox="1"/>
          <p:nvPr/>
        </p:nvSpPr>
        <p:spPr>
          <a:xfrm>
            <a:off x="3227790" y="991731"/>
            <a:ext cx="1328500" cy="507831"/>
          </a:xfrm>
          <a:custGeom>
            <a:avLst/>
            <a:gdLst>
              <a:gd name="connsiteX0" fmla="*/ 0 w 1328500"/>
              <a:gd name="connsiteY0" fmla="*/ 0 h 507831"/>
              <a:gd name="connsiteX1" fmla="*/ 429548 w 1328500"/>
              <a:gd name="connsiteY1" fmla="*/ 0 h 507831"/>
              <a:gd name="connsiteX2" fmla="*/ 832527 w 1328500"/>
              <a:gd name="connsiteY2" fmla="*/ 0 h 507831"/>
              <a:gd name="connsiteX3" fmla="*/ 1328500 w 1328500"/>
              <a:gd name="connsiteY3" fmla="*/ 0 h 507831"/>
              <a:gd name="connsiteX4" fmla="*/ 1328500 w 1328500"/>
              <a:gd name="connsiteY4" fmla="*/ 507831 h 507831"/>
              <a:gd name="connsiteX5" fmla="*/ 912237 w 1328500"/>
              <a:gd name="connsiteY5" fmla="*/ 507831 h 507831"/>
              <a:gd name="connsiteX6" fmla="*/ 442833 w 1328500"/>
              <a:gd name="connsiteY6" fmla="*/ 507831 h 507831"/>
              <a:gd name="connsiteX7" fmla="*/ 0 w 1328500"/>
              <a:gd name="connsiteY7" fmla="*/ 507831 h 507831"/>
              <a:gd name="connsiteX8" fmla="*/ 0 w 1328500"/>
              <a:gd name="connsiteY8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8500" h="507831" extrusionOk="0">
                <a:moveTo>
                  <a:pt x="0" y="0"/>
                </a:moveTo>
                <a:cubicBezTo>
                  <a:pt x="159752" y="-30213"/>
                  <a:pt x="269093" y="50522"/>
                  <a:pt x="429548" y="0"/>
                </a:cubicBezTo>
                <a:cubicBezTo>
                  <a:pt x="590003" y="-50522"/>
                  <a:pt x="686503" y="22288"/>
                  <a:pt x="832527" y="0"/>
                </a:cubicBezTo>
                <a:cubicBezTo>
                  <a:pt x="978551" y="-22288"/>
                  <a:pt x="1163351" y="5397"/>
                  <a:pt x="1328500" y="0"/>
                </a:cubicBezTo>
                <a:cubicBezTo>
                  <a:pt x="1364078" y="187690"/>
                  <a:pt x="1300687" y="315147"/>
                  <a:pt x="1328500" y="507831"/>
                </a:cubicBezTo>
                <a:cubicBezTo>
                  <a:pt x="1195182" y="557043"/>
                  <a:pt x="999793" y="484493"/>
                  <a:pt x="912237" y="507831"/>
                </a:cubicBezTo>
                <a:cubicBezTo>
                  <a:pt x="824681" y="531169"/>
                  <a:pt x="539009" y="494315"/>
                  <a:pt x="442833" y="507831"/>
                </a:cubicBezTo>
                <a:cubicBezTo>
                  <a:pt x="346657" y="521347"/>
                  <a:pt x="141437" y="489195"/>
                  <a:pt x="0" y="507831"/>
                </a:cubicBezTo>
                <a:cubicBezTo>
                  <a:pt x="-43756" y="389073"/>
                  <a:pt x="8384" y="205101"/>
                  <a:pt x="0" y="0"/>
                </a:cubicBezTo>
                <a:close/>
              </a:path>
            </a:pathLst>
          </a:custGeom>
          <a:noFill/>
          <a:ln w="28575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R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  <a:p>
            <a:pPr algn="ctr"/>
            <a:r>
              <a:rPr kumimoji="1"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unga" panose="020B0502040204020203" pitchFamily="34" charset="0"/>
                <a:cs typeface="Tunga" panose="020B0502040204020203" pitchFamily="34" charset="0"/>
              </a:rPr>
              <a:t>2022.</a:t>
            </a:r>
            <a:r>
              <a:rPr kumimoji="1" lang="ko-KR" altLang="en-US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unga" panose="020B0502040204020203" pitchFamily="34" charset="0"/>
                <a:cs typeface="Tunga" panose="020B0502040204020203" pitchFamily="34" charset="0"/>
              </a:rPr>
              <a:t> </a:t>
            </a:r>
            <a:r>
              <a:rPr kumimoji="1" lang="en-US" altLang="ko-KR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unga" panose="020B0502040204020203" pitchFamily="34" charset="0"/>
                <a:cs typeface="Tunga" panose="020B0502040204020203" pitchFamily="34" charset="0"/>
              </a:rPr>
              <a:t>5</a:t>
            </a:r>
          </a:p>
          <a:p>
            <a:pPr algn="ctr"/>
            <a:endParaRPr kumimoji="1" lang="ko-Kore-KR" altLang="en-US" sz="100" b="1" u="sng" dirty="0">
              <a:solidFill>
                <a:schemeClr val="tx1">
                  <a:lumMod val="75000"/>
                  <a:lumOff val="25000"/>
                </a:schemeClr>
              </a:solidFill>
              <a:latin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3B2B3B-C94B-705A-8BE5-0EF3897455BF}"/>
              </a:ext>
            </a:extLst>
          </p:cNvPr>
          <p:cNvSpPr/>
          <p:nvPr/>
        </p:nvSpPr>
        <p:spPr>
          <a:xfrm>
            <a:off x="7706823" y="1415477"/>
            <a:ext cx="200722" cy="200722"/>
          </a:xfrm>
          <a:prstGeom prst="ellipse">
            <a:avLst/>
          </a:prstGeom>
          <a:solidFill>
            <a:srgbClr val="FFC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E3291BA-6FB8-694B-FF66-E71D9FA63ADD}"/>
              </a:ext>
            </a:extLst>
          </p:cNvPr>
          <p:cNvSpPr/>
          <p:nvPr/>
        </p:nvSpPr>
        <p:spPr>
          <a:xfrm>
            <a:off x="5390942" y="2042635"/>
            <a:ext cx="1892134" cy="204490"/>
          </a:xfrm>
          <a:prstGeom prst="roundRect">
            <a:avLst>
              <a:gd name="adj" fmla="val 50000"/>
            </a:avLst>
          </a:prstGeom>
          <a:solidFill>
            <a:schemeClr val="accent4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389D31-6D8A-8FAD-3574-75B0995382D6}"/>
              </a:ext>
            </a:extLst>
          </p:cNvPr>
          <p:cNvGrpSpPr/>
          <p:nvPr/>
        </p:nvGrpSpPr>
        <p:grpSpPr>
          <a:xfrm>
            <a:off x="7703612" y="2535394"/>
            <a:ext cx="4148910" cy="409795"/>
            <a:chOff x="7703612" y="2535394"/>
            <a:chExt cx="4148910" cy="409795"/>
          </a:xfrm>
        </p:grpSpPr>
        <p:sp>
          <p:nvSpPr>
            <p:cNvPr id="14" name="텍스트 개체 틀 3">
              <a:extLst>
                <a:ext uri="{FF2B5EF4-FFF2-40B4-BE49-F238E27FC236}">
                  <a16:creationId xmlns:a16="http://schemas.microsoft.com/office/drawing/2014/main" id="{FDC43AEA-764F-9FD2-90D9-1FAF463F44DD}"/>
                </a:ext>
              </a:extLst>
            </p:cNvPr>
            <p:cNvSpPr txBox="1">
              <a:spLocks/>
            </p:cNvSpPr>
            <p:nvPr/>
          </p:nvSpPr>
          <p:spPr>
            <a:xfrm>
              <a:off x="8020623" y="2535394"/>
              <a:ext cx="3831899" cy="4097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61950" marR="0" indent="-36195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060AA"/>
                </a:buClr>
                <a:buSzTx/>
                <a:buFont typeface="Wingdings" panose="05000000000000000000" pitchFamily="2" charset="2"/>
                <a:buChar char="u"/>
                <a:tabLst/>
                <a:defRPr sz="20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1pPr>
              <a:lvl2pPr marL="627063" marR="0" indent="-271463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ED7D31">
                    <a:lumMod val="75000"/>
                  </a:srgbClr>
                </a:buClr>
                <a:buSzTx/>
                <a:buFont typeface="Wingdings" panose="05000000000000000000" pitchFamily="2" charset="2"/>
                <a:buChar char="l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2pPr>
              <a:lvl3pPr marL="895350" marR="0" indent="-26670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AD47">
                    <a:lumMod val="50000"/>
                  </a:srgbClr>
                </a:buClr>
                <a:buSzTx/>
                <a:buFont typeface="Batang" panose="02030600000101010101" pitchFamily="18" charset="-127"/>
                <a:buChar char="★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3pPr>
              <a:lvl4pPr marL="1081088" marR="0" indent="-185738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 sz="17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4pPr>
              <a:lvl5pPr marL="1255713" marR="0" indent="-174625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5pPr>
              <a:lvl6pPr marL="1431925" marR="0" indent="-176213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4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altLang="ko-KR" sz="1800" dirty="0"/>
                <a:t>Scaling</a:t>
              </a:r>
              <a:r>
                <a:rPr lang="ko-KR" altLang="en-US" sz="1800" dirty="0"/>
                <a:t> 구현 및 실험</a:t>
              </a:r>
              <a:endParaRPr lang="en-US" altLang="ko-KR" sz="18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AB3CD4F-2C57-8293-2AE7-E25C9308CA72}"/>
                </a:ext>
              </a:extLst>
            </p:cNvPr>
            <p:cNvSpPr/>
            <p:nvPr/>
          </p:nvSpPr>
          <p:spPr>
            <a:xfrm>
              <a:off x="7703612" y="2618690"/>
              <a:ext cx="200722" cy="200722"/>
            </a:xfrm>
            <a:prstGeom prst="ellipse">
              <a:avLst/>
            </a:prstGeom>
            <a:solidFill>
              <a:srgbClr val="FFF1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1A44B6B-D72B-7DE6-1155-E38DF637AC1A}"/>
              </a:ext>
            </a:extLst>
          </p:cNvPr>
          <p:cNvSpPr/>
          <p:nvPr/>
        </p:nvSpPr>
        <p:spPr>
          <a:xfrm>
            <a:off x="514688" y="2829736"/>
            <a:ext cx="1892134" cy="204490"/>
          </a:xfrm>
          <a:prstGeom prst="roundRect">
            <a:avLst>
              <a:gd name="adj" fmla="val 50000"/>
            </a:avLst>
          </a:prstGeom>
          <a:solidFill>
            <a:schemeClr val="accent4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DA55D57-F7BE-3868-C8D6-790DF7509334}"/>
              </a:ext>
            </a:extLst>
          </p:cNvPr>
          <p:cNvSpPr/>
          <p:nvPr/>
        </p:nvSpPr>
        <p:spPr>
          <a:xfrm>
            <a:off x="2503293" y="2826903"/>
            <a:ext cx="1892134" cy="20449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C28941-E5C7-9D10-9917-BC8FB00DED09}"/>
              </a:ext>
            </a:extLst>
          </p:cNvPr>
          <p:cNvGrpSpPr/>
          <p:nvPr/>
        </p:nvGrpSpPr>
        <p:grpSpPr>
          <a:xfrm>
            <a:off x="7703612" y="2945189"/>
            <a:ext cx="4148910" cy="409795"/>
            <a:chOff x="7703612" y="2945189"/>
            <a:chExt cx="4148910" cy="409795"/>
          </a:xfrm>
        </p:grpSpPr>
        <p:sp>
          <p:nvSpPr>
            <p:cNvPr id="19" name="텍스트 개체 틀 3">
              <a:extLst>
                <a:ext uri="{FF2B5EF4-FFF2-40B4-BE49-F238E27FC236}">
                  <a16:creationId xmlns:a16="http://schemas.microsoft.com/office/drawing/2014/main" id="{943A2DFD-2DA3-184D-87AD-6D88F9AD7F12}"/>
                </a:ext>
              </a:extLst>
            </p:cNvPr>
            <p:cNvSpPr txBox="1">
              <a:spLocks/>
            </p:cNvSpPr>
            <p:nvPr/>
          </p:nvSpPr>
          <p:spPr>
            <a:xfrm>
              <a:off x="8020623" y="2945189"/>
              <a:ext cx="3831899" cy="4097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61950" marR="0" indent="-36195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060AA"/>
                </a:buClr>
                <a:buSzTx/>
                <a:buFont typeface="Wingdings" panose="05000000000000000000" pitchFamily="2" charset="2"/>
                <a:buChar char="u"/>
                <a:tabLst/>
                <a:defRPr sz="20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1pPr>
              <a:lvl2pPr marL="627063" marR="0" indent="-271463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ED7D31">
                    <a:lumMod val="75000"/>
                  </a:srgbClr>
                </a:buClr>
                <a:buSzTx/>
                <a:buFont typeface="Wingdings" panose="05000000000000000000" pitchFamily="2" charset="2"/>
                <a:buChar char="l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2pPr>
              <a:lvl3pPr marL="895350" marR="0" indent="-26670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AD47">
                    <a:lumMod val="50000"/>
                  </a:srgbClr>
                </a:buClr>
                <a:buSzTx/>
                <a:buFont typeface="Batang" panose="02030600000101010101" pitchFamily="18" charset="-127"/>
                <a:buChar char="★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3pPr>
              <a:lvl4pPr marL="1081088" marR="0" indent="-185738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 sz="17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4pPr>
              <a:lvl5pPr marL="1255713" marR="0" indent="-174625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5pPr>
              <a:lvl6pPr marL="1431925" marR="0" indent="-176213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4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ko-KR" altLang="en-US" sz="1800" dirty="0"/>
                <a:t>이미지 블록 기반 처리</a:t>
              </a:r>
              <a:endParaRPr lang="en-US" altLang="ko-KR" sz="1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D5277E3-21B6-1E5B-65E1-4760E6E3D6DC}"/>
                </a:ext>
              </a:extLst>
            </p:cNvPr>
            <p:cNvSpPr/>
            <p:nvPr/>
          </p:nvSpPr>
          <p:spPr>
            <a:xfrm>
              <a:off x="7703612" y="3028485"/>
              <a:ext cx="200722" cy="200722"/>
            </a:xfrm>
            <a:prstGeom prst="ellipse">
              <a:avLst/>
            </a:prstGeom>
            <a:solidFill>
              <a:srgbClr val="2E75B6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A764173-815A-A6AE-59AC-9728FFE3FDA8}"/>
              </a:ext>
            </a:extLst>
          </p:cNvPr>
          <p:cNvSpPr/>
          <p:nvPr/>
        </p:nvSpPr>
        <p:spPr>
          <a:xfrm>
            <a:off x="4418185" y="2819412"/>
            <a:ext cx="2864890" cy="204490"/>
          </a:xfrm>
          <a:prstGeom prst="roundRect">
            <a:avLst>
              <a:gd name="adj" fmla="val 50000"/>
            </a:avLst>
          </a:prstGeom>
          <a:solidFill>
            <a:schemeClr val="accent6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3A43D48-0CFC-D00C-E8EB-E70D7244FC53}"/>
              </a:ext>
            </a:extLst>
          </p:cNvPr>
          <p:cNvSpPr/>
          <p:nvPr/>
        </p:nvSpPr>
        <p:spPr>
          <a:xfrm>
            <a:off x="545609" y="3597996"/>
            <a:ext cx="3849818" cy="204489"/>
          </a:xfrm>
          <a:prstGeom prst="roundRect">
            <a:avLst>
              <a:gd name="adj" fmla="val 50000"/>
            </a:avLst>
          </a:prstGeom>
          <a:solidFill>
            <a:schemeClr val="accent6"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5DF2EAF-DF4B-A8E7-73F0-FDD7C31FC97B}"/>
              </a:ext>
            </a:extLst>
          </p:cNvPr>
          <p:cNvGrpSpPr/>
          <p:nvPr/>
        </p:nvGrpSpPr>
        <p:grpSpPr>
          <a:xfrm>
            <a:off x="7707422" y="3349049"/>
            <a:ext cx="4148910" cy="409795"/>
            <a:chOff x="7707422" y="3349049"/>
            <a:chExt cx="4148910" cy="409795"/>
          </a:xfrm>
        </p:grpSpPr>
        <p:sp>
          <p:nvSpPr>
            <p:cNvPr id="23" name="텍스트 개체 틀 3">
              <a:extLst>
                <a:ext uri="{FF2B5EF4-FFF2-40B4-BE49-F238E27FC236}">
                  <a16:creationId xmlns:a16="http://schemas.microsoft.com/office/drawing/2014/main" id="{DA451C25-E0DC-A6DF-7DD1-64311A6DF501}"/>
                </a:ext>
              </a:extLst>
            </p:cNvPr>
            <p:cNvSpPr txBox="1">
              <a:spLocks/>
            </p:cNvSpPr>
            <p:nvPr/>
          </p:nvSpPr>
          <p:spPr>
            <a:xfrm>
              <a:off x="8024433" y="3349049"/>
              <a:ext cx="3831899" cy="4097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61950" marR="0" indent="-36195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060AA"/>
                </a:buClr>
                <a:buSzTx/>
                <a:buFont typeface="Wingdings" panose="05000000000000000000" pitchFamily="2" charset="2"/>
                <a:buChar char="u"/>
                <a:tabLst/>
                <a:defRPr sz="20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1pPr>
              <a:lvl2pPr marL="627063" marR="0" indent="-271463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ED7D31">
                    <a:lumMod val="75000"/>
                  </a:srgbClr>
                </a:buClr>
                <a:buSzTx/>
                <a:buFont typeface="Wingdings" panose="05000000000000000000" pitchFamily="2" charset="2"/>
                <a:buChar char="l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2pPr>
              <a:lvl3pPr marL="895350" marR="0" indent="-26670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AD47">
                    <a:lumMod val="50000"/>
                  </a:srgbClr>
                </a:buClr>
                <a:buSzTx/>
                <a:buFont typeface="Batang" panose="02030600000101010101" pitchFamily="18" charset="-127"/>
                <a:buChar char="★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3pPr>
              <a:lvl4pPr marL="1081088" marR="0" indent="-185738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 sz="17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4pPr>
              <a:lvl5pPr marL="1255713" marR="0" indent="-174625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5pPr>
              <a:lvl6pPr marL="1431925" marR="0" indent="-176213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4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altLang="ko-KR" sz="1800" dirty="0"/>
                <a:t>Mode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1 </a:t>
              </a:r>
              <a:r>
                <a:rPr lang="ko-KR" altLang="en-US" sz="1800" dirty="0"/>
                <a:t>구현 및 실험</a:t>
              </a:r>
              <a:endParaRPr lang="en-US" altLang="ko-KR" sz="18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E1A64AF-BAA8-7840-6D0E-3DC2DED2A80E}"/>
                </a:ext>
              </a:extLst>
            </p:cNvPr>
            <p:cNvSpPr/>
            <p:nvPr/>
          </p:nvSpPr>
          <p:spPr>
            <a:xfrm>
              <a:off x="7707422" y="3432345"/>
              <a:ext cx="200722" cy="200722"/>
            </a:xfrm>
            <a:prstGeom prst="ellipse">
              <a:avLst/>
            </a:prstGeom>
            <a:solidFill>
              <a:schemeClr val="accent6"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1DB3BD-AADB-64FF-5A50-DD3F61466F03}"/>
              </a:ext>
            </a:extLst>
          </p:cNvPr>
          <p:cNvSpPr/>
          <p:nvPr/>
        </p:nvSpPr>
        <p:spPr>
          <a:xfrm>
            <a:off x="4406755" y="3602574"/>
            <a:ext cx="2864890" cy="20449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9C5A1DA-83C9-A825-549B-B0C2F8D1FCA3}"/>
              </a:ext>
            </a:extLst>
          </p:cNvPr>
          <p:cNvSpPr/>
          <p:nvPr/>
        </p:nvSpPr>
        <p:spPr>
          <a:xfrm>
            <a:off x="534179" y="4381158"/>
            <a:ext cx="3849818" cy="20448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7AB83C-BE91-9C09-039B-F9E03E4741B0}"/>
              </a:ext>
            </a:extLst>
          </p:cNvPr>
          <p:cNvGrpSpPr/>
          <p:nvPr/>
        </p:nvGrpSpPr>
        <p:grpSpPr>
          <a:xfrm>
            <a:off x="7711232" y="3695759"/>
            <a:ext cx="4148910" cy="409795"/>
            <a:chOff x="7711232" y="3695759"/>
            <a:chExt cx="4148910" cy="409795"/>
          </a:xfrm>
        </p:grpSpPr>
        <p:sp>
          <p:nvSpPr>
            <p:cNvPr id="27" name="텍스트 개체 틀 3">
              <a:extLst>
                <a:ext uri="{FF2B5EF4-FFF2-40B4-BE49-F238E27FC236}">
                  <a16:creationId xmlns:a16="http://schemas.microsoft.com/office/drawing/2014/main" id="{2779E054-A61A-5C80-39EA-4EA95C92A42D}"/>
                </a:ext>
              </a:extLst>
            </p:cNvPr>
            <p:cNvSpPr txBox="1">
              <a:spLocks/>
            </p:cNvSpPr>
            <p:nvPr/>
          </p:nvSpPr>
          <p:spPr>
            <a:xfrm>
              <a:off x="8028243" y="3695759"/>
              <a:ext cx="3831899" cy="4097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61950" marR="0" indent="-36195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060AA"/>
                </a:buClr>
                <a:buSzTx/>
                <a:buFont typeface="Wingdings" panose="05000000000000000000" pitchFamily="2" charset="2"/>
                <a:buChar char="u"/>
                <a:tabLst/>
                <a:defRPr sz="20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1pPr>
              <a:lvl2pPr marL="627063" marR="0" indent="-271463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ED7D31">
                    <a:lumMod val="75000"/>
                  </a:srgbClr>
                </a:buClr>
                <a:buSzTx/>
                <a:buFont typeface="Wingdings" panose="05000000000000000000" pitchFamily="2" charset="2"/>
                <a:buChar char="l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2pPr>
              <a:lvl3pPr marL="895350" marR="0" indent="-26670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AD47">
                    <a:lumMod val="50000"/>
                  </a:srgbClr>
                </a:buClr>
                <a:buSzTx/>
                <a:buFont typeface="Batang" panose="02030600000101010101" pitchFamily="18" charset="-127"/>
                <a:buChar char="★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3pPr>
              <a:lvl4pPr marL="1081088" marR="0" indent="-185738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 sz="17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4pPr>
              <a:lvl5pPr marL="1255713" marR="0" indent="-174625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5pPr>
              <a:lvl6pPr marL="1431925" marR="0" indent="-176213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4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altLang="ko-KR" sz="1800" dirty="0"/>
                <a:t>Mode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2 </a:t>
              </a:r>
              <a:r>
                <a:rPr lang="ko-KR" altLang="en-US" sz="1800" dirty="0"/>
                <a:t>구현 및 실험</a:t>
              </a:r>
              <a:endParaRPr lang="en-US" altLang="ko-KR" sz="1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8674F83-6E8C-C9B4-0D82-7CA764D3E0D9}"/>
                </a:ext>
              </a:extLst>
            </p:cNvPr>
            <p:cNvSpPr/>
            <p:nvPr/>
          </p:nvSpPr>
          <p:spPr>
            <a:xfrm>
              <a:off x="7711232" y="3779055"/>
              <a:ext cx="200722" cy="200722"/>
            </a:xfrm>
            <a:prstGeom prst="ellipse">
              <a:avLst/>
            </a:prstGeom>
            <a:solidFill>
              <a:schemeClr val="accent2">
                <a:lumMod val="75000"/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A6A65EA-97F2-7806-3EA4-D80687B74488}"/>
              </a:ext>
            </a:extLst>
          </p:cNvPr>
          <p:cNvSpPr/>
          <p:nvPr/>
        </p:nvSpPr>
        <p:spPr>
          <a:xfrm>
            <a:off x="4399135" y="4372194"/>
            <a:ext cx="2864890" cy="20449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0BA2720-182D-5476-6951-6159AAEB7D29}"/>
              </a:ext>
            </a:extLst>
          </p:cNvPr>
          <p:cNvSpPr/>
          <p:nvPr/>
        </p:nvSpPr>
        <p:spPr>
          <a:xfrm>
            <a:off x="526559" y="5150778"/>
            <a:ext cx="974864" cy="20448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0905BB-A358-23B8-DD8E-47DD4AA53722}"/>
              </a:ext>
            </a:extLst>
          </p:cNvPr>
          <p:cNvGrpSpPr/>
          <p:nvPr/>
        </p:nvGrpSpPr>
        <p:grpSpPr>
          <a:xfrm>
            <a:off x="7719470" y="4033138"/>
            <a:ext cx="4148910" cy="2142031"/>
            <a:chOff x="7719470" y="4033138"/>
            <a:chExt cx="4148910" cy="2142031"/>
          </a:xfrm>
        </p:grpSpPr>
        <p:sp>
          <p:nvSpPr>
            <p:cNvPr id="31" name="텍스트 개체 틀 3">
              <a:extLst>
                <a:ext uri="{FF2B5EF4-FFF2-40B4-BE49-F238E27FC236}">
                  <a16:creationId xmlns:a16="http://schemas.microsoft.com/office/drawing/2014/main" id="{E25A2081-3C42-11DC-A492-4EB9DDB76A26}"/>
                </a:ext>
              </a:extLst>
            </p:cNvPr>
            <p:cNvSpPr txBox="1">
              <a:spLocks/>
            </p:cNvSpPr>
            <p:nvPr/>
          </p:nvSpPr>
          <p:spPr>
            <a:xfrm>
              <a:off x="8036481" y="4033138"/>
              <a:ext cx="3831899" cy="21420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61950" marR="0" indent="-36195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2060AA"/>
                </a:buClr>
                <a:buSzTx/>
                <a:buFont typeface="Wingdings" panose="05000000000000000000" pitchFamily="2" charset="2"/>
                <a:buChar char="u"/>
                <a:tabLst/>
                <a:defRPr sz="20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1pPr>
              <a:lvl2pPr marL="627063" marR="0" indent="-271463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ED7D31">
                    <a:lumMod val="75000"/>
                  </a:srgbClr>
                </a:buClr>
                <a:buSzTx/>
                <a:buFont typeface="Wingdings" panose="05000000000000000000" pitchFamily="2" charset="2"/>
                <a:buChar char="l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2pPr>
              <a:lvl3pPr marL="895350" marR="0" indent="-266700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AD47">
                    <a:lumMod val="50000"/>
                  </a:srgbClr>
                </a:buClr>
                <a:buSzTx/>
                <a:buFont typeface="Batang" panose="02030600000101010101" pitchFamily="18" charset="-127"/>
                <a:buChar char="★"/>
                <a:tabLst/>
                <a:defRPr sz="1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3pPr>
              <a:lvl4pPr marL="1081088" marR="0" indent="-185738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 sz="17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4pPr>
              <a:lvl5pPr marL="1255713" marR="0" indent="-174625" algn="l" defTabSz="914400" rtl="0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8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5pPr>
              <a:lvl6pPr marL="1431925" marR="0" indent="-176213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sz="400" kern="1200" baseline="0">
                  <a:solidFill>
                    <a:schemeClr val="tx1"/>
                  </a:solidFill>
                  <a:latin typeface="Candara" panose="020E0502030303020204" pitchFamily="34" charset="0"/>
                  <a:ea typeface="나눔고딕" panose="020D0604000000000000" pitchFamily="50" charset="-127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altLang="ko-KR" sz="1800" dirty="0"/>
                <a:t>Sampling </a:t>
              </a:r>
              <a:r>
                <a:rPr lang="ko-KR" altLang="en-US" sz="1800" dirty="0"/>
                <a:t>구현 및 실험</a:t>
              </a:r>
              <a:endParaRPr lang="en-US" altLang="ko-KR" sz="1800" dirty="0"/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ko-KR" altLang="en-US" sz="1800" dirty="0"/>
                <a:t>및 논문 작성</a:t>
              </a:r>
              <a:r>
                <a:rPr lang="en-US" altLang="ko-KR" sz="1800" dirty="0"/>
                <a:t> </a:t>
              </a: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4F6833E-D4F3-B397-12D9-C798A3C12B69}"/>
                </a:ext>
              </a:extLst>
            </p:cNvPr>
            <p:cNvSpPr/>
            <p:nvPr/>
          </p:nvSpPr>
          <p:spPr>
            <a:xfrm>
              <a:off x="7719470" y="4116434"/>
              <a:ext cx="200722" cy="200722"/>
            </a:xfrm>
            <a:prstGeom prst="ellipse">
              <a:avLst/>
            </a:prstGeom>
            <a:solidFill>
              <a:schemeClr val="bg2">
                <a:lumMod val="50000"/>
                <a:alpha val="2392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F19332-A522-1E3E-B0E4-4EE564CA5F38}"/>
              </a:ext>
            </a:extLst>
          </p:cNvPr>
          <p:cNvSpPr txBox="1"/>
          <p:nvPr/>
        </p:nvSpPr>
        <p:spPr>
          <a:xfrm>
            <a:off x="10343408" y="4429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182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4883-0A46-DDD4-B59F-C50D3A201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Appendix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A7211-4B01-7508-43E0-BBE2D2393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Approach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417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F0D7-3AF8-6F8B-3D39-D0959D22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Approach – Step 1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B520C-F6BD-8ED8-3CCC-E21D35DF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" y="795646"/>
            <a:ext cx="7240954" cy="56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8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6538-65D9-D0CC-0DAA-59A1023B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Approach – Step 2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D52F3E-77B2-242F-7A7E-C8231306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" y="824109"/>
            <a:ext cx="7366246" cy="55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3884-F973-FFED-2F27-6FD2436B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Approach – Step 3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B85E1-D201-114B-6963-FDBB20D2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" y="876300"/>
            <a:ext cx="9728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07876"/>
      </p:ext>
    </p:extLst>
  </p:cSld>
  <p:clrMapOvr>
    <a:masterClrMapping/>
  </p:clrMapOvr>
</p:sld>
</file>

<file path=ppt/theme/theme1.xml><?xml version="1.0" encoding="utf-8"?>
<a:theme xmlns:a="http://schemas.openxmlformats.org/drawingml/2006/main" name="1. 표지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. 본문 마스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50710</TotalTime>
  <Words>189</Words>
  <Application>Microsoft Macintosh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Tunga</vt:lpstr>
      <vt:lpstr>Batang</vt:lpstr>
      <vt:lpstr>APPLE SD GOTHIC NEO SEMIBOLD</vt:lpstr>
      <vt:lpstr>Trebuchet MS</vt:lpstr>
      <vt:lpstr>굴림</vt:lpstr>
      <vt:lpstr>Candara</vt:lpstr>
      <vt:lpstr>Wingdings</vt:lpstr>
      <vt:lpstr>Arial</vt:lpstr>
      <vt:lpstr>맑은 고딕</vt:lpstr>
      <vt:lpstr>1. 표지 마스터</vt:lpstr>
      <vt:lpstr>0. 본문 마스터</vt:lpstr>
      <vt:lpstr>Capstone Design 2 Improvement of Image Coding Performance using Neural Network</vt:lpstr>
      <vt:lpstr>Contents</vt:lpstr>
      <vt:lpstr>향후 일정</vt:lpstr>
      <vt:lpstr>제출 일정</vt:lpstr>
      <vt:lpstr>5월 일정 및 계획</vt:lpstr>
      <vt:lpstr>Appendix</vt:lpstr>
      <vt:lpstr>Approach – Step 1</vt:lpstr>
      <vt:lpstr>Approach – Step 2</vt:lpstr>
      <vt:lpstr>Approach – Step 3</vt:lpstr>
      <vt:lpstr>Approach – Step 3</vt:lpstr>
      <vt:lpstr>Approach – Step 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박민정</cp:lastModifiedBy>
  <cp:revision>1498</cp:revision>
  <cp:lastPrinted>2021-10-12T06:56:52Z</cp:lastPrinted>
  <dcterms:created xsi:type="dcterms:W3CDTF">2019-09-02T10:03:04Z</dcterms:created>
  <dcterms:modified xsi:type="dcterms:W3CDTF">2022-05-03T08:08:39Z</dcterms:modified>
</cp:coreProperties>
</file>