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  <p:sldMasterId id="214748368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0" r:id="rId4"/>
    <p:sldId id="412" r:id="rId5"/>
    <p:sldId id="422" r:id="rId6"/>
    <p:sldId id="424" r:id="rId7"/>
    <p:sldId id="423" r:id="rId8"/>
    <p:sldId id="425" r:id="rId9"/>
    <p:sldId id="421" r:id="rId10"/>
    <p:sldId id="426" r:id="rId11"/>
    <p:sldId id="427" r:id="rId12"/>
    <p:sldId id="428" r:id="rId13"/>
    <p:sldId id="429" r:id="rId14"/>
    <p:sldId id="430" r:id="rId15"/>
    <p:sldId id="420" r:id="rId16"/>
  </p:sldIdLst>
  <p:sldSz cx="12192000" cy="6858000"/>
  <p:notesSz cx="7315200" cy="12344400"/>
  <p:embeddedFontLst>
    <p:embeddedFont>
      <p:font typeface="굴림" panose="020B0600000101010101" pitchFamily="34" charset="-127"/>
      <p:regular r:id="rId19"/>
    </p:embeddedFont>
    <p:embeddedFont>
      <p:font typeface="맑은 고딕" panose="020B0503020000020004" pitchFamily="34" charset="-127"/>
      <p:regular r:id="rId20"/>
      <p:bold r:id="rId21"/>
    </p:embeddedFont>
    <p:embeddedFont>
      <p:font typeface="Batang" panose="02030600000101010101" pitchFamily="18" charset="-127"/>
      <p:regular r:id="rId22"/>
    </p:embeddedFont>
    <p:embeddedFont>
      <p:font typeface="Cambria Math" panose="02040503050406030204" pitchFamily="18" charset="0"/>
      <p:regular r:id="rId23"/>
    </p:embeddedFont>
    <p:embeddedFont>
      <p:font typeface="Candara" panose="020E0502030303020204" pitchFamily="34" charset="0"/>
      <p:regular r:id="rId24"/>
      <p:bold r:id="rId25"/>
      <p:italic r:id="rId26"/>
      <p:boldItalic r:id="rId27"/>
    </p:embeddedFont>
    <p:embeddedFont>
      <p:font typeface="Trebuchet MS" panose="020B0703020202090204" pitchFamily="34" charset="0"/>
      <p:regular r:id="rId28"/>
      <p:bold r:id="rId29"/>
      <p:italic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E3018BC-9A67-4291-8DEF-2511CCD0CD2B}">
          <p14:sldIdLst>
            <p14:sldId id="256"/>
            <p14:sldId id="260"/>
            <p14:sldId id="412"/>
            <p14:sldId id="422"/>
            <p14:sldId id="424"/>
            <p14:sldId id="423"/>
            <p14:sldId id="425"/>
            <p14:sldId id="421"/>
            <p14:sldId id="426"/>
            <p14:sldId id="427"/>
            <p14:sldId id="428"/>
            <p14:sldId id="429"/>
            <p14:sldId id="430"/>
            <p14:sldId id="4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ui Yong" initials="KHY" lastIdx="1" clrIdx="0">
    <p:extLst>
      <p:ext uri="{19B8F6BF-5375-455C-9EA6-DF929625EA0E}">
        <p15:presenceInfo xmlns:p15="http://schemas.microsoft.com/office/powerpoint/2012/main" userId="d29bd7f2341dd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  <a:srgbClr val="FBE5D6"/>
    <a:srgbClr val="FFFFFF"/>
    <a:srgbClr val="A9D18E"/>
    <a:srgbClr val="443DA6"/>
    <a:srgbClr val="759873"/>
    <a:srgbClr val="4258B8"/>
    <a:srgbClr val="0000FF"/>
    <a:srgbClr val="75DBFF"/>
    <a:srgbClr val="9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 autoAdjust="0"/>
    <p:restoredTop sz="95423" autoAdjust="0"/>
  </p:normalViewPr>
  <p:slideViewPr>
    <p:cSldViewPr snapToGrid="0">
      <p:cViewPr varScale="1">
        <p:scale>
          <a:sx n="98" d="100"/>
          <a:sy n="98" d="100"/>
        </p:scale>
        <p:origin x="224" y="6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82"/>
    </p:cViewPr>
  </p:sorterViewPr>
  <p:notesViewPr>
    <p:cSldViewPr snapToGrid="0" showGuides="1">
      <p:cViewPr varScale="1">
        <p:scale>
          <a:sx n="86" d="100"/>
          <a:sy n="86" d="100"/>
        </p:scale>
        <p:origin x="17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143591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r">
              <a:defRPr sz="1500"/>
            </a:lvl1pPr>
          </a:lstStyle>
          <a:p>
            <a:fld id="{0F92E1E4-2D08-40CA-890F-8B649DD3B6B7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143591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r">
              <a:defRPr sz="1500"/>
            </a:lvl1pPr>
          </a:lstStyle>
          <a:p>
            <a:fld id="{FD5E703C-C039-432D-A103-E6469AE82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37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91" y="2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/>
          <a:lstStyle>
            <a:lvl1pPr algn="r">
              <a:defRPr sz="1500"/>
            </a:lvl1pPr>
          </a:lstStyle>
          <a:p>
            <a:fld id="{4BC892AD-0453-44DC-993E-CF3085AE2593}" type="datetimeFigureOut">
              <a:rPr lang="ko-KR" altLang="en-US" smtClean="0"/>
              <a:t>2022. 5. 10.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5688" cy="41671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2" tIns="56146" rIns="112292" bIns="5614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1" y="5940745"/>
            <a:ext cx="5852160" cy="4860608"/>
          </a:xfrm>
          <a:prstGeom prst="rect">
            <a:avLst/>
          </a:prstGeom>
        </p:spPr>
        <p:txBody>
          <a:bodyPr vert="horz" lIns="112292" tIns="56146" rIns="112292" bIns="5614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l">
              <a:defRPr sz="15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91" y="11725039"/>
            <a:ext cx="3169920" cy="619365"/>
          </a:xfrm>
          <a:prstGeom prst="rect">
            <a:avLst/>
          </a:prstGeom>
        </p:spPr>
        <p:txBody>
          <a:bodyPr vert="horz" lIns="112292" tIns="56146" rIns="112292" bIns="56146" rtlCol="0" anchor="b"/>
          <a:lstStyle>
            <a:lvl1pPr algn="r">
              <a:defRPr sz="1500"/>
            </a:lvl1pPr>
          </a:lstStyle>
          <a:p>
            <a:fld id="{96AF0B55-DED6-46E9-904B-8588744A08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F0B55-DED6-46E9-904B-8588744A082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1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6471" y="1080656"/>
            <a:ext cx="10363200" cy="19502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 baseline="0">
                <a:solidFill>
                  <a:srgbClr val="26336A"/>
                </a:solidFill>
                <a:effectLst/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416634"/>
            <a:ext cx="9144000" cy="1487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9" name="직사각형 28"/>
          <p:cNvSpPr/>
          <p:nvPr userDrawn="1"/>
        </p:nvSpPr>
        <p:spPr>
          <a:xfrm>
            <a:off x="0" y="-25879"/>
            <a:ext cx="146649" cy="6883879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/>
          </a:p>
        </p:txBody>
      </p:sp>
      <p:sp>
        <p:nvSpPr>
          <p:cNvPr id="26" name="직사각형 25"/>
          <p:cNvSpPr/>
          <p:nvPr userDrawn="1"/>
        </p:nvSpPr>
        <p:spPr>
          <a:xfrm>
            <a:off x="896471" y="3117089"/>
            <a:ext cx="10363200" cy="78694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3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.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922" y="696232"/>
            <a:ext cx="9026156" cy="97361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6000" b="1" baseline="0">
                <a:solidFill>
                  <a:srgbClr val="4258B8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922" y="2036192"/>
            <a:ext cx="9026156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A3CA2A-AC05-4878-AD73-F5B24462355A}"/>
              </a:ext>
            </a:extLst>
          </p:cNvPr>
          <p:cNvSpPr/>
          <p:nvPr userDrawn="1"/>
        </p:nvSpPr>
        <p:spPr>
          <a:xfrm>
            <a:off x="1582922" y="1662284"/>
            <a:ext cx="9026156" cy="85198"/>
          </a:xfrm>
          <a:prstGeom prst="rect">
            <a:avLst/>
          </a:prstGeom>
          <a:solidFill>
            <a:srgbClr val="26336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8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.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7F6C045-CB47-445C-B756-C25804A90C07}"/>
              </a:ext>
            </a:extLst>
          </p:cNvPr>
          <p:cNvSpPr/>
          <p:nvPr userDrawn="1"/>
        </p:nvSpPr>
        <p:spPr>
          <a:xfrm>
            <a:off x="1582922" y="637039"/>
            <a:ext cx="9026156" cy="1134140"/>
          </a:xfrm>
          <a:prstGeom prst="snip2DiagRect">
            <a:avLst/>
          </a:prstGeom>
          <a:solidFill>
            <a:schemeClr val="accent5"/>
          </a:solidFill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922" y="780902"/>
            <a:ext cx="9026156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922" y="2036192"/>
            <a:ext cx="9026156" cy="4125576"/>
          </a:xfrm>
          <a:prstGeom prst="rect">
            <a:avLst/>
          </a:prstGeom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400" b="1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7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. 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A7F6C045-CB47-445C-B756-C25804A90C07}"/>
              </a:ext>
            </a:extLst>
          </p:cNvPr>
          <p:cNvSpPr/>
          <p:nvPr userDrawn="1"/>
        </p:nvSpPr>
        <p:spPr>
          <a:xfrm>
            <a:off x="964020" y="684030"/>
            <a:ext cx="10359654" cy="1134140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0" normalizeH="0" baseline="0" noProof="0" dirty="0">
              <a:ln>
                <a:noFill/>
              </a:ln>
              <a:solidFill>
                <a:srgbClr val="4258B8"/>
              </a:solidFill>
              <a:effectLst/>
              <a:uLnTx/>
              <a:uFillTx/>
              <a:latin typeface="Candara" panose="020E0502030303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4020" y="812801"/>
            <a:ext cx="10359654" cy="888942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5400" b="1" baseline="0">
                <a:solidFill>
                  <a:schemeClr val="bg1"/>
                </a:solidFill>
                <a:latin typeface="Candara" panose="020E0502030303020204" pitchFamily="34" charset="0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4020" y="2083981"/>
            <a:ext cx="10359654" cy="404588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60363" indent="-360363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  <a:defRPr sz="2400" b="0" baseline="0">
                <a:solidFill>
                  <a:srgbClr val="26336A"/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0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. Q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8700976" y="3366976"/>
            <a:ext cx="6858000" cy="124048"/>
          </a:xfrm>
          <a:prstGeom prst="rect">
            <a:avLst/>
          </a:prstGeom>
          <a:solidFill>
            <a:srgbClr val="26336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200" b="0" dirty="0">
              <a:solidFill>
                <a:srgbClr val="596DC3"/>
              </a:solidFill>
            </a:endParaRPr>
          </a:p>
        </p:txBody>
      </p:sp>
      <p:sp>
        <p:nvSpPr>
          <p:cNvPr id="5" name="사각형: 잘린 대각선 방향 모서리 4">
            <a:extLst>
              <a:ext uri="{FF2B5EF4-FFF2-40B4-BE49-F238E27FC236}">
                <a16:creationId xmlns:a16="http://schemas.microsoft.com/office/drawing/2014/main" id="{9973DD04-4166-4E32-84FB-A58244320CA3}"/>
              </a:ext>
            </a:extLst>
          </p:cNvPr>
          <p:cNvSpPr/>
          <p:nvPr userDrawn="1"/>
        </p:nvSpPr>
        <p:spPr>
          <a:xfrm>
            <a:off x="1" y="0"/>
            <a:ext cx="2594343" cy="903767"/>
          </a:xfrm>
          <a:prstGeom prst="snip2DiagRect">
            <a:avLst/>
          </a:prstGeom>
          <a:solidFill>
            <a:schemeClr val="accent5">
              <a:lumMod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 pitchFamily="34" charset="0"/>
                <a:ea typeface="굴림" panose="020B0600000101010101" pitchFamily="50" charset="-127"/>
                <a:cs typeface="+mn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27157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1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11485562" cy="569173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3pPr marL="895350" indent="-266700">
              <a:defRPr/>
            </a:lvl3pPr>
            <a:lvl4pPr marL="1081088" indent="-185738">
              <a:defRPr/>
            </a:lvl4pPr>
            <a:lvl5pPr marL="1255713" indent="-174625">
              <a:defRPr/>
            </a:lvl5pPr>
            <a:lvl6pPr>
              <a:lnSpc>
                <a:spcPct val="100000"/>
              </a:lnSpc>
              <a:spcBef>
                <a:spcPts val="0"/>
              </a:spcBef>
              <a:defRPr sz="400"/>
            </a:lvl6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57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half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4" y="808074"/>
            <a:ext cx="7154368" cy="571029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6669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2-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66713" y="808076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215599" y="808075"/>
            <a:ext cx="5636923" cy="571029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75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 본문 (no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0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23" r:id="rId2"/>
    <p:sldLayoutId id="2147483701" r:id="rId3"/>
    <p:sldLayoutId id="2147483722" r:id="rId4"/>
    <p:sldLayoutId id="2147483680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90000"/>
        </a:lnSpc>
        <a:spcBef>
          <a:spcPts val="1000"/>
        </a:spcBef>
        <a:buClr>
          <a:srgbClr val="2060AA"/>
        </a:buClr>
        <a:buFont typeface="Wingdings" panose="05000000000000000000" pitchFamily="2" charset="2"/>
        <a:buChar char="u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71463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l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6">
            <a:lumMod val="50000"/>
          </a:schemeClr>
        </a:buClr>
        <a:buFont typeface="Batang" panose="02030600000101010101" pitchFamily="18" charset="-127"/>
        <a:buChar char="★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1613B5-085C-4186-AFE1-25C793FD2569}"/>
              </a:ext>
            </a:extLst>
          </p:cNvPr>
          <p:cNvSpPr/>
          <p:nvPr userDrawn="1"/>
        </p:nvSpPr>
        <p:spPr>
          <a:xfrm flipV="1">
            <a:off x="415668" y="653785"/>
            <a:ext cx="11364529" cy="45719"/>
          </a:xfrm>
          <a:prstGeom prst="rect">
            <a:avLst/>
          </a:prstGeom>
          <a:solidFill>
            <a:srgbClr val="6275C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8644" y="6518366"/>
            <a:ext cx="2752437" cy="32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11467599" y="6535809"/>
            <a:ext cx="458076" cy="293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3EF082-B06D-4537-85CA-0DAA1AC81A58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/>
              <a:cs typeface="+mn-cs"/>
            </a:endParaRPr>
          </a:p>
        </p:txBody>
      </p:sp>
      <p:sp>
        <p:nvSpPr>
          <p:cNvPr id="4" name="제목 개체 틀 3"/>
          <p:cNvSpPr>
            <a:spLocks noGrp="1"/>
          </p:cNvSpPr>
          <p:nvPr>
            <p:ph type="title"/>
          </p:nvPr>
        </p:nvSpPr>
        <p:spPr>
          <a:xfrm>
            <a:off x="367028" y="118213"/>
            <a:ext cx="11485494" cy="541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367028" y="811259"/>
            <a:ext cx="11485494" cy="570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528" y="6585583"/>
            <a:ext cx="357335" cy="21224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 rotWithShape="1">
          <a:blip r:embed="rId7"/>
          <a:srcRect t="15506" b="26779"/>
          <a:stretch/>
        </p:blipFill>
        <p:spPr>
          <a:xfrm>
            <a:off x="340426" y="6564750"/>
            <a:ext cx="1684420" cy="2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0" r:id="rId2"/>
    <p:sldLayoutId id="2147483721" r:id="rId3"/>
    <p:sldLayoutId id="214748371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26336A"/>
          </a:solidFill>
          <a:effectLst/>
          <a:latin typeface="Candara" panose="020E0502030303020204" pitchFamily="34" charset="0"/>
          <a:ea typeface="나눔고딕" panose="020D0604000000000000" pitchFamily="50" charset="-127"/>
          <a:cs typeface="+mj-cs"/>
        </a:defRPr>
      </a:lvl1pPr>
    </p:titleStyle>
    <p:bodyStyle>
      <a:lvl1pPr marL="361950" marR="0" indent="-36195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2060AA"/>
        </a:buClr>
        <a:buSzTx/>
        <a:buFont typeface="Wingdings" panose="05000000000000000000" pitchFamily="2" charset="2"/>
        <a:buChar char="u"/>
        <a:tabLst/>
        <a:defRPr sz="2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1pPr>
      <a:lvl2pPr marL="627063" marR="0" indent="-271463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ED7D31">
            <a:lumMod val="75000"/>
          </a:srgbClr>
        </a:buClr>
        <a:buSzTx/>
        <a:buFont typeface="Wingdings" panose="05000000000000000000" pitchFamily="2" charset="2"/>
        <a:buChar char="l"/>
        <a:tabLst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2pPr>
      <a:lvl3pPr marL="895350" marR="0" indent="-266700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>
          <a:srgbClr val="70AD47">
            <a:lumMod val="50000"/>
          </a:srgbClr>
        </a:buClr>
        <a:buSzTx/>
        <a:buFont typeface="Batang" panose="02030600000101010101" pitchFamily="18" charset="-127"/>
        <a:buChar char="★"/>
        <a:tabLst/>
        <a:defRPr sz="1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3pPr>
      <a:lvl4pPr marL="1081088" marR="0" indent="-185738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7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4pPr>
      <a:lvl5pPr marL="1255713" marR="0" indent="-174625" algn="l" defTabSz="914400" rtl="0" eaLnBrk="1" fontAlgn="auto" latinLnBrk="1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8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5pPr>
      <a:lvl6pPr marL="1431925" marR="0" indent="-176213" algn="l" defTabSz="914400" rtl="0" eaLnBrk="1" fontAlgn="auto" latinLnBrk="1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400" kern="1200" baseline="0">
          <a:solidFill>
            <a:schemeClr val="tx1"/>
          </a:solidFill>
          <a:latin typeface="Candara" panose="020E0502030303020204" pitchFamily="34" charset="0"/>
          <a:ea typeface="나눔고딕" panose="020D0604000000000000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vmlab.khu.ac.k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1672" y="1080656"/>
            <a:ext cx="11073856" cy="1950222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ko-KR" sz="3100" dirty="0">
                <a:solidFill>
                  <a:prstClr val="white">
                    <a:lumMod val="50000"/>
                  </a:prstClr>
                </a:solidFill>
              </a:rPr>
              <a:t>Capstone Design 2</a:t>
            </a:r>
            <a:br>
              <a:rPr lang="en-US" altLang="ko-KR" sz="4000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sz="4900" dirty="0"/>
              <a:t>Improvement of Image Coding Performance 	using Neural Network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64918"/>
            <a:ext cx="9144000" cy="17331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3200" dirty="0"/>
              <a:t>2022.05.10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</a:rPr>
              <a:t>박 민 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0EE6FE-F241-4259-B08E-9441F5C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6" b="26779"/>
          <a:stretch/>
        </p:blipFill>
        <p:spPr>
          <a:xfrm>
            <a:off x="4625767" y="5374257"/>
            <a:ext cx="3005666" cy="403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62BF0-B457-4C02-9FC4-AF9B5B888FDC}"/>
              </a:ext>
            </a:extLst>
          </p:cNvPr>
          <p:cNvSpPr txBox="1"/>
          <p:nvPr/>
        </p:nvSpPr>
        <p:spPr>
          <a:xfrm>
            <a:off x="4913786" y="5777344"/>
            <a:ext cx="2605573" cy="284693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pPr indent="63500" algn="ctr" latinLnBrk="1">
              <a:lnSpc>
                <a:spcPts val="1500"/>
              </a:lnSpc>
            </a:pPr>
            <a:r>
              <a:rPr lang="en-US" altLang="ko-KR" sz="1400" u="sng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  <a:cs typeface="굴림" panose="020B0600000101010101" pitchFamily="50" charset="-127"/>
                <a:hlinkClick r:id="rId3"/>
              </a:rPr>
              <a:t>http://vmlab.khu.ac.kr</a:t>
            </a:r>
            <a:endParaRPr lang="ko-KR" altLang="ko-KR" sz="14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852100-686E-4D5F-9F21-3381FFBE07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59" y="141046"/>
            <a:ext cx="2165476" cy="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E446FA-3FB1-FF06-4B56-DFDAFB60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Approach – Step 2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F38B8E-AC04-E063-0F26-8EA5502E9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E13CE1-AC68-D8ED-A3D2-77652F23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566"/>
            <a:ext cx="12192000" cy="524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4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E446FA-3FB1-FF06-4B56-DFDAFB60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Approach – Step 3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F38B8E-AC04-E063-0F26-8EA5502E9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8101E4-3D5C-BD97-80BB-68A0B2FFB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533"/>
            <a:ext cx="12192000" cy="40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8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E446FA-3FB1-FF06-4B56-DFDAFB60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Approach – Step 3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F38B8E-AC04-E063-0F26-8EA5502E9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60ED58-27C7-3A60-90FC-033D72950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3" b="5591"/>
          <a:stretch/>
        </p:blipFill>
        <p:spPr>
          <a:xfrm>
            <a:off x="248197" y="731518"/>
            <a:ext cx="11730446" cy="573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7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E446FA-3FB1-FF06-4B56-DFDAFB60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Approach – Step 4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F38B8E-AC04-E063-0F26-8EA5502E9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BB9696-29C5-76E9-C8ED-F6E515F02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566"/>
            <a:ext cx="12192000" cy="14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5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6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88817-6AEB-41DE-8610-D1FB17C0B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7CA629-8641-4C7F-B214-E6FE4ACE3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  <a:endParaRPr lang="en-US" altLang="ko-KR" dirty="0"/>
          </a:p>
          <a:p>
            <a:r>
              <a:rPr lang="ko-KR" altLang="en-US" dirty="0"/>
              <a:t>질문 사항</a:t>
            </a:r>
            <a:endParaRPr lang="en-US" altLang="ko-KR" dirty="0"/>
          </a:p>
          <a:p>
            <a:r>
              <a:rPr lang="ko-KR" altLang="en-US" dirty="0"/>
              <a:t>향후 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927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118E3-454B-4F79-AA05-2A36DF01F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F73B09E-B37B-5F9A-C0DA-DBCEB3C95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82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577E80-F31D-941D-8D8E-7D9E866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진행</a:t>
            </a:r>
            <a:r>
              <a:rPr lang="ko-KR" altLang="en-US" dirty="0"/>
              <a:t> 상황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4149D1E-528A-5A7C-04A4-7DCDB10D06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ore-KR" altLang="en-US" dirty="0"/>
              <a:t>코드</a:t>
            </a:r>
            <a:r>
              <a:rPr lang="ko-KR" altLang="en-US" dirty="0"/>
              <a:t> 리뷰 및 개선 모델 구조 구상</a:t>
            </a:r>
            <a:endParaRPr lang="en-US" altLang="ko-KR" dirty="0"/>
          </a:p>
          <a:p>
            <a:pPr lvl="1"/>
            <a:r>
              <a:rPr lang="ko-KR" altLang="en-US" dirty="0"/>
              <a:t>코드 리뷰 완료</a:t>
            </a:r>
            <a:endParaRPr lang="en-US" altLang="ko-KR" dirty="0"/>
          </a:p>
          <a:p>
            <a:pPr lvl="1"/>
            <a:r>
              <a:rPr lang="en-US" altLang="ko-Kore-KR" dirty="0"/>
              <a:t>Step</a:t>
            </a:r>
            <a:r>
              <a:rPr lang="ko-KR" altLang="en-US" dirty="0"/>
              <a:t>마다 모듈을 만들어서 상속 받는 형태로 구상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downscaling</a:t>
            </a:r>
            <a:r>
              <a:rPr lang="ko-KR" altLang="en-US" dirty="0"/>
              <a:t>은 복잡하지 않으므로 영웅 님 코드에서 </a:t>
            </a:r>
            <a:r>
              <a:rPr lang="ko-KR" altLang="en-US" dirty="0" err="1"/>
              <a:t>추가했었지만</a:t>
            </a:r>
            <a:r>
              <a:rPr lang="en-US" altLang="ko-KR" dirty="0"/>
              <a:t>..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Scaling </a:t>
            </a:r>
            <a:r>
              <a:rPr lang="ko-KR" altLang="en-US" dirty="0"/>
              <a:t>구현 및 실험</a:t>
            </a:r>
            <a:endParaRPr lang="en-US" altLang="ko-KR" dirty="0"/>
          </a:p>
          <a:p>
            <a:pPr lvl="1"/>
            <a:r>
              <a:rPr lang="en-US" altLang="ko-KR" dirty="0"/>
              <a:t>Pre) Downscaling</a:t>
            </a:r>
          </a:p>
          <a:p>
            <a:pPr lvl="2"/>
            <a:r>
              <a:rPr lang="en-US" altLang="ko-KR" dirty="0"/>
              <a:t> cv2.INTER_CUBIC</a:t>
            </a:r>
          </a:p>
          <a:p>
            <a:pPr lvl="3"/>
            <a:r>
              <a:rPr lang="en-US" altLang="ko-KR" dirty="0"/>
              <a:t>Bicubic interpolation over a 4x4 pixel neigh.</a:t>
            </a:r>
          </a:p>
          <a:p>
            <a:pPr lvl="1"/>
            <a:r>
              <a:rPr lang="en-US" altLang="ko-KR" dirty="0"/>
              <a:t>Post) Downscaling</a:t>
            </a:r>
          </a:p>
          <a:p>
            <a:pPr lvl="2"/>
            <a:r>
              <a:rPr lang="en-US" altLang="ko-KR" dirty="0"/>
              <a:t>Averaging filter</a:t>
            </a:r>
            <a:br>
              <a:rPr lang="en-US" altLang="ko-KR" dirty="0"/>
            </a:br>
            <a:r>
              <a:rPr lang="en-US" altLang="ko-KR" dirty="0"/>
              <a:t>+ Nearest neighbor interpolation</a:t>
            </a:r>
          </a:p>
          <a:p>
            <a:pPr lvl="1"/>
            <a:r>
              <a:rPr lang="en-US" altLang="ko-KR" dirty="0"/>
              <a:t>Post) Upscaling</a:t>
            </a:r>
          </a:p>
          <a:p>
            <a:pPr lvl="2"/>
            <a:r>
              <a:rPr lang="en-US" altLang="ko-KR" dirty="0"/>
              <a:t>OpenCV SR method</a:t>
            </a:r>
          </a:p>
          <a:p>
            <a:pPr lvl="1"/>
            <a:endParaRPr lang="en-US" altLang="ko-Kore-KR" dirty="0"/>
          </a:p>
          <a:p>
            <a:endParaRPr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436F9D-6DC0-76C9-A3C7-744BF966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531" y="3226649"/>
            <a:ext cx="6103756" cy="3098281"/>
          </a:xfrm>
          <a:custGeom>
            <a:avLst/>
            <a:gdLst>
              <a:gd name="connsiteX0" fmla="*/ 0 w 6103756"/>
              <a:gd name="connsiteY0" fmla="*/ 0 h 3098281"/>
              <a:gd name="connsiteX1" fmla="*/ 800270 w 6103756"/>
              <a:gd name="connsiteY1" fmla="*/ 0 h 3098281"/>
              <a:gd name="connsiteX2" fmla="*/ 1600540 w 6103756"/>
              <a:gd name="connsiteY2" fmla="*/ 0 h 3098281"/>
              <a:gd name="connsiteX3" fmla="*/ 2278736 w 6103756"/>
              <a:gd name="connsiteY3" fmla="*/ 0 h 3098281"/>
              <a:gd name="connsiteX4" fmla="*/ 3017968 w 6103756"/>
              <a:gd name="connsiteY4" fmla="*/ 0 h 3098281"/>
              <a:gd name="connsiteX5" fmla="*/ 3635126 w 6103756"/>
              <a:gd name="connsiteY5" fmla="*/ 0 h 3098281"/>
              <a:gd name="connsiteX6" fmla="*/ 4313321 w 6103756"/>
              <a:gd name="connsiteY6" fmla="*/ 0 h 3098281"/>
              <a:gd name="connsiteX7" fmla="*/ 5113591 w 6103756"/>
              <a:gd name="connsiteY7" fmla="*/ 0 h 3098281"/>
              <a:gd name="connsiteX8" fmla="*/ 6103756 w 6103756"/>
              <a:gd name="connsiteY8" fmla="*/ 0 h 3098281"/>
              <a:gd name="connsiteX9" fmla="*/ 6103756 w 6103756"/>
              <a:gd name="connsiteY9" fmla="*/ 650639 h 3098281"/>
              <a:gd name="connsiteX10" fmla="*/ 6103756 w 6103756"/>
              <a:gd name="connsiteY10" fmla="*/ 1208330 h 3098281"/>
              <a:gd name="connsiteX11" fmla="*/ 6103756 w 6103756"/>
              <a:gd name="connsiteY11" fmla="*/ 1797003 h 3098281"/>
              <a:gd name="connsiteX12" fmla="*/ 6103756 w 6103756"/>
              <a:gd name="connsiteY12" fmla="*/ 2416659 h 3098281"/>
              <a:gd name="connsiteX13" fmla="*/ 6103756 w 6103756"/>
              <a:gd name="connsiteY13" fmla="*/ 3098281 h 3098281"/>
              <a:gd name="connsiteX14" fmla="*/ 5303486 w 6103756"/>
              <a:gd name="connsiteY14" fmla="*/ 3098281 h 3098281"/>
              <a:gd name="connsiteX15" fmla="*/ 4625291 w 6103756"/>
              <a:gd name="connsiteY15" fmla="*/ 3098281 h 3098281"/>
              <a:gd name="connsiteX16" fmla="*/ 3947096 w 6103756"/>
              <a:gd name="connsiteY16" fmla="*/ 3098281 h 3098281"/>
              <a:gd name="connsiteX17" fmla="*/ 3268900 w 6103756"/>
              <a:gd name="connsiteY17" fmla="*/ 3098281 h 3098281"/>
              <a:gd name="connsiteX18" fmla="*/ 2590705 w 6103756"/>
              <a:gd name="connsiteY18" fmla="*/ 3098281 h 3098281"/>
              <a:gd name="connsiteX19" fmla="*/ 1973548 w 6103756"/>
              <a:gd name="connsiteY19" fmla="*/ 3098281 h 3098281"/>
              <a:gd name="connsiteX20" fmla="*/ 1234315 w 6103756"/>
              <a:gd name="connsiteY20" fmla="*/ 3098281 h 3098281"/>
              <a:gd name="connsiteX21" fmla="*/ 0 w 6103756"/>
              <a:gd name="connsiteY21" fmla="*/ 3098281 h 3098281"/>
              <a:gd name="connsiteX22" fmla="*/ 0 w 6103756"/>
              <a:gd name="connsiteY22" fmla="*/ 2416659 h 3098281"/>
              <a:gd name="connsiteX23" fmla="*/ 0 w 6103756"/>
              <a:gd name="connsiteY23" fmla="*/ 1766020 h 3098281"/>
              <a:gd name="connsiteX24" fmla="*/ 0 w 6103756"/>
              <a:gd name="connsiteY24" fmla="*/ 1084398 h 3098281"/>
              <a:gd name="connsiteX25" fmla="*/ 0 w 6103756"/>
              <a:gd name="connsiteY25" fmla="*/ 0 h 309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103756" h="3098281" fill="none" extrusionOk="0">
                <a:moveTo>
                  <a:pt x="0" y="0"/>
                </a:moveTo>
                <a:cubicBezTo>
                  <a:pt x="174995" y="7970"/>
                  <a:pt x="431519" y="1234"/>
                  <a:pt x="800270" y="0"/>
                </a:cubicBezTo>
                <a:cubicBezTo>
                  <a:pt x="1169021" y="-1234"/>
                  <a:pt x="1291129" y="32437"/>
                  <a:pt x="1600540" y="0"/>
                </a:cubicBezTo>
                <a:cubicBezTo>
                  <a:pt x="1909951" y="-32437"/>
                  <a:pt x="2001852" y="28250"/>
                  <a:pt x="2278736" y="0"/>
                </a:cubicBezTo>
                <a:cubicBezTo>
                  <a:pt x="2555620" y="-28250"/>
                  <a:pt x="2763708" y="-25590"/>
                  <a:pt x="3017968" y="0"/>
                </a:cubicBezTo>
                <a:cubicBezTo>
                  <a:pt x="3272228" y="25590"/>
                  <a:pt x="3397146" y="-26488"/>
                  <a:pt x="3635126" y="0"/>
                </a:cubicBezTo>
                <a:cubicBezTo>
                  <a:pt x="3873106" y="26488"/>
                  <a:pt x="3995254" y="-31041"/>
                  <a:pt x="4313321" y="0"/>
                </a:cubicBezTo>
                <a:cubicBezTo>
                  <a:pt x="4631389" y="31041"/>
                  <a:pt x="4721316" y="-30827"/>
                  <a:pt x="5113591" y="0"/>
                </a:cubicBezTo>
                <a:cubicBezTo>
                  <a:pt x="5505866" y="30827"/>
                  <a:pt x="5717366" y="-18057"/>
                  <a:pt x="6103756" y="0"/>
                </a:cubicBezTo>
                <a:cubicBezTo>
                  <a:pt x="6099633" y="197205"/>
                  <a:pt x="6126008" y="451066"/>
                  <a:pt x="6103756" y="650639"/>
                </a:cubicBezTo>
                <a:cubicBezTo>
                  <a:pt x="6081504" y="850212"/>
                  <a:pt x="6119652" y="998860"/>
                  <a:pt x="6103756" y="1208330"/>
                </a:cubicBezTo>
                <a:cubicBezTo>
                  <a:pt x="6087860" y="1417800"/>
                  <a:pt x="6111693" y="1596902"/>
                  <a:pt x="6103756" y="1797003"/>
                </a:cubicBezTo>
                <a:cubicBezTo>
                  <a:pt x="6095819" y="1997104"/>
                  <a:pt x="6115323" y="2252241"/>
                  <a:pt x="6103756" y="2416659"/>
                </a:cubicBezTo>
                <a:cubicBezTo>
                  <a:pt x="6092189" y="2581077"/>
                  <a:pt x="6090515" y="2789822"/>
                  <a:pt x="6103756" y="3098281"/>
                </a:cubicBezTo>
                <a:cubicBezTo>
                  <a:pt x="5828153" y="3123239"/>
                  <a:pt x="5558076" y="3135781"/>
                  <a:pt x="5303486" y="3098281"/>
                </a:cubicBezTo>
                <a:cubicBezTo>
                  <a:pt x="5048896" y="3060782"/>
                  <a:pt x="4764715" y="3074492"/>
                  <a:pt x="4625291" y="3098281"/>
                </a:cubicBezTo>
                <a:cubicBezTo>
                  <a:pt x="4485867" y="3122070"/>
                  <a:pt x="4137099" y="3111599"/>
                  <a:pt x="3947096" y="3098281"/>
                </a:cubicBezTo>
                <a:cubicBezTo>
                  <a:pt x="3757093" y="3084963"/>
                  <a:pt x="3448531" y="3103102"/>
                  <a:pt x="3268900" y="3098281"/>
                </a:cubicBezTo>
                <a:cubicBezTo>
                  <a:pt x="3089269" y="3093460"/>
                  <a:pt x="2846982" y="3091909"/>
                  <a:pt x="2590705" y="3098281"/>
                </a:cubicBezTo>
                <a:cubicBezTo>
                  <a:pt x="2334429" y="3104653"/>
                  <a:pt x="2141431" y="3123545"/>
                  <a:pt x="1973548" y="3098281"/>
                </a:cubicBezTo>
                <a:cubicBezTo>
                  <a:pt x="1805665" y="3073017"/>
                  <a:pt x="1599035" y="3133502"/>
                  <a:pt x="1234315" y="3098281"/>
                </a:cubicBezTo>
                <a:cubicBezTo>
                  <a:pt x="869595" y="3063060"/>
                  <a:pt x="406645" y="3134453"/>
                  <a:pt x="0" y="3098281"/>
                </a:cubicBezTo>
                <a:cubicBezTo>
                  <a:pt x="-12849" y="2926432"/>
                  <a:pt x="-11858" y="2573146"/>
                  <a:pt x="0" y="2416659"/>
                </a:cubicBezTo>
                <a:cubicBezTo>
                  <a:pt x="11858" y="2260172"/>
                  <a:pt x="-15815" y="2090204"/>
                  <a:pt x="0" y="1766020"/>
                </a:cubicBezTo>
                <a:cubicBezTo>
                  <a:pt x="15815" y="1441836"/>
                  <a:pt x="-26143" y="1275368"/>
                  <a:pt x="0" y="1084398"/>
                </a:cubicBezTo>
                <a:cubicBezTo>
                  <a:pt x="26143" y="893428"/>
                  <a:pt x="14203" y="524465"/>
                  <a:pt x="0" y="0"/>
                </a:cubicBezTo>
                <a:close/>
              </a:path>
              <a:path w="6103756" h="3098281" stroke="0" extrusionOk="0">
                <a:moveTo>
                  <a:pt x="0" y="0"/>
                </a:moveTo>
                <a:cubicBezTo>
                  <a:pt x="157009" y="4329"/>
                  <a:pt x="457575" y="-20501"/>
                  <a:pt x="617158" y="0"/>
                </a:cubicBezTo>
                <a:cubicBezTo>
                  <a:pt x="776741" y="20501"/>
                  <a:pt x="1001562" y="7971"/>
                  <a:pt x="1112240" y="0"/>
                </a:cubicBezTo>
                <a:cubicBezTo>
                  <a:pt x="1222918" y="-7971"/>
                  <a:pt x="1705025" y="15014"/>
                  <a:pt x="1912510" y="0"/>
                </a:cubicBezTo>
                <a:cubicBezTo>
                  <a:pt x="2119995" y="-15014"/>
                  <a:pt x="2263396" y="-17878"/>
                  <a:pt x="2529668" y="0"/>
                </a:cubicBezTo>
                <a:cubicBezTo>
                  <a:pt x="2795940" y="17878"/>
                  <a:pt x="2938847" y="-9454"/>
                  <a:pt x="3146825" y="0"/>
                </a:cubicBezTo>
                <a:cubicBezTo>
                  <a:pt x="3354803" y="9454"/>
                  <a:pt x="3652132" y="-36195"/>
                  <a:pt x="3947096" y="0"/>
                </a:cubicBezTo>
                <a:cubicBezTo>
                  <a:pt x="4242060" y="36195"/>
                  <a:pt x="4345092" y="9953"/>
                  <a:pt x="4503216" y="0"/>
                </a:cubicBezTo>
                <a:cubicBezTo>
                  <a:pt x="4661340" y="-9953"/>
                  <a:pt x="5110910" y="25663"/>
                  <a:pt x="5303486" y="0"/>
                </a:cubicBezTo>
                <a:cubicBezTo>
                  <a:pt x="5496062" y="-25663"/>
                  <a:pt x="5839888" y="-39577"/>
                  <a:pt x="6103756" y="0"/>
                </a:cubicBezTo>
                <a:cubicBezTo>
                  <a:pt x="6098243" y="146296"/>
                  <a:pt x="6117125" y="349253"/>
                  <a:pt x="6103756" y="619656"/>
                </a:cubicBezTo>
                <a:cubicBezTo>
                  <a:pt x="6090387" y="890059"/>
                  <a:pt x="6076670" y="1112039"/>
                  <a:pt x="6103756" y="1239312"/>
                </a:cubicBezTo>
                <a:cubicBezTo>
                  <a:pt x="6130842" y="1366585"/>
                  <a:pt x="6109757" y="1697553"/>
                  <a:pt x="6103756" y="1889951"/>
                </a:cubicBezTo>
                <a:cubicBezTo>
                  <a:pt x="6097755" y="2082349"/>
                  <a:pt x="6102753" y="2229052"/>
                  <a:pt x="6103756" y="2416659"/>
                </a:cubicBezTo>
                <a:cubicBezTo>
                  <a:pt x="6104759" y="2604266"/>
                  <a:pt x="6081046" y="2868113"/>
                  <a:pt x="6103756" y="3098281"/>
                </a:cubicBezTo>
                <a:cubicBezTo>
                  <a:pt x="5840112" y="3114640"/>
                  <a:pt x="5601250" y="3104572"/>
                  <a:pt x="5425561" y="3098281"/>
                </a:cubicBezTo>
                <a:cubicBezTo>
                  <a:pt x="5249872" y="3091990"/>
                  <a:pt x="5083799" y="3086912"/>
                  <a:pt x="4747366" y="3098281"/>
                </a:cubicBezTo>
                <a:cubicBezTo>
                  <a:pt x="4410934" y="3109650"/>
                  <a:pt x="4182461" y="3070509"/>
                  <a:pt x="3947096" y="3098281"/>
                </a:cubicBezTo>
                <a:cubicBezTo>
                  <a:pt x="3711731" y="3126054"/>
                  <a:pt x="3596118" y="3108722"/>
                  <a:pt x="3268900" y="3098281"/>
                </a:cubicBezTo>
                <a:cubicBezTo>
                  <a:pt x="2941682" y="3087840"/>
                  <a:pt x="2951195" y="3116879"/>
                  <a:pt x="2773818" y="3098281"/>
                </a:cubicBezTo>
                <a:cubicBezTo>
                  <a:pt x="2596441" y="3079683"/>
                  <a:pt x="2344976" y="3125980"/>
                  <a:pt x="2217698" y="3098281"/>
                </a:cubicBezTo>
                <a:cubicBezTo>
                  <a:pt x="2090420" y="3070582"/>
                  <a:pt x="1598307" y="3073293"/>
                  <a:pt x="1417428" y="3098281"/>
                </a:cubicBezTo>
                <a:cubicBezTo>
                  <a:pt x="1236549" y="3123270"/>
                  <a:pt x="902100" y="3066708"/>
                  <a:pt x="739233" y="3098281"/>
                </a:cubicBezTo>
                <a:cubicBezTo>
                  <a:pt x="576366" y="3129854"/>
                  <a:pt x="288108" y="3068245"/>
                  <a:pt x="0" y="3098281"/>
                </a:cubicBezTo>
                <a:cubicBezTo>
                  <a:pt x="10383" y="2937408"/>
                  <a:pt x="-28611" y="2726897"/>
                  <a:pt x="0" y="2478625"/>
                </a:cubicBezTo>
                <a:cubicBezTo>
                  <a:pt x="28611" y="2230353"/>
                  <a:pt x="-2088" y="2140968"/>
                  <a:pt x="0" y="1951917"/>
                </a:cubicBezTo>
                <a:cubicBezTo>
                  <a:pt x="2088" y="1762866"/>
                  <a:pt x="22290" y="1659836"/>
                  <a:pt x="0" y="1425209"/>
                </a:cubicBezTo>
                <a:cubicBezTo>
                  <a:pt x="-22290" y="1190582"/>
                  <a:pt x="-32054" y="918652"/>
                  <a:pt x="0" y="774570"/>
                </a:cubicBezTo>
                <a:cubicBezTo>
                  <a:pt x="32054" y="630488"/>
                  <a:pt x="4607" y="164543"/>
                  <a:pt x="0" y="0"/>
                </a:cubicBezTo>
                <a:close/>
              </a:path>
            </a:pathLst>
          </a:custGeom>
          <a:ln w="12700">
            <a:solidFill>
              <a:schemeClr val="tx1"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72833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9577E80-F31D-941D-8D8E-7D9E866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진행</a:t>
            </a:r>
            <a:r>
              <a:rPr lang="ko-KR" altLang="en-US" dirty="0"/>
              <a:t> 상황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4149D1E-528A-5A7C-04A4-7DCDB10D06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ore-KR" altLang="en-US" dirty="0"/>
              <a:t>방미공</a:t>
            </a:r>
            <a:r>
              <a:rPr lang="ko-KR" altLang="en-US" dirty="0"/>
              <a:t> 논문</a:t>
            </a:r>
            <a:endParaRPr lang="en-US" altLang="ko-KR" dirty="0"/>
          </a:p>
          <a:p>
            <a:pPr lvl="1"/>
            <a:r>
              <a:rPr lang="ko-KR" altLang="en-US" dirty="0"/>
              <a:t>좀 더 구체적으로 제목 변경</a:t>
            </a:r>
            <a:endParaRPr lang="en-US" altLang="ko-KR" dirty="0"/>
          </a:p>
          <a:p>
            <a:pPr lvl="1"/>
            <a:r>
              <a:rPr lang="ko-KR" altLang="en-US" dirty="0"/>
              <a:t>요약 및 서론 작성</a:t>
            </a:r>
            <a:endParaRPr lang="en-US" altLang="ko-KR" dirty="0"/>
          </a:p>
          <a:p>
            <a:pPr lvl="1"/>
            <a:endParaRPr lang="en-US" altLang="ko-Kore-KR" dirty="0"/>
          </a:p>
          <a:p>
            <a:r>
              <a:rPr lang="en-US" altLang="ko-Kore-KR" dirty="0"/>
              <a:t>GPU</a:t>
            </a:r>
          </a:p>
          <a:p>
            <a:pPr lvl="1"/>
            <a:r>
              <a:rPr lang="ko-KR" altLang="en-US" dirty="0"/>
              <a:t>랩장님께 오늘 연구실 </a:t>
            </a:r>
            <a:r>
              <a:rPr lang="en-US" altLang="ko-KR" dirty="0"/>
              <a:t>GPU </a:t>
            </a:r>
            <a:r>
              <a:rPr lang="ko-KR" altLang="en-US" dirty="0"/>
              <a:t>할당 받았습니다</a:t>
            </a:r>
            <a:endParaRPr lang="en-US" altLang="ko-KR" dirty="0"/>
          </a:p>
          <a:p>
            <a:pPr lvl="2"/>
            <a:endParaRPr lang="en-US" altLang="ko-Kore-KR" dirty="0"/>
          </a:p>
          <a:p>
            <a:endParaRPr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96D9AB-4713-3476-0162-F01FD581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180" y="808073"/>
            <a:ext cx="4888095" cy="56917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08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72C75-4495-4DD0-0448-07F9257B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질문</a:t>
            </a:r>
            <a:r>
              <a:rPr kumimoji="1" lang="ko-KR" altLang="en-US" dirty="0"/>
              <a:t> 사항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29A648C-8E7B-3A53-2540-FBA83D576E7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66714" y="808074"/>
                <a:ext cx="11485494" cy="5710291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ko-Kore-KR" altLang="en-US" dirty="0"/>
                  <a:t>방미공</a:t>
                </a:r>
                <a:r>
                  <a:rPr kumimoji="1" lang="ko-KR" altLang="en-US" dirty="0"/>
                  <a:t> 논문에 저자는 누구누구 써야 하나요</a:t>
                </a:r>
                <a:r>
                  <a:rPr kumimoji="1" lang="en-US" altLang="ko-KR" dirty="0"/>
                  <a:t>?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HEVC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CTU</a:t>
                </a:r>
                <a:r>
                  <a:rPr kumimoji="1" lang="ko-KR" altLang="en-US" dirty="0"/>
                  <a:t>로 나누고 </a:t>
                </a:r>
                <a:r>
                  <a:rPr kumimoji="1" lang="en-US" altLang="ko-KR" dirty="0" err="1"/>
                  <a:t>YCbCr</a:t>
                </a:r>
                <a:r>
                  <a:rPr kumimoji="1" lang="ko-KR" altLang="en-US" dirty="0"/>
                  <a:t>별 </a:t>
                </a:r>
                <a:r>
                  <a:rPr kumimoji="1" lang="en-US" altLang="ko-KR" dirty="0"/>
                  <a:t>CTB</a:t>
                </a:r>
                <a:r>
                  <a:rPr kumimoji="1" lang="ko-KR" altLang="en-US" dirty="0"/>
                  <a:t>도 나누고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CTU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CU </a:t>
                </a:r>
                <a:r>
                  <a:rPr kumimoji="1" lang="ko-KR" altLang="en-US" dirty="0"/>
                  <a:t>분할하고</a:t>
                </a:r>
                <a:r>
                  <a:rPr kumimoji="1" lang="en-US" altLang="ko-KR" dirty="0"/>
                  <a:t>...</a:t>
                </a:r>
                <a:r>
                  <a:rPr kumimoji="1" lang="ko-KR" altLang="en-US" dirty="0"/>
                  <a:t> 복잡한 걸로 기억하는데요</a:t>
                </a:r>
                <a:r>
                  <a:rPr kumimoji="1" lang="en-US" altLang="ko-KR" dirty="0"/>
                  <a:t>!</a:t>
                </a:r>
                <a:br>
                  <a:rPr kumimoji="1" lang="en-US" altLang="ko-KR" dirty="0"/>
                </a:br>
                <a:r>
                  <a:rPr kumimoji="1" lang="ko-KR" altLang="en-US" dirty="0"/>
                  <a:t>저희는 그런 거 상관 없이 이미지를 픽셀 기반으로 </a:t>
                </a:r>
                <a:r>
                  <a:rPr kumimoji="1" lang="en-US" altLang="ko-KR" dirty="0"/>
                  <a:t>2Nx2N</a:t>
                </a:r>
                <a:r>
                  <a:rPr kumimoji="1" lang="ko-KR" altLang="en-US" dirty="0" err="1"/>
                  <a:t>으로</a:t>
                </a:r>
                <a:r>
                  <a:rPr kumimoji="1" lang="ko-KR" altLang="en-US" dirty="0"/>
                  <a:t> 나누면 되는 건가요</a:t>
                </a:r>
                <a:r>
                  <a:rPr kumimoji="1" lang="en-US" altLang="ko-KR" dirty="0"/>
                  <a:t>?</a:t>
                </a:r>
                <a:br>
                  <a:rPr kumimoji="1" lang="en-US" altLang="ko-KR" dirty="0"/>
                </a:br>
                <a:r>
                  <a:rPr kumimoji="1" lang="ko-KR" altLang="en-US" dirty="0"/>
                  <a:t>만약 그렇다면 몇 픽셀 정도로 블록을 만들면 될까요</a:t>
                </a:r>
                <a:r>
                  <a:rPr kumimoji="1" lang="en-US" altLang="ko-KR" dirty="0"/>
                  <a:t>?</a:t>
                </a:r>
              </a:p>
              <a:p>
                <a:pPr lvl="1"/>
                <a:r>
                  <a:rPr kumimoji="1" lang="ko-KR" altLang="en-US" dirty="0"/>
                  <a:t>그리고 블록으로 만드는 이유가 예측을 위해서 인건가요</a:t>
                </a:r>
                <a:r>
                  <a:rPr kumimoji="1" lang="en-US" altLang="ko-KR" dirty="0"/>
                  <a:t>?</a:t>
                </a:r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Upscaling</a:t>
                </a:r>
                <a:r>
                  <a:rPr kumimoji="1" lang="ko-KR" altLang="en-US" dirty="0"/>
                  <a:t>을 </a:t>
                </a:r>
                <a:r>
                  <a:rPr kumimoji="1" lang="en-US" altLang="ko-KR" dirty="0" err="1"/>
                  <a:t>opencv</a:t>
                </a:r>
                <a:r>
                  <a:rPr kumimoji="1" lang="ko-KR" altLang="en-US" dirty="0"/>
                  <a:t>에서 제공하는 </a:t>
                </a:r>
                <a:r>
                  <a:rPr kumimoji="1" lang="en-US" altLang="ko-KR" dirty="0"/>
                  <a:t>deep learning super resolution </a:t>
                </a:r>
                <a:r>
                  <a:rPr kumimoji="1" lang="ko-KR" altLang="en-US" dirty="0"/>
                  <a:t>메소드를 써도 될까요</a:t>
                </a:r>
                <a:r>
                  <a:rPr kumimoji="1" lang="en-US" altLang="ko-KR" dirty="0"/>
                  <a:t>?</a:t>
                </a:r>
              </a:p>
              <a:p>
                <a:endParaRPr kumimoji="1" lang="en-US" altLang="ko-Kore-KR" dirty="0"/>
              </a:p>
              <a:p>
                <a:r>
                  <a:rPr kumimoji="1" lang="ko-KR" altLang="en-US" dirty="0"/>
                  <a:t>교수님께서 말씀하신 </a:t>
                </a:r>
                <a:r>
                  <a:rPr kumimoji="1" lang="en-US" altLang="ko-KR" dirty="0"/>
                  <a:t>scaling</a:t>
                </a:r>
                <a:r>
                  <a:rPr kumimoji="1" lang="ko-KR" altLang="en-US" dirty="0"/>
                  <a:t>이 단순히 </a:t>
                </a:r>
                <a:r>
                  <a:rPr kumimoji="1" lang="en-US" altLang="ko-KR" dirty="0"/>
                  <a:t>resizing</a:t>
                </a:r>
                <a:r>
                  <a:rPr kumimoji="1" lang="ko-KR" altLang="en-US" dirty="0"/>
                  <a:t>만 하는 게 아니고</a:t>
                </a:r>
                <a:r>
                  <a:rPr kumimoji="1" lang="en-US" altLang="ko-KR" dirty="0"/>
                  <a:t>,</a:t>
                </a:r>
                <a:br>
                  <a:rPr kumimoji="1" lang="en-US" altLang="ko-KR" dirty="0"/>
                </a:br>
                <a:r>
                  <a:rPr kumimoji="1" lang="en-US" altLang="ko-KR" dirty="0"/>
                  <a:t>blurring &amp; sharpening</a:t>
                </a:r>
                <a:r>
                  <a:rPr kumimoji="1" lang="ko-KR" altLang="en-US" dirty="0"/>
                  <a:t>도 포함되어 있는 게 맞을까요</a:t>
                </a:r>
                <a:r>
                  <a:rPr kumimoji="1" lang="en-US" altLang="ko-KR" dirty="0"/>
                  <a:t>?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모드 결정법을 통해 높은 </a:t>
                </a:r>
                <a:r>
                  <a:rPr kumimoji="1" lang="en-US" altLang="ko-KR" dirty="0"/>
                  <a:t>bitrate</a:t>
                </a:r>
                <a:r>
                  <a:rPr kumimoji="1" lang="ko-KR" altLang="en-US" dirty="0"/>
                  <a:t>에서만 성능 향상을 </a:t>
                </a:r>
                <a:r>
                  <a:rPr kumimoji="1" lang="ko-KR" altLang="en-US" dirty="0" err="1"/>
                  <a:t>예상하시는건지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scaling+</a:t>
                </a:r>
                <a:r>
                  <a:rPr kumimoji="1" lang="ko-KR" altLang="en-US" dirty="0"/>
                  <a:t>모드 결정법</a:t>
                </a:r>
                <a:r>
                  <a:rPr kumimoji="1" lang="en-US" altLang="ko-KR" dirty="0"/>
                  <a:t>)</a:t>
                </a:r>
                <a:br>
                  <a:rPr kumimoji="1" lang="en-US" altLang="ko-KR" dirty="0"/>
                </a:br>
                <a:r>
                  <a:rPr kumimoji="1" lang="ko-KR" altLang="en-US" dirty="0"/>
                  <a:t>아니면 모드 결정법 자체가 모든 </a:t>
                </a:r>
                <a:r>
                  <a:rPr kumimoji="1" lang="en-US" altLang="ko-KR" dirty="0"/>
                  <a:t>bitrate</a:t>
                </a:r>
                <a:r>
                  <a:rPr kumimoji="1" lang="ko-KR" altLang="en-US" dirty="0"/>
                  <a:t>에서 성능 향상을 </a:t>
                </a:r>
                <a:r>
                  <a:rPr kumimoji="1" lang="ko-KR" altLang="en-US" dirty="0" err="1"/>
                  <a:t>야기하는건지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모드 결정법만 써도 성능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kumimoji="1" lang="en-US" altLang="ko-KR" dirty="0"/>
                  <a:t>)</a:t>
                </a:r>
                <a:br>
                  <a:rPr kumimoji="1" lang="en-US" altLang="ko-KR" dirty="0"/>
                </a:br>
                <a:r>
                  <a:rPr kumimoji="1" lang="ko-KR" altLang="en-US" dirty="0"/>
                  <a:t>궁금합니다</a:t>
                </a:r>
                <a:r>
                  <a:rPr kumimoji="1" lang="en-US" altLang="ko-KR" dirty="0"/>
                  <a:t>!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논문 그림은 흑백으로 하는 게 좋을까요</a:t>
                </a:r>
                <a:r>
                  <a:rPr kumimoji="1" lang="en-US" altLang="ko-KR" dirty="0"/>
                  <a:t>..?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29A648C-8E7B-3A53-2540-FBA83D576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66714" y="808074"/>
                <a:ext cx="11485494" cy="5710291"/>
              </a:xfrm>
              <a:blipFill>
                <a:blip r:embed="rId2"/>
                <a:stretch>
                  <a:fillRect l="-442" t="-11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87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712AF-D37F-62E1-5701-30EC86E9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향후</a:t>
            </a:r>
            <a:r>
              <a:rPr kumimoji="1" lang="ko-KR" altLang="en-US" dirty="0"/>
              <a:t> 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4ED92-9748-FC78-1EE8-76F589CD98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713" y="808074"/>
            <a:ext cx="11485493" cy="5710291"/>
          </a:xfrm>
        </p:spPr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F16787-2583-DB9F-90C6-4349A061F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949" y="1254036"/>
            <a:ext cx="9706818" cy="4927204"/>
          </a:xfrm>
          <a:custGeom>
            <a:avLst/>
            <a:gdLst>
              <a:gd name="connsiteX0" fmla="*/ 0 w 9706818"/>
              <a:gd name="connsiteY0" fmla="*/ 0 h 4927204"/>
              <a:gd name="connsiteX1" fmla="*/ 693344 w 9706818"/>
              <a:gd name="connsiteY1" fmla="*/ 0 h 4927204"/>
              <a:gd name="connsiteX2" fmla="*/ 1289620 w 9706818"/>
              <a:gd name="connsiteY2" fmla="*/ 0 h 4927204"/>
              <a:gd name="connsiteX3" fmla="*/ 1885896 w 9706818"/>
              <a:gd name="connsiteY3" fmla="*/ 0 h 4927204"/>
              <a:gd name="connsiteX4" fmla="*/ 2579240 w 9706818"/>
              <a:gd name="connsiteY4" fmla="*/ 0 h 4927204"/>
              <a:gd name="connsiteX5" fmla="*/ 3369653 w 9706818"/>
              <a:gd name="connsiteY5" fmla="*/ 0 h 4927204"/>
              <a:gd name="connsiteX6" fmla="*/ 4160065 w 9706818"/>
              <a:gd name="connsiteY6" fmla="*/ 0 h 4927204"/>
              <a:gd name="connsiteX7" fmla="*/ 4950477 w 9706818"/>
              <a:gd name="connsiteY7" fmla="*/ 0 h 4927204"/>
              <a:gd name="connsiteX8" fmla="*/ 5837958 w 9706818"/>
              <a:gd name="connsiteY8" fmla="*/ 0 h 4927204"/>
              <a:gd name="connsiteX9" fmla="*/ 6531302 w 9706818"/>
              <a:gd name="connsiteY9" fmla="*/ 0 h 4927204"/>
              <a:gd name="connsiteX10" fmla="*/ 7321714 w 9706818"/>
              <a:gd name="connsiteY10" fmla="*/ 0 h 4927204"/>
              <a:gd name="connsiteX11" fmla="*/ 8015058 w 9706818"/>
              <a:gd name="connsiteY11" fmla="*/ 0 h 4927204"/>
              <a:gd name="connsiteX12" fmla="*/ 8708402 w 9706818"/>
              <a:gd name="connsiteY12" fmla="*/ 0 h 4927204"/>
              <a:gd name="connsiteX13" fmla="*/ 9706818 w 9706818"/>
              <a:gd name="connsiteY13" fmla="*/ 0 h 4927204"/>
              <a:gd name="connsiteX14" fmla="*/ 9706818 w 9706818"/>
              <a:gd name="connsiteY14" fmla="*/ 468084 h 4927204"/>
              <a:gd name="connsiteX15" fmla="*/ 9706818 w 9706818"/>
              <a:gd name="connsiteY15" fmla="*/ 1133257 h 4927204"/>
              <a:gd name="connsiteX16" fmla="*/ 9706818 w 9706818"/>
              <a:gd name="connsiteY16" fmla="*/ 1650613 h 4927204"/>
              <a:gd name="connsiteX17" fmla="*/ 9706818 w 9706818"/>
              <a:gd name="connsiteY17" fmla="*/ 2315786 h 4927204"/>
              <a:gd name="connsiteX18" fmla="*/ 9706818 w 9706818"/>
              <a:gd name="connsiteY18" fmla="*/ 2882414 h 4927204"/>
              <a:gd name="connsiteX19" fmla="*/ 9706818 w 9706818"/>
              <a:gd name="connsiteY19" fmla="*/ 3399771 h 4927204"/>
              <a:gd name="connsiteX20" fmla="*/ 9706818 w 9706818"/>
              <a:gd name="connsiteY20" fmla="*/ 3867855 h 4927204"/>
              <a:gd name="connsiteX21" fmla="*/ 9706818 w 9706818"/>
              <a:gd name="connsiteY21" fmla="*/ 4385212 h 4927204"/>
              <a:gd name="connsiteX22" fmla="*/ 9706818 w 9706818"/>
              <a:gd name="connsiteY22" fmla="*/ 4927204 h 4927204"/>
              <a:gd name="connsiteX23" fmla="*/ 9013474 w 9706818"/>
              <a:gd name="connsiteY23" fmla="*/ 4927204 h 4927204"/>
              <a:gd name="connsiteX24" fmla="*/ 8125993 w 9706818"/>
              <a:gd name="connsiteY24" fmla="*/ 4927204 h 4927204"/>
              <a:gd name="connsiteX25" fmla="*/ 7238513 w 9706818"/>
              <a:gd name="connsiteY25" fmla="*/ 4927204 h 4927204"/>
              <a:gd name="connsiteX26" fmla="*/ 6545169 w 9706818"/>
              <a:gd name="connsiteY26" fmla="*/ 4927204 h 4927204"/>
              <a:gd name="connsiteX27" fmla="*/ 5657688 w 9706818"/>
              <a:gd name="connsiteY27" fmla="*/ 4927204 h 4927204"/>
              <a:gd name="connsiteX28" fmla="*/ 4964344 w 9706818"/>
              <a:gd name="connsiteY28" fmla="*/ 4927204 h 4927204"/>
              <a:gd name="connsiteX29" fmla="*/ 4173932 w 9706818"/>
              <a:gd name="connsiteY29" fmla="*/ 4927204 h 4927204"/>
              <a:gd name="connsiteX30" fmla="*/ 3771792 w 9706818"/>
              <a:gd name="connsiteY30" fmla="*/ 4927204 h 4927204"/>
              <a:gd name="connsiteX31" fmla="*/ 2884312 w 9706818"/>
              <a:gd name="connsiteY31" fmla="*/ 4927204 h 4927204"/>
              <a:gd name="connsiteX32" fmla="*/ 2288036 w 9706818"/>
              <a:gd name="connsiteY32" fmla="*/ 4927204 h 4927204"/>
              <a:gd name="connsiteX33" fmla="*/ 1497623 w 9706818"/>
              <a:gd name="connsiteY33" fmla="*/ 4927204 h 4927204"/>
              <a:gd name="connsiteX34" fmla="*/ 1095484 w 9706818"/>
              <a:gd name="connsiteY34" fmla="*/ 4927204 h 4927204"/>
              <a:gd name="connsiteX35" fmla="*/ 0 w 9706818"/>
              <a:gd name="connsiteY35" fmla="*/ 4927204 h 4927204"/>
              <a:gd name="connsiteX36" fmla="*/ 0 w 9706818"/>
              <a:gd name="connsiteY36" fmla="*/ 4360576 h 4927204"/>
              <a:gd name="connsiteX37" fmla="*/ 0 w 9706818"/>
              <a:gd name="connsiteY37" fmla="*/ 3843219 h 4927204"/>
              <a:gd name="connsiteX38" fmla="*/ 0 w 9706818"/>
              <a:gd name="connsiteY38" fmla="*/ 3375135 h 4927204"/>
              <a:gd name="connsiteX39" fmla="*/ 0 w 9706818"/>
              <a:gd name="connsiteY39" fmla="*/ 2660690 h 4927204"/>
              <a:gd name="connsiteX40" fmla="*/ 0 w 9706818"/>
              <a:gd name="connsiteY40" fmla="*/ 2192606 h 4927204"/>
              <a:gd name="connsiteX41" fmla="*/ 0 w 9706818"/>
              <a:gd name="connsiteY41" fmla="*/ 1576705 h 4927204"/>
              <a:gd name="connsiteX42" fmla="*/ 0 w 9706818"/>
              <a:gd name="connsiteY42" fmla="*/ 1108621 h 4927204"/>
              <a:gd name="connsiteX43" fmla="*/ 0 w 9706818"/>
              <a:gd name="connsiteY43" fmla="*/ 0 h 4927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9706818" h="4927204" fill="none" extrusionOk="0">
                <a:moveTo>
                  <a:pt x="0" y="0"/>
                </a:moveTo>
                <a:cubicBezTo>
                  <a:pt x="177969" y="-13703"/>
                  <a:pt x="371446" y="9267"/>
                  <a:pt x="693344" y="0"/>
                </a:cubicBezTo>
                <a:cubicBezTo>
                  <a:pt x="1015242" y="-9267"/>
                  <a:pt x="1076080" y="5616"/>
                  <a:pt x="1289620" y="0"/>
                </a:cubicBezTo>
                <a:cubicBezTo>
                  <a:pt x="1503160" y="-5616"/>
                  <a:pt x="1602045" y="2926"/>
                  <a:pt x="1885896" y="0"/>
                </a:cubicBezTo>
                <a:cubicBezTo>
                  <a:pt x="2169747" y="-2926"/>
                  <a:pt x="2254778" y="27254"/>
                  <a:pt x="2579240" y="0"/>
                </a:cubicBezTo>
                <a:cubicBezTo>
                  <a:pt x="2903702" y="-27254"/>
                  <a:pt x="3050804" y="9447"/>
                  <a:pt x="3369653" y="0"/>
                </a:cubicBezTo>
                <a:cubicBezTo>
                  <a:pt x="3688502" y="-9447"/>
                  <a:pt x="3799203" y="-9226"/>
                  <a:pt x="4160065" y="0"/>
                </a:cubicBezTo>
                <a:cubicBezTo>
                  <a:pt x="4520927" y="9226"/>
                  <a:pt x="4688000" y="6149"/>
                  <a:pt x="4950477" y="0"/>
                </a:cubicBezTo>
                <a:cubicBezTo>
                  <a:pt x="5212954" y="-6149"/>
                  <a:pt x="5641054" y="1532"/>
                  <a:pt x="5837958" y="0"/>
                </a:cubicBezTo>
                <a:cubicBezTo>
                  <a:pt x="6034862" y="-1532"/>
                  <a:pt x="6327654" y="25684"/>
                  <a:pt x="6531302" y="0"/>
                </a:cubicBezTo>
                <a:cubicBezTo>
                  <a:pt x="6734950" y="-25684"/>
                  <a:pt x="7036993" y="36683"/>
                  <a:pt x="7321714" y="0"/>
                </a:cubicBezTo>
                <a:cubicBezTo>
                  <a:pt x="7606435" y="-36683"/>
                  <a:pt x="7869076" y="7901"/>
                  <a:pt x="8015058" y="0"/>
                </a:cubicBezTo>
                <a:cubicBezTo>
                  <a:pt x="8161040" y="-7901"/>
                  <a:pt x="8494670" y="15245"/>
                  <a:pt x="8708402" y="0"/>
                </a:cubicBezTo>
                <a:cubicBezTo>
                  <a:pt x="8922134" y="-15245"/>
                  <a:pt x="9500913" y="-7929"/>
                  <a:pt x="9706818" y="0"/>
                </a:cubicBezTo>
                <a:cubicBezTo>
                  <a:pt x="9696833" y="180069"/>
                  <a:pt x="9716193" y="327214"/>
                  <a:pt x="9706818" y="468084"/>
                </a:cubicBezTo>
                <a:cubicBezTo>
                  <a:pt x="9697443" y="608954"/>
                  <a:pt x="9689536" y="930978"/>
                  <a:pt x="9706818" y="1133257"/>
                </a:cubicBezTo>
                <a:cubicBezTo>
                  <a:pt x="9724100" y="1335536"/>
                  <a:pt x="9727191" y="1509300"/>
                  <a:pt x="9706818" y="1650613"/>
                </a:cubicBezTo>
                <a:cubicBezTo>
                  <a:pt x="9686445" y="1791926"/>
                  <a:pt x="9716369" y="2095999"/>
                  <a:pt x="9706818" y="2315786"/>
                </a:cubicBezTo>
                <a:cubicBezTo>
                  <a:pt x="9697267" y="2535573"/>
                  <a:pt x="9708667" y="2675925"/>
                  <a:pt x="9706818" y="2882414"/>
                </a:cubicBezTo>
                <a:cubicBezTo>
                  <a:pt x="9704969" y="3088903"/>
                  <a:pt x="9711504" y="3271223"/>
                  <a:pt x="9706818" y="3399771"/>
                </a:cubicBezTo>
                <a:cubicBezTo>
                  <a:pt x="9702132" y="3528319"/>
                  <a:pt x="9687395" y="3746377"/>
                  <a:pt x="9706818" y="3867855"/>
                </a:cubicBezTo>
                <a:cubicBezTo>
                  <a:pt x="9726241" y="3989333"/>
                  <a:pt x="9701820" y="4238774"/>
                  <a:pt x="9706818" y="4385212"/>
                </a:cubicBezTo>
                <a:cubicBezTo>
                  <a:pt x="9711816" y="4531650"/>
                  <a:pt x="9714253" y="4760203"/>
                  <a:pt x="9706818" y="4927204"/>
                </a:cubicBezTo>
                <a:cubicBezTo>
                  <a:pt x="9456653" y="4955742"/>
                  <a:pt x="9271511" y="4940155"/>
                  <a:pt x="9013474" y="4927204"/>
                </a:cubicBezTo>
                <a:cubicBezTo>
                  <a:pt x="8755437" y="4914253"/>
                  <a:pt x="8501768" y="4950690"/>
                  <a:pt x="8125993" y="4927204"/>
                </a:cubicBezTo>
                <a:cubicBezTo>
                  <a:pt x="7750218" y="4903718"/>
                  <a:pt x="7422654" y="4932148"/>
                  <a:pt x="7238513" y="4927204"/>
                </a:cubicBezTo>
                <a:cubicBezTo>
                  <a:pt x="7054372" y="4922260"/>
                  <a:pt x="6768500" y="4894482"/>
                  <a:pt x="6545169" y="4927204"/>
                </a:cubicBezTo>
                <a:cubicBezTo>
                  <a:pt x="6321838" y="4959926"/>
                  <a:pt x="6091922" y="4920442"/>
                  <a:pt x="5657688" y="4927204"/>
                </a:cubicBezTo>
                <a:cubicBezTo>
                  <a:pt x="5223454" y="4933966"/>
                  <a:pt x="5227953" y="4897015"/>
                  <a:pt x="4964344" y="4927204"/>
                </a:cubicBezTo>
                <a:cubicBezTo>
                  <a:pt x="4700735" y="4957393"/>
                  <a:pt x="4451281" y="4929318"/>
                  <a:pt x="4173932" y="4927204"/>
                </a:cubicBezTo>
                <a:cubicBezTo>
                  <a:pt x="3896583" y="4925090"/>
                  <a:pt x="3969293" y="4935952"/>
                  <a:pt x="3771792" y="4927204"/>
                </a:cubicBezTo>
                <a:cubicBezTo>
                  <a:pt x="3574291" y="4918456"/>
                  <a:pt x="3304684" y="4938183"/>
                  <a:pt x="2884312" y="4927204"/>
                </a:cubicBezTo>
                <a:cubicBezTo>
                  <a:pt x="2463940" y="4916225"/>
                  <a:pt x="2523303" y="4920525"/>
                  <a:pt x="2288036" y="4927204"/>
                </a:cubicBezTo>
                <a:cubicBezTo>
                  <a:pt x="2052769" y="4933883"/>
                  <a:pt x="1675788" y="4919015"/>
                  <a:pt x="1497623" y="4927204"/>
                </a:cubicBezTo>
                <a:cubicBezTo>
                  <a:pt x="1319458" y="4935393"/>
                  <a:pt x="1177158" y="4918200"/>
                  <a:pt x="1095484" y="4927204"/>
                </a:cubicBezTo>
                <a:cubicBezTo>
                  <a:pt x="1013810" y="4936208"/>
                  <a:pt x="291860" y="4884368"/>
                  <a:pt x="0" y="4927204"/>
                </a:cubicBezTo>
                <a:cubicBezTo>
                  <a:pt x="1435" y="4662006"/>
                  <a:pt x="26311" y="4572469"/>
                  <a:pt x="0" y="4360576"/>
                </a:cubicBezTo>
                <a:cubicBezTo>
                  <a:pt x="-26311" y="4148683"/>
                  <a:pt x="-11056" y="4070814"/>
                  <a:pt x="0" y="3843219"/>
                </a:cubicBezTo>
                <a:cubicBezTo>
                  <a:pt x="11056" y="3615624"/>
                  <a:pt x="-6160" y="3511058"/>
                  <a:pt x="0" y="3375135"/>
                </a:cubicBezTo>
                <a:cubicBezTo>
                  <a:pt x="6160" y="3239212"/>
                  <a:pt x="-2884" y="2884263"/>
                  <a:pt x="0" y="2660690"/>
                </a:cubicBezTo>
                <a:cubicBezTo>
                  <a:pt x="2884" y="2437117"/>
                  <a:pt x="-13173" y="2290783"/>
                  <a:pt x="0" y="2192606"/>
                </a:cubicBezTo>
                <a:cubicBezTo>
                  <a:pt x="13173" y="2094429"/>
                  <a:pt x="-18883" y="1831789"/>
                  <a:pt x="0" y="1576705"/>
                </a:cubicBezTo>
                <a:cubicBezTo>
                  <a:pt x="18883" y="1321621"/>
                  <a:pt x="-3852" y="1226103"/>
                  <a:pt x="0" y="1108621"/>
                </a:cubicBezTo>
                <a:cubicBezTo>
                  <a:pt x="3852" y="991139"/>
                  <a:pt x="-52525" y="463332"/>
                  <a:pt x="0" y="0"/>
                </a:cubicBezTo>
                <a:close/>
              </a:path>
              <a:path w="9706818" h="4927204" stroke="0" extrusionOk="0">
                <a:moveTo>
                  <a:pt x="0" y="0"/>
                </a:moveTo>
                <a:cubicBezTo>
                  <a:pt x="153395" y="15266"/>
                  <a:pt x="461295" y="-717"/>
                  <a:pt x="596276" y="0"/>
                </a:cubicBezTo>
                <a:cubicBezTo>
                  <a:pt x="731257" y="717"/>
                  <a:pt x="881456" y="-19768"/>
                  <a:pt x="998416" y="0"/>
                </a:cubicBezTo>
                <a:cubicBezTo>
                  <a:pt x="1115376" y="19768"/>
                  <a:pt x="1515051" y="38803"/>
                  <a:pt x="1885896" y="0"/>
                </a:cubicBezTo>
                <a:cubicBezTo>
                  <a:pt x="2256741" y="-38803"/>
                  <a:pt x="2324540" y="-13341"/>
                  <a:pt x="2482172" y="0"/>
                </a:cubicBezTo>
                <a:cubicBezTo>
                  <a:pt x="2639804" y="13341"/>
                  <a:pt x="2910216" y="-21130"/>
                  <a:pt x="3078448" y="0"/>
                </a:cubicBezTo>
                <a:cubicBezTo>
                  <a:pt x="3246680" y="21130"/>
                  <a:pt x="3605701" y="-19459"/>
                  <a:pt x="3965928" y="0"/>
                </a:cubicBezTo>
                <a:cubicBezTo>
                  <a:pt x="4326155" y="19459"/>
                  <a:pt x="4318456" y="-14956"/>
                  <a:pt x="4465136" y="0"/>
                </a:cubicBezTo>
                <a:cubicBezTo>
                  <a:pt x="4611816" y="14956"/>
                  <a:pt x="5103227" y="-40345"/>
                  <a:pt x="5352617" y="0"/>
                </a:cubicBezTo>
                <a:cubicBezTo>
                  <a:pt x="5602007" y="40345"/>
                  <a:pt x="5825357" y="-41357"/>
                  <a:pt x="6240097" y="0"/>
                </a:cubicBezTo>
                <a:cubicBezTo>
                  <a:pt x="6654837" y="41357"/>
                  <a:pt x="6596455" y="-12235"/>
                  <a:pt x="6933441" y="0"/>
                </a:cubicBezTo>
                <a:cubicBezTo>
                  <a:pt x="7270427" y="12235"/>
                  <a:pt x="7542821" y="-24201"/>
                  <a:pt x="7820922" y="0"/>
                </a:cubicBezTo>
                <a:cubicBezTo>
                  <a:pt x="8099023" y="24201"/>
                  <a:pt x="8144062" y="-8563"/>
                  <a:pt x="8417198" y="0"/>
                </a:cubicBezTo>
                <a:cubicBezTo>
                  <a:pt x="8690334" y="8563"/>
                  <a:pt x="8747024" y="24765"/>
                  <a:pt x="9013474" y="0"/>
                </a:cubicBezTo>
                <a:cubicBezTo>
                  <a:pt x="9279924" y="-24765"/>
                  <a:pt x="9508333" y="-34522"/>
                  <a:pt x="9706818" y="0"/>
                </a:cubicBezTo>
                <a:cubicBezTo>
                  <a:pt x="9710764" y="248567"/>
                  <a:pt x="9702135" y="403581"/>
                  <a:pt x="9706818" y="566628"/>
                </a:cubicBezTo>
                <a:cubicBezTo>
                  <a:pt x="9711501" y="729675"/>
                  <a:pt x="9703788" y="1037828"/>
                  <a:pt x="9706818" y="1182529"/>
                </a:cubicBezTo>
                <a:cubicBezTo>
                  <a:pt x="9709848" y="1327230"/>
                  <a:pt x="9719518" y="1696416"/>
                  <a:pt x="9706818" y="1847702"/>
                </a:cubicBezTo>
                <a:cubicBezTo>
                  <a:pt x="9694118" y="1998988"/>
                  <a:pt x="9715758" y="2325740"/>
                  <a:pt x="9706818" y="2512874"/>
                </a:cubicBezTo>
                <a:cubicBezTo>
                  <a:pt x="9697878" y="2700008"/>
                  <a:pt x="9701078" y="3006668"/>
                  <a:pt x="9706818" y="3178047"/>
                </a:cubicBezTo>
                <a:cubicBezTo>
                  <a:pt x="9712558" y="3349426"/>
                  <a:pt x="9686806" y="3505055"/>
                  <a:pt x="9706818" y="3646131"/>
                </a:cubicBezTo>
                <a:cubicBezTo>
                  <a:pt x="9726830" y="3787207"/>
                  <a:pt x="9711221" y="3940643"/>
                  <a:pt x="9706818" y="4163487"/>
                </a:cubicBezTo>
                <a:cubicBezTo>
                  <a:pt x="9702415" y="4386331"/>
                  <a:pt x="9714509" y="4695800"/>
                  <a:pt x="9706818" y="4927204"/>
                </a:cubicBezTo>
                <a:cubicBezTo>
                  <a:pt x="9483060" y="4906962"/>
                  <a:pt x="9406269" y="4911380"/>
                  <a:pt x="9110542" y="4927204"/>
                </a:cubicBezTo>
                <a:cubicBezTo>
                  <a:pt x="8814815" y="4943028"/>
                  <a:pt x="8564778" y="4957426"/>
                  <a:pt x="8417198" y="4927204"/>
                </a:cubicBezTo>
                <a:cubicBezTo>
                  <a:pt x="8269618" y="4896982"/>
                  <a:pt x="8108861" y="4946895"/>
                  <a:pt x="8015058" y="4927204"/>
                </a:cubicBezTo>
                <a:cubicBezTo>
                  <a:pt x="7921255" y="4907513"/>
                  <a:pt x="7755392" y="4931378"/>
                  <a:pt x="7612919" y="4927204"/>
                </a:cubicBezTo>
                <a:cubicBezTo>
                  <a:pt x="7470446" y="4923030"/>
                  <a:pt x="7096524" y="4952562"/>
                  <a:pt x="6919575" y="4927204"/>
                </a:cubicBezTo>
                <a:cubicBezTo>
                  <a:pt x="6742626" y="4901846"/>
                  <a:pt x="6654582" y="4915608"/>
                  <a:pt x="6420367" y="4927204"/>
                </a:cubicBezTo>
                <a:cubicBezTo>
                  <a:pt x="6186152" y="4938800"/>
                  <a:pt x="5858969" y="4954929"/>
                  <a:pt x="5629954" y="4927204"/>
                </a:cubicBezTo>
                <a:cubicBezTo>
                  <a:pt x="5400939" y="4899479"/>
                  <a:pt x="5292636" y="4923442"/>
                  <a:pt x="5130747" y="4927204"/>
                </a:cubicBezTo>
                <a:cubicBezTo>
                  <a:pt x="4968858" y="4930966"/>
                  <a:pt x="4499292" y="4953361"/>
                  <a:pt x="4340334" y="4927204"/>
                </a:cubicBezTo>
                <a:cubicBezTo>
                  <a:pt x="4181376" y="4901047"/>
                  <a:pt x="4018979" y="4944768"/>
                  <a:pt x="3938195" y="4927204"/>
                </a:cubicBezTo>
                <a:cubicBezTo>
                  <a:pt x="3857411" y="4909640"/>
                  <a:pt x="3515455" y="4888920"/>
                  <a:pt x="3147782" y="4927204"/>
                </a:cubicBezTo>
                <a:cubicBezTo>
                  <a:pt x="2780109" y="4965488"/>
                  <a:pt x="2839474" y="4946365"/>
                  <a:pt x="2648575" y="4927204"/>
                </a:cubicBezTo>
                <a:cubicBezTo>
                  <a:pt x="2457676" y="4908043"/>
                  <a:pt x="2385042" y="4927980"/>
                  <a:pt x="2246435" y="4927204"/>
                </a:cubicBezTo>
                <a:cubicBezTo>
                  <a:pt x="2107828" y="4926428"/>
                  <a:pt x="1969115" y="4946370"/>
                  <a:pt x="1747227" y="4927204"/>
                </a:cubicBezTo>
                <a:cubicBezTo>
                  <a:pt x="1525339" y="4908038"/>
                  <a:pt x="1214048" y="4945162"/>
                  <a:pt x="956815" y="4927204"/>
                </a:cubicBezTo>
                <a:cubicBezTo>
                  <a:pt x="699582" y="4909246"/>
                  <a:pt x="402833" y="4904586"/>
                  <a:pt x="0" y="4927204"/>
                </a:cubicBezTo>
                <a:cubicBezTo>
                  <a:pt x="21879" y="4807100"/>
                  <a:pt x="8506" y="4636062"/>
                  <a:pt x="0" y="4459120"/>
                </a:cubicBezTo>
                <a:cubicBezTo>
                  <a:pt x="-8506" y="4282178"/>
                  <a:pt x="9204" y="4143347"/>
                  <a:pt x="0" y="3991035"/>
                </a:cubicBezTo>
                <a:cubicBezTo>
                  <a:pt x="-9204" y="3838723"/>
                  <a:pt x="3747" y="3616195"/>
                  <a:pt x="0" y="3325863"/>
                </a:cubicBezTo>
                <a:cubicBezTo>
                  <a:pt x="-3747" y="3035531"/>
                  <a:pt x="-4067" y="3026843"/>
                  <a:pt x="0" y="2857778"/>
                </a:cubicBezTo>
                <a:cubicBezTo>
                  <a:pt x="4067" y="2688714"/>
                  <a:pt x="-1426" y="2463988"/>
                  <a:pt x="0" y="2241878"/>
                </a:cubicBezTo>
                <a:cubicBezTo>
                  <a:pt x="1426" y="2019768"/>
                  <a:pt x="3474" y="1880304"/>
                  <a:pt x="0" y="1724521"/>
                </a:cubicBezTo>
                <a:cubicBezTo>
                  <a:pt x="-3474" y="1568738"/>
                  <a:pt x="-14397" y="1271064"/>
                  <a:pt x="0" y="1108621"/>
                </a:cubicBezTo>
                <a:cubicBezTo>
                  <a:pt x="14397" y="946178"/>
                  <a:pt x="-42394" y="478885"/>
                  <a:pt x="0" y="0"/>
                </a:cubicBezTo>
                <a:close/>
              </a:path>
            </a:pathLst>
          </a:custGeom>
          <a:ln w="12700">
            <a:solidFill>
              <a:schemeClr val="tx1"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64804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9037935-A68E-EA14-B972-CF1CE6FBA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ore-KR" dirty="0"/>
              <a:t>Appendix</a:t>
            </a:r>
            <a:endParaRPr lang="ko-Kore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8E6447E-A944-D8C9-1BD4-C21BAB05D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ore-KR" dirty="0"/>
              <a:t>Approach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064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E446FA-3FB1-FF06-4B56-DFDAFB60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Approach – Step 1</a:t>
            </a:r>
            <a:endParaRPr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F38B8E-AC04-E063-0F26-8EA5502E97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4ACB94-F82D-0AC9-0365-766ADABEE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933"/>
            <a:ext cx="12192000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21782"/>
      </p:ext>
    </p:extLst>
  </p:cSld>
  <p:clrMapOvr>
    <a:masterClrMapping/>
  </p:clrMapOvr>
</p:sld>
</file>

<file path=ppt/theme/theme1.xml><?xml version="1.0" encoding="utf-8"?>
<a:theme xmlns:a="http://schemas.openxmlformats.org/drawingml/2006/main" name="1. 표지 마스터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. 본문 마스터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김휘용_Font">
      <a:majorFont>
        <a:latin typeface="Trebuchet MS"/>
        <a:ea typeface="나눔고딕"/>
        <a:cs typeface=""/>
      </a:majorFont>
      <a:minorFont>
        <a:latin typeface="Trebuchet MS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50930</TotalTime>
  <Words>288</Words>
  <Application>Microsoft Macintosh PowerPoint</Application>
  <PresentationFormat>와이드스크린</PresentationFormat>
  <Paragraphs>52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Batang</vt:lpstr>
      <vt:lpstr>Trebuchet MS</vt:lpstr>
      <vt:lpstr>굴림</vt:lpstr>
      <vt:lpstr>Candara</vt:lpstr>
      <vt:lpstr>Cambria Math</vt:lpstr>
      <vt:lpstr>Wingdings</vt:lpstr>
      <vt:lpstr>Arial</vt:lpstr>
      <vt:lpstr>맑은 고딕</vt:lpstr>
      <vt:lpstr>1. 표지 마스터</vt:lpstr>
      <vt:lpstr>0. 본문 마스터</vt:lpstr>
      <vt:lpstr>Capstone Design 2 Improvement of Image Coding Performance  using Neural Network</vt:lpstr>
      <vt:lpstr>Contents</vt:lpstr>
      <vt:lpstr>진행 상황</vt:lpstr>
      <vt:lpstr>진행 상황</vt:lpstr>
      <vt:lpstr>진행 상황</vt:lpstr>
      <vt:lpstr>질문 사항</vt:lpstr>
      <vt:lpstr>향후 일정</vt:lpstr>
      <vt:lpstr>Appendix</vt:lpstr>
      <vt:lpstr>Approach – Step 1</vt:lpstr>
      <vt:lpstr>Approach – Step 2</vt:lpstr>
      <vt:lpstr>Approach – Step 3</vt:lpstr>
      <vt:lpstr>Approach – Step 3</vt:lpstr>
      <vt:lpstr>Approach – Step 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H.Y.Kim</dc:creator>
  <cp:lastModifiedBy>박민정</cp:lastModifiedBy>
  <cp:revision>1475</cp:revision>
  <cp:lastPrinted>2021-10-12T06:56:52Z</cp:lastPrinted>
  <dcterms:created xsi:type="dcterms:W3CDTF">2019-09-02T10:03:04Z</dcterms:created>
  <dcterms:modified xsi:type="dcterms:W3CDTF">2022-05-10T11:00:48Z</dcterms:modified>
</cp:coreProperties>
</file>