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3" r:id="rId1"/>
    <p:sldMasterId id="2147483688" r:id="rId2"/>
  </p:sldMasterIdLst>
  <p:notesMasterIdLst>
    <p:notesMasterId r:id="rId21"/>
  </p:notesMasterIdLst>
  <p:handoutMasterIdLst>
    <p:handoutMasterId r:id="rId22"/>
  </p:handoutMasterIdLst>
  <p:sldIdLst>
    <p:sldId id="256" r:id="rId3"/>
    <p:sldId id="260" r:id="rId4"/>
    <p:sldId id="412" r:id="rId5"/>
    <p:sldId id="409" r:id="rId6"/>
    <p:sldId id="413" r:id="rId7"/>
    <p:sldId id="414" r:id="rId8"/>
    <p:sldId id="415" r:id="rId9"/>
    <p:sldId id="419" r:id="rId10"/>
    <p:sldId id="416" r:id="rId11"/>
    <p:sldId id="421" r:id="rId12"/>
    <p:sldId id="424" r:id="rId13"/>
    <p:sldId id="425" r:id="rId14"/>
    <p:sldId id="422" r:id="rId15"/>
    <p:sldId id="423" r:id="rId16"/>
    <p:sldId id="418" r:id="rId17"/>
    <p:sldId id="426" r:id="rId18"/>
    <p:sldId id="427" r:id="rId19"/>
    <p:sldId id="420" r:id="rId20"/>
  </p:sldIdLst>
  <p:sldSz cx="12192000" cy="6858000"/>
  <p:notesSz cx="7315200" cy="12344400"/>
  <p:embeddedFontLst>
    <p:embeddedFont>
      <p:font typeface="굴림" panose="020B0600000101010101" pitchFamily="34" charset="-127"/>
      <p:regular r:id="rId23"/>
    </p:embeddedFont>
    <p:embeddedFont>
      <p:font typeface="맑은 고딕" panose="020B0503020000020004" pitchFamily="34" charset="-127"/>
      <p:regular r:id="rId24"/>
      <p:bold r:id="rId25"/>
    </p:embeddedFont>
    <p:embeddedFont>
      <p:font typeface="Batang" panose="02030600000101010101" pitchFamily="18" charset="-127"/>
      <p:regular r:id="rId26"/>
    </p:embeddedFont>
    <p:embeddedFont>
      <p:font typeface="Cambria Math" panose="02040503050406030204" pitchFamily="18" charset="0"/>
      <p:regular r:id="rId27"/>
    </p:embeddedFont>
    <p:embeddedFont>
      <p:font typeface="Candara" panose="020E0502030303020204" pitchFamily="34" charset="0"/>
      <p:regular r:id="rId28"/>
      <p:bold r:id="rId29"/>
      <p:italic r:id="rId30"/>
      <p:boldItalic r:id="rId31"/>
    </p:embeddedFont>
    <p:embeddedFont>
      <p:font typeface="Trebuchet MS" panose="020B0703020202090204" pitchFamily="34" charset="0"/>
      <p:regular r:id="rId32"/>
      <p:bold r:id="rId33"/>
      <p:italic r:id="rId34"/>
      <p:boldItalic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E3018BC-9A67-4291-8DEF-2511CCD0CD2B}">
          <p14:sldIdLst>
            <p14:sldId id="256"/>
            <p14:sldId id="260"/>
            <p14:sldId id="412"/>
            <p14:sldId id="409"/>
            <p14:sldId id="413"/>
            <p14:sldId id="414"/>
            <p14:sldId id="415"/>
            <p14:sldId id="419"/>
            <p14:sldId id="416"/>
            <p14:sldId id="421"/>
            <p14:sldId id="424"/>
            <p14:sldId id="425"/>
            <p14:sldId id="422"/>
            <p14:sldId id="423"/>
            <p14:sldId id="418"/>
            <p14:sldId id="426"/>
            <p14:sldId id="427"/>
            <p14:sldId id="4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Hui Yong" initials="KHY" lastIdx="1" clrIdx="0">
    <p:extLst>
      <p:ext uri="{19B8F6BF-5375-455C-9EA6-DF929625EA0E}">
        <p15:presenceInfo xmlns:p15="http://schemas.microsoft.com/office/powerpoint/2012/main" userId="d29bd7f2341dd4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3D3"/>
    <a:srgbClr val="FBE5D6"/>
    <a:srgbClr val="FFFFFF"/>
    <a:srgbClr val="A9D18E"/>
    <a:srgbClr val="443DA6"/>
    <a:srgbClr val="759873"/>
    <a:srgbClr val="4258B8"/>
    <a:srgbClr val="0000FF"/>
    <a:srgbClr val="75DBFF"/>
    <a:srgbClr val="9B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0" autoAdjust="0"/>
    <p:restoredTop sz="95423" autoAdjust="0"/>
  </p:normalViewPr>
  <p:slideViewPr>
    <p:cSldViewPr snapToGrid="0">
      <p:cViewPr varScale="1">
        <p:scale>
          <a:sx n="117" d="100"/>
          <a:sy n="117" d="100"/>
        </p:scale>
        <p:origin x="680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82"/>
    </p:cViewPr>
  </p:sorterViewPr>
  <p:notesViewPr>
    <p:cSldViewPr snapToGrid="0" showGuides="1">
      <p:cViewPr varScale="1">
        <p:scale>
          <a:sx n="86" d="100"/>
          <a:sy n="86" d="100"/>
        </p:scale>
        <p:origin x="179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ndyeoi\Downloads\&#51060;&#48120;&#51648;&#50517;&#52629;&#47784;&#45944;&#44208;&#4428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b="0" i="0" u="none" strike="noStrike" baseline="0">
                <a:effectLst/>
              </a:rPr>
              <a:t>MeanScale Hyperprior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>
        <c:manualLayout>
          <c:layoutTarget val="inner"/>
          <c:xMode val="edge"/>
          <c:yMode val="edge"/>
          <c:x val="5.2898515717779586E-2"/>
          <c:y val="0.12630432165352926"/>
          <c:w val="0.90096438202290141"/>
          <c:h val="0.7878868320056502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Sheet1!$A$11</c:f>
              <c:strCache>
                <c:ptCount val="1"/>
                <c:pt idx="0">
                  <c:v>MeanScale Hyperprior (paper)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Sheet1!$A$12:$A$18</c:f>
              <c:numCache>
                <c:formatCode>General</c:formatCode>
                <c:ptCount val="7"/>
                <c:pt idx="0">
                  <c:v>6.7625299999999999E-2</c:v>
                </c:pt>
                <c:pt idx="1">
                  <c:v>0.14307591</c:v>
                </c:pt>
                <c:pt idx="2">
                  <c:v>0.24020678000000001</c:v>
                </c:pt>
                <c:pt idx="3">
                  <c:v>0.40693232000000001</c:v>
                </c:pt>
                <c:pt idx="4">
                  <c:v>0.63342019999999999</c:v>
                </c:pt>
                <c:pt idx="5">
                  <c:v>0.89013120000000001</c:v>
                </c:pt>
                <c:pt idx="6">
                  <c:v>1.0871103</c:v>
                </c:pt>
              </c:numCache>
            </c:numRef>
          </c:xVal>
          <c:yVal>
            <c:numRef>
              <c:f>Sheet1!$B$12:$B$18</c:f>
              <c:numCache>
                <c:formatCode>General</c:formatCode>
                <c:ptCount val="7"/>
                <c:pt idx="0">
                  <c:v>26.213459</c:v>
                </c:pt>
                <c:pt idx="1">
                  <c:v>28.230619999999998</c:v>
                </c:pt>
                <c:pt idx="2">
                  <c:v>30.005589000000001</c:v>
                </c:pt>
                <c:pt idx="3">
                  <c:v>32.266069999999999</c:v>
                </c:pt>
                <c:pt idx="4">
                  <c:v>34.494100000000003</c:v>
                </c:pt>
                <c:pt idx="5">
                  <c:v>36.325760000000002</c:v>
                </c:pt>
                <c:pt idx="6">
                  <c:v>37.330424999999998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73D-4677-8DE1-A752321DECDF}"/>
            </c:ext>
          </c:extLst>
        </c:ser>
        <c:ser>
          <c:idx val="1"/>
          <c:order val="1"/>
          <c:tx>
            <c:strRef>
              <c:f>Sheet1!$F$2</c:f>
              <c:strCache>
                <c:ptCount val="1"/>
                <c:pt idx="0">
                  <c:v>MeanScale Hyperprior (ours)</c:v>
                </c:pt>
              </c:strCache>
            </c:strRef>
          </c:tx>
          <c:spPr>
            <a:ln w="19050" cap="rnd">
              <a:solidFill>
                <a:schemeClr val="accent4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76000"/>
                </a:schemeClr>
              </a:solidFill>
              <a:ln w="9525">
                <a:noFill/>
              </a:ln>
              <a:effectLst/>
            </c:spPr>
          </c:marker>
          <c:dPt>
            <c:idx val="4"/>
            <c:marker>
              <c:symbol val="circle"/>
              <c:size val="5"/>
              <c:spPr>
                <a:solidFill>
                  <a:schemeClr val="accent4">
                    <a:shade val="76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73D-4677-8DE1-A752321DECDF}"/>
              </c:ext>
            </c:extLst>
          </c:dPt>
          <c:xVal>
            <c:numRef>
              <c:f>Sheet1!$F$4:$F$10</c:f>
              <c:numCache>
                <c:formatCode>General</c:formatCode>
                <c:ptCount val="7"/>
                <c:pt idx="0">
                  <c:v>0.121215</c:v>
                </c:pt>
                <c:pt idx="1">
                  <c:v>0.209315</c:v>
                </c:pt>
                <c:pt idx="2">
                  <c:v>0.34745300000000001</c:v>
                </c:pt>
                <c:pt idx="3">
                  <c:v>0.54231300000000005</c:v>
                </c:pt>
                <c:pt idx="4">
                  <c:v>0.78669100000000003</c:v>
                </c:pt>
                <c:pt idx="5">
                  <c:v>1.119362</c:v>
                </c:pt>
                <c:pt idx="6">
                  <c:v>1.4882519999999999</c:v>
                </c:pt>
              </c:numCache>
            </c:numRef>
          </c:xVal>
          <c:yVal>
            <c:numRef>
              <c:f>Sheet1!$G$4:$G$10</c:f>
              <c:numCache>
                <c:formatCode>General</c:formatCode>
                <c:ptCount val="7"/>
                <c:pt idx="0">
                  <c:v>27.379967000000001</c:v>
                </c:pt>
                <c:pt idx="1">
                  <c:v>29.255514000000002</c:v>
                </c:pt>
                <c:pt idx="2">
                  <c:v>31.346609000000001</c:v>
                </c:pt>
                <c:pt idx="3">
                  <c:v>33.363109999999999</c:v>
                </c:pt>
                <c:pt idx="4">
                  <c:v>35.558951999999998</c:v>
                </c:pt>
                <c:pt idx="5">
                  <c:v>37.716366000000001</c:v>
                </c:pt>
                <c:pt idx="6">
                  <c:v>39.681431000000003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573D-4677-8DE1-A752321DEC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9764896"/>
        <c:axId val="1383051328"/>
        <c:extLst/>
      </c:scatterChart>
      <c:valAx>
        <c:axId val="1249764896"/>
        <c:scaling>
          <c:orientation val="minMax"/>
          <c:max val="1.700000000000000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383051328"/>
        <c:crosses val="autoZero"/>
        <c:crossBetween val="midCat"/>
        <c:majorUnit val="0.1"/>
      </c:valAx>
      <c:valAx>
        <c:axId val="1383051328"/>
        <c:scaling>
          <c:orientation val="minMax"/>
          <c:max val="40"/>
          <c:min val="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249764896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097599367180779"/>
          <c:y val="0.65381912351729987"/>
          <c:w val="0.31385042764302301"/>
          <c:h val="0.11493126695802496"/>
        </c:manualLayout>
      </c:layout>
      <c:overlay val="0"/>
      <c:spPr>
        <a:solidFill>
          <a:schemeClr val="bg1"/>
        </a:solidFill>
        <a:ln>
          <a:solidFill>
            <a:schemeClr val="tx1">
              <a:lumMod val="75000"/>
              <a:lumOff val="2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169920" cy="619365"/>
          </a:xfrm>
          <a:prstGeom prst="rect">
            <a:avLst/>
          </a:prstGeom>
        </p:spPr>
        <p:txBody>
          <a:bodyPr vert="horz" lIns="112292" tIns="56146" rIns="112292" bIns="56146" rtlCol="0"/>
          <a:lstStyle>
            <a:lvl1pPr algn="l">
              <a:defRPr sz="15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143591" y="2"/>
            <a:ext cx="3169920" cy="619365"/>
          </a:xfrm>
          <a:prstGeom prst="rect">
            <a:avLst/>
          </a:prstGeom>
        </p:spPr>
        <p:txBody>
          <a:bodyPr vert="horz" lIns="112292" tIns="56146" rIns="112292" bIns="56146" rtlCol="0"/>
          <a:lstStyle>
            <a:lvl1pPr algn="r">
              <a:defRPr sz="1500"/>
            </a:lvl1pPr>
          </a:lstStyle>
          <a:p>
            <a:fld id="{0F92E1E4-2D08-40CA-890F-8B649DD3B6B7}" type="datetimeFigureOut">
              <a:rPr lang="ko-KR" altLang="en-US" smtClean="0"/>
              <a:t>2022. 5. 3.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11725039"/>
            <a:ext cx="3169920" cy="619365"/>
          </a:xfrm>
          <a:prstGeom prst="rect">
            <a:avLst/>
          </a:prstGeom>
        </p:spPr>
        <p:txBody>
          <a:bodyPr vert="horz" lIns="112292" tIns="56146" rIns="112292" bIns="56146" rtlCol="0" anchor="b"/>
          <a:lstStyle>
            <a:lvl1pPr algn="l">
              <a:defRPr sz="15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143591" y="11725039"/>
            <a:ext cx="3169920" cy="619365"/>
          </a:xfrm>
          <a:prstGeom prst="rect">
            <a:avLst/>
          </a:prstGeom>
        </p:spPr>
        <p:txBody>
          <a:bodyPr vert="horz" lIns="112292" tIns="56146" rIns="112292" bIns="56146" rtlCol="0" anchor="b"/>
          <a:lstStyle>
            <a:lvl1pPr algn="r">
              <a:defRPr sz="1500"/>
            </a:lvl1pPr>
          </a:lstStyle>
          <a:p>
            <a:fld id="{FD5E703C-C039-432D-A103-E6469AE82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337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169920" cy="619365"/>
          </a:xfrm>
          <a:prstGeom prst="rect">
            <a:avLst/>
          </a:prstGeom>
        </p:spPr>
        <p:txBody>
          <a:bodyPr vert="horz" lIns="112292" tIns="56146" rIns="112292" bIns="56146" rtlCol="0"/>
          <a:lstStyle>
            <a:lvl1pPr algn="l">
              <a:defRPr sz="15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143591" y="2"/>
            <a:ext cx="3169920" cy="619365"/>
          </a:xfrm>
          <a:prstGeom prst="rect">
            <a:avLst/>
          </a:prstGeom>
        </p:spPr>
        <p:txBody>
          <a:bodyPr vert="horz" lIns="112292" tIns="56146" rIns="112292" bIns="56146" rtlCol="0"/>
          <a:lstStyle>
            <a:lvl1pPr algn="r">
              <a:defRPr sz="1500"/>
            </a:lvl1pPr>
          </a:lstStyle>
          <a:p>
            <a:fld id="{4BC892AD-0453-44DC-993E-CF3085AE2593}" type="datetimeFigureOut">
              <a:rPr lang="ko-KR" altLang="en-US" smtClean="0"/>
              <a:t>2022. 5. 3.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5688" cy="41671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292" tIns="56146" rIns="112292" bIns="5614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31521" y="5940745"/>
            <a:ext cx="5852160" cy="4860608"/>
          </a:xfrm>
          <a:prstGeom prst="rect">
            <a:avLst/>
          </a:prstGeom>
        </p:spPr>
        <p:txBody>
          <a:bodyPr vert="horz" lIns="112292" tIns="56146" rIns="112292" bIns="56146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11725039"/>
            <a:ext cx="3169920" cy="619365"/>
          </a:xfrm>
          <a:prstGeom prst="rect">
            <a:avLst/>
          </a:prstGeom>
        </p:spPr>
        <p:txBody>
          <a:bodyPr vert="horz" lIns="112292" tIns="56146" rIns="112292" bIns="56146" rtlCol="0" anchor="b"/>
          <a:lstStyle>
            <a:lvl1pPr algn="l">
              <a:defRPr sz="15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143591" y="11725039"/>
            <a:ext cx="3169920" cy="619365"/>
          </a:xfrm>
          <a:prstGeom prst="rect">
            <a:avLst/>
          </a:prstGeom>
        </p:spPr>
        <p:txBody>
          <a:bodyPr vert="horz" lIns="112292" tIns="56146" rIns="112292" bIns="56146" rtlCol="0" anchor="b"/>
          <a:lstStyle>
            <a:lvl1pPr algn="r">
              <a:defRPr sz="1500"/>
            </a:lvl1pPr>
          </a:lstStyle>
          <a:p>
            <a:fld id="{96AF0B55-DED6-46E9-904B-8588744A0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865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여쭤볼 것 </a:t>
            </a:r>
            <a:r>
              <a:rPr lang="en-US" altLang="ko-KR" dirty="0"/>
              <a:t>: </a:t>
            </a:r>
            <a:r>
              <a:rPr lang="ko-KR" altLang="en-US" dirty="0" err="1"/>
              <a:t>연주황색은</a:t>
            </a:r>
            <a:r>
              <a:rPr lang="ko-KR" altLang="en-US" dirty="0"/>
              <a:t> 무엇을 나타내는건지</a:t>
            </a:r>
            <a:r>
              <a:rPr lang="en-US" altLang="ko-KR" dirty="0"/>
              <a:t>, </a:t>
            </a:r>
            <a:r>
              <a:rPr lang="en-US" altLang="ko-KR" dirty="0" err="1"/>
              <a:t>bpp</a:t>
            </a:r>
            <a:r>
              <a:rPr lang="ko-KR" altLang="en-US" dirty="0"/>
              <a:t>가 감소할 거라고 생각했는데 딱히 감소되는 양상은 아니고 계속 진동하는 모양으로 나오는데 이 이유가 무엇인지</a:t>
            </a:r>
            <a:r>
              <a:rPr lang="en-US" altLang="ko-KR" dirty="0"/>
              <a:t>, </a:t>
            </a:r>
            <a:r>
              <a:rPr lang="ko-KR" altLang="en-US" dirty="0"/>
              <a:t>중간중간 튀는 값은 무엇인지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78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여쭤볼 것 </a:t>
            </a:r>
            <a:r>
              <a:rPr lang="en-US" altLang="ko-KR" dirty="0"/>
              <a:t>: </a:t>
            </a:r>
            <a:r>
              <a:rPr lang="ko-KR" altLang="en-US" dirty="0" err="1"/>
              <a:t>연주황색은</a:t>
            </a:r>
            <a:r>
              <a:rPr lang="ko-KR" altLang="en-US" dirty="0"/>
              <a:t> 무엇을 나타내는건지</a:t>
            </a:r>
            <a:r>
              <a:rPr lang="en-US" altLang="ko-KR" dirty="0"/>
              <a:t>, </a:t>
            </a:r>
            <a:r>
              <a:rPr lang="en-US" altLang="ko-KR" dirty="0" err="1"/>
              <a:t>bpp</a:t>
            </a:r>
            <a:r>
              <a:rPr lang="ko-KR" altLang="en-US" dirty="0"/>
              <a:t>가 감소할 거라고 생각했는데 딱히 감소되는 양상은 아니고 계속 진동하는 모양으로 나오는데 이 이유가 무엇인지</a:t>
            </a:r>
            <a:r>
              <a:rPr lang="en-US" altLang="ko-KR" dirty="0"/>
              <a:t>, </a:t>
            </a:r>
            <a:r>
              <a:rPr lang="ko-KR" altLang="en-US" dirty="0"/>
              <a:t>중간중간 튀는 값은 무엇인지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655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여쭤볼 것 </a:t>
            </a:r>
            <a:r>
              <a:rPr lang="en-US" altLang="ko-KR" dirty="0"/>
              <a:t>: </a:t>
            </a:r>
            <a:r>
              <a:rPr lang="ko-KR" altLang="en-US" dirty="0" err="1"/>
              <a:t>연주황색은</a:t>
            </a:r>
            <a:r>
              <a:rPr lang="ko-KR" altLang="en-US" dirty="0"/>
              <a:t> 무엇을 나타내는건지</a:t>
            </a:r>
            <a:r>
              <a:rPr lang="en-US" altLang="ko-KR" dirty="0"/>
              <a:t>, </a:t>
            </a:r>
            <a:r>
              <a:rPr lang="en-US" altLang="ko-KR" dirty="0" err="1"/>
              <a:t>bpp</a:t>
            </a:r>
            <a:r>
              <a:rPr lang="ko-KR" altLang="en-US" dirty="0"/>
              <a:t>가 감소할 거라고 생각했는데 딱히 감소되는 양상은 아니고 계속 진동하는 모양으로 나오는데 이 이유가 무엇인지</a:t>
            </a:r>
            <a:r>
              <a:rPr lang="en-US" altLang="ko-KR" dirty="0"/>
              <a:t>, </a:t>
            </a:r>
            <a:r>
              <a:rPr lang="ko-KR" altLang="en-US" dirty="0"/>
              <a:t>중간중간 튀는 값은 무엇인지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54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여쭤볼 것 </a:t>
            </a:r>
            <a:r>
              <a:rPr lang="en-US" altLang="ko-KR" dirty="0"/>
              <a:t>: </a:t>
            </a:r>
            <a:r>
              <a:rPr lang="ko-KR" altLang="en-US" dirty="0" err="1"/>
              <a:t>연주황색은</a:t>
            </a:r>
            <a:r>
              <a:rPr lang="ko-KR" altLang="en-US" dirty="0"/>
              <a:t> 무엇을 나타내는건지</a:t>
            </a:r>
            <a:r>
              <a:rPr lang="en-US" altLang="ko-KR" dirty="0"/>
              <a:t>, </a:t>
            </a:r>
            <a:r>
              <a:rPr lang="en-US" altLang="ko-KR" dirty="0" err="1"/>
              <a:t>bpp</a:t>
            </a:r>
            <a:r>
              <a:rPr lang="ko-KR" altLang="en-US" dirty="0"/>
              <a:t>가 감소할 거라고 생각했는데 딱히 감소되는 양상은 아니고 계속 진동하는 모양으로 나오는데 이 이유가 무엇인지</a:t>
            </a:r>
            <a:r>
              <a:rPr lang="en-US" altLang="ko-KR" dirty="0"/>
              <a:t>, </a:t>
            </a:r>
            <a:r>
              <a:rPr lang="ko-KR" altLang="en-US" dirty="0"/>
              <a:t>중간중간 튀는 값은 무엇인지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195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여쭤볼 것 </a:t>
            </a:r>
            <a:r>
              <a:rPr lang="en-US" altLang="ko-KR" dirty="0"/>
              <a:t>: </a:t>
            </a:r>
            <a:r>
              <a:rPr lang="ko-KR" altLang="en-US" dirty="0" err="1"/>
              <a:t>연주황색은</a:t>
            </a:r>
            <a:r>
              <a:rPr lang="ko-KR" altLang="en-US" dirty="0"/>
              <a:t> 무엇을 나타내는건지</a:t>
            </a:r>
            <a:r>
              <a:rPr lang="en-US" altLang="ko-KR" dirty="0"/>
              <a:t>, </a:t>
            </a:r>
            <a:r>
              <a:rPr lang="en-US" altLang="ko-KR" dirty="0" err="1"/>
              <a:t>bpp</a:t>
            </a:r>
            <a:r>
              <a:rPr lang="ko-KR" altLang="en-US" dirty="0"/>
              <a:t>가 감소할 거라고 생각했는데 딱히 감소되는 양상은 아니고 계속 진동하는 모양으로 나오는데 이 이유가 무엇인지</a:t>
            </a:r>
            <a:r>
              <a:rPr lang="en-US" altLang="ko-KR" dirty="0"/>
              <a:t>, </a:t>
            </a:r>
            <a:r>
              <a:rPr lang="ko-KR" altLang="en-US" dirty="0"/>
              <a:t>중간중간 튀는 값은 무엇인지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19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여쭤볼 것 </a:t>
            </a:r>
            <a:r>
              <a:rPr lang="en-US" altLang="ko-KR" dirty="0"/>
              <a:t>: </a:t>
            </a:r>
            <a:r>
              <a:rPr lang="ko-KR" altLang="en-US" dirty="0" err="1"/>
              <a:t>연주황색은</a:t>
            </a:r>
            <a:r>
              <a:rPr lang="ko-KR" altLang="en-US" dirty="0"/>
              <a:t> 무엇을 나타내는건지</a:t>
            </a:r>
            <a:r>
              <a:rPr lang="en-US" altLang="ko-KR" dirty="0"/>
              <a:t>, </a:t>
            </a:r>
            <a:r>
              <a:rPr lang="en-US" altLang="ko-KR" dirty="0" err="1"/>
              <a:t>bpp</a:t>
            </a:r>
            <a:r>
              <a:rPr lang="ko-KR" altLang="en-US" dirty="0"/>
              <a:t>가 감소할 거라고 생각했는데 딱히 감소되는 양상은 아니고 계속 진동하는 모양으로 나오는데 이 이유가 무엇인지</a:t>
            </a:r>
            <a:r>
              <a:rPr lang="en-US" altLang="ko-KR" dirty="0"/>
              <a:t>, </a:t>
            </a:r>
            <a:r>
              <a:rPr lang="ko-KR" altLang="en-US" dirty="0"/>
              <a:t>중간중간 튀는 값은 무엇인지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297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310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.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6471" y="1080656"/>
            <a:ext cx="10363200" cy="195022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7200" b="1" baseline="0">
                <a:solidFill>
                  <a:srgbClr val="26336A"/>
                </a:solidFill>
                <a:effectLst/>
                <a:latin typeface="Candara" panose="020E0502030303020204" pitchFamily="34" charset="0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416634"/>
            <a:ext cx="9144000" cy="14878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26336A"/>
                </a:solidFill>
                <a:latin typeface="Candara" panose="020E0502030303020204" pitchFamily="34" charset="0"/>
                <a:ea typeface="나눔고딕" panose="020D06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9" name="직사각형 28"/>
          <p:cNvSpPr/>
          <p:nvPr userDrawn="1"/>
        </p:nvSpPr>
        <p:spPr>
          <a:xfrm>
            <a:off x="0" y="-25879"/>
            <a:ext cx="146649" cy="6883879"/>
          </a:xfrm>
          <a:prstGeom prst="rect">
            <a:avLst/>
          </a:prstGeom>
          <a:solidFill>
            <a:srgbClr val="2633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200" b="0" dirty="0"/>
          </a:p>
        </p:txBody>
      </p:sp>
      <p:sp>
        <p:nvSpPr>
          <p:cNvPr id="26" name="직사각형 25"/>
          <p:cNvSpPr/>
          <p:nvPr userDrawn="1"/>
        </p:nvSpPr>
        <p:spPr>
          <a:xfrm>
            <a:off x="896471" y="3117089"/>
            <a:ext cx="10363200" cy="78694"/>
          </a:xfrm>
          <a:prstGeom prst="rect">
            <a:avLst/>
          </a:prstGeom>
          <a:solidFill>
            <a:srgbClr val="26336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23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.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2922" y="696232"/>
            <a:ext cx="9026156" cy="973612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6000" b="1" baseline="0">
                <a:solidFill>
                  <a:srgbClr val="4258B8"/>
                </a:solidFill>
                <a:latin typeface="Candara" panose="020E0502030303020204" pitchFamily="34" charset="0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2922" y="2036192"/>
            <a:ext cx="9026156" cy="4125576"/>
          </a:xfrm>
          <a:prstGeom prst="rect">
            <a:avLst/>
          </a:prstGeom>
        </p:spPr>
        <p:txBody>
          <a:bodyPr/>
          <a:lstStyle>
            <a:lvl1pPr marL="360363" indent="-360363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2400" b="1" baseline="0">
                <a:solidFill>
                  <a:srgbClr val="26336A"/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A3CA2A-AC05-4878-AD73-F5B24462355A}"/>
              </a:ext>
            </a:extLst>
          </p:cNvPr>
          <p:cNvSpPr/>
          <p:nvPr userDrawn="1"/>
        </p:nvSpPr>
        <p:spPr>
          <a:xfrm>
            <a:off x="1582922" y="1662284"/>
            <a:ext cx="9026156" cy="85198"/>
          </a:xfrm>
          <a:prstGeom prst="rect">
            <a:avLst/>
          </a:prstGeom>
          <a:solidFill>
            <a:srgbClr val="26336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18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.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대각선 방향 모서리 3">
            <a:extLst>
              <a:ext uri="{FF2B5EF4-FFF2-40B4-BE49-F238E27FC236}">
                <a16:creationId xmlns:a16="http://schemas.microsoft.com/office/drawing/2014/main" id="{A7F6C045-CB47-445C-B756-C25804A90C07}"/>
              </a:ext>
            </a:extLst>
          </p:cNvPr>
          <p:cNvSpPr/>
          <p:nvPr userDrawn="1"/>
        </p:nvSpPr>
        <p:spPr>
          <a:xfrm>
            <a:off x="1582922" y="637039"/>
            <a:ext cx="9026156" cy="1134140"/>
          </a:xfrm>
          <a:prstGeom prst="snip2DiagRect">
            <a:avLst/>
          </a:prstGeom>
          <a:solidFill>
            <a:schemeClr val="accent5"/>
          </a:solidFill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srgbClr val="4258B8"/>
              </a:solidFill>
              <a:effectLst/>
              <a:uLnTx/>
              <a:uFillTx/>
              <a:latin typeface="Candara" panose="020E0502030303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2922" y="780902"/>
            <a:ext cx="9026156" cy="888942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5400" b="1" baseline="0">
                <a:solidFill>
                  <a:schemeClr val="bg1"/>
                </a:solidFill>
                <a:latin typeface="Candara" panose="020E0502030303020204" pitchFamily="34" charset="0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2922" y="2036192"/>
            <a:ext cx="9026156" cy="4125576"/>
          </a:xfrm>
          <a:prstGeom prst="rect">
            <a:avLst/>
          </a:prstGeom>
        </p:spPr>
        <p:txBody>
          <a:bodyPr/>
          <a:lstStyle>
            <a:lvl1pPr marL="360363" indent="-360363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2400" b="1" baseline="0">
                <a:solidFill>
                  <a:srgbClr val="26336A"/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67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. 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대각선 방향 모서리 3">
            <a:extLst>
              <a:ext uri="{FF2B5EF4-FFF2-40B4-BE49-F238E27FC236}">
                <a16:creationId xmlns:a16="http://schemas.microsoft.com/office/drawing/2014/main" id="{A7F6C045-CB47-445C-B756-C25804A90C07}"/>
              </a:ext>
            </a:extLst>
          </p:cNvPr>
          <p:cNvSpPr/>
          <p:nvPr userDrawn="1"/>
        </p:nvSpPr>
        <p:spPr>
          <a:xfrm>
            <a:off x="964020" y="684030"/>
            <a:ext cx="10359654" cy="1134140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srgbClr val="4258B8"/>
              </a:solidFill>
              <a:effectLst/>
              <a:uLnTx/>
              <a:uFillTx/>
              <a:latin typeface="Candara" panose="020E0502030303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4020" y="812801"/>
            <a:ext cx="10359654" cy="888942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5400" b="1" baseline="0">
                <a:solidFill>
                  <a:schemeClr val="bg1"/>
                </a:solidFill>
                <a:latin typeface="Candara" panose="020E0502030303020204" pitchFamily="34" charset="0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4020" y="2083981"/>
            <a:ext cx="10359654" cy="404588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60363" indent="-360363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2400" b="0" baseline="0">
                <a:solidFill>
                  <a:srgbClr val="26336A"/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0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. Q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 rot="5400000">
            <a:off x="8700976" y="3366976"/>
            <a:ext cx="6858000" cy="124048"/>
          </a:xfrm>
          <a:prstGeom prst="rect">
            <a:avLst/>
          </a:prstGeom>
          <a:solidFill>
            <a:srgbClr val="2633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200" b="0" dirty="0">
              <a:solidFill>
                <a:srgbClr val="596DC3"/>
              </a:solidFill>
            </a:endParaRPr>
          </a:p>
        </p:txBody>
      </p:sp>
      <p:sp>
        <p:nvSpPr>
          <p:cNvPr id="5" name="사각형: 잘린 대각선 방향 모서리 4">
            <a:extLst>
              <a:ext uri="{FF2B5EF4-FFF2-40B4-BE49-F238E27FC236}">
                <a16:creationId xmlns:a16="http://schemas.microsoft.com/office/drawing/2014/main" id="{9973DD04-4166-4E32-84FB-A58244320CA3}"/>
              </a:ext>
            </a:extLst>
          </p:cNvPr>
          <p:cNvSpPr/>
          <p:nvPr userDrawn="1"/>
        </p:nvSpPr>
        <p:spPr>
          <a:xfrm>
            <a:off x="1" y="0"/>
            <a:ext cx="2594343" cy="903767"/>
          </a:xfrm>
          <a:prstGeom prst="snip2DiagRect">
            <a:avLst/>
          </a:prstGeom>
          <a:solidFill>
            <a:schemeClr val="accent5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 panose="020E0502030303020204" pitchFamily="34" charset="0"/>
                <a:ea typeface="굴림" panose="020B0600000101010101" pitchFamily="50" charset="-127"/>
                <a:cs typeface="+mn-cs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27157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. 본문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366713" y="808074"/>
            <a:ext cx="11485562" cy="569173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3pPr marL="895350" indent="-266700">
              <a:defRPr/>
            </a:lvl3pPr>
            <a:lvl4pPr marL="1081088" indent="-185738">
              <a:defRPr/>
            </a:lvl4pPr>
            <a:lvl5pPr marL="1255713" indent="-174625">
              <a:defRPr/>
            </a:lvl5pPr>
            <a:lvl6pPr>
              <a:lnSpc>
                <a:spcPct val="100000"/>
              </a:lnSpc>
              <a:spcBef>
                <a:spcPts val="0"/>
              </a:spcBef>
              <a:defRPr sz="400"/>
            </a:lvl6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57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. 본문 (half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366714" y="808074"/>
            <a:ext cx="7154368" cy="571029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6669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. 본문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366713" y="808076"/>
            <a:ext cx="5636923" cy="571029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6215599" y="808075"/>
            <a:ext cx="5636923" cy="571029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3757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. 본문 (no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1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01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723" r:id="rId2"/>
    <p:sldLayoutId id="2147483701" r:id="rId3"/>
    <p:sldLayoutId id="2147483722" r:id="rId4"/>
    <p:sldLayoutId id="2147483680" r:id="rId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1" hangingPunct="1">
        <a:lnSpc>
          <a:spcPct val="90000"/>
        </a:lnSpc>
        <a:spcBef>
          <a:spcPts val="1000"/>
        </a:spcBef>
        <a:buClr>
          <a:srgbClr val="2060AA"/>
        </a:buClr>
        <a:buFont typeface="Wingdings" panose="05000000000000000000" pitchFamily="2" charset="2"/>
        <a:buChar char="u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71463" algn="l" defTabSz="914400" rtl="0" eaLnBrk="1" latinLnBrk="1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l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6">
            <a:lumMod val="50000"/>
          </a:schemeClr>
        </a:buClr>
        <a:buFont typeface="Batang" panose="02030600000101010101" pitchFamily="18" charset="-127"/>
        <a:buChar char="★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81613B5-085C-4186-AFE1-25C793FD2569}"/>
              </a:ext>
            </a:extLst>
          </p:cNvPr>
          <p:cNvSpPr/>
          <p:nvPr userDrawn="1"/>
        </p:nvSpPr>
        <p:spPr>
          <a:xfrm flipV="1">
            <a:off x="415668" y="653785"/>
            <a:ext cx="11364529" cy="45719"/>
          </a:xfrm>
          <a:prstGeom prst="rect">
            <a:avLst/>
          </a:prstGeom>
          <a:solidFill>
            <a:srgbClr val="6275C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8644" y="6518366"/>
            <a:ext cx="2752437" cy="327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나눔고딕" panose="020D0604000000000000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11467599" y="6535809"/>
            <a:ext cx="458076" cy="293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EF082-B06D-4537-85CA-0DAA1AC81A58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나눔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나눔고딕"/>
              <a:cs typeface="+mn-cs"/>
            </a:endParaRPr>
          </a:p>
        </p:txBody>
      </p:sp>
      <p:sp>
        <p:nvSpPr>
          <p:cNvPr id="4" name="제목 개체 틀 3"/>
          <p:cNvSpPr>
            <a:spLocks noGrp="1"/>
          </p:cNvSpPr>
          <p:nvPr>
            <p:ph type="title"/>
          </p:nvPr>
        </p:nvSpPr>
        <p:spPr>
          <a:xfrm>
            <a:off x="367028" y="118213"/>
            <a:ext cx="11485494" cy="541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367028" y="811259"/>
            <a:ext cx="11485494" cy="570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528" y="6585583"/>
            <a:ext cx="357335" cy="21224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 userDrawn="1"/>
        </p:nvPicPr>
        <p:blipFill rotWithShape="1">
          <a:blip r:embed="rId7"/>
          <a:srcRect t="15506" b="26779"/>
          <a:stretch/>
        </p:blipFill>
        <p:spPr>
          <a:xfrm>
            <a:off x="340426" y="6564750"/>
            <a:ext cx="1684420" cy="2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0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20" r:id="rId2"/>
    <p:sldLayoutId id="2147483721" r:id="rId3"/>
    <p:sldLayoutId id="2147483718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rgbClr val="26336A"/>
          </a:solidFill>
          <a:effectLst/>
          <a:latin typeface="Candara" panose="020E0502030303020204" pitchFamily="34" charset="0"/>
          <a:ea typeface="나눔고딕" panose="020D0604000000000000" pitchFamily="50" charset="-127"/>
          <a:cs typeface="+mj-cs"/>
        </a:defRPr>
      </a:lvl1pPr>
    </p:titleStyle>
    <p:bodyStyle>
      <a:lvl1pPr marL="361950" marR="0" indent="-361950" algn="l" defTabSz="914400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>
          <a:srgbClr val="2060AA"/>
        </a:buClr>
        <a:buSzTx/>
        <a:buFont typeface="Wingdings" panose="05000000000000000000" pitchFamily="2" charset="2"/>
        <a:buChar char="u"/>
        <a:tabLst/>
        <a:defRPr sz="2000" b="1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1pPr>
      <a:lvl2pPr marL="627063" marR="0" indent="-271463" algn="l" defTabSz="914400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>
          <a:srgbClr val="ED7D31">
            <a:lumMod val="75000"/>
          </a:srgbClr>
        </a:buClr>
        <a:buSzTx/>
        <a:buFont typeface="Wingdings" panose="05000000000000000000" pitchFamily="2" charset="2"/>
        <a:buChar char="l"/>
        <a:tabLst/>
        <a:defRPr sz="18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2pPr>
      <a:lvl3pPr marL="895350" marR="0" indent="-266700" algn="l" defTabSz="914400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>
          <a:srgbClr val="70AD47">
            <a:lumMod val="50000"/>
          </a:srgbClr>
        </a:buClr>
        <a:buSzTx/>
        <a:buFont typeface="Batang" panose="02030600000101010101" pitchFamily="18" charset="-127"/>
        <a:buChar char="★"/>
        <a:tabLst/>
        <a:defRPr sz="18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3pPr>
      <a:lvl4pPr marL="1081088" marR="0" indent="-185738" algn="l" defTabSz="914400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7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4pPr>
      <a:lvl5pPr marL="1255713" marR="0" indent="-174625" algn="l" defTabSz="914400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8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5pPr>
      <a:lvl6pPr marL="1431925" marR="0" indent="-176213" algn="l" defTabSz="914400" rtl="0" eaLnBrk="1" fontAlgn="auto" latinLnBrk="1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4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vmlab.khu.ac.k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1672" y="1080656"/>
            <a:ext cx="11073856" cy="195022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ko-KR" sz="3600" dirty="0">
                <a:solidFill>
                  <a:prstClr val="white">
                    <a:lumMod val="50000"/>
                  </a:prstClr>
                </a:solidFill>
              </a:rPr>
              <a:t>Capstone Design 2</a:t>
            </a:r>
            <a:br>
              <a:rPr lang="en-US" altLang="ko-KR" sz="4400" dirty="0">
                <a:solidFill>
                  <a:prstClr val="white">
                    <a:lumMod val="50000"/>
                  </a:prstClr>
                </a:solidFill>
              </a:rPr>
            </a:br>
            <a:r>
              <a:rPr lang="en-US" altLang="ko-KR" sz="7300" dirty="0"/>
              <a:t>Mean Scale Hyperprior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264918"/>
            <a:ext cx="9144000" cy="173317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ko-KR" sz="3200"/>
              <a:t>2022.05.03</a:t>
            </a:r>
            <a:endParaRPr lang="en-US" altLang="ko-KR" sz="3200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</a:rPr>
              <a:t>박 민 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0EE6FE-F241-4259-B08E-9441F5C36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06" b="26779"/>
          <a:stretch/>
        </p:blipFill>
        <p:spPr>
          <a:xfrm>
            <a:off x="4625767" y="5374257"/>
            <a:ext cx="3005666" cy="4030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962BF0-B457-4C02-9FC4-AF9B5B888FDC}"/>
              </a:ext>
            </a:extLst>
          </p:cNvPr>
          <p:cNvSpPr txBox="1"/>
          <p:nvPr/>
        </p:nvSpPr>
        <p:spPr>
          <a:xfrm>
            <a:off x="4913786" y="5777344"/>
            <a:ext cx="2605573" cy="284693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 indent="63500" algn="ctr" latinLnBrk="1">
              <a:lnSpc>
                <a:spcPts val="1500"/>
              </a:lnSpc>
            </a:pPr>
            <a:r>
              <a:rPr lang="en-US" altLang="ko-KR" sz="1400" u="sng" dirty="0">
                <a:solidFill>
                  <a:srgbClr val="0000FF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  <a:cs typeface="굴림" panose="020B0600000101010101" pitchFamily="50" charset="-127"/>
                <a:hlinkClick r:id="rId3"/>
              </a:rPr>
              <a:t>http://vmlab.khu.ac.kr</a:t>
            </a:r>
            <a:endParaRPr lang="ko-KR" altLang="ko-KR" sz="14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852100-686E-4D5F-9F21-3381FFBE07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59" y="141046"/>
            <a:ext cx="2165476" cy="52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6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5C33667-4480-42D9-9E77-60C05A51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[Quality 0] </a:t>
            </a:r>
            <a:r>
              <a:rPr lang="en-US" altLang="ko-KR" dirty="0" err="1"/>
              <a:t>TensorBoard</a:t>
            </a:r>
            <a:r>
              <a:rPr lang="en-US" altLang="ko-KR" dirty="0"/>
              <a:t> - Validation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00EC5B-2726-4485-8886-B6B9F7DE3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713" y="808074"/>
            <a:ext cx="3862387" cy="5691730"/>
          </a:xfrm>
        </p:spPr>
        <p:txBody>
          <a:bodyPr/>
          <a:lstStyle/>
          <a:p>
            <a:r>
              <a:rPr lang="en-US" altLang="ko-KR" dirty="0" err="1"/>
              <a:t>bpp</a:t>
            </a:r>
            <a:endParaRPr lang="ko-KR" altLang="en-US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7939B5C4-B049-46ED-93E4-594A51D4E7DB}"/>
              </a:ext>
            </a:extLst>
          </p:cNvPr>
          <p:cNvSpPr txBox="1">
            <a:spLocks/>
          </p:cNvSpPr>
          <p:nvPr/>
        </p:nvSpPr>
        <p:spPr>
          <a:xfrm>
            <a:off x="366713" y="3689237"/>
            <a:ext cx="3862387" cy="5691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marR="0" indent="-36195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060AA"/>
              </a:buClr>
              <a:buSzTx/>
              <a:buFont typeface="Wingdings" panose="05000000000000000000" pitchFamily="2" charset="2"/>
              <a:buChar char="u"/>
              <a:tabLst/>
              <a:defRPr sz="2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1pPr>
            <a:lvl2pPr marL="627063" marR="0" indent="-271463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D7D31">
                  <a:lumMod val="75000"/>
                </a:srgbClr>
              </a:buClr>
              <a:buSzTx/>
              <a:buFont typeface="Wingdings" panose="05000000000000000000" pitchFamily="2" charset="2"/>
              <a:buChar char="l"/>
              <a:tabLst/>
              <a:defRPr sz="18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2pPr>
            <a:lvl3pPr marL="895350" marR="0" indent="-26670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AD47">
                  <a:lumMod val="50000"/>
                </a:srgbClr>
              </a:buClr>
              <a:buSzTx/>
              <a:buFont typeface="Batang" panose="02030600000101010101" pitchFamily="18" charset="-127"/>
              <a:buChar char="★"/>
              <a:tabLst/>
              <a:defRPr sz="18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3pPr>
            <a:lvl4pPr marL="1081088" marR="0" indent="-185738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7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4pPr>
            <a:lvl5pPr marL="1255713" marR="0" indent="-174625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8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5pPr>
            <a:lvl6pPr marL="1431925" marR="0" indent="-176213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PSNR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4F7ADC-DEF4-4BE5-93CD-68A0180E5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2" y="1270378"/>
            <a:ext cx="3362325" cy="2266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E1FA93-74CE-478A-B87E-D06DD790E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43" y="4242133"/>
            <a:ext cx="32861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8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5C33667-4480-42D9-9E77-60C05A51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[Quality 4] </a:t>
            </a:r>
            <a:r>
              <a:rPr lang="en-US" altLang="ko-KR" dirty="0" err="1"/>
              <a:t>TensorBoard</a:t>
            </a:r>
            <a:r>
              <a:rPr lang="en-US" altLang="ko-KR" dirty="0"/>
              <a:t> - Training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00EC5B-2726-4485-8886-B6B9F7DE3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713" y="808074"/>
            <a:ext cx="3862387" cy="5691730"/>
          </a:xfrm>
        </p:spPr>
        <p:txBody>
          <a:bodyPr/>
          <a:lstStyle/>
          <a:p>
            <a:r>
              <a:rPr lang="en-US" altLang="ko-KR" dirty="0" err="1"/>
              <a:t>bpp</a:t>
            </a:r>
            <a:endParaRPr lang="ko-KR" altLang="en-US" dirty="0"/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33CFEA91-DD00-4482-928D-72A6BE90F59D}"/>
              </a:ext>
            </a:extLst>
          </p:cNvPr>
          <p:cNvSpPr txBox="1">
            <a:spLocks/>
          </p:cNvSpPr>
          <p:nvPr/>
        </p:nvSpPr>
        <p:spPr>
          <a:xfrm>
            <a:off x="5885268" y="2359558"/>
            <a:ext cx="3862387" cy="5691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marR="0" indent="-36195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060AA"/>
              </a:buClr>
              <a:buSzTx/>
              <a:buFont typeface="Wingdings" panose="05000000000000000000" pitchFamily="2" charset="2"/>
              <a:buChar char="u"/>
              <a:tabLst/>
              <a:defRPr sz="2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1pPr>
            <a:lvl2pPr marL="627063" marR="0" indent="-271463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D7D31">
                  <a:lumMod val="75000"/>
                </a:srgbClr>
              </a:buClr>
              <a:buSzTx/>
              <a:buFont typeface="Wingdings" panose="05000000000000000000" pitchFamily="2" charset="2"/>
              <a:buChar char="l"/>
              <a:tabLst/>
              <a:defRPr sz="18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2pPr>
            <a:lvl3pPr marL="895350" marR="0" indent="-26670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AD47">
                  <a:lumMod val="50000"/>
                </a:srgbClr>
              </a:buClr>
              <a:buSzTx/>
              <a:buFont typeface="Batang" panose="02030600000101010101" pitchFamily="18" charset="-127"/>
              <a:buChar char="★"/>
              <a:tabLst/>
              <a:defRPr sz="18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3pPr>
            <a:lvl4pPr marL="1081088" marR="0" indent="-185738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7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4pPr>
            <a:lvl5pPr marL="1255713" marR="0" indent="-174625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8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5pPr>
            <a:lvl6pPr marL="1431925" marR="0" indent="-176213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Loss</a:t>
            </a:r>
            <a:endParaRPr lang="ko-KR" altLang="en-US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7939B5C4-B049-46ED-93E4-594A51D4E7DB}"/>
              </a:ext>
            </a:extLst>
          </p:cNvPr>
          <p:cNvSpPr txBox="1">
            <a:spLocks/>
          </p:cNvSpPr>
          <p:nvPr/>
        </p:nvSpPr>
        <p:spPr>
          <a:xfrm>
            <a:off x="366713" y="3828937"/>
            <a:ext cx="3862387" cy="5691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marR="0" indent="-36195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060AA"/>
              </a:buClr>
              <a:buSzTx/>
              <a:buFont typeface="Wingdings" panose="05000000000000000000" pitchFamily="2" charset="2"/>
              <a:buChar char="u"/>
              <a:tabLst/>
              <a:defRPr sz="2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1pPr>
            <a:lvl2pPr marL="627063" marR="0" indent="-271463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D7D31">
                  <a:lumMod val="75000"/>
                </a:srgbClr>
              </a:buClr>
              <a:buSzTx/>
              <a:buFont typeface="Wingdings" panose="05000000000000000000" pitchFamily="2" charset="2"/>
              <a:buChar char="l"/>
              <a:tabLst/>
              <a:defRPr sz="18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2pPr>
            <a:lvl3pPr marL="895350" marR="0" indent="-26670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AD47">
                  <a:lumMod val="50000"/>
                </a:srgbClr>
              </a:buClr>
              <a:buSzTx/>
              <a:buFont typeface="Batang" panose="02030600000101010101" pitchFamily="18" charset="-127"/>
              <a:buChar char="★"/>
              <a:tabLst/>
              <a:defRPr sz="18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3pPr>
            <a:lvl4pPr marL="1081088" marR="0" indent="-185738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7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4pPr>
            <a:lvl5pPr marL="1255713" marR="0" indent="-174625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8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5pPr>
            <a:lvl6pPr marL="1431925" marR="0" indent="-176213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PSNR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090E4E-7C99-48A1-B6FE-BED37D91D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3" y="1260473"/>
            <a:ext cx="5391925" cy="25214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31A14C-2EE8-488B-B731-7ADB5C965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268" y="2695668"/>
            <a:ext cx="5655507" cy="26217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83E8E8-A179-414A-B8AE-3BD8A3F83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43" y="4234356"/>
            <a:ext cx="5016500" cy="261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32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5C33667-4480-42D9-9E77-60C05A51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[Quality 4] </a:t>
            </a:r>
            <a:r>
              <a:rPr lang="en-US" altLang="ko-KR" dirty="0" err="1"/>
              <a:t>TensorBoard</a:t>
            </a:r>
            <a:r>
              <a:rPr lang="en-US" altLang="ko-KR" dirty="0"/>
              <a:t> - Validation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00EC5B-2726-4485-8886-B6B9F7DE3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713" y="808074"/>
            <a:ext cx="3862387" cy="5691730"/>
          </a:xfrm>
        </p:spPr>
        <p:txBody>
          <a:bodyPr/>
          <a:lstStyle/>
          <a:p>
            <a:r>
              <a:rPr lang="en-US" altLang="ko-KR" dirty="0" err="1"/>
              <a:t>bpp</a:t>
            </a:r>
            <a:endParaRPr lang="ko-KR" altLang="en-US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7939B5C4-B049-46ED-93E4-594A51D4E7DB}"/>
              </a:ext>
            </a:extLst>
          </p:cNvPr>
          <p:cNvSpPr txBox="1">
            <a:spLocks/>
          </p:cNvSpPr>
          <p:nvPr/>
        </p:nvSpPr>
        <p:spPr>
          <a:xfrm>
            <a:off x="366713" y="3689237"/>
            <a:ext cx="3862387" cy="5691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marR="0" indent="-36195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060AA"/>
              </a:buClr>
              <a:buSzTx/>
              <a:buFont typeface="Wingdings" panose="05000000000000000000" pitchFamily="2" charset="2"/>
              <a:buChar char="u"/>
              <a:tabLst/>
              <a:defRPr sz="2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1pPr>
            <a:lvl2pPr marL="627063" marR="0" indent="-271463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D7D31">
                  <a:lumMod val="75000"/>
                </a:srgbClr>
              </a:buClr>
              <a:buSzTx/>
              <a:buFont typeface="Wingdings" panose="05000000000000000000" pitchFamily="2" charset="2"/>
              <a:buChar char="l"/>
              <a:tabLst/>
              <a:defRPr sz="18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2pPr>
            <a:lvl3pPr marL="895350" marR="0" indent="-26670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AD47">
                  <a:lumMod val="50000"/>
                </a:srgbClr>
              </a:buClr>
              <a:buSzTx/>
              <a:buFont typeface="Batang" panose="02030600000101010101" pitchFamily="18" charset="-127"/>
              <a:buChar char="★"/>
              <a:tabLst/>
              <a:defRPr sz="18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3pPr>
            <a:lvl4pPr marL="1081088" marR="0" indent="-185738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7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4pPr>
            <a:lvl5pPr marL="1255713" marR="0" indent="-174625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8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5pPr>
            <a:lvl6pPr marL="1431925" marR="0" indent="-176213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PSNR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4F7ADC-DEF4-4BE5-93CD-68A0180E5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2" y="1270378"/>
            <a:ext cx="3362325" cy="2266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E1FA93-74CE-478A-B87E-D06DD790E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43" y="4242133"/>
            <a:ext cx="32861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62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5C33667-4480-42D9-9E77-60C05A51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[Quality 7] </a:t>
            </a:r>
            <a:r>
              <a:rPr lang="en-US" altLang="ko-KR" dirty="0" err="1"/>
              <a:t>TensorBoard</a:t>
            </a:r>
            <a:r>
              <a:rPr lang="en-US" altLang="ko-KR" dirty="0"/>
              <a:t> - Training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00EC5B-2726-4485-8886-B6B9F7DE3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713" y="808074"/>
            <a:ext cx="3862387" cy="5691730"/>
          </a:xfrm>
        </p:spPr>
        <p:txBody>
          <a:bodyPr/>
          <a:lstStyle/>
          <a:p>
            <a:r>
              <a:rPr lang="en-US" altLang="ko-KR" dirty="0" err="1"/>
              <a:t>bpp</a:t>
            </a:r>
            <a:endParaRPr lang="ko-KR" altLang="en-US" dirty="0"/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33CFEA91-DD00-4482-928D-72A6BE90F59D}"/>
              </a:ext>
            </a:extLst>
          </p:cNvPr>
          <p:cNvSpPr txBox="1">
            <a:spLocks/>
          </p:cNvSpPr>
          <p:nvPr/>
        </p:nvSpPr>
        <p:spPr>
          <a:xfrm>
            <a:off x="5885268" y="2359558"/>
            <a:ext cx="3862387" cy="5691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marR="0" indent="-36195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060AA"/>
              </a:buClr>
              <a:buSzTx/>
              <a:buFont typeface="Wingdings" panose="05000000000000000000" pitchFamily="2" charset="2"/>
              <a:buChar char="u"/>
              <a:tabLst/>
              <a:defRPr sz="2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1pPr>
            <a:lvl2pPr marL="627063" marR="0" indent="-271463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D7D31">
                  <a:lumMod val="75000"/>
                </a:srgbClr>
              </a:buClr>
              <a:buSzTx/>
              <a:buFont typeface="Wingdings" panose="05000000000000000000" pitchFamily="2" charset="2"/>
              <a:buChar char="l"/>
              <a:tabLst/>
              <a:defRPr sz="18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2pPr>
            <a:lvl3pPr marL="895350" marR="0" indent="-26670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AD47">
                  <a:lumMod val="50000"/>
                </a:srgbClr>
              </a:buClr>
              <a:buSzTx/>
              <a:buFont typeface="Batang" panose="02030600000101010101" pitchFamily="18" charset="-127"/>
              <a:buChar char="★"/>
              <a:tabLst/>
              <a:defRPr sz="18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3pPr>
            <a:lvl4pPr marL="1081088" marR="0" indent="-185738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7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4pPr>
            <a:lvl5pPr marL="1255713" marR="0" indent="-174625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8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5pPr>
            <a:lvl6pPr marL="1431925" marR="0" indent="-176213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Loss</a:t>
            </a:r>
            <a:endParaRPr lang="ko-KR" altLang="en-US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7939B5C4-B049-46ED-93E4-594A51D4E7DB}"/>
              </a:ext>
            </a:extLst>
          </p:cNvPr>
          <p:cNvSpPr txBox="1">
            <a:spLocks/>
          </p:cNvSpPr>
          <p:nvPr/>
        </p:nvSpPr>
        <p:spPr>
          <a:xfrm>
            <a:off x="366713" y="3828937"/>
            <a:ext cx="3862387" cy="5691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marR="0" indent="-36195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060AA"/>
              </a:buClr>
              <a:buSzTx/>
              <a:buFont typeface="Wingdings" panose="05000000000000000000" pitchFamily="2" charset="2"/>
              <a:buChar char="u"/>
              <a:tabLst/>
              <a:defRPr sz="2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1pPr>
            <a:lvl2pPr marL="627063" marR="0" indent="-271463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D7D31">
                  <a:lumMod val="75000"/>
                </a:srgbClr>
              </a:buClr>
              <a:buSzTx/>
              <a:buFont typeface="Wingdings" panose="05000000000000000000" pitchFamily="2" charset="2"/>
              <a:buChar char="l"/>
              <a:tabLst/>
              <a:defRPr sz="18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2pPr>
            <a:lvl3pPr marL="895350" marR="0" indent="-26670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AD47">
                  <a:lumMod val="50000"/>
                </a:srgbClr>
              </a:buClr>
              <a:buSzTx/>
              <a:buFont typeface="Batang" panose="02030600000101010101" pitchFamily="18" charset="-127"/>
              <a:buChar char="★"/>
              <a:tabLst/>
              <a:defRPr sz="18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3pPr>
            <a:lvl4pPr marL="1081088" marR="0" indent="-185738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7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4pPr>
            <a:lvl5pPr marL="1255713" marR="0" indent="-174625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8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5pPr>
            <a:lvl6pPr marL="1431925" marR="0" indent="-176213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PSNR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F7A667-BC20-4788-AA0B-68C9FFA5D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19" y="1220379"/>
            <a:ext cx="4358192" cy="25370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50DB29-A1CC-4F5F-8293-702705415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35813"/>
            <a:ext cx="4192111" cy="24854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41C9FC6-9BEE-457A-A41A-ACD763C25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633" y="4269877"/>
            <a:ext cx="4203564" cy="250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76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5C33667-4480-42D9-9E77-60C05A51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[Quality 7] </a:t>
            </a:r>
            <a:r>
              <a:rPr lang="en-US" altLang="ko-KR" dirty="0" err="1"/>
              <a:t>TensorBoard</a:t>
            </a:r>
            <a:r>
              <a:rPr lang="en-US" altLang="ko-KR" dirty="0"/>
              <a:t> - Validation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00EC5B-2726-4485-8886-B6B9F7DE3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713" y="808074"/>
            <a:ext cx="3862387" cy="5691730"/>
          </a:xfrm>
        </p:spPr>
        <p:txBody>
          <a:bodyPr/>
          <a:lstStyle/>
          <a:p>
            <a:r>
              <a:rPr lang="en-US" altLang="ko-KR" dirty="0" err="1"/>
              <a:t>bpp</a:t>
            </a:r>
            <a:endParaRPr lang="ko-KR" altLang="en-US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7939B5C4-B049-46ED-93E4-594A51D4E7DB}"/>
              </a:ext>
            </a:extLst>
          </p:cNvPr>
          <p:cNvSpPr txBox="1">
            <a:spLocks/>
          </p:cNvSpPr>
          <p:nvPr/>
        </p:nvSpPr>
        <p:spPr>
          <a:xfrm>
            <a:off x="366713" y="3689237"/>
            <a:ext cx="3862387" cy="5691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marR="0" indent="-36195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060AA"/>
              </a:buClr>
              <a:buSzTx/>
              <a:buFont typeface="Wingdings" panose="05000000000000000000" pitchFamily="2" charset="2"/>
              <a:buChar char="u"/>
              <a:tabLst/>
              <a:defRPr sz="2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1pPr>
            <a:lvl2pPr marL="627063" marR="0" indent="-271463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D7D31">
                  <a:lumMod val="75000"/>
                </a:srgbClr>
              </a:buClr>
              <a:buSzTx/>
              <a:buFont typeface="Wingdings" panose="05000000000000000000" pitchFamily="2" charset="2"/>
              <a:buChar char="l"/>
              <a:tabLst/>
              <a:defRPr sz="18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2pPr>
            <a:lvl3pPr marL="895350" marR="0" indent="-26670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AD47">
                  <a:lumMod val="50000"/>
                </a:srgbClr>
              </a:buClr>
              <a:buSzTx/>
              <a:buFont typeface="Batang" panose="02030600000101010101" pitchFamily="18" charset="-127"/>
              <a:buChar char="★"/>
              <a:tabLst/>
              <a:defRPr sz="18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3pPr>
            <a:lvl4pPr marL="1081088" marR="0" indent="-185738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7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4pPr>
            <a:lvl5pPr marL="1255713" marR="0" indent="-174625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8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5pPr>
            <a:lvl6pPr marL="1431925" marR="0" indent="-176213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PSNR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09BB04-BDEC-4A02-B7C6-2B6D0931E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68" y="1349149"/>
            <a:ext cx="3276600" cy="2257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0C8D27-71F5-466C-BA7E-76E17781C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87" y="4147649"/>
            <a:ext cx="32480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75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5C33667-4480-42D9-9E77-60C05A51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R-D Curve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21AF01-D084-4569-A76B-7DF9E7A9BA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Quality 0</a:t>
            </a:r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Bpp</a:t>
            </a:r>
            <a:r>
              <a:rPr lang="en-US" altLang="ko-KR" dirty="0"/>
              <a:t>] 0.078280, </a:t>
            </a:r>
          </a:p>
          <a:p>
            <a:pPr lvl="1"/>
            <a:r>
              <a:rPr lang="en-US" altLang="ko-KR" dirty="0"/>
              <a:t>[PSNR] 25.013651, </a:t>
            </a:r>
          </a:p>
          <a:p>
            <a:pPr lvl="1"/>
            <a:r>
              <a:rPr lang="en-US" altLang="ko-KR" dirty="0"/>
              <a:t>[MS-SSIM] 0.863349,</a:t>
            </a:r>
          </a:p>
          <a:p>
            <a:pPr lvl="1"/>
            <a:r>
              <a:rPr lang="en-US" altLang="ko-KR" dirty="0"/>
              <a:t>[MS-SSIM-DB] 8.774986</a:t>
            </a:r>
          </a:p>
          <a:p>
            <a:endParaRPr lang="en-US" altLang="ko-KR" dirty="0"/>
          </a:p>
          <a:p>
            <a:r>
              <a:rPr lang="en-US" altLang="ko-KR" dirty="0"/>
              <a:t>Quality 4</a:t>
            </a:r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Bpp</a:t>
            </a:r>
            <a:r>
              <a:rPr lang="en-US" altLang="ko-KR" dirty="0"/>
              <a:t>] 0.542313, </a:t>
            </a:r>
          </a:p>
          <a:p>
            <a:pPr lvl="1"/>
            <a:r>
              <a:rPr lang="en-US" altLang="ko-KR" dirty="0"/>
              <a:t>[PSNR] 33.363110, </a:t>
            </a:r>
          </a:p>
          <a:p>
            <a:pPr lvl="1"/>
            <a:r>
              <a:rPr lang="en-US" altLang="ko-KR" dirty="0"/>
              <a:t>[MS-SSIM] 0.976514, </a:t>
            </a:r>
          </a:p>
          <a:p>
            <a:pPr lvl="1"/>
            <a:r>
              <a:rPr lang="en-US" altLang="ko-KR" dirty="0"/>
              <a:t>[MS-SSIM-DB] 16.471489</a:t>
            </a:r>
          </a:p>
          <a:p>
            <a:r>
              <a:rPr lang="en-US" altLang="ko-KR" dirty="0"/>
              <a:t>Quality 7</a:t>
            </a:r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Bpp</a:t>
            </a:r>
            <a:r>
              <a:rPr lang="en-US" altLang="ko-KR" dirty="0"/>
              <a:t>] 1.488252, </a:t>
            </a:r>
          </a:p>
          <a:p>
            <a:pPr lvl="1"/>
            <a:r>
              <a:rPr lang="en-US" altLang="ko-KR" dirty="0"/>
              <a:t>[PSNR] 39.681431, </a:t>
            </a:r>
          </a:p>
          <a:p>
            <a:pPr lvl="1"/>
            <a:r>
              <a:rPr lang="en-US" altLang="ko-KR" dirty="0"/>
              <a:t>[MS-SSIM] 0.994367, </a:t>
            </a:r>
          </a:p>
          <a:p>
            <a:pPr lvl="1"/>
            <a:r>
              <a:rPr lang="en-US" altLang="ko-KR" dirty="0"/>
              <a:t>[MS-SSIM-DB] 22.698793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7FD7B7FE-09D8-4A7F-9D78-EB189ECABF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168609"/>
              </p:ext>
            </p:extLst>
          </p:nvPr>
        </p:nvGraphicFramePr>
        <p:xfrm>
          <a:off x="3929840" y="1367854"/>
          <a:ext cx="7443297" cy="4572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29591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7E52-983D-2B46-B12C-28DEE851F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7F7A69-FBA1-9F44-99F3-76311FF980DD}"/>
                  </a:ext>
                </a:extLst>
              </p:cNvPr>
              <p:cNvSpPr txBox="1"/>
              <p:nvPr/>
            </p:nvSpPr>
            <p:spPr>
              <a:xfrm>
                <a:off x="1704058" y="4844921"/>
                <a:ext cx="35922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ko-Kore-KR" alt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7F7A69-FBA1-9F44-99F3-76311FF98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058" y="4844921"/>
                <a:ext cx="359229" cy="307777"/>
              </a:xfrm>
              <a:prstGeom prst="rect">
                <a:avLst/>
              </a:prstGeom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0DFCA50-7A73-2444-8F75-A4BCC8179EAD}"/>
              </a:ext>
            </a:extLst>
          </p:cNvPr>
          <p:cNvCxnSpPr>
            <a:cxnSpLocks/>
          </p:cNvCxnSpPr>
          <p:nvPr/>
        </p:nvCxnSpPr>
        <p:spPr>
          <a:xfrm>
            <a:off x="2100437" y="5011557"/>
            <a:ext cx="467832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1F61880-E6CB-FC4F-8580-5ABE07AD37FF}"/>
              </a:ext>
            </a:extLst>
          </p:cNvPr>
          <p:cNvSpPr/>
          <p:nvPr/>
        </p:nvSpPr>
        <p:spPr>
          <a:xfrm>
            <a:off x="4217211" y="4781617"/>
            <a:ext cx="945032" cy="43088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NNIC</a:t>
            </a:r>
            <a:endParaRPr kumimoji="1" lang="ko-Kore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205D35F-23EA-7044-A6F3-998FE1A1F33A}"/>
              </a:ext>
            </a:extLst>
          </p:cNvPr>
          <p:cNvCxnSpPr>
            <a:cxnSpLocks/>
          </p:cNvCxnSpPr>
          <p:nvPr/>
        </p:nvCxnSpPr>
        <p:spPr>
          <a:xfrm>
            <a:off x="5162243" y="4998490"/>
            <a:ext cx="467832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1D2951D-FEFB-094F-A2B8-9BFCD4BBAED8}"/>
              </a:ext>
            </a:extLst>
          </p:cNvPr>
          <p:cNvCxnSpPr>
            <a:cxnSpLocks/>
          </p:cNvCxnSpPr>
          <p:nvPr/>
        </p:nvCxnSpPr>
        <p:spPr>
          <a:xfrm>
            <a:off x="3762878" y="4997061"/>
            <a:ext cx="467832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7C24CC8-EA78-D148-A145-BCED12CA5B28}"/>
              </a:ext>
            </a:extLst>
          </p:cNvPr>
          <p:cNvCxnSpPr>
            <a:cxnSpLocks/>
          </p:cNvCxnSpPr>
          <p:nvPr/>
        </p:nvCxnSpPr>
        <p:spPr>
          <a:xfrm>
            <a:off x="4888186" y="5708025"/>
            <a:ext cx="467832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9397CDA-A554-0445-89DF-8BFF1AFCEFE2}"/>
              </a:ext>
            </a:extLst>
          </p:cNvPr>
          <p:cNvCxnSpPr>
            <a:cxnSpLocks/>
          </p:cNvCxnSpPr>
          <p:nvPr/>
        </p:nvCxnSpPr>
        <p:spPr>
          <a:xfrm>
            <a:off x="5676134" y="5708022"/>
            <a:ext cx="467832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543558-55E5-C84D-A707-3A555033FD4E}"/>
                  </a:ext>
                </a:extLst>
              </p:cNvPr>
              <p:cNvSpPr txBox="1"/>
              <p:nvPr/>
            </p:nvSpPr>
            <p:spPr>
              <a:xfrm>
                <a:off x="3183178" y="5556672"/>
                <a:ext cx="359229" cy="3161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kumimoji="1" lang="ko-Kore-KR" altLang="en-US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543558-55E5-C84D-A707-3A555033F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178" y="5556672"/>
                <a:ext cx="359229" cy="316112"/>
              </a:xfrm>
              <a:prstGeom prst="rect">
                <a:avLst/>
              </a:prstGeom>
              <a:blipFill>
                <a:blip r:embed="rId3"/>
                <a:stretch>
                  <a:fillRect t="-15385" b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직사각형 32">
            <a:extLst>
              <a:ext uri="{FF2B5EF4-FFF2-40B4-BE49-F238E27FC236}">
                <a16:creationId xmlns:a16="http://schemas.microsoft.com/office/drawing/2014/main" id="{ABB11338-F590-2C42-AB03-17203C9658E0}"/>
              </a:ext>
            </a:extLst>
          </p:cNvPr>
          <p:cNvSpPr/>
          <p:nvPr/>
        </p:nvSpPr>
        <p:spPr>
          <a:xfrm>
            <a:off x="2566780" y="4783365"/>
            <a:ext cx="1196098" cy="43088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Downscaling</a:t>
            </a:r>
            <a:endParaRPr kumimoji="1" lang="ko-Kore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FA68D86-D85F-0C47-B938-03503D6E791E}"/>
              </a:ext>
            </a:extLst>
          </p:cNvPr>
          <p:cNvCxnSpPr>
            <a:cxnSpLocks/>
          </p:cNvCxnSpPr>
          <p:nvPr/>
        </p:nvCxnSpPr>
        <p:spPr>
          <a:xfrm>
            <a:off x="6826173" y="4995313"/>
            <a:ext cx="467832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2B0B49-9D6A-E341-A048-187E585D73F2}"/>
              </a:ext>
            </a:extLst>
          </p:cNvPr>
          <p:cNvSpPr/>
          <p:nvPr/>
        </p:nvSpPr>
        <p:spPr>
          <a:xfrm>
            <a:off x="5630075" y="4781617"/>
            <a:ext cx="1196098" cy="43088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Upscaling</a:t>
            </a:r>
            <a:endParaRPr kumimoji="1" lang="ko-Kore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A57D003-1569-4D4C-A737-CF576E049A94}"/>
                  </a:ext>
                </a:extLst>
              </p:cNvPr>
              <p:cNvSpPr txBox="1"/>
              <p:nvPr/>
            </p:nvSpPr>
            <p:spPr>
              <a:xfrm>
                <a:off x="7294005" y="4836586"/>
                <a:ext cx="359229" cy="3161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kumimoji="1" lang="ko-Kore-KR" altLang="en-US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A57D003-1569-4D4C-A737-CF576E049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005" y="4836586"/>
                <a:ext cx="359229" cy="316112"/>
              </a:xfrm>
              <a:prstGeom prst="rect">
                <a:avLst/>
              </a:prstGeom>
              <a:blipFill>
                <a:blip r:embed="rId4"/>
                <a:stretch>
                  <a:fillRect t="-15385" b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직사각형 43">
            <a:extLst>
              <a:ext uri="{FF2B5EF4-FFF2-40B4-BE49-F238E27FC236}">
                <a16:creationId xmlns:a16="http://schemas.microsoft.com/office/drawing/2014/main" id="{8E65C65E-12B1-0A48-AED2-4250F6FCD3F3}"/>
              </a:ext>
            </a:extLst>
          </p:cNvPr>
          <p:cNvSpPr/>
          <p:nvPr/>
        </p:nvSpPr>
        <p:spPr>
          <a:xfrm>
            <a:off x="549658" y="2051713"/>
            <a:ext cx="731515" cy="7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45" name="표 39">
            <a:extLst>
              <a:ext uri="{FF2B5EF4-FFF2-40B4-BE49-F238E27FC236}">
                <a16:creationId xmlns:a16="http://schemas.microsoft.com/office/drawing/2014/main" id="{7A23FF03-B568-3B48-B446-24F20CE40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480204"/>
              </p:ext>
            </p:extLst>
          </p:nvPr>
        </p:nvGraphicFramePr>
        <p:xfrm>
          <a:off x="549657" y="1318754"/>
          <a:ext cx="73151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58">
                  <a:extLst>
                    <a:ext uri="{9D8B030D-6E8A-4147-A177-3AD203B41FA5}">
                      <a16:colId xmlns:a16="http://schemas.microsoft.com/office/drawing/2014/main" val="1717105048"/>
                    </a:ext>
                  </a:extLst>
                </a:gridCol>
                <a:gridCol w="365758">
                  <a:extLst>
                    <a:ext uri="{9D8B030D-6E8A-4147-A177-3AD203B41FA5}">
                      <a16:colId xmlns:a16="http://schemas.microsoft.com/office/drawing/2014/main" val="4198097094"/>
                    </a:ext>
                  </a:extLst>
                </a:gridCol>
              </a:tblGrid>
              <a:tr h="136279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24426"/>
                  </a:ext>
                </a:extLst>
              </a:tr>
              <a:tr h="358726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283335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F82CAE-EC1D-0A44-BAF7-7F059C3EA94A}"/>
              </a:ext>
            </a:extLst>
          </p:cNvPr>
          <p:cNvSpPr/>
          <p:nvPr/>
        </p:nvSpPr>
        <p:spPr>
          <a:xfrm>
            <a:off x="1281173" y="2051713"/>
            <a:ext cx="731515" cy="7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9A4AD66-C72F-574C-B633-D9F99DF76A73}"/>
              </a:ext>
            </a:extLst>
          </p:cNvPr>
          <p:cNvSpPr/>
          <p:nvPr/>
        </p:nvSpPr>
        <p:spPr>
          <a:xfrm>
            <a:off x="2012688" y="2051713"/>
            <a:ext cx="731515" cy="7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51" name="표 39">
            <a:extLst>
              <a:ext uri="{FF2B5EF4-FFF2-40B4-BE49-F238E27FC236}">
                <a16:creationId xmlns:a16="http://schemas.microsoft.com/office/drawing/2014/main" id="{96ACF8C2-4DA6-E346-9D70-E43AF5540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664419"/>
              </p:ext>
            </p:extLst>
          </p:nvPr>
        </p:nvGraphicFramePr>
        <p:xfrm>
          <a:off x="1281172" y="1318751"/>
          <a:ext cx="73151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58">
                  <a:extLst>
                    <a:ext uri="{9D8B030D-6E8A-4147-A177-3AD203B41FA5}">
                      <a16:colId xmlns:a16="http://schemas.microsoft.com/office/drawing/2014/main" val="1717105048"/>
                    </a:ext>
                  </a:extLst>
                </a:gridCol>
                <a:gridCol w="365758">
                  <a:extLst>
                    <a:ext uri="{9D8B030D-6E8A-4147-A177-3AD203B41FA5}">
                      <a16:colId xmlns:a16="http://schemas.microsoft.com/office/drawing/2014/main" val="4198097094"/>
                    </a:ext>
                  </a:extLst>
                </a:gridCol>
              </a:tblGrid>
              <a:tr h="136279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24426"/>
                  </a:ext>
                </a:extLst>
              </a:tr>
              <a:tr h="358726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283335"/>
                  </a:ext>
                </a:extLst>
              </a:tr>
            </a:tbl>
          </a:graphicData>
        </a:graphic>
      </p:graphicFrame>
      <p:graphicFrame>
        <p:nvGraphicFramePr>
          <p:cNvPr id="52" name="표 39">
            <a:extLst>
              <a:ext uri="{FF2B5EF4-FFF2-40B4-BE49-F238E27FC236}">
                <a16:creationId xmlns:a16="http://schemas.microsoft.com/office/drawing/2014/main" id="{F8987BA6-978C-8348-B1A1-4FC2F4020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673681"/>
              </p:ext>
            </p:extLst>
          </p:nvPr>
        </p:nvGraphicFramePr>
        <p:xfrm>
          <a:off x="2012687" y="1317309"/>
          <a:ext cx="73151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58">
                  <a:extLst>
                    <a:ext uri="{9D8B030D-6E8A-4147-A177-3AD203B41FA5}">
                      <a16:colId xmlns:a16="http://schemas.microsoft.com/office/drawing/2014/main" val="1717105048"/>
                    </a:ext>
                  </a:extLst>
                </a:gridCol>
                <a:gridCol w="365758">
                  <a:extLst>
                    <a:ext uri="{9D8B030D-6E8A-4147-A177-3AD203B41FA5}">
                      <a16:colId xmlns:a16="http://schemas.microsoft.com/office/drawing/2014/main" val="4198097094"/>
                    </a:ext>
                  </a:extLst>
                </a:gridCol>
              </a:tblGrid>
              <a:tr h="136279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24426"/>
                  </a:ext>
                </a:extLst>
              </a:tr>
              <a:tr h="358726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283335"/>
                  </a:ext>
                </a:extLst>
              </a:tr>
            </a:tbl>
          </a:graphicData>
        </a:graphic>
      </p:graphicFrame>
      <p:sp>
        <p:nvSpPr>
          <p:cNvPr id="53" name="직사각형 52">
            <a:extLst>
              <a:ext uri="{FF2B5EF4-FFF2-40B4-BE49-F238E27FC236}">
                <a16:creationId xmlns:a16="http://schemas.microsoft.com/office/drawing/2014/main" id="{7485DCA6-F8E2-6C4E-935D-141B05AF8FC2}"/>
              </a:ext>
            </a:extLst>
          </p:cNvPr>
          <p:cNvSpPr/>
          <p:nvPr/>
        </p:nvSpPr>
        <p:spPr>
          <a:xfrm>
            <a:off x="549657" y="2783228"/>
            <a:ext cx="731515" cy="7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BDCF3A8-8EC5-AD4F-98A8-3961B4BC9661}"/>
              </a:ext>
            </a:extLst>
          </p:cNvPr>
          <p:cNvSpPr/>
          <p:nvPr/>
        </p:nvSpPr>
        <p:spPr>
          <a:xfrm>
            <a:off x="1281172" y="2783228"/>
            <a:ext cx="731515" cy="7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69CDA0A-EACA-AC46-BA3C-FA11479F2738}"/>
              </a:ext>
            </a:extLst>
          </p:cNvPr>
          <p:cNvSpPr/>
          <p:nvPr/>
        </p:nvSpPr>
        <p:spPr>
          <a:xfrm>
            <a:off x="2012687" y="2783228"/>
            <a:ext cx="731515" cy="7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D6A5EC-149E-E04C-B0FF-7574D3356C3C}"/>
              </a:ext>
            </a:extLst>
          </p:cNvPr>
          <p:cNvSpPr txBox="1"/>
          <p:nvPr/>
        </p:nvSpPr>
        <p:spPr>
          <a:xfrm>
            <a:off x="1009039" y="2132660"/>
            <a:ext cx="1287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solidFill>
                  <a:schemeClr val="bg1"/>
                </a:solidFill>
              </a:rPr>
              <a:t>Image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57" name="호 56">
            <a:extLst>
              <a:ext uri="{FF2B5EF4-FFF2-40B4-BE49-F238E27FC236}">
                <a16:creationId xmlns:a16="http://schemas.microsoft.com/office/drawing/2014/main" id="{78C33410-C7C9-E342-A963-A1C397543414}"/>
              </a:ext>
            </a:extLst>
          </p:cNvPr>
          <p:cNvSpPr/>
          <p:nvPr/>
        </p:nvSpPr>
        <p:spPr>
          <a:xfrm rot="19022531">
            <a:off x="390088" y="1154287"/>
            <a:ext cx="994973" cy="910916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A1C751-A828-9A4A-829D-3B72302FF4F0}"/>
              </a:ext>
            </a:extLst>
          </p:cNvPr>
          <p:cNvSpPr txBox="1"/>
          <p:nvPr/>
        </p:nvSpPr>
        <p:spPr>
          <a:xfrm>
            <a:off x="734114" y="1001072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highlight>
                  <a:srgbClr val="FFFFFF"/>
                </a:highlight>
              </a:rPr>
              <a:t>2N</a:t>
            </a:r>
            <a:endParaRPr kumimoji="1" lang="ko-Kore-KR" altLang="en-US" sz="1200" dirty="0">
              <a:highlight>
                <a:srgbClr val="FFFFFF"/>
              </a:highlight>
            </a:endParaRPr>
          </a:p>
        </p:txBody>
      </p:sp>
      <p:sp>
        <p:nvSpPr>
          <p:cNvPr id="62" name="호 61">
            <a:extLst>
              <a:ext uri="{FF2B5EF4-FFF2-40B4-BE49-F238E27FC236}">
                <a16:creationId xmlns:a16="http://schemas.microsoft.com/office/drawing/2014/main" id="{B1FCCC0E-383D-B54C-90C1-F739A65CFAA0}"/>
              </a:ext>
            </a:extLst>
          </p:cNvPr>
          <p:cNvSpPr/>
          <p:nvPr/>
        </p:nvSpPr>
        <p:spPr>
          <a:xfrm rot="13585766">
            <a:off x="336053" y="1233216"/>
            <a:ext cx="994973" cy="910916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232A45-8F1B-6D46-A522-9BD7BDDDF8E6}"/>
              </a:ext>
            </a:extLst>
          </p:cNvPr>
          <p:cNvSpPr txBox="1"/>
          <p:nvPr/>
        </p:nvSpPr>
        <p:spPr>
          <a:xfrm>
            <a:off x="160831" y="1544569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highlight>
                  <a:srgbClr val="FFFFFF"/>
                </a:highlight>
              </a:rPr>
              <a:t>2N</a:t>
            </a:r>
            <a:endParaRPr kumimoji="1" lang="ko-Kore-KR" altLang="en-US" sz="1200" dirty="0">
              <a:highlight>
                <a:srgbClr val="FFFFFF"/>
              </a:highlight>
            </a:endParaRPr>
          </a:p>
        </p:txBody>
      </p: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D83DD0C5-82E8-8641-B75B-01B964A47FCC}"/>
              </a:ext>
            </a:extLst>
          </p:cNvPr>
          <p:cNvCxnSpPr>
            <a:cxnSpLocks/>
          </p:cNvCxnSpPr>
          <p:nvPr/>
        </p:nvCxnSpPr>
        <p:spPr>
          <a:xfrm>
            <a:off x="691250" y="1496707"/>
            <a:ext cx="457239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7C6B2640-4406-D042-B492-BD83BC1A2B42}"/>
              </a:ext>
            </a:extLst>
          </p:cNvPr>
          <p:cNvCxnSpPr>
            <a:cxnSpLocks/>
          </p:cNvCxnSpPr>
          <p:nvPr/>
        </p:nvCxnSpPr>
        <p:spPr>
          <a:xfrm flipV="1">
            <a:off x="684106" y="1496707"/>
            <a:ext cx="464383" cy="37153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0E1CE01C-1ADE-D54A-B9E5-AEF864927858}"/>
              </a:ext>
            </a:extLst>
          </p:cNvPr>
          <p:cNvCxnSpPr>
            <a:cxnSpLocks/>
          </p:cNvCxnSpPr>
          <p:nvPr/>
        </p:nvCxnSpPr>
        <p:spPr>
          <a:xfrm>
            <a:off x="684106" y="1868244"/>
            <a:ext cx="457239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800D8581-B27A-5B4E-8746-CF1C9EBB1D01}"/>
              </a:ext>
            </a:extLst>
          </p:cNvPr>
          <p:cNvCxnSpPr>
            <a:cxnSpLocks/>
          </p:cNvCxnSpPr>
          <p:nvPr/>
        </p:nvCxnSpPr>
        <p:spPr>
          <a:xfrm>
            <a:off x="1396190" y="1492975"/>
            <a:ext cx="457239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2A843244-4FCD-3247-A53C-7064330F39E6}"/>
              </a:ext>
            </a:extLst>
          </p:cNvPr>
          <p:cNvCxnSpPr>
            <a:cxnSpLocks/>
          </p:cNvCxnSpPr>
          <p:nvPr/>
        </p:nvCxnSpPr>
        <p:spPr>
          <a:xfrm flipV="1">
            <a:off x="1389046" y="1492975"/>
            <a:ext cx="464383" cy="37153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CE325685-B2DB-B446-81D3-961310B06419}"/>
              </a:ext>
            </a:extLst>
          </p:cNvPr>
          <p:cNvCxnSpPr>
            <a:cxnSpLocks/>
          </p:cNvCxnSpPr>
          <p:nvPr/>
        </p:nvCxnSpPr>
        <p:spPr>
          <a:xfrm>
            <a:off x="1389046" y="1864512"/>
            <a:ext cx="457239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[R] 80">
            <a:extLst>
              <a:ext uri="{FF2B5EF4-FFF2-40B4-BE49-F238E27FC236}">
                <a16:creationId xmlns:a16="http://schemas.microsoft.com/office/drawing/2014/main" id="{81BDD903-9379-8144-943D-876B4225DF47}"/>
              </a:ext>
            </a:extLst>
          </p:cNvPr>
          <p:cNvCxnSpPr>
            <a:cxnSpLocks/>
          </p:cNvCxnSpPr>
          <p:nvPr/>
        </p:nvCxnSpPr>
        <p:spPr>
          <a:xfrm>
            <a:off x="2143980" y="1500187"/>
            <a:ext cx="457239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9FB49E26-B13D-E94E-99D5-89F5D78F0970}"/>
              </a:ext>
            </a:extLst>
          </p:cNvPr>
          <p:cNvCxnSpPr>
            <a:cxnSpLocks/>
          </p:cNvCxnSpPr>
          <p:nvPr/>
        </p:nvCxnSpPr>
        <p:spPr>
          <a:xfrm flipV="1">
            <a:off x="2136836" y="1500187"/>
            <a:ext cx="464383" cy="37153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645B8986-653C-0742-92FC-A659B9746D27}"/>
              </a:ext>
            </a:extLst>
          </p:cNvPr>
          <p:cNvCxnSpPr>
            <a:cxnSpLocks/>
          </p:cNvCxnSpPr>
          <p:nvPr/>
        </p:nvCxnSpPr>
        <p:spPr>
          <a:xfrm>
            <a:off x="2136836" y="1871724"/>
            <a:ext cx="457239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표 39">
            <a:extLst>
              <a:ext uri="{FF2B5EF4-FFF2-40B4-BE49-F238E27FC236}">
                <a16:creationId xmlns:a16="http://schemas.microsoft.com/office/drawing/2014/main" id="{58D06785-50E5-7B42-AFCF-2F6047D31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287628"/>
              </p:ext>
            </p:extLst>
          </p:nvPr>
        </p:nvGraphicFramePr>
        <p:xfrm>
          <a:off x="4430726" y="1985916"/>
          <a:ext cx="457460" cy="482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30">
                  <a:extLst>
                    <a:ext uri="{9D8B030D-6E8A-4147-A177-3AD203B41FA5}">
                      <a16:colId xmlns:a16="http://schemas.microsoft.com/office/drawing/2014/main" val="1717105048"/>
                    </a:ext>
                  </a:extLst>
                </a:gridCol>
                <a:gridCol w="228730">
                  <a:extLst>
                    <a:ext uri="{9D8B030D-6E8A-4147-A177-3AD203B41FA5}">
                      <a16:colId xmlns:a16="http://schemas.microsoft.com/office/drawing/2014/main" val="4198097094"/>
                    </a:ext>
                  </a:extLst>
                </a:gridCol>
              </a:tblGrid>
              <a:tr h="246744">
                <a:tc>
                  <a:txBody>
                    <a:bodyPr/>
                    <a:lstStyle/>
                    <a:p>
                      <a:endParaRPr lang="ko-Kore-KR" altLang="en-US" sz="1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24426"/>
                  </a:ext>
                </a:extLst>
              </a:tr>
              <a:tr h="235863">
                <a:tc>
                  <a:txBody>
                    <a:bodyPr/>
                    <a:lstStyle/>
                    <a:p>
                      <a:endParaRPr lang="ko-Kore-KR" altLang="en-US" sz="1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283335"/>
                  </a:ext>
                </a:extLst>
              </a:tr>
            </a:tbl>
          </a:graphicData>
        </a:graphic>
      </p:graphicFrame>
      <p:sp>
        <p:nvSpPr>
          <p:cNvPr id="94" name="호 93">
            <a:extLst>
              <a:ext uri="{FF2B5EF4-FFF2-40B4-BE49-F238E27FC236}">
                <a16:creationId xmlns:a16="http://schemas.microsoft.com/office/drawing/2014/main" id="{D828C644-4CAA-D14B-AF48-F025287E8DE6}"/>
              </a:ext>
            </a:extLst>
          </p:cNvPr>
          <p:cNvSpPr/>
          <p:nvPr/>
        </p:nvSpPr>
        <p:spPr>
          <a:xfrm rot="19022531">
            <a:off x="4325949" y="1878407"/>
            <a:ext cx="612815" cy="561043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94218BB-887B-A244-ADE1-9926A4D17E5D}"/>
              </a:ext>
            </a:extLst>
          </p:cNvPr>
          <p:cNvSpPr txBox="1"/>
          <p:nvPr/>
        </p:nvSpPr>
        <p:spPr>
          <a:xfrm>
            <a:off x="4478156" y="1718472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highlight>
                  <a:srgbClr val="FFFFFF"/>
                </a:highlight>
              </a:rPr>
              <a:t>2N</a:t>
            </a:r>
            <a:endParaRPr kumimoji="1" lang="ko-Kore-KR" altLang="en-US" sz="1200" dirty="0">
              <a:highlight>
                <a:srgbClr val="FFFFFF"/>
              </a:highlight>
            </a:endParaRPr>
          </a:p>
        </p:txBody>
      </p:sp>
      <p:sp>
        <p:nvSpPr>
          <p:cNvPr id="96" name="호 95">
            <a:extLst>
              <a:ext uri="{FF2B5EF4-FFF2-40B4-BE49-F238E27FC236}">
                <a16:creationId xmlns:a16="http://schemas.microsoft.com/office/drawing/2014/main" id="{4B2A5DCD-672B-E241-814F-99A891D8E011}"/>
              </a:ext>
            </a:extLst>
          </p:cNvPr>
          <p:cNvSpPr/>
          <p:nvPr/>
        </p:nvSpPr>
        <p:spPr>
          <a:xfrm rot="13585766">
            <a:off x="4283471" y="1925255"/>
            <a:ext cx="697173" cy="638274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B13871E-9C8A-9543-B6DE-ED6637A942E6}"/>
              </a:ext>
            </a:extLst>
          </p:cNvPr>
          <p:cNvSpPr txBox="1"/>
          <p:nvPr/>
        </p:nvSpPr>
        <p:spPr>
          <a:xfrm>
            <a:off x="4104954" y="2104732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highlight>
                  <a:srgbClr val="FFFFFF"/>
                </a:highlight>
              </a:rPr>
              <a:t>2N</a:t>
            </a:r>
            <a:endParaRPr kumimoji="1" lang="ko-Kore-KR" altLang="en-US" sz="1200" dirty="0">
              <a:highlight>
                <a:srgbClr val="FFFFFF"/>
              </a:highlight>
            </a:endParaRPr>
          </a:p>
        </p:txBody>
      </p:sp>
      <p:sp>
        <p:nvSpPr>
          <p:cNvPr id="98" name="삼각형 97">
            <a:extLst>
              <a:ext uri="{FF2B5EF4-FFF2-40B4-BE49-F238E27FC236}">
                <a16:creationId xmlns:a16="http://schemas.microsoft.com/office/drawing/2014/main" id="{0EAE9B52-E0AE-4E42-A416-2EB41ABBD168}"/>
              </a:ext>
            </a:extLst>
          </p:cNvPr>
          <p:cNvSpPr/>
          <p:nvPr/>
        </p:nvSpPr>
        <p:spPr>
          <a:xfrm rot="1800000" flipV="1">
            <a:off x="1073925" y="1829239"/>
            <a:ext cx="121199" cy="104482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삼각형 98">
            <a:extLst>
              <a:ext uri="{FF2B5EF4-FFF2-40B4-BE49-F238E27FC236}">
                <a16:creationId xmlns:a16="http://schemas.microsoft.com/office/drawing/2014/main" id="{DDF523F2-23CC-614B-A010-E818B54887B0}"/>
              </a:ext>
            </a:extLst>
          </p:cNvPr>
          <p:cNvSpPr/>
          <p:nvPr/>
        </p:nvSpPr>
        <p:spPr>
          <a:xfrm rot="1800000" flipV="1">
            <a:off x="1766698" y="1829239"/>
            <a:ext cx="121199" cy="104482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삼각형 99">
            <a:extLst>
              <a:ext uri="{FF2B5EF4-FFF2-40B4-BE49-F238E27FC236}">
                <a16:creationId xmlns:a16="http://schemas.microsoft.com/office/drawing/2014/main" id="{3F6295BD-22E1-204A-A591-A37D4625C8CB}"/>
              </a:ext>
            </a:extLst>
          </p:cNvPr>
          <p:cNvSpPr/>
          <p:nvPr/>
        </p:nvSpPr>
        <p:spPr>
          <a:xfrm rot="1800000" flipV="1">
            <a:off x="2519765" y="1836639"/>
            <a:ext cx="121199" cy="104482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198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모서리가 둥근 직사각형 135">
            <a:extLst>
              <a:ext uri="{FF2B5EF4-FFF2-40B4-BE49-F238E27FC236}">
                <a16:creationId xmlns:a16="http://schemas.microsoft.com/office/drawing/2014/main" id="{E0C8C108-9600-8649-A0AD-F611768CB377}"/>
              </a:ext>
            </a:extLst>
          </p:cNvPr>
          <p:cNvSpPr/>
          <p:nvPr/>
        </p:nvSpPr>
        <p:spPr>
          <a:xfrm>
            <a:off x="1555948" y="3787596"/>
            <a:ext cx="8384866" cy="170980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7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5" name="모서리가 둥근 직사각형 134">
            <a:extLst>
              <a:ext uri="{FF2B5EF4-FFF2-40B4-BE49-F238E27FC236}">
                <a16:creationId xmlns:a16="http://schemas.microsoft.com/office/drawing/2014/main" id="{46179D4F-8F6B-684E-8957-9D4255B0C958}"/>
              </a:ext>
            </a:extLst>
          </p:cNvPr>
          <p:cNvSpPr/>
          <p:nvPr/>
        </p:nvSpPr>
        <p:spPr>
          <a:xfrm>
            <a:off x="2089199" y="1032544"/>
            <a:ext cx="6681179" cy="2212882"/>
          </a:xfrm>
          <a:prstGeom prst="roundRect">
            <a:avLst/>
          </a:prstGeom>
          <a:solidFill>
            <a:srgbClr val="FBE5D6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C2A3D2-D946-5549-95EB-79E76651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graphicFrame>
        <p:nvGraphicFramePr>
          <p:cNvPr id="4" name="표 39">
            <a:extLst>
              <a:ext uri="{FF2B5EF4-FFF2-40B4-BE49-F238E27FC236}">
                <a16:creationId xmlns:a16="http://schemas.microsoft.com/office/drawing/2014/main" id="{307EB197-E068-E146-AF34-1DD1B2405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000291"/>
              </p:ext>
            </p:extLst>
          </p:nvPr>
        </p:nvGraphicFramePr>
        <p:xfrm>
          <a:off x="460227" y="1932671"/>
          <a:ext cx="7017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87">
                  <a:extLst>
                    <a:ext uri="{9D8B030D-6E8A-4147-A177-3AD203B41FA5}">
                      <a16:colId xmlns:a16="http://schemas.microsoft.com/office/drawing/2014/main" val="1717105048"/>
                    </a:ext>
                  </a:extLst>
                </a:gridCol>
                <a:gridCol w="350887">
                  <a:extLst>
                    <a:ext uri="{9D8B030D-6E8A-4147-A177-3AD203B41FA5}">
                      <a16:colId xmlns:a16="http://schemas.microsoft.com/office/drawing/2014/main" val="4198097094"/>
                    </a:ext>
                  </a:extLst>
                </a:gridCol>
              </a:tblGrid>
              <a:tr h="358726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24426"/>
                  </a:ext>
                </a:extLst>
              </a:tr>
              <a:tr h="358726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28333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AD79BF-0B7E-3249-9949-473C889595A1}"/>
                  </a:ext>
                </a:extLst>
              </p:cNvPr>
              <p:cNvSpPr txBox="1"/>
              <p:nvPr/>
            </p:nvSpPr>
            <p:spPr>
              <a:xfrm>
                <a:off x="485544" y="1471006"/>
                <a:ext cx="6511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200" dirty="0"/>
                  <a:t>2N</a:t>
                </a:r>
                <a14:m>
                  <m:oMath xmlns:m="http://schemas.openxmlformats.org/officeDocument/2006/math">
                    <m:r>
                      <a:rPr kumimoji="1" lang="en-US" altLang="ko-K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en-US" altLang="ko-KR" sz="1200" dirty="0"/>
                  <a:t>2N</a:t>
                </a:r>
              </a:p>
              <a:p>
                <a:pPr algn="ctr"/>
                <a:r>
                  <a:rPr kumimoji="1" lang="en-US" altLang="ko-Kore-KR" sz="1200" dirty="0"/>
                  <a:t>Block</a:t>
                </a:r>
                <a:endParaRPr kumimoji="1" lang="ko-Kore-KR" altLang="en-US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AD79BF-0B7E-3249-9949-473C88959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44" y="1471006"/>
                <a:ext cx="651140" cy="461665"/>
              </a:xfrm>
              <a:prstGeom prst="rect">
                <a:avLst/>
              </a:prstGeom>
              <a:blipFill>
                <a:blip r:embed="rId2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EF94C577-C435-D14A-978C-DD2977A84A9D}"/>
              </a:ext>
            </a:extLst>
          </p:cNvPr>
          <p:cNvSpPr/>
          <p:nvPr/>
        </p:nvSpPr>
        <p:spPr>
          <a:xfrm>
            <a:off x="2612439" y="2547390"/>
            <a:ext cx="165951" cy="165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88E6CB8-8FE4-3A48-B30A-21A5B2C72B28}"/>
              </a:ext>
            </a:extLst>
          </p:cNvPr>
          <p:cNvCxnSpPr>
            <a:cxnSpLocks/>
          </p:cNvCxnSpPr>
          <p:nvPr/>
        </p:nvCxnSpPr>
        <p:spPr>
          <a:xfrm>
            <a:off x="2612439" y="2755114"/>
            <a:ext cx="911838" cy="0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FF07C1-C10E-6845-B9AE-B16BD8B671D2}"/>
              </a:ext>
            </a:extLst>
          </p:cNvPr>
          <p:cNvSpPr/>
          <p:nvPr/>
        </p:nvSpPr>
        <p:spPr>
          <a:xfrm>
            <a:off x="2695415" y="2277502"/>
            <a:ext cx="165951" cy="165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346E36F-2FD3-EB48-BDD0-2419B795603E}"/>
              </a:ext>
            </a:extLst>
          </p:cNvPr>
          <p:cNvCxnSpPr>
            <a:cxnSpLocks/>
          </p:cNvCxnSpPr>
          <p:nvPr/>
        </p:nvCxnSpPr>
        <p:spPr>
          <a:xfrm>
            <a:off x="2695415" y="2482423"/>
            <a:ext cx="828862" cy="0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683E72-245B-6948-85E9-E10049784263}"/>
              </a:ext>
            </a:extLst>
          </p:cNvPr>
          <p:cNvSpPr/>
          <p:nvPr/>
        </p:nvSpPr>
        <p:spPr>
          <a:xfrm>
            <a:off x="2778391" y="2026002"/>
            <a:ext cx="165951" cy="165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B8D9024-F1BC-6549-9352-0ADEC6AFC372}"/>
              </a:ext>
            </a:extLst>
          </p:cNvPr>
          <p:cNvCxnSpPr>
            <a:cxnSpLocks/>
          </p:cNvCxnSpPr>
          <p:nvPr/>
        </p:nvCxnSpPr>
        <p:spPr>
          <a:xfrm>
            <a:off x="2778391" y="2229366"/>
            <a:ext cx="745886" cy="0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2486C5-1F43-A84F-B409-F25DB644E59D}"/>
              </a:ext>
            </a:extLst>
          </p:cNvPr>
          <p:cNvSpPr/>
          <p:nvPr/>
        </p:nvSpPr>
        <p:spPr>
          <a:xfrm>
            <a:off x="2866740" y="1766720"/>
            <a:ext cx="165951" cy="165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720BE31-2AB7-064E-B506-FDE660825D5D}"/>
              </a:ext>
            </a:extLst>
          </p:cNvPr>
          <p:cNvCxnSpPr>
            <a:cxnSpLocks/>
          </p:cNvCxnSpPr>
          <p:nvPr/>
        </p:nvCxnSpPr>
        <p:spPr>
          <a:xfrm>
            <a:off x="2869312" y="1971640"/>
            <a:ext cx="654965" cy="0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호 36">
            <a:extLst>
              <a:ext uri="{FF2B5EF4-FFF2-40B4-BE49-F238E27FC236}">
                <a16:creationId xmlns:a16="http://schemas.microsoft.com/office/drawing/2014/main" id="{A63454EC-4BCD-124D-8365-20D4F924C66C}"/>
              </a:ext>
            </a:extLst>
          </p:cNvPr>
          <p:cNvSpPr/>
          <p:nvPr/>
        </p:nvSpPr>
        <p:spPr>
          <a:xfrm rot="19022531">
            <a:off x="2821492" y="1714539"/>
            <a:ext cx="242315" cy="221844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28734D-2792-0C4A-B5A2-E66416174F95}"/>
              </a:ext>
            </a:extLst>
          </p:cNvPr>
          <p:cNvSpPr txBox="1"/>
          <p:nvPr/>
        </p:nvSpPr>
        <p:spPr>
          <a:xfrm>
            <a:off x="2666238" y="1725418"/>
            <a:ext cx="6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>
                <a:highlight>
                  <a:srgbClr val="FBE5D6"/>
                </a:highlight>
              </a:rPr>
              <a:t>N</a:t>
            </a:r>
            <a:endParaRPr kumimoji="1" lang="ko-Kore-KR" altLang="en-US" sz="1000" dirty="0">
              <a:highlight>
                <a:srgbClr val="FBE5D6"/>
              </a:highlight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E2565C-8D98-094D-B291-AC2217E4CE91}"/>
              </a:ext>
            </a:extLst>
          </p:cNvPr>
          <p:cNvSpPr txBox="1"/>
          <p:nvPr/>
        </p:nvSpPr>
        <p:spPr>
          <a:xfrm>
            <a:off x="2878142" y="1509585"/>
            <a:ext cx="6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N</a:t>
            </a:r>
            <a:endParaRPr kumimoji="1" lang="ko-Kore-KR" altLang="en-US" sz="1000" dirty="0"/>
          </a:p>
        </p:txBody>
      </p:sp>
      <p:sp>
        <p:nvSpPr>
          <p:cNvPr id="39" name="호 38">
            <a:extLst>
              <a:ext uri="{FF2B5EF4-FFF2-40B4-BE49-F238E27FC236}">
                <a16:creationId xmlns:a16="http://schemas.microsoft.com/office/drawing/2014/main" id="{1B70E3EF-BFCA-7047-9F84-575BDAE30B77}"/>
              </a:ext>
            </a:extLst>
          </p:cNvPr>
          <p:cNvSpPr/>
          <p:nvPr/>
        </p:nvSpPr>
        <p:spPr>
          <a:xfrm rot="13585766">
            <a:off x="2795638" y="1750975"/>
            <a:ext cx="242315" cy="221844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9EAF9DC-7B4D-D441-8D33-01CACE20B998}"/>
              </a:ext>
            </a:extLst>
          </p:cNvPr>
          <p:cNvSpPr/>
          <p:nvPr/>
        </p:nvSpPr>
        <p:spPr>
          <a:xfrm>
            <a:off x="3524277" y="1660408"/>
            <a:ext cx="1884301" cy="132922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NNIC</a:t>
            </a:r>
            <a:endParaRPr kumimoji="1" lang="ko-Kore-KR" altLang="en-US" sz="1200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FCCA0D9-C250-8946-8188-4A9EAACDB4DD}"/>
              </a:ext>
            </a:extLst>
          </p:cNvPr>
          <p:cNvGrpSpPr/>
          <p:nvPr/>
        </p:nvGrpSpPr>
        <p:grpSpPr>
          <a:xfrm>
            <a:off x="5408578" y="2713341"/>
            <a:ext cx="1130933" cy="165951"/>
            <a:chOff x="5408578" y="2713341"/>
            <a:chExt cx="1130933" cy="16595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8FE27CB-D74C-A14E-86AA-E2ACC6292DCD}"/>
                </a:ext>
              </a:extLst>
            </p:cNvPr>
            <p:cNvSpPr/>
            <p:nvPr/>
          </p:nvSpPr>
          <p:spPr>
            <a:xfrm>
              <a:off x="6373560" y="2713341"/>
              <a:ext cx="165951" cy="1659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4FCFE1A3-EC96-C141-B17C-703C1977B4F9}"/>
                </a:ext>
              </a:extLst>
            </p:cNvPr>
            <p:cNvCxnSpPr>
              <a:cxnSpLocks/>
            </p:cNvCxnSpPr>
            <p:nvPr/>
          </p:nvCxnSpPr>
          <p:spPr>
            <a:xfrm>
              <a:off x="5408578" y="2809476"/>
              <a:ext cx="911838" cy="0"/>
            </a:xfrm>
            <a:prstGeom prst="straightConnector1">
              <a:avLst/>
            </a:prstGeom>
            <a:ln w="12700"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98CE693-9C8B-5F41-9EF2-490A1A44B481}"/>
              </a:ext>
            </a:extLst>
          </p:cNvPr>
          <p:cNvGrpSpPr/>
          <p:nvPr/>
        </p:nvGrpSpPr>
        <p:grpSpPr>
          <a:xfrm>
            <a:off x="5408578" y="2425070"/>
            <a:ext cx="1130933" cy="165951"/>
            <a:chOff x="5408578" y="2713341"/>
            <a:chExt cx="1130933" cy="16595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D5E3289-8D45-A944-981D-E1A50D0DB7F1}"/>
                </a:ext>
              </a:extLst>
            </p:cNvPr>
            <p:cNvSpPr/>
            <p:nvPr/>
          </p:nvSpPr>
          <p:spPr>
            <a:xfrm>
              <a:off x="6373560" y="2713341"/>
              <a:ext cx="165951" cy="1659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6E799914-7788-DA4D-982B-C8A135C4DEEA}"/>
                </a:ext>
              </a:extLst>
            </p:cNvPr>
            <p:cNvCxnSpPr>
              <a:cxnSpLocks/>
            </p:cNvCxnSpPr>
            <p:nvPr/>
          </p:nvCxnSpPr>
          <p:spPr>
            <a:xfrm>
              <a:off x="5408578" y="2809476"/>
              <a:ext cx="911838" cy="0"/>
            </a:xfrm>
            <a:prstGeom prst="straightConnector1">
              <a:avLst/>
            </a:prstGeom>
            <a:ln w="12700"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6363860-A2A5-524C-9DF0-CEA174942821}"/>
              </a:ext>
            </a:extLst>
          </p:cNvPr>
          <p:cNvGrpSpPr/>
          <p:nvPr/>
        </p:nvGrpSpPr>
        <p:grpSpPr>
          <a:xfrm>
            <a:off x="5408578" y="2136799"/>
            <a:ext cx="1130933" cy="165951"/>
            <a:chOff x="5408578" y="2713341"/>
            <a:chExt cx="1130933" cy="16595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C13B02C-1ED2-8642-ABAA-E0E28DCDE8FA}"/>
                </a:ext>
              </a:extLst>
            </p:cNvPr>
            <p:cNvSpPr/>
            <p:nvPr/>
          </p:nvSpPr>
          <p:spPr>
            <a:xfrm>
              <a:off x="6373560" y="2713341"/>
              <a:ext cx="165951" cy="1659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E2CDF8B2-0492-384E-B98C-3145F53E9480}"/>
                </a:ext>
              </a:extLst>
            </p:cNvPr>
            <p:cNvCxnSpPr>
              <a:cxnSpLocks/>
            </p:cNvCxnSpPr>
            <p:nvPr/>
          </p:nvCxnSpPr>
          <p:spPr>
            <a:xfrm>
              <a:off x="5408578" y="2809476"/>
              <a:ext cx="911838" cy="0"/>
            </a:xfrm>
            <a:prstGeom prst="straightConnector1">
              <a:avLst/>
            </a:prstGeom>
            <a:ln w="12700"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49AD7E52-B971-5C4D-ABFF-5A2070CDC2D1}"/>
              </a:ext>
            </a:extLst>
          </p:cNvPr>
          <p:cNvGrpSpPr/>
          <p:nvPr/>
        </p:nvGrpSpPr>
        <p:grpSpPr>
          <a:xfrm>
            <a:off x="5408578" y="1848528"/>
            <a:ext cx="1130933" cy="165951"/>
            <a:chOff x="5408578" y="2713341"/>
            <a:chExt cx="1130933" cy="165951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F5F3404-F5BC-A44A-999C-8199B596A87D}"/>
                </a:ext>
              </a:extLst>
            </p:cNvPr>
            <p:cNvSpPr/>
            <p:nvPr/>
          </p:nvSpPr>
          <p:spPr>
            <a:xfrm>
              <a:off x="6373560" y="2713341"/>
              <a:ext cx="165951" cy="1659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0B76A459-B07D-864D-B801-7F98C92B01DA}"/>
                </a:ext>
              </a:extLst>
            </p:cNvPr>
            <p:cNvCxnSpPr>
              <a:cxnSpLocks/>
            </p:cNvCxnSpPr>
            <p:nvPr/>
          </p:nvCxnSpPr>
          <p:spPr>
            <a:xfrm>
              <a:off x="5408578" y="2809476"/>
              <a:ext cx="911838" cy="0"/>
            </a:xfrm>
            <a:prstGeom prst="straightConnector1">
              <a:avLst/>
            </a:prstGeom>
            <a:ln w="12700"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E96DEDC0-3D59-334D-9A5E-7864EF25A014}"/>
              </a:ext>
            </a:extLst>
          </p:cNvPr>
          <p:cNvCxnSpPr>
            <a:cxnSpLocks/>
          </p:cNvCxnSpPr>
          <p:nvPr/>
        </p:nvCxnSpPr>
        <p:spPr>
          <a:xfrm>
            <a:off x="1555948" y="2272749"/>
            <a:ext cx="745886" cy="0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0983303A-3355-D949-A4D7-B5D9D3B851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4013" y="3256733"/>
            <a:ext cx="1452828" cy="918626"/>
          </a:xfrm>
          <a:prstGeom prst="bentConnector3">
            <a:avLst>
              <a:gd name="adj1" fmla="val 100046"/>
            </a:avLst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57AF2CD-BB06-EE42-BB3C-2C2BF24EFCA2}"/>
              </a:ext>
            </a:extLst>
          </p:cNvPr>
          <p:cNvSpPr/>
          <p:nvPr/>
        </p:nvSpPr>
        <p:spPr>
          <a:xfrm>
            <a:off x="1735404" y="4222535"/>
            <a:ext cx="1196098" cy="43088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Downsampling</a:t>
            </a:r>
            <a:endParaRPr kumimoji="1" lang="ko-Kore-KR" altLang="en-US" sz="1200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6EF2F58-39C4-1B4B-87CB-787C226D394C}"/>
              </a:ext>
            </a:extLst>
          </p:cNvPr>
          <p:cNvCxnSpPr>
            <a:cxnSpLocks/>
          </p:cNvCxnSpPr>
          <p:nvPr/>
        </p:nvCxnSpPr>
        <p:spPr>
          <a:xfrm>
            <a:off x="2931502" y="4447587"/>
            <a:ext cx="1145198" cy="0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B3727A4-7C8F-B540-88A4-BBD1663738D4}"/>
              </a:ext>
            </a:extLst>
          </p:cNvPr>
          <p:cNvSpPr/>
          <p:nvPr/>
        </p:nvSpPr>
        <p:spPr>
          <a:xfrm>
            <a:off x="3200790" y="4222535"/>
            <a:ext cx="165951" cy="165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5" name="호 104">
            <a:extLst>
              <a:ext uri="{FF2B5EF4-FFF2-40B4-BE49-F238E27FC236}">
                <a16:creationId xmlns:a16="http://schemas.microsoft.com/office/drawing/2014/main" id="{CE117272-2377-D042-AA34-067DCA2C76DB}"/>
              </a:ext>
            </a:extLst>
          </p:cNvPr>
          <p:cNvSpPr/>
          <p:nvPr/>
        </p:nvSpPr>
        <p:spPr>
          <a:xfrm rot="19022531">
            <a:off x="3155542" y="4170354"/>
            <a:ext cx="242315" cy="221844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85D950C-18D4-1746-A332-2A43B9B5BAB3}"/>
              </a:ext>
            </a:extLst>
          </p:cNvPr>
          <p:cNvSpPr txBox="1"/>
          <p:nvPr/>
        </p:nvSpPr>
        <p:spPr>
          <a:xfrm>
            <a:off x="3000288" y="4181233"/>
            <a:ext cx="60980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N</a:t>
            </a:r>
            <a:endParaRPr kumimoji="1" lang="ko-Kore-KR" altLang="en-US" sz="1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6AA3B9E-CCD0-7D44-995A-085B6070FAC7}"/>
              </a:ext>
            </a:extLst>
          </p:cNvPr>
          <p:cNvSpPr txBox="1"/>
          <p:nvPr/>
        </p:nvSpPr>
        <p:spPr>
          <a:xfrm>
            <a:off x="3212192" y="3965400"/>
            <a:ext cx="6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N</a:t>
            </a:r>
            <a:endParaRPr kumimoji="1" lang="ko-Kore-KR" altLang="en-US" sz="1000" dirty="0"/>
          </a:p>
        </p:txBody>
      </p:sp>
      <p:sp>
        <p:nvSpPr>
          <p:cNvPr id="108" name="호 107">
            <a:extLst>
              <a:ext uri="{FF2B5EF4-FFF2-40B4-BE49-F238E27FC236}">
                <a16:creationId xmlns:a16="http://schemas.microsoft.com/office/drawing/2014/main" id="{B55F51B9-34A1-274B-90BB-26AD9A275BC2}"/>
              </a:ext>
            </a:extLst>
          </p:cNvPr>
          <p:cNvSpPr/>
          <p:nvPr/>
        </p:nvSpPr>
        <p:spPr>
          <a:xfrm rot="13585766">
            <a:off x="3129688" y="4206790"/>
            <a:ext cx="242315" cy="221844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48DEF5E-4840-F84C-A15A-33427FB6A74E}"/>
              </a:ext>
            </a:extLst>
          </p:cNvPr>
          <p:cNvSpPr/>
          <p:nvPr/>
        </p:nvSpPr>
        <p:spPr>
          <a:xfrm>
            <a:off x="4076700" y="4088510"/>
            <a:ext cx="1630680" cy="6880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NNIC</a:t>
            </a:r>
            <a:endParaRPr kumimoji="1" lang="ko-Kore-KR" altLang="en-US" sz="1200" dirty="0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E3B0636-5A12-9F44-A953-11941741DD07}"/>
              </a:ext>
            </a:extLst>
          </p:cNvPr>
          <p:cNvCxnSpPr>
            <a:cxnSpLocks/>
          </p:cNvCxnSpPr>
          <p:nvPr/>
        </p:nvCxnSpPr>
        <p:spPr>
          <a:xfrm>
            <a:off x="5707380" y="4445019"/>
            <a:ext cx="1145198" cy="0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F0BC1E3-971D-D543-850A-8194B07D0653}"/>
              </a:ext>
            </a:extLst>
          </p:cNvPr>
          <p:cNvSpPr/>
          <p:nvPr/>
        </p:nvSpPr>
        <p:spPr>
          <a:xfrm>
            <a:off x="5781521" y="4209253"/>
            <a:ext cx="165951" cy="1659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9CF89E0-3E44-6646-A7B1-FD3B3D7B5134}"/>
              </a:ext>
            </a:extLst>
          </p:cNvPr>
          <p:cNvSpPr/>
          <p:nvPr/>
        </p:nvSpPr>
        <p:spPr>
          <a:xfrm>
            <a:off x="6852578" y="4229575"/>
            <a:ext cx="1196098" cy="43088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Upsampling</a:t>
            </a:r>
            <a:endParaRPr kumimoji="1" lang="ko-Kore-KR" altLang="en-US" sz="1200" dirty="0"/>
          </a:p>
        </p:txBody>
      </p:sp>
      <p:graphicFrame>
        <p:nvGraphicFramePr>
          <p:cNvPr id="121" name="표 39">
            <a:extLst>
              <a:ext uri="{FF2B5EF4-FFF2-40B4-BE49-F238E27FC236}">
                <a16:creationId xmlns:a16="http://schemas.microsoft.com/office/drawing/2014/main" id="{BB4F5592-A15B-6E4A-8E82-A2053A1E3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745660"/>
              </p:ext>
            </p:extLst>
          </p:nvPr>
        </p:nvGraphicFramePr>
        <p:xfrm>
          <a:off x="9096150" y="4240643"/>
          <a:ext cx="457460" cy="482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30">
                  <a:extLst>
                    <a:ext uri="{9D8B030D-6E8A-4147-A177-3AD203B41FA5}">
                      <a16:colId xmlns:a16="http://schemas.microsoft.com/office/drawing/2014/main" val="1717105048"/>
                    </a:ext>
                  </a:extLst>
                </a:gridCol>
                <a:gridCol w="228730">
                  <a:extLst>
                    <a:ext uri="{9D8B030D-6E8A-4147-A177-3AD203B41FA5}">
                      <a16:colId xmlns:a16="http://schemas.microsoft.com/office/drawing/2014/main" val="4198097094"/>
                    </a:ext>
                  </a:extLst>
                </a:gridCol>
              </a:tblGrid>
              <a:tr h="246744">
                <a:tc>
                  <a:txBody>
                    <a:bodyPr/>
                    <a:lstStyle/>
                    <a:p>
                      <a:endParaRPr lang="ko-Kore-KR" altLang="en-US" sz="1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24426"/>
                  </a:ext>
                </a:extLst>
              </a:tr>
              <a:tr h="235863">
                <a:tc>
                  <a:txBody>
                    <a:bodyPr/>
                    <a:lstStyle/>
                    <a:p>
                      <a:endParaRPr lang="ko-Kore-KR" altLang="en-US" sz="1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283335"/>
                  </a:ext>
                </a:extLst>
              </a:tr>
            </a:tbl>
          </a:graphicData>
        </a:graphic>
      </p:graphicFrame>
      <p:sp>
        <p:nvSpPr>
          <p:cNvPr id="122" name="호 121">
            <a:extLst>
              <a:ext uri="{FF2B5EF4-FFF2-40B4-BE49-F238E27FC236}">
                <a16:creationId xmlns:a16="http://schemas.microsoft.com/office/drawing/2014/main" id="{7CA64610-FB83-5144-A0B1-3BDE111591E2}"/>
              </a:ext>
            </a:extLst>
          </p:cNvPr>
          <p:cNvSpPr/>
          <p:nvPr/>
        </p:nvSpPr>
        <p:spPr>
          <a:xfrm rot="19022531">
            <a:off x="8991373" y="4133134"/>
            <a:ext cx="612815" cy="561043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50C86EF-8D27-4047-B6A0-3B9DBB51D515}"/>
              </a:ext>
            </a:extLst>
          </p:cNvPr>
          <p:cNvSpPr txBox="1"/>
          <p:nvPr/>
        </p:nvSpPr>
        <p:spPr>
          <a:xfrm>
            <a:off x="9143580" y="3973199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highlight>
                  <a:srgbClr val="FBE5D6"/>
                </a:highlight>
              </a:rPr>
              <a:t>2N</a:t>
            </a:r>
            <a:endParaRPr kumimoji="1" lang="ko-Kore-KR" altLang="en-US" sz="1200" dirty="0">
              <a:highlight>
                <a:srgbClr val="FBE5D6"/>
              </a:highlight>
            </a:endParaRPr>
          </a:p>
        </p:txBody>
      </p:sp>
      <p:sp>
        <p:nvSpPr>
          <p:cNvPr id="124" name="호 123">
            <a:extLst>
              <a:ext uri="{FF2B5EF4-FFF2-40B4-BE49-F238E27FC236}">
                <a16:creationId xmlns:a16="http://schemas.microsoft.com/office/drawing/2014/main" id="{C05F9A23-0CDC-9743-BA74-97EC010BDE71}"/>
              </a:ext>
            </a:extLst>
          </p:cNvPr>
          <p:cNvSpPr/>
          <p:nvPr/>
        </p:nvSpPr>
        <p:spPr>
          <a:xfrm rot="13585766">
            <a:off x="8948895" y="4179982"/>
            <a:ext cx="697173" cy="638274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4521E03-9C7F-7C4C-B2DC-08D17D4820D2}"/>
              </a:ext>
            </a:extLst>
          </p:cNvPr>
          <p:cNvSpPr txBox="1"/>
          <p:nvPr/>
        </p:nvSpPr>
        <p:spPr>
          <a:xfrm>
            <a:off x="8770378" y="4359459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highlight>
                  <a:srgbClr val="FBE5D6"/>
                </a:highlight>
              </a:rPr>
              <a:t>2N</a:t>
            </a:r>
            <a:endParaRPr kumimoji="1" lang="ko-Kore-KR" altLang="en-US" sz="1200" dirty="0">
              <a:highlight>
                <a:srgbClr val="FBE5D6"/>
              </a:highlight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33B97A5A-EFA1-1C4F-A486-CCCEC7CB6C36}"/>
              </a:ext>
            </a:extLst>
          </p:cNvPr>
          <p:cNvCxnSpPr>
            <a:cxnSpLocks/>
          </p:cNvCxnSpPr>
          <p:nvPr/>
        </p:nvCxnSpPr>
        <p:spPr>
          <a:xfrm>
            <a:off x="8048676" y="4444385"/>
            <a:ext cx="699084" cy="0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5AADD6CD-BFD7-7446-AE6E-695231CE7945}"/>
              </a:ext>
            </a:extLst>
          </p:cNvPr>
          <p:cNvCxnSpPr>
            <a:cxnSpLocks/>
          </p:cNvCxnSpPr>
          <p:nvPr/>
        </p:nvCxnSpPr>
        <p:spPr>
          <a:xfrm>
            <a:off x="6852578" y="2396500"/>
            <a:ext cx="745886" cy="0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0" name="표 39">
            <a:extLst>
              <a:ext uri="{FF2B5EF4-FFF2-40B4-BE49-F238E27FC236}">
                <a16:creationId xmlns:a16="http://schemas.microsoft.com/office/drawing/2014/main" id="{496F0B78-EA9F-D445-B916-1DA52BA5F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543508"/>
              </p:ext>
            </p:extLst>
          </p:nvPr>
        </p:nvGraphicFramePr>
        <p:xfrm>
          <a:off x="7984321" y="2184977"/>
          <a:ext cx="457460" cy="482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30">
                  <a:extLst>
                    <a:ext uri="{9D8B030D-6E8A-4147-A177-3AD203B41FA5}">
                      <a16:colId xmlns:a16="http://schemas.microsoft.com/office/drawing/2014/main" val="1717105048"/>
                    </a:ext>
                  </a:extLst>
                </a:gridCol>
                <a:gridCol w="228730">
                  <a:extLst>
                    <a:ext uri="{9D8B030D-6E8A-4147-A177-3AD203B41FA5}">
                      <a16:colId xmlns:a16="http://schemas.microsoft.com/office/drawing/2014/main" val="4198097094"/>
                    </a:ext>
                  </a:extLst>
                </a:gridCol>
              </a:tblGrid>
              <a:tr h="246744">
                <a:tc>
                  <a:txBody>
                    <a:bodyPr/>
                    <a:lstStyle/>
                    <a:p>
                      <a:endParaRPr lang="ko-Kore-KR" altLang="en-US" sz="1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24426"/>
                  </a:ext>
                </a:extLst>
              </a:tr>
              <a:tr h="235863">
                <a:tc>
                  <a:txBody>
                    <a:bodyPr/>
                    <a:lstStyle/>
                    <a:p>
                      <a:endParaRPr lang="ko-Kore-KR" altLang="en-US" sz="1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283335"/>
                  </a:ext>
                </a:extLst>
              </a:tr>
            </a:tbl>
          </a:graphicData>
        </a:graphic>
      </p:graphicFrame>
      <p:sp>
        <p:nvSpPr>
          <p:cNvPr id="131" name="호 130">
            <a:extLst>
              <a:ext uri="{FF2B5EF4-FFF2-40B4-BE49-F238E27FC236}">
                <a16:creationId xmlns:a16="http://schemas.microsoft.com/office/drawing/2014/main" id="{8411EB95-FFBF-3440-A087-98F66314E519}"/>
              </a:ext>
            </a:extLst>
          </p:cNvPr>
          <p:cNvSpPr/>
          <p:nvPr/>
        </p:nvSpPr>
        <p:spPr>
          <a:xfrm rot="19022531">
            <a:off x="7879544" y="2077468"/>
            <a:ext cx="612815" cy="561043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E2FC43F-73F7-E04E-A9AD-F4224D2C82BF}"/>
              </a:ext>
            </a:extLst>
          </p:cNvPr>
          <p:cNvSpPr txBox="1"/>
          <p:nvPr/>
        </p:nvSpPr>
        <p:spPr>
          <a:xfrm>
            <a:off x="8031751" y="1917533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highlight>
                  <a:srgbClr val="FBE5D6"/>
                </a:highlight>
              </a:rPr>
              <a:t>2N</a:t>
            </a:r>
            <a:endParaRPr kumimoji="1" lang="ko-Kore-KR" altLang="en-US" sz="1200" dirty="0">
              <a:highlight>
                <a:srgbClr val="FBE5D6"/>
              </a:highlight>
            </a:endParaRPr>
          </a:p>
        </p:txBody>
      </p:sp>
      <p:sp>
        <p:nvSpPr>
          <p:cNvPr id="133" name="호 132">
            <a:extLst>
              <a:ext uri="{FF2B5EF4-FFF2-40B4-BE49-F238E27FC236}">
                <a16:creationId xmlns:a16="http://schemas.microsoft.com/office/drawing/2014/main" id="{760A1B82-ADA8-F54B-AC86-D1572F4C722C}"/>
              </a:ext>
            </a:extLst>
          </p:cNvPr>
          <p:cNvSpPr/>
          <p:nvPr/>
        </p:nvSpPr>
        <p:spPr>
          <a:xfrm rot="13585766">
            <a:off x="7837066" y="2124316"/>
            <a:ext cx="697173" cy="638274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6439AD9-F897-924B-8ECE-9B517E3A4D5F}"/>
              </a:ext>
            </a:extLst>
          </p:cNvPr>
          <p:cNvSpPr txBox="1"/>
          <p:nvPr/>
        </p:nvSpPr>
        <p:spPr>
          <a:xfrm>
            <a:off x="7658549" y="2303793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highlight>
                  <a:srgbClr val="FBE5D6"/>
                </a:highlight>
              </a:rPr>
              <a:t>2N</a:t>
            </a:r>
            <a:endParaRPr kumimoji="1" lang="ko-Kore-KR" altLang="en-US" sz="1200" dirty="0">
              <a:highlight>
                <a:srgbClr val="FBE5D6"/>
              </a:highlight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260A225-B738-FE45-B4C1-4A7E4911D057}"/>
              </a:ext>
            </a:extLst>
          </p:cNvPr>
          <p:cNvSpPr txBox="1"/>
          <p:nvPr/>
        </p:nvSpPr>
        <p:spPr>
          <a:xfrm>
            <a:off x="7450627" y="1197103"/>
            <a:ext cx="91723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Mode 1</a:t>
            </a:r>
            <a:endParaRPr kumimoji="1" lang="ko-Kore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46B24E5-F1C5-3948-934E-1B97A5BB155F}"/>
              </a:ext>
            </a:extLst>
          </p:cNvPr>
          <p:cNvSpPr txBox="1"/>
          <p:nvPr/>
        </p:nvSpPr>
        <p:spPr>
          <a:xfrm>
            <a:off x="8674358" y="4905794"/>
            <a:ext cx="91723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Mode 2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78281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61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88817-6AEB-41DE-8610-D1FB17C0B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7CA629-8641-4C7F-B214-E6FE4ACE3A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Datasets</a:t>
            </a:r>
          </a:p>
          <a:p>
            <a:r>
              <a:rPr lang="en-US" altLang="ko-KR" dirty="0"/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387927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118E3-454B-4F79-AA05-2A36DF01F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Datasets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D7060B-F3D7-49EF-A8C9-8520935E20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Training Set</a:t>
            </a:r>
          </a:p>
          <a:p>
            <a:r>
              <a:rPr lang="en-US" altLang="ko-KR" dirty="0"/>
              <a:t>Validation Set</a:t>
            </a:r>
          </a:p>
          <a:p>
            <a:r>
              <a:rPr lang="en-US" altLang="ko-KR" dirty="0"/>
              <a:t>Test 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82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F3DB9-B47F-4593-AEB3-C5032005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Set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6736A9-4347-48BD-8D71-2FD9F34B53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Flicker2W </a:t>
            </a:r>
            <a:r>
              <a:rPr lang="ko-KR" altLang="en-US" dirty="0"/>
              <a:t>중 </a:t>
            </a:r>
            <a:r>
              <a:rPr lang="en-US" altLang="ko-KR" dirty="0"/>
              <a:t>20,418</a:t>
            </a:r>
            <a:r>
              <a:rPr lang="ko-KR" altLang="en-US" dirty="0"/>
              <a:t>개 </a:t>
            </a:r>
            <a:r>
              <a:rPr lang="en-US" altLang="ko-KR" dirty="0"/>
              <a:t>- https://drive.google.com/file/d/1EK04NO6o3zbcFv5G-vtPDEkPB1dWblEF/view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842C0C-CF12-442A-AF9C-13F719C7B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523" y="1386044"/>
            <a:ext cx="7620953" cy="466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6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F3DB9-B47F-4593-AEB3-C5032005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Validation Set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6736A9-4347-48BD-8D71-2FD9F34B53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Flicker2W </a:t>
            </a:r>
            <a:r>
              <a:rPr lang="ko-KR" altLang="en-US" dirty="0"/>
              <a:t>중 </a:t>
            </a:r>
            <a:r>
              <a:rPr lang="en-US" altLang="ko-KR" dirty="0"/>
              <a:t>200</a:t>
            </a:r>
            <a:r>
              <a:rPr lang="ko-KR" altLang="en-US" dirty="0"/>
              <a:t>개 </a:t>
            </a:r>
            <a:r>
              <a:rPr lang="en-US" altLang="ko-KR" dirty="0"/>
              <a:t>- https://drive.google.com/file/d/1EK04NO6o3zbcFv5G-vtPDEkPB1dWblEF/view</a:t>
            </a:r>
          </a:p>
          <a:p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7A1521-875D-4B22-9F77-D05FB4381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264" y="1386044"/>
            <a:ext cx="7570212" cy="522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2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2D021CD2-6225-4E25-9AEB-11CBFEC6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Set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178F5B7-DCC8-4220-928A-1E4F104B96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Kodak24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2EB6C0-4F81-44D1-AAA6-0ECC42DE2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669" y="1934676"/>
            <a:ext cx="86296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93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404EDF0-9B58-4CF0-8327-6892E4CCD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D5D0156-FF0E-4454-B07D-CC7FE0444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TensorBoard</a:t>
            </a:r>
            <a:endParaRPr lang="en-US" altLang="ko-KR" dirty="0"/>
          </a:p>
          <a:p>
            <a:r>
              <a:rPr lang="en-US" altLang="ko-KR" dirty="0"/>
              <a:t>R-D Curve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731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60BA40-6561-431C-9A8D-54874E5B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개요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291E6185-6AC9-469E-8363-457ECBDF946B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GPU : GTX 1650 Super 4GB</a:t>
                </a:r>
              </a:p>
              <a:p>
                <a:r>
                  <a:rPr lang="en-US" altLang="ko-KR" dirty="0"/>
                  <a:t>Quality 0, 4, 7</a:t>
                </a:r>
                <a:r>
                  <a:rPr lang="ko-KR" altLang="en-US" dirty="0"/>
                  <a:t>에 대해 진행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각각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𝟔𝟒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𝟏𝟎𝟐𝟒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𝟖𝟏𝟗𝟐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1,400,000 step </a:t>
                </a:r>
                <a:r>
                  <a:rPr lang="ko-KR" altLang="en-US" dirty="0"/>
                  <a:t>학습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단</a:t>
                </a:r>
                <a:r>
                  <a:rPr lang="en-US" altLang="ko-KR" dirty="0"/>
                  <a:t>, Quality 0</a:t>
                </a:r>
                <a:r>
                  <a:rPr lang="ko-KR" altLang="en-US" dirty="0"/>
                  <a:t>에 대해선 </a:t>
                </a:r>
                <a:r>
                  <a:rPr lang="en-US" altLang="ko-KR" dirty="0"/>
                  <a:t>950,000 step </a:t>
                </a:r>
                <a:r>
                  <a:rPr lang="ko-KR" altLang="en-US" dirty="0"/>
                  <a:t>학습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291E6185-6AC9-469E-8363-457ECBDF94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478" t="-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32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5C33667-4480-42D9-9E77-60C05A51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[Quality 0] </a:t>
            </a:r>
            <a:r>
              <a:rPr lang="en-US" altLang="ko-KR" dirty="0" err="1"/>
              <a:t>TensorBoard</a:t>
            </a:r>
            <a:r>
              <a:rPr lang="en-US" altLang="ko-KR" dirty="0"/>
              <a:t> - Training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00EC5B-2726-4485-8886-B6B9F7DE3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713" y="808074"/>
            <a:ext cx="3862387" cy="5691730"/>
          </a:xfrm>
        </p:spPr>
        <p:txBody>
          <a:bodyPr/>
          <a:lstStyle/>
          <a:p>
            <a:r>
              <a:rPr lang="en-US" altLang="ko-KR" dirty="0" err="1"/>
              <a:t>bpp</a:t>
            </a:r>
            <a:endParaRPr lang="ko-KR" altLang="en-US" dirty="0"/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33CFEA91-DD00-4482-928D-72A6BE90F59D}"/>
              </a:ext>
            </a:extLst>
          </p:cNvPr>
          <p:cNvSpPr txBox="1">
            <a:spLocks/>
          </p:cNvSpPr>
          <p:nvPr/>
        </p:nvSpPr>
        <p:spPr>
          <a:xfrm>
            <a:off x="5885268" y="2359558"/>
            <a:ext cx="3862387" cy="5691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marR="0" indent="-36195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060AA"/>
              </a:buClr>
              <a:buSzTx/>
              <a:buFont typeface="Wingdings" panose="05000000000000000000" pitchFamily="2" charset="2"/>
              <a:buChar char="u"/>
              <a:tabLst/>
              <a:defRPr sz="2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1pPr>
            <a:lvl2pPr marL="627063" marR="0" indent="-271463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D7D31">
                  <a:lumMod val="75000"/>
                </a:srgbClr>
              </a:buClr>
              <a:buSzTx/>
              <a:buFont typeface="Wingdings" panose="05000000000000000000" pitchFamily="2" charset="2"/>
              <a:buChar char="l"/>
              <a:tabLst/>
              <a:defRPr sz="18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2pPr>
            <a:lvl3pPr marL="895350" marR="0" indent="-26670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AD47">
                  <a:lumMod val="50000"/>
                </a:srgbClr>
              </a:buClr>
              <a:buSzTx/>
              <a:buFont typeface="Batang" panose="02030600000101010101" pitchFamily="18" charset="-127"/>
              <a:buChar char="★"/>
              <a:tabLst/>
              <a:defRPr sz="18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3pPr>
            <a:lvl4pPr marL="1081088" marR="0" indent="-185738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7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4pPr>
            <a:lvl5pPr marL="1255713" marR="0" indent="-174625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8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5pPr>
            <a:lvl6pPr marL="1431925" marR="0" indent="-176213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Loss</a:t>
            </a:r>
            <a:endParaRPr lang="ko-KR" altLang="en-US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7939B5C4-B049-46ED-93E4-594A51D4E7DB}"/>
              </a:ext>
            </a:extLst>
          </p:cNvPr>
          <p:cNvSpPr txBox="1">
            <a:spLocks/>
          </p:cNvSpPr>
          <p:nvPr/>
        </p:nvSpPr>
        <p:spPr>
          <a:xfrm>
            <a:off x="366713" y="3828937"/>
            <a:ext cx="3862387" cy="5691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marR="0" indent="-36195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060AA"/>
              </a:buClr>
              <a:buSzTx/>
              <a:buFont typeface="Wingdings" panose="05000000000000000000" pitchFamily="2" charset="2"/>
              <a:buChar char="u"/>
              <a:tabLst/>
              <a:defRPr sz="2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1pPr>
            <a:lvl2pPr marL="627063" marR="0" indent="-271463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D7D31">
                  <a:lumMod val="75000"/>
                </a:srgbClr>
              </a:buClr>
              <a:buSzTx/>
              <a:buFont typeface="Wingdings" panose="05000000000000000000" pitchFamily="2" charset="2"/>
              <a:buChar char="l"/>
              <a:tabLst/>
              <a:defRPr sz="18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2pPr>
            <a:lvl3pPr marL="895350" marR="0" indent="-26670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AD47">
                  <a:lumMod val="50000"/>
                </a:srgbClr>
              </a:buClr>
              <a:buSzTx/>
              <a:buFont typeface="Batang" panose="02030600000101010101" pitchFamily="18" charset="-127"/>
              <a:buChar char="★"/>
              <a:tabLst/>
              <a:defRPr sz="18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3pPr>
            <a:lvl4pPr marL="1081088" marR="0" indent="-185738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7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4pPr>
            <a:lvl5pPr marL="1255713" marR="0" indent="-174625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8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5pPr>
            <a:lvl6pPr marL="1431925" marR="0" indent="-176213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4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PSNR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090E4E-7C99-48A1-B6FE-BED37D91D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3" y="1260473"/>
            <a:ext cx="5391925" cy="25214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31A14C-2EE8-488B-B731-7ADB5C965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268" y="2695668"/>
            <a:ext cx="5655507" cy="26217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83E8E8-A179-414A-B8AE-3BD8A3F83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43" y="4234356"/>
            <a:ext cx="5016500" cy="261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99137"/>
      </p:ext>
    </p:extLst>
  </p:cSld>
  <p:clrMapOvr>
    <a:masterClrMapping/>
  </p:clrMapOvr>
</p:sld>
</file>

<file path=ppt/theme/theme1.xml><?xml version="1.0" encoding="utf-8"?>
<a:theme xmlns:a="http://schemas.openxmlformats.org/drawingml/2006/main" name="1. 표지 마스터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김휘용_Font">
      <a:majorFont>
        <a:latin typeface="Trebuchet MS"/>
        <a:ea typeface="나눔고딕"/>
        <a:cs typeface=""/>
      </a:majorFont>
      <a:minorFont>
        <a:latin typeface="Trebuchet MS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. 본문 마스터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김휘용_Font">
      <a:majorFont>
        <a:latin typeface="Trebuchet MS"/>
        <a:ea typeface="나눔고딕"/>
        <a:cs typeface=""/>
      </a:majorFont>
      <a:minorFont>
        <a:latin typeface="Trebuchet MS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50596</TotalTime>
  <Words>457</Words>
  <Application>Microsoft Macintosh PowerPoint</Application>
  <PresentationFormat>와이드스크린</PresentationFormat>
  <Paragraphs>103</Paragraphs>
  <Slides>18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Batang</vt:lpstr>
      <vt:lpstr>Trebuchet MS</vt:lpstr>
      <vt:lpstr>굴림</vt:lpstr>
      <vt:lpstr>Candara</vt:lpstr>
      <vt:lpstr>Cambria Math</vt:lpstr>
      <vt:lpstr>Wingdings</vt:lpstr>
      <vt:lpstr>Arial</vt:lpstr>
      <vt:lpstr>맑은 고딕</vt:lpstr>
      <vt:lpstr>1. 표지 마스터</vt:lpstr>
      <vt:lpstr>0. 본문 마스터</vt:lpstr>
      <vt:lpstr>Capstone Design 2 Mean Scale Hyperprior</vt:lpstr>
      <vt:lpstr>Contents</vt:lpstr>
      <vt:lpstr>Datasets</vt:lpstr>
      <vt:lpstr>Training Set</vt:lpstr>
      <vt:lpstr>Validation Set</vt:lpstr>
      <vt:lpstr>Test Set</vt:lpstr>
      <vt:lpstr>Experiment</vt:lpstr>
      <vt:lpstr>실험 개요</vt:lpstr>
      <vt:lpstr>[Quality 0] TensorBoard - Training</vt:lpstr>
      <vt:lpstr>[Quality 0] TensorBoard - Validation</vt:lpstr>
      <vt:lpstr>[Quality 4] TensorBoard - Training</vt:lpstr>
      <vt:lpstr>[Quality 4] TensorBoard - Validation</vt:lpstr>
      <vt:lpstr>[Quality 7] TensorBoard - Training</vt:lpstr>
      <vt:lpstr>[Quality 7] TensorBoard - Validation</vt:lpstr>
      <vt:lpstr>R-D Curve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H.Y.Kim</dc:creator>
  <cp:lastModifiedBy>박민정</cp:lastModifiedBy>
  <cp:revision>1446</cp:revision>
  <cp:lastPrinted>2021-10-12T06:56:52Z</cp:lastPrinted>
  <dcterms:created xsi:type="dcterms:W3CDTF">2019-09-02T10:03:04Z</dcterms:created>
  <dcterms:modified xsi:type="dcterms:W3CDTF">2022-05-03T06:14:23Z</dcterms:modified>
</cp:coreProperties>
</file>