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6858000" cy="9144000"/>
  <p:embeddedFontLst>
    <p:embeddedFont>
      <p:font typeface="Archivo Black" charset="1" panose="020B0A03020202020B04"/>
      <p:regular r:id="rId14"/>
    </p:embeddedFont>
    <p:embeddedFont>
      <p:font typeface="Roca One Ultra-Bold" charset="1" panose="00000A00000000000000"/>
      <p:regular r:id="rId15"/>
    </p:embeddedFont>
    <p:embeddedFont>
      <p:font typeface="Montserrat Bold" charset="1" panose="00000800000000000000"/>
      <p:regular r:id="rId16"/>
    </p:embeddedFont>
    <p:embeddedFont>
      <p:font typeface="Montserrat Medium" charset="1" panose="00000600000000000000"/>
      <p:regular r:id="rId17"/>
    </p:embeddedFont>
    <p:embeddedFont>
      <p:font typeface="Montserrat Ultra-Bold" charset="1" panose="00000900000000000000"/>
      <p:regular r:id="rId18"/>
    </p:embeddedFont>
    <p:embeddedFont>
      <p:font typeface="Montserrat" charset="1" panose="0000050000000000000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1.png" Type="http://schemas.openxmlformats.org/officeDocument/2006/relationships/image"/><Relationship Id="rId5" Target="../media/image12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17.png" Type="http://schemas.openxmlformats.org/officeDocument/2006/relationships/image"/><Relationship Id="rId7" Target="../media/image18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FED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953837" y="3605201"/>
            <a:ext cx="8403163" cy="8403163"/>
          </a:xfrm>
          <a:custGeom>
            <a:avLst/>
            <a:gdLst/>
            <a:ahLst/>
            <a:cxnLst/>
            <a:rect r="r" b="b" t="t" l="l"/>
            <a:pathLst>
              <a:path h="8403163" w="8403163">
                <a:moveTo>
                  <a:pt x="0" y="0"/>
                </a:moveTo>
                <a:lnTo>
                  <a:pt x="8403163" y="0"/>
                </a:lnTo>
                <a:lnTo>
                  <a:pt x="8403163" y="8403163"/>
                </a:lnTo>
                <a:lnTo>
                  <a:pt x="0" y="840316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2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373451" y="5350815"/>
            <a:ext cx="5204605" cy="3927111"/>
          </a:xfrm>
          <a:custGeom>
            <a:avLst/>
            <a:gdLst/>
            <a:ahLst/>
            <a:cxnLst/>
            <a:rect r="r" b="b" t="t" l="l"/>
            <a:pathLst>
              <a:path h="3927111" w="5204605">
                <a:moveTo>
                  <a:pt x="0" y="0"/>
                </a:moveTo>
                <a:lnTo>
                  <a:pt x="5204605" y="0"/>
                </a:lnTo>
                <a:lnTo>
                  <a:pt x="5204605" y="3927111"/>
                </a:lnTo>
                <a:lnTo>
                  <a:pt x="0" y="392711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-5162693" y="8256454"/>
            <a:ext cx="8336341" cy="8336341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4508C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5571214" y="-1871555"/>
            <a:ext cx="4664056" cy="4664056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4508C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2715009" y="2725209"/>
            <a:ext cx="3398964" cy="745844"/>
            <a:chOff x="0" y="0"/>
            <a:chExt cx="4531952" cy="994459"/>
          </a:xfrm>
        </p:grpSpPr>
        <p:grpSp>
          <p:nvGrpSpPr>
            <p:cNvPr name="Group 11" id="11"/>
            <p:cNvGrpSpPr/>
            <p:nvPr/>
          </p:nvGrpSpPr>
          <p:grpSpPr>
            <a:xfrm rot="0">
              <a:off x="0" y="0"/>
              <a:ext cx="4531952" cy="994459"/>
              <a:chOff x="0" y="0"/>
              <a:chExt cx="1009187" cy="221449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1009187" cy="221449"/>
              </a:xfrm>
              <a:custGeom>
                <a:avLst/>
                <a:gdLst/>
                <a:ahLst/>
                <a:cxnLst/>
                <a:rect r="r" b="b" t="t" l="l"/>
                <a:pathLst>
                  <a:path h="221449" w="1009187">
                    <a:moveTo>
                      <a:pt x="110724" y="0"/>
                    </a:moveTo>
                    <a:lnTo>
                      <a:pt x="898463" y="0"/>
                    </a:lnTo>
                    <a:cubicBezTo>
                      <a:pt x="959614" y="0"/>
                      <a:pt x="1009187" y="49573"/>
                      <a:pt x="1009187" y="110724"/>
                    </a:cubicBezTo>
                    <a:lnTo>
                      <a:pt x="1009187" y="110724"/>
                    </a:lnTo>
                    <a:cubicBezTo>
                      <a:pt x="1009187" y="140090"/>
                      <a:pt x="997522" y="168254"/>
                      <a:pt x="976757" y="189018"/>
                    </a:cubicBezTo>
                    <a:cubicBezTo>
                      <a:pt x="955992" y="209783"/>
                      <a:pt x="927829" y="221449"/>
                      <a:pt x="898463" y="221449"/>
                    </a:cubicBezTo>
                    <a:lnTo>
                      <a:pt x="110724" y="221449"/>
                    </a:lnTo>
                    <a:cubicBezTo>
                      <a:pt x="49573" y="221449"/>
                      <a:pt x="0" y="171876"/>
                      <a:pt x="0" y="110724"/>
                    </a:cubicBezTo>
                    <a:lnTo>
                      <a:pt x="0" y="110724"/>
                    </a:lnTo>
                    <a:cubicBezTo>
                      <a:pt x="0" y="49573"/>
                      <a:pt x="49573" y="0"/>
                      <a:pt x="110724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13" id="13"/>
              <p:cNvSpPr txBox="true"/>
              <p:nvPr/>
            </p:nvSpPr>
            <p:spPr>
              <a:xfrm>
                <a:off x="0" y="-38100"/>
                <a:ext cx="1009187" cy="25954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59"/>
                  </a:lnSpc>
                </a:pPr>
              </a:p>
            </p:txBody>
          </p:sp>
        </p:grpSp>
        <p:sp>
          <p:nvSpPr>
            <p:cNvPr name="TextBox 14" id="14"/>
            <p:cNvSpPr txBox="true"/>
            <p:nvPr/>
          </p:nvSpPr>
          <p:spPr>
            <a:xfrm rot="0">
              <a:off x="608442" y="62012"/>
              <a:ext cx="3436529" cy="79423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967"/>
                </a:lnSpc>
              </a:pPr>
              <a:r>
                <a:rPr lang="en-US" sz="3548">
                  <a:solidFill>
                    <a:srgbClr val="24508C"/>
                  </a:solidFill>
                  <a:latin typeface="Archivo Black"/>
                  <a:ea typeface="Archivo Black"/>
                  <a:cs typeface="Archivo Black"/>
                  <a:sym typeface="Archivo Black"/>
                </a:rPr>
                <a:t>GROUP-2</a:t>
              </a: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2715009" y="923925"/>
            <a:ext cx="8578516" cy="9443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798"/>
              </a:lnSpc>
            </a:pPr>
            <a:r>
              <a:rPr lang="en-US" sz="5570" b="true">
                <a:solidFill>
                  <a:srgbClr val="24508C"/>
                </a:solidFill>
                <a:latin typeface="Roca One Ultra-Bold"/>
                <a:ea typeface="Roca One Ultra-Bold"/>
                <a:cs typeface="Roca One Ultra-Bold"/>
                <a:sym typeface="Roca One Ultra-Bold"/>
              </a:rPr>
              <a:t>MCQ-BASED EXAM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715009" y="1646690"/>
            <a:ext cx="5540791" cy="9443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798"/>
              </a:lnSpc>
            </a:pPr>
            <a:r>
              <a:rPr lang="en-US" sz="5570" b="true">
                <a:solidFill>
                  <a:srgbClr val="24508C"/>
                </a:solidFill>
                <a:latin typeface="Roca One Ultra-Bold"/>
                <a:ea typeface="Roca One Ultra-Bold"/>
                <a:cs typeface="Roca One Ultra-Bold"/>
                <a:sym typeface="Roca One Ultra-Bold"/>
              </a:rPr>
              <a:t>PLATFORM</a:t>
            </a:r>
          </a:p>
        </p:txBody>
      </p:sp>
      <p:grpSp>
        <p:nvGrpSpPr>
          <p:cNvPr name="Group 17" id="17"/>
          <p:cNvGrpSpPr/>
          <p:nvPr/>
        </p:nvGrpSpPr>
        <p:grpSpPr>
          <a:xfrm rot="0">
            <a:off x="15155418" y="808653"/>
            <a:ext cx="1144251" cy="1144251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2715009" y="3690128"/>
            <a:ext cx="7814767" cy="6105895"/>
            <a:chOff x="0" y="0"/>
            <a:chExt cx="10419689" cy="8141193"/>
          </a:xfrm>
        </p:grpSpPr>
        <p:grpSp>
          <p:nvGrpSpPr>
            <p:cNvPr name="Group 21" id="21"/>
            <p:cNvGrpSpPr/>
            <p:nvPr/>
          </p:nvGrpSpPr>
          <p:grpSpPr>
            <a:xfrm rot="0">
              <a:off x="0" y="0"/>
              <a:ext cx="10354757" cy="8141193"/>
              <a:chOff x="0" y="0"/>
              <a:chExt cx="2045384" cy="1608137"/>
            </a:xfrm>
          </p:grpSpPr>
          <p:sp>
            <p:nvSpPr>
              <p:cNvPr name="Freeform 22" id="22"/>
              <p:cNvSpPr/>
              <p:nvPr/>
            </p:nvSpPr>
            <p:spPr>
              <a:xfrm flipH="false" flipV="false" rot="0">
                <a:off x="0" y="0"/>
                <a:ext cx="2045384" cy="1608137"/>
              </a:xfrm>
              <a:custGeom>
                <a:avLst/>
                <a:gdLst/>
                <a:ahLst/>
                <a:cxnLst/>
                <a:rect r="r" b="b" t="t" l="l"/>
                <a:pathLst>
                  <a:path h="1608137" w="2045384">
                    <a:moveTo>
                      <a:pt x="50841" y="0"/>
                    </a:moveTo>
                    <a:lnTo>
                      <a:pt x="1994543" y="0"/>
                    </a:lnTo>
                    <a:cubicBezTo>
                      <a:pt x="2008027" y="0"/>
                      <a:pt x="2020958" y="5356"/>
                      <a:pt x="2030493" y="14891"/>
                    </a:cubicBezTo>
                    <a:cubicBezTo>
                      <a:pt x="2040028" y="24426"/>
                      <a:pt x="2045384" y="37357"/>
                      <a:pt x="2045384" y="50841"/>
                    </a:cubicBezTo>
                    <a:lnTo>
                      <a:pt x="2045384" y="1557296"/>
                    </a:lnTo>
                    <a:cubicBezTo>
                      <a:pt x="2045384" y="1570780"/>
                      <a:pt x="2040028" y="1583711"/>
                      <a:pt x="2030493" y="1593246"/>
                    </a:cubicBezTo>
                    <a:cubicBezTo>
                      <a:pt x="2020958" y="1602780"/>
                      <a:pt x="2008027" y="1608137"/>
                      <a:pt x="1994543" y="1608137"/>
                    </a:cubicBezTo>
                    <a:lnTo>
                      <a:pt x="50841" y="1608137"/>
                    </a:lnTo>
                    <a:cubicBezTo>
                      <a:pt x="37357" y="1608137"/>
                      <a:pt x="24426" y="1602780"/>
                      <a:pt x="14891" y="1593246"/>
                    </a:cubicBezTo>
                    <a:cubicBezTo>
                      <a:pt x="5356" y="1583711"/>
                      <a:pt x="0" y="1570780"/>
                      <a:pt x="0" y="1557296"/>
                    </a:cubicBezTo>
                    <a:lnTo>
                      <a:pt x="0" y="50841"/>
                    </a:lnTo>
                    <a:cubicBezTo>
                      <a:pt x="0" y="37357"/>
                      <a:pt x="5356" y="24426"/>
                      <a:pt x="14891" y="14891"/>
                    </a:cubicBezTo>
                    <a:cubicBezTo>
                      <a:pt x="24426" y="5356"/>
                      <a:pt x="37357" y="0"/>
                      <a:pt x="50841" y="0"/>
                    </a:cubicBezTo>
                    <a:close/>
                  </a:path>
                </a:pathLst>
              </a:custGeom>
              <a:solidFill>
                <a:srgbClr val="24508C"/>
              </a:solidFill>
            </p:spPr>
          </p:sp>
          <p:sp>
            <p:nvSpPr>
              <p:cNvPr name="TextBox 23" id="23"/>
              <p:cNvSpPr txBox="true"/>
              <p:nvPr/>
            </p:nvSpPr>
            <p:spPr>
              <a:xfrm>
                <a:off x="0" y="-38100"/>
                <a:ext cx="2045384" cy="1646237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59"/>
                  </a:lnSpc>
                </a:pPr>
              </a:p>
            </p:txBody>
          </p:sp>
        </p:grpSp>
        <p:sp>
          <p:nvSpPr>
            <p:cNvPr name="TextBox 24" id="24"/>
            <p:cNvSpPr txBox="true"/>
            <p:nvPr/>
          </p:nvSpPr>
          <p:spPr>
            <a:xfrm rot="0">
              <a:off x="520518" y="396875"/>
              <a:ext cx="3697585" cy="56917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640"/>
                </a:lnSpc>
              </a:pPr>
              <a:r>
                <a:rPr lang="en-US" sz="2600" b="true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TEAM LEADER :</a:t>
              </a:r>
            </a:p>
          </p:txBody>
        </p:sp>
        <p:sp>
          <p:nvSpPr>
            <p:cNvPr name="TextBox 25" id="25"/>
            <p:cNvSpPr txBox="true"/>
            <p:nvPr/>
          </p:nvSpPr>
          <p:spPr>
            <a:xfrm rot="0">
              <a:off x="520518" y="1016846"/>
              <a:ext cx="6873058" cy="5376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499"/>
                </a:lnSpc>
              </a:pPr>
              <a:r>
                <a:rPr lang="en-US" sz="2499" b="true">
                  <a:solidFill>
                    <a:srgbClr val="FFFFFF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Arunima Biswas ( 22CS8014 )</a:t>
              </a:r>
            </a:p>
          </p:txBody>
        </p:sp>
        <p:sp>
          <p:nvSpPr>
            <p:cNvPr name="TextBox 26" id="26"/>
            <p:cNvSpPr txBox="true"/>
            <p:nvPr/>
          </p:nvSpPr>
          <p:spPr>
            <a:xfrm rot="0">
              <a:off x="507818" y="1875155"/>
              <a:ext cx="4442486" cy="56917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640"/>
                </a:lnSpc>
              </a:pPr>
              <a:r>
                <a:rPr lang="en-US" sz="2600" b="true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TEAM MEMBERS :</a:t>
              </a:r>
            </a:p>
          </p:txBody>
        </p:sp>
        <p:sp>
          <p:nvSpPr>
            <p:cNvPr name="TextBox 27" id="27"/>
            <p:cNvSpPr txBox="true"/>
            <p:nvPr/>
          </p:nvSpPr>
          <p:spPr>
            <a:xfrm rot="0">
              <a:off x="480835" y="2495126"/>
              <a:ext cx="6873058" cy="5376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499"/>
                </a:lnSpc>
              </a:pPr>
              <a:r>
                <a:rPr lang="en-US" sz="2499" b="true">
                  <a:solidFill>
                    <a:srgbClr val="FFFFFF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S Sankeerth Reddy ( 22CS8011 )</a:t>
              </a:r>
            </a:p>
          </p:txBody>
        </p:sp>
        <p:sp>
          <p:nvSpPr>
            <p:cNvPr name="TextBox 28" id="28"/>
            <p:cNvSpPr txBox="true"/>
            <p:nvPr/>
          </p:nvSpPr>
          <p:spPr>
            <a:xfrm rot="0">
              <a:off x="480835" y="3083559"/>
              <a:ext cx="9938854" cy="5376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499"/>
                </a:lnSpc>
              </a:pPr>
              <a:r>
                <a:rPr lang="en-US" sz="2499" b="true">
                  <a:solidFill>
                    <a:srgbClr val="FFFFFF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Mohammed E. Safwam ( 22CS8012 )</a:t>
              </a:r>
            </a:p>
          </p:txBody>
        </p:sp>
        <p:sp>
          <p:nvSpPr>
            <p:cNvPr name="TextBox 29" id="29"/>
            <p:cNvSpPr txBox="true"/>
            <p:nvPr/>
          </p:nvSpPr>
          <p:spPr>
            <a:xfrm rot="0">
              <a:off x="480835" y="3671993"/>
              <a:ext cx="9634358" cy="5376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499"/>
                </a:lnSpc>
              </a:pPr>
              <a:r>
                <a:rPr lang="en-US" sz="2499" b="true">
                  <a:solidFill>
                    <a:srgbClr val="FFFFFF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W. D. Tharushi S. N. Dayarathne ( 22CS8013 )</a:t>
              </a:r>
            </a:p>
          </p:txBody>
        </p:sp>
        <p:sp>
          <p:nvSpPr>
            <p:cNvPr name="TextBox 30" id="30"/>
            <p:cNvSpPr txBox="true"/>
            <p:nvPr/>
          </p:nvSpPr>
          <p:spPr>
            <a:xfrm rot="0">
              <a:off x="480835" y="4260426"/>
              <a:ext cx="6873058" cy="5376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499"/>
                </a:lnSpc>
              </a:pPr>
              <a:r>
                <a:rPr lang="en-US" sz="2499" b="true">
                  <a:solidFill>
                    <a:srgbClr val="FFFFFF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Anusrita Karmakar ( 22CS8015 )</a:t>
              </a:r>
            </a:p>
          </p:txBody>
        </p:sp>
        <p:sp>
          <p:nvSpPr>
            <p:cNvPr name="TextBox 31" id="31"/>
            <p:cNvSpPr txBox="true"/>
            <p:nvPr/>
          </p:nvSpPr>
          <p:spPr>
            <a:xfrm rot="0">
              <a:off x="480835" y="4848860"/>
              <a:ext cx="7299685" cy="5376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499"/>
                </a:lnSpc>
              </a:pPr>
              <a:r>
                <a:rPr lang="en-US" sz="2499" b="true">
                  <a:solidFill>
                    <a:srgbClr val="FFFFFF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Akash Kumar Gayen ( 22CS8016 )</a:t>
              </a:r>
            </a:p>
          </p:txBody>
        </p:sp>
        <p:sp>
          <p:nvSpPr>
            <p:cNvPr name="TextBox 32" id="32"/>
            <p:cNvSpPr txBox="true"/>
            <p:nvPr/>
          </p:nvSpPr>
          <p:spPr>
            <a:xfrm rot="0">
              <a:off x="480835" y="5437293"/>
              <a:ext cx="9938854" cy="5376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499"/>
                </a:lnSpc>
              </a:pPr>
              <a:r>
                <a:rPr lang="en-US" sz="2499" b="true">
                  <a:solidFill>
                    <a:srgbClr val="FFFFFF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Telagareddy Sai Prasanna Kumar ( 22CS8017 )</a:t>
              </a:r>
            </a:p>
          </p:txBody>
        </p:sp>
        <p:sp>
          <p:nvSpPr>
            <p:cNvPr name="TextBox 33" id="33"/>
            <p:cNvSpPr txBox="true"/>
            <p:nvPr/>
          </p:nvSpPr>
          <p:spPr>
            <a:xfrm rot="0">
              <a:off x="480835" y="6025727"/>
              <a:ext cx="7427674" cy="5376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499"/>
                </a:lnSpc>
              </a:pPr>
              <a:r>
                <a:rPr lang="en-US" sz="2499" b="true">
                  <a:solidFill>
                    <a:srgbClr val="FFFFFF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Ambati Gurucharan ( 22CS8018 )</a:t>
              </a:r>
            </a:p>
          </p:txBody>
        </p:sp>
        <p:sp>
          <p:nvSpPr>
            <p:cNvPr name="TextBox 34" id="34"/>
            <p:cNvSpPr txBox="true"/>
            <p:nvPr/>
          </p:nvSpPr>
          <p:spPr>
            <a:xfrm rot="0">
              <a:off x="480835" y="6614160"/>
              <a:ext cx="9634358" cy="5376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499"/>
                </a:lnSpc>
              </a:pPr>
              <a:r>
                <a:rPr lang="en-US" sz="2499" b="true">
                  <a:solidFill>
                    <a:srgbClr val="FFFFFF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Guthikonda Vijay Venkat Reddy ( 22CS8019 )</a:t>
              </a:r>
            </a:p>
          </p:txBody>
        </p:sp>
        <p:sp>
          <p:nvSpPr>
            <p:cNvPr name="TextBox 35" id="35"/>
            <p:cNvSpPr txBox="true"/>
            <p:nvPr/>
          </p:nvSpPr>
          <p:spPr>
            <a:xfrm rot="0">
              <a:off x="520518" y="7202593"/>
              <a:ext cx="6873058" cy="5376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499"/>
                </a:lnSpc>
              </a:pPr>
              <a:r>
                <a:rPr lang="en-US" sz="2499" b="true">
                  <a:solidFill>
                    <a:srgbClr val="FFFFFF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Debidyuti Kar ( 22CS8020 )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FED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664066" y="5044109"/>
            <a:ext cx="6739156" cy="6739156"/>
          </a:xfrm>
          <a:custGeom>
            <a:avLst/>
            <a:gdLst/>
            <a:ahLst/>
            <a:cxnLst/>
            <a:rect r="r" b="b" t="t" l="l"/>
            <a:pathLst>
              <a:path h="6739156" w="6739156">
                <a:moveTo>
                  <a:pt x="0" y="0"/>
                </a:moveTo>
                <a:lnTo>
                  <a:pt x="6739156" y="0"/>
                </a:lnTo>
                <a:lnTo>
                  <a:pt x="6739156" y="6739156"/>
                </a:lnTo>
                <a:lnTo>
                  <a:pt x="0" y="67391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2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773515" y="5557948"/>
            <a:ext cx="5514485" cy="4714884"/>
          </a:xfrm>
          <a:custGeom>
            <a:avLst/>
            <a:gdLst/>
            <a:ahLst/>
            <a:cxnLst/>
            <a:rect r="r" b="b" t="t" l="l"/>
            <a:pathLst>
              <a:path h="4714884" w="5514485">
                <a:moveTo>
                  <a:pt x="0" y="0"/>
                </a:moveTo>
                <a:lnTo>
                  <a:pt x="5514485" y="0"/>
                </a:lnTo>
                <a:lnTo>
                  <a:pt x="5514485" y="4714884"/>
                </a:lnTo>
                <a:lnTo>
                  <a:pt x="0" y="471488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-1940012" y="8707544"/>
            <a:ext cx="3985617" cy="3953273"/>
            <a:chOff x="0" y="0"/>
            <a:chExt cx="81945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9450" cy="812800"/>
            </a:xfrm>
            <a:custGeom>
              <a:avLst/>
              <a:gdLst/>
              <a:ahLst/>
              <a:cxnLst/>
              <a:rect r="r" b="b" t="t" l="l"/>
              <a:pathLst>
                <a:path h="812800" w="819450">
                  <a:moveTo>
                    <a:pt x="409725" y="0"/>
                  </a:moveTo>
                  <a:cubicBezTo>
                    <a:pt x="183440" y="0"/>
                    <a:pt x="0" y="181951"/>
                    <a:pt x="0" y="406400"/>
                  </a:cubicBezTo>
                  <a:cubicBezTo>
                    <a:pt x="0" y="630849"/>
                    <a:pt x="183440" y="812800"/>
                    <a:pt x="409725" y="812800"/>
                  </a:cubicBezTo>
                  <a:cubicBezTo>
                    <a:pt x="636010" y="812800"/>
                    <a:pt x="819450" y="630849"/>
                    <a:pt x="819450" y="406400"/>
                  </a:cubicBezTo>
                  <a:cubicBezTo>
                    <a:pt x="819450" y="181951"/>
                    <a:pt x="636010" y="0"/>
                    <a:pt x="409725" y="0"/>
                  </a:cubicBezTo>
                  <a:close/>
                </a:path>
              </a:pathLst>
            </a:custGeom>
            <a:solidFill>
              <a:srgbClr val="24508C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76823" y="38100"/>
              <a:ext cx="665803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6311940" y="-2923420"/>
            <a:ext cx="3952120" cy="3952120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4508C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146260" y="8902371"/>
            <a:ext cx="899345" cy="899345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6535310" y="-967385"/>
            <a:ext cx="2221055" cy="2221055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4508C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634924" y="747408"/>
            <a:ext cx="3568176" cy="495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2"/>
              </a:lnSpc>
            </a:pPr>
            <a:r>
              <a:rPr lang="en-US" sz="3260" b="true">
                <a:solidFill>
                  <a:srgbClr val="24508C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OBJECTIVE: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634924" y="1418731"/>
            <a:ext cx="16790528" cy="1957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b="true" sz="2799">
                <a:solidFill>
                  <a:srgbClr val="24508C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To develop an online MCQ exam platform that facilitates instructors to upload question banks, grading policies, and answer keys, and enables students to take exams in a secure, structured manner.</a:t>
            </a:r>
          </a:p>
          <a:p>
            <a:pPr algn="just">
              <a:lnSpc>
                <a:spcPts val="3919"/>
              </a:lnSpc>
            </a:pPr>
          </a:p>
        </p:txBody>
      </p:sp>
      <p:sp>
        <p:nvSpPr>
          <p:cNvPr name="TextBox 18" id="18"/>
          <p:cNvSpPr txBox="true"/>
          <p:nvPr/>
        </p:nvSpPr>
        <p:spPr>
          <a:xfrm rot="0">
            <a:off x="634924" y="3376436"/>
            <a:ext cx="4835535" cy="493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06"/>
              </a:lnSpc>
            </a:pPr>
            <a:r>
              <a:rPr lang="en-US" sz="3255" b="true">
                <a:solidFill>
                  <a:srgbClr val="24508C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KEY REQUIREMENTS: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634924" y="4152119"/>
            <a:ext cx="14144747" cy="14624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b="true" sz="2799">
                <a:solidFill>
                  <a:srgbClr val="24508C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Instructors: Upload questions, define grading schemes, shuffle policies.</a:t>
            </a:r>
          </a:p>
          <a:p>
            <a:pPr algn="just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b="true" sz="2799">
                <a:solidFill>
                  <a:srgbClr val="24508C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Students: Take exams, receive instant results, and performance analytics.</a:t>
            </a:r>
          </a:p>
          <a:p>
            <a:pPr algn="just">
              <a:lnSpc>
                <a:spcPts val="3919"/>
              </a:lnSpc>
            </a:pPr>
          </a:p>
        </p:txBody>
      </p:sp>
      <p:sp>
        <p:nvSpPr>
          <p:cNvPr name="TextBox 20" id="20"/>
          <p:cNvSpPr txBox="true"/>
          <p:nvPr/>
        </p:nvSpPr>
        <p:spPr>
          <a:xfrm rot="0">
            <a:off x="634924" y="5944541"/>
            <a:ext cx="3568176" cy="495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1"/>
              </a:lnSpc>
            </a:pPr>
            <a:r>
              <a:rPr lang="en-US" sz="3259" b="true">
                <a:solidFill>
                  <a:srgbClr val="24508C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CHALLENGES: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634924" y="6725591"/>
            <a:ext cx="11768171" cy="1957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04518" indent="-302259" lvl="1">
              <a:lnSpc>
                <a:spcPts val="3919"/>
              </a:lnSpc>
              <a:buFont typeface="Arial"/>
              <a:buChar char="•"/>
            </a:pPr>
            <a:r>
              <a:rPr lang="en-US" b="true" sz="2799">
                <a:solidFill>
                  <a:srgbClr val="24508C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Scalability to handle multiple students.</a:t>
            </a:r>
          </a:p>
          <a:p>
            <a:pPr algn="just" marL="604518" indent="-302259" lvl="1">
              <a:lnSpc>
                <a:spcPts val="3919"/>
              </a:lnSpc>
              <a:buFont typeface="Arial"/>
              <a:buChar char="•"/>
            </a:pPr>
            <a:r>
              <a:rPr lang="en-US" b="true" sz="2799">
                <a:solidFill>
                  <a:srgbClr val="24508C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Redundancy and robust performance.</a:t>
            </a:r>
          </a:p>
          <a:p>
            <a:pPr algn="just" marL="604518" indent="-302259" lvl="1">
              <a:lnSpc>
                <a:spcPts val="3919"/>
              </a:lnSpc>
              <a:buFont typeface="Arial"/>
              <a:buChar char="•"/>
            </a:pPr>
            <a:r>
              <a:rPr lang="en-US" b="true" sz="2799">
                <a:solidFill>
                  <a:srgbClr val="24508C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Security in data storage and student authentication.</a:t>
            </a:r>
          </a:p>
          <a:p>
            <a:pPr algn="just">
              <a:lnSpc>
                <a:spcPts val="3919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FED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57175" y="614076"/>
            <a:ext cx="12466128" cy="9030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452"/>
              </a:lnSpc>
            </a:pPr>
            <a:r>
              <a:rPr lang="en-US" sz="5323" b="true">
                <a:solidFill>
                  <a:srgbClr val="24508C"/>
                </a:solidFill>
                <a:latin typeface="Roca One Ultra-Bold"/>
                <a:ea typeface="Roca One Ultra-Bold"/>
                <a:cs typeface="Roca One Ultra-Bold"/>
                <a:sym typeface="Roca One Ultra-Bold"/>
              </a:rPr>
              <a:t>SYSTEM FEATURE OVERVIEW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-1745719" y="8725517"/>
            <a:ext cx="3491438" cy="3122967"/>
            <a:chOff x="0" y="0"/>
            <a:chExt cx="9087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908700" cy="812800"/>
            </a:xfrm>
            <a:custGeom>
              <a:avLst/>
              <a:gdLst/>
              <a:ahLst/>
              <a:cxnLst/>
              <a:rect r="r" b="b" t="t" l="l"/>
              <a:pathLst>
                <a:path h="812800" w="908700">
                  <a:moveTo>
                    <a:pt x="454350" y="0"/>
                  </a:moveTo>
                  <a:cubicBezTo>
                    <a:pt x="203420" y="0"/>
                    <a:pt x="0" y="181951"/>
                    <a:pt x="0" y="406400"/>
                  </a:cubicBezTo>
                  <a:cubicBezTo>
                    <a:pt x="0" y="630849"/>
                    <a:pt x="203420" y="812800"/>
                    <a:pt x="454350" y="812800"/>
                  </a:cubicBezTo>
                  <a:cubicBezTo>
                    <a:pt x="705281" y="812800"/>
                    <a:pt x="908700" y="630849"/>
                    <a:pt x="908700" y="406400"/>
                  </a:cubicBezTo>
                  <a:cubicBezTo>
                    <a:pt x="908700" y="181951"/>
                    <a:pt x="705281" y="0"/>
                    <a:pt x="454350" y="0"/>
                  </a:cubicBezTo>
                  <a:close/>
                </a:path>
              </a:pathLst>
            </a:custGeom>
            <a:solidFill>
              <a:srgbClr val="24508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85191" y="38100"/>
              <a:ext cx="738319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5360148" y="-2923420"/>
            <a:ext cx="4903912" cy="4903912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4508C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288437" y="9829718"/>
            <a:ext cx="914564" cy="914564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4902866" y="-457282"/>
            <a:ext cx="914564" cy="914564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418913" y="1980492"/>
            <a:ext cx="4560085" cy="495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2"/>
              </a:lnSpc>
            </a:pPr>
            <a:r>
              <a:rPr lang="en-US" sz="3260" b="true">
                <a:solidFill>
                  <a:srgbClr val="24508C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CORE FEATURES :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721133" y="2894892"/>
            <a:ext cx="15560255" cy="56319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26109" indent="-313054" lvl="1">
              <a:lnSpc>
                <a:spcPts val="4059"/>
              </a:lnSpc>
              <a:buFont typeface="Arial"/>
              <a:buChar char="•"/>
            </a:pPr>
            <a:r>
              <a:rPr lang="en-US" b="true" sz="2899">
                <a:solidFill>
                  <a:srgbClr val="24508C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User Login and Registration</a:t>
            </a:r>
            <a:r>
              <a:rPr lang="en-US" sz="2899">
                <a:solidFill>
                  <a:srgbClr val="24508C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</a:p>
          <a:p>
            <a:pPr algn="just" marL="1252218" indent="-417406" lvl="2">
              <a:lnSpc>
                <a:spcPts val="4059"/>
              </a:lnSpc>
              <a:buFont typeface="Arial"/>
              <a:buChar char="⚬"/>
            </a:pPr>
            <a:r>
              <a:rPr lang="en-US" sz="2899">
                <a:solidFill>
                  <a:srgbClr val="24508C"/>
                </a:solidFill>
                <a:latin typeface="Montserrat"/>
                <a:ea typeface="Montserrat"/>
                <a:cs typeface="Montserrat"/>
                <a:sym typeface="Montserrat"/>
              </a:rPr>
              <a:t>Secure login with passwords for students and instructors.</a:t>
            </a:r>
          </a:p>
          <a:p>
            <a:pPr algn="just" marL="626109" indent="-313054" lvl="1">
              <a:lnSpc>
                <a:spcPts val="4059"/>
              </a:lnSpc>
              <a:buFont typeface="Arial"/>
              <a:buChar char="•"/>
            </a:pPr>
            <a:r>
              <a:rPr lang="en-US" b="true" sz="2899">
                <a:solidFill>
                  <a:srgbClr val="24508C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Question Bank Upload</a:t>
            </a:r>
            <a:r>
              <a:rPr lang="en-US" sz="2899">
                <a:solidFill>
                  <a:srgbClr val="24508C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</a:p>
          <a:p>
            <a:pPr algn="just" marL="1252218" indent="-417406" lvl="2">
              <a:lnSpc>
                <a:spcPts val="4059"/>
              </a:lnSpc>
              <a:buFont typeface="Arial"/>
              <a:buChar char="⚬"/>
            </a:pPr>
            <a:r>
              <a:rPr lang="en-US" sz="2899">
                <a:solidFill>
                  <a:srgbClr val="24508C"/>
                </a:solidFill>
                <a:latin typeface="Montserrat"/>
                <a:ea typeface="Montserrat"/>
                <a:cs typeface="Montserrat"/>
                <a:sym typeface="Montserrat"/>
              </a:rPr>
              <a:t>Instructors upload and update questions via .txt files.</a:t>
            </a:r>
          </a:p>
          <a:p>
            <a:pPr algn="just" marL="626109" indent="-313054" lvl="1">
              <a:lnSpc>
                <a:spcPts val="4059"/>
              </a:lnSpc>
              <a:buFont typeface="Arial"/>
              <a:buChar char="•"/>
            </a:pPr>
            <a:r>
              <a:rPr lang="en-US" b="true" sz="2899">
                <a:solidFill>
                  <a:srgbClr val="24508C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Question Shuffling</a:t>
            </a:r>
            <a:r>
              <a:rPr lang="en-US" sz="2899">
                <a:solidFill>
                  <a:srgbClr val="24508C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</a:p>
          <a:p>
            <a:pPr algn="just" marL="1252218" indent="-417406" lvl="2">
              <a:lnSpc>
                <a:spcPts val="4059"/>
              </a:lnSpc>
              <a:buFont typeface="Arial"/>
              <a:buChar char="⚬"/>
            </a:pPr>
            <a:r>
              <a:rPr lang="en-US" sz="2899">
                <a:solidFill>
                  <a:srgbClr val="24508C"/>
                </a:solidFill>
                <a:latin typeface="Montserrat"/>
                <a:ea typeface="Montserrat"/>
                <a:cs typeface="Montserrat"/>
                <a:sym typeface="Montserrat"/>
              </a:rPr>
              <a:t>Randomized question order to prevent cheating.</a:t>
            </a:r>
          </a:p>
          <a:p>
            <a:pPr algn="just" marL="626109" indent="-313054" lvl="1">
              <a:lnSpc>
                <a:spcPts val="4059"/>
              </a:lnSpc>
              <a:buFont typeface="Arial"/>
              <a:buChar char="•"/>
            </a:pPr>
            <a:r>
              <a:rPr lang="en-US" b="true" sz="2899">
                <a:solidFill>
                  <a:srgbClr val="24508C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Grading and Results</a:t>
            </a:r>
            <a:r>
              <a:rPr lang="en-US" sz="2899">
                <a:solidFill>
                  <a:srgbClr val="24508C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</a:p>
          <a:p>
            <a:pPr algn="just" marL="1252218" indent="-417406" lvl="2">
              <a:lnSpc>
                <a:spcPts val="4059"/>
              </a:lnSpc>
              <a:buFont typeface="Arial"/>
              <a:buChar char="⚬"/>
            </a:pPr>
            <a:r>
              <a:rPr lang="en-US" sz="2899">
                <a:solidFill>
                  <a:srgbClr val="24508C"/>
                </a:solidFill>
                <a:latin typeface="Montserrat"/>
                <a:ea typeface="Montserrat"/>
                <a:cs typeface="Montserrat"/>
                <a:sym typeface="Montserrat"/>
              </a:rPr>
              <a:t>Instant grading and feedback after exam completion.</a:t>
            </a:r>
          </a:p>
          <a:p>
            <a:pPr algn="just" marL="626109" indent="-313054" lvl="1">
              <a:lnSpc>
                <a:spcPts val="4059"/>
              </a:lnSpc>
              <a:buFont typeface="Arial"/>
              <a:buChar char="•"/>
            </a:pPr>
            <a:r>
              <a:rPr lang="en-US" b="true" sz="2899">
                <a:solidFill>
                  <a:srgbClr val="24508C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Redundancy</a:t>
            </a:r>
            <a:r>
              <a:rPr lang="en-US" sz="2899">
                <a:solidFill>
                  <a:srgbClr val="24508C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</a:p>
          <a:p>
            <a:pPr algn="just" marL="1252218" indent="-417406" lvl="2">
              <a:lnSpc>
                <a:spcPts val="4059"/>
              </a:lnSpc>
              <a:buFont typeface="Arial"/>
              <a:buChar char="⚬"/>
            </a:pPr>
            <a:r>
              <a:rPr lang="en-US" sz="2899">
                <a:solidFill>
                  <a:srgbClr val="24508C"/>
                </a:solidFill>
                <a:latin typeface="Montserrat"/>
                <a:ea typeface="Montserrat"/>
                <a:cs typeface="Montserrat"/>
                <a:sym typeface="Montserrat"/>
              </a:rPr>
              <a:t>Automatic data backups to handle server failures.</a:t>
            </a:r>
          </a:p>
          <a:p>
            <a:pPr algn="just">
              <a:lnSpc>
                <a:spcPts val="4059"/>
              </a:lnSpc>
            </a:pPr>
          </a:p>
        </p:txBody>
      </p:sp>
      <p:sp>
        <p:nvSpPr>
          <p:cNvPr name="Freeform 17" id="17"/>
          <p:cNvSpPr/>
          <p:nvPr/>
        </p:nvSpPr>
        <p:spPr>
          <a:xfrm flipH="false" flipV="false" rot="0">
            <a:off x="13871533" y="6154265"/>
            <a:ext cx="3980218" cy="3223977"/>
          </a:xfrm>
          <a:custGeom>
            <a:avLst/>
            <a:gdLst/>
            <a:ahLst/>
            <a:cxnLst/>
            <a:rect r="r" b="b" t="t" l="l"/>
            <a:pathLst>
              <a:path h="3223977" w="3980218">
                <a:moveTo>
                  <a:pt x="0" y="0"/>
                </a:moveTo>
                <a:lnTo>
                  <a:pt x="3980218" y="0"/>
                </a:lnTo>
                <a:lnTo>
                  <a:pt x="3980218" y="3223977"/>
                </a:lnTo>
                <a:lnTo>
                  <a:pt x="0" y="322397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2558320" y="5472388"/>
            <a:ext cx="7369925" cy="7369925"/>
          </a:xfrm>
          <a:custGeom>
            <a:avLst/>
            <a:gdLst/>
            <a:ahLst/>
            <a:cxnLst/>
            <a:rect r="r" b="b" t="t" l="l"/>
            <a:pathLst>
              <a:path h="7369925" w="7369925">
                <a:moveTo>
                  <a:pt x="0" y="0"/>
                </a:moveTo>
                <a:lnTo>
                  <a:pt x="7369925" y="0"/>
                </a:lnTo>
                <a:lnTo>
                  <a:pt x="7369925" y="7369925"/>
                </a:lnTo>
                <a:lnTo>
                  <a:pt x="0" y="736992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12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DFED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941665" y="1216311"/>
            <a:ext cx="15155079" cy="95755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040"/>
              </a:lnSpc>
            </a:pPr>
            <a:r>
              <a:rPr lang="en-US" sz="2886" b="true">
                <a:solidFill>
                  <a:srgbClr val="24508C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Feature 1</a:t>
            </a:r>
            <a:r>
              <a:rPr lang="en-US" sz="2886" b="true">
                <a:solidFill>
                  <a:srgbClr val="24508C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: </a:t>
            </a:r>
            <a:r>
              <a:rPr lang="en-US" sz="2886" b="true">
                <a:solidFill>
                  <a:srgbClr val="24508C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Timer Based Questions</a:t>
            </a:r>
          </a:p>
          <a:p>
            <a:pPr algn="just" marL="623144" indent="-311572" lvl="1">
              <a:lnSpc>
                <a:spcPts val="4040"/>
              </a:lnSpc>
              <a:buFont typeface="Arial"/>
              <a:buChar char="•"/>
            </a:pPr>
            <a:r>
              <a:rPr lang="en-US" b="true" sz="2886">
                <a:solidFill>
                  <a:srgbClr val="24508C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Description</a:t>
            </a:r>
            <a:r>
              <a:rPr lang="en-US" b="true" sz="2886">
                <a:solidFill>
                  <a:srgbClr val="24508C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: Instructors can assign a timer for individual questions or the entire exam</a:t>
            </a:r>
          </a:p>
          <a:p>
            <a:pPr algn="just" marL="623144" indent="-311572" lvl="1">
              <a:lnSpc>
                <a:spcPts val="4040"/>
              </a:lnSpc>
              <a:buFont typeface="Arial"/>
              <a:buChar char="•"/>
            </a:pPr>
            <a:r>
              <a:rPr lang="en-US" b="true" sz="2886">
                <a:solidFill>
                  <a:srgbClr val="24508C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Purpose</a:t>
            </a:r>
            <a:r>
              <a:rPr lang="en-US" b="true" sz="2886">
                <a:solidFill>
                  <a:srgbClr val="24508C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: Increases exam integrity by restricting time per question or section</a:t>
            </a:r>
          </a:p>
          <a:p>
            <a:pPr algn="just">
              <a:lnSpc>
                <a:spcPts val="4040"/>
              </a:lnSpc>
            </a:pPr>
          </a:p>
          <a:p>
            <a:pPr algn="just">
              <a:lnSpc>
                <a:spcPts val="4040"/>
              </a:lnSpc>
            </a:pPr>
            <a:r>
              <a:rPr lang="en-US" sz="2886" b="true">
                <a:solidFill>
                  <a:srgbClr val="24508C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Feature 2</a:t>
            </a:r>
            <a:r>
              <a:rPr lang="en-US" sz="2886" b="true">
                <a:solidFill>
                  <a:srgbClr val="24508C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: </a:t>
            </a:r>
            <a:r>
              <a:rPr lang="en-US" sz="2886" b="true">
                <a:solidFill>
                  <a:srgbClr val="24508C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User Progress Tracking</a:t>
            </a:r>
            <a:r>
              <a:rPr lang="en-US" sz="2886" b="true">
                <a:solidFill>
                  <a:srgbClr val="24508C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</a:p>
          <a:p>
            <a:pPr algn="just" marL="623144" indent="-311572" lvl="1">
              <a:lnSpc>
                <a:spcPts val="4040"/>
              </a:lnSpc>
              <a:buFont typeface="Arial"/>
              <a:buChar char="•"/>
            </a:pPr>
            <a:r>
              <a:rPr lang="en-US" b="true" sz="2886">
                <a:solidFill>
                  <a:srgbClr val="24508C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Description : </a:t>
            </a:r>
            <a:r>
              <a:rPr lang="en-US" b="true" sz="2886">
                <a:solidFill>
                  <a:srgbClr val="24508C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Real-time tracking for students to see how many questions are answered and how much time remains.</a:t>
            </a:r>
          </a:p>
          <a:p>
            <a:pPr algn="just" marL="623144" indent="-311572" lvl="1">
              <a:lnSpc>
                <a:spcPts val="4040"/>
              </a:lnSpc>
              <a:buFont typeface="Arial"/>
              <a:buChar char="•"/>
            </a:pPr>
            <a:r>
              <a:rPr lang="en-US" b="true" sz="2886">
                <a:solidFill>
                  <a:srgbClr val="24508C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Benifit : </a:t>
            </a:r>
            <a:r>
              <a:rPr lang="en-US" b="true" sz="2886">
                <a:solidFill>
                  <a:srgbClr val="24508C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Enhance time management and exam-taking efficiency. </a:t>
            </a:r>
          </a:p>
          <a:p>
            <a:pPr algn="just">
              <a:lnSpc>
                <a:spcPts val="4040"/>
              </a:lnSpc>
            </a:pPr>
          </a:p>
          <a:p>
            <a:pPr algn="just">
              <a:lnSpc>
                <a:spcPts val="4040"/>
              </a:lnSpc>
            </a:pPr>
            <a:r>
              <a:rPr lang="en-US" sz="2886" b="true">
                <a:solidFill>
                  <a:srgbClr val="24508C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Feature 3: Hints</a:t>
            </a:r>
          </a:p>
          <a:p>
            <a:pPr algn="just" marL="623144" indent="-311572" lvl="1">
              <a:lnSpc>
                <a:spcPts val="4040"/>
              </a:lnSpc>
              <a:buFont typeface="Arial"/>
              <a:buChar char="•"/>
            </a:pPr>
            <a:r>
              <a:rPr lang="en-US" b="true" sz="2886">
                <a:solidFill>
                  <a:srgbClr val="24508C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Description :</a:t>
            </a:r>
            <a:r>
              <a:rPr lang="en-US" b="true" sz="2886">
                <a:solidFill>
                  <a:srgbClr val="24508C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Instructors can provide optional hints for specific questions to assist students during the exam. These hints can be revealed either immediately or after a certain time has elapsed</a:t>
            </a:r>
          </a:p>
          <a:p>
            <a:pPr algn="just" marL="623144" indent="-311572" lvl="1">
              <a:lnSpc>
                <a:spcPts val="4040"/>
              </a:lnSpc>
              <a:buFont typeface="Arial"/>
              <a:buChar char="•"/>
            </a:pPr>
            <a:r>
              <a:rPr lang="en-US" b="true" sz="2886">
                <a:solidFill>
                  <a:srgbClr val="24508C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Benifit :</a:t>
            </a:r>
            <a:r>
              <a:rPr lang="en-US" b="true" sz="2886">
                <a:solidFill>
                  <a:srgbClr val="24508C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To offer guidance and support without compromising exam difficulty, helping students who may be struggling with particular questions while maintaining fairness.</a:t>
            </a:r>
          </a:p>
          <a:p>
            <a:pPr algn="just">
              <a:lnSpc>
                <a:spcPts val="4040"/>
              </a:lnSpc>
            </a:pPr>
          </a:p>
          <a:p>
            <a:pPr algn="just">
              <a:lnSpc>
                <a:spcPts val="4040"/>
              </a:lnSpc>
            </a:pPr>
          </a:p>
        </p:txBody>
      </p:sp>
      <p:grpSp>
        <p:nvGrpSpPr>
          <p:cNvPr name="Group 3" id="3"/>
          <p:cNvGrpSpPr/>
          <p:nvPr/>
        </p:nvGrpSpPr>
        <p:grpSpPr>
          <a:xfrm rot="0">
            <a:off x="16464340" y="-2771020"/>
            <a:ext cx="3952120" cy="3952120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4508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6815535" y="8693284"/>
            <a:ext cx="9567614" cy="9567614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4508C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554762" y="9258300"/>
            <a:ext cx="773806" cy="773806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554762" y="336548"/>
            <a:ext cx="6746525" cy="8445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99"/>
              </a:lnSpc>
              <a:spcBef>
                <a:spcPct val="0"/>
              </a:spcBef>
            </a:pPr>
            <a:r>
              <a:rPr lang="en-US" b="true" sz="4999">
                <a:solidFill>
                  <a:srgbClr val="24508C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Additional Features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FED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296784" y="6418923"/>
            <a:ext cx="7477408" cy="7477408"/>
          </a:xfrm>
          <a:custGeom>
            <a:avLst/>
            <a:gdLst/>
            <a:ahLst/>
            <a:cxnLst/>
            <a:rect r="r" b="b" t="t" l="l"/>
            <a:pathLst>
              <a:path h="7477408" w="7477408">
                <a:moveTo>
                  <a:pt x="0" y="0"/>
                </a:moveTo>
                <a:lnTo>
                  <a:pt x="7477408" y="0"/>
                </a:lnTo>
                <a:lnTo>
                  <a:pt x="7477408" y="7477407"/>
                </a:lnTo>
                <a:lnTo>
                  <a:pt x="0" y="74774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2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998379" y="7250756"/>
            <a:ext cx="3855548" cy="3036244"/>
          </a:xfrm>
          <a:custGeom>
            <a:avLst/>
            <a:gdLst/>
            <a:ahLst/>
            <a:cxnLst/>
            <a:rect r="r" b="b" t="t" l="l"/>
            <a:pathLst>
              <a:path h="3036244" w="3855548">
                <a:moveTo>
                  <a:pt x="0" y="0"/>
                </a:moveTo>
                <a:lnTo>
                  <a:pt x="3855548" y="0"/>
                </a:lnTo>
                <a:lnTo>
                  <a:pt x="3855548" y="3036244"/>
                </a:lnTo>
                <a:lnTo>
                  <a:pt x="0" y="303624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33398" y="343339"/>
            <a:ext cx="9755491" cy="6853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38"/>
              </a:lnSpc>
            </a:pPr>
            <a:r>
              <a:rPr lang="en-US" sz="4027" b="true">
                <a:solidFill>
                  <a:srgbClr val="24508C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OS Features and Technical Aspects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433398" y="1619905"/>
            <a:ext cx="13069027" cy="79235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745"/>
              </a:lnSpc>
            </a:pPr>
            <a:r>
              <a:rPr lang="en-US" sz="2675" b="true">
                <a:solidFill>
                  <a:srgbClr val="24508C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Multithreading:</a:t>
            </a:r>
          </a:p>
          <a:p>
            <a:pPr algn="just" marL="577658" indent="-288829" lvl="1">
              <a:lnSpc>
                <a:spcPts val="3745"/>
              </a:lnSpc>
              <a:buFont typeface="Arial"/>
              <a:buChar char="•"/>
            </a:pPr>
            <a:r>
              <a:rPr lang="en-US" b="true" sz="2675">
                <a:solidFill>
                  <a:srgbClr val="24508C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Manages multiple students taking exams concurrently.</a:t>
            </a:r>
          </a:p>
          <a:p>
            <a:pPr algn="just" marL="577658" indent="-288829" lvl="1">
              <a:lnSpc>
                <a:spcPts val="3745"/>
              </a:lnSpc>
              <a:buFont typeface="Arial"/>
              <a:buChar char="•"/>
            </a:pPr>
            <a:r>
              <a:rPr lang="en-US" b="true" sz="2675">
                <a:solidFill>
                  <a:srgbClr val="24508C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Improves server efficiency and reduces response time</a:t>
            </a:r>
          </a:p>
          <a:p>
            <a:pPr algn="just">
              <a:lnSpc>
                <a:spcPts val="3745"/>
              </a:lnSpc>
            </a:pPr>
          </a:p>
          <a:p>
            <a:pPr algn="just">
              <a:lnSpc>
                <a:spcPts val="3745"/>
              </a:lnSpc>
            </a:pPr>
            <a:r>
              <a:rPr lang="en-US" sz="2675" b="true">
                <a:solidFill>
                  <a:srgbClr val="24508C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Socket Programming:</a:t>
            </a:r>
          </a:p>
          <a:p>
            <a:pPr algn="just" marL="577658" indent="-288829" lvl="1">
              <a:lnSpc>
                <a:spcPts val="3745"/>
              </a:lnSpc>
              <a:buFont typeface="Arial"/>
              <a:buChar char="•"/>
            </a:pPr>
            <a:r>
              <a:rPr lang="en-US" b="true" sz="2675">
                <a:solidFill>
                  <a:srgbClr val="24508C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Facilitates real-time data exchange between client (student) and server.</a:t>
            </a:r>
          </a:p>
          <a:p>
            <a:pPr algn="just" marL="577658" indent="-288829" lvl="1">
              <a:lnSpc>
                <a:spcPts val="3745"/>
              </a:lnSpc>
              <a:buFont typeface="Arial"/>
              <a:buChar char="•"/>
            </a:pPr>
            <a:r>
              <a:rPr lang="en-US" b="true" sz="2675">
                <a:solidFill>
                  <a:srgbClr val="24508C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Manages exam submissions, question loading, and results display.</a:t>
            </a:r>
          </a:p>
          <a:p>
            <a:pPr algn="just">
              <a:lnSpc>
                <a:spcPts val="3745"/>
              </a:lnSpc>
            </a:pPr>
          </a:p>
          <a:p>
            <a:pPr algn="just">
              <a:lnSpc>
                <a:spcPts val="3745"/>
              </a:lnSpc>
            </a:pPr>
            <a:r>
              <a:rPr lang="en-US" sz="2675" b="true">
                <a:solidFill>
                  <a:srgbClr val="24508C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File Handling:</a:t>
            </a:r>
          </a:p>
          <a:p>
            <a:pPr algn="just" marL="577658" indent="-288829" lvl="1">
              <a:lnSpc>
                <a:spcPts val="3745"/>
              </a:lnSpc>
              <a:buFont typeface="Arial"/>
              <a:buChar char="•"/>
            </a:pPr>
            <a:r>
              <a:rPr lang="en-US" b="true" sz="2675">
                <a:solidFill>
                  <a:srgbClr val="24508C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Involves parsing .txt files for question banks.</a:t>
            </a:r>
          </a:p>
          <a:p>
            <a:pPr algn="just" marL="577658" indent="-288829" lvl="1">
              <a:lnSpc>
                <a:spcPts val="3745"/>
              </a:lnSpc>
              <a:buFont typeface="Arial"/>
              <a:buChar char="•"/>
            </a:pPr>
            <a:r>
              <a:rPr lang="en-US" b="true" sz="2675">
                <a:solidFill>
                  <a:srgbClr val="24508C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Storing student answers and logs in files or databases.</a:t>
            </a:r>
          </a:p>
          <a:p>
            <a:pPr algn="just" marL="577658" indent="-288829" lvl="1">
              <a:lnSpc>
                <a:spcPts val="3745"/>
              </a:lnSpc>
              <a:buFont typeface="Arial"/>
              <a:buChar char="•"/>
            </a:pPr>
            <a:r>
              <a:rPr lang="en-US" b="true" sz="2675">
                <a:solidFill>
                  <a:srgbClr val="24508C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Simple encryption for databases .</a:t>
            </a:r>
          </a:p>
          <a:p>
            <a:pPr algn="just">
              <a:lnSpc>
                <a:spcPts val="3745"/>
              </a:lnSpc>
            </a:pPr>
          </a:p>
          <a:p>
            <a:pPr algn="just">
              <a:lnSpc>
                <a:spcPts val="3745"/>
              </a:lnSpc>
            </a:pPr>
            <a:r>
              <a:rPr lang="en-US" sz="2675" b="true">
                <a:solidFill>
                  <a:srgbClr val="24508C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Redundancy &amp; Fault Tolerance:</a:t>
            </a:r>
          </a:p>
          <a:p>
            <a:pPr algn="just" marL="577658" indent="-288829" lvl="1">
              <a:lnSpc>
                <a:spcPts val="3745"/>
              </a:lnSpc>
              <a:buFont typeface="Arial"/>
              <a:buChar char="•"/>
            </a:pPr>
            <a:r>
              <a:rPr lang="en-US" b="true" sz="2675">
                <a:solidFill>
                  <a:srgbClr val="24508C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Backup mechanisms to handle server failures, ensuring progress is saved periodically (e.g every 30 seconds).</a:t>
            </a:r>
          </a:p>
          <a:p>
            <a:pPr algn="just">
              <a:lnSpc>
                <a:spcPts val="3745"/>
              </a:lnSpc>
            </a:pPr>
            <a:r>
              <a:rPr lang="en-US" b="true" sz="2675">
                <a:solidFill>
                  <a:srgbClr val="24508C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14422290" y="-2194469"/>
            <a:ext cx="6639875" cy="4388938"/>
            <a:chOff x="0" y="0"/>
            <a:chExt cx="1365568" cy="90263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365568" cy="902637"/>
            </a:xfrm>
            <a:custGeom>
              <a:avLst/>
              <a:gdLst/>
              <a:ahLst/>
              <a:cxnLst/>
              <a:rect r="r" b="b" t="t" l="l"/>
              <a:pathLst>
                <a:path h="902637" w="1365568">
                  <a:moveTo>
                    <a:pt x="682784" y="0"/>
                  </a:moveTo>
                  <a:cubicBezTo>
                    <a:pt x="305693" y="0"/>
                    <a:pt x="0" y="202062"/>
                    <a:pt x="0" y="451318"/>
                  </a:cubicBezTo>
                  <a:cubicBezTo>
                    <a:pt x="0" y="700575"/>
                    <a:pt x="305693" y="902637"/>
                    <a:pt x="682784" y="902637"/>
                  </a:cubicBezTo>
                  <a:cubicBezTo>
                    <a:pt x="1059875" y="902637"/>
                    <a:pt x="1365568" y="700575"/>
                    <a:pt x="1365568" y="451318"/>
                  </a:cubicBezTo>
                  <a:cubicBezTo>
                    <a:pt x="1365568" y="202062"/>
                    <a:pt x="1059875" y="0"/>
                    <a:pt x="682784" y="0"/>
                  </a:cubicBezTo>
                  <a:close/>
                </a:path>
              </a:pathLst>
            </a:custGeom>
            <a:solidFill>
              <a:srgbClr val="24508C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128022" y="46522"/>
              <a:ext cx="1109524" cy="7714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-6335666" y="8624643"/>
            <a:ext cx="9567614" cy="9567614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4508C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7197993" y="1677055"/>
            <a:ext cx="1311867" cy="1311867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FED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492913" y="-702358"/>
            <a:ext cx="11677025" cy="11677025"/>
          </a:xfrm>
          <a:custGeom>
            <a:avLst/>
            <a:gdLst/>
            <a:ahLst/>
            <a:cxnLst/>
            <a:rect r="r" b="b" t="t" l="l"/>
            <a:pathLst>
              <a:path h="11677025" w="11677025">
                <a:moveTo>
                  <a:pt x="0" y="0"/>
                </a:moveTo>
                <a:lnTo>
                  <a:pt x="11677025" y="0"/>
                </a:lnTo>
                <a:lnTo>
                  <a:pt x="11677025" y="11677024"/>
                </a:lnTo>
                <a:lnTo>
                  <a:pt x="0" y="116770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2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6005098" y="8166735"/>
            <a:ext cx="9567614" cy="9567614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4508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555681" y="8668745"/>
            <a:ext cx="1208245" cy="1208245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9" id="9"/>
          <p:cNvGrpSpPr>
            <a:grpSpLocks noChangeAspect="true"/>
          </p:cNvGrpSpPr>
          <p:nvPr/>
        </p:nvGrpSpPr>
        <p:grpSpPr>
          <a:xfrm rot="0">
            <a:off x="12198666" y="2946405"/>
            <a:ext cx="5805382" cy="4379499"/>
            <a:chOff x="0" y="0"/>
            <a:chExt cx="8759190" cy="660781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759190" cy="6607810"/>
            </a:xfrm>
            <a:custGeom>
              <a:avLst/>
              <a:gdLst/>
              <a:ahLst/>
              <a:cxnLst/>
              <a:rect r="r" b="b" t="t" l="l"/>
              <a:pathLst>
                <a:path h="6607810" w="8759190">
                  <a:moveTo>
                    <a:pt x="8759190" y="3449320"/>
                  </a:moveTo>
                  <a:cubicBezTo>
                    <a:pt x="8759190" y="3517900"/>
                    <a:pt x="8703310" y="3573780"/>
                    <a:pt x="8634730" y="3573780"/>
                  </a:cubicBezTo>
                  <a:lnTo>
                    <a:pt x="124460" y="3573780"/>
                  </a:lnTo>
                  <a:cubicBezTo>
                    <a:pt x="55880" y="3573780"/>
                    <a:pt x="0" y="3517900"/>
                    <a:pt x="0" y="344932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8634730" y="0"/>
                  </a:lnTo>
                  <a:cubicBezTo>
                    <a:pt x="8703310" y="0"/>
                    <a:pt x="8759189" y="55880"/>
                    <a:pt x="8759189" y="124460"/>
                  </a:cubicBezTo>
                  <a:lnTo>
                    <a:pt x="8759189" y="3449320"/>
                  </a:lnTo>
                  <a:close/>
                  <a:moveTo>
                    <a:pt x="2774950" y="6527800"/>
                  </a:moveTo>
                  <a:cubicBezTo>
                    <a:pt x="2774950" y="6572250"/>
                    <a:pt x="2739390" y="6607810"/>
                    <a:pt x="2694940" y="6607810"/>
                  </a:cubicBezTo>
                  <a:lnTo>
                    <a:pt x="80010" y="6607810"/>
                  </a:lnTo>
                  <a:cubicBezTo>
                    <a:pt x="35560" y="6607810"/>
                    <a:pt x="0" y="6572250"/>
                    <a:pt x="0" y="6527800"/>
                  </a:cubicBezTo>
                  <a:lnTo>
                    <a:pt x="0" y="3912870"/>
                  </a:lnTo>
                  <a:cubicBezTo>
                    <a:pt x="0" y="3868420"/>
                    <a:pt x="35560" y="3832860"/>
                    <a:pt x="80010" y="3832860"/>
                  </a:cubicBezTo>
                  <a:lnTo>
                    <a:pt x="2694940" y="3832860"/>
                  </a:lnTo>
                  <a:cubicBezTo>
                    <a:pt x="2739390" y="3832860"/>
                    <a:pt x="2774950" y="3868420"/>
                    <a:pt x="2774950" y="3912870"/>
                  </a:cubicBezTo>
                  <a:lnTo>
                    <a:pt x="2774950" y="6527800"/>
                  </a:lnTo>
                  <a:close/>
                  <a:moveTo>
                    <a:pt x="5767070" y="6527800"/>
                  </a:moveTo>
                  <a:cubicBezTo>
                    <a:pt x="5767070" y="6572250"/>
                    <a:pt x="5731510" y="6607810"/>
                    <a:pt x="5687060" y="6607810"/>
                  </a:cubicBezTo>
                  <a:lnTo>
                    <a:pt x="3072130" y="6607810"/>
                  </a:lnTo>
                  <a:cubicBezTo>
                    <a:pt x="3027680" y="6607810"/>
                    <a:pt x="2992120" y="6572250"/>
                    <a:pt x="2992120" y="6527800"/>
                  </a:cubicBezTo>
                  <a:lnTo>
                    <a:pt x="2992120" y="3912870"/>
                  </a:lnTo>
                  <a:cubicBezTo>
                    <a:pt x="2992120" y="3868420"/>
                    <a:pt x="3027680" y="3832860"/>
                    <a:pt x="3072130" y="3832860"/>
                  </a:cubicBezTo>
                  <a:lnTo>
                    <a:pt x="5687060" y="3832860"/>
                  </a:lnTo>
                  <a:cubicBezTo>
                    <a:pt x="5731510" y="3832860"/>
                    <a:pt x="5767070" y="3868420"/>
                    <a:pt x="5767070" y="3912870"/>
                  </a:cubicBezTo>
                  <a:lnTo>
                    <a:pt x="5767070" y="6527800"/>
                  </a:lnTo>
                  <a:close/>
                  <a:moveTo>
                    <a:pt x="8759190" y="6527800"/>
                  </a:moveTo>
                  <a:cubicBezTo>
                    <a:pt x="8759190" y="6572250"/>
                    <a:pt x="8723630" y="6607810"/>
                    <a:pt x="8679180" y="6607810"/>
                  </a:cubicBezTo>
                  <a:lnTo>
                    <a:pt x="6064250" y="6607810"/>
                  </a:lnTo>
                  <a:cubicBezTo>
                    <a:pt x="6019800" y="6607810"/>
                    <a:pt x="5984240" y="6572250"/>
                    <a:pt x="5984240" y="6527800"/>
                  </a:cubicBezTo>
                  <a:lnTo>
                    <a:pt x="5984240" y="3912870"/>
                  </a:lnTo>
                  <a:cubicBezTo>
                    <a:pt x="5984240" y="3868420"/>
                    <a:pt x="6019800" y="3832860"/>
                    <a:pt x="6064250" y="3832860"/>
                  </a:cubicBezTo>
                  <a:lnTo>
                    <a:pt x="8679180" y="3832860"/>
                  </a:lnTo>
                  <a:cubicBezTo>
                    <a:pt x="8723630" y="3832860"/>
                    <a:pt x="8759190" y="3868420"/>
                    <a:pt x="8759190" y="3912870"/>
                  </a:cubicBezTo>
                  <a:lnTo>
                    <a:pt x="8759190" y="6527800"/>
                  </a:lnTo>
                  <a:close/>
                </a:path>
              </a:pathLst>
            </a:custGeom>
            <a:solidFill>
              <a:srgbClr val="24508C"/>
            </a:solid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176530" y="4008120"/>
              <a:ext cx="2423160" cy="2423160"/>
            </a:xfrm>
            <a:custGeom>
              <a:avLst/>
              <a:gdLst/>
              <a:ahLst/>
              <a:cxnLst/>
              <a:rect r="r" b="b" t="t" l="l"/>
              <a:pathLst>
                <a:path h="2423160" w="2423160">
                  <a:moveTo>
                    <a:pt x="2423160" y="2353310"/>
                  </a:moveTo>
                  <a:cubicBezTo>
                    <a:pt x="2423160" y="2391410"/>
                    <a:pt x="2391410" y="2423160"/>
                    <a:pt x="2353310" y="2423160"/>
                  </a:cubicBezTo>
                  <a:lnTo>
                    <a:pt x="69850" y="2423160"/>
                  </a:lnTo>
                  <a:cubicBezTo>
                    <a:pt x="31750" y="2423160"/>
                    <a:pt x="0" y="2391410"/>
                    <a:pt x="0" y="2353310"/>
                  </a:cubicBezTo>
                  <a:lnTo>
                    <a:pt x="0" y="69850"/>
                  </a:lnTo>
                  <a:cubicBezTo>
                    <a:pt x="0" y="31750"/>
                    <a:pt x="31750" y="0"/>
                    <a:pt x="69850" y="0"/>
                  </a:cubicBezTo>
                  <a:lnTo>
                    <a:pt x="2353310" y="0"/>
                  </a:lnTo>
                  <a:cubicBezTo>
                    <a:pt x="2391410" y="0"/>
                    <a:pt x="2423160" y="31750"/>
                    <a:pt x="2423160" y="69850"/>
                  </a:cubicBezTo>
                  <a:lnTo>
                    <a:pt x="2423160" y="2353310"/>
                  </a:lnTo>
                  <a:close/>
                </a:path>
              </a:pathLst>
            </a:custGeom>
            <a:blipFill>
              <a:blip r:embed="rId4"/>
              <a:stretch>
                <a:fillRect l="-9631" t="0" r="-9631" b="0"/>
              </a:stretch>
            </a:blip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175260" y="160020"/>
              <a:ext cx="8407400" cy="3243580"/>
            </a:xfrm>
            <a:custGeom>
              <a:avLst/>
              <a:gdLst/>
              <a:ahLst/>
              <a:cxnLst/>
              <a:rect r="r" b="b" t="t" l="l"/>
              <a:pathLst>
                <a:path h="3243580" w="8407400">
                  <a:moveTo>
                    <a:pt x="8407400" y="3173730"/>
                  </a:moveTo>
                  <a:cubicBezTo>
                    <a:pt x="8407400" y="3211830"/>
                    <a:pt x="8375650" y="3243580"/>
                    <a:pt x="8337550" y="3243580"/>
                  </a:cubicBezTo>
                  <a:lnTo>
                    <a:pt x="69850" y="3243580"/>
                  </a:lnTo>
                  <a:cubicBezTo>
                    <a:pt x="31750" y="3243580"/>
                    <a:pt x="0" y="3211830"/>
                    <a:pt x="0" y="3173730"/>
                  </a:cubicBezTo>
                  <a:lnTo>
                    <a:pt x="0" y="69850"/>
                  </a:lnTo>
                  <a:cubicBezTo>
                    <a:pt x="0" y="31750"/>
                    <a:pt x="31750" y="0"/>
                    <a:pt x="69850" y="0"/>
                  </a:cubicBezTo>
                  <a:lnTo>
                    <a:pt x="8337550" y="0"/>
                  </a:lnTo>
                  <a:cubicBezTo>
                    <a:pt x="8375650" y="0"/>
                    <a:pt x="8407400" y="31750"/>
                    <a:pt x="8407400" y="69850"/>
                  </a:cubicBezTo>
                  <a:lnTo>
                    <a:pt x="8407400" y="3173730"/>
                  </a:lnTo>
                  <a:close/>
                </a:path>
              </a:pathLst>
            </a:custGeom>
            <a:blipFill>
              <a:blip r:embed="rId5"/>
              <a:stretch>
                <a:fillRect l="-25647" t="0" r="-25647" b="0"/>
              </a:stretch>
            </a:blip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3168650" y="4008120"/>
              <a:ext cx="2423160" cy="2423160"/>
            </a:xfrm>
            <a:custGeom>
              <a:avLst/>
              <a:gdLst/>
              <a:ahLst/>
              <a:cxnLst/>
              <a:rect r="r" b="b" t="t" l="l"/>
              <a:pathLst>
                <a:path h="2423160" w="2423160">
                  <a:moveTo>
                    <a:pt x="2423160" y="2353310"/>
                  </a:moveTo>
                  <a:cubicBezTo>
                    <a:pt x="2423160" y="2391410"/>
                    <a:pt x="2391410" y="2423160"/>
                    <a:pt x="2353310" y="2423160"/>
                  </a:cubicBezTo>
                  <a:lnTo>
                    <a:pt x="69850" y="2423160"/>
                  </a:lnTo>
                  <a:cubicBezTo>
                    <a:pt x="31750" y="2423160"/>
                    <a:pt x="0" y="2391410"/>
                    <a:pt x="0" y="2353310"/>
                  </a:cubicBezTo>
                  <a:lnTo>
                    <a:pt x="0" y="69850"/>
                  </a:lnTo>
                  <a:cubicBezTo>
                    <a:pt x="0" y="31750"/>
                    <a:pt x="31750" y="0"/>
                    <a:pt x="69850" y="0"/>
                  </a:cubicBezTo>
                  <a:lnTo>
                    <a:pt x="2353310" y="0"/>
                  </a:lnTo>
                  <a:cubicBezTo>
                    <a:pt x="2391410" y="0"/>
                    <a:pt x="2423160" y="31750"/>
                    <a:pt x="2423160" y="69850"/>
                  </a:cubicBezTo>
                  <a:lnTo>
                    <a:pt x="2423160" y="2353310"/>
                  </a:lnTo>
                  <a:close/>
                </a:path>
              </a:pathLst>
            </a:custGeom>
            <a:blipFill>
              <a:blip r:embed="rId4"/>
              <a:stretch>
                <a:fillRect l="-9631" t="0" r="-9631" b="0"/>
              </a:stretch>
            </a:blipFill>
          </p:spPr>
        </p:sp>
        <p:sp>
          <p:nvSpPr>
            <p:cNvPr name="Freeform 14" id="14"/>
            <p:cNvSpPr/>
            <p:nvPr/>
          </p:nvSpPr>
          <p:spPr>
            <a:xfrm flipH="false" flipV="false" rot="10688559">
              <a:off x="6121897" y="3970517"/>
              <a:ext cx="2498366" cy="2498366"/>
            </a:xfrm>
            <a:custGeom>
              <a:avLst/>
              <a:gdLst/>
              <a:ahLst/>
              <a:cxnLst/>
              <a:rect r="r" b="b" t="t" l="l"/>
              <a:pathLst>
                <a:path h="2498366" w="2498366">
                  <a:moveTo>
                    <a:pt x="75244" y="68784"/>
                  </a:moveTo>
                  <a:cubicBezTo>
                    <a:pt x="76479" y="30704"/>
                    <a:pt x="109242" y="0"/>
                    <a:pt x="147322" y="1235"/>
                  </a:cubicBezTo>
                  <a:lnTo>
                    <a:pt x="2429582" y="75244"/>
                  </a:lnTo>
                  <a:cubicBezTo>
                    <a:pt x="2467662" y="76479"/>
                    <a:pt x="2498366" y="109242"/>
                    <a:pt x="2497131" y="147322"/>
                  </a:cubicBezTo>
                  <a:lnTo>
                    <a:pt x="2423122" y="2429582"/>
                  </a:lnTo>
                  <a:cubicBezTo>
                    <a:pt x="2421887" y="2467662"/>
                    <a:pt x="2389124" y="2498366"/>
                    <a:pt x="2351044" y="2497131"/>
                  </a:cubicBezTo>
                  <a:lnTo>
                    <a:pt x="68784" y="2423122"/>
                  </a:lnTo>
                  <a:cubicBezTo>
                    <a:pt x="30704" y="2421887"/>
                    <a:pt x="0" y="2389124"/>
                    <a:pt x="1235" y="2351044"/>
                  </a:cubicBezTo>
                  <a:lnTo>
                    <a:pt x="75244" y="68784"/>
                  </a:lnTo>
                  <a:close/>
                </a:path>
              </a:pathLst>
            </a:custGeom>
            <a:blipFill>
              <a:blip r:embed="rId4"/>
              <a:stretch>
                <a:fillRect l="-9738" t="-89" r="-9738" b="-89"/>
              </a:stretch>
            </a:blipFill>
          </p:spPr>
        </p:sp>
      </p:grpSp>
      <p:sp>
        <p:nvSpPr>
          <p:cNvPr name="TextBox 15" id="15"/>
          <p:cNvSpPr txBox="true"/>
          <p:nvPr/>
        </p:nvSpPr>
        <p:spPr>
          <a:xfrm rot="0">
            <a:off x="844132" y="580686"/>
            <a:ext cx="8556388" cy="936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99"/>
              </a:lnSpc>
            </a:pPr>
            <a:r>
              <a:rPr lang="en-US" sz="5499" b="true">
                <a:solidFill>
                  <a:srgbClr val="24508C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UI LAYOUT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844132" y="1620423"/>
            <a:ext cx="7518713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 b="true">
                <a:solidFill>
                  <a:srgbClr val="24508C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The UI layout consists of two sections :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844132" y="2568849"/>
            <a:ext cx="6191936" cy="495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1"/>
              </a:lnSpc>
            </a:pPr>
            <a:r>
              <a:rPr lang="en-US" sz="3259" b="true">
                <a:solidFill>
                  <a:srgbClr val="24508C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Instructor Dashboard: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844132" y="5136154"/>
            <a:ext cx="6191936" cy="495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1"/>
              </a:lnSpc>
            </a:pPr>
            <a:r>
              <a:rPr lang="en-US" sz="3259" b="true">
                <a:solidFill>
                  <a:srgbClr val="24508C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Student Dashboard: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844132" y="3178449"/>
            <a:ext cx="10561074" cy="1957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b="true" sz="2799">
                <a:solidFill>
                  <a:srgbClr val="24508C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Upload question bank files.</a:t>
            </a:r>
          </a:p>
          <a:p>
            <a:pPr algn="just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b="true" sz="2799">
                <a:solidFill>
                  <a:srgbClr val="24508C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Define grading policies and question shuffling options.</a:t>
            </a:r>
          </a:p>
          <a:p>
            <a:pPr algn="just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b="true" sz="2799">
                <a:solidFill>
                  <a:srgbClr val="24508C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Timer-based settings for exams.</a:t>
            </a:r>
          </a:p>
          <a:p>
            <a:pPr algn="just">
              <a:lnSpc>
                <a:spcPts val="3919"/>
              </a:lnSpc>
            </a:pPr>
          </a:p>
        </p:txBody>
      </p:sp>
      <p:sp>
        <p:nvSpPr>
          <p:cNvPr name="TextBox 20" id="20"/>
          <p:cNvSpPr txBox="true"/>
          <p:nvPr/>
        </p:nvSpPr>
        <p:spPr>
          <a:xfrm rot="0">
            <a:off x="844132" y="5777590"/>
            <a:ext cx="10561074" cy="24530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b="true" sz="2799">
                <a:solidFill>
                  <a:srgbClr val="24508C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View available exams.</a:t>
            </a:r>
          </a:p>
          <a:p>
            <a:pPr algn="just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b="true" sz="2799">
                <a:solidFill>
                  <a:srgbClr val="24508C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Exam interface with live timers, progress indicators (answered/unanswered questions).</a:t>
            </a:r>
          </a:p>
          <a:p>
            <a:pPr algn="just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b="true" sz="2799">
                <a:solidFill>
                  <a:srgbClr val="24508C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Past Activity and Performance Reviews.</a:t>
            </a:r>
          </a:p>
          <a:p>
            <a:pPr algn="just">
              <a:lnSpc>
                <a:spcPts val="3919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FED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534968" y="3463579"/>
            <a:ext cx="5913070" cy="4999232"/>
          </a:xfrm>
          <a:custGeom>
            <a:avLst/>
            <a:gdLst/>
            <a:ahLst/>
            <a:cxnLst/>
            <a:rect r="r" b="b" t="t" l="l"/>
            <a:pathLst>
              <a:path h="4999232" w="5913070">
                <a:moveTo>
                  <a:pt x="0" y="0"/>
                </a:moveTo>
                <a:lnTo>
                  <a:pt x="5913070" y="0"/>
                </a:lnTo>
                <a:lnTo>
                  <a:pt x="5913070" y="4999231"/>
                </a:lnTo>
                <a:lnTo>
                  <a:pt x="0" y="49992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0" y="1839178"/>
            <a:ext cx="7300874" cy="557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30"/>
              </a:lnSpc>
            </a:pPr>
            <a:r>
              <a:rPr lang="en-US" sz="3307" b="true">
                <a:solidFill>
                  <a:srgbClr val="24508C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  PROJECT BREAKDOWN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628736" y="2559529"/>
            <a:ext cx="10171084" cy="3577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150"/>
              </a:lnSpc>
            </a:pPr>
            <a:r>
              <a:rPr lang="en-US" sz="2100" b="true">
                <a:solidFill>
                  <a:srgbClr val="24508C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Frontend Development:</a:t>
            </a:r>
          </a:p>
          <a:p>
            <a:pPr algn="just" marL="453390" indent="-226695" lvl="1">
              <a:lnSpc>
                <a:spcPts val="3150"/>
              </a:lnSpc>
              <a:buFont typeface="Arial"/>
              <a:buChar char="•"/>
            </a:pPr>
            <a:r>
              <a:rPr lang="en-US" b="true" sz="2100">
                <a:solidFill>
                  <a:srgbClr val="24508C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Design user-friendly interfaces for instructors and students.</a:t>
            </a:r>
          </a:p>
          <a:p>
            <a:pPr algn="just" marL="453390" indent="-226695" lvl="1">
              <a:lnSpc>
                <a:spcPts val="3150"/>
              </a:lnSpc>
              <a:buFont typeface="Arial"/>
              <a:buChar char="•"/>
            </a:pPr>
            <a:r>
              <a:rPr lang="en-US" b="true" sz="2100">
                <a:solidFill>
                  <a:srgbClr val="24508C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Display exam layout with timers and progress indicators.</a:t>
            </a:r>
          </a:p>
          <a:p>
            <a:pPr algn="just">
              <a:lnSpc>
                <a:spcPts val="3150"/>
              </a:lnSpc>
            </a:pPr>
            <a:r>
              <a:rPr lang="en-US" sz="2100" b="true">
                <a:solidFill>
                  <a:srgbClr val="24508C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Back</a:t>
            </a:r>
            <a:r>
              <a:rPr lang="en-US" sz="2100" b="true">
                <a:solidFill>
                  <a:srgbClr val="24508C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end Development:</a:t>
            </a:r>
          </a:p>
          <a:p>
            <a:pPr algn="just" marL="453390" indent="-226695" lvl="1">
              <a:lnSpc>
                <a:spcPts val="3150"/>
              </a:lnSpc>
              <a:buFont typeface="Arial"/>
              <a:buChar char="•"/>
            </a:pPr>
            <a:r>
              <a:rPr lang="en-US" b="true" sz="2100">
                <a:solidFill>
                  <a:srgbClr val="24508C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Parse questions from .txt files and manage the database.</a:t>
            </a:r>
          </a:p>
          <a:p>
            <a:pPr algn="just" marL="453390" indent="-226695" lvl="1">
              <a:lnSpc>
                <a:spcPts val="3150"/>
              </a:lnSpc>
              <a:buFont typeface="Arial"/>
              <a:buChar char="•"/>
            </a:pPr>
            <a:r>
              <a:rPr lang="en-US" b="true" sz="2100">
                <a:solidFill>
                  <a:srgbClr val="24508C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Implement APIs for question bank upload, timer, and grading policies.</a:t>
            </a:r>
          </a:p>
          <a:p>
            <a:pPr algn="just">
              <a:lnSpc>
                <a:spcPts val="3150"/>
              </a:lnSpc>
            </a:pPr>
            <a:r>
              <a:rPr lang="en-US" sz="2100" b="true">
                <a:solidFill>
                  <a:srgbClr val="24508C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Timer and Question Handling:</a:t>
            </a:r>
          </a:p>
          <a:p>
            <a:pPr algn="just" marL="453390" indent="-226695" lvl="1">
              <a:lnSpc>
                <a:spcPts val="3150"/>
              </a:lnSpc>
              <a:buFont typeface="Arial"/>
              <a:buChar char="•"/>
            </a:pPr>
            <a:r>
              <a:rPr lang="en-US" b="true" sz="2100">
                <a:solidFill>
                  <a:srgbClr val="24508C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Integrate timers for individual questions or entire exams.</a:t>
            </a:r>
          </a:p>
          <a:p>
            <a:pPr algn="just" marL="453390" indent="-226695" lvl="1">
              <a:lnSpc>
                <a:spcPts val="3150"/>
              </a:lnSpc>
              <a:buFont typeface="Arial"/>
              <a:buChar char="•"/>
            </a:pPr>
            <a:r>
              <a:rPr lang="en-US" b="true" sz="2100">
                <a:solidFill>
                  <a:srgbClr val="24508C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Auto-submit answers when time runs out.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-4297639" y="-6831556"/>
            <a:ext cx="8265594" cy="8265594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4508C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563655" y="315736"/>
            <a:ext cx="1189961" cy="1118302"/>
            <a:chOff x="0" y="0"/>
            <a:chExt cx="695524" cy="65364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95524" cy="653640"/>
            </a:xfrm>
            <a:custGeom>
              <a:avLst/>
              <a:gdLst/>
              <a:ahLst/>
              <a:cxnLst/>
              <a:rect r="r" b="b" t="t" l="l"/>
              <a:pathLst>
                <a:path h="653640" w="695524">
                  <a:moveTo>
                    <a:pt x="347762" y="0"/>
                  </a:moveTo>
                  <a:cubicBezTo>
                    <a:pt x="155698" y="0"/>
                    <a:pt x="0" y="146322"/>
                    <a:pt x="0" y="326820"/>
                  </a:cubicBezTo>
                  <a:cubicBezTo>
                    <a:pt x="0" y="507317"/>
                    <a:pt x="155698" y="653640"/>
                    <a:pt x="347762" y="653640"/>
                  </a:cubicBezTo>
                  <a:cubicBezTo>
                    <a:pt x="539826" y="653640"/>
                    <a:pt x="695524" y="507317"/>
                    <a:pt x="695524" y="326820"/>
                  </a:cubicBezTo>
                  <a:cubicBezTo>
                    <a:pt x="695524" y="146322"/>
                    <a:pt x="539826" y="0"/>
                    <a:pt x="347762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65205" y="23179"/>
              <a:ext cx="565113" cy="56918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628736" y="6299044"/>
            <a:ext cx="7592500" cy="39776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150"/>
              </a:lnSpc>
            </a:pPr>
            <a:r>
              <a:rPr lang="en-US" sz="2100" b="true">
                <a:solidFill>
                  <a:srgbClr val="24508C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Redundancy &amp; Backup:</a:t>
            </a:r>
          </a:p>
          <a:p>
            <a:pPr algn="just" marL="453390" indent="-226695" lvl="1">
              <a:lnSpc>
                <a:spcPts val="3150"/>
              </a:lnSpc>
              <a:buFont typeface="Arial"/>
              <a:buChar char="•"/>
            </a:pPr>
            <a:r>
              <a:rPr lang="en-US" b="true" sz="2100">
                <a:solidFill>
                  <a:srgbClr val="24508C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Ensure automatic backup of exam progress.</a:t>
            </a:r>
          </a:p>
          <a:p>
            <a:pPr algn="just" marL="453390" indent="-226695" lvl="1">
              <a:lnSpc>
                <a:spcPts val="3150"/>
              </a:lnSpc>
              <a:buFont typeface="Arial"/>
              <a:buChar char="•"/>
            </a:pPr>
            <a:r>
              <a:rPr lang="en-US" b="true" sz="2100">
                <a:solidFill>
                  <a:srgbClr val="24508C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Implement fault tolerance to handle server failures.</a:t>
            </a:r>
          </a:p>
          <a:p>
            <a:pPr algn="just">
              <a:lnSpc>
                <a:spcPts val="3150"/>
              </a:lnSpc>
            </a:pPr>
            <a:r>
              <a:rPr lang="en-US" sz="2100" b="true">
                <a:solidFill>
                  <a:srgbClr val="24508C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Authentication: </a:t>
            </a:r>
          </a:p>
          <a:p>
            <a:pPr algn="just" marL="453390" indent="-226695" lvl="1">
              <a:lnSpc>
                <a:spcPts val="3150"/>
              </a:lnSpc>
              <a:buFont typeface="Arial"/>
              <a:buChar char="•"/>
            </a:pPr>
            <a:r>
              <a:rPr lang="en-US" b="true" sz="2100">
                <a:solidFill>
                  <a:srgbClr val="24508C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Secure login and registration with password.</a:t>
            </a:r>
          </a:p>
          <a:p>
            <a:pPr algn="just" marL="453390" indent="-226695" lvl="1">
              <a:lnSpc>
                <a:spcPts val="3150"/>
              </a:lnSpc>
              <a:buFont typeface="Arial"/>
              <a:buChar char="•"/>
            </a:pPr>
            <a:r>
              <a:rPr lang="en-US" b="true" sz="2100">
                <a:solidFill>
                  <a:srgbClr val="24508C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Role-based access for students and instructors.</a:t>
            </a:r>
          </a:p>
          <a:p>
            <a:pPr algn="just">
              <a:lnSpc>
                <a:spcPts val="3150"/>
              </a:lnSpc>
            </a:pPr>
            <a:r>
              <a:rPr lang="en-US" sz="2100" b="true">
                <a:solidFill>
                  <a:srgbClr val="24508C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Socket Programming:</a:t>
            </a:r>
          </a:p>
          <a:p>
            <a:pPr algn="just" marL="453390" indent="-226695" lvl="1">
              <a:lnSpc>
                <a:spcPts val="3150"/>
              </a:lnSpc>
              <a:buFont typeface="Arial"/>
              <a:buChar char="•"/>
            </a:pPr>
            <a:r>
              <a:rPr lang="en-US" b="true" sz="2100">
                <a:solidFill>
                  <a:srgbClr val="24508C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Real-time data transfer between clients and server.</a:t>
            </a:r>
          </a:p>
          <a:p>
            <a:pPr algn="just" marL="453390" indent="-226695" lvl="1">
              <a:lnSpc>
                <a:spcPts val="3150"/>
              </a:lnSpc>
              <a:buFont typeface="Arial"/>
              <a:buChar char="•"/>
            </a:pPr>
            <a:r>
              <a:rPr lang="en-US" b="true" sz="2100">
                <a:solidFill>
                  <a:srgbClr val="24508C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Support for multi-user interactions during exams.</a:t>
            </a:r>
          </a:p>
          <a:p>
            <a:pPr algn="just">
              <a:lnSpc>
                <a:spcPts val="3150"/>
              </a:lnSpc>
            </a:pP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10799820" y="-510376"/>
            <a:ext cx="11677025" cy="11677025"/>
          </a:xfrm>
          <a:custGeom>
            <a:avLst/>
            <a:gdLst/>
            <a:ahLst/>
            <a:cxnLst/>
            <a:rect r="r" b="b" t="t" l="l"/>
            <a:pathLst>
              <a:path h="11677025" w="11677025">
                <a:moveTo>
                  <a:pt x="0" y="0"/>
                </a:moveTo>
                <a:lnTo>
                  <a:pt x="11677025" y="0"/>
                </a:lnTo>
                <a:lnTo>
                  <a:pt x="11677025" y="11677025"/>
                </a:lnTo>
                <a:lnTo>
                  <a:pt x="0" y="1167702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12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FED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25428" y="5708510"/>
            <a:ext cx="433457" cy="433457"/>
          </a:xfrm>
          <a:custGeom>
            <a:avLst/>
            <a:gdLst/>
            <a:ahLst/>
            <a:cxnLst/>
            <a:rect r="r" b="b" t="t" l="l"/>
            <a:pathLst>
              <a:path h="433457" w="433457">
                <a:moveTo>
                  <a:pt x="0" y="0"/>
                </a:moveTo>
                <a:lnTo>
                  <a:pt x="433458" y="0"/>
                </a:lnTo>
                <a:lnTo>
                  <a:pt x="433458" y="433458"/>
                </a:lnTo>
                <a:lnTo>
                  <a:pt x="0" y="43345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3209" y="2103965"/>
            <a:ext cx="11677025" cy="11677025"/>
          </a:xfrm>
          <a:custGeom>
            <a:avLst/>
            <a:gdLst/>
            <a:ahLst/>
            <a:cxnLst/>
            <a:rect r="r" b="b" t="t" l="l"/>
            <a:pathLst>
              <a:path h="11677025" w="11677025">
                <a:moveTo>
                  <a:pt x="0" y="0"/>
                </a:moveTo>
                <a:lnTo>
                  <a:pt x="11677025" y="0"/>
                </a:lnTo>
                <a:lnTo>
                  <a:pt x="11677025" y="11677025"/>
                </a:lnTo>
                <a:lnTo>
                  <a:pt x="0" y="1167702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12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860055" y="3461300"/>
            <a:ext cx="5109621" cy="6096077"/>
          </a:xfrm>
          <a:custGeom>
            <a:avLst/>
            <a:gdLst/>
            <a:ahLst/>
            <a:cxnLst/>
            <a:rect r="r" b="b" t="t" l="l"/>
            <a:pathLst>
              <a:path h="6096077" w="5109621">
                <a:moveTo>
                  <a:pt x="0" y="0"/>
                </a:moveTo>
                <a:lnTo>
                  <a:pt x="5109621" y="0"/>
                </a:lnTo>
                <a:lnTo>
                  <a:pt x="5109621" y="6096077"/>
                </a:lnTo>
                <a:lnTo>
                  <a:pt x="0" y="609607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625287" y="1324221"/>
            <a:ext cx="7518713" cy="20166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466"/>
              </a:lnSpc>
            </a:pPr>
            <a:r>
              <a:rPr lang="en-US" sz="11761" b="true">
                <a:solidFill>
                  <a:srgbClr val="24508C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THANK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625569" y="2794581"/>
            <a:ext cx="5047460" cy="20158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466"/>
              </a:lnSpc>
            </a:pPr>
            <a:r>
              <a:rPr lang="en-US" sz="11761" b="true">
                <a:solidFill>
                  <a:srgbClr val="24508C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YOU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807247" y="5729218"/>
            <a:ext cx="5666747" cy="412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b="true">
                <a:solidFill>
                  <a:srgbClr val="24508C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team2Xosminiproject@gmail.com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15944302" y="-1976060"/>
            <a:ext cx="3952120" cy="3952120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4508C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-4583646" y="8214218"/>
            <a:ext cx="9567614" cy="9567614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4508C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2135949" y="8214218"/>
            <a:ext cx="1343160" cy="1343160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DAGUGZ2-rnc</dc:identifier>
  <dcterms:modified xsi:type="dcterms:W3CDTF">2011-08-01T06:04:30Z</dcterms:modified>
  <cp:revision>1</cp:revision>
  <dc:title>OS Mini Project</dc:title>
</cp:coreProperties>
</file>