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268" r:id="rId2"/>
    <p:sldId id="293" r:id="rId3"/>
    <p:sldId id="265" r:id="rId4"/>
    <p:sldId id="271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29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68BC"/>
    <a:srgbClr val="537DC9"/>
    <a:srgbClr val="8FAADC"/>
    <a:srgbClr val="9DC3E6"/>
    <a:srgbClr val="63BFBF"/>
    <a:srgbClr val="0070C0"/>
    <a:srgbClr val="CD4837"/>
    <a:srgbClr val="DA796C"/>
    <a:srgbClr val="404040"/>
    <a:srgbClr val="BD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2" autoAdjust="0"/>
    <p:restoredTop sz="93015" autoAdjust="0"/>
  </p:normalViewPr>
  <p:slideViewPr>
    <p:cSldViewPr snapToGrid="0">
      <p:cViewPr varScale="1">
        <p:scale>
          <a:sx n="102" d="100"/>
          <a:sy n="102" d="100"/>
        </p:scale>
        <p:origin x="8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AF04F0E-4CED-49BA-8D4D-37A67F5ED3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2481B1-9789-4F01-B8A0-CE3A612F6A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177A0-584B-406A-9930-9A1257E00955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ED9687-84C9-483F-B1BF-A9F023D798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B24414-28CB-4AEB-858A-5EB607B932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61C0C-78E8-46FF-97EA-481C57332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591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55FB5-A01B-4E8E-A9FD-37E64CDFF5A6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C5CED-C5FA-4E30-AEF0-5659911A8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6918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C5CED-C5FA-4E30-AEF0-5659911A8A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755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C5CED-C5FA-4E30-AEF0-5659911A8A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771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C5CED-C5FA-4E30-AEF0-5659911A8A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627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C5CED-C5FA-4E30-AEF0-5659911A8A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737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C5CED-C5FA-4E30-AEF0-5659911A8A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5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C5CED-C5FA-4E30-AEF0-5659911A8A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539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C5CED-C5FA-4E30-AEF0-5659911A8A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89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C5CED-C5FA-4E30-AEF0-5659911A8A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194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C5CED-C5FA-4E30-AEF0-5659911A8A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28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C5CED-C5FA-4E30-AEF0-5659911A8A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B1ACD70-48DA-4F62-BAB9-CEA0A98FCB43}"/>
              </a:ext>
            </a:extLst>
          </p:cNvPr>
          <p:cNvGrpSpPr/>
          <p:nvPr/>
        </p:nvGrpSpPr>
        <p:grpSpPr>
          <a:xfrm>
            <a:off x="5898516" y="2835363"/>
            <a:ext cx="394968" cy="72000"/>
            <a:chOff x="5898516" y="2835363"/>
            <a:chExt cx="394968" cy="72000"/>
          </a:xfrm>
        </p:grpSpPr>
        <p:sp>
          <p:nvSpPr>
            <p:cNvPr id="9" name="타원 8"/>
            <p:cNvSpPr/>
            <p:nvPr/>
          </p:nvSpPr>
          <p:spPr>
            <a:xfrm>
              <a:off x="5898516" y="2835363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6060000" y="2835363"/>
              <a:ext cx="72000" cy="72000"/>
            </a:xfrm>
            <a:prstGeom prst="ellipse">
              <a:avLst/>
            </a:prstGeom>
            <a:solidFill>
              <a:srgbClr val="63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타원 10"/>
            <p:cNvSpPr/>
            <p:nvPr/>
          </p:nvSpPr>
          <p:spPr>
            <a:xfrm>
              <a:off x="6221484" y="2835363"/>
              <a:ext cx="72000" cy="72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FA1FE17-FEF6-4624-91B1-DEB4FC4C2366}"/>
              </a:ext>
            </a:extLst>
          </p:cNvPr>
          <p:cNvSpPr txBox="1"/>
          <p:nvPr/>
        </p:nvSpPr>
        <p:spPr>
          <a:xfrm>
            <a:off x="5743997" y="2976050"/>
            <a:ext cx="70403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pc="3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Let’s</a:t>
            </a:r>
            <a:endParaRPr lang="ko-KR" altLang="en-US" sz="1200" spc="3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CD38FF11-BF89-4EAA-97D6-F6B4931EE664}"/>
              </a:ext>
            </a:extLst>
          </p:cNvPr>
          <p:cNvSpPr txBox="1"/>
          <p:nvPr/>
        </p:nvSpPr>
        <p:spPr>
          <a:xfrm>
            <a:off x="3183728" y="3253049"/>
            <a:ext cx="611443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3200" b="1" spc="300" dirty="0">
                <a:solidFill>
                  <a:srgbClr val="63BF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Parsing Certification Data</a:t>
            </a:r>
            <a:endParaRPr lang="ko-KR" altLang="en-US" sz="3200" b="1" spc="300" dirty="0">
              <a:solidFill>
                <a:srgbClr val="63BFB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54A8AE-803B-4F33-9C27-47F53299EF6A}"/>
              </a:ext>
            </a:extLst>
          </p:cNvPr>
          <p:cNvSpPr txBox="1"/>
          <p:nvPr/>
        </p:nvSpPr>
        <p:spPr>
          <a:xfrm>
            <a:off x="10775950" y="6324570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2018.12.01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B29F97-4279-434D-B414-D95F4FDA59EC}"/>
              </a:ext>
            </a:extLst>
          </p:cNvPr>
          <p:cNvSpPr txBox="1"/>
          <p:nvPr/>
        </p:nvSpPr>
        <p:spPr>
          <a:xfrm>
            <a:off x="9933951" y="6562725"/>
            <a:ext cx="19784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BTT.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141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449943" y="629558"/>
            <a:ext cx="1909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Code Contents</a:t>
            </a:r>
            <a:endParaRPr lang="ko-KR" altLang="en-US" sz="2000" b="1" dirty="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5479FF0-CC83-4A59-8BE1-4E506AEA174F}"/>
              </a:ext>
            </a:extLst>
          </p:cNvPr>
          <p:cNvGrpSpPr/>
          <p:nvPr/>
        </p:nvGrpSpPr>
        <p:grpSpPr>
          <a:xfrm>
            <a:off x="576386" y="1059330"/>
            <a:ext cx="394968" cy="72000"/>
            <a:chOff x="5898516" y="2835363"/>
            <a:chExt cx="394968" cy="720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A43029-F6B7-4B95-AD00-48270FAEE80B}"/>
                </a:ext>
              </a:extLst>
            </p:cNvPr>
            <p:cNvSpPr/>
            <p:nvPr/>
          </p:nvSpPr>
          <p:spPr>
            <a:xfrm>
              <a:off x="5898516" y="2835363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8561233-DFBD-4AB1-A56A-5868FC145913}"/>
                </a:ext>
              </a:extLst>
            </p:cNvPr>
            <p:cNvSpPr/>
            <p:nvPr/>
          </p:nvSpPr>
          <p:spPr>
            <a:xfrm>
              <a:off x="6060000" y="2835363"/>
              <a:ext cx="72000" cy="72000"/>
            </a:xfrm>
            <a:prstGeom prst="ellipse">
              <a:avLst/>
            </a:prstGeom>
            <a:solidFill>
              <a:srgbClr val="63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9D5DF1F-CBC6-4B55-84C5-FCA3EA39EFB9}"/>
                </a:ext>
              </a:extLst>
            </p:cNvPr>
            <p:cNvSpPr/>
            <p:nvPr/>
          </p:nvSpPr>
          <p:spPr>
            <a:xfrm>
              <a:off x="6221484" y="2835363"/>
              <a:ext cx="72000" cy="72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B36046-D2C4-4D2A-BB98-B8181681D989}"/>
              </a:ext>
            </a:extLst>
          </p:cNvPr>
          <p:cNvSpPr/>
          <p:nvPr/>
        </p:nvSpPr>
        <p:spPr>
          <a:xfrm>
            <a:off x="11147808" y="5985048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620FA93F-91F7-44BB-B52F-A206528DDA15}" type="slidenum">
              <a:rPr lang="en-US" altLang="ko-KR" smtClean="0">
                <a:latin typeface="+mj-ea"/>
                <a:ea typeface="+mj-ea"/>
              </a:rPr>
              <a:t>10</a:t>
            </a:fld>
            <a:r>
              <a:rPr lang="en-US" altLang="ko-KR" dirty="0">
                <a:latin typeface="+mj-ea"/>
                <a:ea typeface="+mj-ea"/>
              </a:rPr>
              <a:t>/28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E2F4C3-5D67-42FC-B5F1-26F7CD32F44A}"/>
              </a:ext>
            </a:extLst>
          </p:cNvPr>
          <p:cNvSpPr txBox="1"/>
          <p:nvPr/>
        </p:nvSpPr>
        <p:spPr>
          <a:xfrm>
            <a:off x="9933951" y="6562725"/>
            <a:ext cx="19784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BTT.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D2A699-B213-43FE-8334-F10B08D87AC8}"/>
              </a:ext>
            </a:extLst>
          </p:cNvPr>
          <p:cNvSpPr/>
          <p:nvPr/>
        </p:nvSpPr>
        <p:spPr>
          <a:xfrm>
            <a:off x="576386" y="1284906"/>
            <a:ext cx="10373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unzip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zip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파일을 해제하고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압축해제된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cert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내용을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csv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형태로 추출한다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zipfile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모듈을 사용했는데 해당 모듈은 직접 압축을 풀지 않고 메모리에 가상의 형태로 압축을 해제한다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DF5A9C-6906-4FE7-B6B9-C4DFD175A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091" y="2363413"/>
            <a:ext cx="5383817" cy="380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3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449943" y="629558"/>
            <a:ext cx="1909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Code Contents</a:t>
            </a:r>
            <a:endParaRPr lang="ko-KR" altLang="en-US" sz="2000" b="1" dirty="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5479FF0-CC83-4A59-8BE1-4E506AEA174F}"/>
              </a:ext>
            </a:extLst>
          </p:cNvPr>
          <p:cNvGrpSpPr/>
          <p:nvPr/>
        </p:nvGrpSpPr>
        <p:grpSpPr>
          <a:xfrm>
            <a:off x="576386" y="1059330"/>
            <a:ext cx="394968" cy="72000"/>
            <a:chOff x="5898516" y="2835363"/>
            <a:chExt cx="394968" cy="720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A43029-F6B7-4B95-AD00-48270FAEE80B}"/>
                </a:ext>
              </a:extLst>
            </p:cNvPr>
            <p:cNvSpPr/>
            <p:nvPr/>
          </p:nvSpPr>
          <p:spPr>
            <a:xfrm>
              <a:off x="5898516" y="2835363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8561233-DFBD-4AB1-A56A-5868FC145913}"/>
                </a:ext>
              </a:extLst>
            </p:cNvPr>
            <p:cNvSpPr/>
            <p:nvPr/>
          </p:nvSpPr>
          <p:spPr>
            <a:xfrm>
              <a:off x="6060000" y="2835363"/>
              <a:ext cx="72000" cy="72000"/>
            </a:xfrm>
            <a:prstGeom prst="ellipse">
              <a:avLst/>
            </a:prstGeom>
            <a:solidFill>
              <a:srgbClr val="63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9D5DF1F-CBC6-4B55-84C5-FCA3EA39EFB9}"/>
                </a:ext>
              </a:extLst>
            </p:cNvPr>
            <p:cNvSpPr/>
            <p:nvPr/>
          </p:nvSpPr>
          <p:spPr>
            <a:xfrm>
              <a:off x="6221484" y="2835363"/>
              <a:ext cx="72000" cy="72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B36046-D2C4-4D2A-BB98-B8181681D989}"/>
              </a:ext>
            </a:extLst>
          </p:cNvPr>
          <p:cNvSpPr/>
          <p:nvPr/>
        </p:nvSpPr>
        <p:spPr>
          <a:xfrm>
            <a:off x="11147808" y="5985048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620FA93F-91F7-44BB-B52F-A206528DDA15}" type="slidenum">
              <a:rPr lang="en-US" altLang="ko-KR" smtClean="0">
                <a:latin typeface="+mj-ea"/>
                <a:ea typeface="+mj-ea"/>
              </a:rPr>
              <a:t>11</a:t>
            </a:fld>
            <a:r>
              <a:rPr lang="en-US" altLang="ko-KR" dirty="0">
                <a:latin typeface="+mj-ea"/>
                <a:ea typeface="+mj-ea"/>
              </a:rPr>
              <a:t>/28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E2F4C3-5D67-42FC-B5F1-26F7CD32F44A}"/>
              </a:ext>
            </a:extLst>
          </p:cNvPr>
          <p:cNvSpPr txBox="1"/>
          <p:nvPr/>
        </p:nvSpPr>
        <p:spPr>
          <a:xfrm>
            <a:off x="9933951" y="6562725"/>
            <a:ext cx="19784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BTT.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D2A699-B213-43FE-8334-F10B08D87AC8}"/>
              </a:ext>
            </a:extLst>
          </p:cNvPr>
          <p:cNvSpPr/>
          <p:nvPr/>
        </p:nvSpPr>
        <p:spPr>
          <a:xfrm>
            <a:off x="576386" y="1284906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Main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함수는 입력 값을 받은 후 그에 따른 함수를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리턴해준다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677ABD-2F87-4A66-B2EC-8F7A2CFB1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2991819"/>
            <a:ext cx="99155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4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449943" y="629558"/>
            <a:ext cx="1909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Code Contents</a:t>
            </a:r>
            <a:endParaRPr lang="ko-KR" altLang="en-US" sz="2000" b="1" dirty="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5479FF0-CC83-4A59-8BE1-4E506AEA174F}"/>
              </a:ext>
            </a:extLst>
          </p:cNvPr>
          <p:cNvGrpSpPr/>
          <p:nvPr/>
        </p:nvGrpSpPr>
        <p:grpSpPr>
          <a:xfrm>
            <a:off x="576386" y="1059330"/>
            <a:ext cx="394968" cy="72000"/>
            <a:chOff x="5898516" y="2835363"/>
            <a:chExt cx="394968" cy="720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A43029-F6B7-4B95-AD00-48270FAEE80B}"/>
                </a:ext>
              </a:extLst>
            </p:cNvPr>
            <p:cNvSpPr/>
            <p:nvPr/>
          </p:nvSpPr>
          <p:spPr>
            <a:xfrm>
              <a:off x="5898516" y="2835363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8561233-DFBD-4AB1-A56A-5868FC145913}"/>
                </a:ext>
              </a:extLst>
            </p:cNvPr>
            <p:cNvSpPr/>
            <p:nvPr/>
          </p:nvSpPr>
          <p:spPr>
            <a:xfrm>
              <a:off x="6060000" y="2835363"/>
              <a:ext cx="72000" cy="72000"/>
            </a:xfrm>
            <a:prstGeom prst="ellipse">
              <a:avLst/>
            </a:prstGeom>
            <a:solidFill>
              <a:srgbClr val="63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9D5DF1F-CBC6-4B55-84C5-FCA3EA39EFB9}"/>
                </a:ext>
              </a:extLst>
            </p:cNvPr>
            <p:cNvSpPr/>
            <p:nvPr/>
          </p:nvSpPr>
          <p:spPr>
            <a:xfrm>
              <a:off x="6221484" y="2835363"/>
              <a:ext cx="72000" cy="72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B36046-D2C4-4D2A-BB98-B8181681D989}"/>
              </a:ext>
            </a:extLst>
          </p:cNvPr>
          <p:cNvSpPr/>
          <p:nvPr/>
        </p:nvSpPr>
        <p:spPr>
          <a:xfrm>
            <a:off x="11147808" y="5985048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620FA93F-91F7-44BB-B52F-A206528DDA15}" type="slidenum">
              <a:rPr lang="en-US" altLang="ko-KR" smtClean="0">
                <a:latin typeface="+mj-ea"/>
                <a:ea typeface="+mj-ea"/>
              </a:rPr>
              <a:t>12</a:t>
            </a:fld>
            <a:r>
              <a:rPr lang="en-US" altLang="ko-KR" dirty="0">
                <a:latin typeface="+mj-ea"/>
                <a:ea typeface="+mj-ea"/>
              </a:rPr>
              <a:t>/28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E2F4C3-5D67-42FC-B5F1-26F7CD32F44A}"/>
              </a:ext>
            </a:extLst>
          </p:cNvPr>
          <p:cNvSpPr txBox="1"/>
          <p:nvPr/>
        </p:nvSpPr>
        <p:spPr>
          <a:xfrm>
            <a:off x="9933951" y="6562725"/>
            <a:ext cx="19784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BTT.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D2A699-B213-43FE-8334-F10B08D87AC8}"/>
              </a:ext>
            </a:extLst>
          </p:cNvPr>
          <p:cNvSpPr/>
          <p:nvPr/>
        </p:nvSpPr>
        <p:spPr>
          <a:xfrm>
            <a:off x="576386" y="1284906"/>
            <a:ext cx="4156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 실행 시 출력되는 화면은 다음과 같다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82EBC0-CEBC-40A0-93DD-286C25227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86" y="1835887"/>
            <a:ext cx="5876925" cy="1257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D31F69-04F6-4653-B9D0-5D960EB1C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59" y="3819419"/>
            <a:ext cx="3476625" cy="2124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68C362-49E7-4C50-8452-F57CB82ED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7072" y="3474363"/>
            <a:ext cx="6453892" cy="2510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C2C03DE-16FF-4B5F-BCCA-A08A126E60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528" y="1422789"/>
            <a:ext cx="3498975" cy="18471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739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449943" y="629558"/>
            <a:ext cx="1456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Conclusion</a:t>
            </a:r>
            <a:endParaRPr lang="ko-KR" altLang="en-US" sz="2000" b="1" dirty="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5479FF0-CC83-4A59-8BE1-4E506AEA174F}"/>
              </a:ext>
            </a:extLst>
          </p:cNvPr>
          <p:cNvGrpSpPr/>
          <p:nvPr/>
        </p:nvGrpSpPr>
        <p:grpSpPr>
          <a:xfrm>
            <a:off x="576386" y="1059330"/>
            <a:ext cx="394968" cy="72000"/>
            <a:chOff x="5898516" y="2835363"/>
            <a:chExt cx="394968" cy="720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A43029-F6B7-4B95-AD00-48270FAEE80B}"/>
                </a:ext>
              </a:extLst>
            </p:cNvPr>
            <p:cNvSpPr/>
            <p:nvPr/>
          </p:nvSpPr>
          <p:spPr>
            <a:xfrm>
              <a:off x="5898516" y="2835363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8561233-DFBD-4AB1-A56A-5868FC145913}"/>
                </a:ext>
              </a:extLst>
            </p:cNvPr>
            <p:cNvSpPr/>
            <p:nvPr/>
          </p:nvSpPr>
          <p:spPr>
            <a:xfrm>
              <a:off x="6060000" y="2835363"/>
              <a:ext cx="72000" cy="72000"/>
            </a:xfrm>
            <a:prstGeom prst="ellipse">
              <a:avLst/>
            </a:prstGeom>
            <a:solidFill>
              <a:srgbClr val="63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9D5DF1F-CBC6-4B55-84C5-FCA3EA39EFB9}"/>
                </a:ext>
              </a:extLst>
            </p:cNvPr>
            <p:cNvSpPr/>
            <p:nvPr/>
          </p:nvSpPr>
          <p:spPr>
            <a:xfrm>
              <a:off x="6221484" y="2835363"/>
              <a:ext cx="72000" cy="72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B36046-D2C4-4D2A-BB98-B8181681D989}"/>
              </a:ext>
            </a:extLst>
          </p:cNvPr>
          <p:cNvSpPr/>
          <p:nvPr/>
        </p:nvSpPr>
        <p:spPr>
          <a:xfrm>
            <a:off x="11147808" y="5985048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620FA93F-91F7-44BB-B52F-A206528DDA15}" type="slidenum">
              <a:rPr lang="en-US" altLang="ko-KR" smtClean="0">
                <a:latin typeface="+mj-ea"/>
                <a:ea typeface="+mj-ea"/>
              </a:rPr>
              <a:t>13</a:t>
            </a:fld>
            <a:r>
              <a:rPr lang="en-US" altLang="ko-KR" dirty="0">
                <a:latin typeface="+mj-ea"/>
                <a:ea typeface="+mj-ea"/>
              </a:rPr>
              <a:t>/28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E2F4C3-5D67-42FC-B5F1-26F7CD32F44A}"/>
              </a:ext>
            </a:extLst>
          </p:cNvPr>
          <p:cNvSpPr txBox="1"/>
          <p:nvPr/>
        </p:nvSpPr>
        <p:spPr>
          <a:xfrm>
            <a:off x="9933951" y="6562725"/>
            <a:ext cx="19784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BTT.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D2A699-B213-43FE-8334-F10B08D87AC8}"/>
              </a:ext>
            </a:extLst>
          </p:cNvPr>
          <p:cNvSpPr/>
          <p:nvPr/>
        </p:nvSpPr>
        <p:spPr>
          <a:xfrm>
            <a:off x="576386" y="1284906"/>
            <a:ext cx="108632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은행 별 유출된 공인인증서는 다음 쿼리를 통해 확인할 수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통해 어느 은행에서 인증서가 가장 많이 유출되었는지 확인해볼 수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33D5DF-7395-4A6E-B1A3-262305022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43" y="3386789"/>
            <a:ext cx="8463562" cy="8337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8858E5A-741F-4E6B-98C4-00EBB8C4A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0567" y="2032972"/>
            <a:ext cx="1992014" cy="354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5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9B29F97-4279-434D-B414-D95F4FDA59EC}"/>
              </a:ext>
            </a:extLst>
          </p:cNvPr>
          <p:cNvSpPr txBox="1"/>
          <p:nvPr/>
        </p:nvSpPr>
        <p:spPr>
          <a:xfrm>
            <a:off x="9933951" y="6562725"/>
            <a:ext cx="19784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BTT.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8C6D5E-917B-4E0F-83BA-3DC5687CAF40}"/>
              </a:ext>
            </a:extLst>
          </p:cNvPr>
          <p:cNvSpPr txBox="1"/>
          <p:nvPr/>
        </p:nvSpPr>
        <p:spPr>
          <a:xfrm>
            <a:off x="4157745" y="2874020"/>
            <a:ext cx="3876510" cy="9829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>
                <a:solidFill>
                  <a:srgbClr val="63BF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:-)</a:t>
            </a:r>
            <a:endParaRPr lang="ko-KR" altLang="en-US" sz="4800" b="1" dirty="0">
              <a:solidFill>
                <a:srgbClr val="63BFB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41C49DF-2794-4753-B510-682E8D4BCC07}"/>
              </a:ext>
            </a:extLst>
          </p:cNvPr>
          <p:cNvGrpSpPr/>
          <p:nvPr/>
        </p:nvGrpSpPr>
        <p:grpSpPr>
          <a:xfrm>
            <a:off x="5898516" y="2835363"/>
            <a:ext cx="394968" cy="72000"/>
            <a:chOff x="5898516" y="2835363"/>
            <a:chExt cx="394968" cy="720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BD1A7B6-CFCC-4CA1-A0C7-1C4B5F1BB39C}"/>
                </a:ext>
              </a:extLst>
            </p:cNvPr>
            <p:cNvSpPr/>
            <p:nvPr/>
          </p:nvSpPr>
          <p:spPr>
            <a:xfrm>
              <a:off x="5898516" y="2835363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55E8278-7A2A-466F-9347-8E3272C07753}"/>
                </a:ext>
              </a:extLst>
            </p:cNvPr>
            <p:cNvSpPr/>
            <p:nvPr/>
          </p:nvSpPr>
          <p:spPr>
            <a:xfrm>
              <a:off x="6060000" y="2835363"/>
              <a:ext cx="72000" cy="72000"/>
            </a:xfrm>
            <a:prstGeom prst="ellipse">
              <a:avLst/>
            </a:prstGeom>
            <a:solidFill>
              <a:srgbClr val="63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C0639D6-2FE1-4358-984F-4FE5961ED275}"/>
                </a:ext>
              </a:extLst>
            </p:cNvPr>
            <p:cNvSpPr/>
            <p:nvPr/>
          </p:nvSpPr>
          <p:spPr>
            <a:xfrm>
              <a:off x="6221484" y="2835363"/>
              <a:ext cx="72000" cy="72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22590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9B29F97-4279-434D-B414-D95F4FDA59EC}"/>
              </a:ext>
            </a:extLst>
          </p:cNvPr>
          <p:cNvSpPr txBox="1"/>
          <p:nvPr/>
        </p:nvSpPr>
        <p:spPr>
          <a:xfrm>
            <a:off x="9933951" y="6562725"/>
            <a:ext cx="19784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BTT.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5949200-9317-4B43-8ED1-F9480D9883CC}"/>
              </a:ext>
            </a:extLst>
          </p:cNvPr>
          <p:cNvGrpSpPr/>
          <p:nvPr/>
        </p:nvGrpSpPr>
        <p:grpSpPr>
          <a:xfrm>
            <a:off x="4707075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494B77A-47CD-45CD-9BAE-24BAABA56653}"/>
                </a:ext>
              </a:extLst>
            </p:cNvPr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2EC4765-7ED6-40E8-A5BA-E1FCDD2B87AF}"/>
                </a:ext>
              </a:extLst>
            </p:cNvPr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CF8B48-5E69-4ECE-AC8F-92E7DB85B596}"/>
                </a:ext>
              </a:extLst>
            </p:cNvPr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Contents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F23E90A-A62D-46BD-A4CE-0CF654B8EAEE}"/>
              </a:ext>
            </a:extLst>
          </p:cNvPr>
          <p:cNvSpPr txBox="1"/>
          <p:nvPr/>
        </p:nvSpPr>
        <p:spPr>
          <a:xfrm>
            <a:off x="4175929" y="2766170"/>
            <a:ext cx="146226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What is pharming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E9FB38-B999-425C-B8A3-FF5B764D331D}"/>
              </a:ext>
            </a:extLst>
          </p:cNvPr>
          <p:cNvSpPr txBox="1"/>
          <p:nvPr/>
        </p:nvSpPr>
        <p:spPr>
          <a:xfrm>
            <a:off x="4175929" y="3400430"/>
            <a:ext cx="8483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Overview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71B5C-BFCC-48E7-9DE5-C92A72DB335E}"/>
              </a:ext>
            </a:extLst>
          </p:cNvPr>
          <p:cNvSpPr txBox="1"/>
          <p:nvPr/>
        </p:nvSpPr>
        <p:spPr>
          <a:xfrm>
            <a:off x="4175929" y="3971598"/>
            <a:ext cx="193617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Configuration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2CF494-859C-4E0F-8C82-AB4136039A14}"/>
              </a:ext>
            </a:extLst>
          </p:cNvPr>
          <p:cNvSpPr txBox="1"/>
          <p:nvPr/>
        </p:nvSpPr>
        <p:spPr>
          <a:xfrm>
            <a:off x="4175929" y="4606597"/>
            <a:ext cx="12443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 Contents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AAB896-8438-4C3B-9D70-932D1DD49F95}"/>
              </a:ext>
            </a:extLst>
          </p:cNvPr>
          <p:cNvSpPr txBox="1"/>
          <p:nvPr/>
        </p:nvSpPr>
        <p:spPr>
          <a:xfrm>
            <a:off x="4175929" y="5241596"/>
            <a:ext cx="97340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Conclusion</a:t>
            </a:r>
            <a:endParaRPr lang="ko-KR" altLang="en-US" sz="12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9052F76-B2B5-436C-82CF-0FB17FE082E1}"/>
              </a:ext>
            </a:extLst>
          </p:cNvPr>
          <p:cNvCxnSpPr/>
          <p:nvPr/>
        </p:nvCxnSpPr>
        <p:spPr>
          <a:xfrm>
            <a:off x="4253418" y="255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20EC8E6-642F-4A1E-BF22-40A5CB0EB26A}"/>
              </a:ext>
            </a:extLst>
          </p:cNvPr>
          <p:cNvCxnSpPr/>
          <p:nvPr/>
        </p:nvCxnSpPr>
        <p:spPr>
          <a:xfrm>
            <a:off x="4253418" y="318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809AF2F-B872-4E64-B411-2E9099B6EAD2}"/>
              </a:ext>
            </a:extLst>
          </p:cNvPr>
          <p:cNvCxnSpPr/>
          <p:nvPr/>
        </p:nvCxnSpPr>
        <p:spPr>
          <a:xfrm>
            <a:off x="4253418" y="382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F998822-A16A-4C6A-9639-7C262626B09A}"/>
              </a:ext>
            </a:extLst>
          </p:cNvPr>
          <p:cNvCxnSpPr/>
          <p:nvPr/>
        </p:nvCxnSpPr>
        <p:spPr>
          <a:xfrm>
            <a:off x="4253418" y="445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938CDDB-DF39-421F-84F4-18E91A483019}"/>
              </a:ext>
            </a:extLst>
          </p:cNvPr>
          <p:cNvCxnSpPr/>
          <p:nvPr/>
        </p:nvCxnSpPr>
        <p:spPr>
          <a:xfrm>
            <a:off x="4253418" y="509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B871529-706A-43E6-8774-77E78D0A16E3}"/>
              </a:ext>
            </a:extLst>
          </p:cNvPr>
          <p:cNvCxnSpPr/>
          <p:nvPr/>
        </p:nvCxnSpPr>
        <p:spPr>
          <a:xfrm>
            <a:off x="4253418" y="572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BBD874-2769-4646-AF83-CB46AD2EDCD7}"/>
              </a:ext>
            </a:extLst>
          </p:cNvPr>
          <p:cNvSpPr txBox="1"/>
          <p:nvPr/>
        </p:nvSpPr>
        <p:spPr>
          <a:xfrm>
            <a:off x="7696819" y="2766170"/>
            <a:ext cx="3738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F293D9-277B-4E7E-942D-95F936B9A1D6}"/>
              </a:ext>
            </a:extLst>
          </p:cNvPr>
          <p:cNvSpPr txBox="1"/>
          <p:nvPr/>
        </p:nvSpPr>
        <p:spPr>
          <a:xfrm>
            <a:off x="7696819" y="3400430"/>
            <a:ext cx="3738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FB3B97-7E04-4A44-9902-FF90774D8008}"/>
              </a:ext>
            </a:extLst>
          </p:cNvPr>
          <p:cNvSpPr txBox="1"/>
          <p:nvPr/>
        </p:nvSpPr>
        <p:spPr>
          <a:xfrm>
            <a:off x="7696819" y="3971598"/>
            <a:ext cx="3738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07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331ED4-3722-4210-9077-AC8652BC2395}"/>
              </a:ext>
            </a:extLst>
          </p:cNvPr>
          <p:cNvSpPr txBox="1"/>
          <p:nvPr/>
        </p:nvSpPr>
        <p:spPr>
          <a:xfrm>
            <a:off x="7696819" y="4606597"/>
            <a:ext cx="3738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08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60CA73-246F-4D36-A313-B3A92461720F}"/>
              </a:ext>
            </a:extLst>
          </p:cNvPr>
          <p:cNvSpPr txBox="1"/>
          <p:nvPr/>
        </p:nvSpPr>
        <p:spPr>
          <a:xfrm>
            <a:off x="7696819" y="5241596"/>
            <a:ext cx="3738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200" b="1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06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t1.daumcdn.net/cfile/tistory/262ACF48518A60D92D">
            <a:extLst>
              <a:ext uri="{FF2B5EF4-FFF2-40B4-BE49-F238E27FC236}">
                <a16:creationId xmlns:a16="http://schemas.microsoft.com/office/drawing/2014/main" id="{9AA90247-245A-43E3-8BD8-E5F0BA21F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02" y="3177188"/>
            <a:ext cx="52863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449943" y="629558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파밍</a:t>
            </a:r>
            <a:r>
              <a:rPr lang="en-US" altLang="ko-KR" sz="2000" b="1" dirty="0"/>
              <a:t>(Pharming) </a:t>
            </a:r>
            <a:r>
              <a:rPr lang="ko-KR" altLang="en-US" sz="2000" b="1" dirty="0"/>
              <a:t>이란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5479FF0-CC83-4A59-8BE1-4E506AEA174F}"/>
              </a:ext>
            </a:extLst>
          </p:cNvPr>
          <p:cNvGrpSpPr/>
          <p:nvPr/>
        </p:nvGrpSpPr>
        <p:grpSpPr>
          <a:xfrm>
            <a:off x="576386" y="1059330"/>
            <a:ext cx="394968" cy="72000"/>
            <a:chOff x="5898516" y="2835363"/>
            <a:chExt cx="394968" cy="720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A43029-F6B7-4B95-AD00-48270FAEE80B}"/>
                </a:ext>
              </a:extLst>
            </p:cNvPr>
            <p:cNvSpPr/>
            <p:nvPr/>
          </p:nvSpPr>
          <p:spPr>
            <a:xfrm>
              <a:off x="5898516" y="2835363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8561233-DFBD-4AB1-A56A-5868FC145913}"/>
                </a:ext>
              </a:extLst>
            </p:cNvPr>
            <p:cNvSpPr/>
            <p:nvPr/>
          </p:nvSpPr>
          <p:spPr>
            <a:xfrm>
              <a:off x="6060000" y="2835363"/>
              <a:ext cx="72000" cy="72000"/>
            </a:xfrm>
            <a:prstGeom prst="ellipse">
              <a:avLst/>
            </a:prstGeom>
            <a:solidFill>
              <a:srgbClr val="63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9D5DF1F-CBC6-4B55-84C5-FCA3EA39EFB9}"/>
                </a:ext>
              </a:extLst>
            </p:cNvPr>
            <p:cNvSpPr/>
            <p:nvPr/>
          </p:nvSpPr>
          <p:spPr>
            <a:xfrm>
              <a:off x="6221484" y="2835363"/>
              <a:ext cx="72000" cy="72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7EC724-469B-49DC-8601-FE77CDD6216B}"/>
              </a:ext>
            </a:extLst>
          </p:cNvPr>
          <p:cNvSpPr/>
          <p:nvPr/>
        </p:nvSpPr>
        <p:spPr>
          <a:xfrm>
            <a:off x="971354" y="1332616"/>
            <a:ext cx="110766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파밍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(Pharming)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피싱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(Phishing)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조작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(Farming)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합성어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악성프로그램에 감염된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조작하여 정상 사이트에 접속하더라도 가짜 사이트로 접속을 유도하여 금융거래정보를 빼낸 후 금전적인 피해를 입히는 사기수법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해외와는 달리 국내에는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파밍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사건에 대한 피해자를 구제하는 제도가 없음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DCB5D5-B693-4BB5-83E1-82E93371851B}"/>
              </a:ext>
            </a:extLst>
          </p:cNvPr>
          <p:cNvSpPr/>
          <p:nvPr/>
        </p:nvSpPr>
        <p:spPr>
          <a:xfrm>
            <a:off x="11147808" y="5985048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620FA93F-91F7-44BB-B52F-A206528DDA15}" type="slidenum">
              <a:rPr lang="en-US" altLang="ko-KR" smtClean="0">
                <a:latin typeface="+mj-ea"/>
                <a:ea typeface="+mj-ea"/>
              </a:rPr>
              <a:t>3</a:t>
            </a:fld>
            <a:r>
              <a:rPr lang="en-US" altLang="ko-KR" dirty="0">
                <a:latin typeface="+mj-ea"/>
                <a:ea typeface="+mj-ea"/>
              </a:rPr>
              <a:t>/28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B42B28-36AB-4FA7-9749-6AC42CC9CF01}"/>
              </a:ext>
            </a:extLst>
          </p:cNvPr>
          <p:cNvSpPr txBox="1"/>
          <p:nvPr/>
        </p:nvSpPr>
        <p:spPr>
          <a:xfrm>
            <a:off x="9933951" y="6562725"/>
            <a:ext cx="19784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BTT.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 descr="íë° pharmingì ëí ì´ë¯¸ì§ ê²ìê²°ê³¼">
            <a:extLst>
              <a:ext uri="{FF2B5EF4-FFF2-40B4-BE49-F238E27FC236}">
                <a16:creationId xmlns:a16="http://schemas.microsoft.com/office/drawing/2014/main" id="{CD9275CE-EA36-4790-8DB4-56745487B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733" y="2629315"/>
            <a:ext cx="3258945" cy="354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optimal.inven.co.kr/upload/2018/05/19/bbs/i13168167442.jpg">
            <a:extLst>
              <a:ext uri="{FF2B5EF4-FFF2-40B4-BE49-F238E27FC236}">
                <a16:creationId xmlns:a16="http://schemas.microsoft.com/office/drawing/2014/main" id="{72224F03-97BE-49A6-AE4E-31E0FA784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885"/>
            <a:ext cx="12353434" cy="694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55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449943" y="629558"/>
            <a:ext cx="125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Overview</a:t>
            </a:r>
            <a:endParaRPr lang="ko-KR" altLang="en-US" sz="2000" b="1" dirty="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5479FF0-CC83-4A59-8BE1-4E506AEA174F}"/>
              </a:ext>
            </a:extLst>
          </p:cNvPr>
          <p:cNvGrpSpPr/>
          <p:nvPr/>
        </p:nvGrpSpPr>
        <p:grpSpPr>
          <a:xfrm>
            <a:off x="576386" y="1059330"/>
            <a:ext cx="394968" cy="72000"/>
            <a:chOff x="5898516" y="2835363"/>
            <a:chExt cx="394968" cy="720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A43029-F6B7-4B95-AD00-48270FAEE80B}"/>
                </a:ext>
              </a:extLst>
            </p:cNvPr>
            <p:cNvSpPr/>
            <p:nvPr/>
          </p:nvSpPr>
          <p:spPr>
            <a:xfrm>
              <a:off x="5898516" y="2835363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8561233-DFBD-4AB1-A56A-5868FC145913}"/>
                </a:ext>
              </a:extLst>
            </p:cNvPr>
            <p:cNvSpPr/>
            <p:nvPr/>
          </p:nvSpPr>
          <p:spPr>
            <a:xfrm>
              <a:off x="6060000" y="2835363"/>
              <a:ext cx="72000" cy="72000"/>
            </a:xfrm>
            <a:prstGeom prst="ellipse">
              <a:avLst/>
            </a:prstGeom>
            <a:solidFill>
              <a:srgbClr val="63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9D5DF1F-CBC6-4B55-84C5-FCA3EA39EFB9}"/>
                </a:ext>
              </a:extLst>
            </p:cNvPr>
            <p:cNvSpPr/>
            <p:nvPr/>
          </p:nvSpPr>
          <p:spPr>
            <a:xfrm>
              <a:off x="6221484" y="2835363"/>
              <a:ext cx="72000" cy="72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B36046-D2C4-4D2A-BB98-B8181681D989}"/>
              </a:ext>
            </a:extLst>
          </p:cNvPr>
          <p:cNvSpPr/>
          <p:nvPr/>
        </p:nvSpPr>
        <p:spPr>
          <a:xfrm>
            <a:off x="11147808" y="5985048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620FA93F-91F7-44BB-B52F-A206528DDA15}" type="slidenum">
              <a:rPr lang="en-US" altLang="ko-KR" smtClean="0">
                <a:latin typeface="+mj-ea"/>
                <a:ea typeface="+mj-ea"/>
              </a:rPr>
              <a:t>4</a:t>
            </a:fld>
            <a:r>
              <a:rPr lang="en-US" altLang="ko-KR" dirty="0">
                <a:latin typeface="+mj-ea"/>
                <a:ea typeface="+mj-ea"/>
              </a:rPr>
              <a:t>/28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E2F4C3-5D67-42FC-B5F1-26F7CD32F44A}"/>
              </a:ext>
            </a:extLst>
          </p:cNvPr>
          <p:cNvSpPr txBox="1"/>
          <p:nvPr/>
        </p:nvSpPr>
        <p:spPr>
          <a:xfrm>
            <a:off x="9933951" y="6562725"/>
            <a:ext cx="19784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BTT.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185EB7-B9FA-46EC-94D3-4E9CD781B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70" y="1576387"/>
            <a:ext cx="5105400" cy="37052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B7E4ED-6324-4EF6-B164-170862C7C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314" y="1395723"/>
            <a:ext cx="4078514" cy="4066554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12ADDAA-DBA2-4459-8195-686903611DC2}"/>
              </a:ext>
            </a:extLst>
          </p:cNvPr>
          <p:cNvSpPr txBox="1">
            <a:spLocks/>
          </p:cNvSpPr>
          <p:nvPr/>
        </p:nvSpPr>
        <p:spPr>
          <a:xfrm>
            <a:off x="2653789" y="5495852"/>
            <a:ext cx="1345561" cy="2972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개요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F28BBAD-EB01-4202-898F-34F51F94C3A1}"/>
              </a:ext>
            </a:extLst>
          </p:cNvPr>
          <p:cNvSpPr txBox="1">
            <a:spLocks/>
          </p:cNvSpPr>
          <p:nvPr/>
        </p:nvSpPr>
        <p:spPr>
          <a:xfrm>
            <a:off x="7272724" y="5495852"/>
            <a:ext cx="2363694" cy="4891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공인인증서가 담긴 사이트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619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449943" y="629558"/>
            <a:ext cx="125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Overview</a:t>
            </a:r>
            <a:endParaRPr lang="ko-KR" altLang="en-US" sz="2000" b="1" dirty="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5479FF0-CC83-4A59-8BE1-4E506AEA174F}"/>
              </a:ext>
            </a:extLst>
          </p:cNvPr>
          <p:cNvGrpSpPr/>
          <p:nvPr/>
        </p:nvGrpSpPr>
        <p:grpSpPr>
          <a:xfrm>
            <a:off x="576386" y="1059330"/>
            <a:ext cx="394968" cy="72000"/>
            <a:chOff x="5898516" y="2835363"/>
            <a:chExt cx="394968" cy="720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A43029-F6B7-4B95-AD00-48270FAEE80B}"/>
                </a:ext>
              </a:extLst>
            </p:cNvPr>
            <p:cNvSpPr/>
            <p:nvPr/>
          </p:nvSpPr>
          <p:spPr>
            <a:xfrm>
              <a:off x="5898516" y="2835363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8561233-DFBD-4AB1-A56A-5868FC145913}"/>
                </a:ext>
              </a:extLst>
            </p:cNvPr>
            <p:cNvSpPr/>
            <p:nvPr/>
          </p:nvSpPr>
          <p:spPr>
            <a:xfrm>
              <a:off x="6060000" y="2835363"/>
              <a:ext cx="72000" cy="72000"/>
            </a:xfrm>
            <a:prstGeom prst="ellipse">
              <a:avLst/>
            </a:prstGeom>
            <a:solidFill>
              <a:srgbClr val="63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9D5DF1F-CBC6-4B55-84C5-FCA3EA39EFB9}"/>
                </a:ext>
              </a:extLst>
            </p:cNvPr>
            <p:cNvSpPr/>
            <p:nvPr/>
          </p:nvSpPr>
          <p:spPr>
            <a:xfrm>
              <a:off x="6221484" y="2835363"/>
              <a:ext cx="72000" cy="72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B36046-D2C4-4D2A-BB98-B8181681D989}"/>
              </a:ext>
            </a:extLst>
          </p:cNvPr>
          <p:cNvSpPr/>
          <p:nvPr/>
        </p:nvSpPr>
        <p:spPr>
          <a:xfrm>
            <a:off x="11147808" y="5985048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620FA93F-91F7-44BB-B52F-A206528DDA15}" type="slidenum">
              <a:rPr lang="en-US" altLang="ko-KR" smtClean="0">
                <a:latin typeface="+mj-ea"/>
                <a:ea typeface="+mj-ea"/>
              </a:rPr>
              <a:t>5</a:t>
            </a:fld>
            <a:r>
              <a:rPr lang="en-US" altLang="ko-KR" dirty="0">
                <a:latin typeface="+mj-ea"/>
                <a:ea typeface="+mj-ea"/>
              </a:rPr>
              <a:t>/28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E2F4C3-5D67-42FC-B5F1-26F7CD32F44A}"/>
              </a:ext>
            </a:extLst>
          </p:cNvPr>
          <p:cNvSpPr txBox="1"/>
          <p:nvPr/>
        </p:nvSpPr>
        <p:spPr>
          <a:xfrm>
            <a:off x="9933951" y="6562725"/>
            <a:ext cx="19784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BTT.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46BEB5-2BA7-434D-B9F3-2AEC8FE70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86" y="2481262"/>
            <a:ext cx="5791200" cy="1895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B0F02A-FA07-445F-A6D2-1E69C12E8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183" y="1238249"/>
            <a:ext cx="3914775" cy="4381500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7C7B3016-03AF-4B73-9D45-E05F7F4866B5}"/>
              </a:ext>
            </a:extLst>
          </p:cNvPr>
          <p:cNvSpPr txBox="1">
            <a:spLocks/>
          </p:cNvSpPr>
          <p:nvPr/>
        </p:nvSpPr>
        <p:spPr>
          <a:xfrm>
            <a:off x="2194729" y="4508879"/>
            <a:ext cx="2554513" cy="3824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Ping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명령어를 통해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IP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확인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D190D3A7-55BC-41F1-B7C9-CE52C597F917}"/>
              </a:ext>
            </a:extLst>
          </p:cNvPr>
          <p:cNvSpPr txBox="1">
            <a:spLocks/>
          </p:cNvSpPr>
          <p:nvPr/>
        </p:nvSpPr>
        <p:spPr>
          <a:xfrm>
            <a:off x="7300683" y="5708801"/>
            <a:ext cx="2815773" cy="3824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KISA WHOIS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국가정보 확인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63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449943" y="629558"/>
            <a:ext cx="125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Overview</a:t>
            </a:r>
            <a:endParaRPr lang="ko-KR" altLang="en-US" sz="2000" b="1" dirty="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5479FF0-CC83-4A59-8BE1-4E506AEA174F}"/>
              </a:ext>
            </a:extLst>
          </p:cNvPr>
          <p:cNvGrpSpPr/>
          <p:nvPr/>
        </p:nvGrpSpPr>
        <p:grpSpPr>
          <a:xfrm>
            <a:off x="576386" y="1059330"/>
            <a:ext cx="394968" cy="72000"/>
            <a:chOff x="5898516" y="2835363"/>
            <a:chExt cx="394968" cy="720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A43029-F6B7-4B95-AD00-48270FAEE80B}"/>
                </a:ext>
              </a:extLst>
            </p:cNvPr>
            <p:cNvSpPr/>
            <p:nvPr/>
          </p:nvSpPr>
          <p:spPr>
            <a:xfrm>
              <a:off x="5898516" y="2835363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8561233-DFBD-4AB1-A56A-5868FC145913}"/>
                </a:ext>
              </a:extLst>
            </p:cNvPr>
            <p:cNvSpPr/>
            <p:nvPr/>
          </p:nvSpPr>
          <p:spPr>
            <a:xfrm>
              <a:off x="6060000" y="2835363"/>
              <a:ext cx="72000" cy="72000"/>
            </a:xfrm>
            <a:prstGeom prst="ellipse">
              <a:avLst/>
            </a:prstGeom>
            <a:solidFill>
              <a:srgbClr val="63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9D5DF1F-CBC6-4B55-84C5-FCA3EA39EFB9}"/>
                </a:ext>
              </a:extLst>
            </p:cNvPr>
            <p:cNvSpPr/>
            <p:nvPr/>
          </p:nvSpPr>
          <p:spPr>
            <a:xfrm>
              <a:off x="6221484" y="2835363"/>
              <a:ext cx="72000" cy="72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B36046-D2C4-4D2A-BB98-B8181681D989}"/>
              </a:ext>
            </a:extLst>
          </p:cNvPr>
          <p:cNvSpPr/>
          <p:nvPr/>
        </p:nvSpPr>
        <p:spPr>
          <a:xfrm>
            <a:off x="11147808" y="5985048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620FA93F-91F7-44BB-B52F-A206528DDA15}" type="slidenum">
              <a:rPr lang="en-US" altLang="ko-KR" smtClean="0">
                <a:latin typeface="+mj-ea"/>
                <a:ea typeface="+mj-ea"/>
              </a:rPr>
              <a:t>6</a:t>
            </a:fld>
            <a:r>
              <a:rPr lang="en-US" altLang="ko-KR" dirty="0">
                <a:latin typeface="+mj-ea"/>
                <a:ea typeface="+mj-ea"/>
              </a:rPr>
              <a:t>/28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E2F4C3-5D67-42FC-B5F1-26F7CD32F44A}"/>
              </a:ext>
            </a:extLst>
          </p:cNvPr>
          <p:cNvSpPr txBox="1"/>
          <p:nvPr/>
        </p:nvSpPr>
        <p:spPr>
          <a:xfrm>
            <a:off x="9933951" y="6562725"/>
            <a:ext cx="19784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BTT.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9D3A26-43C1-4C61-AAE1-5E17D8F8E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514474"/>
            <a:ext cx="5162550" cy="38290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A160848-AF6B-406C-BF49-F4DB4D573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80431"/>
            <a:ext cx="4997904" cy="705279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DDFB199-DBF4-47D1-BE2F-7E07B943B6B0}"/>
              </a:ext>
            </a:extLst>
          </p:cNvPr>
          <p:cNvSpPr txBox="1">
            <a:spLocks/>
          </p:cNvSpPr>
          <p:nvPr/>
        </p:nvSpPr>
        <p:spPr>
          <a:xfrm>
            <a:off x="2237468" y="5366078"/>
            <a:ext cx="2554513" cy="3824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공인인증서 샘플 확인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03DF255-0A7C-4020-A43F-F96A1A94DB65}"/>
              </a:ext>
            </a:extLst>
          </p:cNvPr>
          <p:cNvSpPr txBox="1">
            <a:spLocks/>
          </p:cNvSpPr>
          <p:nvPr/>
        </p:nvSpPr>
        <p:spPr>
          <a:xfrm>
            <a:off x="7673068" y="4040964"/>
            <a:ext cx="2554513" cy="3824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샘플 내의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.cert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 확인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00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449943" y="629558"/>
            <a:ext cx="295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DataBase</a:t>
            </a:r>
            <a:r>
              <a:rPr lang="en-US" altLang="ko-KR" sz="2000" b="1" dirty="0"/>
              <a:t> Configuration</a:t>
            </a:r>
            <a:endParaRPr lang="ko-KR" altLang="en-US" sz="2000" b="1" dirty="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5479FF0-CC83-4A59-8BE1-4E506AEA174F}"/>
              </a:ext>
            </a:extLst>
          </p:cNvPr>
          <p:cNvGrpSpPr/>
          <p:nvPr/>
        </p:nvGrpSpPr>
        <p:grpSpPr>
          <a:xfrm>
            <a:off x="576386" y="1059330"/>
            <a:ext cx="394968" cy="72000"/>
            <a:chOff x="5898516" y="2835363"/>
            <a:chExt cx="394968" cy="720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A43029-F6B7-4B95-AD00-48270FAEE80B}"/>
                </a:ext>
              </a:extLst>
            </p:cNvPr>
            <p:cNvSpPr/>
            <p:nvPr/>
          </p:nvSpPr>
          <p:spPr>
            <a:xfrm>
              <a:off x="5898516" y="2835363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8561233-DFBD-4AB1-A56A-5868FC145913}"/>
                </a:ext>
              </a:extLst>
            </p:cNvPr>
            <p:cNvSpPr/>
            <p:nvPr/>
          </p:nvSpPr>
          <p:spPr>
            <a:xfrm>
              <a:off x="6060000" y="2835363"/>
              <a:ext cx="72000" cy="72000"/>
            </a:xfrm>
            <a:prstGeom prst="ellipse">
              <a:avLst/>
            </a:prstGeom>
            <a:solidFill>
              <a:srgbClr val="63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9D5DF1F-CBC6-4B55-84C5-FCA3EA39EFB9}"/>
                </a:ext>
              </a:extLst>
            </p:cNvPr>
            <p:cNvSpPr/>
            <p:nvPr/>
          </p:nvSpPr>
          <p:spPr>
            <a:xfrm>
              <a:off x="6221484" y="2835363"/>
              <a:ext cx="72000" cy="72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B36046-D2C4-4D2A-BB98-B8181681D989}"/>
              </a:ext>
            </a:extLst>
          </p:cNvPr>
          <p:cNvSpPr/>
          <p:nvPr/>
        </p:nvSpPr>
        <p:spPr>
          <a:xfrm>
            <a:off x="11147808" y="5985048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620FA93F-91F7-44BB-B52F-A206528DDA15}" type="slidenum">
              <a:rPr lang="en-US" altLang="ko-KR" smtClean="0">
                <a:latin typeface="+mj-ea"/>
                <a:ea typeface="+mj-ea"/>
              </a:rPr>
              <a:t>7</a:t>
            </a:fld>
            <a:r>
              <a:rPr lang="en-US" altLang="ko-KR" dirty="0">
                <a:latin typeface="+mj-ea"/>
                <a:ea typeface="+mj-ea"/>
              </a:rPr>
              <a:t>/28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E2F4C3-5D67-42FC-B5F1-26F7CD32F44A}"/>
              </a:ext>
            </a:extLst>
          </p:cNvPr>
          <p:cNvSpPr txBox="1"/>
          <p:nvPr/>
        </p:nvSpPr>
        <p:spPr>
          <a:xfrm>
            <a:off x="9933951" y="6562725"/>
            <a:ext cx="19784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BTT.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D2A699-B213-43FE-8334-F10B08D87AC8}"/>
              </a:ext>
            </a:extLst>
          </p:cNvPr>
          <p:cNvSpPr/>
          <p:nvPr/>
        </p:nvSpPr>
        <p:spPr>
          <a:xfrm>
            <a:off x="576386" y="1284906"/>
            <a:ext cx="4509568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DataBase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아래와 같이 구성했다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cert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Table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일련번호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date: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공인인증서가 업로드 된 날짜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name: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공인인증서가 유출된 피해자의 이름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bank: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공인인증서가 유출된 피해 은행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account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공인인증서와 연관된 계좌번호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ip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공인인증서가 업로드 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IP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country: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피해자의 소재지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A35C52-CDC8-4D1C-91B8-EECA8F807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627" y="1311218"/>
            <a:ext cx="50577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1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449943" y="629558"/>
            <a:ext cx="1909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Code Contents</a:t>
            </a:r>
            <a:endParaRPr lang="ko-KR" altLang="en-US" sz="2000" b="1" dirty="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5479FF0-CC83-4A59-8BE1-4E506AEA174F}"/>
              </a:ext>
            </a:extLst>
          </p:cNvPr>
          <p:cNvGrpSpPr/>
          <p:nvPr/>
        </p:nvGrpSpPr>
        <p:grpSpPr>
          <a:xfrm>
            <a:off x="576386" y="1059330"/>
            <a:ext cx="394968" cy="72000"/>
            <a:chOff x="5898516" y="2835363"/>
            <a:chExt cx="394968" cy="720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A43029-F6B7-4B95-AD00-48270FAEE80B}"/>
                </a:ext>
              </a:extLst>
            </p:cNvPr>
            <p:cNvSpPr/>
            <p:nvPr/>
          </p:nvSpPr>
          <p:spPr>
            <a:xfrm>
              <a:off x="5898516" y="2835363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8561233-DFBD-4AB1-A56A-5868FC145913}"/>
                </a:ext>
              </a:extLst>
            </p:cNvPr>
            <p:cNvSpPr/>
            <p:nvPr/>
          </p:nvSpPr>
          <p:spPr>
            <a:xfrm>
              <a:off x="6060000" y="2835363"/>
              <a:ext cx="72000" cy="72000"/>
            </a:xfrm>
            <a:prstGeom prst="ellipse">
              <a:avLst/>
            </a:prstGeom>
            <a:solidFill>
              <a:srgbClr val="63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9D5DF1F-CBC6-4B55-84C5-FCA3EA39EFB9}"/>
                </a:ext>
              </a:extLst>
            </p:cNvPr>
            <p:cNvSpPr/>
            <p:nvPr/>
          </p:nvSpPr>
          <p:spPr>
            <a:xfrm>
              <a:off x="6221484" y="2835363"/>
              <a:ext cx="72000" cy="72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B36046-D2C4-4D2A-BB98-B8181681D989}"/>
              </a:ext>
            </a:extLst>
          </p:cNvPr>
          <p:cNvSpPr/>
          <p:nvPr/>
        </p:nvSpPr>
        <p:spPr>
          <a:xfrm>
            <a:off x="11147808" y="5985048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620FA93F-91F7-44BB-B52F-A206528DDA15}" type="slidenum">
              <a:rPr lang="en-US" altLang="ko-KR" smtClean="0">
                <a:latin typeface="+mj-ea"/>
                <a:ea typeface="+mj-ea"/>
              </a:rPr>
              <a:t>8</a:t>
            </a:fld>
            <a:r>
              <a:rPr lang="en-US" altLang="ko-KR" dirty="0">
                <a:latin typeface="+mj-ea"/>
                <a:ea typeface="+mj-ea"/>
              </a:rPr>
              <a:t>/28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E2F4C3-5D67-42FC-B5F1-26F7CD32F44A}"/>
              </a:ext>
            </a:extLst>
          </p:cNvPr>
          <p:cNvSpPr txBox="1"/>
          <p:nvPr/>
        </p:nvSpPr>
        <p:spPr>
          <a:xfrm>
            <a:off x="9933951" y="6562725"/>
            <a:ext cx="19784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BTT.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D2A699-B213-43FE-8334-F10B08D87AC8}"/>
              </a:ext>
            </a:extLst>
          </p:cNvPr>
          <p:cNvSpPr/>
          <p:nvPr/>
        </p:nvSpPr>
        <p:spPr>
          <a:xfrm>
            <a:off x="576386" y="1284906"/>
            <a:ext cx="439921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 구성은 다음과 같이 되어있다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printProgress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Func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프로그레스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바 출력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filedownload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Func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cert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파일 다운로드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unzip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Func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zip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해제 및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csv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main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Func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메인함수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먼저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import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되는 모듈은 우측과 같다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CB96EF-84B5-49AC-BA12-29FA5742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189" y="1746492"/>
            <a:ext cx="3701518" cy="336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7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449943" y="629558"/>
            <a:ext cx="1909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Code Contents</a:t>
            </a:r>
            <a:endParaRPr lang="ko-KR" altLang="en-US" sz="2000" b="1" dirty="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5479FF0-CC83-4A59-8BE1-4E506AEA174F}"/>
              </a:ext>
            </a:extLst>
          </p:cNvPr>
          <p:cNvGrpSpPr/>
          <p:nvPr/>
        </p:nvGrpSpPr>
        <p:grpSpPr>
          <a:xfrm>
            <a:off x="576386" y="1059330"/>
            <a:ext cx="394968" cy="72000"/>
            <a:chOff x="5898516" y="2835363"/>
            <a:chExt cx="394968" cy="720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A43029-F6B7-4B95-AD00-48270FAEE80B}"/>
                </a:ext>
              </a:extLst>
            </p:cNvPr>
            <p:cNvSpPr/>
            <p:nvPr/>
          </p:nvSpPr>
          <p:spPr>
            <a:xfrm>
              <a:off x="5898516" y="2835363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8561233-DFBD-4AB1-A56A-5868FC145913}"/>
                </a:ext>
              </a:extLst>
            </p:cNvPr>
            <p:cNvSpPr/>
            <p:nvPr/>
          </p:nvSpPr>
          <p:spPr>
            <a:xfrm>
              <a:off x="6060000" y="2835363"/>
              <a:ext cx="72000" cy="72000"/>
            </a:xfrm>
            <a:prstGeom prst="ellipse">
              <a:avLst/>
            </a:prstGeom>
            <a:solidFill>
              <a:srgbClr val="63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9D5DF1F-CBC6-4B55-84C5-FCA3EA39EFB9}"/>
                </a:ext>
              </a:extLst>
            </p:cNvPr>
            <p:cNvSpPr/>
            <p:nvPr/>
          </p:nvSpPr>
          <p:spPr>
            <a:xfrm>
              <a:off x="6221484" y="2835363"/>
              <a:ext cx="72000" cy="72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B36046-D2C4-4D2A-BB98-B8181681D989}"/>
              </a:ext>
            </a:extLst>
          </p:cNvPr>
          <p:cNvSpPr/>
          <p:nvPr/>
        </p:nvSpPr>
        <p:spPr>
          <a:xfrm>
            <a:off x="11147808" y="5985048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620FA93F-91F7-44BB-B52F-A206528DDA15}" type="slidenum">
              <a:rPr lang="en-US" altLang="ko-KR" smtClean="0">
                <a:latin typeface="+mj-ea"/>
                <a:ea typeface="+mj-ea"/>
              </a:rPr>
              <a:t>9</a:t>
            </a:fld>
            <a:r>
              <a:rPr lang="en-US" altLang="ko-KR" dirty="0">
                <a:latin typeface="+mj-ea"/>
                <a:ea typeface="+mj-ea"/>
              </a:rPr>
              <a:t>/28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E2F4C3-5D67-42FC-B5F1-26F7CD32F44A}"/>
              </a:ext>
            </a:extLst>
          </p:cNvPr>
          <p:cNvSpPr txBox="1"/>
          <p:nvPr/>
        </p:nvSpPr>
        <p:spPr>
          <a:xfrm>
            <a:off x="9933951" y="6562725"/>
            <a:ext cx="19784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BTT.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D2A699-B213-43FE-8334-F10B08D87AC8}"/>
              </a:ext>
            </a:extLst>
          </p:cNvPr>
          <p:cNvSpPr/>
          <p:nvPr/>
        </p:nvSpPr>
        <p:spPr>
          <a:xfrm>
            <a:off x="576386" y="1284906"/>
            <a:ext cx="80579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filedownload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cert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파일을 긁어온다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pickle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모듈을 사용해서 한번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load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내용을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Dump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해놓은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후 다시 재사용할 수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37AE8F-6528-4B88-A316-5F46BFDB6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91" y="2032533"/>
            <a:ext cx="8586788" cy="386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07381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441</Words>
  <Application>Microsoft Office PowerPoint</Application>
  <PresentationFormat>와이드스크린</PresentationFormat>
  <Paragraphs>95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나눔스퀘어</vt:lpstr>
      <vt:lpstr>나눔스퀘어 Bold</vt:lpstr>
      <vt:lpstr>나눔스퀘어 ExtraBold</vt:lpstr>
      <vt:lpstr>나눔스퀘어 Light</vt:lpstr>
      <vt:lpstr>맑은 고딕</vt:lpstr>
      <vt:lpstr>Arial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User</cp:lastModifiedBy>
  <cp:revision>41</cp:revision>
  <dcterms:created xsi:type="dcterms:W3CDTF">2017-11-24T11:22:27Z</dcterms:created>
  <dcterms:modified xsi:type="dcterms:W3CDTF">2019-01-25T18:44:38Z</dcterms:modified>
  <cp:contentStatus/>
</cp:coreProperties>
</file>