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9" r:id="rId3"/>
    <p:sldId id="264" r:id="rId4"/>
    <p:sldId id="279" r:id="rId5"/>
    <p:sldId id="280" r:id="rId6"/>
    <p:sldId id="282" r:id="rId7"/>
    <p:sldId id="28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291" r:id="rId16"/>
    <p:sldId id="318" r:id="rId17"/>
    <p:sldId id="319" r:id="rId18"/>
    <p:sldId id="320" r:id="rId19"/>
    <p:sldId id="321" r:id="rId20"/>
    <p:sldId id="328" r:id="rId21"/>
    <p:sldId id="329" r:id="rId22"/>
    <p:sldId id="330" r:id="rId23"/>
    <p:sldId id="322" r:id="rId24"/>
    <p:sldId id="323" r:id="rId25"/>
    <p:sldId id="324" r:id="rId26"/>
    <p:sldId id="325" r:id="rId27"/>
    <p:sldId id="326" r:id="rId28"/>
    <p:sldId id="327" r:id="rId29"/>
    <p:sldId id="278" r:id="rId30"/>
  </p:sldIdLst>
  <p:sldSz cx="12192000" cy="6858000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03DEE6-CA8F-4826-93DF-5072176BCF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992B5D-CB16-4FBE-919F-2E4FF8AEB9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588" y="1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3F48-A7E6-4E06-A2EA-C26DABCA29A7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67FA5A-7AA4-4133-8E49-AD5C4EB97A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28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F140-B09C-4185-859B-281C220DF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588" y="651428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20485-A70E-488F-AF24-EEDF5ED1D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6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9149-E644-4760-B15E-3806AA3B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410B5F-C951-4708-B688-7113B701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D0B14-A1E2-419C-A4CD-4E86A100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16118-049A-4B0D-9A77-A78EF59F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A1D0-56D9-4532-ACE8-DCBFD454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2FBB6-68C8-47FC-874C-C4F36461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2CA3A-F6A6-4882-BB01-CF102B536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E280E-1DB4-423E-AAAA-1CDD59C5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19BA-6C9E-4E7B-8AF2-D9AA0EEA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EEF28-ADA8-495D-9B0D-3CAD3A8D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5075-DFA8-4CD8-8B31-8F9C5D65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0B987-4991-466E-87F7-D392B5BE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456A9-86EF-4740-ABFE-87FB98A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1A2E9-0686-4F83-A6F3-ECB1A53C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89848-5177-4D6B-8BA8-ADDA528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6F13-2666-44A4-94C3-81A69D64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DE2C9-614B-4100-BDB2-93C95BF3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8F158-B171-41B7-AA9A-233FAA8C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F06D5-6F2C-40CB-B3E2-196D3BC9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49842-345B-442C-8A8D-9DFA5B88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63CB9-29FF-493B-B05D-6FAE7429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3883E-EAC7-4B22-A1F6-C11539A3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FDCAF-01F7-4195-A70F-CE9206B0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02271-3F42-45A1-A521-CBF46268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98856-33FB-4F73-8202-A7CD9129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D863-2D85-4EBC-9139-5B29F438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9278D-3FE6-4089-9FB2-94F79520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FB0B2-7797-4BE7-A65B-C4925B7E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8B705-C870-4846-8618-2CA82170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E2721-27FB-4AE2-90F1-6E9B191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A6CFD-E918-4FB7-A158-02B2580F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271A-4F23-4A88-AEFF-F5C373F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448B9-5DD7-444A-A791-3D3CFA0D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E39A6-AB8E-43A2-B862-C55A8522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6C0B59-C809-496F-B33B-8EEC54614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A1DCC-A03B-469C-A5D1-89C38A5CA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4D90E2-7274-4D36-9189-4DF4D3E6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82D1CF-DACE-4B7C-9D24-256E3E78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132C04-3107-493C-BD0D-A83447CD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8D19-1A7B-4105-861A-66FA7F38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E81C1-D856-4D9B-8BF7-854E2028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937B8-D17B-4851-AF77-EAA620D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DECE4-2DDE-4085-A8FF-63E6EBAA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5B4A6-883F-44F3-A39D-185F1767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971B21-7202-42C8-A144-26C750BA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1F527-D416-4029-96FC-E041F55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E52C-2EB8-4FA8-9CA9-2620C3B1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B9F43-B8F5-46C0-82E7-74A7FDFC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CFAA0-DA72-4464-B1AC-3FA66404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E93B1-6768-4358-9A13-68C0B7AA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B008B-F4C0-441A-9755-8B91F6B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50E9E-DE66-441E-96CD-9A9E035F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5522A-E779-4025-BE87-4CA3711C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246BEF-5439-45FB-BCD9-B36CB93D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C570C-4DE9-40D7-A494-1E1CF0D9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F5672-4942-4A98-A51E-14F5D5C6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9824B-5F93-4264-AA34-5A0ADEB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DEAB2-C3F3-4ECE-B0C0-F2A84E63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D94F9-34D0-45FB-8F65-390272F6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02325-B821-4F45-80A1-7478CADE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317D-D043-480E-8B17-E9F120071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6243-1CDB-4D65-8485-E939F9B9832D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9CA4B-0C20-48B1-99F4-6D933E4DC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9F493-3D0D-4438-8135-CE9A6A794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74F1-F37E-43C0-AEDC-EE8A7499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TensorFlowKR/permalink/496009234073473/?hc_location=ufi" TargetMode="Externa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TensorFlowKR/permalink/496009234073473/?hc_location=ufi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42972-63CD-43D3-9158-118BB495E36E}"/>
              </a:ext>
            </a:extLst>
          </p:cNvPr>
          <p:cNvSpPr/>
          <p:nvPr/>
        </p:nvSpPr>
        <p:spPr>
          <a:xfrm>
            <a:off x="1315104" y="2493195"/>
            <a:ext cx="6990435" cy="34197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0391CD-8945-4D89-8927-DDB55D80E8FF}"/>
              </a:ext>
            </a:extLst>
          </p:cNvPr>
          <p:cNvSpPr txBox="1"/>
          <p:nvPr/>
        </p:nvSpPr>
        <p:spPr>
          <a:xfrm>
            <a:off x="519723" y="945049"/>
            <a:ext cx="1059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Variational </a:t>
            </a:r>
            <a:r>
              <a:rPr lang="en-US" altLang="ko-KR" sz="4000" b="1" dirty="0" err="1"/>
              <a:t>AutoEncoder</a:t>
            </a:r>
            <a:endParaRPr lang="ko-KR" altLang="en-US" sz="4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B254C-A449-45F4-9295-8365D15641B6}"/>
              </a:ext>
            </a:extLst>
          </p:cNvPr>
          <p:cNvSpPr txBox="1"/>
          <p:nvPr/>
        </p:nvSpPr>
        <p:spPr>
          <a:xfrm>
            <a:off x="8154099" y="1871185"/>
            <a:ext cx="267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Kang, Min-</a:t>
            </a:r>
            <a:r>
              <a:rPr lang="en-US" altLang="ko-KR" sz="2400" b="1" dirty="0" err="1"/>
              <a:t>Guk</a:t>
            </a:r>
            <a:endParaRPr lang="ko-KR" altLang="en-US" sz="2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9E3F666-8B20-4EC0-817F-4610B8A29A4B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64501AF-3A13-4E9A-92C4-0745F3909790}"/>
              </a:ext>
            </a:extLst>
          </p:cNvPr>
          <p:cNvGrpSpPr/>
          <p:nvPr/>
        </p:nvGrpSpPr>
        <p:grpSpPr>
          <a:xfrm>
            <a:off x="7701661" y="2812860"/>
            <a:ext cx="3108803" cy="2455597"/>
            <a:chOff x="1471326" y="2522731"/>
            <a:chExt cx="3108803" cy="2455597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CE9D904-CE1F-4275-A3C2-C7D3490F4F7B}"/>
                </a:ext>
              </a:extLst>
            </p:cNvPr>
            <p:cNvGrpSpPr/>
            <p:nvPr/>
          </p:nvGrpSpPr>
          <p:grpSpPr>
            <a:xfrm>
              <a:off x="1471326" y="2522731"/>
              <a:ext cx="3108803" cy="2455597"/>
              <a:chOff x="892829" y="1985774"/>
              <a:chExt cx="3108803" cy="2455597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88ACBD74-9379-49D3-8E47-C88F3DA9B63E}"/>
                  </a:ext>
                </a:extLst>
              </p:cNvPr>
              <p:cNvSpPr/>
              <p:nvPr/>
            </p:nvSpPr>
            <p:spPr>
              <a:xfrm>
                <a:off x="892829" y="2444567"/>
                <a:ext cx="520117" cy="15267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수동 연산 74">
                <a:extLst>
                  <a:ext uri="{FF2B5EF4-FFF2-40B4-BE49-F238E27FC236}">
                    <a16:creationId xmlns:a16="http://schemas.microsoft.com/office/drawing/2014/main" id="{D94C579F-99AE-41BC-8B59-AB48B37FBE5F}"/>
                  </a:ext>
                </a:extLst>
              </p:cNvPr>
              <p:cNvSpPr/>
              <p:nvPr/>
            </p:nvSpPr>
            <p:spPr>
              <a:xfrm>
                <a:off x="1236862" y="2251092"/>
                <a:ext cx="2420737" cy="191374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54000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FE0766F3-E09E-4326-A843-80D53CAC7F41}"/>
                  </a:ext>
                </a:extLst>
              </p:cNvPr>
              <p:cNvSpPr/>
              <p:nvPr/>
            </p:nvSpPr>
            <p:spPr>
              <a:xfrm>
                <a:off x="3481515" y="1985774"/>
                <a:ext cx="520117" cy="24555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F481CB0-92CC-4294-AD79-089DAB463EBF}"/>
                </a:ext>
              </a:extLst>
            </p:cNvPr>
            <p:cNvSpPr txBox="1"/>
            <p:nvPr/>
          </p:nvSpPr>
          <p:spPr>
            <a:xfrm>
              <a:off x="1577177" y="3578264"/>
              <a:ext cx="35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57BCA53-CEE5-4C53-AB3D-23124B14C60F}"/>
                    </a:ext>
                  </a:extLst>
                </p:cNvPr>
                <p:cNvSpPr txBox="1"/>
                <p:nvPr/>
              </p:nvSpPr>
              <p:spPr>
                <a:xfrm>
                  <a:off x="2419237" y="3560255"/>
                  <a:ext cx="12129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57BCA53-CEE5-4C53-AB3D-23124B14C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237" y="3560255"/>
                  <a:ext cx="121297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2D843D1-5945-40DC-A920-CD4A023B7F4E}"/>
                </a:ext>
              </a:extLst>
            </p:cNvPr>
            <p:cNvSpPr txBox="1"/>
            <p:nvPr/>
          </p:nvSpPr>
          <p:spPr>
            <a:xfrm>
              <a:off x="4139369" y="3578264"/>
              <a:ext cx="36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C6FAF8-7900-4AAC-A049-9B83B8FE92F0}"/>
                </a:ext>
              </a:extLst>
            </p:cNvPr>
            <p:cNvSpPr txBox="1"/>
            <p:nvPr/>
          </p:nvSpPr>
          <p:spPr>
            <a:xfrm>
              <a:off x="2493370" y="3099055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Decoder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57EB21-AD67-41B9-ABE8-FD4E436A0FDE}"/>
              </a:ext>
            </a:extLst>
          </p:cNvPr>
          <p:cNvGrpSpPr/>
          <p:nvPr/>
        </p:nvGrpSpPr>
        <p:grpSpPr>
          <a:xfrm>
            <a:off x="1381535" y="2551100"/>
            <a:ext cx="3126589" cy="3052800"/>
            <a:chOff x="2020677" y="2324946"/>
            <a:chExt cx="3126589" cy="30528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6F509B-33C2-4B4F-A915-1257164155CD}"/>
                </a:ext>
              </a:extLst>
            </p:cNvPr>
            <p:cNvSpPr txBox="1"/>
            <p:nvPr/>
          </p:nvSpPr>
          <p:spPr>
            <a:xfrm>
              <a:off x="2129826" y="3629839"/>
              <a:ext cx="36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8208F17-074D-4A76-818C-921F21787220}"/>
                </a:ext>
              </a:extLst>
            </p:cNvPr>
            <p:cNvGrpSpPr/>
            <p:nvPr/>
          </p:nvGrpSpPr>
          <p:grpSpPr>
            <a:xfrm>
              <a:off x="2020677" y="2324946"/>
              <a:ext cx="3126589" cy="3052800"/>
              <a:chOff x="2020677" y="2324946"/>
              <a:chExt cx="3126589" cy="3052800"/>
            </a:xfrm>
          </p:grpSpPr>
          <p:sp>
            <p:nvSpPr>
              <p:cNvPr id="61" name="순서도: 수동 연산 60">
                <a:extLst>
                  <a:ext uri="{FF2B5EF4-FFF2-40B4-BE49-F238E27FC236}">
                    <a16:creationId xmlns:a16="http://schemas.microsoft.com/office/drawing/2014/main" id="{A4A0FAC2-8E7B-4A91-AF32-17A5966E8D85}"/>
                  </a:ext>
                </a:extLst>
              </p:cNvPr>
              <p:cNvSpPr/>
              <p:nvPr/>
            </p:nvSpPr>
            <p:spPr>
              <a:xfrm>
                <a:off x="2380462" y="2877339"/>
                <a:ext cx="2420737" cy="191374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039BB75-CE75-4C9C-98FB-9C2FBD561900}"/>
                  </a:ext>
                </a:extLst>
              </p:cNvPr>
              <p:cNvSpPr/>
              <p:nvPr/>
            </p:nvSpPr>
            <p:spPr>
              <a:xfrm>
                <a:off x="4627149" y="2324946"/>
                <a:ext cx="520117" cy="3052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826FD43B-AFF4-48FD-A5CB-3F7E7986B61C}"/>
                  </a:ext>
                </a:extLst>
              </p:cNvPr>
              <p:cNvSpPr/>
              <p:nvPr/>
            </p:nvSpPr>
            <p:spPr>
              <a:xfrm>
                <a:off x="2020677" y="2623548"/>
                <a:ext cx="520117" cy="24555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2A6BB4A-2F00-4348-8699-8CB63E81D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0330" y="3630529"/>
                    <a:ext cx="1594838" cy="373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2A6BB4A-2F00-4348-8699-8CB63E81D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30" y="3630529"/>
                    <a:ext cx="1594838" cy="3733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E42138F-67BC-4296-B18A-C16CAC5F2FEE}"/>
                  </a:ext>
                </a:extLst>
              </p:cNvPr>
              <p:cNvSpPr txBox="1"/>
              <p:nvPr/>
            </p:nvSpPr>
            <p:spPr>
              <a:xfrm>
                <a:off x="3023827" y="3186648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Encoder</a:t>
                </a:r>
                <a:endParaRPr lang="ko-KR" altLang="en-US" dirty="0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26E2882-C251-455E-9B54-D58D5B9987D3}"/>
                  </a:ext>
                </a:extLst>
              </p:cNvPr>
              <p:cNvCxnSpPr>
                <a:stCxn id="62" idx="1"/>
                <a:endCxn id="62" idx="3"/>
              </p:cNvCxnSpPr>
              <p:nvPr/>
            </p:nvCxnSpPr>
            <p:spPr>
              <a:xfrm>
                <a:off x="4627149" y="3851346"/>
                <a:ext cx="5201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CA13EC9-4A1D-43E2-A441-EC6D9DC257CB}"/>
                      </a:ext>
                    </a:extLst>
                  </p:cNvPr>
                  <p:cNvSpPr txBox="1"/>
                  <p:nvPr/>
                </p:nvSpPr>
                <p:spPr>
                  <a:xfrm>
                    <a:off x="4709207" y="2903480"/>
                    <a:ext cx="3554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CA13EC9-4A1D-43E2-A441-EC6D9DC257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9207" y="2903480"/>
                    <a:ext cx="35544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3A8F741-68C7-40F7-BC68-4BF3281C2CCB}"/>
                      </a:ext>
                    </a:extLst>
                  </p:cNvPr>
                  <p:cNvSpPr txBox="1"/>
                  <p:nvPr/>
                </p:nvSpPr>
                <p:spPr>
                  <a:xfrm>
                    <a:off x="4709207" y="4297102"/>
                    <a:ext cx="3554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3A8F741-68C7-40F7-BC68-4BF3281C2C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9207" y="4297102"/>
                    <a:ext cx="35544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CDBC70-42DE-449C-9962-86ACF98D343A}"/>
              </a:ext>
            </a:extLst>
          </p:cNvPr>
          <p:cNvCxnSpPr>
            <a:cxnSpLocks/>
          </p:cNvCxnSpPr>
          <p:nvPr/>
        </p:nvCxnSpPr>
        <p:spPr>
          <a:xfrm>
            <a:off x="4634986" y="4077500"/>
            <a:ext cx="2948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672517A-2781-4DFF-9324-705E64D29D03}"/>
                  </a:ext>
                </a:extLst>
              </p:cNvPr>
              <p:cNvSpPr txBox="1"/>
              <p:nvPr/>
            </p:nvSpPr>
            <p:spPr>
              <a:xfrm>
                <a:off x="4903449" y="4237725"/>
                <a:ext cx="26531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US" altLang="ko-KR" sz="1600" b="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~ N(0,1)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</a:rPr>
                  <a:t>Reparameterization trick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672517A-2781-4DFF-9324-705E64D2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49" y="4237725"/>
                <a:ext cx="2653100" cy="1077218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5CD6949-2AD7-4125-9FB3-DDE88FFC4573}"/>
                  </a:ext>
                </a:extLst>
              </p:cNvPr>
              <p:cNvSpPr/>
              <p:nvPr/>
            </p:nvSpPr>
            <p:spPr>
              <a:xfrm>
                <a:off x="3412530" y="6000401"/>
                <a:ext cx="2316340" cy="650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Variational Inference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5CD6949-2AD7-4125-9FB3-DDE88FFC4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30" y="6000401"/>
                <a:ext cx="2316340" cy="650306"/>
              </a:xfrm>
              <a:prstGeom prst="rect">
                <a:avLst/>
              </a:prstGeom>
              <a:blipFill>
                <a:blip r:embed="rId7"/>
                <a:stretch>
                  <a:fillRect l="-2368" r="-105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CBAB434-2707-40D1-9D42-5C1464231773}"/>
              </a:ext>
            </a:extLst>
          </p:cNvPr>
          <p:cNvSpPr txBox="1"/>
          <p:nvPr/>
        </p:nvSpPr>
        <p:spPr>
          <a:xfrm>
            <a:off x="7602307" y="2674352"/>
            <a:ext cx="3376136" cy="2791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1D180-97EA-41C1-9EA4-6E08260F7455}"/>
                  </a:ext>
                </a:extLst>
              </p:cNvPr>
              <p:cNvSpPr txBox="1"/>
              <p:nvPr/>
            </p:nvSpPr>
            <p:spPr>
              <a:xfrm>
                <a:off x="8903502" y="5528898"/>
                <a:ext cx="164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1D180-97EA-41C1-9EA4-6E08260F7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502" y="5528898"/>
                <a:ext cx="164599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2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4973216" y="2668555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/>
              <p:nvPr/>
            </p:nvSpPr>
            <p:spPr>
              <a:xfrm>
                <a:off x="323413" y="4208406"/>
                <a:ext cx="11387618" cy="201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문제점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계산 할 수 없음</a:t>
                </a:r>
                <a:r>
                  <a:rPr lang="en-US" altLang="ko-KR" sz="1600" dirty="0"/>
                  <a:t>. Intractable</a:t>
                </a:r>
                <a:r>
                  <a:rPr lang="ko-KR" altLang="en-US" sz="1600" dirty="0"/>
                  <a:t>함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는 확률분포를 정의해주고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KL-Divergence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를 이용해 근사 시켜준다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(Variational Inference).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② </a:t>
                </a:r>
                <a:r>
                  <a:rPr lang="en-US" altLang="ko-KR" sz="1600" dirty="0"/>
                  <a:t>Backpropagation</a:t>
                </a:r>
                <a:r>
                  <a:rPr lang="ko-KR" altLang="en-US" sz="1600" dirty="0"/>
                  <a:t>을 하려면 모델이 미분가능 해야 하는데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미분 불가능하다</a:t>
                </a:r>
                <a:r>
                  <a:rPr lang="en-US" altLang="ko-KR" sz="1600" dirty="0"/>
                  <a:t>.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</a:rPr>
                  <a:t>→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 Reparameterization Trick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을 이용해 해결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논문의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first contribution.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4208406"/>
                <a:ext cx="11387618" cy="2013308"/>
              </a:xfrm>
              <a:prstGeom prst="rect">
                <a:avLst/>
              </a:prstGeom>
              <a:blipFill>
                <a:blip r:embed="rId2"/>
                <a:stretch>
                  <a:fillRect l="-428" b="-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AF1F6D-66B2-4E6A-A6C7-4810581535A5}"/>
              </a:ext>
            </a:extLst>
          </p:cNvPr>
          <p:cNvGrpSpPr/>
          <p:nvPr/>
        </p:nvGrpSpPr>
        <p:grpSpPr>
          <a:xfrm>
            <a:off x="883298" y="1333649"/>
            <a:ext cx="5697869" cy="2486465"/>
            <a:chOff x="3194941" y="2680955"/>
            <a:chExt cx="5697869" cy="248646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48A2FDA-59B6-4DE4-8880-87F0ECBB96C3}"/>
                </a:ext>
              </a:extLst>
            </p:cNvPr>
            <p:cNvGrpSpPr/>
            <p:nvPr/>
          </p:nvGrpSpPr>
          <p:grpSpPr>
            <a:xfrm>
              <a:off x="5784007" y="2680955"/>
              <a:ext cx="3108803" cy="2455597"/>
              <a:chOff x="1471326" y="2522731"/>
              <a:chExt cx="3108803" cy="245559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31CA41A6-4479-4A2F-8082-3FBE27AAC289}"/>
                  </a:ext>
                </a:extLst>
              </p:cNvPr>
              <p:cNvGrpSpPr/>
              <p:nvPr/>
            </p:nvGrpSpPr>
            <p:grpSpPr>
              <a:xfrm>
                <a:off x="1471326" y="2522731"/>
                <a:ext cx="3108803" cy="2455597"/>
                <a:chOff x="892829" y="1985774"/>
                <a:chExt cx="3108803" cy="2455597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A26CF3E0-8013-4F67-BC6C-287189C37C82}"/>
                    </a:ext>
                  </a:extLst>
                </p:cNvPr>
                <p:cNvSpPr/>
                <p:nvPr/>
              </p:nvSpPr>
              <p:spPr>
                <a:xfrm>
                  <a:off x="892829" y="2444567"/>
                  <a:ext cx="520117" cy="15267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순서도: 수동 연산 48">
                  <a:extLst>
                    <a:ext uri="{FF2B5EF4-FFF2-40B4-BE49-F238E27FC236}">
                      <a16:creationId xmlns:a16="http://schemas.microsoft.com/office/drawing/2014/main" id="{E76F225E-CFCC-4B79-864D-3BE78C137EDE}"/>
                    </a:ext>
                  </a:extLst>
                </p:cNvPr>
                <p:cNvSpPr/>
                <p:nvPr/>
              </p:nvSpPr>
              <p:spPr>
                <a:xfrm>
                  <a:off x="1236862" y="2251092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54000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D7D4B6C5-C002-4ED2-8E54-599D53CAA927}"/>
                    </a:ext>
                  </a:extLst>
                </p:cNvPr>
                <p:cNvSpPr/>
                <p:nvPr/>
              </p:nvSpPr>
              <p:spPr>
                <a:xfrm>
                  <a:off x="3481515" y="1985774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6F59A2-8CB9-4D18-AB0D-D772ABB14640}"/>
                  </a:ext>
                </a:extLst>
              </p:cNvPr>
              <p:cNvSpPr txBox="1"/>
              <p:nvPr/>
            </p:nvSpPr>
            <p:spPr>
              <a:xfrm>
                <a:off x="1577177" y="3578264"/>
                <a:ext cx="355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9B5D83F-7629-40AA-84B9-8C1337CA53A8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37" y="3560255"/>
                    <a:ext cx="12129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9B5D83F-7629-40AA-84B9-8C1337CA53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37" y="3560255"/>
                    <a:ext cx="121297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E7FA7D-C8DF-4045-ABFF-735FB71E0431}"/>
                  </a:ext>
                </a:extLst>
              </p:cNvPr>
              <p:cNvSpPr txBox="1"/>
              <p:nvPr/>
            </p:nvSpPr>
            <p:spPr>
              <a:xfrm>
                <a:off x="4139369" y="3578264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15B93D-008D-4C76-8A47-D823322542F5}"/>
                  </a:ext>
                </a:extLst>
              </p:cNvPr>
              <p:cNvSpPr txBox="1"/>
              <p:nvPr/>
            </p:nvSpPr>
            <p:spPr>
              <a:xfrm>
                <a:off x="2493370" y="3099055"/>
                <a:ext cx="106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F9187FF-76A4-44B5-AB58-3D693160ECA3}"/>
                </a:ext>
              </a:extLst>
            </p:cNvPr>
            <p:cNvGrpSpPr/>
            <p:nvPr/>
          </p:nvGrpSpPr>
          <p:grpSpPr>
            <a:xfrm>
              <a:off x="3194941" y="2711823"/>
              <a:ext cx="2780522" cy="2455597"/>
              <a:chOff x="2020677" y="2623548"/>
              <a:chExt cx="2780522" cy="245559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0B234B-14A0-4DC9-8EAA-8FB8FBE14748}"/>
                  </a:ext>
                </a:extLst>
              </p:cNvPr>
              <p:cNvSpPr txBox="1"/>
              <p:nvPr/>
            </p:nvSpPr>
            <p:spPr>
              <a:xfrm>
                <a:off x="2129826" y="3629839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C092515-3081-4A18-ABFD-53151D66855C}"/>
                  </a:ext>
                </a:extLst>
              </p:cNvPr>
              <p:cNvGrpSpPr/>
              <p:nvPr/>
            </p:nvGrpSpPr>
            <p:grpSpPr>
              <a:xfrm>
                <a:off x="2020677" y="2623548"/>
                <a:ext cx="2780522" cy="2455597"/>
                <a:chOff x="2020677" y="2623548"/>
                <a:chExt cx="2780522" cy="2455597"/>
              </a:xfrm>
            </p:grpSpPr>
            <p:sp>
              <p:nvSpPr>
                <p:cNvPr id="38" name="순서도: 수동 연산 37">
                  <a:extLst>
                    <a:ext uri="{FF2B5EF4-FFF2-40B4-BE49-F238E27FC236}">
                      <a16:creationId xmlns:a16="http://schemas.microsoft.com/office/drawing/2014/main" id="{46AF7C5C-1540-433B-B31D-86C90E284C70}"/>
                    </a:ext>
                  </a:extLst>
                </p:cNvPr>
                <p:cNvSpPr/>
                <p:nvPr/>
              </p:nvSpPr>
              <p:spPr>
                <a:xfrm>
                  <a:off x="2380462" y="2877339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A4DE894F-2620-4986-8BC7-6C2816C03AB3}"/>
                    </a:ext>
                  </a:extLst>
                </p:cNvPr>
                <p:cNvSpPr/>
                <p:nvPr/>
              </p:nvSpPr>
              <p:spPr>
                <a:xfrm>
                  <a:off x="2020677" y="2623548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EDEB9C7-AC90-402D-8882-657FCBC5A8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9694" y="3647848"/>
                      <a:ext cx="12129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EDEB9C7-AC90-402D-8882-657FCBC5A8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9694" y="3647848"/>
                      <a:ext cx="121297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EBCECF-CDC3-4FEC-B4B8-A743D790A843}"/>
                    </a:ext>
                  </a:extLst>
                </p:cNvPr>
                <p:cNvSpPr txBox="1"/>
                <p:nvPr/>
              </p:nvSpPr>
              <p:spPr>
                <a:xfrm>
                  <a:off x="3023827" y="3186648"/>
                  <a:ext cx="1027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Encoder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4DED8C1-95CA-41BA-9C2A-7668F4E49B54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32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5EAD47-599C-4703-B926-A8DBF0F313E5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4973216" y="2668555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/>
              <p:nvPr/>
            </p:nvSpPr>
            <p:spPr>
              <a:xfrm>
                <a:off x="323413" y="1315763"/>
                <a:ext cx="11387618" cy="8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문제점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계산 할 수 없음</a:t>
                </a:r>
                <a:r>
                  <a:rPr lang="en-US" altLang="ko-KR" sz="1600" dirty="0"/>
                  <a:t>. Intractable</a:t>
                </a:r>
                <a:r>
                  <a:rPr lang="ko-KR" altLang="en-US" sz="1600" dirty="0"/>
                  <a:t>함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아래의 </a:t>
                </a:r>
                <a:r>
                  <a:rPr lang="en-US" altLang="ko-KR" sz="1600" dirty="0"/>
                  <a:t>cs231n slide </a:t>
                </a:r>
                <a:r>
                  <a:rPr lang="ko-KR" altLang="en-US" sz="1600" dirty="0"/>
                  <a:t>참조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315763"/>
                <a:ext cx="11387618" cy="879215"/>
              </a:xfrm>
              <a:prstGeom prst="rect">
                <a:avLst/>
              </a:prstGeom>
              <a:blipFill>
                <a:blip r:embed="rId2"/>
                <a:stretch>
                  <a:fillRect l="-428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89CD4D0-1085-4AE3-80F6-A705B399A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9" y="2262567"/>
            <a:ext cx="7129016" cy="3998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90CE75-1A03-40EF-BE97-C95846473B40}"/>
              </a:ext>
            </a:extLst>
          </p:cNvPr>
          <p:cNvSpPr/>
          <p:nvPr/>
        </p:nvSpPr>
        <p:spPr>
          <a:xfrm>
            <a:off x="9194745" y="6488668"/>
            <a:ext cx="2281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http://cs231n.stanford.edu/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616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5EAD47-599C-4703-B926-A8DBF0F313E5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4973216" y="2668555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/>
              <p:nvPr/>
            </p:nvSpPr>
            <p:spPr>
              <a:xfrm>
                <a:off x="323413" y="1315763"/>
                <a:ext cx="11387618" cy="201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문제점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계산 할 수 없음</a:t>
                </a:r>
                <a:r>
                  <a:rPr lang="en-US" altLang="ko-KR" sz="1600" dirty="0"/>
                  <a:t>. Intractable</a:t>
                </a:r>
                <a:r>
                  <a:rPr lang="ko-KR" altLang="en-US" sz="1600" dirty="0"/>
                  <a:t>함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아래의 </a:t>
                </a:r>
                <a:r>
                  <a:rPr lang="en-US" altLang="ko-KR" sz="1600" dirty="0"/>
                  <a:t>cs231n slide </a:t>
                </a:r>
                <a:r>
                  <a:rPr lang="ko-KR" altLang="en-US" sz="1600" dirty="0"/>
                  <a:t>참조</a:t>
                </a:r>
                <a:r>
                  <a:rPr lang="en-US" altLang="ko-KR" sz="1600" dirty="0"/>
                  <a:t>.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는 확률분포를 정의해주고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KL-Divergence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를 이용해 근사 시켜준다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(Variational Inference).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Gaussian distribution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으로 가정하면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우리의 네트워크는 아래와 같이 된다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315763"/>
                <a:ext cx="11387618" cy="2013308"/>
              </a:xfrm>
              <a:prstGeom prst="rect">
                <a:avLst/>
              </a:prstGeom>
              <a:blipFill>
                <a:blip r:embed="rId2"/>
                <a:stretch>
                  <a:fillRect l="-428" b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8975001B-D142-4F2E-8AEA-CC9003244705}"/>
              </a:ext>
            </a:extLst>
          </p:cNvPr>
          <p:cNvGrpSpPr/>
          <p:nvPr/>
        </p:nvGrpSpPr>
        <p:grpSpPr>
          <a:xfrm>
            <a:off x="1148268" y="3528930"/>
            <a:ext cx="7368252" cy="2874388"/>
            <a:chOff x="1309218" y="2324946"/>
            <a:chExt cx="7583592" cy="30528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017EEB0-1630-47DE-9AD4-C628A7EA387B}"/>
                </a:ext>
              </a:extLst>
            </p:cNvPr>
            <p:cNvGrpSpPr/>
            <p:nvPr/>
          </p:nvGrpSpPr>
          <p:grpSpPr>
            <a:xfrm>
              <a:off x="5784007" y="2680955"/>
              <a:ext cx="3108803" cy="2455597"/>
              <a:chOff x="1471326" y="2522731"/>
              <a:chExt cx="3108803" cy="2455597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D967E16-6A6F-4B97-87A6-72BACF5F6AB8}"/>
                  </a:ext>
                </a:extLst>
              </p:cNvPr>
              <p:cNvGrpSpPr/>
              <p:nvPr/>
            </p:nvGrpSpPr>
            <p:grpSpPr>
              <a:xfrm>
                <a:off x="1471326" y="2522731"/>
                <a:ext cx="3108803" cy="2455597"/>
                <a:chOff x="892829" y="1985774"/>
                <a:chExt cx="3108803" cy="2455597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18791A74-0966-4B71-B109-0B0E158223A7}"/>
                    </a:ext>
                  </a:extLst>
                </p:cNvPr>
                <p:cNvSpPr/>
                <p:nvPr/>
              </p:nvSpPr>
              <p:spPr>
                <a:xfrm>
                  <a:off x="892829" y="2444567"/>
                  <a:ext cx="520117" cy="15267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순서도: 수동 연산 32">
                  <a:extLst>
                    <a:ext uri="{FF2B5EF4-FFF2-40B4-BE49-F238E27FC236}">
                      <a16:creationId xmlns:a16="http://schemas.microsoft.com/office/drawing/2014/main" id="{88477244-39B4-4BBA-AEBE-CBEFF766CA09}"/>
                    </a:ext>
                  </a:extLst>
                </p:cNvPr>
                <p:cNvSpPr/>
                <p:nvPr/>
              </p:nvSpPr>
              <p:spPr>
                <a:xfrm>
                  <a:off x="1236862" y="2251092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54000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22E0C72F-0636-4428-A78C-FA6C3D3D35A5}"/>
                    </a:ext>
                  </a:extLst>
                </p:cNvPr>
                <p:cNvSpPr/>
                <p:nvPr/>
              </p:nvSpPr>
              <p:spPr>
                <a:xfrm>
                  <a:off x="3481515" y="1985774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AD9244-F1B2-4C32-8DEF-8BD73E71EB0C}"/>
                  </a:ext>
                </a:extLst>
              </p:cNvPr>
              <p:cNvSpPr txBox="1"/>
              <p:nvPr/>
            </p:nvSpPr>
            <p:spPr>
              <a:xfrm>
                <a:off x="1577177" y="3578264"/>
                <a:ext cx="355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D3499FA-1EB8-455D-8945-3486E2A212CD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37" y="3560255"/>
                    <a:ext cx="1212979" cy="392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D3499FA-1EB8-455D-8945-3486E2A212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37" y="3560255"/>
                    <a:ext cx="1212979" cy="3922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686BA-673F-481C-93CF-176BDAEAE04C}"/>
                  </a:ext>
                </a:extLst>
              </p:cNvPr>
              <p:cNvSpPr txBox="1"/>
              <p:nvPr/>
            </p:nvSpPr>
            <p:spPr>
              <a:xfrm>
                <a:off x="4139369" y="3578264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004AAA-1D65-4A09-8E21-EAD0DFB59D93}"/>
                  </a:ext>
                </a:extLst>
              </p:cNvPr>
              <p:cNvSpPr txBox="1"/>
              <p:nvPr/>
            </p:nvSpPr>
            <p:spPr>
              <a:xfrm>
                <a:off x="2493370" y="3099055"/>
                <a:ext cx="106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46D6EA6-BAB3-4F18-8A1F-4E7618830937}"/>
                </a:ext>
              </a:extLst>
            </p:cNvPr>
            <p:cNvGrpSpPr/>
            <p:nvPr/>
          </p:nvGrpSpPr>
          <p:grpSpPr>
            <a:xfrm>
              <a:off x="1309218" y="2324946"/>
              <a:ext cx="3126589" cy="3052800"/>
              <a:chOff x="2020677" y="2324946"/>
              <a:chExt cx="3126589" cy="30528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8A08F-56FB-4DA0-B615-DA8C164E875D}"/>
                  </a:ext>
                </a:extLst>
              </p:cNvPr>
              <p:cNvSpPr txBox="1"/>
              <p:nvPr/>
            </p:nvSpPr>
            <p:spPr>
              <a:xfrm>
                <a:off x="2129826" y="3629839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48B6F50-47E3-43A1-8955-CBC108DEF74D}"/>
                  </a:ext>
                </a:extLst>
              </p:cNvPr>
              <p:cNvGrpSpPr/>
              <p:nvPr/>
            </p:nvGrpSpPr>
            <p:grpSpPr>
              <a:xfrm>
                <a:off x="2020677" y="2324946"/>
                <a:ext cx="3126589" cy="3052800"/>
                <a:chOff x="2020677" y="2324946"/>
                <a:chExt cx="3126589" cy="3052800"/>
              </a:xfrm>
            </p:grpSpPr>
            <p:sp>
              <p:nvSpPr>
                <p:cNvPr id="18" name="순서도: 수동 연산 17">
                  <a:extLst>
                    <a:ext uri="{FF2B5EF4-FFF2-40B4-BE49-F238E27FC236}">
                      <a16:creationId xmlns:a16="http://schemas.microsoft.com/office/drawing/2014/main" id="{12F436C6-1F20-42A4-9385-77F689175237}"/>
                    </a:ext>
                  </a:extLst>
                </p:cNvPr>
                <p:cNvSpPr/>
                <p:nvPr/>
              </p:nvSpPr>
              <p:spPr>
                <a:xfrm>
                  <a:off x="2380462" y="2877339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45B3CFE4-B916-4526-B256-9AEF967E16A7}"/>
                    </a:ext>
                  </a:extLst>
                </p:cNvPr>
                <p:cNvSpPr/>
                <p:nvPr/>
              </p:nvSpPr>
              <p:spPr>
                <a:xfrm>
                  <a:off x="4627149" y="2324946"/>
                  <a:ext cx="520117" cy="3052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D9F7332-4C11-46DB-B984-928D26CFA027}"/>
                    </a:ext>
                  </a:extLst>
                </p:cNvPr>
                <p:cNvSpPr/>
                <p:nvPr/>
              </p:nvSpPr>
              <p:spPr>
                <a:xfrm>
                  <a:off x="2020677" y="2623548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30077F3-898A-491B-9094-B91C21D1B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9694" y="3647848"/>
                      <a:ext cx="1212979" cy="3964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(.)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30077F3-898A-491B-9094-B91C21D1B2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9694" y="3647848"/>
                      <a:ext cx="1212979" cy="3964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B6204F-B53D-45DA-911E-2309D9D2F0FC}"/>
                    </a:ext>
                  </a:extLst>
                </p:cNvPr>
                <p:cNvSpPr txBox="1"/>
                <p:nvPr/>
              </p:nvSpPr>
              <p:spPr>
                <a:xfrm>
                  <a:off x="3023827" y="3186648"/>
                  <a:ext cx="1027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Encoder</a:t>
                  </a:r>
                  <a:endParaRPr lang="ko-KR" altLang="en-US" dirty="0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E9CFCCBE-8703-4960-85A0-300CA262DBD3}"/>
                    </a:ext>
                  </a:extLst>
                </p:cNvPr>
                <p:cNvCxnSpPr>
                  <a:stCxn id="19" idx="1"/>
                  <a:endCxn id="19" idx="3"/>
                </p:cNvCxnSpPr>
                <p:nvPr/>
              </p:nvCxnSpPr>
              <p:spPr>
                <a:xfrm>
                  <a:off x="4627149" y="3851346"/>
                  <a:ext cx="52011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9B5F09A-996C-44CA-842C-9E50F55A3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9207" y="2903480"/>
                      <a:ext cx="355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9B5F09A-996C-44CA-842C-9E50F55A3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207" y="2903480"/>
                      <a:ext cx="35544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6A1254D-A9E3-45D1-81B9-A18A7E2DB3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9207" y="4297102"/>
                      <a:ext cx="355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6A1254D-A9E3-45D1-81B9-A18A7E2DB3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207" y="4297102"/>
                      <a:ext cx="35544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7E00F7-DDCE-485A-A459-D52D003CED47}"/>
                    </a:ext>
                  </a:extLst>
                </p:cNvPr>
                <p:cNvSpPr txBox="1"/>
                <p:nvPr/>
              </p:nvSpPr>
              <p:spPr>
                <a:xfrm>
                  <a:off x="4716369" y="3724088"/>
                  <a:ext cx="198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N(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 </a:t>
                  </a:r>
                  <a:r>
                    <a:rPr lang="en-US" altLang="ko-KR" b="1" dirty="0"/>
                    <a:t>~</a:t>
                  </a:r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7E00F7-DDCE-485A-A459-D52D003CE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369" y="3724088"/>
                  <a:ext cx="198474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4" t="-10526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5E4C933A-D18C-4E66-8975-D56720538AAD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353190" y="3088146"/>
              <a:ext cx="726359" cy="726359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973A7254-380D-4B31-A207-0E54DFED863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4353190" y="4048706"/>
              <a:ext cx="1002973" cy="433062"/>
            </a:xfrm>
            <a:prstGeom prst="curvedConnector3">
              <a:avLst>
                <a:gd name="adj1" fmla="val 10953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675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5EAD47-599C-4703-B926-A8DBF0F313E5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8808098" y="2668555"/>
            <a:ext cx="19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부분이 문제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/>
              <p:nvPr/>
            </p:nvSpPr>
            <p:spPr>
              <a:xfrm>
                <a:off x="323413" y="1315763"/>
                <a:ext cx="11387618" cy="125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문제점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② </a:t>
                </a:r>
                <a:r>
                  <a:rPr lang="en-US" altLang="ko-KR" sz="1600" dirty="0"/>
                  <a:t>Backpropagation</a:t>
                </a:r>
                <a:r>
                  <a:rPr lang="ko-KR" altLang="en-US" sz="1600" dirty="0"/>
                  <a:t>을 하려면 모델이 미분가능 해야 하는데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미분 불가능하다</a:t>
                </a:r>
                <a:r>
                  <a:rPr lang="en-US" altLang="ko-KR" sz="16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</a:rPr>
                  <a:t>→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 Reparameterization Trick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을 이용해 해결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논문의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first contribution.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315763"/>
                <a:ext cx="11387618" cy="1251818"/>
              </a:xfrm>
              <a:prstGeom prst="rect">
                <a:avLst/>
              </a:prstGeom>
              <a:blipFill>
                <a:blip r:embed="rId2"/>
                <a:stretch>
                  <a:fillRect l="-428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8975001B-D142-4F2E-8AEA-CC9003244705}"/>
              </a:ext>
            </a:extLst>
          </p:cNvPr>
          <p:cNvGrpSpPr/>
          <p:nvPr/>
        </p:nvGrpSpPr>
        <p:grpSpPr>
          <a:xfrm>
            <a:off x="772707" y="3087543"/>
            <a:ext cx="7368252" cy="2874388"/>
            <a:chOff x="1309218" y="2324946"/>
            <a:chExt cx="7583592" cy="30528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017EEB0-1630-47DE-9AD4-C628A7EA387B}"/>
                </a:ext>
              </a:extLst>
            </p:cNvPr>
            <p:cNvGrpSpPr/>
            <p:nvPr/>
          </p:nvGrpSpPr>
          <p:grpSpPr>
            <a:xfrm>
              <a:off x="5784007" y="2680955"/>
              <a:ext cx="3108803" cy="2455597"/>
              <a:chOff x="1471326" y="2522731"/>
              <a:chExt cx="3108803" cy="2455597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D967E16-6A6F-4B97-87A6-72BACF5F6AB8}"/>
                  </a:ext>
                </a:extLst>
              </p:cNvPr>
              <p:cNvGrpSpPr/>
              <p:nvPr/>
            </p:nvGrpSpPr>
            <p:grpSpPr>
              <a:xfrm>
                <a:off x="1471326" y="2522731"/>
                <a:ext cx="3108803" cy="2455597"/>
                <a:chOff x="892829" y="1985774"/>
                <a:chExt cx="3108803" cy="2455597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18791A74-0966-4B71-B109-0B0E158223A7}"/>
                    </a:ext>
                  </a:extLst>
                </p:cNvPr>
                <p:cNvSpPr/>
                <p:nvPr/>
              </p:nvSpPr>
              <p:spPr>
                <a:xfrm>
                  <a:off x="892829" y="2444567"/>
                  <a:ext cx="520117" cy="15267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순서도: 수동 연산 32">
                  <a:extLst>
                    <a:ext uri="{FF2B5EF4-FFF2-40B4-BE49-F238E27FC236}">
                      <a16:creationId xmlns:a16="http://schemas.microsoft.com/office/drawing/2014/main" id="{88477244-39B4-4BBA-AEBE-CBEFF766CA09}"/>
                    </a:ext>
                  </a:extLst>
                </p:cNvPr>
                <p:cNvSpPr/>
                <p:nvPr/>
              </p:nvSpPr>
              <p:spPr>
                <a:xfrm>
                  <a:off x="1236862" y="2251092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54000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22E0C72F-0636-4428-A78C-FA6C3D3D35A5}"/>
                    </a:ext>
                  </a:extLst>
                </p:cNvPr>
                <p:cNvSpPr/>
                <p:nvPr/>
              </p:nvSpPr>
              <p:spPr>
                <a:xfrm>
                  <a:off x="3481515" y="1985774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AD9244-F1B2-4C32-8DEF-8BD73E71EB0C}"/>
                  </a:ext>
                </a:extLst>
              </p:cNvPr>
              <p:cNvSpPr txBox="1"/>
              <p:nvPr/>
            </p:nvSpPr>
            <p:spPr>
              <a:xfrm>
                <a:off x="1577177" y="3578264"/>
                <a:ext cx="355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D3499FA-1EB8-455D-8945-3486E2A212CD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37" y="3560255"/>
                    <a:ext cx="1212979" cy="392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D3499FA-1EB8-455D-8945-3486E2A212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37" y="3560255"/>
                    <a:ext cx="1212979" cy="3922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686BA-673F-481C-93CF-176BDAEAE04C}"/>
                  </a:ext>
                </a:extLst>
              </p:cNvPr>
              <p:cNvSpPr txBox="1"/>
              <p:nvPr/>
            </p:nvSpPr>
            <p:spPr>
              <a:xfrm>
                <a:off x="4139369" y="3578264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004AAA-1D65-4A09-8E21-EAD0DFB59D93}"/>
                  </a:ext>
                </a:extLst>
              </p:cNvPr>
              <p:cNvSpPr txBox="1"/>
              <p:nvPr/>
            </p:nvSpPr>
            <p:spPr>
              <a:xfrm>
                <a:off x="2493370" y="3099055"/>
                <a:ext cx="106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46D6EA6-BAB3-4F18-8A1F-4E7618830937}"/>
                </a:ext>
              </a:extLst>
            </p:cNvPr>
            <p:cNvGrpSpPr/>
            <p:nvPr/>
          </p:nvGrpSpPr>
          <p:grpSpPr>
            <a:xfrm>
              <a:off x="1309218" y="2324946"/>
              <a:ext cx="3126589" cy="3052800"/>
              <a:chOff x="2020677" y="2324946"/>
              <a:chExt cx="3126589" cy="30528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8A08F-56FB-4DA0-B615-DA8C164E875D}"/>
                  </a:ext>
                </a:extLst>
              </p:cNvPr>
              <p:cNvSpPr txBox="1"/>
              <p:nvPr/>
            </p:nvSpPr>
            <p:spPr>
              <a:xfrm>
                <a:off x="2129826" y="3629839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48B6F50-47E3-43A1-8955-CBC108DEF74D}"/>
                  </a:ext>
                </a:extLst>
              </p:cNvPr>
              <p:cNvGrpSpPr/>
              <p:nvPr/>
            </p:nvGrpSpPr>
            <p:grpSpPr>
              <a:xfrm>
                <a:off x="2020677" y="2324946"/>
                <a:ext cx="3126589" cy="3052800"/>
                <a:chOff x="2020677" y="2324946"/>
                <a:chExt cx="3126589" cy="3052800"/>
              </a:xfrm>
            </p:grpSpPr>
            <p:sp>
              <p:nvSpPr>
                <p:cNvPr id="18" name="순서도: 수동 연산 17">
                  <a:extLst>
                    <a:ext uri="{FF2B5EF4-FFF2-40B4-BE49-F238E27FC236}">
                      <a16:creationId xmlns:a16="http://schemas.microsoft.com/office/drawing/2014/main" id="{12F436C6-1F20-42A4-9385-77F689175237}"/>
                    </a:ext>
                  </a:extLst>
                </p:cNvPr>
                <p:cNvSpPr/>
                <p:nvPr/>
              </p:nvSpPr>
              <p:spPr>
                <a:xfrm>
                  <a:off x="2380462" y="2877339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45B3CFE4-B916-4526-B256-9AEF967E16A7}"/>
                    </a:ext>
                  </a:extLst>
                </p:cNvPr>
                <p:cNvSpPr/>
                <p:nvPr/>
              </p:nvSpPr>
              <p:spPr>
                <a:xfrm>
                  <a:off x="4627149" y="2324946"/>
                  <a:ext cx="520117" cy="3052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D9F7332-4C11-46DB-B984-928D26CFA027}"/>
                    </a:ext>
                  </a:extLst>
                </p:cNvPr>
                <p:cNvSpPr/>
                <p:nvPr/>
              </p:nvSpPr>
              <p:spPr>
                <a:xfrm>
                  <a:off x="2020677" y="2623548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30077F3-898A-491B-9094-B91C21D1B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9694" y="3647848"/>
                      <a:ext cx="1212979" cy="3964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(.)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30077F3-898A-491B-9094-B91C21D1B2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9694" y="3647848"/>
                      <a:ext cx="1212979" cy="3964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B6204F-B53D-45DA-911E-2309D9D2F0FC}"/>
                    </a:ext>
                  </a:extLst>
                </p:cNvPr>
                <p:cNvSpPr txBox="1"/>
                <p:nvPr/>
              </p:nvSpPr>
              <p:spPr>
                <a:xfrm>
                  <a:off x="3023827" y="3186648"/>
                  <a:ext cx="1027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Encoder</a:t>
                  </a:r>
                  <a:endParaRPr lang="ko-KR" altLang="en-US" dirty="0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E9CFCCBE-8703-4960-85A0-300CA262DBD3}"/>
                    </a:ext>
                  </a:extLst>
                </p:cNvPr>
                <p:cNvCxnSpPr>
                  <a:stCxn id="19" idx="1"/>
                  <a:endCxn id="19" idx="3"/>
                </p:cNvCxnSpPr>
                <p:nvPr/>
              </p:nvCxnSpPr>
              <p:spPr>
                <a:xfrm>
                  <a:off x="4627149" y="3851346"/>
                  <a:ext cx="52011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9B5F09A-996C-44CA-842C-9E50F55A3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9207" y="2903480"/>
                      <a:ext cx="355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9B5F09A-996C-44CA-842C-9E50F55A3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207" y="2903480"/>
                      <a:ext cx="35544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6A1254D-A9E3-45D1-81B9-A18A7E2DB3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9207" y="4297102"/>
                      <a:ext cx="355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6A1254D-A9E3-45D1-81B9-A18A7E2DB3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207" y="4297102"/>
                      <a:ext cx="35544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7E00F7-DDCE-485A-A459-D52D003CED47}"/>
                    </a:ext>
                  </a:extLst>
                </p:cNvPr>
                <p:cNvSpPr txBox="1"/>
                <p:nvPr/>
              </p:nvSpPr>
              <p:spPr>
                <a:xfrm>
                  <a:off x="4716369" y="3724088"/>
                  <a:ext cx="198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N(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 </a:t>
                  </a:r>
                  <a:r>
                    <a:rPr lang="en-US" altLang="ko-KR" b="1" dirty="0"/>
                    <a:t>~</a:t>
                  </a:r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7E00F7-DDCE-485A-A459-D52D003CE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369" y="3724088"/>
                  <a:ext cx="198474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48" t="-10526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5E4C933A-D18C-4E66-8975-D56720538AAD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353190" y="3088146"/>
              <a:ext cx="726359" cy="726359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973A7254-380D-4B31-A207-0E54DFED863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4353190" y="4048706"/>
              <a:ext cx="1002973" cy="433062"/>
            </a:xfrm>
            <a:prstGeom prst="curvedConnector3">
              <a:avLst>
                <a:gd name="adj1" fmla="val 10953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F2CAD2-913F-4E58-B581-8A42481F7529}"/>
              </a:ext>
            </a:extLst>
          </p:cNvPr>
          <p:cNvSpPr txBox="1"/>
          <p:nvPr/>
        </p:nvSpPr>
        <p:spPr>
          <a:xfrm>
            <a:off x="3256264" y="2768637"/>
            <a:ext cx="2450899" cy="3295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1C2607-ADA3-4F5A-B209-6CE64709E4E3}"/>
              </a:ext>
            </a:extLst>
          </p:cNvPr>
          <p:cNvCxnSpPr>
            <a:cxnSpLocks/>
          </p:cNvCxnSpPr>
          <p:nvPr/>
        </p:nvCxnSpPr>
        <p:spPr>
          <a:xfrm flipH="1">
            <a:off x="5707163" y="2853221"/>
            <a:ext cx="3100935" cy="53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0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5EAD47-599C-4703-B926-A8DBF0F313E5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/>
              <p:nvPr/>
            </p:nvSpPr>
            <p:spPr>
              <a:xfrm>
                <a:off x="323413" y="1315763"/>
                <a:ext cx="11387618" cy="125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문제점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② </a:t>
                </a:r>
                <a:r>
                  <a:rPr lang="en-US" altLang="ko-KR" sz="1600" dirty="0"/>
                  <a:t>Backpropagation</a:t>
                </a:r>
                <a:r>
                  <a:rPr lang="ko-KR" altLang="en-US" sz="1600" dirty="0"/>
                  <a:t>을 하려면 모델이 미분가능 해야 하는데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미분 불가능하다</a:t>
                </a:r>
                <a:r>
                  <a:rPr lang="en-US" altLang="ko-KR" sz="16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FF0000"/>
                    </a:solidFill>
                  </a:rPr>
                  <a:t>→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 Reparameterization Trick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을 이용해 해결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논문의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first contribution.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5C30BF-9523-4912-A37A-CC4BB174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315763"/>
                <a:ext cx="11387618" cy="1251818"/>
              </a:xfrm>
              <a:prstGeom prst="rect">
                <a:avLst/>
              </a:prstGeom>
              <a:blipFill>
                <a:blip r:embed="rId2"/>
                <a:stretch>
                  <a:fillRect l="-428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D23F667A-7C15-44BD-878C-8C9F4DF29A14}"/>
              </a:ext>
            </a:extLst>
          </p:cNvPr>
          <p:cNvGrpSpPr/>
          <p:nvPr/>
        </p:nvGrpSpPr>
        <p:grpSpPr>
          <a:xfrm>
            <a:off x="663077" y="2764020"/>
            <a:ext cx="9022099" cy="3048951"/>
            <a:chOff x="1381535" y="2551100"/>
            <a:chExt cx="9428929" cy="30528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D3E7B42-23BF-4AD2-AD22-F4BEE422EBE6}"/>
                </a:ext>
              </a:extLst>
            </p:cNvPr>
            <p:cNvGrpSpPr/>
            <p:nvPr/>
          </p:nvGrpSpPr>
          <p:grpSpPr>
            <a:xfrm>
              <a:off x="7701661" y="2812860"/>
              <a:ext cx="3108803" cy="2455597"/>
              <a:chOff x="1471326" y="2522731"/>
              <a:chExt cx="3108803" cy="2455597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A1532B2-74DF-4EBB-A27F-98BCE45E3450}"/>
                  </a:ext>
                </a:extLst>
              </p:cNvPr>
              <p:cNvGrpSpPr/>
              <p:nvPr/>
            </p:nvGrpSpPr>
            <p:grpSpPr>
              <a:xfrm>
                <a:off x="1471326" y="2522731"/>
                <a:ext cx="3108803" cy="2455597"/>
                <a:chOff x="892829" y="1985774"/>
                <a:chExt cx="3108803" cy="2455597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0EB15073-A65A-4270-A35D-26B19DD48B38}"/>
                    </a:ext>
                  </a:extLst>
                </p:cNvPr>
                <p:cNvSpPr/>
                <p:nvPr/>
              </p:nvSpPr>
              <p:spPr>
                <a:xfrm>
                  <a:off x="892829" y="2444567"/>
                  <a:ext cx="520117" cy="15267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순서도: 수동 연산 55">
                  <a:extLst>
                    <a:ext uri="{FF2B5EF4-FFF2-40B4-BE49-F238E27FC236}">
                      <a16:creationId xmlns:a16="http://schemas.microsoft.com/office/drawing/2014/main" id="{B0B2BF3B-631D-4325-916E-83D1DA8D25AC}"/>
                    </a:ext>
                  </a:extLst>
                </p:cNvPr>
                <p:cNvSpPr/>
                <p:nvPr/>
              </p:nvSpPr>
              <p:spPr>
                <a:xfrm>
                  <a:off x="1236862" y="2251092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54000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DB88E82A-D0FF-43FB-ADDE-6A7DA7D436B4}"/>
                    </a:ext>
                  </a:extLst>
                </p:cNvPr>
                <p:cNvSpPr/>
                <p:nvPr/>
              </p:nvSpPr>
              <p:spPr>
                <a:xfrm>
                  <a:off x="3481515" y="1985774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DF58EC6-CD88-4C5A-BE15-03F4393979B0}"/>
                  </a:ext>
                </a:extLst>
              </p:cNvPr>
              <p:cNvSpPr txBox="1"/>
              <p:nvPr/>
            </p:nvSpPr>
            <p:spPr>
              <a:xfrm>
                <a:off x="1577177" y="3578264"/>
                <a:ext cx="355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9F49650-3346-4B13-9107-D55D5B930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37" y="3560255"/>
                    <a:ext cx="12129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9F49650-3346-4B13-9107-D55D5B930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37" y="3560255"/>
                    <a:ext cx="121297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272237-9889-4E5A-A4E6-6F91A25BC9EF}"/>
                  </a:ext>
                </a:extLst>
              </p:cNvPr>
              <p:cNvSpPr txBox="1"/>
              <p:nvPr/>
            </p:nvSpPr>
            <p:spPr>
              <a:xfrm>
                <a:off x="4139369" y="3578264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A3775B-3B04-4F3B-8459-5D9163EAD021}"/>
                  </a:ext>
                </a:extLst>
              </p:cNvPr>
              <p:cNvSpPr txBox="1"/>
              <p:nvPr/>
            </p:nvSpPr>
            <p:spPr>
              <a:xfrm>
                <a:off x="2493370" y="3099055"/>
                <a:ext cx="106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37D0ECB-E5FE-4B21-AFC4-7C7E48810024}"/>
                </a:ext>
              </a:extLst>
            </p:cNvPr>
            <p:cNvGrpSpPr/>
            <p:nvPr/>
          </p:nvGrpSpPr>
          <p:grpSpPr>
            <a:xfrm>
              <a:off x="1381535" y="2551100"/>
              <a:ext cx="3126589" cy="3052800"/>
              <a:chOff x="2020677" y="2324946"/>
              <a:chExt cx="3126589" cy="305280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D0D31C-BBB8-4C1E-9070-C02E7D0DCA2E}"/>
                  </a:ext>
                </a:extLst>
              </p:cNvPr>
              <p:cNvSpPr txBox="1"/>
              <p:nvPr/>
            </p:nvSpPr>
            <p:spPr>
              <a:xfrm>
                <a:off x="2129826" y="3629839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BFCD30-68D0-4B7C-A96F-DF45D7C0050A}"/>
                  </a:ext>
                </a:extLst>
              </p:cNvPr>
              <p:cNvGrpSpPr/>
              <p:nvPr/>
            </p:nvGrpSpPr>
            <p:grpSpPr>
              <a:xfrm>
                <a:off x="2020677" y="2324946"/>
                <a:ext cx="3126589" cy="3052800"/>
                <a:chOff x="2020677" y="2324946"/>
                <a:chExt cx="3126589" cy="3052800"/>
              </a:xfrm>
            </p:grpSpPr>
            <p:sp>
              <p:nvSpPr>
                <p:cNvPr id="61" name="순서도: 수동 연산 60">
                  <a:extLst>
                    <a:ext uri="{FF2B5EF4-FFF2-40B4-BE49-F238E27FC236}">
                      <a16:creationId xmlns:a16="http://schemas.microsoft.com/office/drawing/2014/main" id="{6629C89F-AD21-4DD5-A0C0-C5DF3568F837}"/>
                    </a:ext>
                  </a:extLst>
                </p:cNvPr>
                <p:cNvSpPr/>
                <p:nvPr/>
              </p:nvSpPr>
              <p:spPr>
                <a:xfrm>
                  <a:off x="2380462" y="2877339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8F416155-1C00-4BBC-B21A-11D067B9EE7B}"/>
                    </a:ext>
                  </a:extLst>
                </p:cNvPr>
                <p:cNvSpPr/>
                <p:nvPr/>
              </p:nvSpPr>
              <p:spPr>
                <a:xfrm>
                  <a:off x="4627149" y="2324946"/>
                  <a:ext cx="520117" cy="3052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AD1A17C3-9682-4AEF-85A6-BCC52427B36A}"/>
                    </a:ext>
                  </a:extLst>
                </p:cNvPr>
                <p:cNvSpPr/>
                <p:nvPr/>
              </p:nvSpPr>
              <p:spPr>
                <a:xfrm>
                  <a:off x="2020677" y="2623548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85915677-9BE7-4604-84E9-6F8D1018CF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0330" y="3630529"/>
                      <a:ext cx="1594838" cy="3733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(.)</m:t>
                            </m:r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85915677-9BE7-4604-84E9-6F8D1018CF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0330" y="3630529"/>
                      <a:ext cx="1594838" cy="3733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298AF60-E9A6-44C9-9F41-83C87EC29D29}"/>
                    </a:ext>
                  </a:extLst>
                </p:cNvPr>
                <p:cNvSpPr txBox="1"/>
                <p:nvPr/>
              </p:nvSpPr>
              <p:spPr>
                <a:xfrm>
                  <a:off x="3023827" y="3186648"/>
                  <a:ext cx="1027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Encoder</a:t>
                  </a:r>
                  <a:endParaRPr lang="ko-KR" altLang="en-US" dirty="0"/>
                </a:p>
              </p:txBody>
            </p: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E42236D5-D60E-44A1-B5CF-4C6152FEAB96}"/>
                    </a:ext>
                  </a:extLst>
                </p:cNvPr>
                <p:cNvCxnSpPr>
                  <a:cxnSpLocks/>
                  <a:stCxn id="62" idx="1"/>
                  <a:endCxn id="62" idx="3"/>
                </p:cNvCxnSpPr>
                <p:nvPr/>
              </p:nvCxnSpPr>
              <p:spPr>
                <a:xfrm>
                  <a:off x="4627149" y="3851346"/>
                  <a:ext cx="52011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922D4918-5616-444A-ADC8-B4DA474866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9207" y="2903480"/>
                      <a:ext cx="355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922D4918-5616-444A-ADC8-B4DA474866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207" y="2903480"/>
                      <a:ext cx="35544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FC420B3E-5EA0-42AC-AF58-4ACB2D2369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9207" y="4297102"/>
                      <a:ext cx="3554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FC420B3E-5EA0-42AC-AF58-4ACB2D2369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207" y="4297102"/>
                      <a:ext cx="35544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109FD81-A504-43D1-9362-5AC179173A83}"/>
                </a:ext>
              </a:extLst>
            </p:cNvPr>
            <p:cNvCxnSpPr>
              <a:cxnSpLocks/>
            </p:cNvCxnSpPr>
            <p:nvPr/>
          </p:nvCxnSpPr>
          <p:spPr>
            <a:xfrm>
              <a:off x="4634986" y="4077500"/>
              <a:ext cx="29484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3A14B7F-549A-4093-9B4B-2726B919F793}"/>
                    </a:ext>
                  </a:extLst>
                </p:cNvPr>
                <p:cNvSpPr txBox="1"/>
                <p:nvPr/>
              </p:nvSpPr>
              <p:spPr>
                <a:xfrm>
                  <a:off x="4903449" y="4237725"/>
                  <a:ext cx="26531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𝜎𝜀</m:t>
                        </m:r>
                      </m:oMath>
                    </m:oMathPara>
                  </a14:m>
                  <a:endParaRPr lang="en-US" altLang="ko-KR" sz="1600" b="0" dirty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ko-KR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~ N(0,1)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rgbClr val="FF0000"/>
                      </a:solidFill>
                    </a:rPr>
                    <a:t>Reparameterization trick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3A14B7F-549A-4093-9B4B-2726B919F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49" y="4237725"/>
                  <a:ext cx="2653100" cy="1077218"/>
                </a:xfrm>
                <a:prstGeom prst="rect">
                  <a:avLst/>
                </a:prstGeom>
                <a:blipFill>
                  <a:blip r:embed="rId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47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수학</a:t>
            </a:r>
            <a:r>
              <a:rPr lang="en-US" altLang="ko-KR" sz="2800" b="1" dirty="0"/>
              <a:t>(Maximum Marginal loglikelihood Estimation)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C6409A-026D-4304-96C1-AE47DD793AA9}"/>
                  </a:ext>
                </a:extLst>
              </p:cNvPr>
              <p:cNvSpPr txBox="1"/>
              <p:nvPr/>
            </p:nvSpPr>
            <p:spPr>
              <a:xfrm>
                <a:off x="581636" y="1127136"/>
                <a:ext cx="11610364" cy="490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𝐷𝑖𝑣𝑒𝑟𝑔𝑒𝑛𝑐𝑒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정의에 의해 준 식은 다음과 같이 바뀐다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d>
                            <m:dPr>
                              <m:beg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,∅;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d>
                            <m:dPr>
                              <m:beg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…(1)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C6409A-026D-4304-96C1-AE47DD793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6" y="1127136"/>
                <a:ext cx="11610364" cy="4902817"/>
              </a:xfrm>
              <a:prstGeom prst="rect">
                <a:avLst/>
              </a:prstGeo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58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수학</a:t>
            </a:r>
            <a:r>
              <a:rPr lang="en-US" altLang="ko-KR" sz="2800" b="1" dirty="0"/>
              <a:t>(Maximum Marginal loglikelihood Estimation)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/>
              <p:nvPr/>
            </p:nvSpPr>
            <p:spPr>
              <a:xfrm>
                <a:off x="323413" y="1315763"/>
                <a:ext cx="11387618" cy="5156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d>
                            <m:dPr>
                              <m:begChr m:val="|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,∅;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d>
                            <m:dPr>
                              <m:begChr m:val="|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…(1)</m:t>
                          </m:r>
                        </m:e>
                      </m:nary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위의 식의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부분을 조금만 더 전개해보자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altLang="ko-K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…(2)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이므로 </a:t>
                </a:r>
                <a:r>
                  <a:rPr lang="en-US" altLang="ko-KR" sz="1600" dirty="0"/>
                  <a:t>Lower bound</a:t>
                </a:r>
                <a:r>
                  <a:rPr lang="ko-KR" altLang="en-US" sz="1600" dirty="0"/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를 최대화 하면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1600" dirty="0"/>
                  <a:t>값도 최대가 된다고 생각할 수 있다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ea typeface="Cambria Math" panose="02040503050406030204" pitchFamily="18" charset="0"/>
                  </a:rPr>
                  <a:t> </a:t>
                </a:r>
                <a:endParaRPr lang="en-US" altLang="ko-KR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315763"/>
                <a:ext cx="11387618" cy="5156283"/>
              </a:xfrm>
              <a:prstGeom prst="rect">
                <a:avLst/>
              </a:prstGeom>
              <a:blipFill>
                <a:blip r:embed="rId2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86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수학</a:t>
            </a:r>
            <a:r>
              <a:rPr lang="en-US" altLang="ko-KR" sz="2800" b="1" dirty="0"/>
              <a:t>(Maximum Marginal loglikelihood Estimation)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/>
              <p:nvPr/>
            </p:nvSpPr>
            <p:spPr>
              <a:xfrm>
                <a:off x="323413" y="1278118"/>
                <a:ext cx="11387618" cy="5137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ko-KR" sz="1600" dirty="0"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1600" dirty="0"/>
                        <m:t>이므로 </m:t>
                      </m:r>
                      <m:r>
                        <m:rPr>
                          <m:nor/>
                        </m:rPr>
                        <a:rPr lang="en-US" altLang="ko-KR" sz="1600" dirty="0"/>
                        <m:t>Lower</m:t>
                      </m:r>
                      <m:r>
                        <m:rPr>
                          <m:nor/>
                        </m:rPr>
                        <a:rPr lang="en-US" altLang="ko-KR" sz="1600" dirty="0"/>
                        <m:t> </m:t>
                      </m:r>
                      <m:r>
                        <m:rPr>
                          <m:nor/>
                        </m:rPr>
                        <a:rPr lang="en-US" altLang="ko-KR" sz="1600" dirty="0"/>
                        <m:t>bound</m:t>
                      </m:r>
                      <m:r>
                        <m:rPr>
                          <m:nor/>
                        </m:rPr>
                        <a:rPr lang="ko-KR" altLang="en-US" sz="1600" dirty="0"/>
                        <m:t>인 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1600" dirty="0"/>
                        <m:t>를 최대화 하면</m:t>
                      </m:r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ko-KR" altLang="en-US" sz="1600" dirty="0"/>
                      <m:t>값도 최대가 된다고 생각할 수 있다</m:t>
                    </m:r>
                    <m:r>
                      <m:rPr>
                        <m:nor/>
                      </m:rPr>
                      <a:rPr lang="en-US" altLang="ko-KR" sz="1600" dirty="0"/>
                      <m:t>.</m:t>
                    </m:r>
                    <m:r>
                      <m:rPr>
                        <m:nor/>
                      </m:rPr>
                      <a:rPr lang="en-US" altLang="ko-KR" sz="1600" b="0" i="0" dirty="0" smtClean="0"/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따</m:t>
                    </m:r>
                  </m:oMath>
                </a14:m>
                <a:r>
                  <a:rPr lang="ko-KR" altLang="en-US" sz="1600" dirty="0"/>
                  <a:t>라서 우리의 목표는 다음과 같이 다시 작성될 수 있다</a:t>
                </a:r>
                <a:r>
                  <a:rPr lang="en-US" altLang="ko-KR" sz="16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𝐴𝑟𝑔𝑚𝑎𝑥</m:t>
                          </m:r>
                        </m:e>
                        <m:sub>
                          <m:r>
                            <a:rPr lang="ko-KR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𝐴𝑟𝑔𝑚𝑎𝑥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𝐴𝑟𝑔𝑚𝑎𝑥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,∅;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𝐴𝑟𝑔𝑚𝑎𝑥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위의 식에서 </a:t>
                </a:r>
                <a:r>
                  <a:rPr lang="en-US" altLang="ko-KR" sz="1600" dirty="0"/>
                  <a:t>(b)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)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Gaussian distribution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sz="1600" dirty="0"/>
                  <a:t>가 </a:t>
                </a:r>
                <a:r>
                  <a:rPr lang="en-US" altLang="ko-KR" sz="1600" dirty="0"/>
                  <a:t>Normal distribution</a:t>
                </a:r>
                <a:r>
                  <a:rPr lang="ko-KR" altLang="en-US" sz="1600" dirty="0"/>
                  <a:t>이라고 할 때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다음과 같이 계산 가능하다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1 −</m:t>
                            </m:r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Where D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Data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Dimension(MNIST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의 경우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784), M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은 데이터의 </a:t>
                </a:r>
                <a:r>
                  <a:rPr lang="ko-KR" altLang="en-US" sz="1600" dirty="0" err="1">
                    <a:solidFill>
                      <a:srgbClr val="FF0000"/>
                    </a:solidFill>
                  </a:rPr>
                  <a:t>갯수</a:t>
                </a:r>
                <a:endParaRPr lang="en-US" altLang="ko-KR" sz="1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278118"/>
                <a:ext cx="11387618" cy="5137047"/>
              </a:xfrm>
              <a:prstGeom prst="rect">
                <a:avLst/>
              </a:prstGeom>
              <a:blipFill>
                <a:blip r:embed="rId2"/>
                <a:stretch>
                  <a:fillRect l="-268" b="-2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998C7A-5D6B-45AA-854B-3D6B751353F6}"/>
              </a:ext>
            </a:extLst>
          </p:cNvPr>
          <p:cNvCxnSpPr/>
          <p:nvPr/>
        </p:nvCxnSpPr>
        <p:spPr>
          <a:xfrm>
            <a:off x="4058816" y="4161453"/>
            <a:ext cx="23326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796529-A1A4-48BA-82D4-4AE325DA2C82}"/>
              </a:ext>
            </a:extLst>
          </p:cNvPr>
          <p:cNvCxnSpPr>
            <a:cxnSpLocks/>
          </p:cNvCxnSpPr>
          <p:nvPr/>
        </p:nvCxnSpPr>
        <p:spPr>
          <a:xfrm>
            <a:off x="6646506" y="4161453"/>
            <a:ext cx="2049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1CF563-5CCE-4E70-A1AC-45DCA1E17B0F}"/>
              </a:ext>
            </a:extLst>
          </p:cNvPr>
          <p:cNvSpPr txBox="1"/>
          <p:nvPr/>
        </p:nvSpPr>
        <p:spPr>
          <a:xfrm>
            <a:off x="5066522" y="4238749"/>
            <a:ext cx="522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(a)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72061-C275-45D2-969E-9459D0FED29B}"/>
              </a:ext>
            </a:extLst>
          </p:cNvPr>
          <p:cNvSpPr txBox="1"/>
          <p:nvPr/>
        </p:nvSpPr>
        <p:spPr>
          <a:xfrm>
            <a:off x="7410060" y="4239730"/>
            <a:ext cx="522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894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수학</a:t>
            </a:r>
            <a:r>
              <a:rPr lang="en-US" altLang="ko-KR" sz="2800" b="1" dirty="0"/>
              <a:t>(Maximum Marginal loglikelihood Estimation)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/>
              <p:nvPr/>
            </p:nvSpPr>
            <p:spPr>
              <a:xfrm>
                <a:off x="323413" y="928727"/>
                <a:ext cx="11991625" cy="5820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𝐴𝑟𝑔𝑚𝑎𝑥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,∅;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𝐴𝑟𝑔𝑚𝑎𝑥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  <a:p>
                <a:r>
                  <a:rPr lang="en-US" altLang="ko-KR" sz="1600" dirty="0"/>
                  <a:t>(a)</a:t>
                </a:r>
                <a:r>
                  <a:rPr lang="ko-KR" altLang="en-US" sz="1600" dirty="0"/>
                  <a:t>의 경우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아래와 같은 방법으로 계산하면 결론적으로 </a:t>
                </a:r>
                <a:r>
                  <a:rPr lang="en-US" altLang="ko-KR" sz="1600" dirty="0" err="1"/>
                  <a:t>Cross</a:t>
                </a:r>
                <a:r>
                  <a:rPr lang="en-US" altLang="ko-KR" sz="1600" dirty="0" err="1">
                    <a:ea typeface="Cambria Math" panose="02040503050406030204" pitchFamily="18" charset="0"/>
                  </a:rPr>
                  <a:t>_entropy</a:t>
                </a:r>
                <a:r>
                  <a:rPr lang="ko-KR" altLang="en-US" sz="1600" dirty="0"/>
                  <a:t>와 같은 결과를 얻게 된다</a:t>
                </a:r>
                <a:r>
                  <a:rPr lang="en-US" altLang="ko-KR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</m:e>
                      </m:nary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𝑀𝑜𝑛𝑡𝑒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𝑐𝑎𝑟𝑙𝑜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sz="1600" dirty="0"/>
                  <a:t>편의를 위해 </a:t>
                </a:r>
                <a:r>
                  <a:rPr lang="en-US" altLang="ko-KR" sz="1600" dirty="0"/>
                  <a:t>L =1</a:t>
                </a:r>
                <a:r>
                  <a:rPr lang="ko-KR" altLang="en-US" sz="1600" dirty="0"/>
                  <a:t>이라고 가정하면</a:t>
                </a:r>
                <a:endParaRPr lang="en-US" altLang="ko-KR" sz="1600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sz="1600" dirty="0"/>
                  <a:t>준식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 X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Dimension</a:t>
                </a:r>
                <a:r>
                  <a:rPr lang="ko-KR" altLang="en-US" sz="1600" dirty="0"/>
                  <a:t>을 </a:t>
                </a:r>
                <a:r>
                  <a:rPr lang="en-US" altLang="ko-KR" sz="1600" dirty="0"/>
                  <a:t>D</a:t>
                </a:r>
                <a:r>
                  <a:rPr lang="ko-KR" altLang="en-US" sz="1600" dirty="0"/>
                  <a:t>라고 가정하고</a:t>
                </a:r>
                <a:r>
                  <a:rPr lang="en-US" altLang="ko-KR" sz="1600" dirty="0"/>
                  <a:t>, data</a:t>
                </a:r>
                <a:r>
                  <a:rPr lang="ko-KR" altLang="en-US" sz="1600" dirty="0"/>
                  <a:t>의 수를 </a:t>
                </a:r>
                <a:r>
                  <a:rPr lang="en-US" altLang="ko-KR" sz="1600" dirty="0"/>
                  <a:t>M</a:t>
                </a:r>
                <a:r>
                  <a:rPr lang="ko-KR" altLang="en-US" sz="1600" dirty="0"/>
                  <a:t>이라 가정했을 시 아래와 같이 전개할 수 있다</a:t>
                </a:r>
                <a:r>
                  <a:rPr lang="en-US" altLang="ko-KR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Bernoulli distribution</a:t>
                </a:r>
                <a:r>
                  <a:rPr lang="ko-KR" altLang="en-US" sz="1600" dirty="0"/>
                  <a:t>이라 가정했을 시 위 식은 아래와 같이 전개 가능하다</a:t>
                </a:r>
                <a:r>
                  <a:rPr lang="en-US" altLang="ko-KR" sz="1600" dirty="0"/>
                  <a:t>.</a:t>
                </a:r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                       = 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                       = 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𝐶𝑟𝑜𝑠𝑠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𝐸𝑞𝑢𝑎𝑡𝑖𝑜𝑛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928727"/>
                <a:ext cx="11991625" cy="5820504"/>
              </a:xfrm>
              <a:prstGeom prst="rect">
                <a:avLst/>
              </a:prstGeom>
              <a:blipFill>
                <a:blip r:embed="rId2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998C7A-5D6B-45AA-854B-3D6B751353F6}"/>
              </a:ext>
            </a:extLst>
          </p:cNvPr>
          <p:cNvCxnSpPr/>
          <p:nvPr/>
        </p:nvCxnSpPr>
        <p:spPr>
          <a:xfrm>
            <a:off x="4080588" y="1800808"/>
            <a:ext cx="23326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796529-A1A4-48BA-82D4-4AE325DA2C82}"/>
              </a:ext>
            </a:extLst>
          </p:cNvPr>
          <p:cNvCxnSpPr>
            <a:cxnSpLocks/>
          </p:cNvCxnSpPr>
          <p:nvPr/>
        </p:nvCxnSpPr>
        <p:spPr>
          <a:xfrm>
            <a:off x="6646502" y="1800808"/>
            <a:ext cx="2049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1CF563-5CCE-4E70-A1AC-45DCA1E17B0F}"/>
              </a:ext>
            </a:extLst>
          </p:cNvPr>
          <p:cNvSpPr txBox="1"/>
          <p:nvPr/>
        </p:nvSpPr>
        <p:spPr>
          <a:xfrm>
            <a:off x="4985656" y="1835479"/>
            <a:ext cx="522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(a)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72061-C275-45D2-969E-9459D0FED29B}"/>
              </a:ext>
            </a:extLst>
          </p:cNvPr>
          <p:cNvSpPr txBox="1"/>
          <p:nvPr/>
        </p:nvSpPr>
        <p:spPr>
          <a:xfrm>
            <a:off x="7410056" y="1835479"/>
            <a:ext cx="522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323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수학</a:t>
            </a:r>
            <a:r>
              <a:rPr lang="en-US" altLang="ko-KR" sz="2800" b="1" dirty="0"/>
              <a:t>(Maximum Marginal loglikelihood Estimation)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/>
              <p:nvPr/>
            </p:nvSpPr>
            <p:spPr>
              <a:xfrm>
                <a:off x="323413" y="1146486"/>
                <a:ext cx="11991625" cy="4621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따라서 앞의 두 슬라이드에서 계산했듯이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𝐴𝑟𝑔𝑚𝑎𝑥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,∅;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𝐴𝑟𝑔𝑚𝑎𝑥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이 문제는 아래의 값의 최대 값을 구하는 문제와 동치이게 된다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{1 −</m:t>
                                  </m:r>
                                  <m:func>
                                    <m:funcPr>
                                      <m:ctrlPr>
                                        <a:rPr lang="en-US" altLang="ko-K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ko-KR" alt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 dirty="0">
                                  <a:solidFill>
                                    <a:schemeClr val="tx1"/>
                                  </a:solidFill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600" dirty="0"/>
                  <a:t>Fully convolutional network</a:t>
                </a:r>
                <a:r>
                  <a:rPr lang="ko-KR" altLang="en-US" sz="1600" dirty="0"/>
                  <a:t>에서는 </a:t>
                </a:r>
                <a:r>
                  <a:rPr lang="en-US" altLang="ko-KR" sz="1600" dirty="0"/>
                  <a:t>Gradient Descent Algorism</a:t>
                </a:r>
                <a:r>
                  <a:rPr lang="ko-KR" altLang="en-US" sz="1600" dirty="0"/>
                  <a:t>을 사용하므로 </a:t>
                </a:r>
                <a:endParaRPr lang="en-US" altLang="ko-KR" sz="1600" dirty="0"/>
              </a:p>
              <a:p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{1 −</m:t>
                                  </m:r>
                                  <m:func>
                                    <m:func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ko-KR" alt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값을 최소화 시키는 파라미터들을 학습 시켜주면 된다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13082-1918-414A-8B1F-C50D9433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3" y="1146486"/>
                <a:ext cx="11991625" cy="4621906"/>
              </a:xfrm>
              <a:prstGeom prst="rect">
                <a:avLst/>
              </a:prstGeom>
              <a:blipFill>
                <a:blip r:embed="rId2"/>
                <a:stretch>
                  <a:fillRect l="-254" t="-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93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들어가기 앞서 알고 있으면 좋은 지식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A02BF-C973-4317-A60E-C28CD19EA989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F2E4-A274-4EA3-8E1B-FE768CD0724F}"/>
              </a:ext>
            </a:extLst>
          </p:cNvPr>
          <p:cNvSpPr txBox="1"/>
          <p:nvPr/>
        </p:nvSpPr>
        <p:spPr>
          <a:xfrm>
            <a:off x="581636" y="1127136"/>
            <a:ext cx="11610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Manifold</a:t>
            </a:r>
          </a:p>
          <a:p>
            <a:endParaRPr lang="en-US" altLang="ko-KR" b="1" dirty="0"/>
          </a:p>
          <a:p>
            <a:r>
              <a:rPr lang="en-US" altLang="ko-KR" dirty="0"/>
              <a:t>Manifold</a:t>
            </a:r>
            <a:r>
              <a:rPr lang="ko-KR" altLang="en-US" dirty="0"/>
              <a:t>란 두 점 사이의 거리 혹은</a:t>
            </a:r>
            <a:r>
              <a:rPr lang="en-US" altLang="ko-KR" dirty="0"/>
              <a:t> </a:t>
            </a:r>
            <a:r>
              <a:rPr lang="ko-KR" altLang="en-US" dirty="0"/>
              <a:t>유사도가 근거리에서는 </a:t>
            </a:r>
            <a:r>
              <a:rPr lang="en-US" altLang="ko-KR" dirty="0"/>
              <a:t>Euclidean metric</a:t>
            </a:r>
            <a:r>
              <a:rPr lang="ko-KR" altLang="en-US" dirty="0"/>
              <a:t>을 따르지만 원거리에서는</a:t>
            </a:r>
            <a:endParaRPr lang="en-US" altLang="ko-KR" dirty="0"/>
          </a:p>
          <a:p>
            <a:r>
              <a:rPr lang="ko-KR" altLang="en-US" dirty="0"/>
              <a:t>그렇지 않은 공간을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000" b="1" dirty="0"/>
              <a:t>2. Manifold Hypothesis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고차원의 </a:t>
            </a:r>
            <a:r>
              <a:rPr lang="en-US" altLang="ko-KR" dirty="0"/>
              <a:t>data </a:t>
            </a:r>
            <a:r>
              <a:rPr lang="ko-KR" altLang="en-US" dirty="0"/>
              <a:t>밀도는 낮지만</a:t>
            </a:r>
            <a:r>
              <a:rPr lang="en-US" altLang="ko-KR" dirty="0"/>
              <a:t>, </a:t>
            </a:r>
            <a:r>
              <a:rPr lang="ko-KR" altLang="en-US" dirty="0"/>
              <a:t>이들의 집합을 포함하는 저차원의 </a:t>
            </a:r>
            <a:r>
              <a:rPr lang="en-US" altLang="ko-KR" dirty="0"/>
              <a:t>Manifold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 저차원의 </a:t>
            </a:r>
            <a:r>
              <a:rPr lang="en-US" altLang="ko-KR" dirty="0"/>
              <a:t>Manifold</a:t>
            </a:r>
            <a:r>
              <a:rPr lang="ko-KR" altLang="en-US" dirty="0"/>
              <a:t>를 벗어나는 순간 급격히 밀도는 낮아진다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→ 우리의 고차원 데이터</a:t>
            </a:r>
            <a:r>
              <a:rPr lang="en-US" altLang="ko-KR" dirty="0"/>
              <a:t>(</a:t>
            </a:r>
            <a:r>
              <a:rPr lang="en-US" altLang="ko-KR" dirty="0" err="1"/>
              <a:t>Mnist</a:t>
            </a:r>
            <a:r>
              <a:rPr lang="ko-KR" altLang="en-US" dirty="0"/>
              <a:t>의 경우 </a:t>
            </a:r>
            <a:r>
              <a:rPr lang="en-US" altLang="ko-KR" dirty="0"/>
              <a:t>784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저차원</a:t>
            </a:r>
            <a:r>
              <a:rPr lang="ko-KR" altLang="en-US" dirty="0"/>
              <a:t> </a:t>
            </a:r>
            <a:r>
              <a:rPr lang="en-US" altLang="ko-KR" dirty="0"/>
              <a:t>Manifold</a:t>
            </a:r>
            <a:r>
              <a:rPr lang="ko-KR" altLang="en-US" dirty="0"/>
              <a:t>로 차원감소를 시키면</a:t>
            </a:r>
            <a:r>
              <a:rPr lang="en-US" altLang="ko-KR" dirty="0"/>
              <a:t>,</a:t>
            </a:r>
            <a:r>
              <a:rPr lang="ko-KR" altLang="en-US" dirty="0"/>
              <a:t> 데이터의 분포가 </a:t>
            </a:r>
            <a:endParaRPr lang="en-US" altLang="ko-KR" dirty="0"/>
          </a:p>
          <a:p>
            <a:r>
              <a:rPr lang="ko-KR" altLang="en-US" dirty="0"/>
              <a:t>    조밀해지고 데이터를 서로 비교할 수 있는 </a:t>
            </a:r>
            <a:r>
              <a:rPr lang="en-US" altLang="ko-KR" dirty="0"/>
              <a:t>Boundary</a:t>
            </a:r>
            <a:r>
              <a:rPr lang="ko-KR" altLang="en-US" dirty="0"/>
              <a:t>가 생긴다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114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코드로 보는 </a:t>
            </a:r>
            <a:r>
              <a:rPr lang="en-US" altLang="ko-KR" sz="2800" b="1" dirty="0" err="1"/>
              <a:t>Gaussian_encoder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D3EDF2-17CF-43D1-8A96-91331810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63" y="1372848"/>
            <a:ext cx="6593985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Rounded MT Bold" panose="020F0704030504030204" pitchFamily="34" charset="0"/>
              </a:rPr>
              <a:t>gaussian_encoder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keep_prob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w_init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tf.contrib.layers.xavier_initializer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input_shape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X.get_shape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tf.variable_scope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"encoder_hidden_1"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reuse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tf.AUTO_REUSE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w1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tf.get_variable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"w1"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input_shape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w_init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b1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tf.get_variable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"b1"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tf.constant_initializer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0.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tf.matmul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w1) + b1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tf.nn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US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lu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(h1)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tf.nn.dropout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keep_prob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tf.variable_scope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"encoder_hidden_2"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reuse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tf.AUTO_REUSE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w2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tf.get_variable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"w2"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w_init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b2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tf.get_variable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"b2"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tf.constant_initializer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0.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h2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tf.matmul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w2) + b2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h2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tf.nn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elu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(h2)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h2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tf.nn.dropout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keep_prob)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tf.variable_scope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encoder_z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reuse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tf.AUTO_REUSE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w3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tf.get_variable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"w3"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w_init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b3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tf.get_variable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Rounded MT Bold" panose="020F0704030504030204" pitchFamily="34" charset="0"/>
              </a:rPr>
              <a:t>"b3"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shape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tf.constant_initializer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0.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h3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tf.matmul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w3) + b3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mean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= h3[: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std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tf.nn.softplus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(h3[: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n_z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 :])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1e-6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Rounded MT Bold" panose="020F070403050403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mean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Rounded MT Bold" panose="020F0704030504030204" pitchFamily="34" charset="0"/>
              </a:rPr>
              <a:t>std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4D44D4-B01F-4D4F-9494-B2B00F366C78}"/>
                  </a:ext>
                </a:extLst>
              </p:cNvPr>
              <p:cNvSpPr txBox="1"/>
              <p:nvPr/>
            </p:nvSpPr>
            <p:spPr>
              <a:xfrm>
                <a:off x="7390884" y="1803632"/>
                <a:ext cx="4622150" cy="58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슬라이드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17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번에서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KL_Divergence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계산을 위해</a:t>
                </a:r>
                <a:endParaRPr lang="en-US" altLang="ko-KR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Gaussian distribution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라고 가정하였음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4D44D4-B01F-4D4F-9494-B2B00F36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84" y="1803632"/>
                <a:ext cx="4622150" cy="588303"/>
              </a:xfrm>
              <a:prstGeom prst="rect">
                <a:avLst/>
              </a:prstGeom>
              <a:blipFill>
                <a:blip r:embed="rId2"/>
                <a:stretch>
                  <a:fillRect l="-659" t="-4167" r="-395" b="-1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6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코드로 보는 </a:t>
            </a:r>
            <a:r>
              <a:rPr lang="en-US" altLang="ko-KR" sz="2800" b="1" dirty="0" err="1"/>
              <a:t>Bernoulli_decoder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07EA1-DA41-4F57-9234-8B4AF081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86" y="1440149"/>
            <a:ext cx="6593985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def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 err="1">
                <a:solidFill>
                  <a:srgbClr val="FFC66D"/>
                </a:solidFill>
                <a:latin typeface="Arial Rounded MT Bold" panose="020F0704030504030204" pitchFamily="34" charset="0"/>
              </a:rPr>
              <a:t>Bernoulli_decoder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keep_prob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):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w_init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tf.contrib.layers.xavier_initializer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z_shape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z.get_shape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with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tf.variable_scope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"decoder_hidden_1"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reuse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tf.AUTO_REUSE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):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w4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tf.get_variable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"w4"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shape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[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z_shape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[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initializer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w_init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b4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tf.get_variable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"b4"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shape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[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initializer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tf.constant_initializer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0.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h4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tf.matmul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(z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w4) + b4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h4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tf.nn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elu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(h4)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h4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tf.nn.dropout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(h4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keep_prob)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with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tf.variable_scope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"decoder_hidden_2"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reuse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tf.AUTO_REUSE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):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w5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tf.get_variable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"w5"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shape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[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initializer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w_init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b5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tf.get_variable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"b5"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shape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[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initializer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tf.constant_initializer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0.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h5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tf.matmul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(h4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w5) + b5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h5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tf.nn.elu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(h5)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h5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tf.nn.dropout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(h5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keep_prob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with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tf.variable_scope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</a:t>
            </a:r>
            <a:r>
              <a:rPr lang="ko-KR" altLang="ko-KR" sz="1200" dirty="0" err="1">
                <a:solidFill>
                  <a:srgbClr val="6A8759"/>
                </a:solidFill>
                <a:latin typeface="Arial Rounded MT Bold" panose="020F0704030504030204" pitchFamily="34" charset="0"/>
              </a:rPr>
              <a:t>decoder_output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reuse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tf.AUTO_REUSE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):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w6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tf.get_variable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"w6"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shape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[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initializer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w_init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b6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tf.get_variable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A8759"/>
                </a:solidFill>
                <a:latin typeface="Arial Rounded MT Bold" panose="020F0704030504030204" pitchFamily="34" charset="0"/>
              </a:rPr>
              <a:t>"b6"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shape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[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initializer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tf.constant_initializer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0.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h6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tf.matmul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(h5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w6) + b6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h6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tf.nn.sigmoid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(h6)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    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return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h6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55D75-9357-41E1-88EE-8F29721F9159}"/>
                  </a:ext>
                </a:extLst>
              </p:cNvPr>
              <p:cNvSpPr txBox="1"/>
              <p:nvPr/>
            </p:nvSpPr>
            <p:spPr>
              <a:xfrm>
                <a:off x="7390884" y="1803632"/>
                <a:ext cx="4622150" cy="97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슬라이드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18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번에서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ko-KR" altLang="en-US" sz="1600" dirty="0"/>
                  <a:t>계산을 위해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Bernoulli distribution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라고 가정하였음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.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55D75-9357-41E1-88EE-8F29721F9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84" y="1803632"/>
                <a:ext cx="4622150" cy="976870"/>
              </a:xfrm>
              <a:prstGeom prst="rect">
                <a:avLst/>
              </a:prstGeom>
              <a:blipFill>
                <a:blip r:embed="rId2"/>
                <a:stretch>
                  <a:fillRect l="-659" t="-41250" r="-132" b="-1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1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코드로 보는 </a:t>
            </a:r>
            <a:r>
              <a:rPr lang="en-US" altLang="ko-KR" sz="2800" b="1" dirty="0"/>
              <a:t>Variational 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E108B5-D1EC-4BFB-B52E-33F87B5E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30" y="1355918"/>
            <a:ext cx="92915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def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 err="1">
                <a:solidFill>
                  <a:srgbClr val="FFC66D"/>
                </a:solidFill>
                <a:latin typeface="Arial Rounded MT Bold" panose="020F0704030504030204" pitchFamily="34" charset="0"/>
              </a:rPr>
              <a:t>Variational_autoencoder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n_hidden_encoder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n_z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n_hidden_decoder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keep_prob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):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X.get_shape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n_output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[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]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mean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std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gaussian_encoder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n_hidden_encoder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n_z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keep_prob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mean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+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std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*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tf.random_normal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tf.shape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mean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out_type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tf.int32)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0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A4926"/>
                </a:solidFill>
                <a:latin typeface="Arial Rounded MT Bold" panose="020F0704030504030204" pitchFamily="34" charset="0"/>
              </a:rPr>
              <a:t>dtype</a:t>
            </a:r>
            <a:r>
              <a:rPr lang="ko-KR" altLang="ko-KR" sz="1200" dirty="0">
                <a:solidFill>
                  <a:srgbClr val="AA492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= tf.float32)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Bernoulli_decoder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n_hidden_decoder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n_output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keep_prob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tf.clip_by_value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(X_out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1e-8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- 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1e-8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likelihood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tf.reduce_mean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tf.reduce_sum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*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tf.log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 + 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-X)*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tf.log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-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X_out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KL_Divergence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tf.reduce_mean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0.5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*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tf.reduce_sum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-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tf.log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tf.square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std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 + 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1e-8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 +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tf.square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mean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 +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tf.square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std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))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Recon_error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-</a:t>
            </a:r>
            <a:r>
              <a:rPr lang="ko-KR" altLang="ko-KR" sz="1200" dirty="0">
                <a:solidFill>
                  <a:srgbClr val="6897BB"/>
                </a:solidFill>
                <a:latin typeface="Arial Rounded MT Bold" panose="020F0704030504030204" pitchFamily="34" charset="0"/>
              </a:rPr>
              <a:t>1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*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likelihood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Regularization_error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KL_Divergence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ELBO =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Recon_error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+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Regularization_error</a:t>
            </a: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b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</a:b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   </a:t>
            </a:r>
            <a:r>
              <a:rPr lang="ko-KR" altLang="ko-KR" sz="1200" dirty="0" err="1">
                <a:solidFill>
                  <a:srgbClr val="CC7832"/>
                </a:solidFill>
                <a:latin typeface="Arial Rounded MT Bold" panose="020F0704030504030204" pitchFamily="34" charset="0"/>
              </a:rPr>
              <a:t>return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 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z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X_out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Recon_error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 err="1">
                <a:solidFill>
                  <a:srgbClr val="A9B7C6"/>
                </a:solidFill>
                <a:latin typeface="Arial Rounded MT Bold" panose="020F0704030504030204" pitchFamily="34" charset="0"/>
              </a:rPr>
              <a:t>Regularization_error</a:t>
            </a:r>
            <a:r>
              <a:rPr lang="ko-KR" altLang="ko-KR" sz="1200" dirty="0">
                <a:solidFill>
                  <a:srgbClr val="CC7832"/>
                </a:solidFill>
                <a:latin typeface="Arial Rounded MT Bold" panose="020F0704030504030204" pitchFamily="34" charset="0"/>
              </a:rPr>
              <a:t>, </a:t>
            </a:r>
            <a:r>
              <a:rPr lang="ko-KR" altLang="ko-KR" sz="1200" dirty="0">
                <a:solidFill>
                  <a:srgbClr val="A9B7C6"/>
                </a:solidFill>
                <a:latin typeface="Arial Rounded MT Bold" panose="020F0704030504030204" pitchFamily="34" charset="0"/>
              </a:rPr>
              <a:t>ELBO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97ACA-66E0-404C-81AB-0848B14CD953}"/>
              </a:ext>
            </a:extLst>
          </p:cNvPr>
          <p:cNvSpPr txBox="1"/>
          <p:nvPr/>
        </p:nvSpPr>
        <p:spPr>
          <a:xfrm>
            <a:off x="419448" y="5013647"/>
            <a:ext cx="907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Encoder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Decorder</a:t>
            </a:r>
            <a:r>
              <a:rPr lang="ko-KR" altLang="en-US" sz="1600" dirty="0"/>
              <a:t>를 사용해서 </a:t>
            </a:r>
            <a:r>
              <a:rPr lang="en-US" altLang="ko-KR" sz="1600" dirty="0"/>
              <a:t>Variational autoencoder</a:t>
            </a:r>
            <a:r>
              <a:rPr lang="ko-KR" altLang="en-US" sz="1600" dirty="0"/>
              <a:t>를 작성하였음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9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코드로 보는 </a:t>
            </a:r>
            <a:r>
              <a:rPr lang="en-US" altLang="ko-KR" sz="2800" b="1" dirty="0"/>
              <a:t>Optimization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3082-1918-414A-8B1F-C50D9433F22C}"/>
              </a:ext>
            </a:extLst>
          </p:cNvPr>
          <p:cNvSpPr txBox="1"/>
          <p:nvPr/>
        </p:nvSpPr>
        <p:spPr>
          <a:xfrm>
            <a:off x="323413" y="1146486"/>
            <a:ext cx="119916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likelihood = </a:t>
            </a:r>
            <a:r>
              <a:rPr lang="en-US" altLang="ko-KR" sz="1600" dirty="0" err="1"/>
              <a:t>tf.reduce_mean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tf.reduce_sum</a:t>
            </a:r>
            <a:r>
              <a:rPr lang="en-US" altLang="ko-KR" sz="1600" dirty="0"/>
              <a:t>(X*tf.log(</a:t>
            </a:r>
            <a:r>
              <a:rPr lang="en-US" altLang="ko-KR" sz="1600" dirty="0" err="1"/>
              <a:t>X_out</a:t>
            </a:r>
            <a:r>
              <a:rPr lang="en-US" altLang="ko-KR" sz="1600" dirty="0"/>
              <a:t>) + (1-X)*tf.log(1- </a:t>
            </a:r>
            <a:r>
              <a:rPr lang="en-US" altLang="ko-KR" sz="1600" dirty="0" err="1"/>
              <a:t>X_out</a:t>
            </a:r>
            <a:r>
              <a:rPr lang="en-US" altLang="ko-KR" sz="1600" dirty="0"/>
              <a:t>),1))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KL_Divergence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tf.reduce_mean</a:t>
            </a:r>
            <a:r>
              <a:rPr lang="en-US" altLang="ko-KR" sz="1600" dirty="0"/>
              <a:t>(0.5*</a:t>
            </a:r>
            <a:r>
              <a:rPr lang="en-US" altLang="ko-KR" sz="1600" dirty="0" err="1"/>
              <a:t>tf.reduce_sum</a:t>
            </a:r>
            <a:r>
              <a:rPr lang="en-US" altLang="ko-KR" sz="1600" dirty="0"/>
              <a:t>(1 - tf.log(</a:t>
            </a:r>
            <a:r>
              <a:rPr lang="en-US" altLang="ko-KR" sz="1600" dirty="0" err="1"/>
              <a:t>tf.square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) + 1e-8) + </a:t>
            </a:r>
            <a:r>
              <a:rPr lang="en-US" altLang="ko-KR" sz="1600" dirty="0" err="1"/>
              <a:t>tf.square</a:t>
            </a:r>
            <a:r>
              <a:rPr lang="en-US" altLang="ko-KR" sz="1600" dirty="0"/>
              <a:t>(mean) + </a:t>
            </a:r>
            <a:r>
              <a:rPr lang="en-US" altLang="ko-KR" sz="1600" dirty="0" err="1"/>
              <a:t>tf.square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), 1))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Recon_error</a:t>
            </a:r>
            <a:r>
              <a:rPr lang="en-US" altLang="ko-KR" sz="1600" dirty="0"/>
              <a:t> = -1*likelihood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Regularization_error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KL_Divergence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ELBO = </a:t>
            </a:r>
            <a:r>
              <a:rPr lang="en-US" altLang="ko-KR" sz="1600" dirty="0" err="1"/>
              <a:t>Recon_error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Regularization_error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optimizer = </a:t>
            </a:r>
            <a:r>
              <a:rPr lang="en-US" altLang="ko-KR" sz="1600" dirty="0" err="1"/>
              <a:t>tf.train.AdamOptimizer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learning_rate_decayed</a:t>
            </a:r>
            <a:r>
              <a:rPr lang="en-US" altLang="ko-KR" sz="1600" dirty="0"/>
              <a:t>).minimize(ELBO)</a:t>
            </a:r>
          </a:p>
        </p:txBody>
      </p:sp>
    </p:spTree>
    <p:extLst>
      <p:ext uri="{BB962C8B-B14F-4D97-AF65-F5344CB8AC3E}">
        <p14:creationId xmlns:p14="http://schemas.microsoft.com/office/powerpoint/2010/main" val="71555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ELBO</a:t>
            </a:r>
            <a:r>
              <a:rPr lang="ko-KR" altLang="en-US" sz="2800" b="1" dirty="0"/>
              <a:t>함수의 의미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0835087-79E8-4D02-90B8-F3DD352E4885}"/>
                  </a:ext>
                </a:extLst>
              </p:cNvPr>
              <p:cNvSpPr/>
              <p:nvPr/>
            </p:nvSpPr>
            <p:spPr>
              <a:xfrm>
                <a:off x="270587" y="1314619"/>
                <a:ext cx="12848253" cy="1014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,∅;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0835087-79E8-4D02-90B8-F3DD352E4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7" y="1314619"/>
                <a:ext cx="12848253" cy="1014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38D9E4-FE78-40CA-AB0F-A0FB7386FAE6}"/>
              </a:ext>
            </a:extLst>
          </p:cNvPr>
          <p:cNvCxnSpPr/>
          <p:nvPr/>
        </p:nvCxnSpPr>
        <p:spPr>
          <a:xfrm>
            <a:off x="2071396" y="2071396"/>
            <a:ext cx="2565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6F7DA0-C0B7-415D-9165-ED40B4563236}"/>
              </a:ext>
            </a:extLst>
          </p:cNvPr>
          <p:cNvCxnSpPr>
            <a:cxnSpLocks/>
          </p:cNvCxnSpPr>
          <p:nvPr/>
        </p:nvCxnSpPr>
        <p:spPr>
          <a:xfrm>
            <a:off x="4957665" y="2071396"/>
            <a:ext cx="2226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CE5795-6BC5-4835-930E-6F9B20871869}"/>
              </a:ext>
            </a:extLst>
          </p:cNvPr>
          <p:cNvSpPr txBox="1"/>
          <p:nvPr/>
        </p:nvSpPr>
        <p:spPr>
          <a:xfrm>
            <a:off x="1143589" y="3306724"/>
            <a:ext cx="4847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Reconstruction Error</a:t>
            </a:r>
          </a:p>
          <a:p>
            <a:endParaRPr lang="en-US" altLang="ko-KR" dirty="0"/>
          </a:p>
          <a:p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관점에서 본 </a:t>
            </a:r>
            <a:r>
              <a:rPr lang="en-US" altLang="ko-KR" dirty="0"/>
              <a:t>X</a:t>
            </a:r>
            <a:r>
              <a:rPr lang="ko-KR" altLang="en-US" dirty="0"/>
              <a:t>에 대한 복원오차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CA4-489F-45FA-B974-F23E3B8CDA25}"/>
              </a:ext>
            </a:extLst>
          </p:cNvPr>
          <p:cNvSpPr txBox="1"/>
          <p:nvPr/>
        </p:nvSpPr>
        <p:spPr>
          <a:xfrm>
            <a:off x="5420998" y="2329512"/>
            <a:ext cx="6595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Regularization </a:t>
            </a:r>
          </a:p>
          <a:p>
            <a:endParaRPr lang="en-US" altLang="ko-KR" dirty="0"/>
          </a:p>
          <a:p>
            <a:r>
              <a:rPr lang="ko-KR" altLang="en-US" dirty="0"/>
              <a:t>주어진 데이터로 부터 </a:t>
            </a:r>
            <a:r>
              <a:rPr lang="en-US" altLang="ko-KR" dirty="0"/>
              <a:t>Z</a:t>
            </a:r>
            <a:r>
              <a:rPr lang="ko-KR" altLang="en-US" dirty="0"/>
              <a:t>를 잘 샘플링 했는지를 나타내는 척도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4BE0C8-8E2F-456D-BDF2-80727D843FA5}"/>
              </a:ext>
            </a:extLst>
          </p:cNvPr>
          <p:cNvCxnSpPr>
            <a:cxnSpLocks/>
          </p:cNvCxnSpPr>
          <p:nvPr/>
        </p:nvCxnSpPr>
        <p:spPr>
          <a:xfrm flipV="1">
            <a:off x="2304661" y="2149090"/>
            <a:ext cx="671804" cy="1157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FCE3E09E-E04C-48C3-9A5C-C1C54D59E624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5134100" y="2149093"/>
            <a:ext cx="286899" cy="642085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04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6. </a:t>
            </a:r>
            <a:r>
              <a:rPr lang="ko-KR" altLang="en-US" sz="2800" b="1" dirty="0"/>
              <a:t>전체 모델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DF66E7-F5B9-42DB-A793-12E5F1BACCD7}"/>
              </a:ext>
            </a:extLst>
          </p:cNvPr>
          <p:cNvSpPr/>
          <p:nvPr/>
        </p:nvSpPr>
        <p:spPr>
          <a:xfrm>
            <a:off x="932549" y="1541472"/>
            <a:ext cx="6990435" cy="34197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8EC1A3-5425-49F7-9546-EE318521510D}"/>
              </a:ext>
            </a:extLst>
          </p:cNvPr>
          <p:cNvGrpSpPr/>
          <p:nvPr/>
        </p:nvGrpSpPr>
        <p:grpSpPr>
          <a:xfrm>
            <a:off x="7319106" y="1861137"/>
            <a:ext cx="3108803" cy="2455597"/>
            <a:chOff x="1471326" y="2522731"/>
            <a:chExt cx="3108803" cy="24555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EAC27A5-3624-435E-A6D2-2B62A397BA72}"/>
                </a:ext>
              </a:extLst>
            </p:cNvPr>
            <p:cNvGrpSpPr/>
            <p:nvPr/>
          </p:nvGrpSpPr>
          <p:grpSpPr>
            <a:xfrm>
              <a:off x="1471326" y="2522731"/>
              <a:ext cx="3108803" cy="2455597"/>
              <a:chOff x="892829" y="1985774"/>
              <a:chExt cx="3108803" cy="24555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7B6A635-4C7E-4C42-AF88-F595E5820993}"/>
                  </a:ext>
                </a:extLst>
              </p:cNvPr>
              <p:cNvSpPr/>
              <p:nvPr/>
            </p:nvSpPr>
            <p:spPr>
              <a:xfrm>
                <a:off x="892829" y="2444567"/>
                <a:ext cx="520117" cy="15267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순서도: 수동 연산 22">
                <a:extLst>
                  <a:ext uri="{FF2B5EF4-FFF2-40B4-BE49-F238E27FC236}">
                    <a16:creationId xmlns:a16="http://schemas.microsoft.com/office/drawing/2014/main" id="{4DAC9387-08A4-45A2-9D2F-60451378DD45}"/>
                  </a:ext>
                </a:extLst>
              </p:cNvPr>
              <p:cNvSpPr/>
              <p:nvPr/>
            </p:nvSpPr>
            <p:spPr>
              <a:xfrm>
                <a:off x="1236862" y="2251092"/>
                <a:ext cx="2420737" cy="191374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54000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F28DD4E-B3E8-4277-9598-B344ADA7814A}"/>
                  </a:ext>
                </a:extLst>
              </p:cNvPr>
              <p:cNvSpPr/>
              <p:nvPr/>
            </p:nvSpPr>
            <p:spPr>
              <a:xfrm>
                <a:off x="3481515" y="1985774"/>
                <a:ext cx="520117" cy="24555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02FC1-C4C6-43BB-B417-20EE1D7D7ED4}"/>
                </a:ext>
              </a:extLst>
            </p:cNvPr>
            <p:cNvSpPr txBox="1"/>
            <p:nvPr/>
          </p:nvSpPr>
          <p:spPr>
            <a:xfrm>
              <a:off x="1577177" y="3578264"/>
              <a:ext cx="35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C6B7BD-8B20-45EE-A77A-7533A68B3376}"/>
                    </a:ext>
                  </a:extLst>
                </p:cNvPr>
                <p:cNvSpPr txBox="1"/>
                <p:nvPr/>
              </p:nvSpPr>
              <p:spPr>
                <a:xfrm>
                  <a:off x="2419237" y="3560255"/>
                  <a:ext cx="12129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C6B7BD-8B20-45EE-A77A-7533A68B3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237" y="3560255"/>
                  <a:ext cx="121297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0FAFC-BB36-4496-BDAE-9414F87E6AE9}"/>
                </a:ext>
              </a:extLst>
            </p:cNvPr>
            <p:cNvSpPr txBox="1"/>
            <p:nvPr/>
          </p:nvSpPr>
          <p:spPr>
            <a:xfrm>
              <a:off x="4139369" y="3578264"/>
              <a:ext cx="36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6C536E-FC04-42B1-A5AD-B99AE12B3E02}"/>
                </a:ext>
              </a:extLst>
            </p:cNvPr>
            <p:cNvSpPr txBox="1"/>
            <p:nvPr/>
          </p:nvSpPr>
          <p:spPr>
            <a:xfrm>
              <a:off x="2493370" y="3099055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Decoder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A7FC18F-D788-45BA-BFD7-3932E84D68CB}"/>
              </a:ext>
            </a:extLst>
          </p:cNvPr>
          <p:cNvGrpSpPr/>
          <p:nvPr/>
        </p:nvGrpSpPr>
        <p:grpSpPr>
          <a:xfrm>
            <a:off x="998980" y="1599377"/>
            <a:ext cx="3126589" cy="3052800"/>
            <a:chOff x="2020677" y="2324946"/>
            <a:chExt cx="3126589" cy="30528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AC06C6-84C6-4007-A903-F0B7E1E702C7}"/>
                </a:ext>
              </a:extLst>
            </p:cNvPr>
            <p:cNvSpPr txBox="1"/>
            <p:nvPr/>
          </p:nvSpPr>
          <p:spPr>
            <a:xfrm>
              <a:off x="2129826" y="3629839"/>
              <a:ext cx="36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085DEC4-F53F-433E-8081-421048F1DA26}"/>
                </a:ext>
              </a:extLst>
            </p:cNvPr>
            <p:cNvGrpSpPr/>
            <p:nvPr/>
          </p:nvGrpSpPr>
          <p:grpSpPr>
            <a:xfrm>
              <a:off x="2020677" y="2324946"/>
              <a:ext cx="3126589" cy="3052800"/>
              <a:chOff x="2020677" y="2324946"/>
              <a:chExt cx="3126589" cy="3052800"/>
            </a:xfrm>
          </p:grpSpPr>
          <p:sp>
            <p:nvSpPr>
              <p:cNvPr id="28" name="순서도: 수동 연산 27">
                <a:extLst>
                  <a:ext uri="{FF2B5EF4-FFF2-40B4-BE49-F238E27FC236}">
                    <a16:creationId xmlns:a16="http://schemas.microsoft.com/office/drawing/2014/main" id="{08573E65-8896-4FBC-BAA4-379846CE1D80}"/>
                  </a:ext>
                </a:extLst>
              </p:cNvPr>
              <p:cNvSpPr/>
              <p:nvPr/>
            </p:nvSpPr>
            <p:spPr>
              <a:xfrm>
                <a:off x="2380462" y="2877339"/>
                <a:ext cx="2420737" cy="191374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74C06D6-B36C-417D-8096-7CD7B28A11D0}"/>
                  </a:ext>
                </a:extLst>
              </p:cNvPr>
              <p:cNvSpPr/>
              <p:nvPr/>
            </p:nvSpPr>
            <p:spPr>
              <a:xfrm>
                <a:off x="4627149" y="2324946"/>
                <a:ext cx="520117" cy="3052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A049A96F-CB39-4437-B891-1BA4AF369E1D}"/>
                  </a:ext>
                </a:extLst>
              </p:cNvPr>
              <p:cNvSpPr/>
              <p:nvPr/>
            </p:nvSpPr>
            <p:spPr>
              <a:xfrm>
                <a:off x="2020677" y="2623548"/>
                <a:ext cx="520117" cy="24555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00FA82E-12E8-4570-BC40-59AEBCEE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0330" y="3630529"/>
                    <a:ext cx="1594838" cy="373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00FA82E-12E8-4570-BC40-59AEBCEE1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30" y="3630529"/>
                    <a:ext cx="1594838" cy="3733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A3A6A9-2ABD-488C-9D72-2D56E0E76ECF}"/>
                  </a:ext>
                </a:extLst>
              </p:cNvPr>
              <p:cNvSpPr txBox="1"/>
              <p:nvPr/>
            </p:nvSpPr>
            <p:spPr>
              <a:xfrm>
                <a:off x="3023827" y="3186648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Encoder</a:t>
                </a:r>
                <a:endParaRPr lang="ko-KR" altLang="en-US" dirty="0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257DB71-D2AE-45DD-93A1-CCF4935C817A}"/>
                  </a:ext>
                </a:extLst>
              </p:cNvPr>
              <p:cNvCxnSpPr>
                <a:stCxn id="29" idx="1"/>
                <a:endCxn id="29" idx="3"/>
              </p:cNvCxnSpPr>
              <p:nvPr/>
            </p:nvCxnSpPr>
            <p:spPr>
              <a:xfrm>
                <a:off x="4627149" y="3851346"/>
                <a:ext cx="5201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B5956F9-517D-4CF9-9F1A-6111396027E7}"/>
                      </a:ext>
                    </a:extLst>
                  </p:cNvPr>
                  <p:cNvSpPr txBox="1"/>
                  <p:nvPr/>
                </p:nvSpPr>
                <p:spPr>
                  <a:xfrm>
                    <a:off x="4709207" y="2903480"/>
                    <a:ext cx="3554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B5956F9-517D-4CF9-9F1A-611139602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9207" y="2903480"/>
                    <a:ext cx="35544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33A146E-1047-4E70-A3A2-4A3EBA69AE5C}"/>
                      </a:ext>
                    </a:extLst>
                  </p:cNvPr>
                  <p:cNvSpPr txBox="1"/>
                  <p:nvPr/>
                </p:nvSpPr>
                <p:spPr>
                  <a:xfrm>
                    <a:off x="4709207" y="4297102"/>
                    <a:ext cx="3554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33A146E-1047-4E70-A3A2-4A3EBA69A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9207" y="4297102"/>
                    <a:ext cx="35544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57DBDF-5553-4C5D-B72F-63D264F2C540}"/>
              </a:ext>
            </a:extLst>
          </p:cNvPr>
          <p:cNvCxnSpPr>
            <a:cxnSpLocks/>
          </p:cNvCxnSpPr>
          <p:nvPr/>
        </p:nvCxnSpPr>
        <p:spPr>
          <a:xfrm>
            <a:off x="4252431" y="3125777"/>
            <a:ext cx="2948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1721049-86F3-4140-B622-88A95E6A61EC}"/>
                  </a:ext>
                </a:extLst>
              </p:cNvPr>
              <p:cNvSpPr txBox="1"/>
              <p:nvPr/>
            </p:nvSpPr>
            <p:spPr>
              <a:xfrm>
                <a:off x="4520894" y="3286002"/>
                <a:ext cx="26531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US" altLang="ko-KR" sz="1600" b="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~ N(0,1)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</a:rPr>
                  <a:t>Reparameterization trick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1721049-86F3-4140-B622-88A95E6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94" y="3286002"/>
                <a:ext cx="2653100" cy="1077218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2A023C3-9EFE-4E1C-AE42-763EF86678C0}"/>
                  </a:ext>
                </a:extLst>
              </p:cNvPr>
              <p:cNvSpPr/>
              <p:nvPr/>
            </p:nvSpPr>
            <p:spPr>
              <a:xfrm>
                <a:off x="3029975" y="5048678"/>
                <a:ext cx="2316340" cy="650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Variational Inference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2A023C3-9EFE-4E1C-AE42-763EF8667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75" y="5048678"/>
                <a:ext cx="2316340" cy="650306"/>
              </a:xfrm>
              <a:prstGeom prst="rect">
                <a:avLst/>
              </a:prstGeom>
              <a:blipFill>
                <a:blip r:embed="rId7"/>
                <a:stretch>
                  <a:fillRect l="-2105" r="-1316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6AE923-5CF1-4F74-8B58-EEE0FE47830A}"/>
              </a:ext>
            </a:extLst>
          </p:cNvPr>
          <p:cNvSpPr txBox="1"/>
          <p:nvPr/>
        </p:nvSpPr>
        <p:spPr>
          <a:xfrm>
            <a:off x="7219752" y="1722629"/>
            <a:ext cx="3376136" cy="2791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14E89A-EC8C-4F1F-AF59-BA9B9CD2171F}"/>
                  </a:ext>
                </a:extLst>
              </p:cNvPr>
              <p:cNvSpPr txBox="1"/>
              <p:nvPr/>
            </p:nvSpPr>
            <p:spPr>
              <a:xfrm>
                <a:off x="8520947" y="4577175"/>
                <a:ext cx="164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14E89A-EC8C-4F1F-AF59-BA9B9CD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47" y="4577175"/>
                <a:ext cx="164599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5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7. </a:t>
            </a:r>
            <a:r>
              <a:rPr lang="ko-KR" altLang="en-US" sz="2800" b="1" dirty="0"/>
              <a:t>결과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8AD97-B259-4CEF-A4D5-CC6A80218B77}"/>
              </a:ext>
            </a:extLst>
          </p:cNvPr>
          <p:cNvSpPr txBox="1"/>
          <p:nvPr/>
        </p:nvSpPr>
        <p:spPr>
          <a:xfrm>
            <a:off x="4525346" y="1622347"/>
            <a:ext cx="6950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중간에 샘플링 하는 부분이 있기 때문에 이미지가 흐릿하게 생성된다</a:t>
            </a:r>
            <a:r>
              <a:rPr lang="en-US" altLang="ko-KR" sz="1600" b="1" dirty="0"/>
              <a:t>.</a:t>
            </a:r>
            <a:r>
              <a:rPr lang="en-US" altLang="ko-KR" sz="16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20783-AF44-4A4F-B6A7-A45B49CD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9" y="1350628"/>
            <a:ext cx="3369578" cy="5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2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7. </a:t>
            </a:r>
            <a:r>
              <a:rPr lang="ko-KR" altLang="en-US" sz="2800" b="1" dirty="0"/>
              <a:t>결과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D92D12-E2FB-4905-A018-233AA8A0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005"/>
            <a:ext cx="5871989" cy="4403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9D8625-89A0-4C40-890A-8904ADE3A44E}"/>
                  </a:ext>
                </a:extLst>
              </p:cNvPr>
              <p:cNvSpPr txBox="1"/>
              <p:nvPr/>
            </p:nvSpPr>
            <p:spPr>
              <a:xfrm>
                <a:off x="5062241" y="1818291"/>
                <a:ext cx="6950793" cy="194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Input X</a:t>
                </a:r>
                <a:r>
                  <a:rPr lang="ko-KR" altLang="en-US" sz="1600" dirty="0"/>
                  <a:t>에 대한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600" dirty="0"/>
                  <a:t>를 각각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개씩 </a:t>
                </a:r>
                <a:r>
                  <a:rPr lang="en-US" altLang="ko-KR" sz="1600" dirty="0"/>
                  <a:t>Neural network</a:t>
                </a:r>
                <a:r>
                  <a:rPr lang="ko-KR" altLang="en-US" sz="1600" dirty="0"/>
                  <a:t>를 이용하여 뽑은 후 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이를 이용하여</a:t>
                </a:r>
                <a:r>
                  <a:rPr lang="en-US" altLang="ko-KR" sz="1600" dirty="0"/>
                  <a:t> Z</a:t>
                </a:r>
                <a:r>
                  <a:rPr lang="ko-KR" altLang="en-US" sz="1600" dirty="0"/>
                  <a:t>를 샘플링 한다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[None,2]</a:t>
                </a:r>
                <a:r>
                  <a:rPr lang="ko-KR" altLang="en-US" sz="1600" dirty="0"/>
                  <a:t>의 모양을 가진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Z[:,0]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축</a:t>
                </a:r>
                <a:r>
                  <a:rPr lang="en-US" altLang="ko-KR" sz="1600" dirty="0"/>
                  <a:t>, Z[:,1]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축으로 하여 그래프를 그리면 옆의 사진과 같은데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보면 앞의 슬라이드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페이지에서 말했던 </a:t>
                </a:r>
                <a:r>
                  <a:rPr lang="en-US" altLang="ko-KR" sz="1600" dirty="0"/>
                  <a:t>Manifold Hypothesis</a:t>
                </a:r>
                <a:r>
                  <a:rPr lang="ko-KR" altLang="en-US" sz="1600" dirty="0"/>
                  <a:t>를 눈으로 직접 확인 할 수 있다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9D8625-89A0-4C40-890A-8904ADE3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41" y="1818291"/>
                <a:ext cx="6950793" cy="1946046"/>
              </a:xfrm>
              <a:prstGeom prst="rect">
                <a:avLst/>
              </a:prstGeom>
              <a:blipFill>
                <a:blip r:embed="rId3"/>
                <a:stretch>
                  <a:fillRect l="-438" b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12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7. </a:t>
            </a:r>
            <a:r>
              <a:rPr lang="ko-KR" altLang="en-US" sz="2800" b="1" dirty="0"/>
              <a:t>결과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A2EF80-B638-40AB-99C0-914BBD9F9278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5F824-B49E-4887-9EC3-1628572E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1" y="1008097"/>
            <a:ext cx="5665237" cy="5665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D9F1A-1991-4807-9412-AED30681A8A6}"/>
              </a:ext>
            </a:extLst>
          </p:cNvPr>
          <p:cNvSpPr txBox="1"/>
          <p:nvPr/>
        </p:nvSpPr>
        <p:spPr>
          <a:xfrm>
            <a:off x="5553654" y="1752975"/>
            <a:ext cx="6638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바로 이전 슬라이드의 그래프에서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를 </a:t>
            </a:r>
            <a:r>
              <a:rPr lang="en-US" altLang="ko-KR" sz="1600" dirty="0"/>
              <a:t>-2~2</a:t>
            </a:r>
            <a:r>
              <a:rPr lang="ko-KR" altLang="en-US" sz="1600" dirty="0"/>
              <a:t>까지 균등하게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Y</a:t>
            </a:r>
            <a:r>
              <a:rPr lang="ko-KR" altLang="en-US" sz="1600" dirty="0"/>
              <a:t>를 </a:t>
            </a:r>
            <a:r>
              <a:rPr lang="en-US" altLang="ko-KR" sz="1600" dirty="0"/>
              <a:t>-2~2</a:t>
            </a:r>
            <a:r>
              <a:rPr lang="ko-KR" altLang="en-US" sz="1600" dirty="0"/>
              <a:t>까지 균등하게 뽑은 후 이 두 값을 이용하여 </a:t>
            </a:r>
            <a:r>
              <a:rPr lang="en-US" altLang="ko-KR" sz="1600" dirty="0"/>
              <a:t>2-Dimension Z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를</a:t>
            </a:r>
            <a:r>
              <a:rPr lang="ko-KR" altLang="en-US" sz="1600" dirty="0"/>
              <a:t> 만들고 생성모델</a:t>
            </a:r>
            <a:r>
              <a:rPr lang="en-US" altLang="ko-KR" sz="1600" dirty="0"/>
              <a:t> P(X|Z)</a:t>
            </a:r>
            <a:r>
              <a:rPr lang="ko-KR" altLang="en-US" sz="1600" dirty="0"/>
              <a:t>을 이용해 </a:t>
            </a:r>
            <a:r>
              <a:rPr lang="en-US" altLang="ko-KR" sz="1600" dirty="0"/>
              <a:t>X</a:t>
            </a:r>
            <a:r>
              <a:rPr lang="ko-KR" altLang="en-US" sz="1600" dirty="0"/>
              <a:t>를 생성하면 옆의 그림과 같은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2-D manifold</a:t>
            </a:r>
            <a:r>
              <a:rPr lang="ko-KR" altLang="en-US" sz="1600" dirty="0"/>
              <a:t>를 직접 확인 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99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3104124" y="2349692"/>
            <a:ext cx="598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Thank you!</a:t>
            </a:r>
            <a:endParaRPr lang="ko-KR" altLang="en-US" sz="7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3B485B-5B4F-48B8-84BA-7F1408423655}"/>
              </a:ext>
            </a:extLst>
          </p:cNvPr>
          <p:cNvSpPr txBox="1"/>
          <p:nvPr/>
        </p:nvSpPr>
        <p:spPr>
          <a:xfrm>
            <a:off x="838899" y="1888027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26C6B-503B-4045-B005-41D17A833B0A}"/>
              </a:ext>
            </a:extLst>
          </p:cNvPr>
          <p:cNvSpPr txBox="1"/>
          <p:nvPr/>
        </p:nvSpPr>
        <p:spPr>
          <a:xfrm>
            <a:off x="11711031" y="6488668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1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들어가기 앞서 알고 있으면 좋은 지식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A02BF-C973-4317-A60E-C28CD19EA989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6F22DB-D68B-48E4-9120-7E952D97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" y="2198462"/>
            <a:ext cx="4800001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A82D3-F079-4AC5-B6DA-92CAE970256B}"/>
              </a:ext>
            </a:extLst>
          </p:cNvPr>
          <p:cNvSpPr txBox="1"/>
          <p:nvPr/>
        </p:nvSpPr>
        <p:spPr>
          <a:xfrm>
            <a:off x="1658044" y="1644464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고차원의 </a:t>
            </a:r>
            <a:r>
              <a:rPr lang="en-US" altLang="ko-KR" dirty="0"/>
              <a:t>MNIST </a:t>
            </a:r>
            <a:r>
              <a:rPr lang="ko-KR" altLang="en-US" dirty="0"/>
              <a:t>데이터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497620-79D9-458D-BA29-00FA5540CC19}"/>
              </a:ext>
            </a:extLst>
          </p:cNvPr>
          <p:cNvCxnSpPr>
            <a:cxnSpLocks/>
          </p:cNvCxnSpPr>
          <p:nvPr/>
        </p:nvCxnSpPr>
        <p:spPr>
          <a:xfrm>
            <a:off x="4392855" y="1829130"/>
            <a:ext cx="30397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ED0A00-BC5A-46D2-8BD5-E80A15043CEF}"/>
              </a:ext>
            </a:extLst>
          </p:cNvPr>
          <p:cNvSpPr txBox="1"/>
          <p:nvPr/>
        </p:nvSpPr>
        <p:spPr>
          <a:xfrm>
            <a:off x="7706905" y="1505964"/>
            <a:ext cx="365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VAE</a:t>
            </a:r>
            <a:r>
              <a:rPr lang="ko-KR" altLang="en-US" dirty="0"/>
              <a:t>를 이용해 차원감소를 시킨</a:t>
            </a:r>
            <a:br>
              <a:rPr lang="en-US" altLang="ko-KR" dirty="0"/>
            </a:br>
            <a:r>
              <a:rPr lang="en-US" altLang="ko-KR" dirty="0"/>
              <a:t>2D- MNIST </a:t>
            </a:r>
            <a:r>
              <a:rPr lang="ko-KR" altLang="en-US" dirty="0"/>
              <a:t>데이터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B29D42-1CF3-478A-AAD2-658274F0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94" y="2198462"/>
            <a:ext cx="4800000" cy="36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A630B3-11B7-4259-BF65-A1ED78BE1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9" y="2111539"/>
            <a:ext cx="4800001" cy="36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EA5E3E-C220-44F2-B1A9-5E130164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02" y="2198462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들어가기 앞서 알고 있으면 좋은 지식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A02BF-C973-4317-A60E-C28CD19EA989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17DE3-D298-4288-94B8-CD7144F6B272}"/>
              </a:ext>
            </a:extLst>
          </p:cNvPr>
          <p:cNvGrpSpPr/>
          <p:nvPr/>
        </p:nvGrpSpPr>
        <p:grpSpPr>
          <a:xfrm>
            <a:off x="677215" y="1269000"/>
            <a:ext cx="8640000" cy="4320000"/>
            <a:chOff x="1077409" y="1705651"/>
            <a:chExt cx="10054782" cy="4981266"/>
          </a:xfrm>
        </p:grpSpPr>
        <p:pic>
          <p:nvPicPr>
            <p:cNvPr id="16" name="Picture 2" descr="https://lh5.googleusercontent.com/sp-PitBcPWuOwFvNg-dFo6vegcazy6PdJxVDGu1OaPQlQ3KIAgx5ihiAemx3hTNp_MmeD7jY_Oy9eMae9jp7m-9fObkmK7ta5CnCqA67TWSouvj6Y6YgvknyPtWnW4s9BoUV3PcF9_I">
              <a:extLst>
                <a:ext uri="{FF2B5EF4-FFF2-40B4-BE49-F238E27FC236}">
                  <a16:creationId xmlns:a16="http://schemas.microsoft.com/office/drawing/2014/main" id="{F413C23D-3CD8-482F-B07F-62049CC40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7" r="33422"/>
            <a:stretch/>
          </p:blipFill>
          <p:spPr bwMode="auto">
            <a:xfrm>
              <a:off x="5081587" y="4827027"/>
              <a:ext cx="2090738" cy="1859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꺾인 연결선 60">
              <a:extLst>
                <a:ext uri="{FF2B5EF4-FFF2-40B4-BE49-F238E27FC236}">
                  <a16:creationId xmlns:a16="http://schemas.microsoft.com/office/drawing/2014/main" id="{E44F91EC-3182-416F-BE32-3A5E6AF64F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05915" y="4638675"/>
              <a:ext cx="3659701" cy="819150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64">
              <a:extLst>
                <a:ext uri="{FF2B5EF4-FFF2-40B4-BE49-F238E27FC236}">
                  <a16:creationId xmlns:a16="http://schemas.microsoft.com/office/drawing/2014/main" id="{50B897B9-4BB7-492B-8C4D-A660C029F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549" y="4638675"/>
              <a:ext cx="2858770" cy="642450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68">
              <a:extLst>
                <a:ext uri="{FF2B5EF4-FFF2-40B4-BE49-F238E27FC236}">
                  <a16:creationId xmlns:a16="http://schemas.microsoft.com/office/drawing/2014/main" id="{59D75D01-42BE-4C5F-A57D-0C9FF75C3BA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58108" y="4756802"/>
              <a:ext cx="608324" cy="39330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7B54218-65B1-4ADB-B1AF-13791CF8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409" y="1705651"/>
              <a:ext cx="2735377" cy="293302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46A1E69-428D-4391-A3BC-7A3FC42AD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7111" y="1716270"/>
              <a:ext cx="2735377" cy="293302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B90292E-0A2D-4D06-80F0-51991C06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6814" y="1705651"/>
              <a:ext cx="2735377" cy="293302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6B8D7B-DBA6-4407-A076-8DB1104F2647}"/>
              </a:ext>
            </a:extLst>
          </p:cNvPr>
          <p:cNvSpPr txBox="1"/>
          <p:nvPr/>
        </p:nvSpPr>
        <p:spPr>
          <a:xfrm>
            <a:off x="677215" y="5670958"/>
            <a:ext cx="947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첫 번째 사진과 세 번째 사진의 중간을 찾고 싶을 때는 </a:t>
            </a:r>
            <a:r>
              <a:rPr lang="ko-KR" altLang="en-US" sz="1600" dirty="0" err="1"/>
              <a:t>유클리디안</a:t>
            </a:r>
            <a:r>
              <a:rPr lang="ko-KR" altLang="en-US" sz="1600" dirty="0"/>
              <a:t> 거리를 이용하면 안된다</a:t>
            </a:r>
            <a:r>
              <a:rPr lang="en-US" altLang="ko-KR" sz="1600" dirty="0"/>
              <a:t>!</a:t>
            </a:r>
            <a:r>
              <a:rPr lang="ko-KR" altLang="en-US" sz="1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1584F-4EBF-467C-BFAD-E4D6FD272A10}"/>
              </a:ext>
            </a:extLst>
          </p:cNvPr>
          <p:cNvSpPr txBox="1"/>
          <p:nvPr/>
        </p:nvSpPr>
        <p:spPr>
          <a:xfrm>
            <a:off x="4586378" y="6186746"/>
            <a:ext cx="7435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 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6"/>
              </a:rPr>
              <a:t>https://www.facebook.com/groups/TensorFlowKR/permalink/496009234073473/?hc_location=ufi</a:t>
            </a:r>
            <a:endParaRPr lang="en-US" altLang="ko-KR" sz="1100" dirty="0"/>
          </a:p>
          <a:p>
            <a:r>
              <a:rPr lang="ko-KR" altLang="en-US" sz="1100" dirty="0"/>
              <a:t>다운로드</a:t>
            </a:r>
            <a:r>
              <a:rPr lang="en-US" altLang="ko-KR" sz="1100" dirty="0"/>
              <a:t>: https://mega.nz/#!tBo3zAKR!yE6tZ0g-GyUyizDf7uglDk2_ahP-zj5trVZSLW3GAjw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Hwalsuk</a:t>
            </a:r>
            <a:r>
              <a:rPr lang="ko-KR" altLang="en-US" sz="1100" dirty="0"/>
              <a:t> </a:t>
            </a:r>
            <a:r>
              <a:rPr lang="en-US" altLang="ko-KR" sz="1100" dirty="0"/>
              <a:t>Lee</a:t>
            </a:r>
            <a:r>
              <a:rPr lang="ko-KR" altLang="en-US" sz="1100" dirty="0"/>
              <a:t>님 슬라이드 자료에서 따왔습니다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919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들어가기 앞서 알고 있으면 좋은 지식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A02BF-C973-4317-A60E-C28CD19EA989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24457D-1391-451E-B688-17DB81CD0812}"/>
              </a:ext>
            </a:extLst>
          </p:cNvPr>
          <p:cNvGrpSpPr/>
          <p:nvPr/>
        </p:nvGrpSpPr>
        <p:grpSpPr>
          <a:xfrm>
            <a:off x="702665" y="1269000"/>
            <a:ext cx="8640000" cy="4320000"/>
            <a:chOff x="1038225" y="1705651"/>
            <a:chExt cx="10054782" cy="4981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52B52C-A17C-44C0-B55B-FFA071034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225" y="1705651"/>
              <a:ext cx="2735377" cy="293302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015A95D-F0F9-46A8-8972-1672F276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630" y="1705651"/>
              <a:ext cx="2735377" cy="293302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FBD7085-28EC-4A0F-AE24-9C1C16A9D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7927" y="1705651"/>
              <a:ext cx="2735377" cy="2933024"/>
            </a:xfrm>
            <a:prstGeom prst="rect">
              <a:avLst/>
            </a:prstGeom>
          </p:spPr>
        </p:pic>
        <p:pic>
          <p:nvPicPr>
            <p:cNvPr id="22" name="Picture 2" descr="https://lh5.googleusercontent.com/sp-PitBcPWuOwFvNg-dFo6vegcazy6PdJxVDGu1OaPQlQ3KIAgx5ihiAemx3hTNp_MmeD7jY_Oy9eMae9jp7m-9fObkmK7ta5CnCqA67TWSouvj6Y6YgvknyPtWnW4s9BoUV3PcF9_I">
              <a:extLst>
                <a:ext uri="{FF2B5EF4-FFF2-40B4-BE49-F238E27FC236}">
                  <a16:creationId xmlns:a16="http://schemas.microsoft.com/office/drawing/2014/main" id="{B522CEF6-E523-415B-A815-C211A83A1B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7" r="33422"/>
            <a:stretch/>
          </p:blipFill>
          <p:spPr bwMode="auto">
            <a:xfrm>
              <a:off x="5081587" y="4827027"/>
              <a:ext cx="2090738" cy="1859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꺾인 연결선 26">
              <a:extLst>
                <a:ext uri="{FF2B5EF4-FFF2-40B4-BE49-F238E27FC236}">
                  <a16:creationId xmlns:a16="http://schemas.microsoft.com/office/drawing/2014/main" id="{72ED79A6-AB81-49A4-B686-98BF82323598}"/>
                </a:ext>
              </a:extLst>
            </p:cNvPr>
            <p:cNvCxnSpPr/>
            <p:nvPr/>
          </p:nvCxnSpPr>
          <p:spPr>
            <a:xfrm rot="10800000">
              <a:off x="2405915" y="4638675"/>
              <a:ext cx="3659701" cy="819150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8">
              <a:extLst>
                <a:ext uri="{FF2B5EF4-FFF2-40B4-BE49-F238E27FC236}">
                  <a16:creationId xmlns:a16="http://schemas.microsoft.com/office/drawing/2014/main" id="{127B1BB5-77A6-42B0-A662-9250378AF9AD}"/>
                </a:ext>
              </a:extLst>
            </p:cNvPr>
            <p:cNvCxnSpPr/>
            <p:nvPr/>
          </p:nvCxnSpPr>
          <p:spPr>
            <a:xfrm flipV="1">
              <a:off x="6866549" y="4638675"/>
              <a:ext cx="2858770" cy="642450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9">
              <a:extLst>
                <a:ext uri="{FF2B5EF4-FFF2-40B4-BE49-F238E27FC236}">
                  <a16:creationId xmlns:a16="http://schemas.microsoft.com/office/drawing/2014/main" id="{6EDC0667-488B-49B5-9400-FDCC94382643}"/>
                </a:ext>
              </a:extLst>
            </p:cNvPr>
            <p:cNvCxnSpPr>
              <a:endCxn id="21" idx="2"/>
            </p:cNvCxnSpPr>
            <p:nvPr/>
          </p:nvCxnSpPr>
          <p:spPr>
            <a:xfrm rot="16200000" flipV="1">
              <a:off x="5420384" y="5283908"/>
              <a:ext cx="1560465" cy="269999"/>
            </a:xfrm>
            <a:prstGeom prst="bentConnector3">
              <a:avLst>
                <a:gd name="adj1" fmla="val 68312"/>
              </a:avLst>
            </a:prstGeom>
            <a:ln w="2857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D98629-CC84-43E3-A833-0BC7A00A836B}"/>
              </a:ext>
            </a:extLst>
          </p:cNvPr>
          <p:cNvSpPr txBox="1"/>
          <p:nvPr/>
        </p:nvSpPr>
        <p:spPr>
          <a:xfrm>
            <a:off x="677215" y="5670958"/>
            <a:ext cx="947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Manifold</a:t>
            </a:r>
            <a:r>
              <a:rPr lang="ko-KR" altLang="en-US" sz="1600" dirty="0">
                <a:solidFill>
                  <a:srgbClr val="FF0000"/>
                </a:solidFill>
              </a:rPr>
              <a:t> 공간 상 중간에 있는 값을 사용해야 좋은 예측을 할 수 있다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r>
              <a:rPr lang="ko-KR" altLang="en-US" sz="16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E6FA0-B854-4B18-B99B-F0068ADCCD5A}"/>
              </a:ext>
            </a:extLst>
          </p:cNvPr>
          <p:cNvSpPr txBox="1"/>
          <p:nvPr/>
        </p:nvSpPr>
        <p:spPr>
          <a:xfrm>
            <a:off x="4586378" y="6186746"/>
            <a:ext cx="7435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 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6"/>
              </a:rPr>
              <a:t>https://www.facebook.com/groups/TensorFlowKR/permalink/496009234073473/?hc_location=ufi</a:t>
            </a:r>
            <a:endParaRPr lang="en-US" altLang="ko-KR" sz="1100" dirty="0"/>
          </a:p>
          <a:p>
            <a:r>
              <a:rPr lang="ko-KR" altLang="en-US" sz="1100" dirty="0"/>
              <a:t>다운로드</a:t>
            </a:r>
            <a:r>
              <a:rPr lang="en-US" altLang="ko-KR" sz="1100" dirty="0"/>
              <a:t>: https://mega.nz/#!tBo3zAKR!yE6tZ0g-GyUyizDf7uglDk2_ahP-zj5trVZSLW3GAjw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Hwalsuk</a:t>
            </a:r>
            <a:r>
              <a:rPr lang="ko-KR" altLang="en-US" sz="1100" dirty="0"/>
              <a:t> </a:t>
            </a:r>
            <a:r>
              <a:rPr lang="en-US" altLang="ko-KR" sz="1100" dirty="0"/>
              <a:t>Lee</a:t>
            </a:r>
            <a:r>
              <a:rPr lang="ko-KR" altLang="en-US" sz="1100" dirty="0"/>
              <a:t>님 슬라이드 자료에서 따왔습니다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584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들어가기 앞서 알고 있으면 좋은 지식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A02BF-C973-4317-A60E-C28CD19EA989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CF2E4-A274-4EA3-8E1B-FE768CD0724F}"/>
                  </a:ext>
                </a:extLst>
              </p:cNvPr>
              <p:cNvSpPr txBox="1"/>
              <p:nvPr/>
            </p:nvSpPr>
            <p:spPr>
              <a:xfrm>
                <a:off x="581636" y="1127136"/>
                <a:ext cx="11610364" cy="499149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altLang="ko-KR" sz="2000" b="1" dirty="0"/>
                  <a:t>3. Bayes Rule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4. KL-Divergence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두 확률 분포 </a:t>
                </a:r>
                <a:r>
                  <a:rPr lang="en-US" altLang="ko-KR" dirty="0"/>
                  <a:t>P, Q</a:t>
                </a:r>
                <a:r>
                  <a:rPr lang="ko-KR" altLang="en-US" dirty="0"/>
                  <a:t>사이의 유사도를 측정하는 방법으로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값이 작을 수록 두 확률분포가 유사하며</a:t>
                </a:r>
                <a:r>
                  <a:rPr lang="en-US" altLang="ko-KR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항상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보다 큰 특징</a:t>
                </a:r>
                <a:r>
                  <a:rPr lang="ko-KR" altLang="en-US" dirty="0"/>
                  <a:t>을 가지고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CF2E4-A274-4EA3-8E1B-FE768CD0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6" y="1127136"/>
                <a:ext cx="11610364" cy="4991495"/>
              </a:xfrm>
              <a:prstGeom prst="rect">
                <a:avLst/>
              </a:prstGeom>
              <a:blipFill>
                <a:blip r:embed="rId2"/>
                <a:stretch>
                  <a:fillRect l="-525" t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EAADD1-44D2-489F-9D73-ED7746E2201F}"/>
              </a:ext>
            </a:extLst>
          </p:cNvPr>
          <p:cNvCxnSpPr/>
          <p:nvPr/>
        </p:nvCxnSpPr>
        <p:spPr>
          <a:xfrm>
            <a:off x="654341" y="2147582"/>
            <a:ext cx="73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B05491-048D-40BE-BB38-F9EFBBF69FDD}"/>
              </a:ext>
            </a:extLst>
          </p:cNvPr>
          <p:cNvSpPr/>
          <p:nvPr/>
        </p:nvSpPr>
        <p:spPr>
          <a:xfrm>
            <a:off x="1690381" y="1704921"/>
            <a:ext cx="561364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5D932-E5D0-41A3-B858-966972338523}"/>
              </a:ext>
            </a:extLst>
          </p:cNvPr>
          <p:cNvSpPr/>
          <p:nvPr/>
        </p:nvSpPr>
        <p:spPr>
          <a:xfrm>
            <a:off x="2237762" y="1694285"/>
            <a:ext cx="427839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FA8AFF-78F4-4B36-841A-170BD04869BC}"/>
              </a:ext>
            </a:extLst>
          </p:cNvPr>
          <p:cNvSpPr/>
          <p:nvPr/>
        </p:nvSpPr>
        <p:spPr>
          <a:xfrm>
            <a:off x="1978313" y="1997240"/>
            <a:ext cx="427839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94F527-EC58-4F49-A07A-3AF9B8FDB2B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095151" y="1260708"/>
            <a:ext cx="1671506" cy="3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6880FA-7E62-4ABB-AC17-147820CD7825}"/>
              </a:ext>
            </a:extLst>
          </p:cNvPr>
          <p:cNvCxnSpPr>
            <a:cxnSpLocks/>
          </p:cNvCxnSpPr>
          <p:nvPr/>
        </p:nvCxnSpPr>
        <p:spPr>
          <a:xfrm flipH="1">
            <a:off x="2665601" y="1821591"/>
            <a:ext cx="93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EB28A2-39AB-4CAD-A302-A84083AE87C2}"/>
              </a:ext>
            </a:extLst>
          </p:cNvPr>
          <p:cNvCxnSpPr>
            <a:cxnSpLocks/>
          </p:cNvCxnSpPr>
          <p:nvPr/>
        </p:nvCxnSpPr>
        <p:spPr>
          <a:xfrm flipH="1" flipV="1">
            <a:off x="2436258" y="2242439"/>
            <a:ext cx="939566" cy="24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76B992-0FB7-4DDE-8E20-5A970BF5C1B4}"/>
              </a:ext>
            </a:extLst>
          </p:cNvPr>
          <p:cNvSpPr txBox="1"/>
          <p:nvPr/>
        </p:nvSpPr>
        <p:spPr>
          <a:xfrm>
            <a:off x="3766657" y="1076042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likelihood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053E4-F9D3-4D03-B41D-F19921E4652C}"/>
              </a:ext>
            </a:extLst>
          </p:cNvPr>
          <p:cNvSpPr txBox="1"/>
          <p:nvPr/>
        </p:nvSpPr>
        <p:spPr>
          <a:xfrm>
            <a:off x="3596778" y="160908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prior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DF746-853E-4762-AA57-517D1FF8F790}"/>
              </a:ext>
            </a:extLst>
          </p:cNvPr>
          <p:cNvSpPr txBox="1"/>
          <p:nvPr/>
        </p:nvSpPr>
        <p:spPr>
          <a:xfrm>
            <a:off x="3405930" y="2272909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Normalize term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BB7B9-1057-4E06-969A-0878E5E03DEC}"/>
              </a:ext>
            </a:extLst>
          </p:cNvPr>
          <p:cNvSpPr txBox="1"/>
          <p:nvPr/>
        </p:nvSpPr>
        <p:spPr>
          <a:xfrm>
            <a:off x="494768" y="2113809"/>
            <a:ext cx="11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posterior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2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0B8EAA-9735-4650-B99D-30523B1FA24D}"/>
              </a:ext>
            </a:extLst>
          </p:cNvPr>
          <p:cNvSpPr txBox="1"/>
          <p:nvPr/>
        </p:nvSpPr>
        <p:spPr>
          <a:xfrm>
            <a:off x="645951" y="1541119"/>
            <a:ext cx="1106507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우리의 목표는 </a:t>
            </a:r>
            <a:r>
              <a:rPr lang="en-US" altLang="ko-KR" sz="1600" dirty="0"/>
              <a:t>Normal distribution N(0,1) </a:t>
            </a:r>
            <a:r>
              <a:rPr lang="ko-KR" altLang="en-US" sz="1600" dirty="0"/>
              <a:t>에서 </a:t>
            </a:r>
            <a:r>
              <a:rPr lang="en-US" altLang="ko-KR" sz="1600" dirty="0"/>
              <a:t>Z</a:t>
            </a:r>
            <a:r>
              <a:rPr lang="ko-KR" altLang="en-US" sz="1600" dirty="0"/>
              <a:t>를 샘플링을 한 후 이를 이용하여 </a:t>
            </a:r>
            <a:r>
              <a:rPr lang="en-US" altLang="ko-KR" sz="1600" dirty="0"/>
              <a:t>X</a:t>
            </a:r>
            <a:r>
              <a:rPr lang="ko-KR" altLang="en-US" sz="1600" dirty="0"/>
              <a:t>라는 데이터를 생성하는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 그림으로 표현을 하면 아래와 같다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DDFD5-5A21-45F1-B7F9-E854B3817D3C}"/>
              </a:ext>
            </a:extLst>
          </p:cNvPr>
          <p:cNvSpPr txBox="1"/>
          <p:nvPr/>
        </p:nvSpPr>
        <p:spPr>
          <a:xfrm>
            <a:off x="465906" y="3578264"/>
            <a:ext cx="1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N(0,1) </a:t>
            </a:r>
            <a:r>
              <a:rPr lang="en-US" altLang="ko-KR" b="1" dirty="0"/>
              <a:t>~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98ABA9-6CC5-4A93-BE72-2F5D84971543}"/>
              </a:ext>
            </a:extLst>
          </p:cNvPr>
          <p:cNvGrpSpPr/>
          <p:nvPr/>
        </p:nvGrpSpPr>
        <p:grpSpPr>
          <a:xfrm>
            <a:off x="1471326" y="2522731"/>
            <a:ext cx="3108803" cy="2455597"/>
            <a:chOff x="1471326" y="2522731"/>
            <a:chExt cx="3108803" cy="24555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56889BA-D17A-4919-8317-25A65ADCA298}"/>
                </a:ext>
              </a:extLst>
            </p:cNvPr>
            <p:cNvGrpSpPr/>
            <p:nvPr/>
          </p:nvGrpSpPr>
          <p:grpSpPr>
            <a:xfrm>
              <a:off x="1471326" y="2522731"/>
              <a:ext cx="3108803" cy="2455597"/>
              <a:chOff x="892829" y="1985774"/>
              <a:chExt cx="3108803" cy="24555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394E17A1-0ECD-4B27-891B-EEE06AB18C57}"/>
                  </a:ext>
                </a:extLst>
              </p:cNvPr>
              <p:cNvSpPr/>
              <p:nvPr/>
            </p:nvSpPr>
            <p:spPr>
              <a:xfrm>
                <a:off x="892829" y="2444567"/>
                <a:ext cx="520117" cy="15267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수동 연산 4">
                <a:extLst>
                  <a:ext uri="{FF2B5EF4-FFF2-40B4-BE49-F238E27FC236}">
                    <a16:creationId xmlns:a16="http://schemas.microsoft.com/office/drawing/2014/main" id="{502CF116-D0AB-42D2-9F35-F391C581355F}"/>
                  </a:ext>
                </a:extLst>
              </p:cNvPr>
              <p:cNvSpPr/>
              <p:nvPr/>
            </p:nvSpPr>
            <p:spPr>
              <a:xfrm>
                <a:off x="1236862" y="2251092"/>
                <a:ext cx="2420737" cy="191374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54000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D9D79F28-E194-40E4-9AC9-FC41C6650A9C}"/>
                  </a:ext>
                </a:extLst>
              </p:cNvPr>
              <p:cNvSpPr/>
              <p:nvPr/>
            </p:nvSpPr>
            <p:spPr>
              <a:xfrm>
                <a:off x="3481515" y="1985774"/>
                <a:ext cx="520117" cy="24555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AC7B7-AFBC-4580-A3F6-100E80F70BD0}"/>
                </a:ext>
              </a:extLst>
            </p:cNvPr>
            <p:cNvSpPr txBox="1"/>
            <p:nvPr/>
          </p:nvSpPr>
          <p:spPr>
            <a:xfrm>
              <a:off x="1577177" y="3578264"/>
              <a:ext cx="35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F8EADC-95AB-416D-A9F8-7C548108134C}"/>
                    </a:ext>
                  </a:extLst>
                </p:cNvPr>
                <p:cNvSpPr txBox="1"/>
                <p:nvPr/>
              </p:nvSpPr>
              <p:spPr>
                <a:xfrm>
                  <a:off x="2419237" y="3560255"/>
                  <a:ext cx="12129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F8EADC-95AB-416D-A9F8-7C5481081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237" y="3560255"/>
                  <a:ext cx="121297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1738C0B-8564-4C2D-AA56-98D6DDF2B816}"/>
                </a:ext>
              </a:extLst>
            </p:cNvPr>
            <p:cNvSpPr txBox="1"/>
            <p:nvPr/>
          </p:nvSpPr>
          <p:spPr>
            <a:xfrm>
              <a:off x="4139369" y="3578264"/>
              <a:ext cx="361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9C914-5674-43EE-9FA3-2EB78A778E6B}"/>
                </a:ext>
              </a:extLst>
            </p:cNvPr>
            <p:cNvSpPr txBox="1"/>
            <p:nvPr/>
          </p:nvSpPr>
          <p:spPr>
            <a:xfrm>
              <a:off x="2493370" y="3099055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Decoder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4973216" y="2668555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4DA2E8-D589-4954-8391-91D153BD5794}"/>
                  </a:ext>
                </a:extLst>
              </p:cNvPr>
              <p:cNvSpPr txBox="1"/>
              <p:nvPr/>
            </p:nvSpPr>
            <p:spPr>
              <a:xfrm>
                <a:off x="4924162" y="2557931"/>
                <a:ext cx="6786868" cy="1536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Gaussian distribution</a:t>
                </a:r>
                <a:r>
                  <a:rPr lang="ko-KR" altLang="en-US" sz="1600" dirty="0"/>
                  <a:t>으로 가정하게 되면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이 문제는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600" b="0" i="1" dirty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 b="0" i="0" dirty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ko-KR" altLang="en-US" sz="1600" dirty="0"/>
                  <a:t>를 최대화 해주는 </a:t>
                </a:r>
                <a:r>
                  <a:rPr lang="en-US" altLang="ko-KR" sz="1600" dirty="0"/>
                  <a:t>MLE</a:t>
                </a:r>
                <a:r>
                  <a:rPr lang="ko-KR" altLang="en-US" sz="1600" dirty="0"/>
                  <a:t>문제가 된다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FF5050"/>
                    </a:solidFill>
                  </a:rPr>
                  <a:t>하지만</a:t>
                </a:r>
                <a:r>
                  <a:rPr lang="en-US" altLang="ko-KR" sz="1600" dirty="0">
                    <a:solidFill>
                      <a:srgbClr val="FF5050"/>
                    </a:solidFill>
                  </a:rPr>
                  <a:t>,</a:t>
                </a:r>
                <a:endParaRPr lang="ko-KR" altLang="en-US" sz="1600" dirty="0">
                  <a:solidFill>
                    <a:srgbClr val="FF505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4DA2E8-D589-4954-8391-91D153BD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62" y="2557931"/>
                <a:ext cx="6786868" cy="1536511"/>
              </a:xfrm>
              <a:prstGeom prst="rect">
                <a:avLst/>
              </a:prstGeom>
              <a:blipFill>
                <a:blip r:embed="rId3"/>
                <a:stretch>
                  <a:fillRect l="-539" b="-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17120B16-720D-49D0-940A-2B2F383E99C6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54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4973216" y="2668555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7" name="Picture 2" descr="https://lh4.googleusercontent.com/Kd678srltWw2OnU0Hys14XrCydFRSLKh_t_ZmpXOKVM2IK3wqjE4UBMal9knAYHr12ywPyq-Wk4NdoavFYIGmqTmncbEZvtWpDH9w2UpRKnBrCq243i6qfZcPex7acMmSi4Za9gwFF4">
            <a:extLst>
              <a:ext uri="{FF2B5EF4-FFF2-40B4-BE49-F238E27FC236}">
                <a16:creationId xmlns:a16="http://schemas.microsoft.com/office/drawing/2014/main" id="{F6D4E779-580A-4B81-A9B9-384FC9D6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32" y="1376802"/>
            <a:ext cx="5599045" cy="332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DFE7CF-0A94-4B23-A002-20773661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1376802"/>
            <a:ext cx="6242180" cy="3322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365C7C-2098-4DB8-8211-CC4396958C36}"/>
              </a:ext>
            </a:extLst>
          </p:cNvPr>
          <p:cNvSpPr txBox="1"/>
          <p:nvPr/>
        </p:nvSpPr>
        <p:spPr>
          <a:xfrm>
            <a:off x="411060" y="5137835"/>
            <a:ext cx="11065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위의 논문에도 나와있듯 </a:t>
            </a:r>
            <a:r>
              <a:rPr lang="en-US" altLang="ko-KR" sz="1600" dirty="0"/>
              <a:t>P(X|Z)</a:t>
            </a:r>
            <a:r>
              <a:rPr lang="ko-KR" altLang="en-US" sz="1600" dirty="0"/>
              <a:t>를 </a:t>
            </a:r>
            <a:r>
              <a:rPr lang="en-US" altLang="ko-KR" sz="1600" dirty="0"/>
              <a:t>Gaussian distribution</a:t>
            </a:r>
            <a:r>
              <a:rPr lang="ko-KR" altLang="en-US" sz="1600" dirty="0"/>
              <a:t>으로 가정하고</a:t>
            </a:r>
            <a:r>
              <a:rPr lang="en-US" altLang="ko-KR" sz="1600" dirty="0"/>
              <a:t>, -log(P(X))</a:t>
            </a:r>
            <a:r>
              <a:rPr lang="ko-KR" altLang="en-US" sz="1600" dirty="0"/>
              <a:t>를 </a:t>
            </a:r>
            <a:r>
              <a:rPr lang="en-US" altLang="ko-KR" sz="1600" dirty="0"/>
              <a:t>Minimize</a:t>
            </a:r>
            <a:r>
              <a:rPr lang="ko-KR" altLang="en-US" sz="1600" dirty="0"/>
              <a:t> 할 시 데이터 사이의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Euclidian distance</a:t>
            </a:r>
            <a:r>
              <a:rPr lang="ko-KR" altLang="en-US" sz="1600" dirty="0"/>
              <a:t>가 작아지도록 학습이 일어나 학습이 정확한 방향으로 되지 않는다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Figure 3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(a)</a:t>
            </a:r>
            <a:r>
              <a:rPr lang="ko-KR" altLang="en-US" sz="1600" dirty="0">
                <a:solidFill>
                  <a:srgbClr val="FF0000"/>
                </a:solidFill>
              </a:rPr>
              <a:t>라는 데이터를 이용해 학습을 했다고 하면 </a:t>
            </a:r>
            <a:r>
              <a:rPr lang="en-US" altLang="ko-KR" sz="1600" dirty="0">
                <a:solidFill>
                  <a:srgbClr val="FF0000"/>
                </a:solidFill>
              </a:rPr>
              <a:t>(c)</a:t>
            </a:r>
            <a:r>
              <a:rPr lang="ko-KR" altLang="en-US" sz="1600" dirty="0">
                <a:solidFill>
                  <a:srgbClr val="FF0000"/>
                </a:solidFill>
              </a:rPr>
              <a:t>라는 결과가 나와야 좋은데</a:t>
            </a:r>
            <a:r>
              <a:rPr lang="en-US" altLang="ko-KR" sz="1600" dirty="0">
                <a:solidFill>
                  <a:srgbClr val="FF0000"/>
                </a:solidFill>
              </a:rPr>
              <a:t>, Euclidian distance</a:t>
            </a:r>
            <a:r>
              <a:rPr lang="ko-KR" altLang="en-US" sz="1600" dirty="0">
                <a:solidFill>
                  <a:srgbClr val="FF0000"/>
                </a:solidFill>
              </a:rPr>
              <a:t>가 가까운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(b)</a:t>
            </a:r>
            <a:r>
              <a:rPr lang="ko-KR" altLang="en-US" sz="1600" dirty="0">
                <a:solidFill>
                  <a:srgbClr val="FF0000"/>
                </a:solidFill>
              </a:rPr>
              <a:t>가 생성된다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8A3077-ED0A-4047-BE97-AAC1FCAC3D73}"/>
              </a:ext>
            </a:extLst>
          </p:cNvPr>
          <p:cNvSpPr/>
          <p:nvPr/>
        </p:nvSpPr>
        <p:spPr>
          <a:xfrm>
            <a:off x="7198008" y="6488668"/>
            <a:ext cx="4339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Tutorial on </a:t>
            </a:r>
            <a:r>
              <a:rPr lang="en-US" altLang="ko-KR" sz="1000" dirty="0" err="1">
                <a:latin typeface="+mn-ea"/>
              </a:rPr>
              <a:t>Variational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Autoencoders</a:t>
            </a:r>
            <a:r>
              <a:rPr lang="en-US" altLang="ko-KR" sz="1000" dirty="0">
                <a:latin typeface="+mn-ea"/>
              </a:rPr>
              <a:t> : </a:t>
            </a:r>
            <a:r>
              <a:rPr lang="ko-KR" altLang="en-US" sz="1000" dirty="0">
                <a:latin typeface="+mn-ea"/>
              </a:rPr>
              <a:t>https://arxiv.org/pdf/1606.05908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D153C-4BAA-4CA5-938E-65B2A90C605B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AD048-6C23-4CC6-8992-70390D533703}"/>
              </a:ext>
            </a:extLst>
          </p:cNvPr>
          <p:cNvSpPr txBox="1"/>
          <p:nvPr/>
        </p:nvSpPr>
        <p:spPr>
          <a:xfrm>
            <a:off x="419449" y="453005"/>
            <a:ext cx="1071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Variational </a:t>
            </a:r>
            <a:r>
              <a:rPr lang="en-US" altLang="ko-KR" sz="2800" b="1" dirty="0" err="1"/>
              <a:t>AutoEncoder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EF10A1-27E8-4D9A-A71B-88F7F4FAE56E}"/>
              </a:ext>
            </a:extLst>
          </p:cNvPr>
          <p:cNvCxnSpPr>
            <a:cxnSpLocks/>
          </p:cNvCxnSpPr>
          <p:nvPr/>
        </p:nvCxnSpPr>
        <p:spPr>
          <a:xfrm flipV="1">
            <a:off x="11476139" y="6149130"/>
            <a:ext cx="715861" cy="708870"/>
          </a:xfrm>
          <a:prstGeom prst="line">
            <a:avLst/>
          </a:prstGeom>
          <a:ln w="25400">
            <a:solidFill>
              <a:srgbClr val="FEAB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C8D243-D6F6-4F31-9544-63CA9951ADEA}"/>
              </a:ext>
            </a:extLst>
          </p:cNvPr>
          <p:cNvSpPr txBox="1"/>
          <p:nvPr/>
        </p:nvSpPr>
        <p:spPr>
          <a:xfrm>
            <a:off x="4973216" y="2668555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65C7C-2098-4DB8-8211-CC4396958C36}"/>
              </a:ext>
            </a:extLst>
          </p:cNvPr>
          <p:cNvSpPr txBox="1"/>
          <p:nvPr/>
        </p:nvSpPr>
        <p:spPr>
          <a:xfrm>
            <a:off x="419449" y="1283561"/>
            <a:ext cx="1106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이를 해결하기 위해 </a:t>
            </a:r>
            <a:r>
              <a:rPr lang="en-US" altLang="ko-KR" sz="1600" dirty="0"/>
              <a:t>Z</a:t>
            </a:r>
            <a:r>
              <a:rPr lang="ko-KR" altLang="en-US" sz="1600" dirty="0"/>
              <a:t>를 무작정 </a:t>
            </a:r>
            <a:r>
              <a:rPr lang="en-US" altLang="ko-KR" sz="1600" dirty="0"/>
              <a:t>N(0,1)</a:t>
            </a:r>
            <a:r>
              <a:rPr lang="ko-KR" altLang="en-US" sz="1600" dirty="0"/>
              <a:t>에서 샘플링 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내가 가지고 있는 </a:t>
            </a:r>
            <a:r>
              <a:rPr lang="en-US" altLang="ko-KR" sz="1600" dirty="0"/>
              <a:t>Input data</a:t>
            </a:r>
            <a:r>
              <a:rPr lang="ko-KR" altLang="en-US" sz="1600" dirty="0"/>
              <a:t> </a:t>
            </a:r>
            <a:r>
              <a:rPr lang="en-US" altLang="ko-KR" sz="1600" dirty="0"/>
              <a:t>X</a:t>
            </a:r>
            <a:r>
              <a:rPr lang="ko-KR" altLang="en-US" sz="1600" dirty="0"/>
              <a:t>를 이용하여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Sampling</a:t>
            </a:r>
            <a:r>
              <a:rPr lang="ko-KR" altLang="en-US" sz="1600" dirty="0"/>
              <a:t>을 한 것이 </a:t>
            </a:r>
            <a:r>
              <a:rPr lang="en-US" altLang="ko-KR" sz="1600" dirty="0"/>
              <a:t>Variational </a:t>
            </a:r>
            <a:r>
              <a:rPr lang="en-US" altLang="ko-KR" sz="1600" dirty="0" err="1"/>
              <a:t>AutoEncoder</a:t>
            </a:r>
            <a:r>
              <a:rPr lang="en-US" altLang="ko-KR" sz="1600" dirty="0"/>
              <a:t> 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D95F230-626D-455A-85D1-7119671A1D23}"/>
              </a:ext>
            </a:extLst>
          </p:cNvPr>
          <p:cNvGrpSpPr/>
          <p:nvPr/>
        </p:nvGrpSpPr>
        <p:grpSpPr>
          <a:xfrm>
            <a:off x="1030239" y="2668555"/>
            <a:ext cx="5697869" cy="2486465"/>
            <a:chOff x="3194941" y="2680955"/>
            <a:chExt cx="5697869" cy="24864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D6FFB8D-1B50-4C22-9CC5-9D8F76F452C0}"/>
                </a:ext>
              </a:extLst>
            </p:cNvPr>
            <p:cNvGrpSpPr/>
            <p:nvPr/>
          </p:nvGrpSpPr>
          <p:grpSpPr>
            <a:xfrm>
              <a:off x="5784007" y="2680955"/>
              <a:ext cx="3108803" cy="2455597"/>
              <a:chOff x="1471326" y="2522731"/>
              <a:chExt cx="3108803" cy="24555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BE2B5E0-E0E8-4940-A9E5-1E8D3AC82DE5}"/>
                  </a:ext>
                </a:extLst>
              </p:cNvPr>
              <p:cNvGrpSpPr/>
              <p:nvPr/>
            </p:nvGrpSpPr>
            <p:grpSpPr>
              <a:xfrm>
                <a:off x="1471326" y="2522731"/>
                <a:ext cx="3108803" cy="2455597"/>
                <a:chOff x="892829" y="1985774"/>
                <a:chExt cx="3108803" cy="2455597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F6DD5F54-7B51-4D50-82BF-A73112456790}"/>
                    </a:ext>
                  </a:extLst>
                </p:cNvPr>
                <p:cNvSpPr/>
                <p:nvPr/>
              </p:nvSpPr>
              <p:spPr>
                <a:xfrm>
                  <a:off x="892829" y="2444567"/>
                  <a:ext cx="520117" cy="15267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순서도: 수동 연산 19">
                  <a:extLst>
                    <a:ext uri="{FF2B5EF4-FFF2-40B4-BE49-F238E27FC236}">
                      <a16:creationId xmlns:a16="http://schemas.microsoft.com/office/drawing/2014/main" id="{5D1EF9B4-9EB2-4F00-AA95-93347ECEAF81}"/>
                    </a:ext>
                  </a:extLst>
                </p:cNvPr>
                <p:cNvSpPr/>
                <p:nvPr/>
              </p:nvSpPr>
              <p:spPr>
                <a:xfrm>
                  <a:off x="1236862" y="2251092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54000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A7817DDD-E8CC-458B-B700-24D59C1E5D1D}"/>
                    </a:ext>
                  </a:extLst>
                </p:cNvPr>
                <p:cNvSpPr/>
                <p:nvPr/>
              </p:nvSpPr>
              <p:spPr>
                <a:xfrm>
                  <a:off x="3481515" y="1985774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7F346D-9991-49AF-9EC7-4303CB2BD767}"/>
                  </a:ext>
                </a:extLst>
              </p:cNvPr>
              <p:cNvSpPr txBox="1"/>
              <p:nvPr/>
            </p:nvSpPr>
            <p:spPr>
              <a:xfrm>
                <a:off x="1577177" y="3578264"/>
                <a:ext cx="355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DE77284-45C4-4D2F-9EE4-8DE91E1E3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37" y="3560255"/>
                    <a:ext cx="12129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DE77284-45C4-4D2F-9EE4-8DE91E1E3D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37" y="3560255"/>
                    <a:ext cx="121297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1BD53-4F3C-4A7A-80A6-CC00A76A185D}"/>
                  </a:ext>
                </a:extLst>
              </p:cNvPr>
              <p:cNvSpPr txBox="1"/>
              <p:nvPr/>
            </p:nvSpPr>
            <p:spPr>
              <a:xfrm>
                <a:off x="4139369" y="3578264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A1B551-17FB-4DC1-8F94-8F058797E94C}"/>
                  </a:ext>
                </a:extLst>
              </p:cNvPr>
              <p:cNvSpPr txBox="1"/>
              <p:nvPr/>
            </p:nvSpPr>
            <p:spPr>
              <a:xfrm>
                <a:off x="2493370" y="3099055"/>
                <a:ext cx="106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F998314-1E5D-4122-BC11-8C7C076AEDE5}"/>
                </a:ext>
              </a:extLst>
            </p:cNvPr>
            <p:cNvGrpSpPr/>
            <p:nvPr/>
          </p:nvGrpSpPr>
          <p:grpSpPr>
            <a:xfrm>
              <a:off x="3194941" y="2711823"/>
              <a:ext cx="2780522" cy="2455597"/>
              <a:chOff x="2020677" y="2623548"/>
              <a:chExt cx="2780522" cy="245559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8B2588-13E7-4D0E-A9ED-E8FD50BA14E2}"/>
                  </a:ext>
                </a:extLst>
              </p:cNvPr>
              <p:cNvSpPr txBox="1"/>
              <p:nvPr/>
            </p:nvSpPr>
            <p:spPr>
              <a:xfrm>
                <a:off x="2129826" y="3629839"/>
                <a:ext cx="361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799C4A9-D5B6-4131-B664-868F7287A0EE}"/>
                  </a:ext>
                </a:extLst>
              </p:cNvPr>
              <p:cNvGrpSpPr/>
              <p:nvPr/>
            </p:nvGrpSpPr>
            <p:grpSpPr>
              <a:xfrm>
                <a:off x="2020677" y="2623548"/>
                <a:ext cx="2780522" cy="2455597"/>
                <a:chOff x="2020677" y="2623548"/>
                <a:chExt cx="2780522" cy="2455597"/>
              </a:xfrm>
            </p:grpSpPr>
            <p:sp>
              <p:nvSpPr>
                <p:cNvPr id="24" name="순서도: 수동 연산 23">
                  <a:extLst>
                    <a:ext uri="{FF2B5EF4-FFF2-40B4-BE49-F238E27FC236}">
                      <a16:creationId xmlns:a16="http://schemas.microsoft.com/office/drawing/2014/main" id="{7E07E985-9EA0-42AF-A5E5-5EF670713970}"/>
                    </a:ext>
                  </a:extLst>
                </p:cNvPr>
                <p:cNvSpPr/>
                <p:nvPr/>
              </p:nvSpPr>
              <p:spPr>
                <a:xfrm>
                  <a:off x="2380462" y="2877339"/>
                  <a:ext cx="2420737" cy="1913745"/>
                </a:xfrm>
                <a:prstGeom prst="flowChartManualOperation">
                  <a:avLst/>
                </a:prstGeom>
                <a:noFill/>
                <a:ln>
                  <a:solidFill>
                    <a:srgbClr val="FF0000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DC360E9A-0F53-40C9-B433-72CDCE952D2D}"/>
                    </a:ext>
                  </a:extLst>
                </p:cNvPr>
                <p:cNvSpPr/>
                <p:nvPr/>
              </p:nvSpPr>
              <p:spPr>
                <a:xfrm>
                  <a:off x="2020677" y="2623548"/>
                  <a:ext cx="520117" cy="245559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C69067A-0C10-4E45-9975-98B54B93D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9694" y="3647848"/>
                      <a:ext cx="12129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(.)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C69067A-0C10-4E45-9975-98B54B93D6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9694" y="3647848"/>
                      <a:ext cx="1212979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8E3D78-A643-4BC5-811F-9EB0CB04F521}"/>
                    </a:ext>
                  </a:extLst>
                </p:cNvPr>
                <p:cNvSpPr txBox="1"/>
                <p:nvPr/>
              </p:nvSpPr>
              <p:spPr>
                <a:xfrm>
                  <a:off x="3023827" y="3186648"/>
                  <a:ext cx="1027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Encoder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68E413-3C74-42AB-9345-3E85E3D9C877}"/>
              </a:ext>
            </a:extLst>
          </p:cNvPr>
          <p:cNvSpPr txBox="1"/>
          <p:nvPr/>
        </p:nvSpPr>
        <p:spPr>
          <a:xfrm>
            <a:off x="11887200" y="6417578"/>
            <a:ext cx="1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7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1844</Words>
  <Application>Microsoft Office PowerPoint</Application>
  <PresentationFormat>와이드스크린</PresentationFormat>
  <Paragraphs>296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Arial Rounded MT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MinGuk</dc:creator>
  <cp:lastModifiedBy>MinGuk</cp:lastModifiedBy>
  <cp:revision>209</cp:revision>
  <cp:lastPrinted>2018-02-12T15:56:14Z</cp:lastPrinted>
  <dcterms:created xsi:type="dcterms:W3CDTF">2018-01-05T05:44:57Z</dcterms:created>
  <dcterms:modified xsi:type="dcterms:W3CDTF">2018-02-26T04:46:27Z</dcterms:modified>
</cp:coreProperties>
</file>