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42"/>
  </p:notesMasterIdLst>
  <p:sldIdLst>
    <p:sldId id="257" r:id="rId2"/>
    <p:sldId id="261" r:id="rId3"/>
    <p:sldId id="263" r:id="rId4"/>
    <p:sldId id="256" r:id="rId5"/>
    <p:sldId id="264" r:id="rId6"/>
    <p:sldId id="266" r:id="rId7"/>
    <p:sldId id="267" r:id="rId8"/>
    <p:sldId id="265" r:id="rId9"/>
    <p:sldId id="270" r:id="rId10"/>
    <p:sldId id="268" r:id="rId11"/>
    <p:sldId id="259" r:id="rId12"/>
    <p:sldId id="262" r:id="rId13"/>
    <p:sldId id="276" r:id="rId14"/>
    <p:sldId id="269" r:id="rId15"/>
    <p:sldId id="275" r:id="rId16"/>
    <p:sldId id="271" r:id="rId17"/>
    <p:sldId id="277" r:id="rId18"/>
    <p:sldId id="278" r:id="rId19"/>
    <p:sldId id="280" r:id="rId20"/>
    <p:sldId id="281" r:id="rId21"/>
    <p:sldId id="272" r:id="rId22"/>
    <p:sldId id="282" r:id="rId23"/>
    <p:sldId id="273" r:id="rId24"/>
    <p:sldId id="283" r:id="rId25"/>
    <p:sldId id="274" r:id="rId26"/>
    <p:sldId id="284" r:id="rId27"/>
    <p:sldId id="285" r:id="rId28"/>
    <p:sldId id="286" r:id="rId29"/>
    <p:sldId id="287" r:id="rId30"/>
    <p:sldId id="296" r:id="rId31"/>
    <p:sldId id="288" r:id="rId32"/>
    <p:sldId id="297" r:id="rId33"/>
    <p:sldId id="293" r:id="rId34"/>
    <p:sldId id="298" r:id="rId35"/>
    <p:sldId id="299" r:id="rId36"/>
    <p:sldId id="301" r:id="rId37"/>
    <p:sldId id="300" r:id="rId38"/>
    <p:sldId id="291" r:id="rId39"/>
    <p:sldId id="292" r:id="rId40"/>
    <p:sldId id="302" r:id="rId4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68" autoAdjust="0"/>
    <p:restoredTop sz="94660"/>
  </p:normalViewPr>
  <p:slideViewPr>
    <p:cSldViewPr snapToGrid="0">
      <p:cViewPr>
        <p:scale>
          <a:sx n="66" d="100"/>
          <a:sy n="66" d="100"/>
        </p:scale>
        <p:origin x="48" y="8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47564-736C-4625-9D92-6F3CC99BDF93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5894BA-D2E4-4560-A91B-FDE496F752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5111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47353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22746-7542-81B9-2F18-6BB6B1472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2434C7-580B-4715-D56A-DCABA9519D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CF58881-CEA9-CACC-0D5C-DD0A4E0923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C4363E9-A1A3-87CD-6AAD-CD4B733512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15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BC2CF4-FF14-25C1-9211-36B22A7DF5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FF6EF3D-3D8E-C4D1-D37A-E6EB376D53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088710D-921E-4F41-2DDE-426668BBDB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B05562-B9CD-5D6C-D1A1-F0FE6517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55894BA-D2E4-4560-A91B-FDE496F752AA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2001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34237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244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24093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54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9258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5846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3749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4872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4733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88174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700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ECC70F-4DA9-48CC-BBCA-C3E9AC6B5746}" type="datetimeFigureOut">
              <a:rPr lang="ko-KR" altLang="en-US" smtClean="0"/>
              <a:t>2025-09-25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AA953C-93E4-4D13-A903-1176D586D4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845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namu.wiki/w/%EA%B0%80%EC%A7%9C%20%EB%89%B4%EC%8A%A4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25831A-0C02-B035-813F-1A95F5ACD9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FD457376-40C5-EF5B-E798-1A6F42804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523" y="1142518"/>
            <a:ext cx="11614954" cy="5292185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ABFC99E-F8D7-5B16-5030-22B3EB739C8D}"/>
              </a:ext>
            </a:extLst>
          </p:cNvPr>
          <p:cNvSpPr/>
          <p:nvPr/>
        </p:nvSpPr>
        <p:spPr>
          <a:xfrm>
            <a:off x="-1447800" y="-1209675"/>
            <a:ext cx="15087600" cy="9277350"/>
          </a:xfrm>
          <a:prstGeom prst="rect">
            <a:avLst/>
          </a:prstGeom>
          <a:solidFill>
            <a:schemeClr val="tx1">
              <a:alpha val="51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030FF-340D-2290-CCBC-7B8067F7E27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024E7A-E875-4E0B-AE59-E1E3C1C74406}"/>
              </a:ext>
            </a:extLst>
          </p:cNvPr>
          <p:cNvSpPr txBox="1"/>
          <p:nvPr/>
        </p:nvSpPr>
        <p:spPr>
          <a:xfrm>
            <a:off x="9716635" y="572681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이민규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284C1E1-D35F-0042-1DB0-DA2FA9A2C1D5}"/>
              </a:ext>
            </a:extLst>
          </p:cNvPr>
          <p:cNvSpPr txBox="1"/>
          <p:nvPr/>
        </p:nvSpPr>
        <p:spPr>
          <a:xfrm>
            <a:off x="628468" y="922383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를 활용한 가사의 유기적 의미 찾기</a:t>
            </a:r>
          </a:p>
        </p:txBody>
      </p:sp>
    </p:spTree>
    <p:extLst>
      <p:ext uri="{BB962C8B-B14F-4D97-AF65-F5344CB8AC3E}">
        <p14:creationId xmlns:p14="http://schemas.microsoft.com/office/powerpoint/2010/main" val="26980124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D44F2-752F-0B58-E130-55E51AF11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5A965ED5-CDEC-4223-593F-2A8B24FAD9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8992C0B5-A352-7FE3-54EF-A4E7F88DD4F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7BE35CD-187E-902B-22CA-4340A0297D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7BBC0B-BFB6-FD3B-9789-F96CC31F4319}"/>
              </a:ext>
            </a:extLst>
          </p:cNvPr>
          <p:cNvSpPr txBox="1"/>
          <p:nvPr/>
        </p:nvSpPr>
        <p:spPr>
          <a:xfrm>
            <a:off x="1865812" y="2967335"/>
            <a:ext cx="84603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해석이 난해한 앨범이다</a:t>
            </a:r>
            <a:r>
              <a:rPr lang="en-US" altLang="ko-KR" sz="5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?</a:t>
            </a:r>
            <a:endParaRPr lang="ko-KR" altLang="en-US" sz="5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856219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68CDEF-FAE5-0C95-A8ED-FD591656D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D3155846-C9F7-5C75-D769-D3F52630D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92716722-0AB1-926D-5267-F1F9D4421928}"/>
              </a:ext>
            </a:extLst>
          </p:cNvPr>
          <p:cNvSpPr/>
          <p:nvPr/>
        </p:nvSpPr>
        <p:spPr>
          <a:xfrm>
            <a:off x="-111760" y="-3236686"/>
            <a:ext cx="12612676" cy="108109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071BCF-C33E-0418-26F1-FA1EEA37F0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FFA0215E-BD0E-0459-61CE-0C9F229CD999}"/>
              </a:ext>
            </a:extLst>
          </p:cNvPr>
          <p:cNvGrpSpPr/>
          <p:nvPr/>
        </p:nvGrpSpPr>
        <p:grpSpPr>
          <a:xfrm>
            <a:off x="346663" y="1761635"/>
            <a:ext cx="8392696" cy="4086795"/>
            <a:chOff x="397634" y="1460500"/>
            <a:chExt cx="8392696" cy="4086795"/>
          </a:xfrm>
        </p:grpSpPr>
        <p:pic>
          <p:nvPicPr>
            <p:cNvPr id="18" name="그림 17">
              <a:extLst>
                <a:ext uri="{FF2B5EF4-FFF2-40B4-BE49-F238E27FC236}">
                  <a16:creationId xmlns:a16="http://schemas.microsoft.com/office/drawing/2014/main" id="{1D904F13-7B27-424F-C5E4-391117C1E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97634" y="1460500"/>
              <a:ext cx="8392696" cy="4086795"/>
            </a:xfrm>
            <a:prstGeom prst="rect">
              <a:avLst/>
            </a:prstGeom>
          </p:spPr>
        </p:pic>
        <p:cxnSp>
          <p:nvCxnSpPr>
            <p:cNvPr id="20" name="직선 연결선 19">
              <a:extLst>
                <a:ext uri="{FF2B5EF4-FFF2-40B4-BE49-F238E27FC236}">
                  <a16:creationId xmlns:a16="http://schemas.microsoft.com/office/drawing/2014/main" id="{48FAED85-5CA7-7216-9209-C938EEC9442E}"/>
                </a:ext>
              </a:extLst>
            </p:cNvPr>
            <p:cNvCxnSpPr/>
            <p:nvPr/>
          </p:nvCxnSpPr>
          <p:spPr>
            <a:xfrm>
              <a:off x="736600" y="2286000"/>
              <a:ext cx="146812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A3AD8C25-648A-1AD8-EB0C-7115C975A5B8}"/>
              </a:ext>
            </a:extLst>
          </p:cNvPr>
          <p:cNvGrpSpPr/>
          <p:nvPr/>
        </p:nvGrpSpPr>
        <p:grpSpPr>
          <a:xfrm>
            <a:off x="3737301" y="1513950"/>
            <a:ext cx="8564170" cy="4582164"/>
            <a:chOff x="2947466" y="2102790"/>
            <a:chExt cx="8564170" cy="4582164"/>
          </a:xfrm>
        </p:grpSpPr>
        <p:pic>
          <p:nvPicPr>
            <p:cNvPr id="33" name="그림 32">
              <a:extLst>
                <a:ext uri="{FF2B5EF4-FFF2-40B4-BE49-F238E27FC236}">
                  <a16:creationId xmlns:a16="http://schemas.microsoft.com/office/drawing/2014/main" id="{AF9C3A76-B9E7-30F2-2C4E-A5F263DACA1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47466" y="2102790"/>
              <a:ext cx="8564170" cy="4582164"/>
            </a:xfrm>
            <a:prstGeom prst="rect">
              <a:avLst/>
            </a:prstGeom>
          </p:spPr>
        </p:pic>
        <p:sp>
          <p:nvSpPr>
            <p:cNvPr id="34" name="사각형: 둥근 모서리 33">
              <a:extLst>
                <a:ext uri="{FF2B5EF4-FFF2-40B4-BE49-F238E27FC236}">
                  <a16:creationId xmlns:a16="http://schemas.microsoft.com/office/drawing/2014/main" id="{D58F6E8B-812E-216D-9711-770D73534915}"/>
                </a:ext>
              </a:extLst>
            </p:cNvPr>
            <p:cNvSpPr/>
            <p:nvPr/>
          </p:nvSpPr>
          <p:spPr>
            <a:xfrm>
              <a:off x="4415754" y="4340053"/>
              <a:ext cx="1915597" cy="411610"/>
            </a:xfrm>
            <a:prstGeom prst="round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6DB1B8C7-1A4B-3122-4C9A-A0F4169EB149}"/>
                </a:ext>
              </a:extLst>
            </p:cNvPr>
            <p:cNvCxnSpPr>
              <a:cxnSpLocks/>
            </p:cNvCxnSpPr>
            <p:nvPr/>
          </p:nvCxnSpPr>
          <p:spPr>
            <a:xfrm>
              <a:off x="3191817" y="6134581"/>
              <a:ext cx="1122718" cy="0"/>
            </a:xfrm>
            <a:prstGeom prst="line">
              <a:avLst/>
            </a:prstGeom>
            <a:ln w="412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3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CFC539A-B0AB-1414-F872-13ED02026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53424DAE-BD37-C5BC-DB59-CBCC3D2A5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3E6D1E18-4659-BA61-6D03-9765596F6C5C}"/>
              </a:ext>
            </a:extLst>
          </p:cNvPr>
          <p:cNvSpPr/>
          <p:nvPr/>
        </p:nvSpPr>
        <p:spPr>
          <a:xfrm>
            <a:off x="-666750" y="-762000"/>
            <a:ext cx="14897100" cy="9448800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8253DA9-C1C6-170A-3845-9B07C07469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91AECFD-CF1B-07A2-AB8D-2F748BEBB0E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E4D895-D295-1D94-F39F-26B80DD9155D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B01EB170-5365-E7C4-32FA-3A58F6586310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6972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70F27-832F-4EEE-B0D4-91B00D333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98CED673-E432-70D8-D276-0C82BCCC883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6F86143-688E-E5FF-93C5-9F9703C0BD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DD91F6-FA4D-D5C3-3F01-C6BE1EA728B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</p:spTree>
    <p:extLst>
      <p:ext uri="{BB962C8B-B14F-4D97-AF65-F5344CB8AC3E}">
        <p14:creationId xmlns:p14="http://schemas.microsoft.com/office/powerpoint/2010/main" val="29356452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487CF-DF38-5D03-E578-8F2789FF4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E2834C6-B62B-9D43-B70C-CEB93A7C0E5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F772B74-A4DC-78C7-1B53-5D638677BF1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DBC9AE-ACFC-0FEE-595B-C8F610D4447D}"/>
              </a:ext>
            </a:extLst>
          </p:cNvPr>
          <p:cNvSpPr txBox="1"/>
          <p:nvPr/>
        </p:nvSpPr>
        <p:spPr>
          <a:xfrm>
            <a:off x="795020" y="34261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소개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919A4AA-C1D7-4689-4DB7-D0D9A32F750E}"/>
              </a:ext>
            </a:extLst>
          </p:cNvPr>
          <p:cNvSpPr txBox="1"/>
          <p:nvPr/>
        </p:nvSpPr>
        <p:spPr>
          <a:xfrm>
            <a:off x="390525" y="1537696"/>
            <a:ext cx="490537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헤더 부분에서는 앨범과 이 프로젝트의 전제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</a:p>
          <a:p>
            <a:r>
              <a:rPr lang="ko-KR" altLang="en-US" sz="2400" b="1" dirty="0">
                <a:solidFill>
                  <a:schemeClr val="bg1"/>
                </a:solidFill>
              </a:rPr>
              <a:t>즉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의 관점으로 가사를 분석한다는 주제를 소개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540ECE70-FB3F-B5CC-49A7-B50380EE92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6869" y="685438"/>
            <a:ext cx="4020111" cy="518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51781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045AFB4-16D8-2522-EBA2-E023DBA5D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D401FEC-3F52-BE97-A619-B97308D999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AD0EACB-B208-20DB-A042-84DADACE4B2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6BEC793-AEF6-1162-AC94-2376601647E4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1006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7DD81-BFAA-DFFD-70F6-75DF7744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3E16542-3574-6294-FC35-AA2FB29007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946B7A1-2D12-A1CD-160E-06D1D40687B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E3963D-47E8-DCEA-02A2-73FB1536425B}"/>
              </a:ext>
            </a:extLst>
          </p:cNvPr>
          <p:cNvSpPr txBox="1"/>
          <p:nvPr/>
        </p:nvSpPr>
        <p:spPr>
          <a:xfrm>
            <a:off x="490220" y="501622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앨범 콘셉트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64FAD54-9539-7203-1FFD-139A5B7F3F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445" y="1723832"/>
            <a:ext cx="9300880" cy="4175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4F06C1-0492-5400-A2A4-F0547823752A}"/>
              </a:ext>
            </a:extLst>
          </p:cNvPr>
          <p:cNvSpPr txBox="1"/>
          <p:nvPr/>
        </p:nvSpPr>
        <p:spPr>
          <a:xfrm>
            <a:off x="3812492" y="825472"/>
            <a:ext cx="720861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오보에</a:t>
            </a:r>
            <a:r>
              <a:rPr lang="en-US" altLang="ko-KR" b="1" dirty="0">
                <a:solidFill>
                  <a:schemeClr val="bg1"/>
                </a:solidFill>
              </a:rPr>
              <a:t>'</a:t>
            </a:r>
            <a:r>
              <a:rPr lang="ko-KR" altLang="en-US" b="1" dirty="0">
                <a:solidFill>
                  <a:schemeClr val="bg1"/>
                </a:solidFill>
              </a:rPr>
              <a:t>라는 제목에 담긴 세 가지 중의적 의미</a:t>
            </a:r>
            <a:r>
              <a:rPr lang="en-US" altLang="ko-KR" b="1" dirty="0">
                <a:solidFill>
                  <a:schemeClr val="bg1"/>
                </a:solidFill>
              </a:rPr>
              <a:t>(</a:t>
            </a:r>
            <a:r>
              <a:rPr lang="ko-KR" altLang="en-US" b="1" dirty="0">
                <a:solidFill>
                  <a:schemeClr val="bg1"/>
                </a:solidFill>
              </a:rPr>
              <a:t>악기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五步</a:t>
            </a:r>
            <a:r>
              <a:rPr lang="en-US" altLang="ko-KR" b="1" dirty="0">
                <a:solidFill>
                  <a:schemeClr val="bg1"/>
                </a:solidFill>
              </a:rPr>
              <a:t>, </a:t>
            </a:r>
            <a:r>
              <a:rPr lang="ko-KR" altLang="en-US" b="1" dirty="0">
                <a:solidFill>
                  <a:schemeClr val="bg1"/>
                </a:solidFill>
              </a:rPr>
              <a:t>誤報</a:t>
            </a:r>
            <a:r>
              <a:rPr lang="en-US" altLang="ko-KR" b="1" dirty="0">
                <a:solidFill>
                  <a:schemeClr val="bg1"/>
                </a:solidFill>
              </a:rPr>
              <a:t>)</a:t>
            </a:r>
            <a:r>
              <a:rPr lang="ko-KR" altLang="en-US" b="1" dirty="0">
                <a:solidFill>
                  <a:schemeClr val="bg1"/>
                </a:solidFill>
              </a:rPr>
              <a:t>와 앨범 전체를 관통하는 유기적인 서사를 설명</a:t>
            </a:r>
          </a:p>
        </p:txBody>
      </p:sp>
    </p:spTree>
    <p:extLst>
      <p:ext uri="{BB962C8B-B14F-4D97-AF65-F5344CB8AC3E}">
        <p14:creationId xmlns:p14="http://schemas.microsoft.com/office/powerpoint/2010/main" val="29253443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354056F-5579-F89E-3C92-2D16FE5D24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321CDDA-2638-4171-ECE8-3B371241B5F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85DEC8B-91A2-2E1F-AD6F-B8401446C5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A97B15-A7E0-1764-6898-51E994460A2C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방법론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(RAG)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91195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7A8004-0E6D-4E7C-11FE-3C18425D7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CB16E8B-4F03-F9C1-C1C3-2ED7A60458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A09A5BE-5A84-1BED-65C3-6F17AAE48C2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0FDB04-9EC8-800C-9562-C8FF9B8CE567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정제하는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정제</a:t>
            </a:r>
            <a:r>
              <a:rPr lang="en-US" altLang="ko-KR" sz="2400" b="1" dirty="0">
                <a:solidFill>
                  <a:schemeClr val="bg1"/>
                </a:solidFill>
              </a:rPr>
              <a:t>(Preprocessing)'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27BC6960-D96C-22D3-04D3-F518006A45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5003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AB9F8F-E882-8018-3271-21F444686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2BDA8B0-4ADF-2DE8-F336-6B093D6518F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2D3E77B2-30DB-C340-3A82-36AAE172835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BBC02E-5BEB-E8C8-4697-745D9F573516}"/>
              </a:ext>
            </a:extLst>
          </p:cNvPr>
          <p:cNvSpPr txBox="1"/>
          <p:nvPr/>
        </p:nvSpPr>
        <p:spPr>
          <a:xfrm>
            <a:off x="161925" y="475387"/>
            <a:ext cx="115633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텍스트를 벡터로 변환하는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번역</a:t>
            </a:r>
            <a:r>
              <a:rPr lang="en-US" altLang="ko-KR" sz="2400" b="1" dirty="0">
                <a:solidFill>
                  <a:schemeClr val="bg1"/>
                </a:solidFill>
              </a:rPr>
              <a:t>(Embedding)'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293E65A-B42E-2235-9CAE-43FD6955F3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3073" y="2157235"/>
            <a:ext cx="7725853" cy="2543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698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1ACB2-B9E8-4593-E61D-65D8278B0A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DE932F0-E851-EC62-6143-813CAADF2210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5B2890D-2827-9264-1FDF-2138D6C702D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0C07A7-1AA2-7212-FE54-AB25FE5863B6}"/>
              </a:ext>
            </a:extLst>
          </p:cNvPr>
          <p:cNvSpPr txBox="1"/>
          <p:nvPr/>
        </p:nvSpPr>
        <p:spPr>
          <a:xfrm>
            <a:off x="619760" y="281057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CONTENTS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8FBEC0-5E98-D42E-002D-11AC8B620051}"/>
              </a:ext>
            </a:extLst>
          </p:cNvPr>
          <p:cNvSpPr txBox="1"/>
          <p:nvPr/>
        </p:nvSpPr>
        <p:spPr>
          <a:xfrm>
            <a:off x="619760" y="127000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AD89B9-CF30-4B9F-7446-44BD3DC6E832}"/>
              </a:ext>
            </a:extLst>
          </p:cNvPr>
          <p:cNvSpPr txBox="1"/>
          <p:nvPr/>
        </p:nvSpPr>
        <p:spPr>
          <a:xfrm>
            <a:off x="619760" y="234523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프론트엔드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AF0E98-7504-D728-FC9B-A9D962A9E2BE}"/>
              </a:ext>
            </a:extLst>
          </p:cNvPr>
          <p:cNvSpPr txBox="1"/>
          <p:nvPr/>
        </p:nvSpPr>
        <p:spPr>
          <a:xfrm>
            <a:off x="619760" y="3420460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구성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F8D07C-608A-031F-84D6-F7462DB87458}"/>
              </a:ext>
            </a:extLst>
          </p:cNvPr>
          <p:cNvSpPr txBox="1"/>
          <p:nvPr/>
        </p:nvSpPr>
        <p:spPr>
          <a:xfrm>
            <a:off x="619760" y="4495691"/>
            <a:ext cx="99161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40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이번 프로젝트를 통해 </a:t>
            </a:r>
            <a:r>
              <a:rPr lang="ko-KR" altLang="en-US" sz="40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배운점</a:t>
            </a:r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392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3EFD22A-6FAD-01CB-D451-6081F1FDA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8AF2C3B-82D9-AA3A-FAC7-CAD2F1D5962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F1F8976-7CA2-F7BD-5226-C58DE85773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225501-B99C-200A-82BE-3D7634410FCA}"/>
              </a:ext>
            </a:extLst>
          </p:cNvPr>
          <p:cNvSpPr txBox="1"/>
          <p:nvPr/>
        </p:nvSpPr>
        <p:spPr>
          <a:xfrm>
            <a:off x="314325" y="293469"/>
            <a:ext cx="945197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관련 데이터를 찾아 답변을 만드는 </a:t>
            </a:r>
            <a:r>
              <a:rPr lang="en-US" altLang="ko-KR" sz="2400" b="1" dirty="0">
                <a:solidFill>
                  <a:schemeClr val="bg1"/>
                </a:solidFill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</a:rPr>
              <a:t>해석</a:t>
            </a:r>
            <a:r>
              <a:rPr lang="en-US" altLang="ko-KR" sz="2400" b="1" dirty="0">
                <a:solidFill>
                  <a:schemeClr val="bg1"/>
                </a:solidFill>
              </a:rPr>
              <a:t>(Retrieval &amp; Generation)'</a:t>
            </a:r>
            <a:r>
              <a:rPr lang="ko-KR" altLang="en-US" sz="2400" b="1" dirty="0">
                <a:solidFill>
                  <a:schemeClr val="bg1"/>
                </a:solidFill>
              </a:rPr>
              <a:t> 과정을 통해 사용자에게 검색 증강 생성</a:t>
            </a:r>
            <a:r>
              <a:rPr lang="en-US" altLang="ko-KR" sz="2400" b="1" dirty="0">
                <a:solidFill>
                  <a:schemeClr val="bg1"/>
                </a:solidFill>
              </a:rPr>
              <a:t>(RAG)</a:t>
            </a:r>
            <a:r>
              <a:rPr lang="ko-KR" altLang="en-US" sz="2400" b="1" dirty="0">
                <a:solidFill>
                  <a:schemeClr val="bg1"/>
                </a:solidFill>
              </a:rPr>
              <a:t> 기술을 제공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EBDE2119-8064-F87E-EBB8-C51CBC32B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5337" y="1966793"/>
            <a:ext cx="7396524" cy="322921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18A5ECF-43BF-1FDB-E4E0-938818D7A8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7836" y="1676155"/>
            <a:ext cx="7716327" cy="3505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840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CB4C7F-9835-3216-EE78-10F274A97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4BFDFF1-7EF4-520A-A6E6-96A26F6CA2D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5B28748-B5F1-1325-6872-8664F115EF9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CA0422-C45B-E060-0013-20EDDF1AF820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27465738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B2C6BD-8A9C-3BF2-2D08-8A2643DD97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B0BFF24-4CEE-9008-330C-55C015F5111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5A531B6C-E0E1-8D4E-7A32-D6AA824E06E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88423A2-0AB1-214C-0042-A5F9582C8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8990" y="0"/>
            <a:ext cx="680301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52ACAE9-B7DE-619E-B99A-E53E07BBA6A7}"/>
              </a:ext>
            </a:extLst>
          </p:cNvPr>
          <p:cNvSpPr txBox="1"/>
          <p:nvPr/>
        </p:nvSpPr>
        <p:spPr>
          <a:xfrm>
            <a:off x="152400" y="1706940"/>
            <a:ext cx="523659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앨범에 수록된 </a:t>
            </a:r>
            <a:r>
              <a:rPr lang="en-US" altLang="ko-KR" sz="2400" b="1" dirty="0">
                <a:solidFill>
                  <a:schemeClr val="bg1"/>
                </a:solidFill>
              </a:rPr>
              <a:t>9</a:t>
            </a:r>
            <a:r>
              <a:rPr lang="ko-KR" altLang="en-US" sz="2400" b="1" dirty="0">
                <a:solidFill>
                  <a:schemeClr val="bg1"/>
                </a:solidFill>
              </a:rPr>
              <a:t>개의 트랙 각각이 전체 이야기에서 어떤 역할을 하는지에 대한 사람이 직접 작성한 가이드를 제공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A55DD8-CCC2-0296-1833-222BEEFC709E}"/>
              </a:ext>
            </a:extLst>
          </p:cNvPr>
          <p:cNvSpPr txBox="1"/>
          <p:nvPr/>
        </p:nvSpPr>
        <p:spPr>
          <a:xfrm>
            <a:off x="430910" y="60587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트랙별 분석</a:t>
            </a:r>
          </a:p>
        </p:txBody>
      </p:sp>
    </p:spTree>
    <p:extLst>
      <p:ext uri="{BB962C8B-B14F-4D97-AF65-F5344CB8AC3E}">
        <p14:creationId xmlns:p14="http://schemas.microsoft.com/office/powerpoint/2010/main" val="37961637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F64248C-F0E4-D626-DB32-C680A4E5CF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126BF98-A946-282B-DE66-C34ED21E5A9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C5BED18-8160-C9C3-CFC4-8D5292E8ADC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34D65D-3BBF-76DD-8EA0-10971D083741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해석 쇼케이스</a:t>
            </a:r>
          </a:p>
        </p:txBody>
      </p:sp>
    </p:spTree>
    <p:extLst>
      <p:ext uri="{BB962C8B-B14F-4D97-AF65-F5344CB8AC3E}">
        <p14:creationId xmlns:p14="http://schemas.microsoft.com/office/powerpoint/2010/main" val="12092149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05AEF9-5C37-42FA-D5BC-5172C877C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981C014-74BD-35DA-0059-AB3D546356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344FD00-6DA7-1748-61F9-DB27A40958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8126E3-6F10-AEE4-F417-EB22F213C75E}"/>
              </a:ext>
            </a:extLst>
          </p:cNvPr>
          <p:cNvSpPr txBox="1"/>
          <p:nvPr/>
        </p:nvSpPr>
        <p:spPr>
          <a:xfrm>
            <a:off x="274320" y="219501"/>
            <a:ext cx="99161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chemeClr val="bg1"/>
                </a:solidFill>
              </a:rPr>
              <a:t>시스템의 능력을 보여주기 위해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핵심 트랙 </a:t>
            </a:r>
            <a:r>
              <a:rPr lang="en-US" altLang="ko-KR" sz="2400" b="1" dirty="0">
                <a:solidFill>
                  <a:schemeClr val="bg1"/>
                </a:solidFill>
              </a:rPr>
              <a:t>4</a:t>
            </a:r>
            <a:r>
              <a:rPr lang="ko-KR" altLang="en-US" sz="2400" b="1" dirty="0">
                <a:solidFill>
                  <a:schemeClr val="bg1"/>
                </a:solidFill>
              </a:rPr>
              <a:t>곡에 대한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의 해석 결과를 제시하여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가 만들어내는 분석의 깊이와 섬세함을 강조합니다</a:t>
            </a:r>
            <a:r>
              <a:rPr lang="en-US" altLang="ko-KR" sz="2400" b="1" dirty="0">
                <a:solidFill>
                  <a:schemeClr val="bg1"/>
                </a:solidFill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A463A4-022C-1A7E-6ADE-F0DF0EA414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1220" y="1101298"/>
            <a:ext cx="7944959" cy="532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6502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26D2C5A-7992-0363-AE62-2F100D84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CBB5532-57E0-529C-5584-93F6A52C0A7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7865C5F-4610-0FD1-13FB-72672CEAE0C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E6E948-F0A3-2E7B-D20C-3F8769848102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66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162733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ACDF64C-8BED-F552-DFCF-F0684F425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74A66F37-64D1-B86F-A65B-170FD5D98CEE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664F201D-90B8-EF9A-91C6-4ED2B7A7BB1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FDBC139-6A19-524C-CCA6-7166188FE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399" y="2946401"/>
            <a:ext cx="7887801" cy="324847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F10B21-31E0-3200-CE3C-EF6C0F02D4E4}"/>
              </a:ext>
            </a:extLst>
          </p:cNvPr>
          <p:cNvSpPr txBox="1"/>
          <p:nvPr/>
        </p:nvSpPr>
        <p:spPr>
          <a:xfrm>
            <a:off x="215900" y="1166124"/>
            <a:ext cx="122999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사용자가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에게 앨범에 대해 </a:t>
            </a:r>
            <a:r>
              <a:rPr lang="ko-KR" altLang="en-US" sz="2400" b="1" dirty="0" err="1">
                <a:solidFill>
                  <a:schemeClr val="bg1"/>
                </a:solidFill>
              </a:rPr>
              <a:t>챗봇</a:t>
            </a:r>
            <a:r>
              <a:rPr lang="ko-KR" altLang="en-US" sz="2400" b="1" dirty="0">
                <a:solidFill>
                  <a:schemeClr val="bg1"/>
                </a:solidFill>
              </a:rPr>
              <a:t> 인터페이스가 핵심 기능 추천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b="1" dirty="0">
                <a:solidFill>
                  <a:schemeClr val="bg1"/>
                </a:solidFill>
              </a:rPr>
              <a:t>질문을 제공하며</a:t>
            </a:r>
            <a:r>
              <a:rPr lang="en-US" altLang="ko-KR" sz="2400" b="1" dirty="0">
                <a:solidFill>
                  <a:schemeClr val="bg1"/>
                </a:solidFill>
              </a:rPr>
              <a:t>, </a:t>
            </a:r>
            <a:r>
              <a:rPr lang="ko-KR" altLang="en-US" sz="2400" b="1" dirty="0">
                <a:solidFill>
                  <a:schemeClr val="bg1"/>
                </a:solidFill>
              </a:rPr>
              <a:t>사용자의 질문에 실시간으로 </a:t>
            </a:r>
            <a:r>
              <a:rPr lang="en-US" altLang="ko-KR" sz="2400" b="1" dirty="0">
                <a:solidFill>
                  <a:schemeClr val="bg1"/>
                </a:solidFill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</a:rPr>
              <a:t>가 생성한 답변을 제공하기 위해                   </a:t>
            </a:r>
            <a:endParaRPr lang="en-US" altLang="ko-KR" sz="2400" b="1" dirty="0">
              <a:solidFill>
                <a:schemeClr val="bg1"/>
              </a:solidFill>
            </a:endParaRPr>
          </a:p>
          <a:p>
            <a:r>
              <a:rPr lang="en-US" altLang="ko-KR" sz="2400" b="1" dirty="0">
                <a:solidFill>
                  <a:schemeClr val="bg1"/>
                </a:solidFill>
              </a:rPr>
              <a:t>                     </a:t>
            </a:r>
            <a:r>
              <a:rPr lang="ko-KR" altLang="en-US" sz="2400" b="1" dirty="0">
                <a:solidFill>
                  <a:schemeClr val="bg1"/>
                </a:solidFill>
              </a:rPr>
              <a:t>서버와 연결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8C56D3-5478-3E2A-FA24-3CD709137E01}"/>
              </a:ext>
            </a:extLst>
          </p:cNvPr>
          <p:cNvSpPr txBox="1"/>
          <p:nvPr/>
        </p:nvSpPr>
        <p:spPr>
          <a:xfrm>
            <a:off x="414020" y="370733"/>
            <a:ext cx="99161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인터랙티브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 </a:t>
            </a:r>
            <a:r>
              <a:rPr lang="ko-KR" altLang="en-US" sz="32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B3F188-C714-9CAE-FA8B-522DB503B3B6}"/>
              </a:ext>
            </a:extLst>
          </p:cNvPr>
          <p:cNvSpPr txBox="1"/>
          <p:nvPr/>
        </p:nvSpPr>
        <p:spPr>
          <a:xfrm>
            <a:off x="552450" y="1904788"/>
            <a:ext cx="21907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>
                <a:solidFill>
                  <a:schemeClr val="bg1"/>
                </a:solidFill>
              </a:rPr>
              <a:t>백엔드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9742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74592F-7D29-1EBE-1AD6-5340F4A0AA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20D3A66A-F864-992C-914C-532D3E05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E84DD48-4083-A073-5C3A-6B6FD29975B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1D90054B-D16A-9EB9-CB9F-B3AF49063E9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335C74-8F62-0980-4BE2-F1731A498BE0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CF44DAA9-FCFD-145F-905D-C3107B87E549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AFCA08E-2037-B193-1BA9-B3A99D097120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23806-36CB-872F-2916-39825D9D04D9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9EC82-72E7-AC5A-F534-71AED4EE748F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25B112-BC52-D688-05C1-E77701E43977}"/>
              </a:ext>
            </a:extLst>
          </p:cNvPr>
          <p:cNvSpPr txBox="1"/>
          <p:nvPr/>
        </p:nvSpPr>
        <p:spPr>
          <a:xfrm>
            <a:off x="1188720" y="359410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backend3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06563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C8E213-5F6F-3BC8-2533-62D79F3481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2406276-34B8-C5B2-AA1B-721A4C16E5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A03555F-8849-5138-7E0D-2D2E45E35E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ABFA4-8541-1149-E111-CC9F97018152}"/>
              </a:ext>
            </a:extLst>
          </p:cNvPr>
          <p:cNvSpPr txBox="1"/>
          <p:nvPr/>
        </p:nvSpPr>
        <p:spPr>
          <a:xfrm>
            <a:off x="1503353" y="2705725"/>
            <a:ext cx="9916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8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067EAB07-FB0C-A1FD-19B3-6550AEF05CF1}"/>
              </a:ext>
            </a:extLst>
          </p:cNvPr>
          <p:cNvCxnSpPr/>
          <p:nvPr/>
        </p:nvCxnSpPr>
        <p:spPr>
          <a:xfrm>
            <a:off x="1188720" y="4214108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74145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83287EA-B3F2-7A91-0B03-67FD32148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5E28FE59-3596-2F28-49B1-2D3FDF90E5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BCD4385-CA2F-CE96-8B38-D2A78234919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A084FD5-9B89-9BD2-004B-4F44261F3AA2}"/>
              </a:ext>
            </a:extLst>
          </p:cNvPr>
          <p:cNvSpPr txBox="1"/>
          <p:nvPr/>
        </p:nvSpPr>
        <p:spPr>
          <a:xfrm>
            <a:off x="323482" y="19849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4BDF7019-01BB-3348-D2BC-0BCDEA3ECFBF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CCDA8C69-9733-4A2B-A97D-DFF8301B98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490" y="897120"/>
            <a:ext cx="5391021" cy="536855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9FBE19-971E-4385-71B1-09BCECC1C8C8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C3AB06CD-401E-0562-0113-26B4914A7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0732" y="4190634"/>
            <a:ext cx="5092776" cy="691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5243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65F72-2782-BAA3-1B59-98D6934500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1393BFD4-EFC6-E0CD-4112-6D82B3910054}"/>
              </a:ext>
            </a:extLst>
          </p:cNvPr>
          <p:cNvSpPr/>
          <p:nvPr/>
        </p:nvSpPr>
        <p:spPr>
          <a:xfrm>
            <a:off x="-396240" y="-111760"/>
            <a:ext cx="12984480" cy="7426960"/>
          </a:xfrm>
          <a:prstGeom prst="rect">
            <a:avLst/>
          </a:prstGeom>
          <a:solidFill>
            <a:schemeClr val="dk1">
              <a:alpha val="66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7EA6B33-F699-C1C0-3273-FE7A46551378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4A1F1CD-6E1A-0C07-9ED6-8CC60062154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477912-3FAC-4C60-800E-C894C1C7D856}"/>
              </a:ext>
            </a:extLst>
          </p:cNvPr>
          <p:cNvSpPr txBox="1"/>
          <p:nvPr/>
        </p:nvSpPr>
        <p:spPr>
          <a:xfrm>
            <a:off x="1137920" y="2875002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선정한 앨범</a:t>
            </a:r>
          </a:p>
        </p:txBody>
      </p: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0FDF757E-BF1F-A87C-6473-614778AD8874}"/>
              </a:ext>
            </a:extLst>
          </p:cNvPr>
          <p:cNvCxnSpPr/>
          <p:nvPr/>
        </p:nvCxnSpPr>
        <p:spPr>
          <a:xfrm>
            <a:off x="1188720" y="4145280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1421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274445-FA2C-4581-5BEF-B36C41C7D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1332D8A-D3AA-3E2F-A464-5C6D306CB7B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CEEF021F-D28C-2979-BBD9-6943549F210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AD21D3-167D-257F-7328-579B9A4BF5CB}"/>
              </a:ext>
            </a:extLst>
          </p:cNvPr>
          <p:cNvSpPr txBox="1"/>
          <p:nvPr/>
        </p:nvSpPr>
        <p:spPr>
          <a:xfrm>
            <a:off x="3908991" y="3504293"/>
            <a:ext cx="386177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0CB431-660E-164B-EF4A-B974BFB980C2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B2532F0-508E-2F97-0405-B66E32C5331C}"/>
              </a:ext>
            </a:extLst>
          </p:cNvPr>
          <p:cNvSpPr txBox="1"/>
          <p:nvPr/>
        </p:nvSpPr>
        <p:spPr>
          <a:xfrm>
            <a:off x="7881521" y="1608546"/>
            <a:ext cx="494325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0E7FA9-59B6-7745-6DE7-37941FEB203A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38011C-5FA6-42D3-4848-61CA9DB609A7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BAA2691-8C31-9806-36C6-A60B7C76801E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9845057F-B984-4782-5DDE-CA5938EB24D5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3063977F-CB7B-F117-9665-BFB535BA99AB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1D673B7B-C0E8-63DA-0B93-5CB24F3010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49053DF8-5201-F1D9-4FBD-472D93ACA2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5DFC60D5-EE3B-F672-23AC-1998B6D64D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3244366F-9258-C008-315F-87EE5E845C27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7754231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D1164A4-0DC4-D31F-416C-714929A16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89597EE9-8930-0E1C-8599-E9CBEB6E34B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DCAEFAFB-FEBF-C279-F19B-899091B62B7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347B9A1-699F-BFBD-0B7A-89A9FA4046CE}"/>
              </a:ext>
            </a:extLst>
          </p:cNvPr>
          <p:cNvSpPr txBox="1"/>
          <p:nvPr/>
        </p:nvSpPr>
        <p:spPr>
          <a:xfrm>
            <a:off x="647291" y="1025932"/>
            <a:ext cx="10245211" cy="5601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PyPDFLoader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원본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파일을 불러와 텍스트 데이터로 변환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0922D39-DE4A-87B1-5B05-2BAC267CDA27}"/>
              </a:ext>
            </a:extLst>
          </p:cNvPr>
          <p:cNvSpPr txBox="1"/>
          <p:nvPr/>
        </p:nvSpPr>
        <p:spPr>
          <a:xfrm>
            <a:off x="240651" y="5449"/>
            <a:ext cx="6278136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B63997A3-8873-9172-513B-06C2DAEAB2CC}"/>
              </a:ext>
            </a:extLst>
          </p:cNvPr>
          <p:cNvCxnSpPr>
            <a:cxnSpLocks/>
          </p:cNvCxnSpPr>
          <p:nvPr/>
        </p:nvCxnSpPr>
        <p:spPr>
          <a:xfrm>
            <a:off x="347046" y="805588"/>
            <a:ext cx="4966634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8" name="그림 17">
            <a:extLst>
              <a:ext uri="{FF2B5EF4-FFF2-40B4-BE49-F238E27FC236}">
                <a16:creationId xmlns:a16="http://schemas.microsoft.com/office/drawing/2014/main" id="{CF54EFC4-E4D4-BBE6-EEF8-04328E87B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09" y="2188381"/>
            <a:ext cx="4281176" cy="67984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08945E0-72AD-224E-2351-776B181F6EDA}"/>
              </a:ext>
            </a:extLst>
          </p:cNvPr>
          <p:cNvSpPr txBox="1"/>
          <p:nvPr/>
        </p:nvSpPr>
        <p:spPr>
          <a:xfrm>
            <a:off x="387686" y="2958717"/>
            <a:ext cx="386177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272BB7F4-935A-2EEC-C49E-815FA67F3F9F}"/>
              </a:ext>
            </a:extLst>
          </p:cNvPr>
          <p:cNvCxnSpPr>
            <a:cxnSpLocks/>
          </p:cNvCxnSpPr>
          <p:nvPr/>
        </p:nvCxnSpPr>
        <p:spPr>
          <a:xfrm>
            <a:off x="326726" y="4353276"/>
            <a:ext cx="4309423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89DDDD1-5D99-3FB2-EC23-5B22F581E0D4}"/>
              </a:ext>
            </a:extLst>
          </p:cNvPr>
          <p:cNvSpPr txBox="1"/>
          <p:nvPr/>
        </p:nvSpPr>
        <p:spPr>
          <a:xfrm>
            <a:off x="240651" y="4262059"/>
            <a:ext cx="11951349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RecursiveCharacterTextSplitter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긴 텍스트를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이해하기 좋은 작은 단위로 나눈다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.</a:t>
            </a:r>
            <a:endParaRPr lang="ko-KR" altLang="en-US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D696B93-B16F-08FA-85A3-1C279142C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19" y="5557706"/>
            <a:ext cx="11290362" cy="877578"/>
          </a:xfrm>
          <a:prstGeom prst="rect">
            <a:avLst/>
          </a:prstGeom>
        </p:spPr>
      </p:pic>
      <p:pic>
        <p:nvPicPr>
          <p:cNvPr id="27" name="그림 26">
            <a:extLst>
              <a:ext uri="{FF2B5EF4-FFF2-40B4-BE49-F238E27FC236}">
                <a16:creationId xmlns:a16="http://schemas.microsoft.com/office/drawing/2014/main" id="{5C504CEC-3FEC-0D35-A26D-208B4A19DC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4869" y="2160811"/>
            <a:ext cx="7004241" cy="83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70447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1693249-09D3-682E-B755-B20F147E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C242038-00E4-9DDE-F9AF-FB0B5BD7A1A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F5196B30-0FE0-F3A1-F9DE-DDE940A4A5A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892800" y="275844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04D51D-AC56-1A88-F7C6-5B3CE2F4DFBA}"/>
              </a:ext>
            </a:extLst>
          </p:cNvPr>
          <p:cNvSpPr txBox="1"/>
          <p:nvPr/>
        </p:nvSpPr>
        <p:spPr>
          <a:xfrm>
            <a:off x="3908990" y="3504293"/>
            <a:ext cx="5062289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텍스트 분할 </a:t>
            </a:r>
            <a:endParaRPr lang="en-US" altLang="ko-KR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긴 글 → 작은 조각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7D01DB-79FF-41A7-214E-3DE2763CE35D}"/>
              </a:ext>
            </a:extLst>
          </p:cNvPr>
          <p:cNvSpPr txBox="1"/>
          <p:nvPr/>
        </p:nvSpPr>
        <p:spPr>
          <a:xfrm>
            <a:off x="3908991" y="1608546"/>
            <a:ext cx="2946400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문서 로딩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(PDF →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6818C2-FE35-918C-6B6B-9C8DDFF7AC05}"/>
              </a:ext>
            </a:extLst>
          </p:cNvPr>
          <p:cNvSpPr txBox="1"/>
          <p:nvPr/>
        </p:nvSpPr>
        <p:spPr>
          <a:xfrm>
            <a:off x="7881521" y="1608546"/>
            <a:ext cx="4051892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21F103-CB20-E139-0B1A-138AED58AAD5}"/>
              </a:ext>
            </a:extLst>
          </p:cNvPr>
          <p:cNvSpPr txBox="1"/>
          <p:nvPr/>
        </p:nvSpPr>
        <p:spPr>
          <a:xfrm>
            <a:off x="7881521" y="3504293"/>
            <a:ext cx="3989591" cy="1454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6A6702-0590-F1EA-4FA5-4C1CD525313E}"/>
              </a:ext>
            </a:extLst>
          </p:cNvPr>
          <p:cNvCxnSpPr/>
          <p:nvPr/>
        </p:nvCxnSpPr>
        <p:spPr>
          <a:xfrm>
            <a:off x="3737167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4C34EAFD-4401-BB63-26EE-51F07CF292D5}"/>
              </a:ext>
            </a:extLst>
          </p:cNvPr>
          <p:cNvCxnSpPr/>
          <p:nvPr/>
        </p:nvCxnSpPr>
        <p:spPr>
          <a:xfrm>
            <a:off x="3737167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5FAD61F-D0D1-8C9D-6D3E-DEB3495386D2}"/>
              </a:ext>
            </a:extLst>
          </p:cNvPr>
          <p:cNvCxnSpPr/>
          <p:nvPr/>
        </p:nvCxnSpPr>
        <p:spPr>
          <a:xfrm>
            <a:off x="7770761" y="1772755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416D4983-E27F-D5B1-FA2C-05831D097404}"/>
              </a:ext>
            </a:extLst>
          </p:cNvPr>
          <p:cNvCxnSpPr/>
          <p:nvPr/>
        </p:nvCxnSpPr>
        <p:spPr>
          <a:xfrm>
            <a:off x="7770761" y="3699878"/>
            <a:ext cx="0" cy="1366684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6" name="그림 25">
            <a:extLst>
              <a:ext uri="{FF2B5EF4-FFF2-40B4-BE49-F238E27FC236}">
                <a16:creationId xmlns:a16="http://schemas.microsoft.com/office/drawing/2014/main" id="{30982C5D-861B-76A1-3A12-875844F51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71" y="455118"/>
            <a:ext cx="5092776" cy="691612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A7A0EEC-4E58-879F-9675-B579C512B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587" y="1772755"/>
            <a:ext cx="3130155" cy="3117113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A2B3E49E-58F5-8304-79E4-2F08499BC6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314" y="3979772"/>
            <a:ext cx="2148493" cy="341176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62821698-7B8C-D96E-F8B3-4C19FA497504}"/>
              </a:ext>
            </a:extLst>
          </p:cNvPr>
          <p:cNvSpPr txBox="1"/>
          <p:nvPr/>
        </p:nvSpPr>
        <p:spPr>
          <a:xfrm>
            <a:off x="655320" y="292914"/>
            <a:ext cx="4805680" cy="8720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RAG</a:t>
            </a:r>
            <a:r>
              <a:rPr lang="ko-KR" altLang="en-US" sz="4000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방식 사용</a:t>
            </a:r>
          </a:p>
        </p:txBody>
      </p:sp>
    </p:spTree>
    <p:extLst>
      <p:ext uri="{BB962C8B-B14F-4D97-AF65-F5344CB8AC3E}">
        <p14:creationId xmlns:p14="http://schemas.microsoft.com/office/powerpoint/2010/main" val="9052752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18AC4A-C61A-D3A6-07D0-53B43ED4EA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25602429-9FAC-D93E-D7C8-CA82090FDDA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461CB20F-1607-095B-74BC-541E19EC1B3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C55944C-B5FD-0612-CA89-98386D6EADD1}"/>
              </a:ext>
            </a:extLst>
          </p:cNvPr>
          <p:cNvCxnSpPr>
            <a:cxnSpLocks/>
          </p:cNvCxnSpPr>
          <p:nvPr/>
        </p:nvCxnSpPr>
        <p:spPr>
          <a:xfrm flipH="1">
            <a:off x="502920" y="797395"/>
            <a:ext cx="11186160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B7B3AFC-7D86-D435-B350-077E7EAF5AC5}"/>
              </a:ext>
            </a:extLst>
          </p:cNvPr>
          <p:cNvSpPr txBox="1"/>
          <p:nvPr/>
        </p:nvSpPr>
        <p:spPr>
          <a:xfrm>
            <a:off x="502920" y="0"/>
            <a:ext cx="9911573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변환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텍스트 조각 → 숫자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3D963E8-188E-4618-AF29-09E6DCBC41B4}"/>
              </a:ext>
            </a:extLst>
          </p:cNvPr>
          <p:cNvSpPr txBox="1"/>
          <p:nvPr/>
        </p:nvSpPr>
        <p:spPr>
          <a:xfrm>
            <a:off x="502919" y="2123101"/>
            <a:ext cx="7571839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4. 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 스토어 저장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(</a:t>
            </a:r>
            <a:r>
              <a:rPr lang="ko-KR" altLang="en-US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숫자 → </a:t>
            </a:r>
            <a:r>
              <a:rPr lang="en-US" altLang="ko-KR" sz="32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DB)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D698EB62-668A-3BDF-C559-68C7C69E0B38}"/>
              </a:ext>
            </a:extLst>
          </p:cNvPr>
          <p:cNvCxnSpPr>
            <a:cxnSpLocks/>
          </p:cNvCxnSpPr>
          <p:nvPr/>
        </p:nvCxnSpPr>
        <p:spPr>
          <a:xfrm flipH="1">
            <a:off x="502919" y="2922311"/>
            <a:ext cx="11064791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A5C0532-089F-BDB9-B1EE-22269BA8D8D6}"/>
              </a:ext>
            </a:extLst>
          </p:cNvPr>
          <p:cNvSpPr txBox="1"/>
          <p:nvPr/>
        </p:nvSpPr>
        <p:spPr>
          <a:xfrm>
            <a:off x="502920" y="1008950"/>
            <a:ext cx="11064790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OpenAIEmbeddings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잘게 나뉜 텍스트 조각들을 숫자로 된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벡터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'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로 변환하여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AI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가 의미를 이해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62CD475-A927-8499-6B6B-419DDE05A232}"/>
              </a:ext>
            </a:extLst>
          </p:cNvPr>
          <p:cNvSpPr txBox="1"/>
          <p:nvPr/>
        </p:nvSpPr>
        <p:spPr>
          <a:xfrm>
            <a:off x="427814" y="3005492"/>
            <a:ext cx="11139896" cy="1114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변환된 벡터 데이터는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FAISS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벡터 데이터베이스에 저장 </a:t>
            </a:r>
            <a:r>
              <a:rPr lang="en-US" altLang="ko-KR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-&gt; </a:t>
            </a:r>
            <a:r>
              <a:rPr lang="ko-KR" altLang="en-US" sz="24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초고속 검색이 가능한 상태</a:t>
            </a:r>
            <a:endParaRPr lang="en-US" altLang="ko-KR" sz="24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A3A3EE55-14BA-436A-79D6-303DFA01E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8781" y="4591412"/>
            <a:ext cx="10293066" cy="107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00022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9841A43-A848-E77D-070C-4C519A3CA8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C0F4058-9979-EA2A-DD39-A2CA0C1787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E25A2937-2886-933F-13B6-CFA6D55CED0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A1D89E0-BBAB-B933-D49B-EA6539BF0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8894" y="1276397"/>
            <a:ext cx="8609412" cy="114116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C668A2F-9D55-5AF3-56B9-A2373FF8905B}"/>
              </a:ext>
            </a:extLst>
          </p:cNvPr>
          <p:cNvSpPr txBox="1"/>
          <p:nvPr/>
        </p:nvSpPr>
        <p:spPr>
          <a:xfrm>
            <a:off x="445047" y="168227"/>
            <a:ext cx="10365709" cy="7160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b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사용자와 상호작용</a:t>
            </a:r>
            <a:endParaRPr lang="ko-KR" altLang="en-US" sz="32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2FC9D67-8884-6C26-F706-AC36F5702C81}"/>
              </a:ext>
            </a:extLst>
          </p:cNvPr>
          <p:cNvSpPr/>
          <p:nvPr/>
        </p:nvSpPr>
        <p:spPr>
          <a:xfrm>
            <a:off x="165319" y="2657941"/>
            <a:ext cx="3842794" cy="3565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8B67BB80-80D3-14B5-D32D-77D580274E8A}"/>
              </a:ext>
            </a:extLst>
          </p:cNvPr>
          <p:cNvSpPr/>
          <p:nvPr/>
        </p:nvSpPr>
        <p:spPr>
          <a:xfrm>
            <a:off x="4146741" y="2657941"/>
            <a:ext cx="3842794" cy="3565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2CB8AB22-0113-35F1-DE34-A277B8FD3D81}"/>
              </a:ext>
            </a:extLst>
          </p:cNvPr>
          <p:cNvSpPr/>
          <p:nvPr/>
        </p:nvSpPr>
        <p:spPr>
          <a:xfrm>
            <a:off x="8162888" y="2657941"/>
            <a:ext cx="3842794" cy="3565003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0EAA9FB7-A31C-5124-D506-CA1CF467E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8923" y="3115696"/>
            <a:ext cx="3309236" cy="128418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2E27DD6-230A-A697-A3E7-81871B418BE5}"/>
              </a:ext>
            </a:extLst>
          </p:cNvPr>
          <p:cNvSpPr txBox="1"/>
          <p:nvPr/>
        </p:nvSpPr>
        <p:spPr>
          <a:xfrm>
            <a:off x="368923" y="4440442"/>
            <a:ext cx="36586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분류나 자동 완성 등 낮은 지연 시간이 요구되는 작업에 최적화</a:t>
            </a:r>
            <a:r>
              <a:rPr lang="en-US" altLang="ko-KR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b="1" i="0" dirty="0">
                <a:effectLst/>
                <a:latin typeface="HY헤드라인M" panose="02030600000101010101" pitchFamily="18" charset="-127"/>
                <a:ea typeface="HY헤드라인M" panose="02030600000101010101" pitchFamily="18" charset="-127"/>
              </a:rPr>
              <a:t>동시에 대량의 데이터를 처리할 수 있는 뛰어난 용량을 제공</a:t>
            </a:r>
            <a:endParaRPr lang="ko-KR" altLang="en-US" b="1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EC22963-AC24-C653-D4C7-FAFDCD406674}"/>
              </a:ext>
            </a:extLst>
          </p:cNvPr>
          <p:cNvSpPr txBox="1"/>
          <p:nvPr/>
        </p:nvSpPr>
        <p:spPr>
          <a:xfrm>
            <a:off x="4238804" y="3932675"/>
            <a:ext cx="3658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Temperature = 0.7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나름 창의적인 답변을 제공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C7DDDEB-4EAA-F741-0887-BD8F1D273FC2}"/>
              </a:ext>
            </a:extLst>
          </p:cNvPr>
          <p:cNvSpPr txBox="1"/>
          <p:nvPr/>
        </p:nvSpPr>
        <p:spPr>
          <a:xfrm>
            <a:off x="8254951" y="3932675"/>
            <a:ext cx="365866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Streaming=True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로 </a:t>
            </a:r>
            <a:r>
              <a:rPr lang="ko-KR" altLang="en-US" b="1" dirty="0" err="1">
                <a:latin typeface="HY헤드라인M" panose="02030600000101010101" pitchFamily="18" charset="-127"/>
                <a:ea typeface="HY헤드라인M" panose="02030600000101010101" pitchFamily="18" charset="-127"/>
              </a:rPr>
              <a:t>타이핑하는게</a:t>
            </a:r>
            <a:r>
              <a:rPr lang="ko-KR" altLang="en-US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 보이게 설정</a:t>
            </a:r>
          </a:p>
        </p:txBody>
      </p:sp>
    </p:spTree>
    <p:extLst>
      <p:ext uri="{BB962C8B-B14F-4D97-AF65-F5344CB8AC3E}">
        <p14:creationId xmlns:p14="http://schemas.microsoft.com/office/powerpoint/2010/main" val="4015323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966D49-C017-490C-458C-0966543106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7B26826-B865-7FC4-3328-EDAEA8293E7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C19FEE75-8C19-294C-4C36-3092F54B240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32DF0E-3EF7-8313-ABED-9C1BEFD54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1831"/>
            <a:ext cx="12310685" cy="580953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315CFA7-0406-443B-C927-D92A5FAFBB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9" y="3867856"/>
            <a:ext cx="2570489" cy="2316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62269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0BB37-141C-F1F4-06B4-C5D44BA27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46D1A512-6699-C360-7B61-B2CF59131BC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A1AD06D3-F748-5870-0C34-9E82B437C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F095CBC-1C07-953C-4D41-654C52C0FA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80" y="157067"/>
            <a:ext cx="12496959" cy="267792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106A762-6A5E-4546-62C4-7C19A749DA72}"/>
              </a:ext>
            </a:extLst>
          </p:cNvPr>
          <p:cNvSpPr txBox="1"/>
          <p:nvPr/>
        </p:nvSpPr>
        <p:spPr>
          <a:xfrm>
            <a:off x="281264" y="3558050"/>
            <a:ext cx="11293420" cy="85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질문과 가장 관련성 높은 자료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5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개를 찾아오세요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"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라는 구체적인 지시로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ko-KR" altLang="en-US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챗봇은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  <a:r>
              <a:rPr lang="en-US" altLang="ko-KR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PDF</a:t>
            </a:r>
            <a:r>
              <a:rPr lang="ko-KR" altLang="en-US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에 있는 정확한 내용을 기반으로 답변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DE729CEA-B376-1613-2F40-C5EE9A0666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264" y="3103384"/>
            <a:ext cx="10446538" cy="42191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AD09855B-392F-70CB-7E94-50AEAEB04B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85" y="4548954"/>
            <a:ext cx="12096285" cy="3296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16B6D9C8-A19C-8FA4-36B7-06F4441921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8588" y="5154831"/>
            <a:ext cx="5927688" cy="47421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9DD52A3-4843-8F1E-631F-FDB8EFBE93B7}"/>
              </a:ext>
            </a:extLst>
          </p:cNvPr>
          <p:cNvSpPr txBox="1"/>
          <p:nvPr/>
        </p:nvSpPr>
        <p:spPr>
          <a:xfrm>
            <a:off x="6248400" y="5154831"/>
            <a:ext cx="62503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직접 만든 </a:t>
            </a:r>
            <a:r>
              <a:rPr lang="en-US" altLang="ko-KR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PROMPT</a:t>
            </a:r>
            <a:r>
              <a:rPr lang="ko-KR" altLang="en-US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규칙을 따르도록 강제</a:t>
            </a:r>
          </a:p>
        </p:txBody>
      </p:sp>
    </p:spTree>
    <p:extLst>
      <p:ext uri="{BB962C8B-B14F-4D97-AF65-F5344CB8AC3E}">
        <p14:creationId xmlns:p14="http://schemas.microsoft.com/office/powerpoint/2010/main" val="2078480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87DEFD-253C-5AD1-40BB-8C4347711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113DCE4D-5878-5FA0-50CC-F16DDB4BFD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2AAAEA4-C436-1FB9-828F-330830D309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39A69F8-577A-2B1C-1C22-7D668EC5E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65" y="1114728"/>
            <a:ext cx="7601388" cy="414240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C5BE27-C2C5-7C2F-4CDA-FEF0956A91FF}"/>
              </a:ext>
            </a:extLst>
          </p:cNvPr>
          <p:cNvSpPr txBox="1"/>
          <p:nvPr/>
        </p:nvSpPr>
        <p:spPr>
          <a:xfrm>
            <a:off x="7986532" y="1844249"/>
            <a:ext cx="4078003" cy="25206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altLang="ko-KR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ConversationalRetrievalChain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(5.43s / 5,143t)</a:t>
            </a:r>
            <a:endParaRPr lang="ko-KR" altLang="en-US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최상위 파이프라인</a:t>
            </a:r>
            <a:endParaRPr lang="en-US" altLang="ko-KR" b="1" dirty="0"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내부적으로 “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(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필요시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) 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질문 정제 → 검색</a:t>
            </a:r>
            <a:r>
              <a:rPr lang="en-US" altLang="ko-KR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/</a:t>
            </a:r>
            <a:r>
              <a:rPr lang="ko-KR" altLang="en-US" b="1" dirty="0" err="1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임베딩</a:t>
            </a:r>
            <a:r>
              <a:rPr lang="ko-KR" altLang="en-US" b="1" dirty="0"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검색 → 문서 결합 → 답변 생성” 순서로 진행</a:t>
            </a:r>
          </a:p>
        </p:txBody>
      </p:sp>
    </p:spTree>
    <p:extLst>
      <p:ext uri="{BB962C8B-B14F-4D97-AF65-F5344CB8AC3E}">
        <p14:creationId xmlns:p14="http://schemas.microsoft.com/office/powerpoint/2010/main" val="2317368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8B1B7D-E6AB-31B3-0827-26F38FD639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B722663A-F752-5EB7-AC67-51A911D28D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2179" y="0"/>
            <a:ext cx="6747641" cy="6858000"/>
          </a:xfrm>
          <a:prstGeom prst="rect">
            <a:avLst/>
          </a:prstGeom>
        </p:spPr>
      </p:pic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BF9BE943-7792-26B5-F502-1C8B5A8B91B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3E628D5C-903E-DEA7-42F3-425AF826CB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ED3722-5400-A638-B625-53582F23200A}"/>
              </a:ext>
            </a:extLst>
          </p:cNvPr>
          <p:cNvSpPr txBox="1"/>
          <p:nvPr/>
        </p:nvSpPr>
        <p:spPr>
          <a:xfrm>
            <a:off x="1137920" y="721737"/>
            <a:ext cx="991616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          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구성</a:t>
            </a:r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92324427-C211-8123-3642-6C1EE878904C}"/>
              </a:ext>
            </a:extLst>
          </p:cNvPr>
          <p:cNvCxnSpPr/>
          <p:nvPr/>
        </p:nvCxnSpPr>
        <p:spPr>
          <a:xfrm>
            <a:off x="1188720" y="1992015"/>
            <a:ext cx="7345680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16965F2-FA85-C323-2F78-7AE7AC14FB4E}"/>
              </a:ext>
            </a:extLst>
          </p:cNvPr>
          <p:cNvSpPr txBox="1"/>
          <p:nvPr/>
        </p:nvSpPr>
        <p:spPr>
          <a:xfrm>
            <a:off x="1954115" y="726678"/>
            <a:ext cx="380689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6600" b="1" dirty="0" err="1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백엔드</a:t>
            </a:r>
            <a:r>
              <a:rPr lang="ko-KR" altLang="en-US" sz="66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EAC3B5-809F-43BF-2165-E97B2193D8AB}"/>
              </a:ext>
            </a:extLst>
          </p:cNvPr>
          <p:cNvSpPr txBox="1"/>
          <p:nvPr/>
        </p:nvSpPr>
        <p:spPr>
          <a:xfrm>
            <a:off x="1188720" y="2349642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1. backend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3D93EC-252B-2CC0-8BC3-CB96100E628E}"/>
              </a:ext>
            </a:extLst>
          </p:cNvPr>
          <p:cNvSpPr txBox="1"/>
          <p:nvPr/>
        </p:nvSpPr>
        <p:spPr>
          <a:xfrm>
            <a:off x="1188720" y="2971871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0E599D-13D9-FFD9-415C-F8C7E678086D}"/>
              </a:ext>
            </a:extLst>
          </p:cNvPr>
          <p:cNvSpPr txBox="1"/>
          <p:nvPr/>
        </p:nvSpPr>
        <p:spPr>
          <a:xfrm>
            <a:off x="1188720" y="3594100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3. backend3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18212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181CD2-311E-FA11-403C-05E8D90666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CB065249-B8F6-C389-D607-941C94AB9A3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B1036B7D-49BC-45B7-2A6C-428FD4CF913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4024638-9039-D3AA-1D8B-AB7CC62025E8}"/>
              </a:ext>
            </a:extLst>
          </p:cNvPr>
          <p:cNvCxnSpPr/>
          <p:nvPr/>
        </p:nvCxnSpPr>
        <p:spPr>
          <a:xfrm>
            <a:off x="113177" y="786942"/>
            <a:ext cx="11830291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17245B4-5CF6-5B26-51D3-873449F5B88B}"/>
              </a:ext>
            </a:extLst>
          </p:cNvPr>
          <p:cNvSpPr txBox="1"/>
          <p:nvPr/>
        </p:nvSpPr>
        <p:spPr>
          <a:xfrm>
            <a:off x="2175474" y="188339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의 구성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C93523D-B8BA-3AF6-10FC-FF8AC9CBB815}"/>
              </a:ext>
            </a:extLst>
          </p:cNvPr>
          <p:cNvSpPr txBox="1"/>
          <p:nvPr/>
        </p:nvSpPr>
        <p:spPr>
          <a:xfrm>
            <a:off x="126833" y="189334"/>
            <a:ext cx="9916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2. backend2</a:t>
            </a:r>
            <a:endParaRPr lang="ko-KR" altLang="en-US" sz="2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376657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댄스, 예술, 만화 영화, 텍스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C4F684C-A6EE-DB92-9CA5-B346494F06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400"/>
            <a:ext cx="12263120" cy="6837680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8035FF35-1AAB-5E12-BBC6-02FFDB138CC3}"/>
              </a:ext>
            </a:extLst>
          </p:cNvPr>
          <p:cNvSpPr/>
          <p:nvPr/>
        </p:nvSpPr>
        <p:spPr>
          <a:xfrm>
            <a:off x="0" y="0"/>
            <a:ext cx="12263120" cy="6858000"/>
          </a:xfrm>
          <a:prstGeom prst="rect">
            <a:avLst/>
          </a:prstGeom>
          <a:solidFill>
            <a:schemeClr val="dk1">
              <a:alpha val="71000"/>
            </a:scheme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6FF4CA8E-6C86-503D-06BD-7BCB42E424A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023E8870-7679-E5D5-0AD4-39FD85163BD1}"/>
              </a:ext>
            </a:extLst>
          </p:cNvPr>
          <p:cNvCxnSpPr>
            <a:cxnSpLocks/>
          </p:cNvCxnSpPr>
          <p:nvPr/>
        </p:nvCxnSpPr>
        <p:spPr>
          <a:xfrm flipV="1">
            <a:off x="218440" y="6339840"/>
            <a:ext cx="1175512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4CAEECB4-25B5-B844-7048-86BC83D35CF7}"/>
              </a:ext>
            </a:extLst>
          </p:cNvPr>
          <p:cNvGrpSpPr/>
          <p:nvPr/>
        </p:nvGrpSpPr>
        <p:grpSpPr>
          <a:xfrm>
            <a:off x="477521" y="1081623"/>
            <a:ext cx="5466079" cy="4379793"/>
            <a:chOff x="546668" y="474148"/>
            <a:chExt cx="5466079" cy="4379793"/>
          </a:xfrm>
        </p:grpSpPr>
        <p:pic>
          <p:nvPicPr>
            <p:cNvPr id="1034" name="Picture 10" descr="양홍원의 킬링벌스를 라이브로! | 사계, ROSE, Citi+, 25, IndiGO, Me, 나쁜맛 등">
              <a:extLst>
                <a:ext uri="{FF2B5EF4-FFF2-40B4-BE49-F238E27FC236}">
                  <a16:creationId xmlns:a16="http://schemas.microsoft.com/office/drawing/2014/main" id="{7E94A5D0-A981-4C16-0E1D-6249971E61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6668" y="1907543"/>
              <a:ext cx="5236345" cy="29463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DCECAE0-F016-2DE7-4F35-BFBCBA2FFC84}"/>
                </a:ext>
              </a:extLst>
            </p:cNvPr>
            <p:cNvSpPr txBox="1"/>
            <p:nvPr/>
          </p:nvSpPr>
          <p:spPr>
            <a:xfrm>
              <a:off x="546668" y="1298567"/>
              <a:ext cx="54660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>
                  <a:solidFill>
                    <a:schemeClr val="bg1"/>
                  </a:solidFill>
                </a:rPr>
                <a:t>여러 논란속에서도 굳건한 </a:t>
              </a:r>
              <a:r>
                <a:rPr lang="ko-KR" altLang="en-US" b="1" dirty="0" err="1">
                  <a:solidFill>
                    <a:schemeClr val="bg1"/>
                  </a:solidFill>
                </a:rPr>
                <a:t>국힙</a:t>
              </a:r>
              <a:r>
                <a:rPr lang="ko-KR" altLang="en-US" b="1" dirty="0">
                  <a:solidFill>
                    <a:schemeClr val="bg1"/>
                  </a:solidFill>
                </a:rPr>
                <a:t> 정상급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B0FF258-2B12-DBB4-753A-C87473A35970}"/>
                </a:ext>
              </a:extLst>
            </p:cNvPr>
            <p:cNvSpPr txBox="1"/>
            <p:nvPr/>
          </p:nvSpPr>
          <p:spPr>
            <a:xfrm>
              <a:off x="546668" y="474148"/>
              <a:ext cx="5466079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200" b="1" dirty="0" err="1">
                  <a:solidFill>
                    <a:schemeClr val="bg1"/>
                  </a:solidFill>
                </a:rPr>
                <a:t>양홍원</a:t>
              </a:r>
              <a:r>
                <a:rPr lang="en-US" altLang="ko-KR" sz="3200" b="1" dirty="0">
                  <a:solidFill>
                    <a:schemeClr val="bg1"/>
                  </a:solidFill>
                </a:rPr>
                <a:t>(YANGHONGWON)</a:t>
              </a:r>
              <a:endParaRPr lang="ko-KR" altLang="en-US" sz="3200" b="1" dirty="0">
                <a:solidFill>
                  <a:schemeClr val="bg1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CACBF02-EDD0-3ADF-9321-65DD798BB417}"/>
              </a:ext>
            </a:extLst>
          </p:cNvPr>
          <p:cNvSpPr txBox="1"/>
          <p:nvPr/>
        </p:nvSpPr>
        <p:spPr>
          <a:xfrm>
            <a:off x="6797040" y="1081623"/>
            <a:ext cx="41859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200" b="1" dirty="0">
                <a:solidFill>
                  <a:schemeClr val="bg1"/>
                </a:solidFill>
              </a:rPr>
              <a:t>오보에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D8D150-7982-0D4F-3D30-ED30B5EAD08C}"/>
              </a:ext>
            </a:extLst>
          </p:cNvPr>
          <p:cNvSpPr txBox="1"/>
          <p:nvPr/>
        </p:nvSpPr>
        <p:spPr>
          <a:xfrm>
            <a:off x="6797040" y="1873008"/>
            <a:ext cx="4185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chemeClr val="bg1"/>
                </a:solidFill>
              </a:rPr>
              <a:t>21</a:t>
            </a:r>
            <a:r>
              <a:rPr lang="ko-KR" altLang="en-US" b="1" dirty="0">
                <a:solidFill>
                  <a:schemeClr val="bg1"/>
                </a:solidFill>
              </a:rPr>
              <a:t>년도 정규 </a:t>
            </a:r>
            <a:r>
              <a:rPr lang="en-US" altLang="ko-KR" b="1" dirty="0">
                <a:solidFill>
                  <a:schemeClr val="bg1"/>
                </a:solidFill>
              </a:rPr>
              <a:t>2</a:t>
            </a:r>
            <a:r>
              <a:rPr lang="ko-KR" altLang="en-US" b="1" dirty="0">
                <a:solidFill>
                  <a:schemeClr val="bg1"/>
                </a:solidFill>
              </a:rPr>
              <a:t>집 오보에 발매</a:t>
            </a: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3BC088D7-9A8B-7598-A2A7-EB8C4DC94B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21804" y="2419841"/>
            <a:ext cx="4037636" cy="356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22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A1ACC0-D704-897A-2148-048F4CA47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A68DE54F-4FAE-63E1-096D-2706E2C28E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" name="AutoShape 2" descr="오보에(앨범) - 나무위키">
            <a:extLst>
              <a:ext uri="{FF2B5EF4-FFF2-40B4-BE49-F238E27FC236}">
                <a16:creationId xmlns:a16="http://schemas.microsoft.com/office/drawing/2014/main" id="{8BE41A2D-2880-C45A-21EA-B12580AEDC7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05999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DFF7F4-F48D-F26E-4B78-0B3046B4E6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2B57CE0-1BEA-9A6A-E907-943847F6BC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B847EA0B-FFA5-B96E-EB92-D1F58A99AB55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E3B9D4B6-3293-D4D9-59F9-4C282ED23AA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D8326ED-B4CE-4D6F-AB49-4956092C79A2}"/>
              </a:ext>
            </a:extLst>
          </p:cNvPr>
          <p:cNvSpPr txBox="1"/>
          <p:nvPr/>
        </p:nvSpPr>
        <p:spPr>
          <a:xfrm>
            <a:off x="2533088" y="2767281"/>
            <a:ext cx="71258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0" b="1" dirty="0">
                <a:solidFill>
                  <a:schemeClr val="bg1"/>
                </a:solidFill>
              </a:rPr>
              <a:t>오보에</a:t>
            </a:r>
            <a:r>
              <a:rPr lang="en-US" altLang="ko-KR" sz="8000" b="1" dirty="0">
                <a:solidFill>
                  <a:schemeClr val="bg1"/>
                </a:solidFill>
              </a:rPr>
              <a:t>(OBOE)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326CD55-D5B2-4D9C-6A7E-085B91A53B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7662" y="-48597"/>
            <a:ext cx="6996676" cy="695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6862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609F92-A77F-DC48-DDEF-16A9FAAE8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FAF6B49D-40B2-019E-8951-4CCC257450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D65B33F4-2C2A-3869-F729-97A481F4CD29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D8A630F4-3DA1-3FF7-232D-C1DE413FF5F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A41FE7-3FD1-519E-61AE-3B0EBF07BCD7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誤報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6F61DE-CDCA-E729-B87F-632298EDA073}"/>
              </a:ext>
            </a:extLst>
          </p:cNvPr>
          <p:cNvSpPr txBox="1"/>
          <p:nvPr/>
        </p:nvSpPr>
        <p:spPr>
          <a:xfrm>
            <a:off x="2533087" y="4202777"/>
            <a:ext cx="71258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chemeClr val="bg1"/>
                </a:solidFill>
              </a:rPr>
              <a:t>어떠한 사건이나 소식을 그릇되게 전하여 알려 줌 또는 그 사건이나 소식 이걸 일부러 한 경우는 </a:t>
            </a:r>
            <a:r>
              <a:rPr lang="ko-KR" altLang="en-US" b="1" dirty="0">
                <a:solidFill>
                  <a:schemeClr val="bg1"/>
                </a:solidFill>
                <a:hlinkClick r:id="rId3" tooltip="가짜 뉴스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가짜 뉴스</a:t>
            </a:r>
            <a:r>
              <a:rPr lang="ko-KR" altLang="en-US" b="1" dirty="0">
                <a:solidFill>
                  <a:schemeClr val="bg1"/>
                </a:solidFill>
              </a:rPr>
              <a:t>라고 부른다</a:t>
            </a:r>
            <a:r>
              <a:rPr lang="en-US" altLang="ko-KR" b="1" dirty="0">
                <a:solidFill>
                  <a:schemeClr val="bg1"/>
                </a:solidFill>
              </a:rPr>
              <a:t>.</a:t>
            </a:r>
            <a:endParaRPr lang="ko-KR" altLang="en-US" sz="8800" b="1" dirty="0">
              <a:solidFill>
                <a:schemeClr val="bg1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480FA21-ECD7-81F2-61FA-872B2714A9E6}"/>
              </a:ext>
            </a:extLst>
          </p:cNvPr>
          <p:cNvGrpSpPr/>
          <p:nvPr/>
        </p:nvGrpSpPr>
        <p:grpSpPr>
          <a:xfrm>
            <a:off x="2080484" y="1390366"/>
            <a:ext cx="8240275" cy="4077269"/>
            <a:chOff x="1975862" y="1390365"/>
            <a:chExt cx="8240275" cy="4077269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252A2AF-2B60-C240-F1BE-A227282DF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75862" y="1390365"/>
              <a:ext cx="8240275" cy="4077269"/>
            </a:xfrm>
            <a:prstGeom prst="rect">
              <a:avLst/>
            </a:prstGeom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77D84AFE-55BC-6CCB-EE34-1BA1C7F55BDC}"/>
                </a:ext>
              </a:extLst>
            </p:cNvPr>
            <p:cNvCxnSpPr/>
            <p:nvPr/>
          </p:nvCxnSpPr>
          <p:spPr>
            <a:xfrm>
              <a:off x="2365829" y="3701143"/>
              <a:ext cx="1335314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240342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CF543-0AA7-223F-7BE9-D366659A3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BE36B0C8-AAC3-29F8-B129-D7EE66DE6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3147DF23-D523-76EC-FC16-C7EA71549DD2}"/>
              </a:ext>
            </a:extLst>
          </p:cNvPr>
          <p:cNvSpPr/>
          <p:nvPr/>
        </p:nvSpPr>
        <p:spPr>
          <a:xfrm>
            <a:off x="-105716" y="-1493134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FFA8AF0B-4804-E426-BE89-8FD1FE7BB75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51B01B-F8D8-7959-03EB-CC62BD51AFFC}"/>
              </a:ext>
            </a:extLst>
          </p:cNvPr>
          <p:cNvSpPr txBox="1"/>
          <p:nvPr/>
        </p:nvSpPr>
        <p:spPr>
          <a:xfrm>
            <a:off x="2533088" y="2705725"/>
            <a:ext cx="712582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800" b="1" u="sng" dirty="0">
                <a:solidFill>
                  <a:schemeClr val="bg1"/>
                </a:solidFill>
              </a:rPr>
              <a:t>오보</a:t>
            </a:r>
            <a:r>
              <a:rPr lang="en-US" altLang="ko-KR" sz="8800" b="1" dirty="0">
                <a:solidFill>
                  <a:schemeClr val="bg1"/>
                </a:solidFill>
              </a:rPr>
              <a:t>(</a:t>
            </a:r>
            <a:r>
              <a:rPr lang="ko-KR" altLang="en-US" sz="8800" b="1" dirty="0">
                <a:solidFill>
                  <a:schemeClr val="bg1"/>
                </a:solidFill>
              </a:rPr>
              <a:t>五步</a:t>
            </a:r>
            <a:r>
              <a:rPr lang="en-US" altLang="ko-KR" sz="8800" b="1" dirty="0">
                <a:solidFill>
                  <a:schemeClr val="bg1"/>
                </a:solidFill>
              </a:rPr>
              <a:t>)</a:t>
            </a:r>
            <a:r>
              <a:rPr lang="ko-KR" altLang="en-US" sz="8800" b="1" dirty="0">
                <a:solidFill>
                  <a:schemeClr val="bg1"/>
                </a:solidFill>
              </a:rPr>
              <a:t>에</a:t>
            </a:r>
          </a:p>
        </p:txBody>
      </p:sp>
    </p:spTree>
    <p:extLst>
      <p:ext uri="{BB962C8B-B14F-4D97-AF65-F5344CB8AC3E}">
        <p14:creationId xmlns:p14="http://schemas.microsoft.com/office/powerpoint/2010/main" val="2018789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D0FB-988A-673E-31AB-CD35C2C5E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0BC967C2-CB49-1253-09E4-4FDB8FC35D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C7AD5D4C-E0BA-BE78-D6CF-0F2B4D74A4AC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03C6F489-A196-9532-8B03-8D2CDB550C6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489820D-6ED6-BBBC-D3B4-7A5071EBF117}"/>
              </a:ext>
            </a:extLst>
          </p:cNvPr>
          <p:cNvSpPr txBox="1"/>
          <p:nvPr/>
        </p:nvSpPr>
        <p:spPr>
          <a:xfrm>
            <a:off x="1333752" y="2151728"/>
            <a:ext cx="952449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0" b="1" dirty="0">
                <a:solidFill>
                  <a:schemeClr val="bg1"/>
                </a:solidFill>
              </a:rPr>
              <a:t>3 STEPS FORWARD, 2STEPS BACK</a:t>
            </a:r>
            <a:endParaRPr lang="ko-KR" altLang="en-US" sz="8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85161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3F0D2-CBF4-EFA4-F42E-7342F7ECF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그림 28">
            <a:extLst>
              <a:ext uri="{FF2B5EF4-FFF2-40B4-BE49-F238E27FC236}">
                <a16:creationId xmlns:a16="http://schemas.microsoft.com/office/drawing/2014/main" id="{E346C2F6-6E4E-96E6-6D19-D6752B1A71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05716" y="-518702"/>
            <a:ext cx="12612676" cy="11145185"/>
          </a:xfrm>
          <a:prstGeom prst="rect">
            <a:avLst/>
          </a:prstGeom>
          <a:ln>
            <a:noFill/>
          </a:ln>
        </p:spPr>
      </p:pic>
      <p:sp>
        <p:nvSpPr>
          <p:cNvPr id="30" name="직사각형 29">
            <a:extLst>
              <a:ext uri="{FF2B5EF4-FFF2-40B4-BE49-F238E27FC236}">
                <a16:creationId xmlns:a16="http://schemas.microsoft.com/office/drawing/2014/main" id="{01068F4D-ED12-0275-463D-E490D6D0E64F}"/>
              </a:ext>
            </a:extLst>
          </p:cNvPr>
          <p:cNvSpPr/>
          <p:nvPr/>
        </p:nvSpPr>
        <p:spPr>
          <a:xfrm>
            <a:off x="-105716" y="-1918642"/>
            <a:ext cx="12612676" cy="9479666"/>
          </a:xfrm>
          <a:prstGeom prst="rect">
            <a:avLst/>
          </a:prstGeom>
          <a:solidFill>
            <a:schemeClr val="tx1">
              <a:alpha val="69000"/>
            </a:schemeClr>
          </a:solidFill>
          <a:ln>
            <a:solidFill>
              <a:schemeClr val="accent1">
                <a:shade val="15000"/>
                <a:alpha val="84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AutoShape 2" descr="오보에(앨범) - 나무위키">
            <a:extLst>
              <a:ext uri="{FF2B5EF4-FFF2-40B4-BE49-F238E27FC236}">
                <a16:creationId xmlns:a16="http://schemas.microsoft.com/office/drawing/2014/main" id="{30FF889D-DFA4-B06D-EE98-320DF6DCBED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2946400" cy="294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273A13-5A95-A496-1E1B-A0333FE38FB0}"/>
              </a:ext>
            </a:extLst>
          </p:cNvPr>
          <p:cNvSpPr txBox="1"/>
          <p:nvPr/>
        </p:nvSpPr>
        <p:spPr>
          <a:xfrm>
            <a:off x="3048000" y="3891260"/>
            <a:ext cx="6324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ko-KR" altLang="en-US" sz="40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0F96B5-938C-1D38-4AAB-C9769258DD76}"/>
              </a:ext>
            </a:extLst>
          </p:cNvPr>
          <p:cNvSpPr txBox="1"/>
          <p:nvPr/>
        </p:nvSpPr>
        <p:spPr>
          <a:xfrm>
            <a:off x="1247775" y="2644170"/>
            <a:ext cx="969645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감정적 혼란과 현실 도피</a:t>
            </a:r>
            <a:r>
              <a:rPr lang="en-US" altLang="ko-KR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, </a:t>
            </a:r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그리고 </a:t>
            </a:r>
            <a:endParaRPr lang="en-US" altLang="ko-KR" sz="4800" b="1" dirty="0">
              <a:solidFill>
                <a:schemeClr val="bg1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pPr algn="ctr"/>
            <a:r>
              <a:rPr lang="ko-KR" altLang="en-US" sz="4800" b="1" dirty="0">
                <a:solidFill>
                  <a:schemeClr val="bg1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최종적인 성장으로 이어지는 앨범</a:t>
            </a:r>
          </a:p>
        </p:txBody>
      </p:sp>
    </p:spTree>
    <p:extLst>
      <p:ext uri="{BB962C8B-B14F-4D97-AF65-F5344CB8AC3E}">
        <p14:creationId xmlns:p14="http://schemas.microsoft.com/office/powerpoint/2010/main" val="11614538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357</TotalTime>
  <Words>585</Words>
  <Application>Microsoft Office PowerPoint</Application>
  <PresentationFormat>와이드스크린</PresentationFormat>
  <Paragraphs>92</Paragraphs>
  <Slides>40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7" baseType="lpstr">
      <vt:lpstr>HY견고딕</vt:lpstr>
      <vt:lpstr>HY헤드라인M</vt:lpstr>
      <vt:lpstr>맑은 고딕</vt:lpstr>
      <vt:lpstr>Aptos</vt:lpstr>
      <vt:lpstr>Aptos Display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이민규</dc:creator>
  <cp:lastModifiedBy>이민규</cp:lastModifiedBy>
  <cp:revision>6</cp:revision>
  <dcterms:created xsi:type="dcterms:W3CDTF">2025-09-24T00:04:46Z</dcterms:created>
  <dcterms:modified xsi:type="dcterms:W3CDTF">2025-09-25T07:42:40Z</dcterms:modified>
</cp:coreProperties>
</file>