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8"/>
  </p:notesMasterIdLst>
  <p:sldIdLst>
    <p:sldId id="257" r:id="rId2"/>
    <p:sldId id="261" r:id="rId3"/>
    <p:sldId id="263" r:id="rId4"/>
    <p:sldId id="256" r:id="rId5"/>
    <p:sldId id="264" r:id="rId6"/>
    <p:sldId id="266" r:id="rId7"/>
    <p:sldId id="267" r:id="rId8"/>
    <p:sldId id="265" r:id="rId9"/>
    <p:sldId id="270" r:id="rId10"/>
    <p:sldId id="268" r:id="rId11"/>
    <p:sldId id="259" r:id="rId12"/>
    <p:sldId id="262" r:id="rId13"/>
    <p:sldId id="276" r:id="rId14"/>
    <p:sldId id="269" r:id="rId15"/>
    <p:sldId id="275" r:id="rId16"/>
    <p:sldId id="271" r:id="rId17"/>
    <p:sldId id="277" r:id="rId18"/>
    <p:sldId id="278" r:id="rId19"/>
    <p:sldId id="280" r:id="rId20"/>
    <p:sldId id="281" r:id="rId21"/>
    <p:sldId id="272" r:id="rId22"/>
    <p:sldId id="282" r:id="rId23"/>
    <p:sldId id="273" r:id="rId24"/>
    <p:sldId id="283" r:id="rId25"/>
    <p:sldId id="274" r:id="rId26"/>
    <p:sldId id="284" r:id="rId27"/>
    <p:sldId id="285" r:id="rId28"/>
    <p:sldId id="286" r:id="rId29"/>
    <p:sldId id="287" r:id="rId30"/>
    <p:sldId id="296" r:id="rId31"/>
    <p:sldId id="288" r:id="rId32"/>
    <p:sldId id="297" r:id="rId33"/>
    <p:sldId id="293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94660"/>
  </p:normalViewPr>
  <p:slideViewPr>
    <p:cSldViewPr snapToGrid="0">
      <p:cViewPr>
        <p:scale>
          <a:sx n="66" d="100"/>
          <a:sy n="66" d="100"/>
        </p:scale>
        <p:origin x="60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7564-736C-4625-9D92-6F3CC99BDF93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894BA-D2E4-4560-A91B-FDE496F75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1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3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22746-7542-81B9-2F18-6BB6B1472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2434C7-580B-4715-D56A-DCABA9519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F58881-CEA9-CACC-0D5C-DD0A4E092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363E9-A1A3-87CD-6AAD-CD4B73351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4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2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0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4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7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7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1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0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A%B0%80%EC%A7%9C%20%EB%89%B4%EC%8A%A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5831A-0C02-B035-813F-1A95F5ACD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D457376-40C5-EF5B-E798-1A6F42804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3" y="1142518"/>
            <a:ext cx="11614954" cy="529218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FC99E-F8D7-5B16-5030-22B3EB739C8D}"/>
              </a:ext>
            </a:extLst>
          </p:cNvPr>
          <p:cNvSpPr/>
          <p:nvPr/>
        </p:nvSpPr>
        <p:spPr>
          <a:xfrm>
            <a:off x="-1447800" y="-1209675"/>
            <a:ext cx="15087600" cy="9277350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CB030FF-340D-2290-CCBC-7B8067F7E2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24E7A-E875-4E0B-AE59-E1E3C1C74406}"/>
              </a:ext>
            </a:extLst>
          </p:cNvPr>
          <p:cNvSpPr txBox="1"/>
          <p:nvPr/>
        </p:nvSpPr>
        <p:spPr>
          <a:xfrm>
            <a:off x="9716635" y="5726817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이민규</a:t>
            </a:r>
            <a:endParaRPr lang="ko-KR" altLang="en-US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4C1E1-D35F-0042-1DB0-DA2FA9A2C1D5}"/>
              </a:ext>
            </a:extLst>
          </p:cNvPr>
          <p:cNvSpPr txBox="1"/>
          <p:nvPr/>
        </p:nvSpPr>
        <p:spPr>
          <a:xfrm>
            <a:off x="628468" y="922383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가사의 유기적 의미 찾기</a:t>
            </a:r>
          </a:p>
        </p:txBody>
      </p:sp>
    </p:spTree>
    <p:extLst>
      <p:ext uri="{BB962C8B-B14F-4D97-AF65-F5344CB8AC3E}">
        <p14:creationId xmlns:p14="http://schemas.microsoft.com/office/powerpoint/2010/main" val="269801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44F2-752F-0B58-E130-55E51AF1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5A965ED5-CDEC-4223-593F-2A8B24FAD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92C0B5-A352-7FE3-54EF-A4E7F88DD4FF}"/>
              </a:ext>
            </a:extLst>
          </p:cNvPr>
          <p:cNvSpPr/>
          <p:nvPr/>
        </p:nvSpPr>
        <p:spPr>
          <a:xfrm>
            <a:off x="-105716" y="-1918642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97BE35CD-187E-902B-22CA-4340A0297D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BBC0B-BFB6-FD3B-9789-F96CC31F4319}"/>
              </a:ext>
            </a:extLst>
          </p:cNvPr>
          <p:cNvSpPr txBox="1"/>
          <p:nvPr/>
        </p:nvSpPr>
        <p:spPr>
          <a:xfrm>
            <a:off x="1865812" y="2967335"/>
            <a:ext cx="8460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해석이 난해한 앨범이다</a:t>
            </a:r>
            <a:r>
              <a:rPr lang="en-US" altLang="ko-KR" sz="5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621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8CDEF-FAE5-0C95-A8ED-FD591656D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D3155846-C9F7-5C75-D769-D3F52630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716722-0AB1-926D-5267-F1F9D4421928}"/>
              </a:ext>
            </a:extLst>
          </p:cNvPr>
          <p:cNvSpPr/>
          <p:nvPr/>
        </p:nvSpPr>
        <p:spPr>
          <a:xfrm>
            <a:off x="-111760" y="-3236686"/>
            <a:ext cx="12612676" cy="108109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83071BCF-C33E-0418-26F1-FA1EEA37F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A0215E-BD0E-0459-61CE-0C9F229CD999}"/>
              </a:ext>
            </a:extLst>
          </p:cNvPr>
          <p:cNvGrpSpPr/>
          <p:nvPr/>
        </p:nvGrpSpPr>
        <p:grpSpPr>
          <a:xfrm>
            <a:off x="346663" y="1761635"/>
            <a:ext cx="8392696" cy="4086795"/>
            <a:chOff x="397634" y="1460500"/>
            <a:chExt cx="8392696" cy="408679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D904F13-7B27-424F-C5E4-391117C1E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" y="1460500"/>
              <a:ext cx="8392696" cy="4086795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8FAED85-5CA7-7216-9209-C938EEC9442E}"/>
                </a:ext>
              </a:extLst>
            </p:cNvPr>
            <p:cNvCxnSpPr/>
            <p:nvPr/>
          </p:nvCxnSpPr>
          <p:spPr>
            <a:xfrm>
              <a:off x="736600" y="2286000"/>
              <a:ext cx="1468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3AD8C25-648A-1AD8-EB0C-7115C975A5B8}"/>
              </a:ext>
            </a:extLst>
          </p:cNvPr>
          <p:cNvGrpSpPr/>
          <p:nvPr/>
        </p:nvGrpSpPr>
        <p:grpSpPr>
          <a:xfrm>
            <a:off x="3737301" y="1513950"/>
            <a:ext cx="8564170" cy="4582164"/>
            <a:chOff x="2947466" y="2102790"/>
            <a:chExt cx="8564170" cy="458216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F9C3A76-B9E7-30F2-2C4E-A5F263DA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7466" y="2102790"/>
              <a:ext cx="8564170" cy="4582164"/>
            </a:xfrm>
            <a:prstGeom prst="rect">
              <a:avLst/>
            </a:prstGeom>
          </p:spPr>
        </p:pic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58F6E8B-812E-216D-9711-770D73534915}"/>
                </a:ext>
              </a:extLst>
            </p:cNvPr>
            <p:cNvSpPr/>
            <p:nvPr/>
          </p:nvSpPr>
          <p:spPr>
            <a:xfrm>
              <a:off x="4415754" y="4340053"/>
              <a:ext cx="1915597" cy="41161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DB1B8C7-1A4B-3122-4C9A-A0F4169EB149}"/>
                </a:ext>
              </a:extLst>
            </p:cNvPr>
            <p:cNvCxnSpPr>
              <a:cxnSpLocks/>
            </p:cNvCxnSpPr>
            <p:nvPr/>
          </p:nvCxnSpPr>
          <p:spPr>
            <a:xfrm>
              <a:off x="3191817" y="6134581"/>
              <a:ext cx="1122718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9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FC539A-B0AB-1414-F872-13ED02026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3424DAE-BD37-C5BC-DB59-CBCC3D2A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79" y="0"/>
            <a:ext cx="6747641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6D1E18-4659-BA61-6D03-9765596F6C5C}"/>
              </a:ext>
            </a:extLst>
          </p:cNvPr>
          <p:cNvSpPr/>
          <p:nvPr/>
        </p:nvSpPr>
        <p:spPr>
          <a:xfrm>
            <a:off x="-666750" y="-762000"/>
            <a:ext cx="14897100" cy="94488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8253DA9-C1C6-170A-3845-9B07C07469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891AECFD-CF1B-07A2-AB8D-2F748BEBB0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4D895-D295-1D94-F39F-26B80DD9155D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6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프론트엔드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1EB170-5365-E7C4-32FA-3A58F6586310}"/>
              </a:ext>
            </a:extLst>
          </p:cNvPr>
          <p:cNvCxnSpPr/>
          <p:nvPr/>
        </p:nvCxnSpPr>
        <p:spPr>
          <a:xfrm>
            <a:off x="1188720" y="4145280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9727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770F27-832F-4EEE-B0D4-91B00D333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98CED673-E432-70D8-D276-0C82BCCC8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26F86143-688E-E5FF-93C5-9F9703C0BD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D91F6-FA4D-D5C3-3F01-C6BE1EA728B1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935645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487CF-DF38-5D03-E578-8F2789FF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E2834C6-B62B-9D43-B70C-CEB93A7C0E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BF772B74-A4DC-78C7-1B53-5D638677BF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BC9AE-ACFC-0FEE-595B-C8F610D4447D}"/>
              </a:ext>
            </a:extLst>
          </p:cNvPr>
          <p:cNvSpPr txBox="1"/>
          <p:nvPr/>
        </p:nvSpPr>
        <p:spPr>
          <a:xfrm>
            <a:off x="795020" y="342612"/>
            <a:ext cx="991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9A4AA-C1D7-4689-4DB7-D0D9A32F750E}"/>
              </a:ext>
            </a:extLst>
          </p:cNvPr>
          <p:cNvSpPr txBox="1"/>
          <p:nvPr/>
        </p:nvSpPr>
        <p:spPr>
          <a:xfrm>
            <a:off x="390525" y="1537696"/>
            <a:ext cx="49053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헤더 부분에서는 앨범과 이 프로젝트의 전제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2400" b="1" dirty="0">
                <a:solidFill>
                  <a:schemeClr val="bg1"/>
                </a:solidFill>
              </a:rPr>
              <a:t>즉 </a:t>
            </a:r>
            <a:r>
              <a:rPr lang="en-US" altLang="ko-KR" sz="2400" b="1" dirty="0">
                <a:solidFill>
                  <a:schemeClr val="bg1"/>
                </a:solidFill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</a:rPr>
              <a:t>의 관점으로 가사를 분석한다는 주제를 소개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0ECE70-FB3F-B5CC-49A7-B50380EE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869" y="685438"/>
            <a:ext cx="4020111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7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45AFB4-16D8-2522-EBA2-E023DBA5D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D401FEC-3F52-BE97-A619-B97308D999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1AD0EACB-B208-20DB-A042-84DADACE4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EC793-AEF6-1162-AC94-2376601647E4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앨범 콘셉트</a:t>
            </a:r>
            <a:endParaRPr lang="ko-KR" altLang="en-US" sz="6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006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7DD81-BFAA-DFFD-70F6-75DF77442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C3E16542-3574-6294-FC35-AA2FB29007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6946B7A1-2D12-A1CD-160E-06D1D4068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3963D-47E8-DCEA-02A2-73FB1536425B}"/>
              </a:ext>
            </a:extLst>
          </p:cNvPr>
          <p:cNvSpPr txBox="1"/>
          <p:nvPr/>
        </p:nvSpPr>
        <p:spPr>
          <a:xfrm>
            <a:off x="490220" y="501622"/>
            <a:ext cx="991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앨범 콘셉트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4FAD54-9539-7203-1FFD-139A5B7F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45" y="1723832"/>
            <a:ext cx="9300880" cy="4175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4F06C1-0492-5400-A2A4-F0547823752A}"/>
              </a:ext>
            </a:extLst>
          </p:cNvPr>
          <p:cNvSpPr txBox="1"/>
          <p:nvPr/>
        </p:nvSpPr>
        <p:spPr>
          <a:xfrm>
            <a:off x="3812492" y="825472"/>
            <a:ext cx="7208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'</a:t>
            </a:r>
            <a:r>
              <a:rPr lang="ko-KR" altLang="en-US" b="1" dirty="0">
                <a:solidFill>
                  <a:schemeClr val="bg1"/>
                </a:solidFill>
              </a:rPr>
              <a:t>오보에</a:t>
            </a:r>
            <a:r>
              <a:rPr lang="en-US" altLang="ko-KR" b="1" dirty="0">
                <a:solidFill>
                  <a:schemeClr val="bg1"/>
                </a:solidFill>
              </a:rPr>
              <a:t>'</a:t>
            </a:r>
            <a:r>
              <a:rPr lang="ko-KR" altLang="en-US" b="1" dirty="0">
                <a:solidFill>
                  <a:schemeClr val="bg1"/>
                </a:solidFill>
              </a:rPr>
              <a:t>라는 제목에 담긴 세 가지 중의적 의미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악기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五步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誤報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와 앨범 전체를 관통하는 유기적인 서사를 설명</a:t>
            </a:r>
          </a:p>
        </p:txBody>
      </p:sp>
    </p:spTree>
    <p:extLst>
      <p:ext uri="{BB962C8B-B14F-4D97-AF65-F5344CB8AC3E}">
        <p14:creationId xmlns:p14="http://schemas.microsoft.com/office/powerpoint/2010/main" val="292534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54056F-5579-F89E-3C92-2D16FE5D2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8321CDDA-2638-4171-ECE8-3B371241B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F85DEC8B-91A2-2E1F-AD6F-B8401446C5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97B15-A7E0-1764-6898-51E994460A2C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방법론 </a:t>
            </a:r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(RAG)</a:t>
            </a:r>
            <a:endParaRPr lang="ko-KR" altLang="en-US" sz="6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19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7A8004-0E6D-4E7C-11FE-3C18425D7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CB16E8B-4F03-F9C1-C1C3-2ED7A6045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6A09A5BE-5A84-1BED-65C3-6F17AAE48C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FDB04-9EC8-800C-9562-C8FF9B8CE567}"/>
              </a:ext>
            </a:extLst>
          </p:cNvPr>
          <p:cNvSpPr txBox="1"/>
          <p:nvPr/>
        </p:nvSpPr>
        <p:spPr>
          <a:xfrm>
            <a:off x="161925" y="475387"/>
            <a:ext cx="11563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텍스트를 정제하는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정제</a:t>
            </a:r>
            <a:r>
              <a:rPr lang="en-US" altLang="ko-KR" sz="2400" b="1" dirty="0">
                <a:solidFill>
                  <a:schemeClr val="bg1"/>
                </a:solidFill>
              </a:rPr>
              <a:t>(Preprocessing)'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BC6960-D96C-22D3-04D3-F518006A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37" y="1966793"/>
            <a:ext cx="7396524" cy="32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0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AB9F8F-E882-8018-3271-21F444686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2BDA8B0-4ADF-2DE8-F336-6B093D651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2D3E77B2-30DB-C340-3A82-36AAE17283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BC02E-5BEB-E8C8-4697-745D9F573516}"/>
              </a:ext>
            </a:extLst>
          </p:cNvPr>
          <p:cNvSpPr txBox="1"/>
          <p:nvPr/>
        </p:nvSpPr>
        <p:spPr>
          <a:xfrm>
            <a:off x="161925" y="475387"/>
            <a:ext cx="11563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텍스트를 벡터로 변환하는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번역</a:t>
            </a:r>
            <a:r>
              <a:rPr lang="en-US" altLang="ko-KR" sz="2400" b="1" dirty="0">
                <a:solidFill>
                  <a:schemeClr val="bg1"/>
                </a:solidFill>
              </a:rPr>
              <a:t>(Embedding)'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3E65A-B42E-2235-9CAE-43FD6955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2157235"/>
            <a:ext cx="772585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69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ACB2-B9E8-4593-E61D-65D8278B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E932F0-E851-EC62-6143-813CAADF2210}"/>
              </a:ext>
            </a:extLst>
          </p:cNvPr>
          <p:cNvSpPr/>
          <p:nvPr/>
        </p:nvSpPr>
        <p:spPr>
          <a:xfrm>
            <a:off x="0" y="0"/>
            <a:ext cx="12263120" cy="685800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35B2890D-2827-9264-1FDF-2138D6C70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C07A7-1AA2-7212-FE54-AB25FE5863B6}"/>
              </a:ext>
            </a:extLst>
          </p:cNvPr>
          <p:cNvSpPr txBox="1"/>
          <p:nvPr/>
        </p:nvSpPr>
        <p:spPr>
          <a:xfrm>
            <a:off x="619760" y="281057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FBEC0-5E98-D42E-002D-11AC8B620051}"/>
              </a:ext>
            </a:extLst>
          </p:cNvPr>
          <p:cNvSpPr txBox="1"/>
          <p:nvPr/>
        </p:nvSpPr>
        <p:spPr>
          <a:xfrm>
            <a:off x="619760" y="1270000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선정한 앨범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D89B9-CF30-4B9F-7446-44BD3DC6E832}"/>
              </a:ext>
            </a:extLst>
          </p:cNvPr>
          <p:cNvSpPr txBox="1"/>
          <p:nvPr/>
        </p:nvSpPr>
        <p:spPr>
          <a:xfrm>
            <a:off x="619760" y="2345230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프론트엔드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F0E98-7504-D728-FC9B-A9D962A9E2BE}"/>
              </a:ext>
            </a:extLst>
          </p:cNvPr>
          <p:cNvSpPr txBox="1"/>
          <p:nvPr/>
        </p:nvSpPr>
        <p:spPr>
          <a:xfrm>
            <a:off x="619760" y="3420460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4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백엔드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8D07C-608A-031F-84D6-F7462DB87458}"/>
              </a:ext>
            </a:extLst>
          </p:cNvPr>
          <p:cNvSpPr txBox="1"/>
          <p:nvPr/>
        </p:nvSpPr>
        <p:spPr>
          <a:xfrm>
            <a:off x="619760" y="4495691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이번 프로젝트를 통해 </a:t>
            </a:r>
            <a:r>
              <a:rPr lang="ko-KR" altLang="en-US" sz="4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배운점</a:t>
            </a:r>
            <a:endParaRPr lang="ko-KR" altLang="en-US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9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EFD22A-6FAD-01CB-D451-6081F1FDA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58AF2C3B-82D9-AA3A-FAC7-CAD2F1D596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F1F8976-7CA2-F7BD-5226-C58DE85773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25501-B99C-200A-82BE-3D7634410FCA}"/>
              </a:ext>
            </a:extLst>
          </p:cNvPr>
          <p:cNvSpPr txBox="1"/>
          <p:nvPr/>
        </p:nvSpPr>
        <p:spPr>
          <a:xfrm>
            <a:off x="314325" y="293469"/>
            <a:ext cx="9451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관련 데이터를 찾아 답변을 만드는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해석</a:t>
            </a:r>
            <a:r>
              <a:rPr lang="en-US" altLang="ko-KR" sz="2400" b="1" dirty="0">
                <a:solidFill>
                  <a:schemeClr val="bg1"/>
                </a:solidFill>
              </a:rPr>
              <a:t>(Retrieval &amp; Generation)'</a:t>
            </a:r>
            <a:r>
              <a:rPr lang="ko-KR" altLang="en-US" sz="2400" b="1" dirty="0">
                <a:solidFill>
                  <a:schemeClr val="bg1"/>
                </a:solidFill>
              </a:rPr>
              <a:t> 과정을 통해 사용자에게 검색 증강 생성</a:t>
            </a:r>
            <a:r>
              <a:rPr lang="en-US" altLang="ko-KR" sz="2400" b="1" dirty="0">
                <a:solidFill>
                  <a:schemeClr val="bg1"/>
                </a:solidFill>
              </a:rPr>
              <a:t>(RAG)</a:t>
            </a:r>
            <a:r>
              <a:rPr lang="ko-KR" altLang="en-US" sz="2400" b="1" dirty="0">
                <a:solidFill>
                  <a:schemeClr val="bg1"/>
                </a:solidFill>
              </a:rPr>
              <a:t> 기술을 제공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DE2119-8064-F87E-EBB8-C51CBC32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37" y="1966793"/>
            <a:ext cx="7396524" cy="32292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8A5ECF-43BF-1FDB-E4E0-938818D7A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836" y="1676155"/>
            <a:ext cx="771632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B4C7F-9835-3216-EE78-10F274A97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54BFDFF1-7EF4-520A-A6E6-96A26F6CA2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15B28748-B5F1-1325-6872-8664F115EF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A0422-C45B-E060-0013-20EDDF1AF820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트랙별 분석</a:t>
            </a:r>
          </a:p>
        </p:txBody>
      </p:sp>
    </p:spTree>
    <p:extLst>
      <p:ext uri="{BB962C8B-B14F-4D97-AF65-F5344CB8AC3E}">
        <p14:creationId xmlns:p14="http://schemas.microsoft.com/office/powerpoint/2010/main" val="274657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B2C6BD-8A9C-3BF2-2D08-8A2643DD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6B0BFF24-4CEE-9008-330C-55C015F51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5A531B6C-E0E1-8D4E-7A32-D6AA824E06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8423A2-0AB1-214C-0042-A5F9582C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990" y="0"/>
            <a:ext cx="680301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2ACAE9-B7DE-619E-B99A-E53E07BBA6A7}"/>
              </a:ext>
            </a:extLst>
          </p:cNvPr>
          <p:cNvSpPr txBox="1"/>
          <p:nvPr/>
        </p:nvSpPr>
        <p:spPr>
          <a:xfrm>
            <a:off x="152400" y="1706940"/>
            <a:ext cx="52365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앨범에 수록된 </a:t>
            </a:r>
            <a:r>
              <a:rPr lang="en-US" altLang="ko-KR" sz="2400" b="1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개의 트랙 각각이 전체 이야기에서 어떤 역할을 하는지에 대한 사람이 직접 작성한 가이드를 제공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55DD8-CCC2-0296-1833-222BEEFC709E}"/>
              </a:ext>
            </a:extLst>
          </p:cNvPr>
          <p:cNvSpPr txBox="1"/>
          <p:nvPr/>
        </p:nvSpPr>
        <p:spPr>
          <a:xfrm>
            <a:off x="430910" y="605870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트랙별 분석</a:t>
            </a:r>
          </a:p>
        </p:txBody>
      </p:sp>
    </p:spTree>
    <p:extLst>
      <p:ext uri="{BB962C8B-B14F-4D97-AF65-F5344CB8AC3E}">
        <p14:creationId xmlns:p14="http://schemas.microsoft.com/office/powerpoint/2010/main" val="3796163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64248C-F0E4-D626-DB32-C680A4E5C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3126BF98-A946-282B-DE66-C34ED21E5A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BC5BED18-8160-C9C3-CFC4-8D5292E8A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4D65D-3BBF-76DD-8EA0-10971D083741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해석 쇼케이스</a:t>
            </a:r>
          </a:p>
        </p:txBody>
      </p:sp>
    </p:spTree>
    <p:extLst>
      <p:ext uri="{BB962C8B-B14F-4D97-AF65-F5344CB8AC3E}">
        <p14:creationId xmlns:p14="http://schemas.microsoft.com/office/powerpoint/2010/main" val="120921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05AEF9-5C37-42FA-D5BC-5172C877C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981C014-74BD-35DA-0059-AB3D54635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8344FD00-6DA7-1748-61F9-DB27A40958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126E3-6F10-AEE4-F417-EB22F213C75E}"/>
              </a:ext>
            </a:extLst>
          </p:cNvPr>
          <p:cNvSpPr txBox="1"/>
          <p:nvPr/>
        </p:nvSpPr>
        <p:spPr>
          <a:xfrm>
            <a:off x="274320" y="219501"/>
            <a:ext cx="991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시스템의 능력을 보여주기 위해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핵심 트랙 </a:t>
            </a: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곡에 대한 </a:t>
            </a:r>
            <a:r>
              <a:rPr lang="en-US" altLang="ko-KR" sz="2400" b="1" dirty="0">
                <a:solidFill>
                  <a:schemeClr val="bg1"/>
                </a:solidFill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</a:rPr>
              <a:t>의 해석 결과를 제시하여 </a:t>
            </a:r>
            <a:r>
              <a:rPr lang="en-US" altLang="ko-KR" sz="2400" b="1" dirty="0">
                <a:solidFill>
                  <a:schemeClr val="bg1"/>
                </a:solidFill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</a:rPr>
              <a:t>가 만들어내는 분석의 깊이와 섬세함을 강조합니다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A463A4-022C-1A7E-6ADE-F0DF0EA4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20" y="1101298"/>
            <a:ext cx="7944959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0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D2C5A-7992-0363-AE62-2F100D84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4CBB5532-57E0-529C-5584-93F6A52C0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47865C5F-4610-0FD1-13FB-72672CEAE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6E948-F0A3-2E7B-D20C-3F8769848102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인터랙티브 </a:t>
            </a:r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6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챗봇</a:t>
            </a:r>
            <a:endParaRPr lang="ko-KR" altLang="en-US" sz="6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27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DF64C-8BED-F552-DFCF-F0684F425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74A66F37-64D1-B86F-A65B-170FD5D98C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664F201D-90B8-EF9A-91C6-4ED2B7A7BB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DBC139-6A19-524C-CCA6-7166188FE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99" y="2946401"/>
            <a:ext cx="7887801" cy="3248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10B21-31E0-3200-CE3C-EF6C0F02D4E4}"/>
              </a:ext>
            </a:extLst>
          </p:cNvPr>
          <p:cNvSpPr txBox="1"/>
          <p:nvPr/>
        </p:nvSpPr>
        <p:spPr>
          <a:xfrm>
            <a:off x="215900" y="1166124"/>
            <a:ext cx="12299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사용자가 </a:t>
            </a:r>
            <a:r>
              <a:rPr lang="en-US" altLang="ko-KR" sz="2400" b="1" dirty="0">
                <a:solidFill>
                  <a:schemeClr val="bg1"/>
                </a:solidFill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</a:rPr>
              <a:t>에게 앨범에 대해 </a:t>
            </a:r>
            <a:r>
              <a:rPr lang="ko-KR" altLang="en-US" sz="2400" b="1" dirty="0" err="1">
                <a:solidFill>
                  <a:schemeClr val="bg1"/>
                </a:solidFill>
              </a:rPr>
              <a:t>챗봇</a:t>
            </a:r>
            <a:r>
              <a:rPr lang="ko-KR" altLang="en-US" sz="2400" b="1" dirty="0">
                <a:solidFill>
                  <a:schemeClr val="bg1"/>
                </a:solidFill>
              </a:rPr>
              <a:t> 인터페이스가 핵심 기능 추천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질문을 제공하며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사용자의 질문에 실시간으로 </a:t>
            </a:r>
            <a:r>
              <a:rPr lang="en-US" altLang="ko-KR" sz="2400" b="1" dirty="0">
                <a:solidFill>
                  <a:schemeClr val="bg1"/>
                </a:solidFill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</a:rPr>
              <a:t>가 생성한 답변을 제공하기 위해                  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                     </a:t>
            </a:r>
            <a:r>
              <a:rPr lang="ko-KR" altLang="en-US" sz="2400" b="1" dirty="0">
                <a:solidFill>
                  <a:schemeClr val="bg1"/>
                </a:solidFill>
              </a:rPr>
              <a:t>서버와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C56D3-5478-3E2A-FA24-3CD709137E01}"/>
              </a:ext>
            </a:extLst>
          </p:cNvPr>
          <p:cNvSpPr txBox="1"/>
          <p:nvPr/>
        </p:nvSpPr>
        <p:spPr>
          <a:xfrm>
            <a:off x="414020" y="370733"/>
            <a:ext cx="991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인터랙티브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32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챗봇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3F188-C714-9CAE-FA8B-522DB503B3B6}"/>
              </a:ext>
            </a:extLst>
          </p:cNvPr>
          <p:cNvSpPr txBox="1"/>
          <p:nvPr/>
        </p:nvSpPr>
        <p:spPr>
          <a:xfrm>
            <a:off x="552450" y="1904788"/>
            <a:ext cx="219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백엔드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4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4592F-7D29-1EBE-1AD6-5340F4A0A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0D3A66A-F864-992C-914C-532D3E05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79" y="0"/>
            <a:ext cx="6747641" cy="6858000"/>
          </a:xfrm>
          <a:prstGeom prst="rect">
            <a:avLst/>
          </a:prstGeom>
        </p:spPr>
      </p:pic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EE84DD48-4083-A073-5C3A-6B6FD29975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1D90054B-D16A-9EB9-CB9F-B3AF49063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35C74-8F62-0980-4BE2-F1731A498BE0}"/>
              </a:ext>
            </a:extLst>
          </p:cNvPr>
          <p:cNvSpPr txBox="1"/>
          <p:nvPr/>
        </p:nvSpPr>
        <p:spPr>
          <a:xfrm>
            <a:off x="1137920" y="721737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         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44DAA9-FCFD-145F-905D-C3107B87E549}"/>
              </a:ext>
            </a:extLst>
          </p:cNvPr>
          <p:cNvCxnSpPr/>
          <p:nvPr/>
        </p:nvCxnSpPr>
        <p:spPr>
          <a:xfrm>
            <a:off x="1188720" y="1992015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FCA08E-2037-B193-1BA9-B3A99D097120}"/>
              </a:ext>
            </a:extLst>
          </p:cNvPr>
          <p:cNvSpPr txBox="1"/>
          <p:nvPr/>
        </p:nvSpPr>
        <p:spPr>
          <a:xfrm>
            <a:off x="1954115" y="726678"/>
            <a:ext cx="3806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백엔드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3806-36CB-872F-2916-39825D9D04D9}"/>
              </a:ext>
            </a:extLst>
          </p:cNvPr>
          <p:cNvSpPr txBox="1"/>
          <p:nvPr/>
        </p:nvSpPr>
        <p:spPr>
          <a:xfrm>
            <a:off x="1188720" y="2349642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backend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9EC82-72E7-AC5A-F534-71AED4EE748F}"/>
              </a:ext>
            </a:extLst>
          </p:cNvPr>
          <p:cNvSpPr txBox="1"/>
          <p:nvPr/>
        </p:nvSpPr>
        <p:spPr>
          <a:xfrm>
            <a:off x="1188720" y="2971871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backend2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5B112-BC52-D688-05C1-E77701E43977}"/>
              </a:ext>
            </a:extLst>
          </p:cNvPr>
          <p:cNvSpPr txBox="1"/>
          <p:nvPr/>
        </p:nvSpPr>
        <p:spPr>
          <a:xfrm>
            <a:off x="1188720" y="3594100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backend3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65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C8E213-5F6F-3BC8-2533-62D79F348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B2406276-34B8-C5B2-AA1B-721A4C16E5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A03555F-8849-5138-7E0D-2D2E45E35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ABFA4-8541-1149-E111-CC9F97018152}"/>
              </a:ext>
            </a:extLst>
          </p:cNvPr>
          <p:cNvSpPr txBox="1"/>
          <p:nvPr/>
        </p:nvSpPr>
        <p:spPr>
          <a:xfrm>
            <a:off x="1503353" y="2705725"/>
            <a:ext cx="9916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backend</a:t>
            </a:r>
            <a:endParaRPr lang="ko-KR" altLang="en-US" sz="8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7EAB07-FB0C-A1FD-19B3-6550AEF05CF1}"/>
              </a:ext>
            </a:extLst>
          </p:cNvPr>
          <p:cNvCxnSpPr/>
          <p:nvPr/>
        </p:nvCxnSpPr>
        <p:spPr>
          <a:xfrm>
            <a:off x="1188720" y="4214108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1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287EA-B3F2-7A91-0B03-67FD32148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5E28FE59-3596-2F28-49B1-2D3FDF90E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BCD4385-CA2F-CE96-8B38-D2A7823491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84FD5-9B89-9BD2-004B-4F44261F3AA2}"/>
              </a:ext>
            </a:extLst>
          </p:cNvPr>
          <p:cNvSpPr txBox="1"/>
          <p:nvPr/>
        </p:nvSpPr>
        <p:spPr>
          <a:xfrm>
            <a:off x="323482" y="198499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backend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BDF7019-01BB-3348-D2BC-0BCDEA3ECFBF}"/>
              </a:ext>
            </a:extLst>
          </p:cNvPr>
          <p:cNvCxnSpPr/>
          <p:nvPr/>
        </p:nvCxnSpPr>
        <p:spPr>
          <a:xfrm>
            <a:off x="113177" y="786942"/>
            <a:ext cx="118302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DA8C69-9733-4A2B-A97D-DFF8301B9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90" y="897120"/>
            <a:ext cx="5391021" cy="5368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9FBE19-971E-4385-71B1-09BCECC1C8C8}"/>
              </a:ext>
            </a:extLst>
          </p:cNvPr>
          <p:cNvSpPr txBox="1"/>
          <p:nvPr/>
        </p:nvSpPr>
        <p:spPr>
          <a:xfrm>
            <a:off x="2175474" y="188339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AB06CD-401E-0562-0113-26B4914A7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732" y="4190634"/>
            <a:ext cx="5092776" cy="6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2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65F72-2782-BAA3-1B59-98D693450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93BFD4-EFC6-E0CD-4112-6D82B3910054}"/>
              </a:ext>
            </a:extLst>
          </p:cNvPr>
          <p:cNvSpPr/>
          <p:nvPr/>
        </p:nvSpPr>
        <p:spPr>
          <a:xfrm>
            <a:off x="-396240" y="-111760"/>
            <a:ext cx="12984480" cy="7426960"/>
          </a:xfrm>
          <a:prstGeom prst="rect">
            <a:avLst/>
          </a:prstGeom>
          <a:solidFill>
            <a:schemeClr val="dk1">
              <a:alpha val="66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EA6B33-F699-C1C0-3273-FE7A46551378}"/>
              </a:ext>
            </a:extLst>
          </p:cNvPr>
          <p:cNvSpPr/>
          <p:nvPr/>
        </p:nvSpPr>
        <p:spPr>
          <a:xfrm>
            <a:off x="0" y="0"/>
            <a:ext cx="12263120" cy="685800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44A1F1CD-6E1A-0C07-9ED6-8CC6006215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77912-3FAC-4C60-800E-C894C1C7D856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선정한 앨범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DF757E-BF1F-A87C-6473-614778AD8874}"/>
              </a:ext>
            </a:extLst>
          </p:cNvPr>
          <p:cNvCxnSpPr/>
          <p:nvPr/>
        </p:nvCxnSpPr>
        <p:spPr>
          <a:xfrm>
            <a:off x="1188720" y="4145280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4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74445-FA2C-4581-5BEF-B36C41C7D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61332D8A-D3AA-3E2F-A464-5C6D306CB7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275844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CEEF021F-D28C-2979-BBD9-6943549F21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2758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D21D3-167D-257F-7328-579B9A4BF5CB}"/>
              </a:ext>
            </a:extLst>
          </p:cNvPr>
          <p:cNvSpPr txBox="1"/>
          <p:nvPr/>
        </p:nvSpPr>
        <p:spPr>
          <a:xfrm>
            <a:off x="3908991" y="3504293"/>
            <a:ext cx="3861770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텍스트 분할 </a:t>
            </a:r>
            <a:endParaRPr lang="en-US" altLang="ko-KR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긴 글 → 작은 조각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B431-660E-164B-EF4A-B974BFB980C2}"/>
              </a:ext>
            </a:extLst>
          </p:cNvPr>
          <p:cNvSpPr txBox="1"/>
          <p:nvPr/>
        </p:nvSpPr>
        <p:spPr>
          <a:xfrm>
            <a:off x="3908991" y="1608546"/>
            <a:ext cx="2946400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로딩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(PDF →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532F0-508E-2F97-0405-B66E32C5331C}"/>
              </a:ext>
            </a:extLst>
          </p:cNvPr>
          <p:cNvSpPr txBox="1"/>
          <p:nvPr/>
        </p:nvSpPr>
        <p:spPr>
          <a:xfrm>
            <a:off x="7881521" y="1608546"/>
            <a:ext cx="4943259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변환 </a:t>
            </a:r>
            <a:endParaRPr lang="en-US" altLang="ko-KR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조각 → 숫자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E7FA9-59B6-7745-6DE7-37941FEB203A}"/>
              </a:ext>
            </a:extLst>
          </p:cNvPr>
          <p:cNvSpPr txBox="1"/>
          <p:nvPr/>
        </p:nvSpPr>
        <p:spPr>
          <a:xfrm>
            <a:off x="7881521" y="3504293"/>
            <a:ext cx="3989591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스토어 저장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숫자 →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8011C-5FA6-42D3-4848-61CA9DB609A7}"/>
              </a:ext>
            </a:extLst>
          </p:cNvPr>
          <p:cNvCxnSpPr/>
          <p:nvPr/>
        </p:nvCxnSpPr>
        <p:spPr>
          <a:xfrm>
            <a:off x="3737167" y="3699878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BAA2691-8C31-9806-36C6-A60B7C76801E}"/>
              </a:ext>
            </a:extLst>
          </p:cNvPr>
          <p:cNvCxnSpPr/>
          <p:nvPr/>
        </p:nvCxnSpPr>
        <p:spPr>
          <a:xfrm>
            <a:off x="3737167" y="1772755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845057F-B984-4782-5DDE-CA5938EB24D5}"/>
              </a:ext>
            </a:extLst>
          </p:cNvPr>
          <p:cNvCxnSpPr/>
          <p:nvPr/>
        </p:nvCxnSpPr>
        <p:spPr>
          <a:xfrm>
            <a:off x="7770761" y="1772755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063977F-CB7B-F117-9665-BFB535BA99AB}"/>
              </a:ext>
            </a:extLst>
          </p:cNvPr>
          <p:cNvCxnSpPr/>
          <p:nvPr/>
        </p:nvCxnSpPr>
        <p:spPr>
          <a:xfrm>
            <a:off x="7770761" y="3699878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1D673B7B-C0E8-63DA-0B93-5CB24F30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71" y="455118"/>
            <a:ext cx="5092776" cy="6916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9053DF8-5201-F1D9-4FBD-472D93ACA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7" y="1772755"/>
            <a:ext cx="3130155" cy="311711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DFC60D5-EE3B-F672-23AC-1998B6D6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" y="3979772"/>
            <a:ext cx="2148493" cy="3411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44366F-9258-C008-315F-87EE5E845C27}"/>
              </a:ext>
            </a:extLst>
          </p:cNvPr>
          <p:cNvSpPr txBox="1"/>
          <p:nvPr/>
        </p:nvSpPr>
        <p:spPr>
          <a:xfrm>
            <a:off x="655320" y="292914"/>
            <a:ext cx="480568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RAG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방식 사용</a:t>
            </a:r>
          </a:p>
        </p:txBody>
      </p:sp>
    </p:spTree>
    <p:extLst>
      <p:ext uri="{BB962C8B-B14F-4D97-AF65-F5344CB8AC3E}">
        <p14:creationId xmlns:p14="http://schemas.microsoft.com/office/powerpoint/2010/main" val="277542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1164A4-0DC4-D31F-416C-714929A1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89597EE9-8930-0E1C-8599-E9CBEB6E34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DCAEFAFB-FEBF-C279-F19B-899091B62B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7B9A1-699F-BFBD-0B7A-89A9FA4046CE}"/>
              </a:ext>
            </a:extLst>
          </p:cNvPr>
          <p:cNvSpPr txBox="1"/>
          <p:nvPr/>
        </p:nvSpPr>
        <p:spPr>
          <a:xfrm>
            <a:off x="647291" y="1025932"/>
            <a:ext cx="10245211" cy="56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PyPDFLoader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원본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PDF 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불러와 텍스트 데이터로 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22D39-DE4A-87B1-5B05-2BAC267CDA27}"/>
              </a:ext>
            </a:extLst>
          </p:cNvPr>
          <p:cNvSpPr txBox="1"/>
          <p:nvPr/>
        </p:nvSpPr>
        <p:spPr>
          <a:xfrm>
            <a:off x="240651" y="5449"/>
            <a:ext cx="6278136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로딩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(PDF →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63997A3-8873-9172-513B-06C2DAEAB2CC}"/>
              </a:ext>
            </a:extLst>
          </p:cNvPr>
          <p:cNvCxnSpPr>
            <a:cxnSpLocks/>
          </p:cNvCxnSpPr>
          <p:nvPr/>
        </p:nvCxnSpPr>
        <p:spPr>
          <a:xfrm>
            <a:off x="347046" y="805588"/>
            <a:ext cx="496663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CF54EFC4-E4D4-BBE6-EEF8-04328E87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9" y="2188381"/>
            <a:ext cx="4281176" cy="6798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8945E0-72AD-224E-2351-776B181F6EDA}"/>
              </a:ext>
            </a:extLst>
          </p:cNvPr>
          <p:cNvSpPr txBox="1"/>
          <p:nvPr/>
        </p:nvSpPr>
        <p:spPr>
          <a:xfrm>
            <a:off x="387686" y="2958717"/>
            <a:ext cx="38617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텍스트 분할 </a:t>
            </a:r>
            <a:endParaRPr lang="en-US" altLang="ko-KR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긴 글 → 작은 조각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2BB7F4-935A-2EEC-C49E-815FA67F3F9F}"/>
              </a:ext>
            </a:extLst>
          </p:cNvPr>
          <p:cNvCxnSpPr>
            <a:cxnSpLocks/>
          </p:cNvCxnSpPr>
          <p:nvPr/>
        </p:nvCxnSpPr>
        <p:spPr>
          <a:xfrm>
            <a:off x="326726" y="4353276"/>
            <a:ext cx="430942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9DDDD1-5D99-3FB2-EC23-5B22F581E0D4}"/>
              </a:ext>
            </a:extLst>
          </p:cNvPr>
          <p:cNvSpPr txBox="1"/>
          <p:nvPr/>
        </p:nvSpPr>
        <p:spPr>
          <a:xfrm>
            <a:off x="240651" y="4262059"/>
            <a:ext cx="11951349" cy="111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RecursiveCharacterTextSplitter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긴 텍스트를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이해하기 좋은 작은 단위로 나눈다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D696B93-B16F-08FA-85A3-1C279142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19" y="5557706"/>
            <a:ext cx="11290362" cy="87757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C504CEC-3FEC-0D35-A26D-208B4A19D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869" y="2160811"/>
            <a:ext cx="7004241" cy="8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44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693249-09D3-682E-B755-B20F147E5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CC242038-00E4-9DDE-F9AF-FB0B5BD7A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275844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F5196B30-0FE0-F3A1-F9DE-DDE940A4A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2758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51D-AC56-1A88-F7C6-5B3CE2F4DFBA}"/>
              </a:ext>
            </a:extLst>
          </p:cNvPr>
          <p:cNvSpPr txBox="1"/>
          <p:nvPr/>
        </p:nvSpPr>
        <p:spPr>
          <a:xfrm>
            <a:off x="3908990" y="3504293"/>
            <a:ext cx="5062289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텍스트 분할 </a:t>
            </a:r>
            <a:endParaRPr lang="en-US" altLang="ko-KR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긴 글 → 작은 조각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D01DB-79FF-41A7-214E-3DE2763CE35D}"/>
              </a:ext>
            </a:extLst>
          </p:cNvPr>
          <p:cNvSpPr txBox="1"/>
          <p:nvPr/>
        </p:nvSpPr>
        <p:spPr>
          <a:xfrm>
            <a:off x="3908991" y="1608546"/>
            <a:ext cx="2946400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로딩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(PDF →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818C2-FE35-918C-6B6B-9C8DDFF7AC05}"/>
              </a:ext>
            </a:extLst>
          </p:cNvPr>
          <p:cNvSpPr txBox="1"/>
          <p:nvPr/>
        </p:nvSpPr>
        <p:spPr>
          <a:xfrm>
            <a:off x="7881521" y="1608546"/>
            <a:ext cx="4051892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변환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조각 → 숫자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1F103-CB20-E139-0B1A-138AED58AAD5}"/>
              </a:ext>
            </a:extLst>
          </p:cNvPr>
          <p:cNvSpPr txBox="1"/>
          <p:nvPr/>
        </p:nvSpPr>
        <p:spPr>
          <a:xfrm>
            <a:off x="7881521" y="3504293"/>
            <a:ext cx="3989591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스토어 저장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숫자 →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C6A6702-0590-F1EA-4FA5-4C1CD525313E}"/>
              </a:ext>
            </a:extLst>
          </p:cNvPr>
          <p:cNvCxnSpPr/>
          <p:nvPr/>
        </p:nvCxnSpPr>
        <p:spPr>
          <a:xfrm>
            <a:off x="3737167" y="3699878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C34EAFD-4401-BB63-26EE-51F07CF292D5}"/>
              </a:ext>
            </a:extLst>
          </p:cNvPr>
          <p:cNvCxnSpPr/>
          <p:nvPr/>
        </p:nvCxnSpPr>
        <p:spPr>
          <a:xfrm>
            <a:off x="3737167" y="1772755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5FAD61F-D0D1-8C9D-6D3E-DEB3495386D2}"/>
              </a:ext>
            </a:extLst>
          </p:cNvPr>
          <p:cNvCxnSpPr/>
          <p:nvPr/>
        </p:nvCxnSpPr>
        <p:spPr>
          <a:xfrm>
            <a:off x="7770761" y="1772755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6D4983-E27F-D5B1-FA2C-05831D097404}"/>
              </a:ext>
            </a:extLst>
          </p:cNvPr>
          <p:cNvCxnSpPr/>
          <p:nvPr/>
        </p:nvCxnSpPr>
        <p:spPr>
          <a:xfrm>
            <a:off x="7770761" y="3699878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30982C5D-861B-76A1-3A12-875844F5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71" y="455118"/>
            <a:ext cx="5092776" cy="6916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A7A0EEC-4E58-879F-9675-B579C512B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7" y="1772755"/>
            <a:ext cx="3130155" cy="311711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B3E49E-58F5-8304-79E4-2F08499BC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" y="3979772"/>
            <a:ext cx="2148493" cy="3411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821698-7B8C-D96E-F8B3-4C19FA497504}"/>
              </a:ext>
            </a:extLst>
          </p:cNvPr>
          <p:cNvSpPr txBox="1"/>
          <p:nvPr/>
        </p:nvSpPr>
        <p:spPr>
          <a:xfrm>
            <a:off x="655320" y="292914"/>
            <a:ext cx="480568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RAG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방식 사용</a:t>
            </a:r>
          </a:p>
        </p:txBody>
      </p:sp>
    </p:spTree>
    <p:extLst>
      <p:ext uri="{BB962C8B-B14F-4D97-AF65-F5344CB8AC3E}">
        <p14:creationId xmlns:p14="http://schemas.microsoft.com/office/powerpoint/2010/main" val="90527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18AC4A-C61A-D3A6-07D0-53B43ED4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25602429-9FAC-D93E-D7C8-CA82090FDD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461CB20F-1607-095B-74BC-541E19EC1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55944C-B5FD-0612-CA89-98386D6EADD1}"/>
              </a:ext>
            </a:extLst>
          </p:cNvPr>
          <p:cNvCxnSpPr>
            <a:cxnSpLocks/>
          </p:cNvCxnSpPr>
          <p:nvPr/>
        </p:nvCxnSpPr>
        <p:spPr>
          <a:xfrm flipH="1">
            <a:off x="502920" y="797395"/>
            <a:ext cx="1118616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7B3AFC-7D86-D435-B350-077E7EAF5AC5}"/>
              </a:ext>
            </a:extLst>
          </p:cNvPr>
          <p:cNvSpPr txBox="1"/>
          <p:nvPr/>
        </p:nvSpPr>
        <p:spPr>
          <a:xfrm>
            <a:off x="502920" y="0"/>
            <a:ext cx="9911573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변환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조각 → 숫자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963E8-188E-4618-AF29-09E6DCBC41B4}"/>
              </a:ext>
            </a:extLst>
          </p:cNvPr>
          <p:cNvSpPr txBox="1"/>
          <p:nvPr/>
        </p:nvSpPr>
        <p:spPr>
          <a:xfrm>
            <a:off x="502919" y="2123101"/>
            <a:ext cx="7571839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스토어 저장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숫자 →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98EB62-668A-3BDF-C559-68C7C69E0B38}"/>
              </a:ext>
            </a:extLst>
          </p:cNvPr>
          <p:cNvCxnSpPr>
            <a:cxnSpLocks/>
          </p:cNvCxnSpPr>
          <p:nvPr/>
        </p:nvCxnSpPr>
        <p:spPr>
          <a:xfrm flipH="1">
            <a:off x="502919" y="2922311"/>
            <a:ext cx="1106479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5C0532-089F-BDB9-B1EE-22269BA8D8D6}"/>
              </a:ext>
            </a:extLst>
          </p:cNvPr>
          <p:cNvSpPr txBox="1"/>
          <p:nvPr/>
        </p:nvSpPr>
        <p:spPr>
          <a:xfrm>
            <a:off x="502920" y="1008950"/>
            <a:ext cx="11064790" cy="111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OpenAIEmbeddings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잘게 나뉜 텍스트 조각들을 숫자로 된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변환하여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의미를 이해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CD475-A927-8499-6B6B-419DDE05A232}"/>
              </a:ext>
            </a:extLst>
          </p:cNvPr>
          <p:cNvSpPr txBox="1"/>
          <p:nvPr/>
        </p:nvSpPr>
        <p:spPr>
          <a:xfrm>
            <a:off x="427814" y="3005492"/>
            <a:ext cx="11139896" cy="111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변환된 벡터 데이터는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FAISS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벡터 데이터베이스에 저장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초고속 검색이 가능한 상태</a:t>
            </a:r>
            <a:endParaRPr lang="en-US" altLang="ko-KR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3A3EE55-14BA-436A-79D6-303DFA0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2" y="4873436"/>
            <a:ext cx="10293066" cy="10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02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0146DB-4F88-2993-C729-1B4C3D3C0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4FE96D7-CEED-701B-8CFE-C2B079F66A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21A59BC4-B35D-73A7-0C3F-6BC1192C58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B85671-3EE7-D211-75EF-414C9B0F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80" y="685656"/>
            <a:ext cx="6047316" cy="747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69B9097-8248-A80B-1CFE-7665EAA39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06" y="1928067"/>
            <a:ext cx="7601388" cy="414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211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B1B7D-E6AB-31B3-0827-26F38FD63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722663A-F752-5EB7-AC67-51A911D2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79" y="0"/>
            <a:ext cx="6747641" cy="6858000"/>
          </a:xfrm>
          <a:prstGeom prst="rect">
            <a:avLst/>
          </a:prstGeom>
        </p:spPr>
      </p:pic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BF9BE943-7792-26B5-F502-1C8B5A8B91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3E628D5C-903E-DEA7-42F3-425AF826CB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D3722-5400-A638-B625-53582F23200A}"/>
              </a:ext>
            </a:extLst>
          </p:cNvPr>
          <p:cNvSpPr txBox="1"/>
          <p:nvPr/>
        </p:nvSpPr>
        <p:spPr>
          <a:xfrm>
            <a:off x="1137920" y="721737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         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2324427-C211-8123-3642-6C1EE878904C}"/>
              </a:ext>
            </a:extLst>
          </p:cNvPr>
          <p:cNvCxnSpPr/>
          <p:nvPr/>
        </p:nvCxnSpPr>
        <p:spPr>
          <a:xfrm>
            <a:off x="1188720" y="1992015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6965F2-FA85-C323-2F78-7AE7AC14FB4E}"/>
              </a:ext>
            </a:extLst>
          </p:cNvPr>
          <p:cNvSpPr txBox="1"/>
          <p:nvPr/>
        </p:nvSpPr>
        <p:spPr>
          <a:xfrm>
            <a:off x="1954115" y="726678"/>
            <a:ext cx="3806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백엔드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AC3B5-809F-43BF-2165-E97B2193D8AB}"/>
              </a:ext>
            </a:extLst>
          </p:cNvPr>
          <p:cNvSpPr txBox="1"/>
          <p:nvPr/>
        </p:nvSpPr>
        <p:spPr>
          <a:xfrm>
            <a:off x="1188720" y="2349642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backend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D93EC-252B-2CC0-8BC3-CB96100E628E}"/>
              </a:ext>
            </a:extLst>
          </p:cNvPr>
          <p:cNvSpPr txBox="1"/>
          <p:nvPr/>
        </p:nvSpPr>
        <p:spPr>
          <a:xfrm>
            <a:off x="1188720" y="2971871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backend2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E599D-13D9-FFD9-415C-F8C7E678086D}"/>
              </a:ext>
            </a:extLst>
          </p:cNvPr>
          <p:cNvSpPr txBox="1"/>
          <p:nvPr/>
        </p:nvSpPr>
        <p:spPr>
          <a:xfrm>
            <a:off x="1188720" y="3594100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backend3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82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81CD2-311E-FA11-403C-05E8D9066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CB065249-B8F6-C389-D607-941C94AB9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B1036B7D-49BC-45B7-2A6C-428FD4CF9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024638-9039-D3AA-1D8B-AB7CC62025E8}"/>
              </a:ext>
            </a:extLst>
          </p:cNvPr>
          <p:cNvCxnSpPr/>
          <p:nvPr/>
        </p:nvCxnSpPr>
        <p:spPr>
          <a:xfrm>
            <a:off x="113177" y="786942"/>
            <a:ext cx="118302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245B4-5CF6-5B26-51D3-873449F5B88B}"/>
              </a:ext>
            </a:extLst>
          </p:cNvPr>
          <p:cNvSpPr txBox="1"/>
          <p:nvPr/>
        </p:nvSpPr>
        <p:spPr>
          <a:xfrm>
            <a:off x="2175474" y="188339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3523D-B8BA-3AF6-10FC-FF8AC9CBB815}"/>
              </a:ext>
            </a:extLst>
          </p:cNvPr>
          <p:cNvSpPr txBox="1"/>
          <p:nvPr/>
        </p:nvSpPr>
        <p:spPr>
          <a:xfrm>
            <a:off x="126833" y="189334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backend2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665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댄스, 예술, 만화 영화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4F684C-A6EE-DB92-9CA5-B346494F0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263120" cy="68376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035FF35-1AAB-5E12-BBC6-02FFDB138CC3}"/>
              </a:ext>
            </a:extLst>
          </p:cNvPr>
          <p:cNvSpPr/>
          <p:nvPr/>
        </p:nvSpPr>
        <p:spPr>
          <a:xfrm>
            <a:off x="0" y="0"/>
            <a:ext cx="12263120" cy="685800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6FF4CA8E-6C86-503D-06BD-7BCB42E42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3E8870-7679-E5D5-0AD4-39FD85163BD1}"/>
              </a:ext>
            </a:extLst>
          </p:cNvPr>
          <p:cNvCxnSpPr>
            <a:cxnSpLocks/>
          </p:cNvCxnSpPr>
          <p:nvPr/>
        </p:nvCxnSpPr>
        <p:spPr>
          <a:xfrm flipV="1">
            <a:off x="218440" y="6339840"/>
            <a:ext cx="117551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AEECB4-25B5-B844-7048-86BC83D35CF7}"/>
              </a:ext>
            </a:extLst>
          </p:cNvPr>
          <p:cNvGrpSpPr/>
          <p:nvPr/>
        </p:nvGrpSpPr>
        <p:grpSpPr>
          <a:xfrm>
            <a:off x="477521" y="1081623"/>
            <a:ext cx="5466079" cy="4379793"/>
            <a:chOff x="546668" y="474148"/>
            <a:chExt cx="5466079" cy="4379793"/>
          </a:xfrm>
        </p:grpSpPr>
        <p:pic>
          <p:nvPicPr>
            <p:cNvPr id="1034" name="Picture 10" descr="양홍원의 킬링벌스를 라이브로! | 사계, ROSE, Citi+, 25, IndiGO, Me, 나쁜맛 등">
              <a:extLst>
                <a:ext uri="{FF2B5EF4-FFF2-40B4-BE49-F238E27FC236}">
                  <a16:creationId xmlns:a16="http://schemas.microsoft.com/office/drawing/2014/main" id="{7E94A5D0-A981-4C16-0E1D-6249971E6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68" y="1907543"/>
              <a:ext cx="5236345" cy="2946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CECAE0-F016-2DE7-4F35-BFBCBA2FFC84}"/>
                </a:ext>
              </a:extLst>
            </p:cNvPr>
            <p:cNvSpPr txBox="1"/>
            <p:nvPr/>
          </p:nvSpPr>
          <p:spPr>
            <a:xfrm>
              <a:off x="546668" y="1298567"/>
              <a:ext cx="5466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여러 논란속에서도 굳건한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국힙</a:t>
              </a:r>
              <a:r>
                <a:rPr lang="ko-KR" altLang="en-US" b="1" dirty="0">
                  <a:solidFill>
                    <a:schemeClr val="bg1"/>
                  </a:solidFill>
                </a:rPr>
                <a:t> 정상급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0FF258-2B12-DBB4-753A-C87473A35970}"/>
                </a:ext>
              </a:extLst>
            </p:cNvPr>
            <p:cNvSpPr txBox="1"/>
            <p:nvPr/>
          </p:nvSpPr>
          <p:spPr>
            <a:xfrm>
              <a:off x="546668" y="474148"/>
              <a:ext cx="54660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>
                  <a:solidFill>
                    <a:schemeClr val="bg1"/>
                  </a:solidFill>
                </a:rPr>
                <a:t>양홍원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(YANGHONGWON)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CACBF02-EDD0-3ADF-9321-65DD798BB417}"/>
              </a:ext>
            </a:extLst>
          </p:cNvPr>
          <p:cNvSpPr txBox="1"/>
          <p:nvPr/>
        </p:nvSpPr>
        <p:spPr>
          <a:xfrm>
            <a:off x="6797040" y="1081623"/>
            <a:ext cx="418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오보에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D8D150-7982-0D4F-3D30-ED30B5EAD08C}"/>
              </a:ext>
            </a:extLst>
          </p:cNvPr>
          <p:cNvSpPr txBox="1"/>
          <p:nvPr/>
        </p:nvSpPr>
        <p:spPr>
          <a:xfrm>
            <a:off x="6797040" y="1873008"/>
            <a:ext cx="41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</a:t>
            </a:r>
            <a:r>
              <a:rPr lang="ko-KR" altLang="en-US" b="1" dirty="0">
                <a:solidFill>
                  <a:schemeClr val="bg1"/>
                </a:solidFill>
              </a:rPr>
              <a:t>년도 정규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집 오보에 발매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BC088D7-9A8B-7598-A2A7-EB8C4DC94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804" y="2419841"/>
            <a:ext cx="4037636" cy="35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FF7F4-F48D-F26E-4B78-0B3046B4E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E2B57CE0-1BEA-9A6A-E907-943847F6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47EA0B-FFA5-B96E-EB92-D1F58A99AB55}"/>
              </a:ext>
            </a:extLst>
          </p:cNvPr>
          <p:cNvSpPr/>
          <p:nvPr/>
        </p:nvSpPr>
        <p:spPr>
          <a:xfrm>
            <a:off x="-105716" y="-1493134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E3B9D4B6-3293-D4D9-59F9-4C282ED23A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326ED-B4CE-4D6F-AB49-4956092C79A2}"/>
              </a:ext>
            </a:extLst>
          </p:cNvPr>
          <p:cNvSpPr txBox="1"/>
          <p:nvPr/>
        </p:nvSpPr>
        <p:spPr>
          <a:xfrm>
            <a:off x="2533088" y="2767281"/>
            <a:ext cx="7125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오보에</a:t>
            </a:r>
            <a:r>
              <a:rPr lang="en-US" altLang="ko-KR" sz="8000" b="1" dirty="0">
                <a:solidFill>
                  <a:schemeClr val="bg1"/>
                </a:solidFill>
              </a:rPr>
              <a:t>(OBOE)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26CD55-D5B2-4D9C-6A7E-085B91A5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62" y="-48597"/>
            <a:ext cx="6996676" cy="69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09F92-A77F-DC48-DDEF-16A9FAAE8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FAF6B49D-40B2-019E-8951-4CCC25745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5B33F4-2C2A-3869-F729-97A481F4CD29}"/>
              </a:ext>
            </a:extLst>
          </p:cNvPr>
          <p:cNvSpPr/>
          <p:nvPr/>
        </p:nvSpPr>
        <p:spPr>
          <a:xfrm>
            <a:off x="-105716" y="-1493134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D8A630F4-3DA1-3FF7-232D-C1DE413FF5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41FE7-3FD1-519E-61AE-3B0EBF07BCD7}"/>
              </a:ext>
            </a:extLst>
          </p:cNvPr>
          <p:cNvSpPr txBox="1"/>
          <p:nvPr/>
        </p:nvSpPr>
        <p:spPr>
          <a:xfrm>
            <a:off x="2533088" y="2705725"/>
            <a:ext cx="7125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u="sng" dirty="0">
                <a:solidFill>
                  <a:schemeClr val="bg1"/>
                </a:solidFill>
              </a:rPr>
              <a:t>오보</a:t>
            </a:r>
            <a:r>
              <a:rPr lang="en-US" altLang="ko-KR" sz="8800" b="1" dirty="0">
                <a:solidFill>
                  <a:schemeClr val="bg1"/>
                </a:solidFill>
              </a:rPr>
              <a:t>(</a:t>
            </a:r>
            <a:r>
              <a:rPr lang="ko-KR" altLang="en-US" sz="8800" b="1" dirty="0">
                <a:solidFill>
                  <a:schemeClr val="bg1"/>
                </a:solidFill>
              </a:rPr>
              <a:t>誤報</a:t>
            </a:r>
            <a:r>
              <a:rPr lang="en-US" altLang="ko-KR" sz="8800" b="1" dirty="0">
                <a:solidFill>
                  <a:schemeClr val="bg1"/>
                </a:solidFill>
              </a:rPr>
              <a:t>)</a:t>
            </a:r>
            <a:r>
              <a:rPr lang="ko-KR" altLang="en-US" sz="8800" b="1" dirty="0">
                <a:solidFill>
                  <a:schemeClr val="bg1"/>
                </a:solidFill>
              </a:rPr>
              <a:t>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F61DE-CDCA-E729-B87F-632298EDA073}"/>
              </a:ext>
            </a:extLst>
          </p:cNvPr>
          <p:cNvSpPr txBox="1"/>
          <p:nvPr/>
        </p:nvSpPr>
        <p:spPr>
          <a:xfrm>
            <a:off x="2533087" y="4202777"/>
            <a:ext cx="712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어떠한 사건이나 소식을 그릇되게 전하여 알려 줌 또는 그 사건이나 소식 이걸 일부러 한 경우는 </a:t>
            </a:r>
            <a:r>
              <a:rPr lang="ko-KR" altLang="en-US" b="1" dirty="0">
                <a:solidFill>
                  <a:schemeClr val="bg1"/>
                </a:solidFill>
                <a:hlinkClick r:id="rId3" tooltip="가짜 뉴스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가짜 뉴스</a:t>
            </a:r>
            <a:r>
              <a:rPr lang="ko-KR" altLang="en-US" b="1" dirty="0">
                <a:solidFill>
                  <a:schemeClr val="bg1"/>
                </a:solidFill>
              </a:rPr>
              <a:t>라고 부른다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80FA21-ECD7-81F2-61FA-872B2714A9E6}"/>
              </a:ext>
            </a:extLst>
          </p:cNvPr>
          <p:cNvGrpSpPr/>
          <p:nvPr/>
        </p:nvGrpSpPr>
        <p:grpSpPr>
          <a:xfrm>
            <a:off x="2080484" y="1390366"/>
            <a:ext cx="8240275" cy="4077269"/>
            <a:chOff x="1975862" y="1390365"/>
            <a:chExt cx="8240275" cy="407726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252A2AF-2B60-C240-F1BE-A227282DF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862" y="1390365"/>
              <a:ext cx="8240275" cy="4077269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D84AFE-55BC-6CCB-EE34-1BA1C7F55BDC}"/>
                </a:ext>
              </a:extLst>
            </p:cNvPr>
            <p:cNvCxnSpPr/>
            <p:nvPr/>
          </p:nvCxnSpPr>
          <p:spPr>
            <a:xfrm>
              <a:off x="2365829" y="3701143"/>
              <a:ext cx="13353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4034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F543-0AA7-223F-7BE9-D366659A3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BE36B0C8-AAC3-29F8-B129-D7EE66DE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47DF23-D523-76EC-FC16-C7EA71549DD2}"/>
              </a:ext>
            </a:extLst>
          </p:cNvPr>
          <p:cNvSpPr/>
          <p:nvPr/>
        </p:nvSpPr>
        <p:spPr>
          <a:xfrm>
            <a:off x="-105716" y="-1493134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FFA8AF0B-4804-E426-BE89-8FD1FE7BB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51B01B-F8D8-7959-03EB-CC62BD51AFFC}"/>
              </a:ext>
            </a:extLst>
          </p:cNvPr>
          <p:cNvSpPr txBox="1"/>
          <p:nvPr/>
        </p:nvSpPr>
        <p:spPr>
          <a:xfrm>
            <a:off x="2533088" y="2705725"/>
            <a:ext cx="7125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u="sng" dirty="0">
                <a:solidFill>
                  <a:schemeClr val="bg1"/>
                </a:solidFill>
              </a:rPr>
              <a:t>오보</a:t>
            </a:r>
            <a:r>
              <a:rPr lang="en-US" altLang="ko-KR" sz="8800" b="1" dirty="0">
                <a:solidFill>
                  <a:schemeClr val="bg1"/>
                </a:solidFill>
              </a:rPr>
              <a:t>(</a:t>
            </a:r>
            <a:r>
              <a:rPr lang="ko-KR" altLang="en-US" sz="8800" b="1" dirty="0">
                <a:solidFill>
                  <a:schemeClr val="bg1"/>
                </a:solidFill>
              </a:rPr>
              <a:t>五步</a:t>
            </a:r>
            <a:r>
              <a:rPr lang="en-US" altLang="ko-KR" sz="8800" b="1" dirty="0">
                <a:solidFill>
                  <a:schemeClr val="bg1"/>
                </a:solidFill>
              </a:rPr>
              <a:t>)</a:t>
            </a:r>
            <a:r>
              <a:rPr lang="ko-KR" altLang="en-US" sz="8800" b="1" dirty="0">
                <a:solidFill>
                  <a:schemeClr val="bg1"/>
                </a:solidFill>
              </a:rPr>
              <a:t>에</a:t>
            </a:r>
          </a:p>
        </p:txBody>
      </p:sp>
    </p:spTree>
    <p:extLst>
      <p:ext uri="{BB962C8B-B14F-4D97-AF65-F5344CB8AC3E}">
        <p14:creationId xmlns:p14="http://schemas.microsoft.com/office/powerpoint/2010/main" val="20187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D0FB-988A-673E-31AB-CD35C2C5E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0BC967C2-CB49-1253-09E4-4FDB8FC3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AD5D4C-E0BA-BE78-D6CF-0F2B4D74A4AC}"/>
              </a:ext>
            </a:extLst>
          </p:cNvPr>
          <p:cNvSpPr/>
          <p:nvPr/>
        </p:nvSpPr>
        <p:spPr>
          <a:xfrm>
            <a:off x="-105716" y="-1918642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3C6F489-A196-9532-8B03-8D2CDB550C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89820D-6ED6-BBBC-D3B4-7A5071EBF117}"/>
              </a:ext>
            </a:extLst>
          </p:cNvPr>
          <p:cNvSpPr txBox="1"/>
          <p:nvPr/>
        </p:nvSpPr>
        <p:spPr>
          <a:xfrm>
            <a:off x="1333752" y="2151728"/>
            <a:ext cx="9524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3 STEPS FORWARD, 2STEPS BACK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1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3F0D2-CBF4-EFA4-F42E-7342F7ECF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E346C2F6-6E4E-96E6-6D19-D6752B1A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068F4D-ED12-0275-463D-E490D6D0E64F}"/>
              </a:ext>
            </a:extLst>
          </p:cNvPr>
          <p:cNvSpPr/>
          <p:nvPr/>
        </p:nvSpPr>
        <p:spPr>
          <a:xfrm>
            <a:off x="-105716" y="-1918642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30FF889D-DFA4-B06D-EE98-320DF6DCBE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73A13-5A95-A496-1E1B-A0333FE38FB0}"/>
              </a:ext>
            </a:extLst>
          </p:cNvPr>
          <p:cNvSpPr txBox="1"/>
          <p:nvPr/>
        </p:nvSpPr>
        <p:spPr>
          <a:xfrm>
            <a:off x="3048000" y="3891260"/>
            <a:ext cx="6324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F96B5-938C-1D38-4AAB-C9769258DD76}"/>
              </a:ext>
            </a:extLst>
          </p:cNvPr>
          <p:cNvSpPr txBox="1"/>
          <p:nvPr/>
        </p:nvSpPr>
        <p:spPr>
          <a:xfrm>
            <a:off x="1247775" y="2644170"/>
            <a:ext cx="9696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감정적 혼란과 현실 도피</a:t>
            </a:r>
            <a:r>
              <a:rPr lang="en-US" altLang="ko-KR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그리고 </a:t>
            </a:r>
            <a:endParaRPr lang="en-US" altLang="ko-KR" sz="4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최종적인 성장으로 이어지는 앨범</a:t>
            </a:r>
          </a:p>
        </p:txBody>
      </p:sp>
    </p:spTree>
    <p:extLst>
      <p:ext uri="{BB962C8B-B14F-4D97-AF65-F5344CB8AC3E}">
        <p14:creationId xmlns:p14="http://schemas.microsoft.com/office/powerpoint/2010/main" val="116145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490</Words>
  <Application>Microsoft Office PowerPoint</Application>
  <PresentationFormat>와이드스크린</PresentationFormat>
  <Paragraphs>82</Paragraphs>
  <Slides>36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HY견고딕</vt:lpstr>
      <vt:lpstr>HY헤드라인M</vt:lpstr>
      <vt:lpstr>맑은 고딕</vt:lpstr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이민규</dc:creator>
  <cp:lastModifiedBy>이민규</cp:lastModifiedBy>
  <cp:revision>5</cp:revision>
  <dcterms:created xsi:type="dcterms:W3CDTF">2025-09-24T00:04:46Z</dcterms:created>
  <dcterms:modified xsi:type="dcterms:W3CDTF">2025-09-25T05:45:20Z</dcterms:modified>
</cp:coreProperties>
</file>