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0"/>
  </p:notesMasterIdLst>
  <p:sldIdLst>
    <p:sldId id="257" r:id="rId2"/>
    <p:sldId id="261" r:id="rId3"/>
    <p:sldId id="263" r:id="rId4"/>
    <p:sldId id="256" r:id="rId5"/>
    <p:sldId id="264" r:id="rId6"/>
    <p:sldId id="337" r:id="rId7"/>
    <p:sldId id="266" r:id="rId8"/>
    <p:sldId id="267" r:id="rId9"/>
    <p:sldId id="265" r:id="rId10"/>
    <p:sldId id="270" r:id="rId11"/>
    <p:sldId id="268" r:id="rId12"/>
    <p:sldId id="259" r:id="rId13"/>
    <p:sldId id="262" r:id="rId14"/>
    <p:sldId id="276" r:id="rId15"/>
    <p:sldId id="269" r:id="rId16"/>
    <p:sldId id="275" r:id="rId17"/>
    <p:sldId id="271" r:id="rId18"/>
    <p:sldId id="277" r:id="rId19"/>
    <p:sldId id="344" r:id="rId20"/>
    <p:sldId id="278" r:id="rId21"/>
    <p:sldId id="280" r:id="rId22"/>
    <p:sldId id="281" r:id="rId23"/>
    <p:sldId id="272" r:id="rId24"/>
    <p:sldId id="282" r:id="rId25"/>
    <p:sldId id="273" r:id="rId26"/>
    <p:sldId id="283" r:id="rId27"/>
    <p:sldId id="274" r:id="rId28"/>
    <p:sldId id="284" r:id="rId29"/>
    <p:sldId id="285" r:id="rId30"/>
    <p:sldId id="286" r:id="rId31"/>
    <p:sldId id="287" r:id="rId32"/>
    <p:sldId id="314" r:id="rId33"/>
    <p:sldId id="296" r:id="rId34"/>
    <p:sldId id="288" r:id="rId35"/>
    <p:sldId id="297" r:id="rId36"/>
    <p:sldId id="293" r:id="rId37"/>
    <p:sldId id="298" r:id="rId38"/>
    <p:sldId id="305" r:id="rId39"/>
    <p:sldId id="306" r:id="rId40"/>
    <p:sldId id="309" r:id="rId41"/>
    <p:sldId id="301" r:id="rId42"/>
    <p:sldId id="338" r:id="rId43"/>
    <p:sldId id="307" r:id="rId44"/>
    <p:sldId id="300" r:id="rId45"/>
    <p:sldId id="308" r:id="rId46"/>
    <p:sldId id="302" r:id="rId47"/>
    <p:sldId id="291" r:id="rId48"/>
    <p:sldId id="292" r:id="rId49"/>
    <p:sldId id="317" r:id="rId50"/>
    <p:sldId id="303" r:id="rId51"/>
    <p:sldId id="315" r:id="rId52"/>
    <p:sldId id="319" r:id="rId53"/>
    <p:sldId id="321" r:id="rId54"/>
    <p:sldId id="320" r:id="rId55"/>
    <p:sldId id="322" r:id="rId56"/>
    <p:sldId id="340" r:id="rId57"/>
    <p:sldId id="323" r:id="rId58"/>
    <p:sldId id="313" r:id="rId59"/>
    <p:sldId id="339" r:id="rId60"/>
    <p:sldId id="332" r:id="rId61"/>
    <p:sldId id="325" r:id="rId62"/>
    <p:sldId id="333" r:id="rId63"/>
    <p:sldId id="327" r:id="rId64"/>
    <p:sldId id="328" r:id="rId65"/>
    <p:sldId id="324" r:id="rId66"/>
    <p:sldId id="331" r:id="rId67"/>
    <p:sldId id="330" r:id="rId68"/>
    <p:sldId id="343" r:id="rId69"/>
    <p:sldId id="326" r:id="rId70"/>
    <p:sldId id="304" r:id="rId71"/>
    <p:sldId id="336" r:id="rId72"/>
    <p:sldId id="342" r:id="rId73"/>
    <p:sldId id="341" r:id="rId74"/>
    <p:sldId id="312" r:id="rId75"/>
    <p:sldId id="345" r:id="rId76"/>
    <p:sldId id="346" r:id="rId77"/>
    <p:sldId id="347" r:id="rId78"/>
    <p:sldId id="318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7564-736C-4625-9D92-6F3CC99BDF93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894BA-D2E4-4560-A91B-FDE496F75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3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EF76D-79FA-DEB3-D433-AB21EAA0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92CC2E-ECAC-9FA0-B66A-0144153C2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21EDC3-9363-FB62-3301-808D6457E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CF25CF-9970-AE22-51A7-3316E800B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6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9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A84E-AE95-657A-F170-0D2B63F83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4DBF7E-D071-3A66-929F-C9E8F01AE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DD059F-B859-D0EA-E202-F3E861076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E718EA-4F7D-605F-07AF-E23EA28D6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2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6B439-579A-FC1C-1355-B8B7CE84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8F541B-48B6-66A7-79B7-29201EEA8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B2E507-C49D-188B-825C-2D6235C1F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BCF4F-6D23-1FE0-C587-0C366EC09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3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BBE51-5F83-C253-1D4B-A9FCDC333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D98250-9DD9-8D4E-2FA6-51900B3A6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B06BF1-1DDB-9C11-AC95-B0B2D7F96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DFAF0-F11E-3732-CA4D-DB8B815A3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99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D4552-FA93-84BB-2E76-773BE4A97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B9EE28-7E5F-60F9-BCA1-4263D5D1A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E09EFD-1635-E520-3707-22AC8E2AA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2E83E-3F00-8556-2F93-121992AEC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71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732ED-7C35-7824-5A7D-8D8D18F4E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7A5044-E0B7-32D2-6411-F5A64BE13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8ABBBE-B6E1-A668-86F9-BD51233DC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FAE0E-1586-C43D-01C4-973808A18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41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D47CB-C38C-53D9-C546-DF9C5BAE7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7D6379-1DBE-F3B5-8BC6-E0492817A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02D993-B8EA-601B-3588-66A64DCC3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D7EC1-9784-1D73-6E59-CEF9AE2C5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55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208B4-954F-0233-87E0-5B8395E3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4F6ACB-0E7B-71EE-B7F9-77984BD35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0FA0B-9043-8AAC-198C-3635D65A0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C81F8-6530-9C94-19B3-9EEC05DA7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78945-A3EE-3A9F-89A3-3473C72FA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A9B87-C6AE-FD0C-DD28-6A867DFCE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1D702-C130-9D87-99AE-615A223A6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17D26-BAAE-BF4A-AA12-C43C31A23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4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C2CF4-FF14-25C1-9211-36B22A7D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F6EF3D-3D8E-C4D1-D37A-E6EB376D5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88710D-921E-4F41-2DDE-426668B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05562-B9CD-5D6C-D1A1-F0FE6517D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0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22746-7542-81B9-2F18-6BB6B1472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2434C7-580B-4715-D56A-DCABA9519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F58881-CEA9-CACC-0D5C-DD0A4E092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363E9-A1A3-87CD-6AAD-CD4B73351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A499F-1D6A-7A6E-1790-E329BE3A8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8E86D3-7EC0-EC3B-751B-EB977F0C7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586122-8E3B-3FCA-4D8D-6D647F857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18FE4-E2A7-347F-AEDC-E5A5D0840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2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5531-DC9B-8343-5E79-AFACB922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5E0FAC-96CF-6FB7-C7D0-3F66C3254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ACC2F2-5D68-2AF1-9E82-F87D7D878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32D4F-561F-914F-89CD-7AE117A28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D2C45-696E-2C8B-0D57-11A0DC5E6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A65107-7019-2A25-D59F-097B87EB8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6C99EB-60FD-6D3E-4374-D453BCAA6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B2ECA4-1E57-032C-FDDC-9F7FA0104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FC1E-1A44-0605-93D1-6FD7AB728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C3FAEB-C9EA-B449-CBCC-CD06BD35D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0634D7-EF5B-1044-EE18-9CDA13FBC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CCE58B-0AF7-799A-42BC-573957177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2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E1316-F90C-47D9-84D9-0454535E5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3D4671-0AC7-C6E2-9598-EAEB66E53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EA9CCC-542E-AF0E-CEE2-97A43C979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AE59C-CBC0-13D2-4696-6582116D7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83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0214-9AB2-5E72-4C19-2F1891732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D9281D-F7E1-BEF1-57D1-E4F7054D01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451220-4180-DB5A-72D0-08500A91D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31CE1-16BF-A73A-811B-68D619E6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9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2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4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7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1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0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CC70F-4DA9-48CC-BBCA-C3E9AC6B574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0%80%EC%A7%9C%20%EB%89%B4%EC%8A%A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5831A-0C02-B035-813F-1A95F5ACD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D457376-40C5-EF5B-E798-1A6F4280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3" y="1142518"/>
            <a:ext cx="11614954" cy="529218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C99E-F8D7-5B16-5030-22B3EB739C8D}"/>
              </a:ext>
            </a:extLst>
          </p:cNvPr>
          <p:cNvSpPr/>
          <p:nvPr/>
        </p:nvSpPr>
        <p:spPr>
          <a:xfrm>
            <a:off x="-1447800" y="-1209675"/>
            <a:ext cx="15087600" cy="9277350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CB030FF-340D-2290-CCBC-7B8067F7E2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24E7A-E875-4E0B-AE59-E1E3C1C74406}"/>
              </a:ext>
            </a:extLst>
          </p:cNvPr>
          <p:cNvSpPr txBox="1"/>
          <p:nvPr/>
        </p:nvSpPr>
        <p:spPr>
          <a:xfrm>
            <a:off x="9716635" y="5726817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이민규</a:t>
            </a:r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4C1E1-D35F-0042-1DB0-DA2FA9A2C1D5}"/>
              </a:ext>
            </a:extLst>
          </p:cNvPr>
          <p:cNvSpPr txBox="1"/>
          <p:nvPr/>
        </p:nvSpPr>
        <p:spPr>
          <a:xfrm>
            <a:off x="628468" y="922383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가사의 유기적 의미 찾기</a:t>
            </a:r>
          </a:p>
        </p:txBody>
      </p:sp>
    </p:spTree>
    <p:extLst>
      <p:ext uri="{BB962C8B-B14F-4D97-AF65-F5344CB8AC3E}">
        <p14:creationId xmlns:p14="http://schemas.microsoft.com/office/powerpoint/2010/main" val="269801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F0D2-CBF4-EFA4-F42E-7342F7ECF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E346C2F6-6E4E-96E6-6D19-D6752B1A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068F4D-ED12-0275-463D-E490D6D0E64F}"/>
              </a:ext>
            </a:extLst>
          </p:cNvPr>
          <p:cNvSpPr/>
          <p:nvPr/>
        </p:nvSpPr>
        <p:spPr>
          <a:xfrm>
            <a:off x="-105716" y="-1918642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0FF889D-DFA4-B06D-EE98-320DF6DCBE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73A13-5A95-A496-1E1B-A0333FE38FB0}"/>
              </a:ext>
            </a:extLst>
          </p:cNvPr>
          <p:cNvSpPr txBox="1"/>
          <p:nvPr/>
        </p:nvSpPr>
        <p:spPr>
          <a:xfrm>
            <a:off x="3048000" y="3891260"/>
            <a:ext cx="6324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F96B5-938C-1D38-4AAB-C9769258DD76}"/>
              </a:ext>
            </a:extLst>
          </p:cNvPr>
          <p:cNvSpPr txBox="1"/>
          <p:nvPr/>
        </p:nvSpPr>
        <p:spPr>
          <a:xfrm>
            <a:off x="1247775" y="2644170"/>
            <a:ext cx="9696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감정적 혼란과 현실 도피</a:t>
            </a:r>
            <a:r>
              <a:rPr lang="en-US" altLang="ko-KR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</a:t>
            </a:r>
            <a:endParaRPr lang="en-US" altLang="ko-KR" sz="4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최종적인 성장으로 이어지는 앨범</a:t>
            </a:r>
          </a:p>
        </p:txBody>
      </p:sp>
    </p:spTree>
    <p:extLst>
      <p:ext uri="{BB962C8B-B14F-4D97-AF65-F5344CB8AC3E}">
        <p14:creationId xmlns:p14="http://schemas.microsoft.com/office/powerpoint/2010/main" val="116145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44F2-752F-0B58-E130-55E51AF1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5A965ED5-CDEC-4223-593F-2A8B24FA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92C0B5-A352-7FE3-54EF-A4E7F88DD4FF}"/>
              </a:ext>
            </a:extLst>
          </p:cNvPr>
          <p:cNvSpPr/>
          <p:nvPr/>
        </p:nvSpPr>
        <p:spPr>
          <a:xfrm>
            <a:off x="-105716" y="-1918642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97BE35CD-187E-902B-22CA-4340A0297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BBC0B-BFB6-FD3B-9789-F96CC31F4319}"/>
              </a:ext>
            </a:extLst>
          </p:cNvPr>
          <p:cNvSpPr txBox="1"/>
          <p:nvPr/>
        </p:nvSpPr>
        <p:spPr>
          <a:xfrm>
            <a:off x="1865812" y="2967335"/>
            <a:ext cx="846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해석이 난해한 앨범이다</a:t>
            </a:r>
            <a:r>
              <a:rPr lang="en-US" altLang="ko-KR" sz="5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62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8CDEF-FAE5-0C95-A8ED-FD591656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D3155846-C9F7-5C75-D769-D3F52630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716722-0AB1-926D-5267-F1F9D4421928}"/>
              </a:ext>
            </a:extLst>
          </p:cNvPr>
          <p:cNvSpPr/>
          <p:nvPr/>
        </p:nvSpPr>
        <p:spPr>
          <a:xfrm>
            <a:off x="-111760" y="-3236686"/>
            <a:ext cx="12612676" cy="108109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3071BCF-C33E-0418-26F1-FA1EEA37F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0215E-BD0E-0459-61CE-0C9F229CD999}"/>
              </a:ext>
            </a:extLst>
          </p:cNvPr>
          <p:cNvGrpSpPr/>
          <p:nvPr/>
        </p:nvGrpSpPr>
        <p:grpSpPr>
          <a:xfrm>
            <a:off x="346663" y="1761635"/>
            <a:ext cx="8392696" cy="4086795"/>
            <a:chOff x="397634" y="1460500"/>
            <a:chExt cx="8392696" cy="408679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904F13-7B27-424F-C5E4-391117C1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" y="1460500"/>
              <a:ext cx="8392696" cy="4086795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8FAED85-5CA7-7216-9209-C938EEC9442E}"/>
                </a:ext>
              </a:extLst>
            </p:cNvPr>
            <p:cNvCxnSpPr/>
            <p:nvPr/>
          </p:nvCxnSpPr>
          <p:spPr>
            <a:xfrm>
              <a:off x="736600" y="2286000"/>
              <a:ext cx="1468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3AD8C25-648A-1AD8-EB0C-7115C975A5B8}"/>
              </a:ext>
            </a:extLst>
          </p:cNvPr>
          <p:cNvGrpSpPr/>
          <p:nvPr/>
        </p:nvGrpSpPr>
        <p:grpSpPr>
          <a:xfrm>
            <a:off x="3737301" y="1513950"/>
            <a:ext cx="8564170" cy="4582164"/>
            <a:chOff x="2947466" y="2102790"/>
            <a:chExt cx="8564170" cy="458216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F9C3A76-B9E7-30F2-2C4E-A5F263DA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7466" y="2102790"/>
              <a:ext cx="8564170" cy="4582164"/>
            </a:xfrm>
            <a:prstGeom prst="rect">
              <a:avLst/>
            </a:prstGeom>
          </p:spPr>
        </p:pic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58F6E8B-812E-216D-9711-770D73534915}"/>
                </a:ext>
              </a:extLst>
            </p:cNvPr>
            <p:cNvSpPr/>
            <p:nvPr/>
          </p:nvSpPr>
          <p:spPr>
            <a:xfrm>
              <a:off x="4415754" y="4340053"/>
              <a:ext cx="1915597" cy="41161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DB1B8C7-1A4B-3122-4C9A-A0F4169EB149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17" y="6134581"/>
              <a:ext cx="1122718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FC539A-B0AB-1414-F872-13ED0202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3424DAE-BD37-C5BC-DB59-CBCC3D2A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0"/>
            <a:ext cx="6747641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6D1E18-4659-BA61-6D03-9765596F6C5C}"/>
              </a:ext>
            </a:extLst>
          </p:cNvPr>
          <p:cNvSpPr/>
          <p:nvPr/>
        </p:nvSpPr>
        <p:spPr>
          <a:xfrm>
            <a:off x="-666750" y="-762000"/>
            <a:ext cx="14897100" cy="94488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8253DA9-C1C6-170A-3845-9B07C07469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91AECFD-CF1B-07A2-AB8D-2F748BEBB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4D895-D295-1D94-F39F-26B80DD9155D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프론트엔드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1EB170-5365-E7C4-32FA-3A58F6586310}"/>
              </a:ext>
            </a:extLst>
          </p:cNvPr>
          <p:cNvCxnSpPr/>
          <p:nvPr/>
        </p:nvCxnSpPr>
        <p:spPr>
          <a:xfrm>
            <a:off x="1188720" y="4145280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9727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70F27-832F-4EEE-B0D4-91B00D333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98CED673-E432-70D8-D276-0C82BCCC8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6F86143-688E-E5FF-93C5-9F9703C0B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D91F6-FA4D-D5C3-3F01-C6BE1EA728B1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93564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487CF-DF38-5D03-E578-8F2789F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E2834C6-B62B-9D43-B70C-CEB93A7C0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F772B74-A4DC-78C7-1B53-5D638677BF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BC9AE-ACFC-0FEE-595B-C8F610D4447D}"/>
              </a:ext>
            </a:extLst>
          </p:cNvPr>
          <p:cNvSpPr txBox="1"/>
          <p:nvPr/>
        </p:nvSpPr>
        <p:spPr>
          <a:xfrm>
            <a:off x="795020" y="342612"/>
            <a:ext cx="991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9A4AA-C1D7-4689-4DB7-D0D9A32F750E}"/>
              </a:ext>
            </a:extLst>
          </p:cNvPr>
          <p:cNvSpPr txBox="1"/>
          <p:nvPr/>
        </p:nvSpPr>
        <p:spPr>
          <a:xfrm>
            <a:off x="488848" y="1508199"/>
            <a:ext cx="66002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헤더 부분에서는 앨범과 이 프로젝트의 전제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AI</a:t>
            </a:r>
            <a:r>
              <a:rPr lang="ko-KR" altLang="en-US" b="1" dirty="0">
                <a:solidFill>
                  <a:schemeClr val="bg1"/>
                </a:solidFill>
              </a:rPr>
              <a:t>의 관점으로 가사를 분석한다는 주제를 소개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0ECE70-FB3F-B5CC-49A7-B50380EE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69" y="685438"/>
            <a:ext cx="402011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45AFB4-16D8-2522-EBA2-E023DBA5D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D401FEC-3F52-BE97-A619-B97308D999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AD0EACB-B208-20DB-A042-84DADACE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EC793-AEF6-1162-AC94-2376601647E4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앨범 콘셉트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00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7DD81-BFAA-DFFD-70F6-75DF77442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3E16542-3574-6294-FC35-AA2FB29007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6946B7A1-2D12-A1CD-160E-06D1D4068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3963D-47E8-DCEA-02A2-73FB1536425B}"/>
              </a:ext>
            </a:extLst>
          </p:cNvPr>
          <p:cNvSpPr txBox="1"/>
          <p:nvPr/>
        </p:nvSpPr>
        <p:spPr>
          <a:xfrm>
            <a:off x="490220" y="501622"/>
            <a:ext cx="991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앨범 콘셉트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4FAD54-9539-7203-1FFD-139A5B7F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45" y="1723832"/>
            <a:ext cx="9300880" cy="4175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4F06C1-0492-5400-A2A4-F0547823752A}"/>
              </a:ext>
            </a:extLst>
          </p:cNvPr>
          <p:cNvSpPr txBox="1"/>
          <p:nvPr/>
        </p:nvSpPr>
        <p:spPr>
          <a:xfrm>
            <a:off x="3812492" y="825472"/>
            <a:ext cx="7208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'</a:t>
            </a:r>
            <a:r>
              <a:rPr lang="ko-KR" altLang="en-US" b="1" dirty="0">
                <a:solidFill>
                  <a:schemeClr val="bg1"/>
                </a:solidFill>
              </a:rPr>
              <a:t>오보에</a:t>
            </a:r>
            <a:r>
              <a:rPr lang="en-US" altLang="ko-KR" b="1" dirty="0">
                <a:solidFill>
                  <a:schemeClr val="bg1"/>
                </a:solidFill>
              </a:rPr>
              <a:t>'</a:t>
            </a:r>
            <a:r>
              <a:rPr lang="ko-KR" altLang="en-US" b="1" dirty="0">
                <a:solidFill>
                  <a:schemeClr val="bg1"/>
                </a:solidFill>
              </a:rPr>
              <a:t>라는 제목에 담긴 세 가지 중의적 의미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악기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五步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誤報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와 앨범 전체를 관통하는 유기적인 서사를 설명</a:t>
            </a:r>
          </a:p>
        </p:txBody>
      </p:sp>
    </p:spTree>
    <p:extLst>
      <p:ext uri="{BB962C8B-B14F-4D97-AF65-F5344CB8AC3E}">
        <p14:creationId xmlns:p14="http://schemas.microsoft.com/office/powerpoint/2010/main" val="292534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54056F-5579-F89E-3C92-2D16FE5D2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321CDDA-2638-4171-ECE8-3B371241B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F85DEC8B-91A2-2E1F-AD6F-B8401446C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97B15-A7E0-1764-6898-51E994460A2C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방법론 </a:t>
            </a:r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(RAG)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7F49-1EF3-527B-4880-77AC26CEE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DA04B4D4-3C4D-D5F2-6146-857BE6EE3C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4DC9E925-7421-8D45-A048-CDF8F556E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2A3CEA-D57E-95F4-AFD3-762DE8EE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77" y="0"/>
            <a:ext cx="705970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DE805-5839-5871-C16D-E3D8661E9629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63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ACB2-B9E8-4593-E61D-65D8278B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E932F0-E851-EC62-6143-813CAADF2210}"/>
              </a:ext>
            </a:extLst>
          </p:cNvPr>
          <p:cNvSpPr/>
          <p:nvPr/>
        </p:nvSpPr>
        <p:spPr>
          <a:xfrm>
            <a:off x="0" y="0"/>
            <a:ext cx="12263120" cy="685800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5B2890D-2827-9264-1FDF-2138D6C70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C07A7-1AA2-7212-FE54-AB25FE5863B6}"/>
              </a:ext>
            </a:extLst>
          </p:cNvPr>
          <p:cNvSpPr txBox="1"/>
          <p:nvPr/>
        </p:nvSpPr>
        <p:spPr>
          <a:xfrm>
            <a:off x="619760" y="281057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FBEC0-5E98-D42E-002D-11AC8B620051}"/>
              </a:ext>
            </a:extLst>
          </p:cNvPr>
          <p:cNvSpPr txBox="1"/>
          <p:nvPr/>
        </p:nvSpPr>
        <p:spPr>
          <a:xfrm>
            <a:off x="619760" y="1270000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선정한 앨범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D89B9-CF30-4B9F-7446-44BD3DC6E832}"/>
              </a:ext>
            </a:extLst>
          </p:cNvPr>
          <p:cNvSpPr txBox="1"/>
          <p:nvPr/>
        </p:nvSpPr>
        <p:spPr>
          <a:xfrm>
            <a:off x="619760" y="2345230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프론트엔드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F0E98-7504-D728-FC9B-A9D962A9E2BE}"/>
              </a:ext>
            </a:extLst>
          </p:cNvPr>
          <p:cNvSpPr txBox="1"/>
          <p:nvPr/>
        </p:nvSpPr>
        <p:spPr>
          <a:xfrm>
            <a:off x="619760" y="3420460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4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백엔드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8D07C-608A-031F-84D6-F7462DB87458}"/>
              </a:ext>
            </a:extLst>
          </p:cNvPr>
          <p:cNvSpPr txBox="1"/>
          <p:nvPr/>
        </p:nvSpPr>
        <p:spPr>
          <a:xfrm>
            <a:off x="619760" y="4495691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개선방안</a:t>
            </a:r>
          </a:p>
        </p:txBody>
      </p:sp>
    </p:spTree>
    <p:extLst>
      <p:ext uri="{BB962C8B-B14F-4D97-AF65-F5344CB8AC3E}">
        <p14:creationId xmlns:p14="http://schemas.microsoft.com/office/powerpoint/2010/main" val="31539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A8004-0E6D-4E7C-11FE-3C18425D7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CB16E8B-4F03-F9C1-C1C3-2ED7A604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6A09A5BE-5A84-1BED-65C3-6F17AAE48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FDB04-9EC8-800C-9562-C8FF9B8CE567}"/>
              </a:ext>
            </a:extLst>
          </p:cNvPr>
          <p:cNvSpPr txBox="1"/>
          <p:nvPr/>
        </p:nvSpPr>
        <p:spPr>
          <a:xfrm>
            <a:off x="161925" y="475387"/>
            <a:ext cx="11563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텍스트를 정제하는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정제</a:t>
            </a:r>
            <a:r>
              <a:rPr lang="en-US" altLang="ko-KR" sz="2400" b="1" dirty="0">
                <a:solidFill>
                  <a:schemeClr val="bg1"/>
                </a:solidFill>
              </a:rPr>
              <a:t>(Preprocessing)'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BC6960-D96C-22D3-04D3-F518006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37" y="1966793"/>
            <a:ext cx="7396524" cy="32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AB9F8F-E882-8018-3271-21F44468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2BDA8B0-4ADF-2DE8-F336-6B093D651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D3E77B2-30DB-C340-3A82-36AAE1728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BC02E-5BEB-E8C8-4697-745D9F573516}"/>
              </a:ext>
            </a:extLst>
          </p:cNvPr>
          <p:cNvSpPr txBox="1"/>
          <p:nvPr/>
        </p:nvSpPr>
        <p:spPr>
          <a:xfrm>
            <a:off x="161925" y="475387"/>
            <a:ext cx="11563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텍스트를 벡터로 변환하는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번역</a:t>
            </a:r>
            <a:r>
              <a:rPr lang="en-US" altLang="ko-KR" sz="2400" b="1" dirty="0">
                <a:solidFill>
                  <a:schemeClr val="bg1"/>
                </a:solidFill>
              </a:rPr>
              <a:t>(Embedding)'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3E65A-B42E-2235-9CAE-43FD6955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2157235"/>
            <a:ext cx="772585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9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EFD22A-6FAD-01CB-D451-6081F1FDA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8AF2C3B-82D9-AA3A-FAC7-CAD2F1D596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F1F8976-7CA2-F7BD-5226-C58DE8577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25501-B99C-200A-82BE-3D7634410FCA}"/>
              </a:ext>
            </a:extLst>
          </p:cNvPr>
          <p:cNvSpPr txBox="1"/>
          <p:nvPr/>
        </p:nvSpPr>
        <p:spPr>
          <a:xfrm>
            <a:off x="117681" y="478135"/>
            <a:ext cx="9451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사용자에게 검색 증강 생성</a:t>
            </a:r>
            <a:r>
              <a:rPr lang="en-US" altLang="ko-KR" sz="2400" b="1" dirty="0">
                <a:solidFill>
                  <a:schemeClr val="bg1"/>
                </a:solidFill>
              </a:rPr>
              <a:t>(RAG)</a:t>
            </a:r>
            <a:r>
              <a:rPr lang="ko-KR" altLang="en-US" sz="2400" b="1" dirty="0">
                <a:solidFill>
                  <a:schemeClr val="bg1"/>
                </a:solidFill>
              </a:rPr>
              <a:t> 기술을 제공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E2119-8064-F87E-EBB8-C51CBC32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37" y="1966793"/>
            <a:ext cx="7396524" cy="32292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8A5ECF-43BF-1FDB-E4E0-938818D7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36" y="1676155"/>
            <a:ext cx="771632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B4C7F-9835-3216-EE78-10F274A97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4BFDFF1-7EF4-520A-A6E6-96A26F6CA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5B28748-B5F1-1325-6872-8664F115EF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A0422-C45B-E060-0013-20EDDF1AF820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트랙별 분석</a:t>
            </a:r>
          </a:p>
        </p:txBody>
      </p:sp>
    </p:spTree>
    <p:extLst>
      <p:ext uri="{BB962C8B-B14F-4D97-AF65-F5344CB8AC3E}">
        <p14:creationId xmlns:p14="http://schemas.microsoft.com/office/powerpoint/2010/main" val="274657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B2C6BD-8A9C-3BF2-2D08-8A2643DD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B0BFF24-4CEE-9008-330C-55C015F51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5A531B6C-E0E1-8D4E-7A32-D6AA824E0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423A2-0AB1-214C-0042-A5F9582C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990" y="0"/>
            <a:ext cx="680301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ACAE9-B7DE-619E-B99A-E53E07BBA6A7}"/>
              </a:ext>
            </a:extLst>
          </p:cNvPr>
          <p:cNvSpPr txBox="1"/>
          <p:nvPr/>
        </p:nvSpPr>
        <p:spPr>
          <a:xfrm>
            <a:off x="291655" y="1411794"/>
            <a:ext cx="5236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앨범에 수록된 </a:t>
            </a:r>
            <a:r>
              <a:rPr lang="en-US" altLang="ko-KR" b="1" dirty="0">
                <a:solidFill>
                  <a:schemeClr val="bg1"/>
                </a:solidFill>
              </a:rPr>
              <a:t>9</a:t>
            </a:r>
            <a:r>
              <a:rPr lang="ko-KR" altLang="en-US" b="1" dirty="0">
                <a:solidFill>
                  <a:schemeClr val="bg1"/>
                </a:solidFill>
              </a:rPr>
              <a:t>개의 트랙 각각이 전체 이야기에서 어떤 역할을 하는지 가이드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55DD8-CCC2-0296-1833-222BEEFC709E}"/>
              </a:ext>
            </a:extLst>
          </p:cNvPr>
          <p:cNvSpPr txBox="1"/>
          <p:nvPr/>
        </p:nvSpPr>
        <p:spPr>
          <a:xfrm>
            <a:off x="430910" y="605870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트랙별 분석</a:t>
            </a:r>
          </a:p>
        </p:txBody>
      </p:sp>
    </p:spTree>
    <p:extLst>
      <p:ext uri="{BB962C8B-B14F-4D97-AF65-F5344CB8AC3E}">
        <p14:creationId xmlns:p14="http://schemas.microsoft.com/office/powerpoint/2010/main" val="379616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64248C-F0E4-D626-DB32-C680A4E5C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126BF98-A946-282B-DE66-C34ED21E5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C5BED18-8160-C9C3-CFC4-8D5292E8A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4D65D-3BBF-76DD-8EA0-10971D083741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해석 쇼케이스</a:t>
            </a:r>
          </a:p>
        </p:txBody>
      </p:sp>
    </p:spTree>
    <p:extLst>
      <p:ext uri="{BB962C8B-B14F-4D97-AF65-F5344CB8AC3E}">
        <p14:creationId xmlns:p14="http://schemas.microsoft.com/office/powerpoint/2010/main" val="120921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5AEF9-5C37-42FA-D5BC-5172C877C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981C014-74BD-35DA-0059-AB3D54635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344FD00-6DA7-1748-61F9-DB27A4095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126E3-6F10-AEE4-F417-EB22F213C75E}"/>
              </a:ext>
            </a:extLst>
          </p:cNvPr>
          <p:cNvSpPr txBox="1"/>
          <p:nvPr/>
        </p:nvSpPr>
        <p:spPr>
          <a:xfrm>
            <a:off x="304141" y="385717"/>
            <a:ext cx="976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트랙 </a:t>
            </a:r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곡에 대한 </a:t>
            </a:r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해석 결과를 제시 </a:t>
            </a:r>
            <a:endParaRPr lang="en-US" altLang="ko-KR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A463A4-022C-1A7E-6ADE-F0DF0EA4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388" y="1032048"/>
            <a:ext cx="7944959" cy="5325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71D6-14B8-96A0-1175-5279F04B1667}"/>
              </a:ext>
            </a:extLst>
          </p:cNvPr>
          <p:cNvSpPr txBox="1"/>
          <p:nvPr/>
        </p:nvSpPr>
        <p:spPr>
          <a:xfrm>
            <a:off x="304141" y="1507992"/>
            <a:ext cx="4081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AI</a:t>
            </a:r>
            <a:r>
              <a:rPr lang="ko-KR" altLang="en-US" sz="1800" b="1" dirty="0">
                <a:solidFill>
                  <a:schemeClr val="bg1"/>
                </a:solidFill>
              </a:rPr>
              <a:t>가 만들어내는 분석의 깊이와 섬세함을 강조</a:t>
            </a:r>
            <a:endParaRPr lang="ko-KR" altLang="en-US" sz="1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50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D2C5A-7992-0363-AE62-2F100D84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CBB5532-57E0-529C-5584-93F6A52C0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47865C5F-4610-0FD1-13FB-72672CEAE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6E948-F0A3-2E7B-D20C-3F8769848102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인터랙티브 </a:t>
            </a:r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챗봇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27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DF64C-8BED-F552-DFCF-F0684F42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74A66F37-64D1-B86F-A65B-170FD5D98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664F201D-90B8-EF9A-91C6-4ED2B7A7B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DBC139-6A19-524C-CCA6-7166188F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99" y="2946401"/>
            <a:ext cx="7887801" cy="324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0B21-31E0-3200-CE3C-EF6C0F02D4E4}"/>
              </a:ext>
            </a:extLst>
          </p:cNvPr>
          <p:cNvSpPr txBox="1"/>
          <p:nvPr/>
        </p:nvSpPr>
        <p:spPr>
          <a:xfrm>
            <a:off x="215900" y="1166124"/>
            <a:ext cx="1229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사용자가 </a:t>
            </a:r>
            <a:r>
              <a:rPr lang="en-US" altLang="ko-KR" b="1" dirty="0">
                <a:solidFill>
                  <a:schemeClr val="bg1"/>
                </a:solidFill>
              </a:rPr>
              <a:t>AI</a:t>
            </a:r>
            <a:r>
              <a:rPr lang="ko-KR" altLang="en-US" b="1" dirty="0">
                <a:solidFill>
                  <a:schemeClr val="bg1"/>
                </a:solidFill>
              </a:rPr>
              <a:t>에게 앨범에 대해 </a:t>
            </a:r>
            <a:r>
              <a:rPr lang="ko-KR" altLang="en-US" b="1" dirty="0" err="1">
                <a:solidFill>
                  <a:schemeClr val="bg1"/>
                </a:solidFill>
              </a:rPr>
              <a:t>챗봇</a:t>
            </a:r>
            <a:r>
              <a:rPr lang="ko-KR" altLang="en-US" b="1" dirty="0">
                <a:solidFill>
                  <a:schemeClr val="bg1"/>
                </a:solidFill>
              </a:rPr>
              <a:t> 인터페이스가 핵심 기능 추천 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질문을 제공하며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사용자의 질문에 실시간으로 </a:t>
            </a:r>
            <a:r>
              <a:rPr lang="en-US" altLang="ko-KR" b="1" dirty="0">
                <a:solidFill>
                  <a:schemeClr val="bg1"/>
                </a:solidFill>
              </a:rPr>
              <a:t>AI</a:t>
            </a:r>
            <a:r>
              <a:rPr lang="ko-KR" altLang="en-US" b="1" dirty="0">
                <a:solidFill>
                  <a:schemeClr val="bg1"/>
                </a:solidFill>
              </a:rPr>
              <a:t>가 생성한 답변을 제공하기 위해                   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서버와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C56D3-5478-3E2A-FA24-3CD709137E01}"/>
              </a:ext>
            </a:extLst>
          </p:cNvPr>
          <p:cNvSpPr txBox="1"/>
          <p:nvPr/>
        </p:nvSpPr>
        <p:spPr>
          <a:xfrm>
            <a:off x="414020" y="370733"/>
            <a:ext cx="991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인터랙티브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32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챗봇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3F188-C714-9CAE-FA8B-522DB503B3B6}"/>
              </a:ext>
            </a:extLst>
          </p:cNvPr>
          <p:cNvSpPr txBox="1"/>
          <p:nvPr/>
        </p:nvSpPr>
        <p:spPr>
          <a:xfrm>
            <a:off x="8752553" y="1433291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백엔드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4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4592F-7D29-1EBE-1AD6-5340F4A0A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0D3A66A-F864-992C-914C-532D3E05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0"/>
            <a:ext cx="6747641" cy="6858000"/>
          </a:xfrm>
          <a:prstGeom prst="rect">
            <a:avLst/>
          </a:prstGeom>
        </p:spPr>
      </p:pic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E84DD48-4083-A073-5C3A-6B6FD29975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D90054B-D16A-9EB9-CB9F-B3AF49063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35C74-8F62-0980-4BE2-F1731A498BE0}"/>
              </a:ext>
            </a:extLst>
          </p:cNvPr>
          <p:cNvSpPr txBox="1"/>
          <p:nvPr/>
        </p:nvSpPr>
        <p:spPr>
          <a:xfrm>
            <a:off x="1137920" y="721737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         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44DAA9-FCFD-145F-905D-C3107B87E549}"/>
              </a:ext>
            </a:extLst>
          </p:cNvPr>
          <p:cNvCxnSpPr/>
          <p:nvPr/>
        </p:nvCxnSpPr>
        <p:spPr>
          <a:xfrm>
            <a:off x="1188720" y="1992015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FCA08E-2037-B193-1BA9-B3A99D097120}"/>
              </a:ext>
            </a:extLst>
          </p:cNvPr>
          <p:cNvSpPr txBox="1"/>
          <p:nvPr/>
        </p:nvSpPr>
        <p:spPr>
          <a:xfrm>
            <a:off x="1954115" y="726678"/>
            <a:ext cx="3806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백엔드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3806-36CB-872F-2916-39825D9D04D9}"/>
              </a:ext>
            </a:extLst>
          </p:cNvPr>
          <p:cNvSpPr txBox="1"/>
          <p:nvPr/>
        </p:nvSpPr>
        <p:spPr>
          <a:xfrm>
            <a:off x="1188720" y="2349642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9EC82-72E7-AC5A-F534-71AED4EE748F}"/>
              </a:ext>
            </a:extLst>
          </p:cNvPr>
          <p:cNvSpPr txBox="1"/>
          <p:nvPr/>
        </p:nvSpPr>
        <p:spPr>
          <a:xfrm>
            <a:off x="1188720" y="2971871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backend2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65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65F72-2782-BAA3-1B59-98D69345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93BFD4-EFC6-E0CD-4112-6D82B3910054}"/>
              </a:ext>
            </a:extLst>
          </p:cNvPr>
          <p:cNvSpPr/>
          <p:nvPr/>
        </p:nvSpPr>
        <p:spPr>
          <a:xfrm>
            <a:off x="-396240" y="-111760"/>
            <a:ext cx="12984480" cy="7426960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EA6B33-F699-C1C0-3273-FE7A46551378}"/>
              </a:ext>
            </a:extLst>
          </p:cNvPr>
          <p:cNvSpPr/>
          <p:nvPr/>
        </p:nvSpPr>
        <p:spPr>
          <a:xfrm>
            <a:off x="0" y="0"/>
            <a:ext cx="12263120" cy="685800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4A1F1CD-6E1A-0C07-9ED6-8CC600621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77912-3FAC-4C60-800E-C894C1C7D856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선정한 앨범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DF757E-BF1F-A87C-6473-614778AD8874}"/>
              </a:ext>
            </a:extLst>
          </p:cNvPr>
          <p:cNvCxnSpPr/>
          <p:nvPr/>
        </p:nvCxnSpPr>
        <p:spPr>
          <a:xfrm>
            <a:off x="1188720" y="4145280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4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8E213-5F6F-3BC8-2533-62D79F348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2406276-34B8-C5B2-AA1B-721A4C16E5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A03555F-8849-5138-7E0D-2D2E45E35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ABFA4-8541-1149-E111-CC9F97018152}"/>
              </a:ext>
            </a:extLst>
          </p:cNvPr>
          <p:cNvSpPr txBox="1"/>
          <p:nvPr/>
        </p:nvSpPr>
        <p:spPr>
          <a:xfrm>
            <a:off x="1503353" y="2705725"/>
            <a:ext cx="9916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7EAB07-FB0C-A1FD-19B3-6550AEF05CF1}"/>
              </a:ext>
            </a:extLst>
          </p:cNvPr>
          <p:cNvCxnSpPr/>
          <p:nvPr/>
        </p:nvCxnSpPr>
        <p:spPr>
          <a:xfrm>
            <a:off x="1188720" y="4214108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1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287EA-B3F2-7A91-0B03-67FD32148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E28FE59-3596-2F28-49B1-2D3FDF90E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BCD4385-CA2F-CE96-8B38-D2A782349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84FD5-9B89-9BD2-004B-4F44261F3AA2}"/>
              </a:ext>
            </a:extLst>
          </p:cNvPr>
          <p:cNvSpPr txBox="1"/>
          <p:nvPr/>
        </p:nvSpPr>
        <p:spPr>
          <a:xfrm>
            <a:off x="323482" y="198499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BDF7019-01BB-3348-D2BC-0BCDEA3ECFBF}"/>
              </a:ext>
            </a:extLst>
          </p:cNvPr>
          <p:cNvCxnSpPr/>
          <p:nvPr/>
        </p:nvCxnSpPr>
        <p:spPr>
          <a:xfrm>
            <a:off x="113177" y="786942"/>
            <a:ext cx="118302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DA8C69-9733-4A2B-A97D-DFF8301B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90" y="897120"/>
            <a:ext cx="5391021" cy="5368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9FBE19-971E-4385-71B1-09BCECC1C8C8}"/>
              </a:ext>
            </a:extLst>
          </p:cNvPr>
          <p:cNvSpPr txBox="1"/>
          <p:nvPr/>
        </p:nvSpPr>
        <p:spPr>
          <a:xfrm>
            <a:off x="2175474" y="188339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AB06CD-401E-0562-0113-26B4914A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32" y="4190634"/>
            <a:ext cx="5092776" cy="6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2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A5690-4806-1297-3A93-AACAE060F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7DF71B7D-083B-DA3A-DEE7-426A9529E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0ECA5C9-5544-52E1-FA18-EC32E9B37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5EC9C-B951-B0A3-132B-500E6785B7C9}"/>
              </a:ext>
            </a:extLst>
          </p:cNvPr>
          <p:cNvSpPr txBox="1"/>
          <p:nvPr/>
        </p:nvSpPr>
        <p:spPr>
          <a:xfrm>
            <a:off x="520127" y="2705725"/>
            <a:ext cx="9916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chatbot.py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734F2-251C-153E-7F26-8D38372F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36" y="3083194"/>
            <a:ext cx="5092776" cy="6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0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74445-FA2C-4581-5BEF-B36C41C7D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1332D8A-D3AA-3E2F-A464-5C6D306CB7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CEEF021F-D28C-2979-BBD9-6943549F21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D21D3-167D-257F-7328-579B9A4BF5CB}"/>
              </a:ext>
            </a:extLst>
          </p:cNvPr>
          <p:cNvSpPr txBox="1"/>
          <p:nvPr/>
        </p:nvSpPr>
        <p:spPr>
          <a:xfrm>
            <a:off x="3908991" y="3504293"/>
            <a:ext cx="3861770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텍스트 분할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글 → 작은 조각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B431-660E-164B-EF4A-B974BFB980C2}"/>
              </a:ext>
            </a:extLst>
          </p:cNvPr>
          <p:cNvSpPr txBox="1"/>
          <p:nvPr/>
        </p:nvSpPr>
        <p:spPr>
          <a:xfrm>
            <a:off x="3908991" y="1608546"/>
            <a:ext cx="2946400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로딩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(PDF →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532F0-508E-2F97-0405-B66E32C5331C}"/>
              </a:ext>
            </a:extLst>
          </p:cNvPr>
          <p:cNvSpPr txBox="1"/>
          <p:nvPr/>
        </p:nvSpPr>
        <p:spPr>
          <a:xfrm>
            <a:off x="7881521" y="1608546"/>
            <a:ext cx="4943259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변환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조각 → 숫자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E7FA9-59B6-7745-6DE7-37941FEB203A}"/>
              </a:ext>
            </a:extLst>
          </p:cNvPr>
          <p:cNvSpPr txBox="1"/>
          <p:nvPr/>
        </p:nvSpPr>
        <p:spPr>
          <a:xfrm>
            <a:off x="7881521" y="3504293"/>
            <a:ext cx="3989591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저장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→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8011C-5FA6-42D3-4848-61CA9DB609A7}"/>
              </a:ext>
            </a:extLst>
          </p:cNvPr>
          <p:cNvCxnSpPr/>
          <p:nvPr/>
        </p:nvCxnSpPr>
        <p:spPr>
          <a:xfrm>
            <a:off x="3737167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AA2691-8C31-9806-36C6-A60B7C76801E}"/>
              </a:ext>
            </a:extLst>
          </p:cNvPr>
          <p:cNvCxnSpPr/>
          <p:nvPr/>
        </p:nvCxnSpPr>
        <p:spPr>
          <a:xfrm>
            <a:off x="3737167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845057F-B984-4782-5DDE-CA5938EB24D5}"/>
              </a:ext>
            </a:extLst>
          </p:cNvPr>
          <p:cNvCxnSpPr/>
          <p:nvPr/>
        </p:nvCxnSpPr>
        <p:spPr>
          <a:xfrm>
            <a:off x="7770761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063977F-CB7B-F117-9665-BFB535BA99AB}"/>
              </a:ext>
            </a:extLst>
          </p:cNvPr>
          <p:cNvCxnSpPr/>
          <p:nvPr/>
        </p:nvCxnSpPr>
        <p:spPr>
          <a:xfrm>
            <a:off x="7770761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D673B7B-C0E8-63DA-0B93-5CB24F30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55118"/>
            <a:ext cx="5092776" cy="6916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9053DF8-5201-F1D9-4FBD-472D93AC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7" y="1772755"/>
            <a:ext cx="3130155" cy="31171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DFC60D5-EE3B-F672-23AC-1998B6D6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" y="3979772"/>
            <a:ext cx="2148493" cy="3411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44366F-9258-C008-315F-87EE5E845C27}"/>
              </a:ext>
            </a:extLst>
          </p:cNvPr>
          <p:cNvSpPr txBox="1"/>
          <p:nvPr/>
        </p:nvSpPr>
        <p:spPr>
          <a:xfrm>
            <a:off x="655320" y="292914"/>
            <a:ext cx="480568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RAG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방식 사용</a:t>
            </a:r>
          </a:p>
        </p:txBody>
      </p:sp>
    </p:spTree>
    <p:extLst>
      <p:ext uri="{BB962C8B-B14F-4D97-AF65-F5344CB8AC3E}">
        <p14:creationId xmlns:p14="http://schemas.microsoft.com/office/powerpoint/2010/main" val="277542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1164A4-0DC4-D31F-416C-714929A1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9597EE9-8930-0E1C-8599-E9CBEB6E3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DCAEFAFB-FEBF-C279-F19B-899091B62B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7B9A1-699F-BFBD-0B7A-89A9FA4046CE}"/>
              </a:ext>
            </a:extLst>
          </p:cNvPr>
          <p:cNvSpPr txBox="1"/>
          <p:nvPr/>
        </p:nvSpPr>
        <p:spPr>
          <a:xfrm>
            <a:off x="348806" y="927611"/>
            <a:ext cx="10245211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PyPDFLoader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원본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불러와 텍스트 데이터로 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22D39-DE4A-87B1-5B05-2BAC267CDA27}"/>
              </a:ext>
            </a:extLst>
          </p:cNvPr>
          <p:cNvSpPr txBox="1"/>
          <p:nvPr/>
        </p:nvSpPr>
        <p:spPr>
          <a:xfrm>
            <a:off x="240651" y="5449"/>
            <a:ext cx="6278136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로딩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(PDF →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3997A3-8873-9172-513B-06C2DAEAB2CC}"/>
              </a:ext>
            </a:extLst>
          </p:cNvPr>
          <p:cNvCxnSpPr>
            <a:cxnSpLocks/>
          </p:cNvCxnSpPr>
          <p:nvPr/>
        </p:nvCxnSpPr>
        <p:spPr>
          <a:xfrm>
            <a:off x="393346" y="817163"/>
            <a:ext cx="496663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F54EFC4-E4D4-BBE6-EEF8-04328E87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9" y="2188381"/>
            <a:ext cx="4281176" cy="6798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8945E0-72AD-224E-2351-776B181F6EDA}"/>
              </a:ext>
            </a:extLst>
          </p:cNvPr>
          <p:cNvSpPr txBox="1"/>
          <p:nvPr/>
        </p:nvSpPr>
        <p:spPr>
          <a:xfrm>
            <a:off x="387686" y="2958717"/>
            <a:ext cx="38617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텍스트 분할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글 → 작은 조각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2BB7F4-935A-2EEC-C49E-815FA67F3F9F}"/>
              </a:ext>
            </a:extLst>
          </p:cNvPr>
          <p:cNvCxnSpPr>
            <a:cxnSpLocks/>
          </p:cNvCxnSpPr>
          <p:nvPr/>
        </p:nvCxnSpPr>
        <p:spPr>
          <a:xfrm>
            <a:off x="326726" y="4353276"/>
            <a:ext cx="430942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9DDDD1-5D99-3FB2-EC23-5B22F581E0D4}"/>
              </a:ext>
            </a:extLst>
          </p:cNvPr>
          <p:cNvSpPr txBox="1"/>
          <p:nvPr/>
        </p:nvSpPr>
        <p:spPr>
          <a:xfrm>
            <a:off x="289812" y="4448873"/>
            <a:ext cx="11951349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RecursiveCharacterTextSplitter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긴 텍스트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이해하기 좋은 작은 단위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D696B93-B16F-08FA-85A3-1C279142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9" y="5557706"/>
            <a:ext cx="11290362" cy="87757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C504CEC-3FEC-0D35-A26D-208B4A19D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869" y="2160811"/>
            <a:ext cx="7004241" cy="8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4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93249-09D3-682E-B755-B20F147E5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C242038-00E4-9DDE-F9AF-FB0B5BD7A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F5196B30-0FE0-F3A1-F9DE-DDE940A4A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51D-AC56-1A88-F7C6-5B3CE2F4DFBA}"/>
              </a:ext>
            </a:extLst>
          </p:cNvPr>
          <p:cNvSpPr txBox="1"/>
          <p:nvPr/>
        </p:nvSpPr>
        <p:spPr>
          <a:xfrm>
            <a:off x="3908990" y="3504293"/>
            <a:ext cx="5062289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텍스트 분할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글 → 작은 조각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D01DB-79FF-41A7-214E-3DE2763CE35D}"/>
              </a:ext>
            </a:extLst>
          </p:cNvPr>
          <p:cNvSpPr txBox="1"/>
          <p:nvPr/>
        </p:nvSpPr>
        <p:spPr>
          <a:xfrm>
            <a:off x="3908991" y="1608546"/>
            <a:ext cx="2946400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로딩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(PDF →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818C2-FE35-918C-6B6B-9C8DDFF7AC05}"/>
              </a:ext>
            </a:extLst>
          </p:cNvPr>
          <p:cNvSpPr txBox="1"/>
          <p:nvPr/>
        </p:nvSpPr>
        <p:spPr>
          <a:xfrm>
            <a:off x="7881521" y="1608546"/>
            <a:ext cx="4051892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변환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조각 → 숫자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1F103-CB20-E139-0B1A-138AED58AAD5}"/>
              </a:ext>
            </a:extLst>
          </p:cNvPr>
          <p:cNvSpPr txBox="1"/>
          <p:nvPr/>
        </p:nvSpPr>
        <p:spPr>
          <a:xfrm>
            <a:off x="7881521" y="3504293"/>
            <a:ext cx="3989591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저장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→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6A6702-0590-F1EA-4FA5-4C1CD525313E}"/>
              </a:ext>
            </a:extLst>
          </p:cNvPr>
          <p:cNvCxnSpPr/>
          <p:nvPr/>
        </p:nvCxnSpPr>
        <p:spPr>
          <a:xfrm>
            <a:off x="3737167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34EAFD-4401-BB63-26EE-51F07CF292D5}"/>
              </a:ext>
            </a:extLst>
          </p:cNvPr>
          <p:cNvCxnSpPr/>
          <p:nvPr/>
        </p:nvCxnSpPr>
        <p:spPr>
          <a:xfrm>
            <a:off x="3737167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FAD61F-D0D1-8C9D-6D3E-DEB3495386D2}"/>
              </a:ext>
            </a:extLst>
          </p:cNvPr>
          <p:cNvCxnSpPr/>
          <p:nvPr/>
        </p:nvCxnSpPr>
        <p:spPr>
          <a:xfrm>
            <a:off x="7770761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6D4983-E27F-D5B1-FA2C-05831D097404}"/>
              </a:ext>
            </a:extLst>
          </p:cNvPr>
          <p:cNvCxnSpPr/>
          <p:nvPr/>
        </p:nvCxnSpPr>
        <p:spPr>
          <a:xfrm>
            <a:off x="7770761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30982C5D-861B-76A1-3A12-875844F5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55118"/>
            <a:ext cx="5092776" cy="6916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7A0EEC-4E58-879F-9675-B579C512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7" y="1772755"/>
            <a:ext cx="3130155" cy="31171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B3E49E-58F5-8304-79E4-2F08499BC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" y="3979772"/>
            <a:ext cx="2148493" cy="3411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821698-7B8C-D96E-F8B3-4C19FA497504}"/>
              </a:ext>
            </a:extLst>
          </p:cNvPr>
          <p:cNvSpPr txBox="1"/>
          <p:nvPr/>
        </p:nvSpPr>
        <p:spPr>
          <a:xfrm>
            <a:off x="655320" y="292914"/>
            <a:ext cx="480568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RAG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방식 사용</a:t>
            </a:r>
          </a:p>
        </p:txBody>
      </p:sp>
    </p:spTree>
    <p:extLst>
      <p:ext uri="{BB962C8B-B14F-4D97-AF65-F5344CB8AC3E}">
        <p14:creationId xmlns:p14="http://schemas.microsoft.com/office/powerpoint/2010/main" val="90527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8AC4A-C61A-D3A6-07D0-53B43ED4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25602429-9FAC-D93E-D7C8-CA82090FD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461CB20F-1607-095B-74BC-541E19EC1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55944C-B5FD-0612-CA89-98386D6EADD1}"/>
              </a:ext>
            </a:extLst>
          </p:cNvPr>
          <p:cNvCxnSpPr>
            <a:cxnSpLocks/>
          </p:cNvCxnSpPr>
          <p:nvPr/>
        </p:nvCxnSpPr>
        <p:spPr>
          <a:xfrm flipH="1">
            <a:off x="502920" y="797395"/>
            <a:ext cx="1118616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7B3AFC-7D86-D435-B350-077E7EAF5AC5}"/>
              </a:ext>
            </a:extLst>
          </p:cNvPr>
          <p:cNvSpPr txBox="1"/>
          <p:nvPr/>
        </p:nvSpPr>
        <p:spPr>
          <a:xfrm>
            <a:off x="502920" y="0"/>
            <a:ext cx="9911573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변환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조각 → 숫자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963E8-188E-4618-AF29-09E6DCBC41B4}"/>
              </a:ext>
            </a:extLst>
          </p:cNvPr>
          <p:cNvSpPr txBox="1"/>
          <p:nvPr/>
        </p:nvSpPr>
        <p:spPr>
          <a:xfrm>
            <a:off x="502919" y="2123101"/>
            <a:ext cx="7571839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저장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→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98EB62-668A-3BDF-C559-68C7C69E0B38}"/>
              </a:ext>
            </a:extLst>
          </p:cNvPr>
          <p:cNvCxnSpPr>
            <a:cxnSpLocks/>
          </p:cNvCxnSpPr>
          <p:nvPr/>
        </p:nvCxnSpPr>
        <p:spPr>
          <a:xfrm flipH="1">
            <a:off x="502919" y="2922311"/>
            <a:ext cx="1106479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5C0532-089F-BDB9-B1EE-22269BA8D8D6}"/>
              </a:ext>
            </a:extLst>
          </p:cNvPr>
          <p:cNvSpPr txBox="1"/>
          <p:nvPr/>
        </p:nvSpPr>
        <p:spPr>
          <a:xfrm>
            <a:off x="502920" y="1008950"/>
            <a:ext cx="11064790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OpenAIEmbeddings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잘게 나뉜 텍스트 조각들을 숫자로 된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변환하여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의미를 이해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CD475-A927-8499-6B6B-419DDE05A232}"/>
              </a:ext>
            </a:extLst>
          </p:cNvPr>
          <p:cNvSpPr txBox="1"/>
          <p:nvPr/>
        </p:nvSpPr>
        <p:spPr>
          <a:xfrm>
            <a:off x="427814" y="3005492"/>
            <a:ext cx="11139896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변환된 벡터 데이터는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FAISS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벡터 데이터베이스에 저장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초고속 검색이 가능한 상태</a:t>
            </a:r>
            <a:endParaRPr lang="en-US" altLang="ko-KR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3A3EE55-14BA-436A-79D6-303DFA0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81" y="4591412"/>
            <a:ext cx="10293066" cy="10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0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41A43-A848-E77D-070C-4C519A3CA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C0F4058-9979-EA2A-DD39-A2CA0C1787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E25A2937-2886-933F-13B6-CFA6D55CED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1D89E0-BBAB-B933-D49B-EA6539BF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94" y="1276397"/>
            <a:ext cx="8609412" cy="1141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68A2F-9D55-5AF3-56B9-A2373FF8905B}"/>
              </a:ext>
            </a:extLst>
          </p:cNvPr>
          <p:cNvSpPr txBox="1"/>
          <p:nvPr/>
        </p:nvSpPr>
        <p:spPr>
          <a:xfrm>
            <a:off x="445047" y="168227"/>
            <a:ext cx="10365709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사용자와 상호작용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B67BB80-80D3-14B5-D32D-77D580274E8A}"/>
              </a:ext>
            </a:extLst>
          </p:cNvPr>
          <p:cNvSpPr/>
          <p:nvPr/>
        </p:nvSpPr>
        <p:spPr>
          <a:xfrm>
            <a:off x="4146741" y="2657941"/>
            <a:ext cx="3842794" cy="35650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CB8AB22-0113-35F1-DE34-A277B8FD3D81}"/>
              </a:ext>
            </a:extLst>
          </p:cNvPr>
          <p:cNvSpPr/>
          <p:nvPr/>
        </p:nvSpPr>
        <p:spPr>
          <a:xfrm>
            <a:off x="8162888" y="2657941"/>
            <a:ext cx="3842794" cy="35650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313CFFE-36B1-8967-9D54-99ABB0E13510}"/>
              </a:ext>
            </a:extLst>
          </p:cNvPr>
          <p:cNvGrpSpPr/>
          <p:nvPr/>
        </p:nvGrpSpPr>
        <p:grpSpPr>
          <a:xfrm>
            <a:off x="165319" y="2657941"/>
            <a:ext cx="3862271" cy="3565003"/>
            <a:chOff x="165319" y="2657941"/>
            <a:chExt cx="3862271" cy="356500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FC9D67-8884-6C26-F706-AC36F5702C81}"/>
                </a:ext>
              </a:extLst>
            </p:cNvPr>
            <p:cNvSpPr/>
            <p:nvPr/>
          </p:nvSpPr>
          <p:spPr>
            <a:xfrm>
              <a:off x="165319" y="2657941"/>
              <a:ext cx="3842794" cy="356500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EAA9FB7-A31C-5124-D506-CA1CF467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23" y="3115696"/>
              <a:ext cx="3309236" cy="128418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E27DD6-230A-A697-A3E7-81871B418BE5}"/>
                </a:ext>
              </a:extLst>
            </p:cNvPr>
            <p:cNvSpPr txBox="1"/>
            <p:nvPr/>
          </p:nvSpPr>
          <p:spPr>
            <a:xfrm>
              <a:off x="368923" y="4440442"/>
              <a:ext cx="365866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i="0" dirty="0"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분류나 자동 완성 등 낮은 지연 시간이 요구되는 작업에 최적화</a:t>
              </a:r>
              <a:r>
                <a:rPr lang="en-US" altLang="ko-KR" b="1" i="0" dirty="0"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b="1" i="0" dirty="0"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동시에 대량의 데이터를 처리할 수 있는 뛰어난 용량을 제공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C22963-AC24-C653-D4C7-FAFDCD406674}"/>
              </a:ext>
            </a:extLst>
          </p:cNvPr>
          <p:cNvSpPr txBox="1"/>
          <p:nvPr/>
        </p:nvSpPr>
        <p:spPr>
          <a:xfrm>
            <a:off x="4266666" y="3368824"/>
            <a:ext cx="36586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Temperature = 0.7</a:t>
            </a:r>
            <a:r>
              <a:rPr lang="ko-KR" altLang="en-US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나름 창의적인 답변을 제공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DDDEB-4EAA-F741-0887-BD8F1D273FC2}"/>
              </a:ext>
            </a:extLst>
          </p:cNvPr>
          <p:cNvSpPr txBox="1"/>
          <p:nvPr/>
        </p:nvSpPr>
        <p:spPr>
          <a:xfrm>
            <a:off x="8378120" y="3707379"/>
            <a:ext cx="34123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Streaming=True</a:t>
            </a:r>
            <a:r>
              <a: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타이핑하는 게 보이게 설정</a:t>
            </a:r>
          </a:p>
        </p:txBody>
      </p:sp>
    </p:spTree>
    <p:extLst>
      <p:ext uri="{BB962C8B-B14F-4D97-AF65-F5344CB8AC3E}">
        <p14:creationId xmlns:p14="http://schemas.microsoft.com/office/powerpoint/2010/main" val="4015323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9205E-DA89-FFC9-D85E-02908969A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1F107E0-9BC7-C4E2-7115-B2203AEFD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5FBE77CF-3EDE-0D47-4D56-A4E1B13F8A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BA4F76-F11C-5F3D-9B3B-098AAAF6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415380"/>
            <a:ext cx="4295816" cy="2027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19B0A0-B3EE-715E-9334-5801971E9414}"/>
              </a:ext>
            </a:extLst>
          </p:cNvPr>
          <p:cNvSpPr txBox="1"/>
          <p:nvPr/>
        </p:nvSpPr>
        <p:spPr>
          <a:xfrm>
            <a:off x="619433" y="2560143"/>
            <a:ext cx="46153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프롬프트</a:t>
            </a:r>
          </a:p>
        </p:txBody>
      </p:sp>
    </p:spTree>
    <p:extLst>
      <p:ext uri="{BB962C8B-B14F-4D97-AF65-F5344CB8AC3E}">
        <p14:creationId xmlns:p14="http://schemas.microsoft.com/office/powerpoint/2010/main" val="427998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47630-24D5-27EB-B8B3-9655ACDAE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6610CDC-C920-988B-1C7D-E7B695A8F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E9FD5D06-5124-D0F2-20DF-AB2788FAA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12139-ECC6-650E-8AB3-CE266B3E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756"/>
            <a:ext cx="12329652" cy="58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5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댄스, 예술, 만화 영화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4F684C-A6EE-DB92-9CA5-B346494F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263120" cy="68376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035FF35-1AAB-5E12-BBC6-02FFDB138CC3}"/>
              </a:ext>
            </a:extLst>
          </p:cNvPr>
          <p:cNvSpPr/>
          <p:nvPr/>
        </p:nvSpPr>
        <p:spPr>
          <a:xfrm>
            <a:off x="0" y="0"/>
            <a:ext cx="12263120" cy="685800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FF4CA8E-6C86-503D-06BD-7BCB42E42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3E8870-7679-E5D5-0AD4-39FD85163BD1}"/>
              </a:ext>
            </a:extLst>
          </p:cNvPr>
          <p:cNvCxnSpPr>
            <a:cxnSpLocks/>
          </p:cNvCxnSpPr>
          <p:nvPr/>
        </p:nvCxnSpPr>
        <p:spPr>
          <a:xfrm flipV="1">
            <a:off x="218440" y="6339840"/>
            <a:ext cx="117551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AEECB4-25B5-B844-7048-86BC83D35CF7}"/>
              </a:ext>
            </a:extLst>
          </p:cNvPr>
          <p:cNvGrpSpPr/>
          <p:nvPr/>
        </p:nvGrpSpPr>
        <p:grpSpPr>
          <a:xfrm>
            <a:off x="477521" y="1081623"/>
            <a:ext cx="5466079" cy="4379793"/>
            <a:chOff x="546668" y="474148"/>
            <a:chExt cx="5466079" cy="4379793"/>
          </a:xfrm>
        </p:grpSpPr>
        <p:pic>
          <p:nvPicPr>
            <p:cNvPr id="1034" name="Picture 10" descr="양홍원의 킬링벌스를 라이브로! | 사계, ROSE, Citi+, 25, IndiGO, Me, 나쁜맛 등">
              <a:extLst>
                <a:ext uri="{FF2B5EF4-FFF2-40B4-BE49-F238E27FC236}">
                  <a16:creationId xmlns:a16="http://schemas.microsoft.com/office/drawing/2014/main" id="{7E94A5D0-A981-4C16-0E1D-6249971E6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68" y="1907543"/>
              <a:ext cx="5236345" cy="294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CECAE0-F016-2DE7-4F35-BFBCBA2FFC84}"/>
                </a:ext>
              </a:extLst>
            </p:cNvPr>
            <p:cNvSpPr txBox="1"/>
            <p:nvPr/>
          </p:nvSpPr>
          <p:spPr>
            <a:xfrm>
              <a:off x="546668" y="1298567"/>
              <a:ext cx="546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여러 논란속에서도 굳건한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국힙</a:t>
              </a:r>
              <a:r>
                <a:rPr lang="ko-KR" altLang="en-US" b="1" dirty="0">
                  <a:solidFill>
                    <a:schemeClr val="bg1"/>
                  </a:solidFill>
                </a:rPr>
                <a:t> 정상급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0FF258-2B12-DBB4-753A-C87473A35970}"/>
                </a:ext>
              </a:extLst>
            </p:cNvPr>
            <p:cNvSpPr txBox="1"/>
            <p:nvPr/>
          </p:nvSpPr>
          <p:spPr>
            <a:xfrm>
              <a:off x="546668" y="474148"/>
              <a:ext cx="54660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>
                  <a:solidFill>
                    <a:schemeClr val="bg1"/>
                  </a:solidFill>
                </a:rPr>
                <a:t>양홍원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(YANGHONGWON)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CACBF02-EDD0-3ADF-9321-65DD798BB417}"/>
              </a:ext>
            </a:extLst>
          </p:cNvPr>
          <p:cNvSpPr txBox="1"/>
          <p:nvPr/>
        </p:nvSpPr>
        <p:spPr>
          <a:xfrm>
            <a:off x="6797040" y="1081623"/>
            <a:ext cx="418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오보에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D8D150-7982-0D4F-3D30-ED30B5EAD08C}"/>
              </a:ext>
            </a:extLst>
          </p:cNvPr>
          <p:cNvSpPr txBox="1"/>
          <p:nvPr/>
        </p:nvSpPr>
        <p:spPr>
          <a:xfrm>
            <a:off x="6797040" y="1873008"/>
            <a:ext cx="41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</a:t>
            </a:r>
            <a:r>
              <a:rPr lang="ko-KR" altLang="en-US" b="1" dirty="0">
                <a:solidFill>
                  <a:schemeClr val="bg1"/>
                </a:solidFill>
              </a:rPr>
              <a:t>년도 정규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집 오보에 발매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BC088D7-9A8B-7598-A2A7-EB8C4DC94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804" y="2419841"/>
            <a:ext cx="4037636" cy="3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A1F6-2BB6-A342-17E7-A61D3AAA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7E00041-6370-3EB5-9C3B-E43C2D97B8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07C3A5AD-3BAF-7AB5-A13D-1FC4BBE2A8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2E873-F449-2389-CE4B-D24B82E7FBDE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Chain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67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0BB37-141C-F1F4-06B4-C5D44BA2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6D1A512-6699-C360-7B61-B2CF59131B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1AD06D3-F748-5870-0C34-9E82B437C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095CBC-1C07-953C-4D41-654C52C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80" y="1937640"/>
            <a:ext cx="12496959" cy="26779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51DBEB-5800-934D-7C84-0C02E3B5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7" y="2608118"/>
            <a:ext cx="8633503" cy="3486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E8A189-5048-0032-23CD-6971032C4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86" y="2897265"/>
            <a:ext cx="10996623" cy="2996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29CFB5-3D9C-470B-834F-A1977A798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22" y="3162505"/>
            <a:ext cx="509658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8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150FB-4599-58CD-AA1F-992E67A62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C4F6DAA-D378-6AEB-A09D-19B26940D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731584AA-8A6A-8B6B-FED2-8BC9C3F0F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A91C0-3CE6-20F3-481F-0B1F172AB1AB}"/>
              </a:ext>
            </a:extLst>
          </p:cNvPr>
          <p:cNvSpPr txBox="1"/>
          <p:nvPr/>
        </p:nvSpPr>
        <p:spPr>
          <a:xfrm>
            <a:off x="281264" y="1788503"/>
            <a:ext cx="11293420" cy="85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질문과 가장 관련성 높은 자료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개를 찾아오세요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구체적인 지시로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챗봇은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정확한 내용을 기반으로 답변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4C4614-8806-BB3F-4CE9-2D49310B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4" y="1333837"/>
            <a:ext cx="10446538" cy="4219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BBA103-04D9-D2AD-2D64-D3403A7A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" y="3266971"/>
            <a:ext cx="12096285" cy="3296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94C4CC-04A4-8800-7020-F2F4D7EE79A6}"/>
              </a:ext>
            </a:extLst>
          </p:cNvPr>
          <p:cNvSpPr txBox="1"/>
          <p:nvPr/>
        </p:nvSpPr>
        <p:spPr>
          <a:xfrm>
            <a:off x="6248400" y="4001265"/>
            <a:ext cx="6250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직접 만든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PROMPT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규칙을 따르도록 강제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DEDC1A-44E5-309E-6650-B0855304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88" y="4001265"/>
            <a:ext cx="509658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6B515-FECC-BEA4-F5A3-5CF5C8F2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1998D26-300E-BA51-33AD-EC7587EA3E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CBC5766-E0F9-32C1-CE3C-DBC6ACC7AB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011DB-1CFA-CD44-ADBA-1B509A4BEFCD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LANGSMITH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34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7DEFD-253C-5AD1-40BB-8C4347711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13DCE4D-5878-5FA0-50CC-F16DDB4BFD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2AAAEA4-C436-1FB9-828F-330830D30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9A69F8-577A-2B1C-1C22-7D668EC5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5" y="1114728"/>
            <a:ext cx="7601388" cy="414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5BE27-C2C5-7C2F-4CDA-FEF0956A91FF}"/>
              </a:ext>
            </a:extLst>
          </p:cNvPr>
          <p:cNvSpPr txBox="1"/>
          <p:nvPr/>
        </p:nvSpPr>
        <p:spPr>
          <a:xfrm>
            <a:off x="7986532" y="1844249"/>
            <a:ext cx="4078003" cy="2520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ConversationalRetrievalChain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(5.43s / 5,143t)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최상위 파이프라인</a:t>
            </a: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내부적으로 “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필요시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질문 정제 → 검색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임베딩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검색 → 문서 결합 → 답변 생성” 순서로 진행</a:t>
            </a:r>
          </a:p>
        </p:txBody>
      </p:sp>
    </p:spTree>
    <p:extLst>
      <p:ext uri="{BB962C8B-B14F-4D97-AF65-F5344CB8AC3E}">
        <p14:creationId xmlns:p14="http://schemas.microsoft.com/office/powerpoint/2010/main" val="231736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3E1C-6965-FCF4-0543-45C4F575D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9E443367-5704-C106-1EEA-9581C8078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29EC179-1AC6-8BA9-D1EE-E1AC8D2A9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7E02A-C6D1-7AE3-E076-C55CD0AF54CE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2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ACC0-D704-897A-2148-048F4CA4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A68DE54F-4FAE-63E1-096D-2706E2C28E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BE41A2D-2880-C45A-21EA-B12580AED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4C4B5-B7CE-F017-1763-2D3681F7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294" y="0"/>
            <a:ext cx="8759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B1B7D-E6AB-31B3-0827-26F38FD6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722663A-F752-5EB7-AC67-51A911D2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0"/>
            <a:ext cx="6747641" cy="6858000"/>
          </a:xfrm>
          <a:prstGeom prst="rect">
            <a:avLst/>
          </a:prstGeom>
        </p:spPr>
      </p:pic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F9BE943-7792-26B5-F502-1C8B5A8B91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3E628D5C-903E-DEA7-42F3-425AF826C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D3722-5400-A638-B625-53582F23200A}"/>
              </a:ext>
            </a:extLst>
          </p:cNvPr>
          <p:cNvSpPr txBox="1"/>
          <p:nvPr/>
        </p:nvSpPr>
        <p:spPr>
          <a:xfrm>
            <a:off x="1137920" y="721737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         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324427-C211-8123-3642-6C1EE878904C}"/>
              </a:ext>
            </a:extLst>
          </p:cNvPr>
          <p:cNvCxnSpPr/>
          <p:nvPr/>
        </p:nvCxnSpPr>
        <p:spPr>
          <a:xfrm>
            <a:off x="1188720" y="1992015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6965F2-FA85-C323-2F78-7AE7AC14FB4E}"/>
              </a:ext>
            </a:extLst>
          </p:cNvPr>
          <p:cNvSpPr txBox="1"/>
          <p:nvPr/>
        </p:nvSpPr>
        <p:spPr>
          <a:xfrm>
            <a:off x="1954115" y="726678"/>
            <a:ext cx="3806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백엔드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AC3B5-809F-43BF-2165-E97B2193D8AB}"/>
              </a:ext>
            </a:extLst>
          </p:cNvPr>
          <p:cNvSpPr txBox="1"/>
          <p:nvPr/>
        </p:nvSpPr>
        <p:spPr>
          <a:xfrm>
            <a:off x="1188720" y="2349642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D93EC-252B-2CC0-8BC3-CB96100E628E}"/>
              </a:ext>
            </a:extLst>
          </p:cNvPr>
          <p:cNvSpPr txBox="1"/>
          <p:nvPr/>
        </p:nvSpPr>
        <p:spPr>
          <a:xfrm>
            <a:off x="1188720" y="2971871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backend2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81CD2-311E-FA11-403C-05E8D9066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B065249-B8F6-C389-D607-941C94AB9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1036B7D-49BC-45B7-2A6C-428FD4CF9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024638-9039-D3AA-1D8B-AB7CC62025E8}"/>
              </a:ext>
            </a:extLst>
          </p:cNvPr>
          <p:cNvCxnSpPr/>
          <p:nvPr/>
        </p:nvCxnSpPr>
        <p:spPr>
          <a:xfrm>
            <a:off x="113177" y="786942"/>
            <a:ext cx="118302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245B4-5CF6-5B26-51D3-873449F5B88B}"/>
              </a:ext>
            </a:extLst>
          </p:cNvPr>
          <p:cNvSpPr txBox="1"/>
          <p:nvPr/>
        </p:nvSpPr>
        <p:spPr>
          <a:xfrm>
            <a:off x="2175474" y="188339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3523D-B8BA-3AF6-10FC-FF8AC9CBB815}"/>
              </a:ext>
            </a:extLst>
          </p:cNvPr>
          <p:cNvSpPr txBox="1"/>
          <p:nvPr/>
        </p:nvSpPr>
        <p:spPr>
          <a:xfrm>
            <a:off x="126833" y="189334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backend2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173ED4-5D35-1F9F-5D3C-8D9FC9BC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01" y="1280048"/>
            <a:ext cx="4475397" cy="42979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DBB04C-364E-7891-66BE-D0F49FD55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69" y="2121140"/>
            <a:ext cx="306747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6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8C795-F42D-667C-4287-39CB2507F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0A6F4E0-41E1-D109-CE60-3DE1D77BF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3F8228A2-E929-6A20-D668-371A90E920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4F87E-9555-2BB4-E9E2-0BD7D6BB4188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8FFE5D-0CA2-341E-B765-1D59A6E0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42" y="1207667"/>
            <a:ext cx="14792539" cy="38142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FE3D6F-9ADC-4187-77B6-B065CCD3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3" y="1238147"/>
            <a:ext cx="8276392" cy="8482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3D6726-CDC8-3730-B363-D28234E3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459" y="4020195"/>
            <a:ext cx="421063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F7F4-F48D-F26E-4B78-0B3046B4E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E2B57CE0-1BEA-9A6A-E907-943847F6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47EA0B-FFA5-B96E-EB92-D1F58A99AB55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3B9D4B6-3293-D4D9-59F9-4C282ED23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326ED-B4CE-4D6F-AB49-4956092C79A2}"/>
              </a:ext>
            </a:extLst>
          </p:cNvPr>
          <p:cNvSpPr txBox="1"/>
          <p:nvPr/>
        </p:nvSpPr>
        <p:spPr>
          <a:xfrm>
            <a:off x="2533088" y="2767281"/>
            <a:ext cx="7125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오보에</a:t>
            </a:r>
            <a:r>
              <a:rPr lang="en-US" altLang="ko-KR" sz="8000" b="1" dirty="0">
                <a:solidFill>
                  <a:schemeClr val="bg1"/>
                </a:solidFill>
              </a:rPr>
              <a:t>(OBOE)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6CD55-D5B2-4D9C-6A7E-085B91A5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62" y="-48597"/>
            <a:ext cx="6996676" cy="69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AE890-0431-6A3E-AE35-DA478C974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E17C9C7-6416-B6C4-9AEC-950B34D8A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02A732E-D196-4830-023E-7F7F5DC353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BE08A-53CA-E7B5-4DE8-76476220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8" y="529744"/>
            <a:ext cx="4210638" cy="933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FF0375-8646-8D23-4B33-806672D0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57" y="2194422"/>
            <a:ext cx="9892686" cy="31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5149E-CA34-C264-36CC-41589FD43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FFB88634-9636-C721-906E-B2D4C74FD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65F4883-3307-E8D2-C7C7-EBDBFBC26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9F77C-00FD-8D8B-ECBC-B328C42EA6B6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 정의</a:t>
            </a:r>
          </a:p>
        </p:txBody>
      </p:sp>
    </p:spTree>
    <p:extLst>
      <p:ext uri="{BB962C8B-B14F-4D97-AF65-F5344CB8AC3E}">
        <p14:creationId xmlns:p14="http://schemas.microsoft.com/office/powerpoint/2010/main" val="326176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A2913-326B-D33B-D49F-E83C35B84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F1CEDFF7-56CD-9A5D-ABB0-8E1508BDD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085B97DE-D126-00DC-D4A0-2D5584FA9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E9983-F8A3-4731-2FD2-D80E614D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3" y="413339"/>
            <a:ext cx="11236334" cy="3611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072E39-6445-6157-7348-F168CCD194C5}"/>
              </a:ext>
            </a:extLst>
          </p:cNvPr>
          <p:cNvSpPr txBox="1"/>
          <p:nvPr/>
        </p:nvSpPr>
        <p:spPr>
          <a:xfrm>
            <a:off x="1181452" y="4346918"/>
            <a:ext cx="9829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임베딩해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Chroma 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넣고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질문이 오면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리트리버로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문서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청크를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찾은 뒤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LLM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답변을 생성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근거가 없으면 웹 검색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폴백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으로 보조 정보를 제시</a:t>
            </a:r>
          </a:p>
        </p:txBody>
      </p:sp>
    </p:spTree>
    <p:extLst>
      <p:ext uri="{BB962C8B-B14F-4D97-AF65-F5344CB8AC3E}">
        <p14:creationId xmlns:p14="http://schemas.microsoft.com/office/powerpoint/2010/main" val="14670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B893A-3661-9EE4-3D53-CB85FB082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FFFA2FF-E18B-6BCF-675B-F85DB0D5D9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F42839E9-EA6F-6C66-70AB-01B7E7B8AD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CE964-EBFA-99FA-96CC-700D00030087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RAG </a:t>
            </a:r>
            <a:r>
              <a:rPr lang="ko-KR" altLang="en-US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핵심요소</a:t>
            </a:r>
          </a:p>
        </p:txBody>
      </p:sp>
    </p:spTree>
    <p:extLst>
      <p:ext uri="{BB962C8B-B14F-4D97-AF65-F5344CB8AC3E}">
        <p14:creationId xmlns:p14="http://schemas.microsoft.com/office/powerpoint/2010/main" val="30000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86186-3CFB-2176-CA57-1EE7A288C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DD1E14EA-E407-19D3-2011-8952F96A9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0D1E6A98-CB43-82A8-4B47-B273EB6664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B34371-A641-431A-FD89-825C9042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82" y="178425"/>
            <a:ext cx="6339772" cy="6501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9B277-2DE4-D9B3-D6CE-E3303BE58D93}"/>
              </a:ext>
            </a:extLst>
          </p:cNvPr>
          <p:cNvSpPr txBox="1"/>
          <p:nvPr/>
        </p:nvSpPr>
        <p:spPr>
          <a:xfrm>
            <a:off x="5943600" y="298911"/>
            <a:ext cx="6096000" cy="62601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 준비 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 Key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정규화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(_</a:t>
            </a: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clean_api_key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및 저장 경로 확인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(_</a:t>
            </a: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ensure_paths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로드 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PyPDFLoader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 → Document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변환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</a:t>
            </a: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분할 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RecursiveCharacterTextSplitter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chunk_size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=900, overlap=120</a:t>
            </a: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문맥 보존 위한 분할 처리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임베딩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구축 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OpenAI Embeddings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벡터화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Chroma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벡터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(collection: </a:t>
            </a:r>
            <a:r>
              <a:rPr lang="en-US" altLang="ko-KR" b="1" i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oboe-rag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Retriever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유사도 검색 기반 문서 검색기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k=4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관련 문서 반환</a:t>
            </a:r>
          </a:p>
        </p:txBody>
      </p:sp>
    </p:spTree>
    <p:extLst>
      <p:ext uri="{BB962C8B-B14F-4D97-AF65-F5344CB8AC3E}">
        <p14:creationId xmlns:p14="http://schemas.microsoft.com/office/powerpoint/2010/main" val="1565809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94BF7-816B-F001-3BEB-3E8BC516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A2B6C641-305C-9DDF-D357-EC2212620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F2093662-5A56-779D-31E9-884D954A9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DDEAD7-B577-17A5-D539-2819B895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05" y="246434"/>
            <a:ext cx="10295791" cy="63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7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A7C36-EDDB-F38A-F698-EDD3199F1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DC48957-7B1E-A6F4-2E1B-E176A8F974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82ED3CA-6D04-BE81-0F93-ABF30F577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20B2EA-81C3-A336-A529-5CD12B6D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05" y="258466"/>
            <a:ext cx="10295791" cy="6365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82A7B-1104-94E4-B29B-12535B0E7E79}"/>
              </a:ext>
            </a:extLst>
          </p:cNvPr>
          <p:cNvSpPr txBox="1"/>
          <p:nvPr/>
        </p:nvSpPr>
        <p:spPr>
          <a:xfrm>
            <a:off x="2066086" y="2828836"/>
            <a:ext cx="805982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프롬프트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규칙을 번호 매기기로 제시 → 모델이 규칙을 더 잘 지킴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출처 섹션 </a:t>
            </a: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필수”를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명시적으로 강조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문구로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LLM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마지막에 반드시 출처를 넣도록 강제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88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52FFE-7838-013C-867C-60C72818A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08279FF-26BF-5B22-2FF1-CAEE41636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A96D352-0A21-F594-C3C7-8270CEF28F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C6CBDB-C405-19E7-15E1-067A3D64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50" y="242570"/>
            <a:ext cx="9316930" cy="3500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25CF3-B72E-3BD3-09BD-1B6FD56ADACC}"/>
              </a:ext>
            </a:extLst>
          </p:cNvPr>
          <p:cNvSpPr txBox="1"/>
          <p:nvPr/>
        </p:nvSpPr>
        <p:spPr>
          <a:xfrm>
            <a:off x="1147050" y="4244532"/>
            <a:ext cx="10102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포맷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 표시를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p.xx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형태로 변경해 가독성 강화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컨텍스트는 최대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500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인용은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180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자로 구분해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LLM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답변과 출처 모두 깔끔하게 유지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블록 사이에는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\\n\\n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구분해 구조적 가독성 확보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12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1DEE9-FA69-CF3D-8CF9-C56F188DB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7C4C569B-BEE8-9552-31EA-4D86726C2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9EB83DA-C997-3034-0240-AA868F9A7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107CC7-FCAC-DF8D-D52E-E6A7600B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177419"/>
            <a:ext cx="9488224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4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D8B41-3EDF-A6C4-2147-8986FF57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EE0E7AA-7306-0DE0-345A-E14BFECBCB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ECD503EC-B162-9E32-D240-38FAC32EF4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82FD8D-2DC6-581D-31AA-D91B29CF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73" y="0"/>
            <a:ext cx="815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3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7E9A-6151-0504-E5FA-10BEA92BB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95BE70CC-C51B-EB09-9C5A-DA8133FE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28358A-E42C-55D4-220D-DA4C4D5A1E6D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7C1BF9A8-DE55-3C28-1D88-4505712ECD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7CEC75-3460-0326-9CB8-25B6532255FD}"/>
              </a:ext>
            </a:extLst>
          </p:cNvPr>
          <p:cNvSpPr txBox="1"/>
          <p:nvPr/>
        </p:nvSpPr>
        <p:spPr>
          <a:xfrm>
            <a:off x="2533087" y="717230"/>
            <a:ext cx="7125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오보에</a:t>
            </a:r>
            <a:r>
              <a:rPr lang="en-US" altLang="ko-KR" sz="8000" b="1" dirty="0">
                <a:solidFill>
                  <a:schemeClr val="bg1"/>
                </a:solidFill>
              </a:rPr>
              <a:t>(OBOE)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D3B5C-FAC9-EB89-46CB-B307431BF027}"/>
              </a:ext>
            </a:extLst>
          </p:cNvPr>
          <p:cNvSpPr txBox="1"/>
          <p:nvPr/>
        </p:nvSpPr>
        <p:spPr>
          <a:xfrm>
            <a:off x="885231" y="2828835"/>
            <a:ext cx="11621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서정적이고 슬픈 분위기를 표현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데 뛰어나며</a:t>
            </a:r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오케스트라의 조율 </a:t>
            </a:r>
            <a:r>
              <a:rPr lang="ko-KR" altLang="en-US" sz="3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기준음인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</a:t>
            </a:r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(A)'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음을 연주</a:t>
            </a:r>
          </a:p>
        </p:txBody>
      </p:sp>
    </p:spTree>
    <p:extLst>
      <p:ext uri="{BB962C8B-B14F-4D97-AF65-F5344CB8AC3E}">
        <p14:creationId xmlns:p14="http://schemas.microsoft.com/office/powerpoint/2010/main" val="4292325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8AA9C-4752-D537-3ED4-99679721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9CCC85FE-8CC2-D2C4-3AC2-51E031107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012AA603-2AA2-DA58-50CC-C705C6AB0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88A28-631A-9BCD-57E2-3D24BFD4E58E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48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E7F11-E26F-4653-800D-56F4681C1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963B5B6-7594-35DC-F422-88C8726FB4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64AA8B7-5979-2AE8-5123-D400FB5EC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0CBE1-3936-319F-1C89-619CAAA5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" y="635000"/>
            <a:ext cx="7830643" cy="529663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9B8CE9-5801-1B8E-3FAC-DD10D30ECB08}"/>
              </a:ext>
            </a:extLst>
          </p:cNvPr>
          <p:cNvCxnSpPr>
            <a:cxnSpLocks/>
          </p:cNvCxnSpPr>
          <p:nvPr/>
        </p:nvCxnSpPr>
        <p:spPr>
          <a:xfrm>
            <a:off x="4216400" y="1066800"/>
            <a:ext cx="2885440" cy="121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10C1D-09EA-7037-03D9-BEBDED97B0DB}"/>
              </a:ext>
            </a:extLst>
          </p:cNvPr>
          <p:cNvSpPr txBox="1"/>
          <p:nvPr/>
        </p:nvSpPr>
        <p:spPr>
          <a:xfrm>
            <a:off x="7305040" y="1066800"/>
            <a:ext cx="4643120" cy="44135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validate_node</a:t>
            </a:r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(state):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검증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무엇을 하나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OPENAI_API_KEY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정제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경로 점검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(_</a:t>
            </a: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clean_api_key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_</a:t>
            </a: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ensure_paths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question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공백 제거 후 확인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의도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초기 필수 조건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미비로 이후 단계가 실패하지 않도록 선제 차단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07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FF6A4-883E-9207-005A-1BC2D1627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3DB346D-244D-CB6D-F26E-E37220686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7A17A5A5-663D-BCB3-9D07-6199960C2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27BD3-6FA3-EC16-080B-3415DE12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" y="635000"/>
            <a:ext cx="7830643" cy="5296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B4AD2-FFCE-EDA4-BA04-31F81581E01F}"/>
              </a:ext>
            </a:extLst>
          </p:cNvPr>
          <p:cNvSpPr txBox="1"/>
          <p:nvPr/>
        </p:nvSpPr>
        <p:spPr>
          <a:xfrm>
            <a:off x="6097523" y="1467118"/>
            <a:ext cx="6094477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8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retrieve_node</a:t>
            </a:r>
            <a:r>
              <a:rPr lang="en-US" altLang="ko-KR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(state): </a:t>
            </a:r>
          </a:p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RAG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 무엇을 하나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build_components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retriever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확보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retriever.invoke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(question)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관련 문서 조각 조회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format_docs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(docs)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LLM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입력용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context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citations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LLM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문서 근거에만 의존하도록 컨텍스트를 정돈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6F532D9-1662-DE31-3781-70241FACCD1E}"/>
              </a:ext>
            </a:extLst>
          </p:cNvPr>
          <p:cNvCxnSpPr>
            <a:cxnSpLocks/>
          </p:cNvCxnSpPr>
          <p:nvPr/>
        </p:nvCxnSpPr>
        <p:spPr>
          <a:xfrm flipV="1">
            <a:off x="4277360" y="2621280"/>
            <a:ext cx="1971040" cy="8991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3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81775-111C-346A-186B-468E5FEC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D1F776D-3FA9-C68F-17AC-CB9636B8E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0A32C8D-D14E-8C07-AB04-C821081630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73B6BE-7F55-DA29-2274-7A7965EB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4" y="0"/>
            <a:ext cx="81740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0A023-52DC-8D3C-E691-8012F6C8A0A7}"/>
              </a:ext>
            </a:extLst>
          </p:cNvPr>
          <p:cNvSpPr txBox="1"/>
          <p:nvPr/>
        </p:nvSpPr>
        <p:spPr>
          <a:xfrm>
            <a:off x="6096000" y="1364164"/>
            <a:ext cx="6096000" cy="29546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generate_node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(state):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기반 생성 단계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prompt + </a:t>
            </a: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llm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체인 구성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question, </a:t>
            </a: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chat_history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context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→ 답변 생성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결과에 “근거 없음” 표현 포함 시 웹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fallback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신호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예외 발생 시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error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반환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의도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컨텍스트 기반 답변을 우선 생성하고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부족하면 웹으로 우회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b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A14BDD4-CDC4-F876-51DA-334312A05AB2}"/>
              </a:ext>
            </a:extLst>
          </p:cNvPr>
          <p:cNvCxnSpPr>
            <a:cxnSpLocks/>
          </p:cNvCxnSpPr>
          <p:nvPr/>
        </p:nvCxnSpPr>
        <p:spPr>
          <a:xfrm flipV="1">
            <a:off x="3401962" y="2035277"/>
            <a:ext cx="2541638" cy="1081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3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E5BCB-817A-952D-F59B-4DCE18707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A366F92-62E5-B8D3-7815-441FCE681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0F679595-77BE-617F-9FF8-FCBABCA3B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846537-3A9C-7881-A668-915CB3FA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0" y="236059"/>
            <a:ext cx="12034041" cy="6385881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DFDD68D-C97A-3DE5-96D9-EAE8F38F4F88}"/>
              </a:ext>
            </a:extLst>
          </p:cNvPr>
          <p:cNvCxnSpPr>
            <a:cxnSpLocks/>
          </p:cNvCxnSpPr>
          <p:nvPr/>
        </p:nvCxnSpPr>
        <p:spPr>
          <a:xfrm>
            <a:off x="4336027" y="1013539"/>
            <a:ext cx="2536722" cy="9242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EB451A-2DE4-0EE6-1376-A9261594E672}"/>
              </a:ext>
            </a:extLst>
          </p:cNvPr>
          <p:cNvSpPr txBox="1"/>
          <p:nvPr/>
        </p:nvSpPr>
        <p:spPr>
          <a:xfrm>
            <a:off x="6489291" y="193777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web_node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(state):</a:t>
            </a:r>
          </a:p>
          <a:p>
            <a:pPr>
              <a:buNone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보조 검색 단계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web_search_duckduckgo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(q, k=3)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title/link/snippet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요약 리스트 작성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citations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누적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근거 부족 → 웹 보조” 안내 포함 답변 생성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None/>
            </a:pP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의도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문서에서 답변 불가 시 최소한의 보조 정보 제공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None/>
            </a:pPr>
            <a:b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62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9F30F-6709-679C-652B-430CAD84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615E631-ACAA-FC4A-5E38-ED47D7E94E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0B0ED678-0EA0-7243-C236-BB32E4DAFC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99575F-380C-6C5C-75BD-68CB7F80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2" y="635000"/>
            <a:ext cx="8647450" cy="5452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78A21-DA79-4013-5A76-4521E4679C4D}"/>
              </a:ext>
            </a:extLst>
          </p:cNvPr>
          <p:cNvSpPr txBox="1"/>
          <p:nvPr/>
        </p:nvSpPr>
        <p:spPr>
          <a:xfrm>
            <a:off x="6912077" y="770796"/>
            <a:ext cx="6096000" cy="18466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finalize_node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(state):</a:t>
            </a:r>
          </a:p>
          <a:p>
            <a:pPr>
              <a:buNone/>
            </a:pP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정리 단계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chat_history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user/assistant turn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answer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없으면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error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기본 메시지 채움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citations, context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상태 정규화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 이력 축적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출력 정리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4BD0B10-82D3-E7F4-2FEB-694C7DD164D7}"/>
              </a:ext>
            </a:extLst>
          </p:cNvPr>
          <p:cNvCxnSpPr>
            <a:cxnSpLocks/>
          </p:cNvCxnSpPr>
          <p:nvPr/>
        </p:nvCxnSpPr>
        <p:spPr>
          <a:xfrm flipV="1">
            <a:off x="4375355" y="1694125"/>
            <a:ext cx="2359742" cy="6582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2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99A37-9016-F03E-E7F0-0BACD1DFE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73826AC0-FC1D-151C-5F7E-1F28BED15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940D4F89-A1EA-40AE-F504-E0B9AED00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AE165-5BE0-8194-DA8C-F3A2B4137178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 </a:t>
            </a:r>
            <a:r>
              <a:rPr lang="ko-KR" altLang="en-US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00495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0CE1D-4D59-79F4-3D5B-A3A4D8807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0A1E0E8-4DB9-3881-3D4B-5CB125F78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439DFFE6-0700-F9E8-1263-54FF022810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71FB27-ADE8-8613-C7B1-A6E7DAE5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3" y="635000"/>
            <a:ext cx="8229024" cy="57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8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57FA-4A3D-B0FF-A920-D14074DFA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4B29E3D-6066-60F5-1909-C1EEA7E6F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4A0977-C46A-7AE5-B95C-4069DB9BB62C}"/>
              </a:ext>
            </a:extLst>
          </p:cNvPr>
          <p:cNvSpPr/>
          <p:nvPr/>
        </p:nvSpPr>
        <p:spPr>
          <a:xfrm>
            <a:off x="245928" y="2310935"/>
            <a:ext cx="1309091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validate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947F62-CFC4-DCE9-89BD-B69C88667C78}"/>
              </a:ext>
            </a:extLst>
          </p:cNvPr>
          <p:cNvSpPr/>
          <p:nvPr/>
        </p:nvSpPr>
        <p:spPr>
          <a:xfrm>
            <a:off x="1896621" y="2310935"/>
            <a:ext cx="1309091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retrieve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D9699FD-D2CA-ACED-CBF3-2FD3B895CBE3}"/>
              </a:ext>
            </a:extLst>
          </p:cNvPr>
          <p:cNvSpPr/>
          <p:nvPr/>
        </p:nvSpPr>
        <p:spPr>
          <a:xfrm>
            <a:off x="3547314" y="2310935"/>
            <a:ext cx="1309091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generate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584678-B6E5-3B60-A3D8-52F7341C4A1F}"/>
              </a:ext>
            </a:extLst>
          </p:cNvPr>
          <p:cNvSpPr/>
          <p:nvPr/>
        </p:nvSpPr>
        <p:spPr>
          <a:xfrm>
            <a:off x="2107314" y="4775290"/>
            <a:ext cx="1309091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finalize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984243-A9D5-3983-B745-C5190D9F7DB3}"/>
              </a:ext>
            </a:extLst>
          </p:cNvPr>
          <p:cNvSpPr/>
          <p:nvPr/>
        </p:nvSpPr>
        <p:spPr>
          <a:xfrm>
            <a:off x="3831337" y="4775290"/>
            <a:ext cx="1309091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END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A47BE15-F83F-FBC5-38C9-E3B970743767}"/>
              </a:ext>
            </a:extLst>
          </p:cNvPr>
          <p:cNvSpPr/>
          <p:nvPr/>
        </p:nvSpPr>
        <p:spPr>
          <a:xfrm>
            <a:off x="5297152" y="2968912"/>
            <a:ext cx="1825397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fallback=‘web’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1F42A2-5865-3ED4-A7E0-A5D0672B0FD5}"/>
              </a:ext>
            </a:extLst>
          </p:cNvPr>
          <p:cNvSpPr/>
          <p:nvPr/>
        </p:nvSpPr>
        <p:spPr>
          <a:xfrm>
            <a:off x="7386772" y="2968912"/>
            <a:ext cx="1309091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web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5C3EDE-78E2-59DC-6BA8-7A922B0103B2}"/>
              </a:ext>
            </a:extLst>
          </p:cNvPr>
          <p:cNvSpPr/>
          <p:nvPr/>
        </p:nvSpPr>
        <p:spPr>
          <a:xfrm>
            <a:off x="8934270" y="2968912"/>
            <a:ext cx="1309091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finalize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58883F-FD78-4B6D-2CD1-FE42358863E7}"/>
              </a:ext>
            </a:extLst>
          </p:cNvPr>
          <p:cNvSpPr/>
          <p:nvPr/>
        </p:nvSpPr>
        <p:spPr>
          <a:xfrm>
            <a:off x="10481768" y="2968912"/>
            <a:ext cx="1309091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END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30627F0-C518-B7EC-0523-321ECCAB7335}"/>
              </a:ext>
            </a:extLst>
          </p:cNvPr>
          <p:cNvSpPr/>
          <p:nvPr/>
        </p:nvSpPr>
        <p:spPr>
          <a:xfrm>
            <a:off x="2107314" y="3688912"/>
            <a:ext cx="1309091" cy="491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정상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9F1B691-B60B-B3D2-5C3B-D4F8EA639C9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56405" y="2556820"/>
            <a:ext cx="238407" cy="137797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0F5739-BE18-3F20-517A-3F051B85F700}"/>
              </a:ext>
            </a:extLst>
          </p:cNvPr>
          <p:cNvCxnSpPr>
            <a:cxnSpLocks/>
          </p:cNvCxnSpPr>
          <p:nvPr/>
        </p:nvCxnSpPr>
        <p:spPr>
          <a:xfrm flipV="1">
            <a:off x="3380309" y="3934796"/>
            <a:ext cx="172402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E94F48-424F-134D-97D2-0FFC1AD625EB}"/>
              </a:ext>
            </a:extLst>
          </p:cNvPr>
          <p:cNvCxnSpPr>
            <a:stCxn id="15" idx="2"/>
            <a:endCxn id="8" idx="0"/>
          </p:cNvCxnSpPr>
          <p:nvPr/>
        </p:nvCxnSpPr>
        <p:spPr>
          <a:xfrm>
            <a:off x="2761860" y="4180681"/>
            <a:ext cx="0" cy="5946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9615FA0-8802-36EE-3A53-00ECFD97D064}"/>
              </a:ext>
            </a:extLst>
          </p:cNvPr>
          <p:cNvCxnSpPr>
            <a:cxnSpLocks/>
          </p:cNvCxnSpPr>
          <p:nvPr/>
        </p:nvCxnSpPr>
        <p:spPr>
          <a:xfrm>
            <a:off x="3444321" y="5021174"/>
            <a:ext cx="35092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3E2F956-8E2D-FAEB-723F-045224041F0D}"/>
              </a:ext>
            </a:extLst>
          </p:cNvPr>
          <p:cNvCxnSpPr>
            <a:cxnSpLocks/>
          </p:cNvCxnSpPr>
          <p:nvPr/>
        </p:nvCxnSpPr>
        <p:spPr>
          <a:xfrm>
            <a:off x="5105072" y="3214792"/>
            <a:ext cx="228176" cy="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0F4A329-AECB-AA3A-FDA3-A7344D91618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122549" y="3214797"/>
            <a:ext cx="264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9E14E10-0170-09D8-0C0F-FA1513B70CA6}"/>
              </a:ext>
            </a:extLst>
          </p:cNvPr>
          <p:cNvCxnSpPr/>
          <p:nvPr/>
        </p:nvCxnSpPr>
        <p:spPr>
          <a:xfrm>
            <a:off x="8758747" y="3214792"/>
            <a:ext cx="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EF44346-E386-9810-5DE0-C7FD6207BAB6}"/>
              </a:ext>
            </a:extLst>
          </p:cNvPr>
          <p:cNvCxnSpPr/>
          <p:nvPr/>
        </p:nvCxnSpPr>
        <p:spPr>
          <a:xfrm>
            <a:off x="10306813" y="3222813"/>
            <a:ext cx="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F4C3AD-0AD5-D47A-534C-BC6C11EEB09F}"/>
              </a:ext>
            </a:extLst>
          </p:cNvPr>
          <p:cNvCxnSpPr/>
          <p:nvPr/>
        </p:nvCxnSpPr>
        <p:spPr>
          <a:xfrm>
            <a:off x="3308443" y="2541026"/>
            <a:ext cx="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968BAA2-265C-1BD6-8895-EB584DCE446F}"/>
              </a:ext>
            </a:extLst>
          </p:cNvPr>
          <p:cNvCxnSpPr/>
          <p:nvPr/>
        </p:nvCxnSpPr>
        <p:spPr>
          <a:xfrm>
            <a:off x="1660110" y="2565087"/>
            <a:ext cx="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8B2372B-DAAD-4034-CC5A-0F6D3361800F}"/>
              </a:ext>
            </a:extLst>
          </p:cNvPr>
          <p:cNvSpPr txBox="1"/>
          <p:nvPr/>
        </p:nvSpPr>
        <p:spPr>
          <a:xfrm>
            <a:off x="481503" y="560118"/>
            <a:ext cx="759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GRAPH FLOW</a:t>
            </a:r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0286F7C-71C0-9594-4269-A22ADB9477C4}"/>
              </a:ext>
            </a:extLst>
          </p:cNvPr>
          <p:cNvSpPr/>
          <p:nvPr/>
        </p:nvSpPr>
        <p:spPr>
          <a:xfrm>
            <a:off x="156411" y="1636295"/>
            <a:ext cx="5108502" cy="428324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EC1D8C-155C-747B-4271-B684BF088FD4}"/>
              </a:ext>
            </a:extLst>
          </p:cNvPr>
          <p:cNvSpPr txBox="1"/>
          <p:nvPr/>
        </p:nvSpPr>
        <p:spPr>
          <a:xfrm>
            <a:off x="1896621" y="6016989"/>
            <a:ext cx="31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기본적인 노드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2B8CAB-7DAC-2F87-D405-1D4ED40AA1B6}"/>
              </a:ext>
            </a:extLst>
          </p:cNvPr>
          <p:cNvSpPr txBox="1"/>
          <p:nvPr/>
        </p:nvSpPr>
        <p:spPr>
          <a:xfrm>
            <a:off x="6583208" y="3706566"/>
            <a:ext cx="470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Fallback </a:t>
            </a:r>
            <a:r>
              <a:rPr lang="ko-KR" altLang="en-US" b="1" dirty="0">
                <a:solidFill>
                  <a:schemeClr val="bg1"/>
                </a:solidFill>
              </a:rPr>
              <a:t>발생시 </a:t>
            </a:r>
            <a:r>
              <a:rPr lang="en-US" altLang="ko-KR" b="1" dirty="0">
                <a:solidFill>
                  <a:schemeClr val="bg1"/>
                </a:solidFill>
              </a:rPr>
              <a:t>web</a:t>
            </a:r>
            <a:r>
              <a:rPr lang="ko-KR" altLang="en-US" b="1" dirty="0">
                <a:solidFill>
                  <a:schemeClr val="bg1"/>
                </a:solidFill>
              </a:rPr>
              <a:t>으로 검색</a:t>
            </a:r>
          </a:p>
        </p:txBody>
      </p:sp>
    </p:spTree>
    <p:extLst>
      <p:ext uri="{BB962C8B-B14F-4D97-AF65-F5344CB8AC3E}">
        <p14:creationId xmlns:p14="http://schemas.microsoft.com/office/powerpoint/2010/main" val="7050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5A02D-61EF-FF2B-DED5-23E8AD4E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C4AC4C8-5C0A-AA33-19D8-26E9B84CC1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3A38A470-127D-B407-3C8A-6215982BA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2385A-F9E3-76FD-7C8D-705DFBA86DC1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LANGSMITH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71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9F92-A77F-DC48-DDEF-16A9FAAE8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FAF6B49D-40B2-019E-8951-4CCC2574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5B33F4-2C2A-3869-F729-97A481F4CD29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D8A630F4-3DA1-3FF7-232D-C1DE413FF5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41FE7-3FD1-519E-61AE-3B0EBF07BCD7}"/>
              </a:ext>
            </a:extLst>
          </p:cNvPr>
          <p:cNvSpPr txBox="1"/>
          <p:nvPr/>
        </p:nvSpPr>
        <p:spPr>
          <a:xfrm>
            <a:off x="2533088" y="2705725"/>
            <a:ext cx="7125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u="sng" dirty="0">
                <a:solidFill>
                  <a:schemeClr val="bg1"/>
                </a:solidFill>
              </a:rPr>
              <a:t>오보</a:t>
            </a:r>
            <a:r>
              <a:rPr lang="en-US" altLang="ko-KR" sz="8800" b="1" dirty="0">
                <a:solidFill>
                  <a:schemeClr val="bg1"/>
                </a:solidFill>
              </a:rPr>
              <a:t>(</a:t>
            </a:r>
            <a:r>
              <a:rPr lang="ko-KR" altLang="en-US" sz="8800" b="1" dirty="0">
                <a:solidFill>
                  <a:schemeClr val="bg1"/>
                </a:solidFill>
              </a:rPr>
              <a:t>誤報</a:t>
            </a:r>
            <a:r>
              <a:rPr lang="en-US" altLang="ko-KR" sz="8800" b="1" dirty="0">
                <a:solidFill>
                  <a:schemeClr val="bg1"/>
                </a:solidFill>
              </a:rPr>
              <a:t>)</a:t>
            </a:r>
            <a:r>
              <a:rPr lang="ko-KR" altLang="en-US" sz="8800" b="1" dirty="0">
                <a:solidFill>
                  <a:schemeClr val="bg1"/>
                </a:solidFill>
              </a:rPr>
              <a:t>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F61DE-CDCA-E729-B87F-632298EDA073}"/>
              </a:ext>
            </a:extLst>
          </p:cNvPr>
          <p:cNvSpPr txBox="1"/>
          <p:nvPr/>
        </p:nvSpPr>
        <p:spPr>
          <a:xfrm>
            <a:off x="2533087" y="4202777"/>
            <a:ext cx="712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어떠한 사건이나 소식을 그릇되게 전하여 알려 줌 또는 그 사건이나 소식 이걸 일부러 한 경우는 </a:t>
            </a:r>
            <a:r>
              <a:rPr lang="ko-KR" altLang="en-US" b="1" dirty="0">
                <a:solidFill>
                  <a:schemeClr val="bg1"/>
                </a:solidFill>
                <a:hlinkClick r:id="rId3" tooltip="가짜 뉴스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가짜 뉴스</a:t>
            </a:r>
            <a:r>
              <a:rPr lang="ko-KR" altLang="en-US" b="1" dirty="0">
                <a:solidFill>
                  <a:schemeClr val="bg1"/>
                </a:solidFill>
              </a:rPr>
              <a:t>라고 부른다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80FA21-ECD7-81F2-61FA-872B2714A9E6}"/>
              </a:ext>
            </a:extLst>
          </p:cNvPr>
          <p:cNvGrpSpPr/>
          <p:nvPr/>
        </p:nvGrpSpPr>
        <p:grpSpPr>
          <a:xfrm>
            <a:off x="2080484" y="1390366"/>
            <a:ext cx="8240275" cy="4077269"/>
            <a:chOff x="1975862" y="1390365"/>
            <a:chExt cx="8240275" cy="407726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52A2AF-2B60-C240-F1BE-A227282DF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862" y="1390365"/>
              <a:ext cx="8240275" cy="4077269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D84AFE-55BC-6CCB-EE34-1BA1C7F55BDC}"/>
                </a:ext>
              </a:extLst>
            </p:cNvPr>
            <p:cNvCxnSpPr/>
            <p:nvPr/>
          </p:nvCxnSpPr>
          <p:spPr>
            <a:xfrm>
              <a:off x="2365829" y="3701143"/>
              <a:ext cx="13353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03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B2CB2-6415-07CF-E2D6-DCEA3C9F0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A7D4FBB-1114-F967-8C24-FF72C55069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B527C24-FF31-58E2-75FE-E04B9FFB8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1DB216-3117-72E2-0AFD-983190D3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7" y="833075"/>
            <a:ext cx="1171738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65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BB7E6-5A04-D345-0F3A-E0E90D37C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EBE527F-FF6F-D438-265B-EC00EDF881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C06F400F-59DF-F7DD-7C9F-2282B4005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ADC6E9-92D4-66DE-E22B-3572269C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12" y="780680"/>
            <a:ext cx="520137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702EF-D5B6-64DC-9783-833CF751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B21E972-C692-00C4-66C4-5F26824272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D64EC524-9765-135E-B3E9-B1A9C590A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7AFB-64D1-C9D5-C69B-FC5F75F0B80D}"/>
              </a:ext>
            </a:extLst>
          </p:cNvPr>
          <p:cNvSpPr txBox="1"/>
          <p:nvPr/>
        </p:nvSpPr>
        <p:spPr>
          <a:xfrm>
            <a:off x="698089" y="2553325"/>
            <a:ext cx="7590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75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0595C-98E8-5D65-92C8-2B6E46A9C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2FA377D-56E2-EA8D-F3BA-9356735273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53D01C28-A99C-4D11-D16D-9BEDF774A6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765BF8-C979-6170-A888-7F874352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88" y="437732"/>
            <a:ext cx="8745170" cy="59825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FD7061-74AD-DF61-3503-1194BD3E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14" y="1595139"/>
            <a:ext cx="818311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B8B98-4D1A-99BE-F234-F921E593A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A253083-0631-2B2B-AD25-C9CBF021C6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4483DAB3-CDA7-F96F-61C4-3B14384F1F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50227-53A7-AD9F-FA89-DF3B97367CF1}"/>
              </a:ext>
            </a:extLst>
          </p:cNvPr>
          <p:cNvSpPr txBox="1"/>
          <p:nvPr/>
        </p:nvSpPr>
        <p:spPr>
          <a:xfrm>
            <a:off x="273751" y="2967335"/>
            <a:ext cx="10207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54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개선방안</a:t>
            </a:r>
            <a:endParaRPr lang="ko-KR" altLang="en-US" sz="5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52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595A9-6C84-D435-ED23-874FEBB1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8E53A6F-B209-EFA4-6198-C78A74629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AD94163-444A-2483-1DB0-3D4BD090F0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D2250-7A0A-4C09-3580-DE7FC0574C5B}"/>
              </a:ext>
            </a:extLst>
          </p:cNvPr>
          <p:cNvSpPr txBox="1"/>
          <p:nvPr/>
        </p:nvSpPr>
        <p:spPr>
          <a:xfrm>
            <a:off x="1101213" y="1209368"/>
            <a:ext cx="3342968" cy="19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5B4DD-EE2F-DF81-DC72-F8533EAA4357}"/>
              </a:ext>
            </a:extLst>
          </p:cNvPr>
          <p:cNvSpPr txBox="1"/>
          <p:nvPr/>
        </p:nvSpPr>
        <p:spPr>
          <a:xfrm>
            <a:off x="1356851" y="635000"/>
            <a:ext cx="947829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멀티모달</a:t>
            </a:r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(Multi-modal) RAG 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도입</a:t>
            </a:r>
            <a:endParaRPr lang="en-US" altLang="ko-KR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현재는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텍스트만 분석 대상으로 하지만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양홍원의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유튜브 인터뷰 영상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음성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변환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 커뮤니티 게시글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</a:t>
            </a: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스크래핑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뮤직비디오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분석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등 다양한 형태의 데이터를 추가하여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더 입체적이고 깊이 있는 답변을 생성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5DE10B-2056-E9A5-6374-44E28AF8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43" y="2979838"/>
            <a:ext cx="4534512" cy="32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5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867D2-636D-5F18-16C6-F24DCC137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911DBB4-3F37-993D-E458-8022267460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E8AFA7C3-4AE4-093B-F7CB-F0E74BC87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41003-6B9B-0709-FA32-935BA63CC143}"/>
              </a:ext>
            </a:extLst>
          </p:cNvPr>
          <p:cNvSpPr txBox="1"/>
          <p:nvPr/>
        </p:nvSpPr>
        <p:spPr>
          <a:xfrm>
            <a:off x="1101213" y="1209368"/>
            <a:ext cx="3342968" cy="19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01B7B-C4FF-866C-AE00-D5B9882A63CB}"/>
              </a:ext>
            </a:extLst>
          </p:cNvPr>
          <p:cNvSpPr txBox="1"/>
          <p:nvPr/>
        </p:nvSpPr>
        <p:spPr>
          <a:xfrm>
            <a:off x="1356851" y="806245"/>
            <a:ext cx="94782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UI/UX </a:t>
            </a:r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 및 시각화</a:t>
            </a:r>
            <a:r>
              <a:rPr lang="en-US" altLang="ko-KR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학습하신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Programming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지식을 활용하여 </a:t>
            </a: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챗봇의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답변을 단순 텍스트가 아닌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그래프나 워드 클라우드 등 시각적 자료와 함께 제공</a:t>
            </a:r>
            <a:endParaRPr lang="en-US" altLang="ko-KR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 descr="Napkin.ai: 아이디어를 시각화하는 혁신적인 AI 도구">
            <a:extLst>
              <a:ext uri="{FF2B5EF4-FFF2-40B4-BE49-F238E27FC236}">
                <a16:creationId xmlns:a16="http://schemas.microsoft.com/office/drawing/2014/main" id="{33FBFC6C-06A9-452F-6765-74B35830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90" y="2615339"/>
            <a:ext cx="5186619" cy="393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13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C5E72-6FDF-1CB7-023D-884AD1E79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790D9E9-B1BE-7442-1614-BD41644C13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780C435C-A26C-219F-F17B-F9BAB84AB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5E0EE-0DE7-78FE-12FD-B7EDD38EE32C}"/>
              </a:ext>
            </a:extLst>
          </p:cNvPr>
          <p:cNvSpPr txBox="1"/>
          <p:nvPr/>
        </p:nvSpPr>
        <p:spPr>
          <a:xfrm>
            <a:off x="1101213" y="1209368"/>
            <a:ext cx="3342968" cy="19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DBD51-6B3E-0809-F520-99275CA99F09}"/>
              </a:ext>
            </a:extLst>
          </p:cNvPr>
          <p:cNvSpPr txBox="1"/>
          <p:nvPr/>
        </p:nvSpPr>
        <p:spPr>
          <a:xfrm>
            <a:off x="1356851" y="2197510"/>
            <a:ext cx="9478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객관적인 성능 평가 및 개선</a:t>
            </a:r>
            <a:endParaRPr lang="en-US" altLang="ko-KR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LangSmith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 경험을 바탕으로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답변의 정확성을 체계적으로 평가할 수 있는 테스트 세트를 구축하고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프롬프트 엔지니어링을 통해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모델의 답변 성능을 지속적으로 개선</a:t>
            </a:r>
            <a:endParaRPr lang="en-US" altLang="ko-KR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69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BE57-4C78-865D-86D5-BA6D7D9BB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72FF885E-38D4-5373-3536-EA99591370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7E2F5B1-9D68-25E4-836D-6D35303FC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03D1E-F467-90B2-25F6-E5148444B7AB}"/>
              </a:ext>
            </a:extLst>
          </p:cNvPr>
          <p:cNvSpPr txBox="1"/>
          <p:nvPr/>
        </p:nvSpPr>
        <p:spPr>
          <a:xfrm>
            <a:off x="-353962" y="635000"/>
            <a:ext cx="12899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유태영 강사님</a:t>
            </a:r>
            <a:r>
              <a:rPr lang="en-US" altLang="ko-KR" sz="5400" b="1" dirty="0"/>
              <a:t>, </a:t>
            </a:r>
          </a:p>
          <a:p>
            <a:pPr algn="ctr"/>
            <a:r>
              <a:rPr lang="ko-KR" altLang="en-US" sz="5400" b="1" dirty="0"/>
              <a:t>그 동안 좋은 강의 감사합니다</a:t>
            </a:r>
            <a:r>
              <a:rPr lang="en-US" altLang="ko-KR" sz="5400" b="1" dirty="0"/>
              <a:t>.</a:t>
            </a:r>
            <a:endParaRPr lang="ko-KR" altLang="en-US" sz="5400" b="1" dirty="0"/>
          </a:p>
        </p:txBody>
      </p:sp>
      <p:pic>
        <p:nvPicPr>
          <p:cNvPr id="1026" name="Picture 2" descr="귀염뽀짝! 푸루와 배코">
            <a:extLst>
              <a:ext uri="{FF2B5EF4-FFF2-40B4-BE49-F238E27FC236}">
                <a16:creationId xmlns:a16="http://schemas.microsoft.com/office/drawing/2014/main" id="{E5376E94-4322-535E-1426-D0FE3783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6" y="2875915"/>
            <a:ext cx="3596006" cy="359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6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F543-0AA7-223F-7BE9-D366659A3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BE36B0C8-AAC3-29F8-B129-D7EE66DE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47DF23-D523-76EC-FC16-C7EA71549DD2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FFA8AF0B-4804-E426-BE89-8FD1FE7BB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51B01B-F8D8-7959-03EB-CC62BD51AFFC}"/>
              </a:ext>
            </a:extLst>
          </p:cNvPr>
          <p:cNvSpPr txBox="1"/>
          <p:nvPr/>
        </p:nvSpPr>
        <p:spPr>
          <a:xfrm>
            <a:off x="2533088" y="2705725"/>
            <a:ext cx="7125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u="sng" dirty="0">
                <a:solidFill>
                  <a:schemeClr val="bg1"/>
                </a:solidFill>
              </a:rPr>
              <a:t>오보</a:t>
            </a:r>
            <a:r>
              <a:rPr lang="en-US" altLang="ko-KR" sz="8800" b="1" dirty="0">
                <a:solidFill>
                  <a:schemeClr val="bg1"/>
                </a:solidFill>
              </a:rPr>
              <a:t>(</a:t>
            </a:r>
            <a:r>
              <a:rPr lang="ko-KR" altLang="en-US" sz="8800" b="1" dirty="0">
                <a:solidFill>
                  <a:schemeClr val="bg1"/>
                </a:solidFill>
              </a:rPr>
              <a:t>五步</a:t>
            </a:r>
            <a:r>
              <a:rPr lang="en-US" altLang="ko-KR" sz="8800" b="1" dirty="0">
                <a:solidFill>
                  <a:schemeClr val="bg1"/>
                </a:solidFill>
              </a:rPr>
              <a:t>)</a:t>
            </a:r>
            <a:r>
              <a:rPr lang="ko-KR" altLang="en-US" sz="8800" b="1" dirty="0">
                <a:solidFill>
                  <a:schemeClr val="bg1"/>
                </a:solidFill>
              </a:rPr>
              <a:t>에</a:t>
            </a:r>
          </a:p>
        </p:txBody>
      </p:sp>
    </p:spTree>
    <p:extLst>
      <p:ext uri="{BB962C8B-B14F-4D97-AF65-F5344CB8AC3E}">
        <p14:creationId xmlns:p14="http://schemas.microsoft.com/office/powerpoint/2010/main" val="20187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D0FB-988A-673E-31AB-CD35C2C5E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0BC967C2-CB49-1253-09E4-4FDB8FC3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AD5D4C-E0BA-BE78-D6CF-0F2B4D74A4AC}"/>
              </a:ext>
            </a:extLst>
          </p:cNvPr>
          <p:cNvSpPr/>
          <p:nvPr/>
        </p:nvSpPr>
        <p:spPr>
          <a:xfrm>
            <a:off x="-105716" y="-1918642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3C6F489-A196-9532-8B03-8D2CDB550C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89820D-6ED6-BBBC-D3B4-7A5071EBF117}"/>
              </a:ext>
            </a:extLst>
          </p:cNvPr>
          <p:cNvSpPr txBox="1"/>
          <p:nvPr/>
        </p:nvSpPr>
        <p:spPr>
          <a:xfrm>
            <a:off x="1333752" y="2151728"/>
            <a:ext cx="952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3 STEPS FORWARD, 2STEPS BACK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1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1219</Words>
  <Application>Microsoft Office PowerPoint</Application>
  <PresentationFormat>와이드스크린</PresentationFormat>
  <Paragraphs>206</Paragraphs>
  <Slides>78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5" baseType="lpstr">
      <vt:lpstr>HY견고딕</vt:lpstr>
      <vt:lpstr>HY헤드라인M</vt:lpstr>
      <vt:lpstr>맑은 고딕</vt:lpstr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이민규</dc:creator>
  <cp:lastModifiedBy>이민규</cp:lastModifiedBy>
  <cp:revision>40</cp:revision>
  <dcterms:created xsi:type="dcterms:W3CDTF">2025-09-24T00:04:46Z</dcterms:created>
  <dcterms:modified xsi:type="dcterms:W3CDTF">2025-09-29T05:13:31Z</dcterms:modified>
</cp:coreProperties>
</file>