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 Vietnam" charset="1" panose="00000500000000000000"/>
      <p:regular r:id="rId10"/>
    </p:embeddedFont>
    <p:embeddedFont>
      <p:font typeface="Be Vietnam Bold" charset="1" panose="00000900000000000000"/>
      <p:regular r:id="rId11"/>
    </p:embeddedFont>
    <p:embeddedFont>
      <p:font typeface="Be Vietnam Italics" charset="1" panose="00000500000000000000"/>
      <p:regular r:id="rId12"/>
    </p:embeddedFont>
    <p:embeddedFont>
      <p:font typeface="Be Vietnam Bold Italics" charset="1" panose="00000900000000000000"/>
      <p:regular r:id="rId13"/>
    </p:embeddedFont>
    <p:embeddedFont>
      <p:font typeface="Space Mono" charset="1" panose="02000509040000020004"/>
      <p:regular r:id="rId14"/>
    </p:embeddedFont>
    <p:embeddedFont>
      <p:font typeface="Space Mono Bold" charset="1" panose="02000809030000020004"/>
      <p:regular r:id="rId15"/>
    </p:embeddedFont>
    <p:embeddedFont>
      <p:font typeface="Space Mono Italics" charset="1" panose="02000509090000090004"/>
      <p:regular r:id="rId16"/>
    </p:embeddedFont>
    <p:embeddedFont>
      <p:font typeface="Space Mono Bold Italics" charset="1" panose="0200080904000009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4"/>
          <a:stretch>
            <a:fillRect/>
          </a:stretch>
        </p:blipFill>
        <p:spPr>
          <a:xfrm flipH="false" flipV="false">
            <a:off x="0" y="0"/>
            <a:ext cx="18288000" cy="10287000"/>
          </a:xfrm>
          <a:prstGeom prst="rect">
            <a:avLst/>
          </a:prstGeom>
        </p:spPr>
      </p:pic>
      <p:grpSp>
        <p:nvGrpSpPr>
          <p:cNvPr name="Group 3" id="3"/>
          <p:cNvGrpSpPr/>
          <p:nvPr/>
        </p:nvGrpSpPr>
        <p:grpSpPr>
          <a:xfrm rot="0">
            <a:off x="12915041" y="1616010"/>
            <a:ext cx="3951704" cy="1200762"/>
            <a:chOff x="0" y="0"/>
            <a:chExt cx="4321090" cy="1313003"/>
          </a:xfrm>
        </p:grpSpPr>
        <p:sp>
          <p:nvSpPr>
            <p:cNvPr name="Freeform 4" id="4"/>
            <p:cNvSpPr/>
            <p:nvPr/>
          </p:nvSpPr>
          <p:spPr>
            <a:xfrm flipH="false" flipV="false">
              <a:off x="31750" y="31750"/>
              <a:ext cx="4257590" cy="1249503"/>
            </a:xfrm>
            <a:custGeom>
              <a:avLst/>
              <a:gdLst/>
              <a:ahLst/>
              <a:cxnLst/>
              <a:rect r="r" b="b" t="t" l="l"/>
              <a:pathLst>
                <a:path h="1249503" w="4257590">
                  <a:moveTo>
                    <a:pt x="4164880" y="1249503"/>
                  </a:moveTo>
                  <a:lnTo>
                    <a:pt x="92710" y="1249503"/>
                  </a:lnTo>
                  <a:cubicBezTo>
                    <a:pt x="41910" y="1249503"/>
                    <a:pt x="0" y="1207593"/>
                    <a:pt x="0" y="1156793"/>
                  </a:cubicBezTo>
                  <a:lnTo>
                    <a:pt x="0" y="92710"/>
                  </a:lnTo>
                  <a:cubicBezTo>
                    <a:pt x="0" y="41910"/>
                    <a:pt x="41910" y="0"/>
                    <a:pt x="92710" y="0"/>
                  </a:cubicBezTo>
                  <a:lnTo>
                    <a:pt x="4163610" y="0"/>
                  </a:lnTo>
                  <a:cubicBezTo>
                    <a:pt x="4214410" y="0"/>
                    <a:pt x="4256320" y="41910"/>
                    <a:pt x="4256320" y="92710"/>
                  </a:cubicBezTo>
                  <a:lnTo>
                    <a:pt x="4256320" y="1155523"/>
                  </a:lnTo>
                  <a:cubicBezTo>
                    <a:pt x="4257590" y="1207593"/>
                    <a:pt x="4215680" y="1249503"/>
                    <a:pt x="4164880" y="1249503"/>
                  </a:cubicBezTo>
                  <a:close/>
                </a:path>
              </a:pathLst>
            </a:custGeom>
            <a:solidFill>
              <a:srgbClr val="FFFFFF"/>
            </a:solidFill>
          </p:spPr>
        </p:sp>
        <p:sp>
          <p:nvSpPr>
            <p:cNvPr name="Freeform 5" id="5"/>
            <p:cNvSpPr/>
            <p:nvPr/>
          </p:nvSpPr>
          <p:spPr>
            <a:xfrm flipH="false" flipV="false">
              <a:off x="0" y="0"/>
              <a:ext cx="4321091" cy="1313003"/>
            </a:xfrm>
            <a:custGeom>
              <a:avLst/>
              <a:gdLst/>
              <a:ahLst/>
              <a:cxnLst/>
              <a:rect r="r" b="b" t="t" l="l"/>
              <a:pathLst>
                <a:path h="1313003" w="4321091">
                  <a:moveTo>
                    <a:pt x="4196630" y="59690"/>
                  </a:moveTo>
                  <a:cubicBezTo>
                    <a:pt x="4232190" y="59690"/>
                    <a:pt x="4261400" y="88900"/>
                    <a:pt x="4261400" y="124460"/>
                  </a:cubicBezTo>
                  <a:lnTo>
                    <a:pt x="4261400" y="1188543"/>
                  </a:lnTo>
                  <a:cubicBezTo>
                    <a:pt x="4261400" y="1224103"/>
                    <a:pt x="4232190" y="1253313"/>
                    <a:pt x="4196630" y="1253313"/>
                  </a:cubicBezTo>
                  <a:lnTo>
                    <a:pt x="124460" y="1253313"/>
                  </a:lnTo>
                  <a:cubicBezTo>
                    <a:pt x="88900" y="1253313"/>
                    <a:pt x="59690" y="1224103"/>
                    <a:pt x="59690" y="1188543"/>
                  </a:cubicBezTo>
                  <a:lnTo>
                    <a:pt x="59690" y="124460"/>
                  </a:lnTo>
                  <a:cubicBezTo>
                    <a:pt x="59690" y="88900"/>
                    <a:pt x="88900" y="59690"/>
                    <a:pt x="124460" y="59690"/>
                  </a:cubicBezTo>
                  <a:lnTo>
                    <a:pt x="4196630" y="59690"/>
                  </a:lnTo>
                  <a:moveTo>
                    <a:pt x="4196630" y="0"/>
                  </a:moveTo>
                  <a:lnTo>
                    <a:pt x="124460" y="0"/>
                  </a:lnTo>
                  <a:cubicBezTo>
                    <a:pt x="55880" y="0"/>
                    <a:pt x="0" y="55880"/>
                    <a:pt x="0" y="124460"/>
                  </a:cubicBezTo>
                  <a:lnTo>
                    <a:pt x="0" y="1188543"/>
                  </a:lnTo>
                  <a:cubicBezTo>
                    <a:pt x="0" y="1257123"/>
                    <a:pt x="55880" y="1313003"/>
                    <a:pt x="124460" y="1313003"/>
                  </a:cubicBezTo>
                  <a:lnTo>
                    <a:pt x="4196630" y="1313003"/>
                  </a:lnTo>
                  <a:cubicBezTo>
                    <a:pt x="4265210" y="1313003"/>
                    <a:pt x="4321091" y="1257123"/>
                    <a:pt x="4321091" y="1188543"/>
                  </a:cubicBezTo>
                  <a:lnTo>
                    <a:pt x="4321091" y="124460"/>
                  </a:lnTo>
                  <a:cubicBezTo>
                    <a:pt x="4321091" y="55880"/>
                    <a:pt x="4265210" y="0"/>
                    <a:pt x="4196630" y="0"/>
                  </a:cubicBezTo>
                  <a:close/>
                </a:path>
              </a:pathLst>
            </a:custGeom>
            <a:solidFill>
              <a:srgbClr val="000000"/>
            </a:solidFill>
          </p:spPr>
        </p:sp>
      </p:grpSp>
      <p:grpSp>
        <p:nvGrpSpPr>
          <p:cNvPr name="Group 6" id="6"/>
          <p:cNvGrpSpPr>
            <a:grpSpLocks noChangeAspect="true"/>
          </p:cNvGrpSpPr>
          <p:nvPr/>
        </p:nvGrpSpPr>
        <p:grpSpPr>
          <a:xfrm rot="0">
            <a:off x="-2283375" y="-1951210"/>
            <a:ext cx="5959819" cy="5959819"/>
            <a:chOff x="0" y="0"/>
            <a:chExt cx="6350000" cy="6350000"/>
          </a:xfrm>
        </p:grpSpPr>
        <p:sp>
          <p:nvSpPr>
            <p:cNvPr name="Freeform 7" id="7"/>
            <p:cNvSpPr/>
            <p:nvPr/>
          </p:nvSpPr>
          <p:spPr>
            <a:xfrm flipH="false" flipV="false">
              <a:off x="-5081" y="-3810"/>
              <a:ext cx="6357621" cy="6353810"/>
            </a:xfrm>
            <a:custGeom>
              <a:avLst/>
              <a:gdLst/>
              <a:ahLst/>
              <a:cxnLst/>
              <a:rect r="r" b="b" t="t" l="l"/>
              <a:pathLst>
                <a:path h="6353810" w="6357621">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CC0DF"/>
            </a:solidFill>
          </p:spPr>
        </p:sp>
        <p:sp>
          <p:nvSpPr>
            <p:cNvPr name="Freeform 8" id="8"/>
            <p:cNvSpPr/>
            <p:nvPr/>
          </p:nvSpPr>
          <p:spPr>
            <a:xfrm flipH="false" flipV="false">
              <a:off x="41910" y="40640"/>
              <a:ext cx="6263640" cy="6263640"/>
            </a:xfrm>
            <a:custGeom>
              <a:avLst/>
              <a:gdLst/>
              <a:ahLst/>
              <a:cxnLst/>
              <a:rect r="r" b="b" t="t" l="l"/>
              <a:pathLst>
                <a:path h="6263640" w="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w="12700">
              <a:solidFill>
                <a:srgbClr val="000000"/>
              </a:solidFill>
            </a:ln>
          </p:spPr>
        </p:sp>
      </p:grpSp>
      <p:grpSp>
        <p:nvGrpSpPr>
          <p:cNvPr name="Group 9" id="9"/>
          <p:cNvGrpSpPr/>
          <p:nvPr/>
        </p:nvGrpSpPr>
        <p:grpSpPr>
          <a:xfrm rot="0">
            <a:off x="1306896" y="3196946"/>
            <a:ext cx="15674207" cy="5460169"/>
            <a:chOff x="0" y="0"/>
            <a:chExt cx="20898943" cy="7280226"/>
          </a:xfrm>
        </p:grpSpPr>
        <p:grpSp>
          <p:nvGrpSpPr>
            <p:cNvPr name="Group 10" id="10"/>
            <p:cNvGrpSpPr>
              <a:grpSpLocks noChangeAspect="true"/>
            </p:cNvGrpSpPr>
            <p:nvPr/>
          </p:nvGrpSpPr>
          <p:grpSpPr>
            <a:xfrm rot="0">
              <a:off x="617142" y="479729"/>
              <a:ext cx="20281801" cy="6800497"/>
              <a:chOff x="0" y="0"/>
              <a:chExt cx="18938240" cy="6350000"/>
            </a:xfrm>
          </p:grpSpPr>
          <p:sp>
            <p:nvSpPr>
              <p:cNvPr name="Freeform 11" id="11"/>
              <p:cNvSpPr/>
              <p:nvPr/>
            </p:nvSpPr>
            <p:spPr>
              <a:xfrm flipH="false" flipV="false">
                <a:off x="27940" y="27940"/>
                <a:ext cx="18882360" cy="918210"/>
              </a:xfrm>
              <a:custGeom>
                <a:avLst/>
                <a:gdLst/>
                <a:ahLst/>
                <a:cxnLst/>
                <a:rect r="r" b="b" t="t" l="l"/>
                <a:pathLst>
                  <a:path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name="Freeform 12" id="12"/>
              <p:cNvSpPr/>
              <p:nvPr/>
            </p:nvSpPr>
            <p:spPr>
              <a:xfrm flipH="false" flipV="false">
                <a:off x="27940" y="944880"/>
                <a:ext cx="18882360" cy="5377180"/>
              </a:xfrm>
              <a:custGeom>
                <a:avLst/>
                <a:gdLst/>
                <a:ahLst/>
                <a:cxnLst/>
                <a:rect r="r" b="b" t="t" l="l"/>
                <a:pathLst>
                  <a:path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sp>
          <p:sp>
            <p:nvSpPr>
              <p:cNvPr name="Freeform 13" id="13"/>
              <p:cNvSpPr/>
              <p:nvPr/>
            </p:nvSpPr>
            <p:spPr>
              <a:xfrm flipH="false" flipV="false">
                <a:off x="499110" y="299720"/>
                <a:ext cx="1515110" cy="368300"/>
              </a:xfrm>
              <a:custGeom>
                <a:avLst/>
                <a:gdLst/>
                <a:ahLst/>
                <a:cxnLst/>
                <a:rect r="r" b="b" t="t" l="l"/>
                <a:pathLst>
                  <a:path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name="Freeform 14" id="14"/>
              <p:cNvSpPr/>
              <p:nvPr/>
            </p:nvSpPr>
            <p:spPr>
              <a:xfrm flipH="false" flipV="false">
                <a:off x="0" y="0"/>
                <a:ext cx="18939511" cy="6350000"/>
              </a:xfrm>
              <a:custGeom>
                <a:avLst/>
                <a:gdLst/>
                <a:ahLst/>
                <a:cxnLst/>
                <a:rect r="r" b="b" t="t" l="l"/>
                <a:pathLst>
                  <a:path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name="Group 15" id="15"/>
            <p:cNvGrpSpPr>
              <a:grpSpLocks noChangeAspect="true"/>
            </p:cNvGrpSpPr>
            <p:nvPr/>
          </p:nvGrpSpPr>
          <p:grpSpPr>
            <a:xfrm rot="0">
              <a:off x="0" y="0"/>
              <a:ext cx="20281801" cy="6800497"/>
              <a:chOff x="0" y="0"/>
              <a:chExt cx="18938240" cy="6350000"/>
            </a:xfrm>
          </p:grpSpPr>
          <p:sp>
            <p:nvSpPr>
              <p:cNvPr name="Freeform 16" id="16"/>
              <p:cNvSpPr/>
              <p:nvPr/>
            </p:nvSpPr>
            <p:spPr>
              <a:xfrm flipH="false" flipV="false">
                <a:off x="27940" y="27940"/>
                <a:ext cx="18882360" cy="918210"/>
              </a:xfrm>
              <a:custGeom>
                <a:avLst/>
                <a:gdLst/>
                <a:ahLst/>
                <a:cxnLst/>
                <a:rect r="r" b="b" t="t" l="l"/>
                <a:pathLst>
                  <a:path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name="Freeform 17" id="17"/>
              <p:cNvSpPr/>
              <p:nvPr/>
            </p:nvSpPr>
            <p:spPr>
              <a:xfrm flipH="false" flipV="false">
                <a:off x="27940" y="944880"/>
                <a:ext cx="18882360" cy="5377180"/>
              </a:xfrm>
              <a:custGeom>
                <a:avLst/>
                <a:gdLst/>
                <a:ahLst/>
                <a:cxnLst/>
                <a:rect r="r" b="b" t="t" l="l"/>
                <a:pathLst>
                  <a:path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sp>
          <p:sp>
            <p:nvSpPr>
              <p:cNvPr name="Freeform 18" id="18"/>
              <p:cNvSpPr/>
              <p:nvPr/>
            </p:nvSpPr>
            <p:spPr>
              <a:xfrm flipH="false" flipV="false">
                <a:off x="499110" y="299720"/>
                <a:ext cx="1515110" cy="368300"/>
              </a:xfrm>
              <a:custGeom>
                <a:avLst/>
                <a:gdLst/>
                <a:ahLst/>
                <a:cxnLst/>
                <a:rect r="r" b="b" t="t" l="l"/>
                <a:pathLst>
                  <a:path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name="Freeform 19" id="19"/>
              <p:cNvSpPr/>
              <p:nvPr/>
            </p:nvSpPr>
            <p:spPr>
              <a:xfrm flipH="false" flipV="false">
                <a:off x="0" y="0"/>
                <a:ext cx="18939511" cy="6350000"/>
              </a:xfrm>
              <a:custGeom>
                <a:avLst/>
                <a:gdLst/>
                <a:ahLst/>
                <a:cxnLst/>
                <a:rect r="r" b="b" t="t" l="l"/>
                <a:pathLst>
                  <a:path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grpSp>
        <p:nvGrpSpPr>
          <p:cNvPr name="Group 20" id="20"/>
          <p:cNvGrpSpPr/>
          <p:nvPr/>
        </p:nvGrpSpPr>
        <p:grpSpPr>
          <a:xfrm rot="0">
            <a:off x="1306896" y="1643759"/>
            <a:ext cx="11066699" cy="1173012"/>
            <a:chOff x="0" y="0"/>
            <a:chExt cx="12452590" cy="1319910"/>
          </a:xfrm>
        </p:grpSpPr>
        <p:sp>
          <p:nvSpPr>
            <p:cNvPr name="Freeform 21" id="21"/>
            <p:cNvSpPr/>
            <p:nvPr/>
          </p:nvSpPr>
          <p:spPr>
            <a:xfrm flipH="false" flipV="false">
              <a:off x="31750" y="31750"/>
              <a:ext cx="12389090" cy="1256410"/>
            </a:xfrm>
            <a:custGeom>
              <a:avLst/>
              <a:gdLst/>
              <a:ahLst/>
              <a:cxnLst/>
              <a:rect r="r" b="b" t="t" l="l"/>
              <a:pathLst>
                <a:path h="1256410" w="12389090">
                  <a:moveTo>
                    <a:pt x="12296380" y="1256409"/>
                  </a:moveTo>
                  <a:lnTo>
                    <a:pt x="92710" y="1256409"/>
                  </a:lnTo>
                  <a:cubicBezTo>
                    <a:pt x="41910" y="1256409"/>
                    <a:pt x="0" y="1214500"/>
                    <a:pt x="0" y="1163699"/>
                  </a:cubicBezTo>
                  <a:lnTo>
                    <a:pt x="0" y="92710"/>
                  </a:lnTo>
                  <a:cubicBezTo>
                    <a:pt x="0" y="41910"/>
                    <a:pt x="41910" y="0"/>
                    <a:pt x="92710" y="0"/>
                  </a:cubicBezTo>
                  <a:lnTo>
                    <a:pt x="12295110" y="0"/>
                  </a:lnTo>
                  <a:cubicBezTo>
                    <a:pt x="12345910" y="0"/>
                    <a:pt x="12387821" y="41910"/>
                    <a:pt x="12387821" y="92710"/>
                  </a:cubicBezTo>
                  <a:lnTo>
                    <a:pt x="12387821" y="1162430"/>
                  </a:lnTo>
                  <a:cubicBezTo>
                    <a:pt x="12389090" y="1214500"/>
                    <a:pt x="12347180" y="1256410"/>
                    <a:pt x="12296380" y="1256410"/>
                  </a:cubicBezTo>
                  <a:close/>
                </a:path>
              </a:pathLst>
            </a:custGeom>
            <a:solidFill>
              <a:srgbClr val="FFFFFF"/>
            </a:solidFill>
          </p:spPr>
        </p:sp>
        <p:sp>
          <p:nvSpPr>
            <p:cNvPr name="Freeform 22" id="22"/>
            <p:cNvSpPr/>
            <p:nvPr/>
          </p:nvSpPr>
          <p:spPr>
            <a:xfrm flipH="false" flipV="false">
              <a:off x="0" y="0"/>
              <a:ext cx="12452590" cy="1319910"/>
            </a:xfrm>
            <a:custGeom>
              <a:avLst/>
              <a:gdLst/>
              <a:ahLst/>
              <a:cxnLst/>
              <a:rect r="r" b="b" t="t" l="l"/>
              <a:pathLst>
                <a:path h="1319910" w="12452590">
                  <a:moveTo>
                    <a:pt x="12328130" y="59690"/>
                  </a:moveTo>
                  <a:cubicBezTo>
                    <a:pt x="12363690" y="59690"/>
                    <a:pt x="12392900" y="88900"/>
                    <a:pt x="12392900" y="124460"/>
                  </a:cubicBezTo>
                  <a:lnTo>
                    <a:pt x="12392900" y="1195450"/>
                  </a:lnTo>
                  <a:cubicBezTo>
                    <a:pt x="12392900" y="1231010"/>
                    <a:pt x="12363690" y="1260220"/>
                    <a:pt x="12328130" y="1260220"/>
                  </a:cubicBezTo>
                  <a:lnTo>
                    <a:pt x="124460" y="1260220"/>
                  </a:lnTo>
                  <a:cubicBezTo>
                    <a:pt x="88900" y="1260220"/>
                    <a:pt x="59690" y="1231010"/>
                    <a:pt x="59690" y="1195450"/>
                  </a:cubicBezTo>
                  <a:lnTo>
                    <a:pt x="59690" y="124460"/>
                  </a:lnTo>
                  <a:cubicBezTo>
                    <a:pt x="59690" y="88900"/>
                    <a:pt x="88900" y="59690"/>
                    <a:pt x="124460" y="59690"/>
                  </a:cubicBezTo>
                  <a:lnTo>
                    <a:pt x="12328130" y="59690"/>
                  </a:lnTo>
                  <a:moveTo>
                    <a:pt x="12328130" y="0"/>
                  </a:moveTo>
                  <a:lnTo>
                    <a:pt x="124460" y="0"/>
                  </a:lnTo>
                  <a:cubicBezTo>
                    <a:pt x="55880" y="0"/>
                    <a:pt x="0" y="55880"/>
                    <a:pt x="0" y="124460"/>
                  </a:cubicBezTo>
                  <a:lnTo>
                    <a:pt x="0" y="1195450"/>
                  </a:lnTo>
                  <a:cubicBezTo>
                    <a:pt x="0" y="1264030"/>
                    <a:pt x="55880" y="1319910"/>
                    <a:pt x="124460" y="1319910"/>
                  </a:cubicBezTo>
                  <a:lnTo>
                    <a:pt x="12328130" y="1319910"/>
                  </a:lnTo>
                  <a:cubicBezTo>
                    <a:pt x="12396710" y="1319910"/>
                    <a:pt x="12452590" y="1264030"/>
                    <a:pt x="12452590" y="1195450"/>
                  </a:cubicBezTo>
                  <a:lnTo>
                    <a:pt x="12452590" y="124460"/>
                  </a:lnTo>
                  <a:cubicBezTo>
                    <a:pt x="12452590" y="55880"/>
                    <a:pt x="12396710" y="0"/>
                    <a:pt x="12328130" y="0"/>
                  </a:cubicBezTo>
                  <a:close/>
                </a:path>
              </a:pathLst>
            </a:custGeom>
            <a:solidFill>
              <a:srgbClr val="000000"/>
            </a:solidFill>
          </p:spPr>
        </p:sp>
      </p:grpSp>
      <p:grpSp>
        <p:nvGrpSpPr>
          <p:cNvPr name="Group 23" id="23"/>
          <p:cNvGrpSpPr/>
          <p:nvPr/>
        </p:nvGrpSpPr>
        <p:grpSpPr>
          <a:xfrm rot="0">
            <a:off x="13696752" y="7086663"/>
            <a:ext cx="4114800" cy="4114800"/>
            <a:chOff x="0" y="0"/>
            <a:chExt cx="6350000" cy="6350000"/>
          </a:xfrm>
        </p:grpSpPr>
        <p:sp>
          <p:nvSpPr>
            <p:cNvPr name="Freeform 24" id="2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CC0DF"/>
            </a:solidFill>
          </p:spPr>
        </p:sp>
      </p:grpSp>
      <p:pic>
        <p:nvPicPr>
          <p:cNvPr name="Picture 25" id="2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836296" y="1873490"/>
            <a:ext cx="709004" cy="685800"/>
          </a:xfrm>
          <a:prstGeom prst="rect">
            <a:avLst/>
          </a:prstGeom>
        </p:spPr>
      </p:pic>
      <p:grpSp>
        <p:nvGrpSpPr>
          <p:cNvPr name="Group 26" id="26"/>
          <p:cNvGrpSpPr/>
          <p:nvPr/>
        </p:nvGrpSpPr>
        <p:grpSpPr>
          <a:xfrm rot="0">
            <a:off x="1886305" y="4471541"/>
            <a:ext cx="14052533" cy="3156847"/>
            <a:chOff x="0" y="0"/>
            <a:chExt cx="18736711" cy="4209129"/>
          </a:xfrm>
        </p:grpSpPr>
        <p:sp>
          <p:nvSpPr>
            <p:cNvPr name="TextBox 27" id="27"/>
            <p:cNvSpPr txBox="true"/>
            <p:nvPr/>
          </p:nvSpPr>
          <p:spPr>
            <a:xfrm rot="0">
              <a:off x="0" y="266700"/>
              <a:ext cx="18736711" cy="2659380"/>
            </a:xfrm>
            <a:prstGeom prst="rect">
              <a:avLst/>
            </a:prstGeom>
          </p:spPr>
          <p:txBody>
            <a:bodyPr anchor="t" rtlCol="false" tIns="0" lIns="0" bIns="0" rIns="0">
              <a:spAutoFit/>
            </a:bodyPr>
            <a:lstStyle/>
            <a:p>
              <a:pPr>
                <a:lnSpc>
                  <a:spcPts val="14400"/>
                </a:lnSpc>
              </a:pPr>
              <a:r>
                <a:rPr lang="en-US" sz="14400">
                  <a:solidFill>
                    <a:srgbClr val="000000"/>
                  </a:solidFill>
                  <a:latin typeface="Space Mono Bold"/>
                </a:rPr>
                <a:t>Decorate</a:t>
              </a:r>
            </a:p>
          </p:txBody>
        </p:sp>
        <p:sp>
          <p:nvSpPr>
            <p:cNvPr name="TextBox 28" id="28"/>
            <p:cNvSpPr txBox="true"/>
            <p:nvPr/>
          </p:nvSpPr>
          <p:spPr>
            <a:xfrm rot="0">
              <a:off x="0" y="3092587"/>
              <a:ext cx="13354103" cy="1116542"/>
            </a:xfrm>
            <a:prstGeom prst="rect">
              <a:avLst/>
            </a:prstGeom>
          </p:spPr>
          <p:txBody>
            <a:bodyPr anchor="t" rtlCol="false" tIns="0" lIns="0" bIns="0" rIns="0">
              <a:spAutoFit/>
            </a:bodyPr>
            <a:lstStyle/>
            <a:p>
              <a:pPr>
                <a:lnSpc>
                  <a:spcPts val="7000"/>
                </a:lnSpc>
              </a:pPr>
              <a:r>
                <a:rPr lang="en-US" sz="5000">
                  <a:solidFill>
                    <a:srgbClr val="000000"/>
                  </a:solidFill>
                  <a:latin typeface="Be Vietnam"/>
                </a:rPr>
                <a:t>Truong Dang Minh Khue</a:t>
              </a:r>
            </a:p>
          </p:txBody>
        </p:sp>
      </p:grpSp>
      <p:sp>
        <p:nvSpPr>
          <p:cNvPr name="TextBox 29" id="29"/>
          <p:cNvSpPr txBox="true"/>
          <p:nvPr/>
        </p:nvSpPr>
        <p:spPr>
          <a:xfrm rot="0">
            <a:off x="1886305" y="1778240"/>
            <a:ext cx="7765317" cy="781050"/>
          </a:xfrm>
          <a:prstGeom prst="rect">
            <a:avLst/>
          </a:prstGeom>
        </p:spPr>
        <p:txBody>
          <a:bodyPr anchor="t" rtlCol="false" tIns="0" lIns="0" bIns="0" rIns="0">
            <a:spAutoFit/>
          </a:bodyPr>
          <a:lstStyle/>
          <a:p>
            <a:pPr>
              <a:lnSpc>
                <a:spcPts val="6300"/>
              </a:lnSpc>
            </a:pPr>
            <a:r>
              <a:rPr lang="en-US" sz="4500" spc="67">
                <a:solidFill>
                  <a:srgbClr val="000000"/>
                </a:solidFill>
                <a:latin typeface="Be Vietnam"/>
              </a:rPr>
              <a:t>Design Pattern</a:t>
            </a:r>
          </a:p>
        </p:txBody>
      </p:sp>
      <p:sp>
        <p:nvSpPr>
          <p:cNvPr name="TextBox 30" id="30"/>
          <p:cNvSpPr txBox="true"/>
          <p:nvPr/>
        </p:nvSpPr>
        <p:spPr>
          <a:xfrm rot="0">
            <a:off x="13345707" y="1921115"/>
            <a:ext cx="2063322" cy="523875"/>
          </a:xfrm>
          <a:prstGeom prst="rect">
            <a:avLst/>
          </a:prstGeom>
        </p:spPr>
        <p:txBody>
          <a:bodyPr anchor="t" rtlCol="false" tIns="0" lIns="0" bIns="0" rIns="0">
            <a:spAutoFit/>
          </a:bodyPr>
          <a:lstStyle/>
          <a:p>
            <a:pPr>
              <a:lnSpc>
                <a:spcPts val="4200"/>
              </a:lnSpc>
            </a:pPr>
            <a:r>
              <a:rPr lang="en-US" sz="3000" spc="44">
                <a:solidFill>
                  <a:srgbClr val="000000"/>
                </a:solidFill>
                <a:latin typeface="Be Vietnam"/>
              </a:rPr>
              <a:t>Search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false">
            <a:off x="0" y="0"/>
            <a:ext cx="18288000" cy="10287000"/>
          </a:xfrm>
          <a:prstGeom prst="rect">
            <a:avLst/>
          </a:prstGeom>
        </p:spPr>
      </p:pic>
      <p:grpSp>
        <p:nvGrpSpPr>
          <p:cNvPr name="Group 3" id="3"/>
          <p:cNvGrpSpPr>
            <a:grpSpLocks noChangeAspect="true"/>
          </p:cNvGrpSpPr>
          <p:nvPr/>
        </p:nvGrpSpPr>
        <p:grpSpPr>
          <a:xfrm rot="0">
            <a:off x="6742070" y="5443919"/>
            <a:ext cx="5110820" cy="5110820"/>
            <a:chOff x="0" y="0"/>
            <a:chExt cx="6350000" cy="6350000"/>
          </a:xfrm>
        </p:grpSpPr>
        <p:sp>
          <p:nvSpPr>
            <p:cNvPr name="Freeform 4" id="4"/>
            <p:cNvSpPr/>
            <p:nvPr/>
          </p:nvSpPr>
          <p:spPr>
            <a:xfrm flipH="false" flipV="false">
              <a:off x="-5081" y="-3810"/>
              <a:ext cx="6357621" cy="6353810"/>
            </a:xfrm>
            <a:custGeom>
              <a:avLst/>
              <a:gdLst/>
              <a:ahLst/>
              <a:cxnLst/>
              <a:rect r="r" b="b" t="t" l="l"/>
              <a:pathLst>
                <a:path h="6353810" w="6357621">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CC0DF"/>
            </a:solidFill>
          </p:spPr>
        </p:sp>
        <p:sp>
          <p:nvSpPr>
            <p:cNvPr name="Freeform 5" id="5"/>
            <p:cNvSpPr/>
            <p:nvPr/>
          </p:nvSpPr>
          <p:spPr>
            <a:xfrm flipH="false" flipV="false">
              <a:off x="41910" y="40640"/>
              <a:ext cx="6263640" cy="6263640"/>
            </a:xfrm>
            <a:custGeom>
              <a:avLst/>
              <a:gdLst/>
              <a:ahLst/>
              <a:cxnLst/>
              <a:rect r="r" b="b" t="t" l="l"/>
              <a:pathLst>
                <a:path h="6263640" w="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CC0DF"/>
            </a:solidFill>
            <a:ln w="12700">
              <a:solidFill>
                <a:srgbClr val="000000"/>
              </a:solidFill>
            </a:ln>
          </p:spPr>
        </p:sp>
      </p:grpSp>
      <p:grpSp>
        <p:nvGrpSpPr>
          <p:cNvPr name="Group 6" id="6"/>
          <p:cNvGrpSpPr>
            <a:grpSpLocks noChangeAspect="true"/>
          </p:cNvGrpSpPr>
          <p:nvPr/>
        </p:nvGrpSpPr>
        <p:grpSpPr>
          <a:xfrm rot="0">
            <a:off x="9632064" y="1629538"/>
            <a:ext cx="7627236" cy="7628762"/>
            <a:chOff x="0" y="0"/>
            <a:chExt cx="6348730" cy="6350000"/>
          </a:xfrm>
        </p:grpSpPr>
        <p:sp>
          <p:nvSpPr>
            <p:cNvPr name="Freeform 7" id="7"/>
            <p:cNvSpPr/>
            <p:nvPr/>
          </p:nvSpPr>
          <p:spPr>
            <a:xfrm flipH="false" flipV="false">
              <a:off x="12700" y="524510"/>
              <a:ext cx="6324600" cy="5814060"/>
            </a:xfrm>
            <a:custGeom>
              <a:avLst/>
              <a:gdLst/>
              <a:ahLst/>
              <a:cxnLst/>
              <a:rect r="r" b="b" t="t" l="l"/>
              <a:pathLst>
                <a:path h="5814060" w="632460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FFFFFF"/>
            </a:solidFill>
            <a:ln w="12700">
              <a:solidFill>
                <a:srgbClr val="000000"/>
              </a:solidFill>
            </a:ln>
          </p:spPr>
        </p:sp>
        <p:sp>
          <p:nvSpPr>
            <p:cNvPr name="Freeform 8" id="8"/>
            <p:cNvSpPr/>
            <p:nvPr/>
          </p:nvSpPr>
          <p:spPr>
            <a:xfrm flipH="false" flipV="false">
              <a:off x="12700" y="12700"/>
              <a:ext cx="6324600" cy="698500"/>
            </a:xfrm>
            <a:custGeom>
              <a:avLst/>
              <a:gdLst/>
              <a:ahLst/>
              <a:cxnLst/>
              <a:rect r="r" b="b" t="t" l="l"/>
              <a:pathLst>
                <a:path h="698500" w="63246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sp>
        <p:sp>
          <p:nvSpPr>
            <p:cNvPr name="Freeform 9" id="9"/>
            <p:cNvSpPr/>
            <p:nvPr/>
          </p:nvSpPr>
          <p:spPr>
            <a:xfrm flipH="false" flipV="false">
              <a:off x="4870450" y="236220"/>
              <a:ext cx="1106170" cy="279400"/>
            </a:xfrm>
            <a:custGeom>
              <a:avLst/>
              <a:gdLst/>
              <a:ahLst/>
              <a:cxnLst/>
              <a:rect r="r" b="b" t="t" l="l"/>
              <a:pathLst>
                <a:path h="279400" w="110617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name="Freeform 10" id="10"/>
            <p:cNvSpPr/>
            <p:nvPr/>
          </p:nvSpPr>
          <p:spPr>
            <a:xfrm flipH="false" flipV="false">
              <a:off x="0" y="0"/>
              <a:ext cx="6348730" cy="6350000"/>
            </a:xfrm>
            <a:custGeom>
              <a:avLst/>
              <a:gdLst/>
              <a:ahLst/>
              <a:cxnLst/>
              <a:rect r="r" b="b" t="t" l="l"/>
              <a:pathLst>
                <a:path h="6350000" w="634873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sp>
      </p:grpSp>
      <p:grpSp>
        <p:nvGrpSpPr>
          <p:cNvPr name="Group 11" id="11"/>
          <p:cNvGrpSpPr/>
          <p:nvPr/>
        </p:nvGrpSpPr>
        <p:grpSpPr>
          <a:xfrm rot="0">
            <a:off x="1028700" y="3169599"/>
            <a:ext cx="7986557" cy="3901472"/>
            <a:chOff x="0" y="0"/>
            <a:chExt cx="9737324" cy="4756730"/>
          </a:xfrm>
        </p:grpSpPr>
        <p:sp>
          <p:nvSpPr>
            <p:cNvPr name="Freeform 12" id="12"/>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13" id="13"/>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nvGrpSpPr>
          <p:cNvPr name="Group 14" id="14"/>
          <p:cNvGrpSpPr/>
          <p:nvPr/>
        </p:nvGrpSpPr>
        <p:grpSpPr>
          <a:xfrm rot="0">
            <a:off x="1028700" y="3169599"/>
            <a:ext cx="8268780" cy="4225056"/>
            <a:chOff x="0" y="0"/>
            <a:chExt cx="11025040" cy="5633408"/>
          </a:xfrm>
        </p:grpSpPr>
        <p:grpSp>
          <p:nvGrpSpPr>
            <p:cNvPr name="Group 15" id="15"/>
            <p:cNvGrpSpPr/>
            <p:nvPr/>
          </p:nvGrpSpPr>
          <p:grpSpPr>
            <a:xfrm rot="0">
              <a:off x="376297" y="431445"/>
              <a:ext cx="10648742" cy="5201962"/>
              <a:chOff x="0" y="0"/>
              <a:chExt cx="9737324" cy="4756730"/>
            </a:xfrm>
          </p:grpSpPr>
          <p:sp>
            <p:nvSpPr>
              <p:cNvPr name="Freeform 16" id="16"/>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17" id="17"/>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nvGrpSpPr>
            <p:cNvPr name="Group 18" id="18"/>
            <p:cNvGrpSpPr/>
            <p:nvPr/>
          </p:nvGrpSpPr>
          <p:grpSpPr>
            <a:xfrm rot="0">
              <a:off x="0" y="0"/>
              <a:ext cx="10648742" cy="5201962"/>
              <a:chOff x="0" y="0"/>
              <a:chExt cx="9737324" cy="4756730"/>
            </a:xfrm>
          </p:grpSpPr>
          <p:sp>
            <p:nvSpPr>
              <p:cNvPr name="Freeform 19" id="19"/>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20" id="20"/>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sp>
        <p:nvSpPr>
          <p:cNvPr name="TextBox 21" id="21"/>
          <p:cNvSpPr txBox="true"/>
          <p:nvPr/>
        </p:nvSpPr>
        <p:spPr>
          <a:xfrm rot="0">
            <a:off x="10396836" y="3159507"/>
            <a:ext cx="6097692" cy="4511675"/>
          </a:xfrm>
          <a:prstGeom prst="rect">
            <a:avLst/>
          </a:prstGeom>
        </p:spPr>
        <p:txBody>
          <a:bodyPr anchor="t" rtlCol="false" tIns="0" lIns="0" bIns="0" rIns="0">
            <a:spAutoFit/>
          </a:bodyPr>
          <a:lstStyle/>
          <a:p>
            <a:pPr>
              <a:lnSpc>
                <a:spcPts val="7149"/>
              </a:lnSpc>
            </a:pPr>
            <a:r>
              <a:rPr lang="en-US" sz="5499">
                <a:solidFill>
                  <a:srgbClr val="000000"/>
                </a:solidFill>
                <a:latin typeface="Be Vietnam"/>
              </a:rPr>
              <a:t>Attaches additional responsibilities to an object dynamically</a:t>
            </a:r>
            <a:r>
              <a:rPr lang="en-US" sz="5499">
                <a:solidFill>
                  <a:srgbClr val="000000"/>
                </a:solidFill>
                <a:latin typeface="Be Vietnam"/>
              </a:rPr>
              <a:t>.</a:t>
            </a:r>
          </a:p>
        </p:txBody>
      </p:sp>
      <p:sp>
        <p:nvSpPr>
          <p:cNvPr name="TextBox 22" id="22"/>
          <p:cNvSpPr txBox="true"/>
          <p:nvPr/>
        </p:nvSpPr>
        <p:spPr>
          <a:xfrm rot="0">
            <a:off x="1928796" y="4086700"/>
            <a:ext cx="5475459" cy="2185038"/>
          </a:xfrm>
          <a:prstGeom prst="rect">
            <a:avLst/>
          </a:prstGeom>
        </p:spPr>
        <p:txBody>
          <a:bodyPr anchor="t" rtlCol="false" tIns="0" lIns="0" bIns="0" rIns="0">
            <a:spAutoFit/>
          </a:bodyPr>
          <a:lstStyle/>
          <a:p>
            <a:pPr>
              <a:lnSpc>
                <a:spcPts val="8580"/>
              </a:lnSpc>
            </a:pPr>
            <a:r>
              <a:rPr lang="en-US" sz="7800">
                <a:solidFill>
                  <a:srgbClr val="000000"/>
                </a:solidFill>
                <a:latin typeface="Space Mono Bold"/>
              </a:rPr>
              <a:t>Decorate Pattern</a:t>
            </a:r>
          </a:p>
        </p:txBody>
      </p:sp>
      <p:grpSp>
        <p:nvGrpSpPr>
          <p:cNvPr name="Group 23" id="23"/>
          <p:cNvGrpSpPr/>
          <p:nvPr/>
        </p:nvGrpSpPr>
        <p:grpSpPr>
          <a:xfrm rot="0">
            <a:off x="1028700" y="1629538"/>
            <a:ext cx="7986557" cy="1200762"/>
            <a:chOff x="0" y="0"/>
            <a:chExt cx="8733103" cy="1313003"/>
          </a:xfrm>
        </p:grpSpPr>
        <p:sp>
          <p:nvSpPr>
            <p:cNvPr name="Freeform 24" id="24"/>
            <p:cNvSpPr/>
            <p:nvPr/>
          </p:nvSpPr>
          <p:spPr>
            <a:xfrm flipH="false" flipV="false">
              <a:off x="31750" y="31750"/>
              <a:ext cx="8669603" cy="1249503"/>
            </a:xfrm>
            <a:custGeom>
              <a:avLst/>
              <a:gdLst/>
              <a:ahLst/>
              <a:cxnLst/>
              <a:rect r="r" b="b" t="t" l="l"/>
              <a:pathLst>
                <a:path h="1249503" w="86696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sp>
        <p:sp>
          <p:nvSpPr>
            <p:cNvPr name="Freeform 25" id="25"/>
            <p:cNvSpPr/>
            <p:nvPr/>
          </p:nvSpPr>
          <p:spPr>
            <a:xfrm flipH="false" flipV="false">
              <a:off x="0" y="0"/>
              <a:ext cx="8733103" cy="1313003"/>
            </a:xfrm>
            <a:custGeom>
              <a:avLst/>
              <a:gdLst/>
              <a:ahLst/>
              <a:cxnLst/>
              <a:rect r="r" b="b" t="t" l="l"/>
              <a:pathLst>
                <a:path h="1313003" w="87331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sp>
      </p:grpSp>
      <p:sp>
        <p:nvSpPr>
          <p:cNvPr name="TextBox 26" id="26"/>
          <p:cNvSpPr txBox="true"/>
          <p:nvPr/>
        </p:nvSpPr>
        <p:spPr>
          <a:xfrm rot="0">
            <a:off x="1917424" y="1885074"/>
            <a:ext cx="5020350" cy="573405"/>
          </a:xfrm>
          <a:prstGeom prst="rect">
            <a:avLst/>
          </a:prstGeom>
        </p:spPr>
        <p:txBody>
          <a:bodyPr anchor="t" rtlCol="false" tIns="0" lIns="0" bIns="0" rIns="0">
            <a:spAutoFit/>
          </a:bodyPr>
          <a:lstStyle/>
          <a:p>
            <a:pPr>
              <a:lnSpc>
                <a:spcPts val="4680"/>
              </a:lnSpc>
            </a:pPr>
            <a:r>
              <a:rPr lang="en-US" sz="3600">
                <a:solidFill>
                  <a:srgbClr val="000000"/>
                </a:solidFill>
                <a:latin typeface="Be Vietnam"/>
              </a:rPr>
              <a:t>Definition</a:t>
            </a:r>
          </a:p>
        </p:txBody>
      </p:sp>
      <p:pic>
        <p:nvPicPr>
          <p:cNvPr name="Picture 27" id="2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928374" y="1887019"/>
            <a:ext cx="709004" cy="6858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1028700"/>
            <a:ext cx="9033932" cy="390367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062632" y="4510131"/>
            <a:ext cx="7196668" cy="4748169"/>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false">
            <a:off x="0" y="0"/>
            <a:ext cx="18288000" cy="10287000"/>
          </a:xfrm>
          <a:prstGeom prst="rect">
            <a:avLst/>
          </a:prstGeom>
        </p:spPr>
      </p:pic>
      <p:grpSp>
        <p:nvGrpSpPr>
          <p:cNvPr name="Group 3" id="3"/>
          <p:cNvGrpSpPr>
            <a:grpSpLocks noChangeAspect="true"/>
          </p:cNvGrpSpPr>
          <p:nvPr/>
        </p:nvGrpSpPr>
        <p:grpSpPr>
          <a:xfrm rot="0">
            <a:off x="6742070" y="5443919"/>
            <a:ext cx="5110820" cy="5110820"/>
            <a:chOff x="0" y="0"/>
            <a:chExt cx="6350000" cy="6350000"/>
          </a:xfrm>
        </p:grpSpPr>
        <p:sp>
          <p:nvSpPr>
            <p:cNvPr name="Freeform 4" id="4"/>
            <p:cNvSpPr/>
            <p:nvPr/>
          </p:nvSpPr>
          <p:spPr>
            <a:xfrm flipH="false" flipV="false">
              <a:off x="-5081" y="-3810"/>
              <a:ext cx="6357621" cy="6353810"/>
            </a:xfrm>
            <a:custGeom>
              <a:avLst/>
              <a:gdLst/>
              <a:ahLst/>
              <a:cxnLst/>
              <a:rect r="r" b="b" t="t" l="l"/>
              <a:pathLst>
                <a:path h="6353810" w="6357621">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CC0DF"/>
            </a:solidFill>
          </p:spPr>
        </p:sp>
        <p:sp>
          <p:nvSpPr>
            <p:cNvPr name="Freeform 5" id="5"/>
            <p:cNvSpPr/>
            <p:nvPr/>
          </p:nvSpPr>
          <p:spPr>
            <a:xfrm flipH="false" flipV="false">
              <a:off x="41910" y="40640"/>
              <a:ext cx="6263640" cy="6263640"/>
            </a:xfrm>
            <a:custGeom>
              <a:avLst/>
              <a:gdLst/>
              <a:ahLst/>
              <a:cxnLst/>
              <a:rect r="r" b="b" t="t" l="l"/>
              <a:pathLst>
                <a:path h="6263640" w="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CC0DF"/>
            </a:solidFill>
            <a:ln w="12700">
              <a:solidFill>
                <a:srgbClr val="000000"/>
              </a:solidFill>
            </a:ln>
          </p:spPr>
        </p:sp>
      </p:grpSp>
      <p:grpSp>
        <p:nvGrpSpPr>
          <p:cNvPr name="Group 6" id="6"/>
          <p:cNvGrpSpPr>
            <a:grpSpLocks noChangeAspect="true"/>
          </p:cNvGrpSpPr>
          <p:nvPr/>
        </p:nvGrpSpPr>
        <p:grpSpPr>
          <a:xfrm rot="0">
            <a:off x="9632064" y="1629538"/>
            <a:ext cx="7627236" cy="7628762"/>
            <a:chOff x="0" y="0"/>
            <a:chExt cx="6348730" cy="6350000"/>
          </a:xfrm>
        </p:grpSpPr>
        <p:sp>
          <p:nvSpPr>
            <p:cNvPr name="Freeform 7" id="7"/>
            <p:cNvSpPr/>
            <p:nvPr/>
          </p:nvSpPr>
          <p:spPr>
            <a:xfrm flipH="false" flipV="false">
              <a:off x="12700" y="524510"/>
              <a:ext cx="6324600" cy="5814060"/>
            </a:xfrm>
            <a:custGeom>
              <a:avLst/>
              <a:gdLst/>
              <a:ahLst/>
              <a:cxnLst/>
              <a:rect r="r" b="b" t="t" l="l"/>
              <a:pathLst>
                <a:path h="5814060" w="632460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FFFFFF"/>
            </a:solidFill>
            <a:ln w="12700">
              <a:solidFill>
                <a:srgbClr val="000000"/>
              </a:solidFill>
            </a:ln>
          </p:spPr>
        </p:sp>
        <p:sp>
          <p:nvSpPr>
            <p:cNvPr name="Freeform 8" id="8"/>
            <p:cNvSpPr/>
            <p:nvPr/>
          </p:nvSpPr>
          <p:spPr>
            <a:xfrm flipH="false" flipV="false">
              <a:off x="12700" y="12700"/>
              <a:ext cx="6324600" cy="698500"/>
            </a:xfrm>
            <a:custGeom>
              <a:avLst/>
              <a:gdLst/>
              <a:ahLst/>
              <a:cxnLst/>
              <a:rect r="r" b="b" t="t" l="l"/>
              <a:pathLst>
                <a:path h="698500" w="63246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F4F4F4"/>
            </a:solidFill>
          </p:spPr>
        </p:sp>
        <p:sp>
          <p:nvSpPr>
            <p:cNvPr name="Freeform 9" id="9"/>
            <p:cNvSpPr/>
            <p:nvPr/>
          </p:nvSpPr>
          <p:spPr>
            <a:xfrm flipH="false" flipV="false">
              <a:off x="4870450" y="236220"/>
              <a:ext cx="1106170" cy="279400"/>
            </a:xfrm>
            <a:custGeom>
              <a:avLst/>
              <a:gdLst/>
              <a:ahLst/>
              <a:cxnLst/>
              <a:rect r="r" b="b" t="t" l="l"/>
              <a:pathLst>
                <a:path h="279400" w="110617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name="Freeform 10" id="10"/>
            <p:cNvSpPr/>
            <p:nvPr/>
          </p:nvSpPr>
          <p:spPr>
            <a:xfrm flipH="false" flipV="false">
              <a:off x="0" y="0"/>
              <a:ext cx="6348730" cy="6350000"/>
            </a:xfrm>
            <a:custGeom>
              <a:avLst/>
              <a:gdLst/>
              <a:ahLst/>
              <a:cxnLst/>
              <a:rect r="r" b="b" t="t" l="l"/>
              <a:pathLst>
                <a:path h="6350000" w="634873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000000"/>
            </a:solidFill>
          </p:spPr>
        </p:sp>
      </p:grpSp>
      <p:grpSp>
        <p:nvGrpSpPr>
          <p:cNvPr name="Group 11" id="11"/>
          <p:cNvGrpSpPr/>
          <p:nvPr/>
        </p:nvGrpSpPr>
        <p:grpSpPr>
          <a:xfrm rot="0">
            <a:off x="1028700" y="3169599"/>
            <a:ext cx="7986557" cy="3901472"/>
            <a:chOff x="0" y="0"/>
            <a:chExt cx="9737324" cy="4756730"/>
          </a:xfrm>
        </p:grpSpPr>
        <p:sp>
          <p:nvSpPr>
            <p:cNvPr name="Freeform 12" id="12"/>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13" id="13"/>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nvGrpSpPr>
          <p:cNvPr name="Group 14" id="14"/>
          <p:cNvGrpSpPr/>
          <p:nvPr/>
        </p:nvGrpSpPr>
        <p:grpSpPr>
          <a:xfrm rot="0">
            <a:off x="1028700" y="3169599"/>
            <a:ext cx="8268780" cy="4225056"/>
            <a:chOff x="0" y="0"/>
            <a:chExt cx="11025040" cy="5633408"/>
          </a:xfrm>
        </p:grpSpPr>
        <p:grpSp>
          <p:nvGrpSpPr>
            <p:cNvPr name="Group 15" id="15"/>
            <p:cNvGrpSpPr/>
            <p:nvPr/>
          </p:nvGrpSpPr>
          <p:grpSpPr>
            <a:xfrm rot="0">
              <a:off x="376297" y="431445"/>
              <a:ext cx="10648742" cy="5201962"/>
              <a:chOff x="0" y="0"/>
              <a:chExt cx="9737324" cy="4756730"/>
            </a:xfrm>
          </p:grpSpPr>
          <p:sp>
            <p:nvSpPr>
              <p:cNvPr name="Freeform 16" id="16"/>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17" id="17"/>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nvGrpSpPr>
            <p:cNvPr name="Group 18" id="18"/>
            <p:cNvGrpSpPr/>
            <p:nvPr/>
          </p:nvGrpSpPr>
          <p:grpSpPr>
            <a:xfrm rot="0">
              <a:off x="0" y="0"/>
              <a:ext cx="10648742" cy="5201962"/>
              <a:chOff x="0" y="0"/>
              <a:chExt cx="9737324" cy="4756730"/>
            </a:xfrm>
          </p:grpSpPr>
          <p:sp>
            <p:nvSpPr>
              <p:cNvPr name="Freeform 19" id="19"/>
              <p:cNvSpPr/>
              <p:nvPr/>
            </p:nvSpPr>
            <p:spPr>
              <a:xfrm flipH="false" flipV="false">
                <a:off x="31750" y="31750"/>
                <a:ext cx="9673824" cy="4693230"/>
              </a:xfrm>
              <a:custGeom>
                <a:avLst/>
                <a:gdLst/>
                <a:ahLst/>
                <a:cxnLst/>
                <a:rect r="r" b="b" t="t" l="l"/>
                <a:pathLst>
                  <a:path h="4693230" w="9673824">
                    <a:moveTo>
                      <a:pt x="9581114" y="4693230"/>
                    </a:moveTo>
                    <a:lnTo>
                      <a:pt x="92710" y="4693230"/>
                    </a:lnTo>
                    <a:cubicBezTo>
                      <a:pt x="41910" y="4693230"/>
                      <a:pt x="0" y="4651320"/>
                      <a:pt x="0" y="4600520"/>
                    </a:cubicBezTo>
                    <a:lnTo>
                      <a:pt x="0" y="92710"/>
                    </a:lnTo>
                    <a:cubicBezTo>
                      <a:pt x="0" y="41910"/>
                      <a:pt x="41910" y="0"/>
                      <a:pt x="92710" y="0"/>
                    </a:cubicBezTo>
                    <a:lnTo>
                      <a:pt x="9579845" y="0"/>
                    </a:lnTo>
                    <a:cubicBezTo>
                      <a:pt x="9630645" y="0"/>
                      <a:pt x="9672555" y="41910"/>
                      <a:pt x="9672555" y="92710"/>
                    </a:cubicBezTo>
                    <a:lnTo>
                      <a:pt x="9672555" y="4599250"/>
                    </a:lnTo>
                    <a:cubicBezTo>
                      <a:pt x="9673824" y="4651320"/>
                      <a:pt x="9631914" y="4693230"/>
                      <a:pt x="9581114" y="4693230"/>
                    </a:cubicBezTo>
                    <a:close/>
                  </a:path>
                </a:pathLst>
              </a:custGeom>
              <a:solidFill>
                <a:srgbClr val="FFFFFF"/>
              </a:solidFill>
            </p:spPr>
          </p:sp>
          <p:sp>
            <p:nvSpPr>
              <p:cNvPr name="Freeform 20" id="20"/>
              <p:cNvSpPr/>
              <p:nvPr/>
            </p:nvSpPr>
            <p:spPr>
              <a:xfrm flipH="false" flipV="false">
                <a:off x="0" y="0"/>
                <a:ext cx="9737324" cy="4756731"/>
              </a:xfrm>
              <a:custGeom>
                <a:avLst/>
                <a:gdLst/>
                <a:ahLst/>
                <a:cxnLst/>
                <a:rect r="r" b="b" t="t" l="l"/>
                <a:pathLst>
                  <a:path h="4756731" w="9737324">
                    <a:moveTo>
                      <a:pt x="9612864" y="59690"/>
                    </a:moveTo>
                    <a:cubicBezTo>
                      <a:pt x="9648424" y="59690"/>
                      <a:pt x="9677634" y="88900"/>
                      <a:pt x="9677634" y="124460"/>
                    </a:cubicBezTo>
                    <a:lnTo>
                      <a:pt x="9677634" y="4632270"/>
                    </a:lnTo>
                    <a:cubicBezTo>
                      <a:pt x="9677634" y="4667831"/>
                      <a:pt x="9648424" y="4697040"/>
                      <a:pt x="9612864" y="4697040"/>
                    </a:cubicBezTo>
                    <a:lnTo>
                      <a:pt x="124460" y="4697040"/>
                    </a:lnTo>
                    <a:cubicBezTo>
                      <a:pt x="88900" y="4697040"/>
                      <a:pt x="59690" y="4667831"/>
                      <a:pt x="59690" y="4632270"/>
                    </a:cubicBezTo>
                    <a:lnTo>
                      <a:pt x="59690" y="124460"/>
                    </a:lnTo>
                    <a:cubicBezTo>
                      <a:pt x="59690" y="88900"/>
                      <a:pt x="88900" y="59690"/>
                      <a:pt x="124460" y="59690"/>
                    </a:cubicBezTo>
                    <a:lnTo>
                      <a:pt x="9612864" y="59690"/>
                    </a:lnTo>
                    <a:moveTo>
                      <a:pt x="9612864" y="0"/>
                    </a:moveTo>
                    <a:lnTo>
                      <a:pt x="124460" y="0"/>
                    </a:lnTo>
                    <a:cubicBezTo>
                      <a:pt x="55880" y="0"/>
                      <a:pt x="0" y="55880"/>
                      <a:pt x="0" y="124460"/>
                    </a:cubicBezTo>
                    <a:lnTo>
                      <a:pt x="0" y="4632270"/>
                    </a:lnTo>
                    <a:cubicBezTo>
                      <a:pt x="0" y="4700850"/>
                      <a:pt x="55880" y="4756731"/>
                      <a:pt x="124460" y="4756731"/>
                    </a:cubicBezTo>
                    <a:lnTo>
                      <a:pt x="9612864" y="4756731"/>
                    </a:lnTo>
                    <a:cubicBezTo>
                      <a:pt x="9681445" y="4756731"/>
                      <a:pt x="9737324" y="4700850"/>
                      <a:pt x="9737324" y="4632270"/>
                    </a:cubicBezTo>
                    <a:lnTo>
                      <a:pt x="9737324" y="124460"/>
                    </a:lnTo>
                    <a:cubicBezTo>
                      <a:pt x="9737324" y="55880"/>
                      <a:pt x="9681445" y="0"/>
                      <a:pt x="9612864" y="0"/>
                    </a:cubicBezTo>
                    <a:close/>
                  </a:path>
                </a:pathLst>
              </a:custGeom>
              <a:solidFill>
                <a:srgbClr val="000000"/>
              </a:solidFill>
            </p:spPr>
          </p:sp>
        </p:grpSp>
      </p:grpSp>
      <p:sp>
        <p:nvSpPr>
          <p:cNvPr name="TextBox 21" id="21"/>
          <p:cNvSpPr txBox="true"/>
          <p:nvPr/>
        </p:nvSpPr>
        <p:spPr>
          <a:xfrm rot="0">
            <a:off x="10396836" y="3159507"/>
            <a:ext cx="6097692" cy="4511675"/>
          </a:xfrm>
          <a:prstGeom prst="rect">
            <a:avLst/>
          </a:prstGeom>
        </p:spPr>
        <p:txBody>
          <a:bodyPr anchor="t" rtlCol="false" tIns="0" lIns="0" bIns="0" rIns="0">
            <a:spAutoFit/>
          </a:bodyPr>
          <a:lstStyle/>
          <a:p>
            <a:pPr>
              <a:lnSpc>
                <a:spcPts val="7149"/>
              </a:lnSpc>
            </a:pPr>
            <a:r>
              <a:rPr lang="en-US" sz="5499">
                <a:solidFill>
                  <a:srgbClr val="000000"/>
                </a:solidFill>
                <a:latin typeface="Be Vietnam"/>
              </a:rPr>
              <a:t>Class should be open for extension, but closed for modification.</a:t>
            </a:r>
          </a:p>
        </p:txBody>
      </p:sp>
      <p:sp>
        <p:nvSpPr>
          <p:cNvPr name="TextBox 22" id="22"/>
          <p:cNvSpPr txBox="true"/>
          <p:nvPr/>
        </p:nvSpPr>
        <p:spPr>
          <a:xfrm rot="0">
            <a:off x="1928796" y="4086700"/>
            <a:ext cx="5475459" cy="2185038"/>
          </a:xfrm>
          <a:prstGeom prst="rect">
            <a:avLst/>
          </a:prstGeom>
        </p:spPr>
        <p:txBody>
          <a:bodyPr anchor="t" rtlCol="false" tIns="0" lIns="0" bIns="0" rIns="0">
            <a:spAutoFit/>
          </a:bodyPr>
          <a:lstStyle/>
          <a:p>
            <a:pPr>
              <a:lnSpc>
                <a:spcPts val="8580"/>
              </a:lnSpc>
            </a:pPr>
            <a:r>
              <a:rPr lang="en-US" sz="7800">
                <a:solidFill>
                  <a:srgbClr val="000000"/>
                </a:solidFill>
                <a:latin typeface="Space Mono Bold"/>
              </a:rPr>
              <a:t>Design Priciple</a:t>
            </a:r>
          </a:p>
        </p:txBody>
      </p:sp>
      <p:grpSp>
        <p:nvGrpSpPr>
          <p:cNvPr name="Group 23" id="23"/>
          <p:cNvGrpSpPr/>
          <p:nvPr/>
        </p:nvGrpSpPr>
        <p:grpSpPr>
          <a:xfrm rot="0">
            <a:off x="1028700" y="1629538"/>
            <a:ext cx="7986557" cy="1200762"/>
            <a:chOff x="0" y="0"/>
            <a:chExt cx="8733103" cy="1313003"/>
          </a:xfrm>
        </p:grpSpPr>
        <p:sp>
          <p:nvSpPr>
            <p:cNvPr name="Freeform 24" id="24"/>
            <p:cNvSpPr/>
            <p:nvPr/>
          </p:nvSpPr>
          <p:spPr>
            <a:xfrm flipH="false" flipV="false">
              <a:off x="31750" y="31750"/>
              <a:ext cx="8669603" cy="1249503"/>
            </a:xfrm>
            <a:custGeom>
              <a:avLst/>
              <a:gdLst/>
              <a:ahLst/>
              <a:cxnLst/>
              <a:rect r="r" b="b" t="t" l="l"/>
              <a:pathLst>
                <a:path h="1249503" w="8669603">
                  <a:moveTo>
                    <a:pt x="8576893" y="1249503"/>
                  </a:moveTo>
                  <a:lnTo>
                    <a:pt x="92710" y="1249503"/>
                  </a:lnTo>
                  <a:cubicBezTo>
                    <a:pt x="41910" y="1249503"/>
                    <a:pt x="0" y="1207593"/>
                    <a:pt x="0" y="1156793"/>
                  </a:cubicBezTo>
                  <a:lnTo>
                    <a:pt x="0" y="92710"/>
                  </a:lnTo>
                  <a:cubicBezTo>
                    <a:pt x="0" y="41910"/>
                    <a:pt x="41910" y="0"/>
                    <a:pt x="92710" y="0"/>
                  </a:cubicBezTo>
                  <a:lnTo>
                    <a:pt x="8575622" y="0"/>
                  </a:lnTo>
                  <a:cubicBezTo>
                    <a:pt x="8626422" y="0"/>
                    <a:pt x="8668333" y="41910"/>
                    <a:pt x="8668333" y="92710"/>
                  </a:cubicBezTo>
                  <a:lnTo>
                    <a:pt x="8668333" y="1155523"/>
                  </a:lnTo>
                  <a:cubicBezTo>
                    <a:pt x="8669603" y="1207593"/>
                    <a:pt x="8627693" y="1249503"/>
                    <a:pt x="8576893" y="1249503"/>
                  </a:cubicBezTo>
                  <a:close/>
                </a:path>
              </a:pathLst>
            </a:custGeom>
            <a:solidFill>
              <a:srgbClr val="FFFFFF"/>
            </a:solidFill>
          </p:spPr>
        </p:sp>
        <p:sp>
          <p:nvSpPr>
            <p:cNvPr name="Freeform 25" id="25"/>
            <p:cNvSpPr/>
            <p:nvPr/>
          </p:nvSpPr>
          <p:spPr>
            <a:xfrm flipH="false" flipV="false">
              <a:off x="0" y="0"/>
              <a:ext cx="8733103" cy="1313003"/>
            </a:xfrm>
            <a:custGeom>
              <a:avLst/>
              <a:gdLst/>
              <a:ahLst/>
              <a:cxnLst/>
              <a:rect r="r" b="b" t="t" l="l"/>
              <a:pathLst>
                <a:path h="1313003" w="8733103">
                  <a:moveTo>
                    <a:pt x="8608643" y="59690"/>
                  </a:moveTo>
                  <a:cubicBezTo>
                    <a:pt x="8644203" y="59690"/>
                    <a:pt x="8673412" y="88900"/>
                    <a:pt x="8673412" y="124460"/>
                  </a:cubicBezTo>
                  <a:lnTo>
                    <a:pt x="8673412" y="1188543"/>
                  </a:lnTo>
                  <a:cubicBezTo>
                    <a:pt x="8673412" y="1224103"/>
                    <a:pt x="8644203" y="1253313"/>
                    <a:pt x="8608643" y="1253313"/>
                  </a:cubicBezTo>
                  <a:lnTo>
                    <a:pt x="124460" y="1253313"/>
                  </a:lnTo>
                  <a:cubicBezTo>
                    <a:pt x="88900" y="1253313"/>
                    <a:pt x="59690" y="1224103"/>
                    <a:pt x="59690" y="1188543"/>
                  </a:cubicBezTo>
                  <a:lnTo>
                    <a:pt x="59690" y="124460"/>
                  </a:lnTo>
                  <a:cubicBezTo>
                    <a:pt x="59690" y="88900"/>
                    <a:pt x="88900" y="59690"/>
                    <a:pt x="124460" y="59690"/>
                  </a:cubicBezTo>
                  <a:lnTo>
                    <a:pt x="8608643" y="59690"/>
                  </a:lnTo>
                  <a:moveTo>
                    <a:pt x="8608643" y="0"/>
                  </a:moveTo>
                  <a:lnTo>
                    <a:pt x="124460" y="0"/>
                  </a:lnTo>
                  <a:cubicBezTo>
                    <a:pt x="55880" y="0"/>
                    <a:pt x="0" y="55880"/>
                    <a:pt x="0" y="124460"/>
                  </a:cubicBezTo>
                  <a:lnTo>
                    <a:pt x="0" y="1188543"/>
                  </a:lnTo>
                  <a:cubicBezTo>
                    <a:pt x="0" y="1257123"/>
                    <a:pt x="55880" y="1313003"/>
                    <a:pt x="124460" y="1313003"/>
                  </a:cubicBezTo>
                  <a:lnTo>
                    <a:pt x="8608643" y="1313003"/>
                  </a:lnTo>
                  <a:cubicBezTo>
                    <a:pt x="8677222" y="1313003"/>
                    <a:pt x="8733103" y="1257123"/>
                    <a:pt x="8733103" y="1188543"/>
                  </a:cubicBezTo>
                  <a:lnTo>
                    <a:pt x="8733103" y="124460"/>
                  </a:lnTo>
                  <a:cubicBezTo>
                    <a:pt x="8733103" y="55880"/>
                    <a:pt x="8677222" y="0"/>
                    <a:pt x="8608643" y="0"/>
                  </a:cubicBezTo>
                  <a:close/>
                </a:path>
              </a:pathLst>
            </a:custGeom>
            <a:solidFill>
              <a:srgbClr val="000000"/>
            </a:solidFill>
          </p:spPr>
        </p:sp>
      </p:grpSp>
      <p:sp>
        <p:nvSpPr>
          <p:cNvPr name="TextBox 26" id="26"/>
          <p:cNvSpPr txBox="true"/>
          <p:nvPr/>
        </p:nvSpPr>
        <p:spPr>
          <a:xfrm rot="0">
            <a:off x="1917424" y="1885074"/>
            <a:ext cx="5020350" cy="573405"/>
          </a:xfrm>
          <a:prstGeom prst="rect">
            <a:avLst/>
          </a:prstGeom>
        </p:spPr>
        <p:txBody>
          <a:bodyPr anchor="t" rtlCol="false" tIns="0" lIns="0" bIns="0" rIns="0">
            <a:spAutoFit/>
          </a:bodyPr>
          <a:lstStyle/>
          <a:p>
            <a:pPr>
              <a:lnSpc>
                <a:spcPts val="4680"/>
              </a:lnSpc>
            </a:pPr>
            <a:r>
              <a:rPr lang="en-US" sz="3600">
                <a:solidFill>
                  <a:srgbClr val="000000"/>
                </a:solidFill>
                <a:latin typeface="Be Vietnam"/>
              </a:rPr>
              <a:t>Definition</a:t>
            </a:r>
          </a:p>
        </p:txBody>
      </p:sp>
      <p:pic>
        <p:nvPicPr>
          <p:cNvPr name="Picture 27" id="2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928374" y="1887019"/>
            <a:ext cx="709004" cy="6858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11015" y="8014567"/>
            <a:ext cx="5974263" cy="248746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293707" y="-1553865"/>
            <a:ext cx="3586158" cy="3475313"/>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0">
            <a:off x="4994133" y="1075003"/>
            <a:ext cx="8299733" cy="8136993"/>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253286" y="1825270"/>
            <a:ext cx="11781428" cy="6636461"/>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809599" y="-40268"/>
            <a:ext cx="5657850" cy="5657850"/>
            <a:chOff x="0" y="0"/>
            <a:chExt cx="6350000" cy="6350000"/>
          </a:xfrm>
        </p:grpSpPr>
        <p:sp>
          <p:nvSpPr>
            <p:cNvPr name="Freeform 3" id="3"/>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98"/>
            </a:solidFill>
          </p:spPr>
        </p:sp>
      </p:grpSp>
      <p:graphicFrame>
        <p:nvGraphicFramePr>
          <p:cNvPr name="Table 4" id="4"/>
          <p:cNvGraphicFramePr>
            <a:graphicFrameLocks noGrp="true"/>
          </p:cNvGraphicFramePr>
          <p:nvPr/>
        </p:nvGraphicFramePr>
        <p:xfrm>
          <a:off x="1028700" y="5413309"/>
          <a:ext cx="16140306" cy="3691433"/>
        </p:xfrm>
        <a:graphic>
          <a:graphicData uri="http://schemas.openxmlformats.org/drawingml/2006/table">
            <a:tbl>
              <a:tblPr/>
              <a:tblGrid>
                <a:gridCol w="5380102"/>
                <a:gridCol w="5380102"/>
                <a:gridCol w="5380102"/>
              </a:tblGrid>
              <a:tr h="3648436">
                <a:tc>
                  <a:txBody>
                    <a:bodyPr anchor="t" rtlCol="false"/>
                    <a:lstStyle/>
                    <a:p>
                      <a:pPr algn="l">
                        <a:lnSpc>
                          <a:spcPts val="3120"/>
                        </a:lnSpc>
                        <a:defRPr/>
                      </a:pPr>
                      <a:endParaRPr lang="en-US" sz="1100"/>
                    </a:p>
                    <a:p>
                      <a:pPr>
                        <a:lnSpc>
                          <a:spcPts val="3120"/>
                        </a:lnSpc>
                      </a:pPr>
                      <a:r>
                        <a:rPr lang="en-US" sz="2400">
                          <a:solidFill>
                            <a:srgbClr val="000000"/>
                          </a:solidFill>
                          <a:latin typeface="Be Vietnam"/>
                        </a:rPr>
                        <a:t>The decorator pattern can be used to be able to extend (decorate) the functionality of a given object at runtime.</a:t>
                      </a: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3120"/>
                        </a:lnSpc>
                        <a:defRPr/>
                      </a:pPr>
                      <a:endParaRPr lang="en-US" sz="1100"/>
                    </a:p>
                    <a:p>
                      <a:pPr algn="ctr">
                        <a:lnSpc>
                          <a:spcPts val="3120"/>
                        </a:lnSpc>
                      </a:pPr>
                      <a:r>
                        <a:rPr lang="en-US" sz="2400">
                          <a:solidFill>
                            <a:srgbClr val="000000"/>
                          </a:solidFill>
                          <a:latin typeface="Be Vietnam"/>
                        </a:rPr>
                        <a:t>The decorator pattern is an alternative to subclassing</a:t>
                      </a: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l">
                        <a:lnSpc>
                          <a:spcPts val="3120"/>
                        </a:lnSpc>
                        <a:defRPr/>
                      </a:pPr>
                      <a:endParaRPr lang="en-US" sz="1100"/>
                    </a:p>
                    <a:p>
                      <a:pPr>
                        <a:lnSpc>
                          <a:spcPts val="3120"/>
                        </a:lnSpc>
                      </a:pPr>
                      <a:r>
                        <a:rPr lang="en-US" sz="2400">
                          <a:solidFill>
                            <a:srgbClr val="000000"/>
                          </a:solidFill>
                          <a:latin typeface="Be Vietnam"/>
                        </a:rPr>
                        <a:t>Decorator offers a pay-as-you-go approach for added accountability.</a:t>
                      </a: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919820" y="3156255"/>
            <a:ext cx="3974490" cy="3974490"/>
          </a:xfrm>
          <a:prstGeom prst="rect">
            <a:avLst/>
          </a:prstGeom>
        </p:spPr>
      </p:pic>
      <p:graphicFrame>
        <p:nvGraphicFramePr>
          <p:cNvPr name="Table 6" id="6"/>
          <p:cNvGraphicFramePr>
            <a:graphicFrameLocks noGrp="true"/>
          </p:cNvGraphicFramePr>
          <p:nvPr/>
        </p:nvGraphicFramePr>
        <p:xfrm>
          <a:off x="1066703" y="1558655"/>
          <a:ext cx="16164118" cy="2469529"/>
        </p:xfrm>
        <a:graphic>
          <a:graphicData uri="http://schemas.openxmlformats.org/drawingml/2006/table">
            <a:tbl>
              <a:tblPr/>
              <a:tblGrid>
                <a:gridCol w="532442"/>
                <a:gridCol w="15631677"/>
              </a:tblGrid>
              <a:tr h="1348139">
                <a:tc>
                  <a:txBody>
                    <a:bodyPr anchor="t" rtlCol="false"/>
                    <a:lstStyle/>
                    <a:p>
                      <a:pPr algn="l">
                        <a:lnSpc>
                          <a:spcPts val="3359"/>
                        </a:lnSpc>
                        <a:defRPr/>
                      </a:pPr>
                      <a:endParaRPr lang="en-US" sz="1100"/>
                    </a:p>
                  </a:txBody>
                  <a:tcPr marL="0" marR="0" marT="0" marB="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l">
                        <a:lnSpc>
                          <a:spcPts val="7840"/>
                        </a:lnSpc>
                        <a:defRPr/>
                      </a:pPr>
                      <a:r>
                        <a:rPr lang="en-US" sz="5600">
                          <a:solidFill>
                            <a:srgbClr val="000000"/>
                          </a:solidFill>
                          <a:latin typeface="Be Vietnam Bold"/>
                        </a:rPr>
                        <a:t>Advantages</a:t>
                      </a:r>
                      <a:endParaRPr lang="en-US" sz="1100"/>
                    </a:p>
                  </a:txBody>
                  <a:tcPr marL="0" marR="0" marT="0" marB="0" anchor="b">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1121391">
                <a:tc>
                  <a:txBody>
                    <a:bodyPr anchor="t" rtlCol="false"/>
                    <a:lstStyle/>
                    <a:p>
                      <a:pPr algn="l">
                        <a:lnSpc>
                          <a:spcPts val="3359"/>
                        </a:lnSpc>
                        <a:defRPr/>
                      </a:pPr>
                      <a:endParaRPr lang="en-US" sz="1100"/>
                    </a:p>
                  </a:txBody>
                  <a:tcPr marL="0" marR="0" marT="0" marB="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l">
                        <a:lnSpc>
                          <a:spcPts val="5040"/>
                        </a:lnSpc>
                        <a:defRPr/>
                      </a:pPr>
                      <a:r>
                        <a:rPr lang="en-US" sz="3600">
                          <a:solidFill>
                            <a:srgbClr val="000000"/>
                          </a:solidFill>
                          <a:latin typeface="Be Vietnam"/>
                        </a:rPr>
                        <a:t>of using decorate pattern</a:t>
                      </a:r>
                      <a:endParaRPr lang="en-US" sz="1100"/>
                    </a:p>
                  </a:txBody>
                  <a:tcPr marL="0" marR="0" marT="0" marB="0" anchor="t">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110821" y="1979658"/>
            <a:ext cx="1617998" cy="1617998"/>
          </a:xfrm>
          <a:prstGeom prst="rect">
            <a:avLst/>
          </a:prstGeom>
        </p:spPr>
      </p:pic>
      <p:grpSp>
        <p:nvGrpSpPr>
          <p:cNvPr name="Group 8" id="8"/>
          <p:cNvGrpSpPr/>
          <p:nvPr/>
        </p:nvGrpSpPr>
        <p:grpSpPr>
          <a:xfrm rot="0">
            <a:off x="2086001" y="4961432"/>
            <a:ext cx="908516" cy="908516"/>
            <a:chOff x="0" y="0"/>
            <a:chExt cx="1211355" cy="1211355"/>
          </a:xfrm>
        </p:grpSpPr>
        <p:grpSp>
          <p:nvGrpSpPr>
            <p:cNvPr name="Group 9" id="9"/>
            <p:cNvGrpSpPr/>
            <p:nvPr/>
          </p:nvGrpSpPr>
          <p:grpSpPr>
            <a:xfrm rot="0">
              <a:off x="0" y="0"/>
              <a:ext cx="1211355" cy="1211355"/>
              <a:chOff x="0" y="0"/>
              <a:chExt cx="6350000" cy="6350000"/>
            </a:xfrm>
          </p:grpSpPr>
          <p:sp>
            <p:nvSpPr>
              <p:cNvPr name="Freeform 10" id="10"/>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1" id="11"/>
            <p:cNvSpPr txBox="true"/>
            <p:nvPr/>
          </p:nvSpPr>
          <p:spPr>
            <a:xfrm rot="0">
              <a:off x="249092" y="257909"/>
              <a:ext cx="713170" cy="590762"/>
            </a:xfrm>
            <a:prstGeom prst="rect">
              <a:avLst/>
            </a:prstGeom>
          </p:spPr>
          <p:txBody>
            <a:bodyPr anchor="t" rtlCol="false" tIns="0" lIns="0" bIns="0" rIns="0">
              <a:spAutoFit/>
            </a:bodyPr>
            <a:lstStyle/>
            <a:p>
              <a:pPr algn="ctr">
                <a:lnSpc>
                  <a:spcPts val="3640"/>
                </a:lnSpc>
                <a:spcBef>
                  <a:spcPct val="0"/>
                </a:spcBef>
              </a:pPr>
              <a:r>
                <a:rPr lang="en-US" sz="2800">
                  <a:solidFill>
                    <a:srgbClr val="FFFFFF"/>
                  </a:solidFill>
                  <a:latin typeface="Be Vietnam Bold"/>
                </a:rPr>
                <a:t>1</a:t>
              </a:r>
            </a:p>
          </p:txBody>
        </p:sp>
      </p:grpSp>
      <p:grpSp>
        <p:nvGrpSpPr>
          <p:cNvPr name="Group 12" id="12"/>
          <p:cNvGrpSpPr/>
          <p:nvPr/>
        </p:nvGrpSpPr>
        <p:grpSpPr>
          <a:xfrm rot="0">
            <a:off x="8640791" y="4961432"/>
            <a:ext cx="908516" cy="908516"/>
            <a:chOff x="0" y="0"/>
            <a:chExt cx="1211355" cy="1211355"/>
          </a:xfrm>
        </p:grpSpPr>
        <p:grpSp>
          <p:nvGrpSpPr>
            <p:cNvPr name="Group 13" id="13"/>
            <p:cNvGrpSpPr/>
            <p:nvPr/>
          </p:nvGrpSpPr>
          <p:grpSpPr>
            <a:xfrm rot="0">
              <a:off x="0" y="0"/>
              <a:ext cx="1211355" cy="1211355"/>
              <a:chOff x="0" y="0"/>
              <a:chExt cx="6350000" cy="6350000"/>
            </a:xfrm>
          </p:grpSpPr>
          <p:sp>
            <p:nvSpPr>
              <p:cNvPr name="Freeform 14" id="1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5" id="15"/>
            <p:cNvSpPr txBox="true"/>
            <p:nvPr/>
          </p:nvSpPr>
          <p:spPr>
            <a:xfrm rot="0">
              <a:off x="249092" y="257909"/>
              <a:ext cx="713170" cy="590762"/>
            </a:xfrm>
            <a:prstGeom prst="rect">
              <a:avLst/>
            </a:prstGeom>
          </p:spPr>
          <p:txBody>
            <a:bodyPr anchor="t" rtlCol="false" tIns="0" lIns="0" bIns="0" rIns="0">
              <a:spAutoFit/>
            </a:bodyPr>
            <a:lstStyle/>
            <a:p>
              <a:pPr algn="ctr">
                <a:lnSpc>
                  <a:spcPts val="3640"/>
                </a:lnSpc>
                <a:spcBef>
                  <a:spcPct val="0"/>
                </a:spcBef>
              </a:pPr>
              <a:r>
                <a:rPr lang="en-US" sz="2800">
                  <a:solidFill>
                    <a:srgbClr val="FFFFFF"/>
                  </a:solidFill>
                  <a:latin typeface="Be Vietnam Bold"/>
                </a:rPr>
                <a:t>2</a:t>
              </a:r>
            </a:p>
          </p:txBody>
        </p:sp>
      </p:grpSp>
      <p:grpSp>
        <p:nvGrpSpPr>
          <p:cNvPr name="Group 16" id="16"/>
          <p:cNvGrpSpPr/>
          <p:nvPr/>
        </p:nvGrpSpPr>
        <p:grpSpPr>
          <a:xfrm rot="0">
            <a:off x="15203189" y="4961432"/>
            <a:ext cx="908516" cy="908516"/>
            <a:chOff x="0" y="0"/>
            <a:chExt cx="1211355" cy="1211355"/>
          </a:xfrm>
        </p:grpSpPr>
        <p:grpSp>
          <p:nvGrpSpPr>
            <p:cNvPr name="Group 17" id="17"/>
            <p:cNvGrpSpPr/>
            <p:nvPr/>
          </p:nvGrpSpPr>
          <p:grpSpPr>
            <a:xfrm rot="0">
              <a:off x="0" y="0"/>
              <a:ext cx="1211355" cy="1211355"/>
              <a:chOff x="0" y="0"/>
              <a:chExt cx="6350000" cy="6350000"/>
            </a:xfrm>
          </p:grpSpPr>
          <p:sp>
            <p:nvSpPr>
              <p:cNvPr name="Freeform 18" id="18"/>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9" id="19"/>
            <p:cNvSpPr txBox="true"/>
            <p:nvPr/>
          </p:nvSpPr>
          <p:spPr>
            <a:xfrm rot="0">
              <a:off x="249092" y="257909"/>
              <a:ext cx="713170" cy="590762"/>
            </a:xfrm>
            <a:prstGeom prst="rect">
              <a:avLst/>
            </a:prstGeom>
          </p:spPr>
          <p:txBody>
            <a:bodyPr anchor="t" rtlCol="false" tIns="0" lIns="0" bIns="0" rIns="0">
              <a:spAutoFit/>
            </a:bodyPr>
            <a:lstStyle/>
            <a:p>
              <a:pPr algn="ctr">
                <a:lnSpc>
                  <a:spcPts val="3640"/>
                </a:lnSpc>
                <a:spcBef>
                  <a:spcPct val="0"/>
                </a:spcBef>
              </a:pPr>
              <a:r>
                <a:rPr lang="en-US" sz="2800">
                  <a:solidFill>
                    <a:srgbClr val="FFFFFF"/>
                  </a:solidFill>
                  <a:latin typeface="Be Vietnam Bold"/>
                </a:rPr>
                <a:t>3</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809599" y="-40268"/>
            <a:ext cx="5657850" cy="5657850"/>
            <a:chOff x="0" y="0"/>
            <a:chExt cx="6350000" cy="6350000"/>
          </a:xfrm>
        </p:grpSpPr>
        <p:sp>
          <p:nvSpPr>
            <p:cNvPr name="Freeform 3" id="3"/>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98"/>
            </a:solidFill>
          </p:spPr>
        </p:sp>
      </p:grpSp>
      <p:graphicFrame>
        <p:nvGraphicFramePr>
          <p:cNvPr name="Table 4" id="4"/>
          <p:cNvGraphicFramePr>
            <a:graphicFrameLocks noGrp="true"/>
          </p:cNvGraphicFramePr>
          <p:nvPr/>
        </p:nvGraphicFramePr>
        <p:xfrm>
          <a:off x="1028700" y="5413309"/>
          <a:ext cx="16140306" cy="3691433"/>
        </p:xfrm>
        <a:graphic>
          <a:graphicData uri="http://schemas.openxmlformats.org/drawingml/2006/table">
            <a:tbl>
              <a:tblPr/>
              <a:tblGrid>
                <a:gridCol w="8070153"/>
                <a:gridCol w="8070153"/>
              </a:tblGrid>
              <a:tr h="3648436">
                <a:tc>
                  <a:txBody>
                    <a:bodyPr anchor="t" rtlCol="false"/>
                    <a:lstStyle/>
                    <a:p>
                      <a:pPr algn="l">
                        <a:lnSpc>
                          <a:spcPts val="3120"/>
                        </a:lnSpc>
                        <a:defRPr/>
                      </a:pPr>
                      <a:endParaRPr lang="en-US" sz="1100"/>
                    </a:p>
                    <a:p>
                      <a:pPr>
                        <a:lnSpc>
                          <a:spcPts val="3120"/>
                        </a:lnSpc>
                      </a:pPr>
                      <a:r>
                        <a:rPr lang="en-US" sz="2400">
                          <a:solidFill>
                            <a:srgbClr val="000000"/>
                          </a:solidFill>
                          <a:latin typeface="Be Vietnam"/>
                        </a:rPr>
                        <a:t>Decorators can complicate component initialization because you not only have to initialize the component, but you also have to wrap it in some decorator.</a:t>
                      </a:r>
                    </a:p>
                    <a:p>
                      <a:pPr>
                        <a:lnSpc>
                          <a:spcPts val="3120"/>
                        </a:lnSpc>
                      </a:pP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l">
                        <a:lnSpc>
                          <a:spcPts val="3120"/>
                        </a:lnSpc>
                        <a:defRPr/>
                      </a:pPr>
                      <a:endParaRPr lang="en-US" sz="1100"/>
                    </a:p>
                    <a:p>
                      <a:pPr>
                        <a:lnSpc>
                          <a:spcPts val="3120"/>
                        </a:lnSpc>
                      </a:pPr>
                      <a:r>
                        <a:rPr lang="en-US" sz="2400">
                          <a:solidFill>
                            <a:srgbClr val="000000"/>
                          </a:solidFill>
                          <a:latin typeface="Be Vietnam"/>
                        </a:rPr>
                        <a:t>It can be complicated for the decorator to keep track of other decorators, because looking back at the many layers of the decorator chain begins to push the decorator pattern beyond its true intent.</a:t>
                      </a:r>
                    </a:p>
                    <a:p>
                      <a:pPr>
                        <a:lnSpc>
                          <a:spcPts val="3120"/>
                        </a:lnSpc>
                      </a:pP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919820" y="3156255"/>
            <a:ext cx="3974490" cy="3974490"/>
          </a:xfrm>
          <a:prstGeom prst="rect">
            <a:avLst/>
          </a:prstGeom>
        </p:spPr>
      </p:pic>
      <p:graphicFrame>
        <p:nvGraphicFramePr>
          <p:cNvPr name="Table 6" id="6"/>
          <p:cNvGraphicFramePr>
            <a:graphicFrameLocks noGrp="true"/>
          </p:cNvGraphicFramePr>
          <p:nvPr/>
        </p:nvGraphicFramePr>
        <p:xfrm>
          <a:off x="1066703" y="1558655"/>
          <a:ext cx="16164118" cy="2469529"/>
        </p:xfrm>
        <a:graphic>
          <a:graphicData uri="http://schemas.openxmlformats.org/drawingml/2006/table">
            <a:tbl>
              <a:tblPr/>
              <a:tblGrid>
                <a:gridCol w="532442"/>
                <a:gridCol w="15631677"/>
              </a:tblGrid>
              <a:tr h="1348139">
                <a:tc>
                  <a:txBody>
                    <a:bodyPr anchor="t" rtlCol="false"/>
                    <a:lstStyle/>
                    <a:p>
                      <a:pPr algn="l">
                        <a:lnSpc>
                          <a:spcPts val="3359"/>
                        </a:lnSpc>
                        <a:defRPr/>
                      </a:pPr>
                      <a:endParaRPr lang="en-US" sz="1100"/>
                    </a:p>
                  </a:txBody>
                  <a:tcPr marL="0" marR="0" marT="0" marB="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l">
                        <a:lnSpc>
                          <a:spcPts val="7840"/>
                        </a:lnSpc>
                        <a:defRPr/>
                      </a:pPr>
                      <a:r>
                        <a:rPr lang="en-US" sz="5600">
                          <a:solidFill>
                            <a:srgbClr val="000000"/>
                          </a:solidFill>
                          <a:latin typeface="Be Vietnam Bold"/>
                        </a:rPr>
                        <a:t>Disadvantages</a:t>
                      </a:r>
                      <a:endParaRPr lang="en-US" sz="1100"/>
                    </a:p>
                  </a:txBody>
                  <a:tcPr marL="0" marR="0" marT="0" marB="0" anchor="b">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1121391">
                <a:tc>
                  <a:txBody>
                    <a:bodyPr anchor="t" rtlCol="false"/>
                    <a:lstStyle/>
                    <a:p>
                      <a:pPr algn="l">
                        <a:lnSpc>
                          <a:spcPts val="3359"/>
                        </a:lnSpc>
                        <a:defRPr/>
                      </a:pPr>
                      <a:endParaRPr lang="en-US" sz="1100"/>
                    </a:p>
                  </a:txBody>
                  <a:tcPr marL="0" marR="0" marT="0" marB="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l">
                        <a:lnSpc>
                          <a:spcPts val="5040"/>
                        </a:lnSpc>
                        <a:defRPr/>
                      </a:pPr>
                      <a:r>
                        <a:rPr lang="en-US" sz="3600">
                          <a:solidFill>
                            <a:srgbClr val="000000"/>
                          </a:solidFill>
                          <a:latin typeface="Be Vietnam"/>
                        </a:rPr>
                        <a:t>of using decorate pattern</a:t>
                      </a:r>
                      <a:endParaRPr lang="en-US" sz="1100"/>
                    </a:p>
                  </a:txBody>
                  <a:tcPr marL="0" marR="0" marT="0" marB="0" anchor="t">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110821" y="1979658"/>
            <a:ext cx="1617998" cy="1617998"/>
          </a:xfrm>
          <a:prstGeom prst="rect">
            <a:avLst/>
          </a:prstGeom>
        </p:spPr>
      </p:pic>
      <p:grpSp>
        <p:nvGrpSpPr>
          <p:cNvPr name="Group 8" id="8"/>
          <p:cNvGrpSpPr/>
          <p:nvPr/>
        </p:nvGrpSpPr>
        <p:grpSpPr>
          <a:xfrm rot="0">
            <a:off x="3720863" y="4966195"/>
            <a:ext cx="908516" cy="908516"/>
            <a:chOff x="0" y="0"/>
            <a:chExt cx="1211355" cy="1211355"/>
          </a:xfrm>
        </p:grpSpPr>
        <p:grpSp>
          <p:nvGrpSpPr>
            <p:cNvPr name="Group 9" id="9"/>
            <p:cNvGrpSpPr/>
            <p:nvPr/>
          </p:nvGrpSpPr>
          <p:grpSpPr>
            <a:xfrm rot="0">
              <a:off x="0" y="0"/>
              <a:ext cx="1211355" cy="1211355"/>
              <a:chOff x="0" y="0"/>
              <a:chExt cx="6350000" cy="6350000"/>
            </a:xfrm>
          </p:grpSpPr>
          <p:sp>
            <p:nvSpPr>
              <p:cNvPr name="Freeform 10" id="10"/>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1" id="11"/>
            <p:cNvSpPr txBox="true"/>
            <p:nvPr/>
          </p:nvSpPr>
          <p:spPr>
            <a:xfrm rot="0">
              <a:off x="249092" y="257909"/>
              <a:ext cx="713170" cy="590762"/>
            </a:xfrm>
            <a:prstGeom prst="rect">
              <a:avLst/>
            </a:prstGeom>
          </p:spPr>
          <p:txBody>
            <a:bodyPr anchor="t" rtlCol="false" tIns="0" lIns="0" bIns="0" rIns="0">
              <a:spAutoFit/>
            </a:bodyPr>
            <a:lstStyle/>
            <a:p>
              <a:pPr algn="ctr">
                <a:lnSpc>
                  <a:spcPts val="3640"/>
                </a:lnSpc>
                <a:spcBef>
                  <a:spcPct val="0"/>
                </a:spcBef>
              </a:pPr>
              <a:r>
                <a:rPr lang="en-US" sz="2800">
                  <a:solidFill>
                    <a:srgbClr val="FFFFFF"/>
                  </a:solidFill>
                  <a:latin typeface="Be Vietnam Bold"/>
                </a:rPr>
                <a:t>1</a:t>
              </a:r>
            </a:p>
          </p:txBody>
        </p:sp>
      </p:grpSp>
      <p:grpSp>
        <p:nvGrpSpPr>
          <p:cNvPr name="Group 12" id="12"/>
          <p:cNvGrpSpPr/>
          <p:nvPr/>
        </p:nvGrpSpPr>
        <p:grpSpPr>
          <a:xfrm rot="0">
            <a:off x="14202305" y="4961432"/>
            <a:ext cx="908516" cy="903754"/>
            <a:chOff x="0" y="0"/>
            <a:chExt cx="1211355" cy="1205005"/>
          </a:xfrm>
        </p:grpSpPr>
        <p:grpSp>
          <p:nvGrpSpPr>
            <p:cNvPr name="Group 13" id="13"/>
            <p:cNvGrpSpPr/>
            <p:nvPr/>
          </p:nvGrpSpPr>
          <p:grpSpPr>
            <a:xfrm rot="0">
              <a:off x="0" y="0"/>
              <a:ext cx="1211355" cy="1205005"/>
              <a:chOff x="0" y="0"/>
              <a:chExt cx="6350000" cy="6350000"/>
            </a:xfrm>
          </p:grpSpPr>
          <p:sp>
            <p:nvSpPr>
              <p:cNvPr name="Freeform 14" id="14"/>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5" id="15"/>
            <p:cNvSpPr txBox="true"/>
            <p:nvPr/>
          </p:nvSpPr>
          <p:spPr>
            <a:xfrm rot="0">
              <a:off x="249092" y="257909"/>
              <a:ext cx="713170" cy="584412"/>
            </a:xfrm>
            <a:prstGeom prst="rect">
              <a:avLst/>
            </a:prstGeom>
          </p:spPr>
          <p:txBody>
            <a:bodyPr anchor="t" rtlCol="false" tIns="0" lIns="0" bIns="0" rIns="0">
              <a:spAutoFit/>
            </a:bodyPr>
            <a:lstStyle/>
            <a:p>
              <a:pPr algn="ctr">
                <a:lnSpc>
                  <a:spcPts val="3640"/>
                </a:lnSpc>
                <a:spcBef>
                  <a:spcPct val="0"/>
                </a:spcBef>
              </a:pPr>
              <a:r>
                <a:rPr lang="en-US" sz="2800">
                  <a:solidFill>
                    <a:srgbClr val="FFFFFF"/>
                  </a:solidFill>
                  <a:latin typeface="Be Vietnam Bold"/>
                </a:rPr>
                <a:t>2</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138087" y="8468784"/>
            <a:ext cx="5657850" cy="5657850"/>
            <a:chOff x="0" y="0"/>
            <a:chExt cx="6350000" cy="6350000"/>
          </a:xfrm>
        </p:grpSpPr>
        <p:sp>
          <p:nvSpPr>
            <p:cNvPr name="Freeform 3" id="3"/>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4F4"/>
            </a:solidFill>
          </p:spPr>
        </p:sp>
      </p:grpSp>
      <p:grpSp>
        <p:nvGrpSpPr>
          <p:cNvPr name="Group 4" id="4"/>
          <p:cNvGrpSpPr/>
          <p:nvPr/>
        </p:nvGrpSpPr>
        <p:grpSpPr>
          <a:xfrm rot="0">
            <a:off x="1306896" y="2769285"/>
            <a:ext cx="15674207" cy="5460169"/>
            <a:chOff x="0" y="0"/>
            <a:chExt cx="20898943" cy="7280226"/>
          </a:xfrm>
        </p:grpSpPr>
        <p:grpSp>
          <p:nvGrpSpPr>
            <p:cNvPr name="Group 5" id="5"/>
            <p:cNvGrpSpPr>
              <a:grpSpLocks noChangeAspect="true"/>
            </p:cNvGrpSpPr>
            <p:nvPr/>
          </p:nvGrpSpPr>
          <p:grpSpPr>
            <a:xfrm rot="0">
              <a:off x="617142" y="479729"/>
              <a:ext cx="20281801" cy="6800497"/>
              <a:chOff x="0" y="0"/>
              <a:chExt cx="18938240" cy="6350000"/>
            </a:xfrm>
          </p:grpSpPr>
          <p:sp>
            <p:nvSpPr>
              <p:cNvPr name="Freeform 6" id="6"/>
              <p:cNvSpPr/>
              <p:nvPr/>
            </p:nvSpPr>
            <p:spPr>
              <a:xfrm flipH="false" flipV="false">
                <a:off x="27940" y="27940"/>
                <a:ext cx="18882360" cy="918210"/>
              </a:xfrm>
              <a:custGeom>
                <a:avLst/>
                <a:gdLst/>
                <a:ahLst/>
                <a:cxnLst/>
                <a:rect r="r" b="b" t="t" l="l"/>
                <a:pathLst>
                  <a:path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name="Freeform 7" id="7"/>
              <p:cNvSpPr/>
              <p:nvPr/>
            </p:nvSpPr>
            <p:spPr>
              <a:xfrm flipH="false" flipV="false">
                <a:off x="27940" y="944880"/>
                <a:ext cx="18882360" cy="5377180"/>
              </a:xfrm>
              <a:custGeom>
                <a:avLst/>
                <a:gdLst/>
                <a:ahLst/>
                <a:cxnLst/>
                <a:rect r="r" b="b" t="t" l="l"/>
                <a:pathLst>
                  <a:path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sp>
          <p:sp>
            <p:nvSpPr>
              <p:cNvPr name="Freeform 8" id="8"/>
              <p:cNvSpPr/>
              <p:nvPr/>
            </p:nvSpPr>
            <p:spPr>
              <a:xfrm flipH="false" flipV="false">
                <a:off x="499110" y="299720"/>
                <a:ext cx="1515110" cy="368300"/>
              </a:xfrm>
              <a:custGeom>
                <a:avLst/>
                <a:gdLst/>
                <a:ahLst/>
                <a:cxnLst/>
                <a:rect r="r" b="b" t="t" l="l"/>
                <a:pathLst>
                  <a:path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name="Freeform 9" id="9"/>
              <p:cNvSpPr/>
              <p:nvPr/>
            </p:nvSpPr>
            <p:spPr>
              <a:xfrm flipH="false" flipV="false">
                <a:off x="0" y="0"/>
                <a:ext cx="18939511" cy="6350000"/>
              </a:xfrm>
              <a:custGeom>
                <a:avLst/>
                <a:gdLst/>
                <a:ahLst/>
                <a:cxnLst/>
                <a:rect r="r" b="b" t="t" l="l"/>
                <a:pathLst>
                  <a:path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name="Group 10" id="10"/>
            <p:cNvGrpSpPr>
              <a:grpSpLocks noChangeAspect="true"/>
            </p:cNvGrpSpPr>
            <p:nvPr/>
          </p:nvGrpSpPr>
          <p:grpSpPr>
            <a:xfrm rot="0">
              <a:off x="0" y="0"/>
              <a:ext cx="20281801" cy="6800497"/>
              <a:chOff x="0" y="0"/>
              <a:chExt cx="18938240" cy="6350000"/>
            </a:xfrm>
          </p:grpSpPr>
          <p:sp>
            <p:nvSpPr>
              <p:cNvPr name="Freeform 11" id="11"/>
              <p:cNvSpPr/>
              <p:nvPr/>
            </p:nvSpPr>
            <p:spPr>
              <a:xfrm flipH="false" flipV="false">
                <a:off x="27940" y="27940"/>
                <a:ext cx="18882360" cy="918210"/>
              </a:xfrm>
              <a:custGeom>
                <a:avLst/>
                <a:gdLst/>
                <a:ahLst/>
                <a:cxnLst/>
                <a:rect r="r" b="b" t="t" l="l"/>
                <a:pathLst>
                  <a:path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name="Freeform 12" id="12"/>
              <p:cNvSpPr/>
              <p:nvPr/>
            </p:nvSpPr>
            <p:spPr>
              <a:xfrm flipH="false" flipV="false">
                <a:off x="27940" y="944880"/>
                <a:ext cx="18882360" cy="5377180"/>
              </a:xfrm>
              <a:custGeom>
                <a:avLst/>
                <a:gdLst/>
                <a:ahLst/>
                <a:cxnLst/>
                <a:rect r="r" b="b" t="t" l="l"/>
                <a:pathLst>
                  <a:path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w="12700">
                <a:solidFill>
                  <a:srgbClr val="000000"/>
                </a:solidFill>
              </a:ln>
            </p:spPr>
          </p:sp>
          <p:sp>
            <p:nvSpPr>
              <p:cNvPr name="Freeform 13" id="13"/>
              <p:cNvSpPr/>
              <p:nvPr/>
            </p:nvSpPr>
            <p:spPr>
              <a:xfrm flipH="false" flipV="false">
                <a:off x="499110" y="299720"/>
                <a:ext cx="1515110" cy="368300"/>
              </a:xfrm>
              <a:custGeom>
                <a:avLst/>
                <a:gdLst/>
                <a:ahLst/>
                <a:cxnLst/>
                <a:rect r="r" b="b" t="t" l="l"/>
                <a:pathLst>
                  <a:path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name="Freeform 14" id="14"/>
              <p:cNvSpPr/>
              <p:nvPr/>
            </p:nvSpPr>
            <p:spPr>
              <a:xfrm flipH="false" flipV="false">
                <a:off x="0" y="0"/>
                <a:ext cx="18939511" cy="6350000"/>
              </a:xfrm>
              <a:custGeom>
                <a:avLst/>
                <a:gdLst/>
                <a:ahLst/>
                <a:cxnLst/>
                <a:rect r="r" b="b" t="t" l="l"/>
                <a:pathLst>
                  <a:path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168327" y="-120216"/>
            <a:ext cx="3586158" cy="3475313"/>
          </a:xfrm>
          <a:prstGeom prst="rect">
            <a:avLst/>
          </a:prstGeom>
        </p:spPr>
      </p:pic>
      <p:grpSp>
        <p:nvGrpSpPr>
          <p:cNvPr name="Group 16" id="16"/>
          <p:cNvGrpSpPr/>
          <p:nvPr/>
        </p:nvGrpSpPr>
        <p:grpSpPr>
          <a:xfrm rot="0">
            <a:off x="1886305" y="4038720"/>
            <a:ext cx="14052533" cy="3042182"/>
            <a:chOff x="0" y="0"/>
            <a:chExt cx="18736711" cy="4056243"/>
          </a:xfrm>
        </p:grpSpPr>
        <p:sp>
          <p:nvSpPr>
            <p:cNvPr name="TextBox 17" id="17"/>
            <p:cNvSpPr txBox="true"/>
            <p:nvPr/>
          </p:nvSpPr>
          <p:spPr>
            <a:xfrm rot="0">
              <a:off x="0" y="266700"/>
              <a:ext cx="18736711" cy="2659380"/>
            </a:xfrm>
            <a:prstGeom prst="rect">
              <a:avLst/>
            </a:prstGeom>
          </p:spPr>
          <p:txBody>
            <a:bodyPr anchor="t" rtlCol="false" tIns="0" lIns="0" bIns="0" rIns="0">
              <a:spAutoFit/>
            </a:bodyPr>
            <a:lstStyle/>
            <a:p>
              <a:pPr algn="ctr">
                <a:lnSpc>
                  <a:spcPts val="14400"/>
                </a:lnSpc>
              </a:pPr>
              <a:r>
                <a:rPr lang="en-US" sz="14400">
                  <a:solidFill>
                    <a:srgbClr val="000000"/>
                  </a:solidFill>
                  <a:latin typeface="Space Mono Bold"/>
                </a:rPr>
                <a:t>Thank you!</a:t>
              </a:r>
            </a:p>
          </p:txBody>
        </p:sp>
        <p:sp>
          <p:nvSpPr>
            <p:cNvPr name="TextBox 18" id="18"/>
            <p:cNvSpPr txBox="true"/>
            <p:nvPr/>
          </p:nvSpPr>
          <p:spPr>
            <a:xfrm rot="0">
              <a:off x="3934985" y="3301228"/>
              <a:ext cx="10866741" cy="755015"/>
            </a:xfrm>
            <a:prstGeom prst="rect">
              <a:avLst/>
            </a:prstGeom>
          </p:spPr>
          <p:txBody>
            <a:bodyPr anchor="t" rtlCol="false" tIns="0" lIns="0" bIns="0" rIns="0">
              <a:spAutoFit/>
            </a:bodyPr>
            <a:lstStyle/>
            <a:p>
              <a:pPr algn="ctr">
                <a:lnSpc>
                  <a:spcPts val="4680"/>
                </a:lnSpc>
              </a:pPr>
              <a:r>
                <a:rPr lang="en-US" sz="3600">
                  <a:solidFill>
                    <a:srgbClr val="000000"/>
                  </a:solidFill>
                  <a:latin typeface="Be Vietnam"/>
                </a:rPr>
                <a:t>Until our next design pattern!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DAFg6UDBdek</dc:identifier>
  <dcterms:modified xsi:type="dcterms:W3CDTF">2011-08-01T06:04:30Z</dcterms:modified>
  <cp:revision>1</cp:revision>
  <dc:title>Gray Blue and Black Digitalism Group Petty Debate Game Fun Presentation</dc:title>
</cp:coreProperties>
</file>