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Strategy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9599" y="-40268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77790" y="5415690"/>
          <a:ext cx="16140306" cy="3691433"/>
        </p:xfrm>
        <a:graphic>
          <a:graphicData uri="http://schemas.openxmlformats.org/drawingml/2006/table">
            <a:tbl>
              <a:tblPr/>
              <a:tblGrid>
                <a:gridCol w="5380102"/>
                <a:gridCol w="5380102"/>
                <a:gridCol w="5380102"/>
              </a:tblGrid>
              <a:tr h="36484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3899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Be Vietnam"/>
                        </a:rPr>
                        <a:t>Identify the aspects of your application that vary and separate (encapsulate) them from what stays the same.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3899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Be Vietnam"/>
                        </a:rPr>
                        <a:t>Program to an interface, not an implementation</a:t>
                      </a:r>
                      <a:r>
                        <a:rPr lang="en-US" sz="2999">
                          <a:solidFill>
                            <a:srgbClr val="000000"/>
                          </a:solidFill>
                          <a:latin typeface="Be Vietnam"/>
                        </a:rPr>
                        <a:t>.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3899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Be Vietnam"/>
                        </a:rPr>
                        <a:t>Favor composition over inheritance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19820" y="3156255"/>
            <a:ext cx="3974490" cy="3974490"/>
          </a:xfrm>
          <a:prstGeom prst="rect">
            <a:avLst/>
          </a:prstGeom>
        </p:spPr>
      </p:pic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66703" y="1558655"/>
          <a:ext cx="16164118" cy="2469529"/>
        </p:xfrm>
        <a:graphic>
          <a:graphicData uri="http://schemas.openxmlformats.org/drawingml/2006/table">
            <a:tbl>
              <a:tblPr/>
              <a:tblGrid>
                <a:gridCol w="532442"/>
                <a:gridCol w="15631677"/>
              </a:tblGrid>
              <a:tr h="134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840"/>
                        </a:lnSpc>
                        <a:defRPr/>
                      </a:pPr>
                      <a:r>
                        <a:rPr lang="en-US" sz="5600">
                          <a:solidFill>
                            <a:srgbClr val="000000"/>
                          </a:solidFill>
                          <a:latin typeface="Be Vietnam Bold"/>
                        </a:rPr>
                        <a:t>Design Principles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13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e Vietnam"/>
                        </a:rPr>
                        <a:t>Let's get to know some principles first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10821" y="1979658"/>
            <a:ext cx="1617998" cy="161799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865704" y="4956670"/>
            <a:ext cx="908516" cy="908516"/>
            <a:chOff x="0" y="0"/>
            <a:chExt cx="1211355" cy="121135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202305" y="4961432"/>
            <a:ext cx="908516" cy="908516"/>
            <a:chOff x="0" y="0"/>
            <a:chExt cx="1211355" cy="121135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710067" y="4956670"/>
            <a:ext cx="908516" cy="908516"/>
            <a:chOff x="0" y="0"/>
            <a:chExt cx="1211355" cy="121135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9299168" cy="43451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19695" y="5581501"/>
            <a:ext cx="10869878" cy="41970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BF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2882980"/>
            <a:ext cx="6097692" cy="541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defines a family of algorithms, encapsulates each one, and makes them interchangeable.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Strategy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