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77" r:id="rId4"/>
    <p:sldId id="278" r:id="rId5"/>
    <p:sldId id="279" r:id="rId6"/>
    <p:sldId id="266" r:id="rId7"/>
    <p:sldId id="268" r:id="rId8"/>
    <p:sldId id="297" r:id="rId9"/>
    <p:sldId id="322" r:id="rId10"/>
    <p:sldId id="294" r:id="rId11"/>
    <p:sldId id="272" r:id="rId12"/>
    <p:sldId id="287" r:id="rId13"/>
    <p:sldId id="323" r:id="rId14"/>
    <p:sldId id="321" r:id="rId15"/>
    <p:sldId id="311" r:id="rId16"/>
    <p:sldId id="289" r:id="rId17"/>
    <p:sldId id="304" r:id="rId18"/>
    <p:sldId id="305" r:id="rId19"/>
    <p:sldId id="306" r:id="rId20"/>
    <p:sldId id="307" r:id="rId21"/>
    <p:sldId id="309" r:id="rId22"/>
    <p:sldId id="310" r:id="rId23"/>
    <p:sldId id="325" r:id="rId24"/>
    <p:sldId id="312" r:id="rId25"/>
    <p:sldId id="281" r:id="rId26"/>
    <p:sldId id="285" r:id="rId27"/>
  </p:sldIdLst>
  <p:sldSz cx="18288000" cy="10287000"/>
  <p:notesSz cx="10287000" cy="18288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Pretendard ExtraLight" panose="02000303000000020004" pitchFamily="2" charset="-127"/>
      <p:regular r:id="rId33"/>
    </p:embeddedFont>
    <p:embeddedFont>
      <p:font typeface="에스코어 드림 3 Light" panose="020B0303030302020204" pitchFamily="34" charset="-127"/>
      <p:regular r:id="rId34"/>
    </p:embeddedFont>
    <p:embeddedFont>
      <p:font typeface="에스코어 드림 4 Regular" panose="020B0503030302020204" pitchFamily="34" charset="-127"/>
      <p:regular r:id="rId35"/>
    </p:embeddedFont>
    <p:embeddedFont>
      <p:font typeface="에스코어 드림 5 Medium" panose="020B0503030302020204" pitchFamily="34" charset="-127"/>
      <p:regular r:id="rId36"/>
    </p:embeddedFont>
    <p:embeddedFont>
      <p:font typeface="에스코어 드림 6 Bold" panose="020B0703030302020204" pitchFamily="34" charset="-127"/>
      <p:bold r:id="rId37"/>
    </p:embeddedFont>
    <p:embeddedFont>
      <p:font typeface="에스코어 드림 8 Heavy" panose="020B0903030302020204" pitchFamily="34" charset="-12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10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FF"/>
    <a:srgbClr val="EEEEEE"/>
    <a:srgbClr val="6484EF"/>
    <a:srgbClr val="C2D7F0"/>
    <a:srgbClr val="2989FF"/>
    <a:srgbClr val="06419B"/>
    <a:srgbClr val="A4B8F6"/>
    <a:srgbClr val="2050E8"/>
    <a:srgbClr val="002E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3" autoAdjust="0"/>
    <p:restoredTop sz="86424" autoAdjust="0"/>
  </p:normalViewPr>
  <p:slideViewPr>
    <p:cSldViewPr>
      <p:cViewPr varScale="1">
        <p:scale>
          <a:sx n="64" d="100"/>
          <a:sy n="64" d="100"/>
        </p:scale>
        <p:origin x="1086" y="84"/>
      </p:cViewPr>
      <p:guideLst>
        <p:guide orient="horz" pos="3240"/>
        <p:guide pos="105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7B774-30A7-4D3E-BECA-6295B2061B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173F0-8F6F-4F5B-856F-69342A74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4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="0" dirty="0"/>
              <a:t>Huber Loss</a:t>
            </a:r>
            <a:r>
              <a:rPr lang="ko-KR" altLang="en-US" b="0" dirty="0"/>
              <a:t>를 사용한 이유는 발표를 통해 간략히 설명</a:t>
            </a:r>
            <a:r>
              <a:rPr lang="en-US" altLang="ko-KR" b="0" dirty="0"/>
              <a:t>..?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이상치에 대해 제곱 오차를 사용하여 </a:t>
            </a:r>
            <a:r>
              <a:rPr lang="en-US" altLang="ko-KR" dirty="0"/>
              <a:t>MSE</a:t>
            </a:r>
            <a:r>
              <a:rPr lang="ko-KR" altLang="en-US" dirty="0"/>
              <a:t>의 강건성을 유지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다른 이상치에 대해서는 절댓값 오차를 사용하여 민감도 감소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0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="0" dirty="0"/>
              <a:t>모델 구조 가로로 제시하는 방안도 고려했으나 현재로선 지금보다 좋은 방안이 떠오르지 않아 보류했습니다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0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2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1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9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9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2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 err="1"/>
              <a:t>씨젠</a:t>
            </a:r>
            <a:r>
              <a:rPr lang="ko-KR" altLang="en-US" b="0" dirty="0"/>
              <a:t> 제외</a:t>
            </a:r>
            <a:r>
              <a:rPr lang="en-US" altLang="ko-KR" b="0" dirty="0"/>
              <a:t> </a:t>
            </a:r>
            <a:r>
              <a:rPr lang="ko-KR" altLang="en-US" b="0" dirty="0"/>
              <a:t>및 이유 추가</a:t>
            </a:r>
            <a:endParaRPr 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11~12 </a:t>
            </a:r>
            <a:r>
              <a:rPr lang="ko-KR" altLang="en-US" b="0" dirty="0"/>
              <a:t>슬라이드도 합쳐서 분량을 줄이는 것을 고민했으나 </a:t>
            </a:r>
            <a:r>
              <a:rPr lang="en-US" altLang="ko-KR" b="0" dirty="0"/>
              <a:t>12</a:t>
            </a:r>
            <a:r>
              <a:rPr lang="ko-KR" altLang="en-US" b="0" dirty="0"/>
              <a:t>슬라이드의 </a:t>
            </a:r>
            <a:r>
              <a:rPr lang="ko-KR" altLang="en-US" b="0" dirty="0" err="1"/>
              <a:t>전처리</a:t>
            </a:r>
            <a:r>
              <a:rPr lang="ko-KR" altLang="en-US" b="0" dirty="0"/>
              <a:t> 파트는 온전히 남아 있는 것이 좋아 보여</a:t>
            </a:r>
            <a:endParaRPr lang="en-US" altLang="ko-KR" b="0" dirty="0"/>
          </a:p>
          <a:p>
            <a:r>
              <a:rPr lang="ko-KR" altLang="en-US" b="0" dirty="0"/>
              <a:t>이 부분은 그대로 싣고 발표를 통해 분량을 조절하는 것이 어떨까 싶습니다</a:t>
            </a:r>
            <a:r>
              <a:rPr lang="en-US" altLang="ko-KR" b="0" dirty="0"/>
              <a:t>… -&gt; </a:t>
            </a:r>
            <a:r>
              <a:rPr lang="ko-KR" altLang="en-US" b="0" dirty="0"/>
              <a:t>좋습니다</a:t>
            </a:r>
            <a:r>
              <a:rPr lang="en-US" altLang="ko-KR" b="0"/>
              <a:t>!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173F0-8F6F-4F5B-856F-69342A74C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4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954332"/>
            <a:ext cx="18285714" cy="3331382"/>
            <a:chOff x="0" y="6954332"/>
            <a:chExt cx="18285714" cy="33313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954332"/>
              <a:ext cx="18285714" cy="333138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75999" y="8204524"/>
            <a:ext cx="1135275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1</a:t>
            </a:r>
            <a:r>
              <a:rPr lang="ko-KR" altLang="en-US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조</a:t>
            </a:r>
            <a:endParaRPr lang="en-US" altLang="ko-KR" sz="2400" kern="0" spc="2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retendard Medium" panose="02000603000000020004" pitchFamily="50" charset="-127"/>
            </a:endParaRPr>
          </a:p>
          <a:p>
            <a:pPr algn="ctr"/>
            <a:r>
              <a:rPr lang="ko-KR" altLang="en-US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김지현</a:t>
            </a:r>
            <a:r>
              <a:rPr lang="en-US" altLang="ko-KR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kern="0" spc="200" dirty="0" err="1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김홍진</a:t>
            </a:r>
            <a:r>
              <a:rPr lang="en-US" altLang="ko-KR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kern="0" spc="200" dirty="0" err="1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윤남경</a:t>
            </a:r>
            <a:r>
              <a:rPr lang="en-US" altLang="ko-KR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kern="0" spc="200" dirty="0" err="1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이원재</a:t>
            </a:r>
            <a:r>
              <a:rPr lang="en-US" altLang="ko-KR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이종욱</a:t>
            </a:r>
            <a:r>
              <a:rPr lang="en-US" altLang="ko-KR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kern="0" spc="2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차민재</a:t>
            </a:r>
            <a:endParaRPr lang="en-US" sz="4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8637" y="1859743"/>
            <a:ext cx="1256749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200" dirty="0" err="1">
                <a:solidFill>
                  <a:srgbClr val="C2C2C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Gmarket Sans Light" pitchFamily="34" charset="0"/>
              </a:rPr>
              <a:t>창의적종합설계</a:t>
            </a:r>
            <a:r>
              <a:rPr lang="en-US" sz="2400" kern="0" spc="200" dirty="0">
                <a:solidFill>
                  <a:srgbClr val="C2C2C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Gmarket Sans Light" pitchFamily="34" charset="0"/>
              </a:rPr>
              <a:t> </a:t>
            </a:r>
            <a:r>
              <a:rPr lang="ko-KR" altLang="en-US" sz="2400" kern="0" spc="200" dirty="0">
                <a:solidFill>
                  <a:srgbClr val="C2C2C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Gmarket Sans Light" pitchFamily="34" charset="0"/>
              </a:rPr>
              <a:t>최종</a:t>
            </a:r>
            <a:r>
              <a:rPr lang="en-US" sz="2400" kern="0" spc="200" dirty="0">
                <a:solidFill>
                  <a:srgbClr val="C2C2C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Gmarket Sans Light" pitchFamily="34" charset="0"/>
              </a:rPr>
              <a:t> </a:t>
            </a:r>
            <a:r>
              <a:rPr lang="ko-KR" altLang="en-US" sz="2400" kern="0" spc="200" dirty="0">
                <a:solidFill>
                  <a:srgbClr val="C2C2C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Gmarket Sans Light" pitchFamily="34" charset="0"/>
              </a:rPr>
              <a:t>발표</a:t>
            </a:r>
            <a:endParaRPr 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551572" y="2366546"/>
            <a:ext cx="19388858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436FFF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투자자 심리에 따른 </a:t>
            </a:r>
            <a:endParaRPr lang="en-US" altLang="ko-KR" sz="6600" b="1" dirty="0">
              <a:solidFill>
                <a:srgbClr val="436FFF"/>
              </a:solidFill>
              <a:effectLst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/>
            <a:r>
              <a:rPr lang="ko-KR" altLang="en-US" sz="6600" b="1" dirty="0">
                <a:solidFill>
                  <a:srgbClr val="436FFF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테마주 주가 변동 예측 모델</a:t>
            </a:r>
            <a:endParaRPr lang="en-US" dirty="0">
              <a:solidFill>
                <a:srgbClr val="436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6033" y="4409318"/>
            <a:ext cx="1473269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1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: Transformer </a:t>
            </a:r>
            <a:r>
              <a:rPr lang="ko-KR" altLang="en-US" sz="3400" kern="0" spc="-1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기술의 활용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A28B7-6022-4B92-AF5B-A5E09AB47917}"/>
              </a:ext>
            </a:extLst>
          </p:cNvPr>
          <p:cNvSpPr txBox="1"/>
          <p:nvPr/>
        </p:nvSpPr>
        <p:spPr>
          <a:xfrm>
            <a:off x="-4724400" y="811317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제목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: </a:t>
            </a:r>
            <a:r>
              <a:rPr lang="ko-KR" altLang="en-US" dirty="0" err="1"/>
              <a:t>에스코어드림</a:t>
            </a:r>
            <a:r>
              <a:rPr lang="ko-KR" altLang="en-US" dirty="0"/>
              <a:t> </a:t>
            </a:r>
            <a:r>
              <a:rPr lang="en-US" altLang="ko-KR" dirty="0"/>
              <a:t>8, 38pt</a:t>
            </a:r>
          </a:p>
          <a:p>
            <a:endParaRPr lang="en-US" altLang="ko-KR" dirty="0"/>
          </a:p>
          <a:p>
            <a:r>
              <a:rPr lang="ko-KR" altLang="en-US" dirty="0"/>
              <a:t>소제목 </a:t>
            </a:r>
            <a:r>
              <a:rPr lang="en-US" altLang="ko-KR" dirty="0"/>
              <a:t>: </a:t>
            </a:r>
            <a:r>
              <a:rPr lang="ko-KR" altLang="en-US" dirty="0" err="1"/>
              <a:t>에스코어드림</a:t>
            </a:r>
            <a:r>
              <a:rPr lang="ko-KR" altLang="en-US" dirty="0"/>
              <a:t> </a:t>
            </a:r>
            <a:r>
              <a:rPr lang="en-US" altLang="ko-KR" dirty="0"/>
              <a:t>6, 28pt</a:t>
            </a:r>
          </a:p>
          <a:p>
            <a:endParaRPr lang="en-US" altLang="ko-KR" dirty="0"/>
          </a:p>
          <a:p>
            <a:r>
              <a:rPr lang="ko-KR" altLang="en-US" dirty="0"/>
              <a:t>키워드 나열 </a:t>
            </a:r>
            <a:r>
              <a:rPr lang="en-US" altLang="ko-KR" dirty="0"/>
              <a:t>: </a:t>
            </a:r>
            <a:r>
              <a:rPr lang="ko-KR" altLang="en-US" dirty="0" err="1"/>
              <a:t>에스코어드림</a:t>
            </a:r>
            <a:r>
              <a:rPr lang="ko-KR" altLang="en-US" dirty="0"/>
              <a:t> </a:t>
            </a:r>
            <a:r>
              <a:rPr lang="en-US" altLang="ko-KR" dirty="0"/>
              <a:t>6, 24pt</a:t>
            </a:r>
          </a:p>
          <a:p>
            <a:endParaRPr lang="en-US" altLang="ko-KR" dirty="0"/>
          </a:p>
          <a:p>
            <a:r>
              <a:rPr lang="ko-KR" altLang="en-US" dirty="0"/>
              <a:t>단어 강조 </a:t>
            </a:r>
            <a:r>
              <a:rPr lang="en-US" altLang="ko-KR" dirty="0"/>
              <a:t>: </a:t>
            </a:r>
            <a:r>
              <a:rPr lang="ko-KR" altLang="en-US" dirty="0" err="1"/>
              <a:t>에스코어</a:t>
            </a:r>
            <a:r>
              <a:rPr lang="ko-KR" altLang="en-US" dirty="0"/>
              <a:t> 드림 </a:t>
            </a:r>
            <a:r>
              <a:rPr lang="en-US" altLang="ko-KR" dirty="0"/>
              <a:t>5</a:t>
            </a:r>
          </a:p>
          <a:p>
            <a:endParaRPr lang="en-US" altLang="ko-KR" dirty="0"/>
          </a:p>
          <a:p>
            <a:r>
              <a:rPr lang="ko-KR" altLang="en-US" dirty="0"/>
              <a:t>일반 텍스트 </a:t>
            </a:r>
            <a:r>
              <a:rPr lang="en-US" altLang="ko-KR" dirty="0"/>
              <a:t>: </a:t>
            </a:r>
            <a:r>
              <a:rPr lang="ko-KR" altLang="en-US" dirty="0" err="1"/>
              <a:t>에스코어</a:t>
            </a:r>
            <a:r>
              <a:rPr lang="ko-KR" altLang="en-US" dirty="0"/>
              <a:t> 드림 </a:t>
            </a:r>
            <a:r>
              <a:rPr lang="en-US" altLang="ko-KR" dirty="0"/>
              <a:t>3, 20pt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AB5C52-2891-9953-A205-50E0D614EA3F}"/>
              </a:ext>
            </a:extLst>
          </p:cNvPr>
          <p:cNvSpPr/>
          <p:nvPr/>
        </p:nvSpPr>
        <p:spPr>
          <a:xfrm>
            <a:off x="-3780986" y="4064636"/>
            <a:ext cx="1143000" cy="1093564"/>
          </a:xfrm>
          <a:prstGeom prst="rect">
            <a:avLst/>
          </a:prstGeom>
          <a:solidFill>
            <a:srgbClr val="436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5543E0-7895-0269-0B26-2EA8C97A4D17}"/>
              </a:ext>
            </a:extLst>
          </p:cNvPr>
          <p:cNvSpPr/>
          <p:nvPr/>
        </p:nvSpPr>
        <p:spPr>
          <a:xfrm>
            <a:off x="-2362200" y="4064636"/>
            <a:ext cx="1143000" cy="1093564"/>
          </a:xfrm>
          <a:prstGeom prst="rect">
            <a:avLst/>
          </a:prstGeom>
          <a:solidFill>
            <a:srgbClr val="EEEEEE"/>
          </a:solidFill>
          <a:ln>
            <a:solidFill>
              <a:srgbClr val="436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데이터 수집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121D6-937C-62A2-5B39-CF0824F7AEB3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A014A80D-025B-5AA6-EE80-6038B703BBDA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14" name="Object 64">
            <a:extLst>
              <a:ext uri="{FF2B5EF4-FFF2-40B4-BE49-F238E27FC236}">
                <a16:creationId xmlns:a16="http://schemas.microsoft.com/office/drawing/2014/main" id="{90B215C5-33EA-887B-4628-084040F69CBC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3" name="그룹 1011">
            <a:extLst>
              <a:ext uri="{FF2B5EF4-FFF2-40B4-BE49-F238E27FC236}">
                <a16:creationId xmlns:a16="http://schemas.microsoft.com/office/drawing/2014/main" id="{B51AA82E-64A5-7743-7D74-21AA58E9934B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290F6C46-3CD5-C58D-984D-5CBA6AC59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35" name="Object 42">
            <a:extLst>
              <a:ext uri="{FF2B5EF4-FFF2-40B4-BE49-F238E27FC236}">
                <a16:creationId xmlns:a16="http://schemas.microsoft.com/office/drawing/2014/main" id="{AAA0C896-96E2-4DB3-91C4-CDCE28C1762E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감성 분석 및 주가 예측에 활용할 데이터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78F4DA8-2C27-FD2A-95F2-6F65A8159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196" y="3120025"/>
            <a:ext cx="3174404" cy="29704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8991519-4985-018A-557F-B5D4121E2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00" y="3089013"/>
            <a:ext cx="2861200" cy="325401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223C30C-D74B-4EF5-A2C6-2C541D28B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457" y="3086100"/>
            <a:ext cx="6960914" cy="3236119"/>
          </a:xfrm>
          <a:prstGeom prst="rect">
            <a:avLst/>
          </a:prstGeom>
        </p:spPr>
      </p:pic>
      <p:sp>
        <p:nvSpPr>
          <p:cNvPr id="58" name="Object 35">
            <a:extLst>
              <a:ext uri="{FF2B5EF4-FFF2-40B4-BE49-F238E27FC236}">
                <a16:creationId xmlns:a16="http://schemas.microsoft.com/office/drawing/2014/main" id="{CF5AAE76-9DA9-47B7-A9DD-D5AC00DC8788}"/>
              </a:ext>
            </a:extLst>
          </p:cNvPr>
          <p:cNvSpPr txBox="1"/>
          <p:nvPr/>
        </p:nvSpPr>
        <p:spPr>
          <a:xfrm>
            <a:off x="2650140" y="6640496"/>
            <a:ext cx="99075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Gmarket Sans Bold" pitchFamily="34" charset="0"/>
              </a:rPr>
              <a:t>01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394D2C-F8E6-4B67-A283-D568481F1620}"/>
              </a:ext>
            </a:extLst>
          </p:cNvPr>
          <p:cNvSpPr txBox="1"/>
          <p:nvPr/>
        </p:nvSpPr>
        <p:spPr>
          <a:xfrm>
            <a:off x="3360343" y="6640496"/>
            <a:ext cx="532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텍스트 데이터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3F43ED-97B9-49FC-8FD8-92236B9A0FC1}"/>
              </a:ext>
            </a:extLst>
          </p:cNvPr>
          <p:cNvSpPr txBox="1"/>
          <p:nvPr/>
        </p:nvSpPr>
        <p:spPr>
          <a:xfrm>
            <a:off x="3360343" y="7120896"/>
            <a:ext cx="5326457" cy="50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네이버 뉴스 기사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종토넷 및 팍스넷 게시글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61" name="Object 35">
            <a:extLst>
              <a:ext uri="{FF2B5EF4-FFF2-40B4-BE49-F238E27FC236}">
                <a16:creationId xmlns:a16="http://schemas.microsoft.com/office/drawing/2014/main" id="{29086855-BF87-4CC9-8442-CFA5FD23F396}"/>
              </a:ext>
            </a:extLst>
          </p:cNvPr>
          <p:cNvSpPr txBox="1"/>
          <p:nvPr/>
        </p:nvSpPr>
        <p:spPr>
          <a:xfrm>
            <a:off x="9407889" y="6640496"/>
            <a:ext cx="99075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Gmarket Sans Bold" pitchFamily="34" charset="0"/>
              </a:rPr>
              <a:t>02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3E016F-A994-40EB-9653-6EB95E420091}"/>
              </a:ext>
            </a:extLst>
          </p:cNvPr>
          <p:cNvSpPr txBox="1"/>
          <p:nvPr/>
        </p:nvSpPr>
        <p:spPr>
          <a:xfrm>
            <a:off x="10118092" y="6640496"/>
            <a:ext cx="532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정량적 데이터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B6FA3C-C4E0-4341-BC20-76F714015E69}"/>
              </a:ext>
            </a:extLst>
          </p:cNvPr>
          <p:cNvSpPr txBox="1"/>
          <p:nvPr/>
        </p:nvSpPr>
        <p:spPr>
          <a:xfrm>
            <a:off x="10118092" y="7120896"/>
            <a:ext cx="5326457" cy="50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주가 관련 데이터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(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시가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종가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거래량 등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rPr>
              <a:t>)</a:t>
            </a:r>
          </a:p>
        </p:txBody>
      </p:sp>
      <p:pic>
        <p:nvPicPr>
          <p:cNvPr id="64" name="Object 11">
            <a:extLst>
              <a:ext uri="{FF2B5EF4-FFF2-40B4-BE49-F238E27FC236}">
                <a16:creationId xmlns:a16="http://schemas.microsoft.com/office/drawing/2014/main" id="{11A6CCD1-30B7-4233-9010-511A61D4B19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8547699" y="1553262"/>
            <a:ext cx="1620743" cy="14526272"/>
          </a:xfrm>
          <a:prstGeom prst="rect">
            <a:avLst/>
          </a:prstGeom>
        </p:spPr>
      </p:pic>
      <p:sp>
        <p:nvSpPr>
          <p:cNvPr id="65" name="Object 18">
            <a:extLst>
              <a:ext uri="{FF2B5EF4-FFF2-40B4-BE49-F238E27FC236}">
                <a16:creationId xmlns:a16="http://schemas.microsoft.com/office/drawing/2014/main" id="{45CAEC07-3FC3-41A1-A7B8-90CC342502B6}"/>
              </a:ext>
            </a:extLst>
          </p:cNvPr>
          <p:cNvSpPr txBox="1"/>
          <p:nvPr/>
        </p:nvSpPr>
        <p:spPr>
          <a:xfrm>
            <a:off x="5632547" y="8517049"/>
            <a:ext cx="110115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데이터 수집 기준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: 6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개월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사용자가 많고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커뮤니티가 활발한 사이트로 선정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66" name="Object 18">
            <a:extLst>
              <a:ext uri="{FF2B5EF4-FFF2-40B4-BE49-F238E27FC236}">
                <a16:creationId xmlns:a16="http://schemas.microsoft.com/office/drawing/2014/main" id="{0528CFEA-A212-4DBA-A2BE-6E0C340E0D68}"/>
              </a:ext>
            </a:extLst>
          </p:cNvPr>
          <p:cNvSpPr txBox="1"/>
          <p:nvPr/>
        </p:nvSpPr>
        <p:spPr>
          <a:xfrm>
            <a:off x="2811275" y="8616343"/>
            <a:ext cx="210992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데이터 선정 기준</a:t>
            </a:r>
            <a:endParaRPr lang="en-US" altLang="ko-KR" sz="2000" dirty="0">
              <a:solidFill>
                <a:srgbClr val="436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감성 분석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887DD5EC-2CFD-85CB-5162-96B447C474BB}"/>
              </a:ext>
            </a:extLst>
          </p:cNvPr>
          <p:cNvSpPr txBox="1"/>
          <p:nvPr/>
        </p:nvSpPr>
        <p:spPr>
          <a:xfrm>
            <a:off x="1905000" y="2935424"/>
            <a:ext cx="13182600" cy="502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구글에서 개발한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ELECTRA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에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구어체인 뉴스 댓글 데이터를 추가로 학습시킨 모델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FA1EFB0F-B91A-8F88-7645-1CAD0E525409}"/>
              </a:ext>
            </a:extLst>
          </p:cNvPr>
          <p:cNvSpPr txBox="1"/>
          <p:nvPr/>
        </p:nvSpPr>
        <p:spPr>
          <a:xfrm>
            <a:off x="1905000" y="3937689"/>
            <a:ext cx="13182600" cy="2441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ELECTRA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구동 방식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: RTD(Replaced Token Detection)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(Generator)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일부 토큰을 가짜 토큰으로 치환 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→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(Discriminator)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입력된 토큰이 실제 토큰인지 가짜 토큰인지 판단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모든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Input token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에 대해 학습할 수 있다는 장점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KcBERT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대비 데이터 셋 증가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&amp; vocab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확장으로 상당한 수준으로 성능 향상 </a:t>
            </a:r>
          </a:p>
        </p:txBody>
      </p:sp>
      <p:grpSp>
        <p:nvGrpSpPr>
          <p:cNvPr id="18" name="그룹 1011">
            <a:extLst>
              <a:ext uri="{FF2B5EF4-FFF2-40B4-BE49-F238E27FC236}">
                <a16:creationId xmlns:a16="http://schemas.microsoft.com/office/drawing/2014/main" id="{C8A31598-BA54-DD98-78D6-F336E447529C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19" name="Object 32">
              <a:extLst>
                <a:ext uri="{FF2B5EF4-FFF2-40B4-BE49-F238E27FC236}">
                  <a16:creationId xmlns:a16="http://schemas.microsoft.com/office/drawing/2014/main" id="{3F049823-CD40-AFFD-59D8-BB95B8DEB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20" name="Object 42">
            <a:extLst>
              <a:ext uri="{FF2B5EF4-FFF2-40B4-BE49-F238E27FC236}">
                <a16:creationId xmlns:a16="http://schemas.microsoft.com/office/drawing/2014/main" id="{0D1BB908-88E8-54F1-CB30-24AE219FC5F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모델 선정 </a:t>
            </a:r>
            <a:r>
              <a:rPr lang="en-US" altLang="ko-KR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: </a:t>
            </a:r>
            <a:r>
              <a:rPr lang="en-US" altLang="ko-KR" sz="2800" kern="0" spc="-100" dirty="0" err="1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KcELECTRA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5" name="그룹 1009">
            <a:extLst>
              <a:ext uri="{FF2B5EF4-FFF2-40B4-BE49-F238E27FC236}">
                <a16:creationId xmlns:a16="http://schemas.microsoft.com/office/drawing/2014/main" id="{3F62C57B-A673-B4B6-9DCD-BCA5780ED7C5}"/>
              </a:ext>
            </a:extLst>
          </p:cNvPr>
          <p:cNvGrpSpPr/>
          <p:nvPr/>
        </p:nvGrpSpPr>
        <p:grpSpPr>
          <a:xfrm>
            <a:off x="1905000" y="8213688"/>
            <a:ext cx="15142887" cy="1220999"/>
            <a:chOff x="1126412" y="7791038"/>
            <a:chExt cx="15142887" cy="1220999"/>
          </a:xfrm>
        </p:grpSpPr>
        <p:pic>
          <p:nvPicPr>
            <p:cNvPr id="6" name="Object 26">
              <a:extLst>
                <a:ext uri="{FF2B5EF4-FFF2-40B4-BE49-F238E27FC236}">
                  <a16:creationId xmlns:a16="http://schemas.microsoft.com/office/drawing/2014/main" id="{B7FD022B-A445-071A-2940-7D87A734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087356" y="830094"/>
              <a:ext cx="1220999" cy="15142887"/>
            </a:xfrm>
            <a:prstGeom prst="rect">
              <a:avLst/>
            </a:prstGeom>
          </p:spPr>
        </p:pic>
      </p:grpSp>
      <p:grpSp>
        <p:nvGrpSpPr>
          <p:cNvPr id="7" name="그룹 1012">
            <a:extLst>
              <a:ext uri="{FF2B5EF4-FFF2-40B4-BE49-F238E27FC236}">
                <a16:creationId xmlns:a16="http://schemas.microsoft.com/office/drawing/2014/main" id="{6186E006-3511-5C7B-E3B4-2AA12CE06F23}"/>
              </a:ext>
            </a:extLst>
          </p:cNvPr>
          <p:cNvGrpSpPr/>
          <p:nvPr/>
        </p:nvGrpSpPr>
        <p:grpSpPr>
          <a:xfrm>
            <a:off x="9144000" y="7647688"/>
            <a:ext cx="364819" cy="240680"/>
            <a:chOff x="8531879" y="7466032"/>
            <a:chExt cx="364819" cy="240680"/>
          </a:xfrm>
        </p:grpSpPr>
        <p:pic>
          <p:nvPicPr>
            <p:cNvPr id="8" name="Object 35">
              <a:extLst>
                <a:ext uri="{FF2B5EF4-FFF2-40B4-BE49-F238E27FC236}">
                  <a16:creationId xmlns:a16="http://schemas.microsoft.com/office/drawing/2014/main" id="{41568860-D528-0EF3-461E-1C814DC78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8531879" y="7466032"/>
              <a:ext cx="364819" cy="240680"/>
            </a:xfrm>
            <a:prstGeom prst="rect">
              <a:avLst/>
            </a:prstGeom>
          </p:spPr>
        </p:pic>
      </p:grpSp>
      <p:sp>
        <p:nvSpPr>
          <p:cNvPr id="9" name="Object 48">
            <a:extLst>
              <a:ext uri="{FF2B5EF4-FFF2-40B4-BE49-F238E27FC236}">
                <a16:creationId xmlns:a16="http://schemas.microsoft.com/office/drawing/2014/main" id="{3197D8C1-CDD9-DE40-44D7-926CA0D147E8}"/>
              </a:ext>
            </a:extLst>
          </p:cNvPr>
          <p:cNvSpPr txBox="1"/>
          <p:nvPr/>
        </p:nvSpPr>
        <p:spPr>
          <a:xfrm>
            <a:off x="5575494" y="8524721"/>
            <a:ext cx="10807506" cy="584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모델 크기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데이터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컴퓨팅 리소스가 동일한 조건에서 </a:t>
            </a:r>
            <a:r>
              <a:rPr lang="ko-KR" altLang="en-US" sz="24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기존 </a:t>
            </a:r>
            <a:r>
              <a:rPr lang="en-US" altLang="ko-KR" sz="24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BERT</a:t>
            </a:r>
            <a:r>
              <a:rPr lang="ko-KR" altLang="en-US" sz="24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의 성능을 능가</a:t>
            </a:r>
          </a:p>
        </p:txBody>
      </p:sp>
      <p:sp>
        <p:nvSpPr>
          <p:cNvPr id="10" name="Object 49">
            <a:extLst>
              <a:ext uri="{FF2B5EF4-FFF2-40B4-BE49-F238E27FC236}">
                <a16:creationId xmlns:a16="http://schemas.microsoft.com/office/drawing/2014/main" id="{F81098A0-A30E-A3CF-51B6-E01B53E23ED8}"/>
              </a:ext>
            </a:extLst>
          </p:cNvPr>
          <p:cNvSpPr txBox="1"/>
          <p:nvPr/>
        </p:nvSpPr>
        <p:spPr>
          <a:xfrm>
            <a:off x="2311539" y="8571941"/>
            <a:ext cx="254747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Pretendard ExtraBold" panose="02000903000000020004" pitchFamily="2" charset="-127"/>
              </a:rPr>
              <a:t>결론</a:t>
            </a:r>
            <a:endParaRPr lang="en-US" dirty="0"/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9E5B9FF7-1815-F922-2D99-D1F230FA02D8}"/>
              </a:ext>
            </a:extLst>
          </p:cNvPr>
          <p:cNvGrpSpPr/>
          <p:nvPr/>
        </p:nvGrpSpPr>
        <p:grpSpPr>
          <a:xfrm>
            <a:off x="4852123" y="8809902"/>
            <a:ext cx="841153" cy="14286"/>
            <a:chOff x="4556043" y="8532348"/>
            <a:chExt cx="841153" cy="14286"/>
          </a:xfrm>
        </p:grpSpPr>
        <p:pic>
          <p:nvPicPr>
            <p:cNvPr id="14" name="Object 29">
              <a:extLst>
                <a:ext uri="{FF2B5EF4-FFF2-40B4-BE49-F238E27FC236}">
                  <a16:creationId xmlns:a16="http://schemas.microsoft.com/office/drawing/2014/main" id="{073B37FB-A76D-CD26-93E4-8DCA3F41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556043" y="8532348"/>
              <a:ext cx="841153" cy="14286"/>
            </a:xfrm>
            <a:prstGeom prst="rect">
              <a:avLst/>
            </a:prstGeom>
          </p:spPr>
        </p:pic>
      </p:grpSp>
      <p:sp>
        <p:nvSpPr>
          <p:cNvPr id="15" name="Object 32">
            <a:extLst>
              <a:ext uri="{FF2B5EF4-FFF2-40B4-BE49-F238E27FC236}">
                <a16:creationId xmlns:a16="http://schemas.microsoft.com/office/drawing/2014/main" id="{E04AA917-16B7-EC54-0718-D4B93310921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16" name="Object 64">
            <a:extLst>
              <a:ext uri="{FF2B5EF4-FFF2-40B4-BE49-F238E27FC236}">
                <a16:creationId xmlns:a16="http://schemas.microsoft.com/office/drawing/2014/main" id="{1C31A1A1-96FE-79AF-7A40-FF6CEC2E032E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36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11">
            <a:extLst>
              <a:ext uri="{FF2B5EF4-FFF2-40B4-BE49-F238E27FC236}">
                <a16:creationId xmlns:a16="http://schemas.microsoft.com/office/drawing/2014/main" id="{F39E2F49-4A96-1B0E-5513-F4D6125242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8293201" y="1252236"/>
            <a:ext cx="2199414" cy="151574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감성 분석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데이터 </a:t>
            </a:r>
            <a:r>
              <a:rPr lang="ko-KR" altLang="en-US" sz="2800" kern="0" spc="-100" dirty="0" err="1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전처리</a:t>
            </a:r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 및 형태소 분석 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C127441C-6DFA-2E16-D929-3C1ED0346CC4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텍스트를 형태소 단위로 분리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48534C7A-2257-F6D9-1D4D-81C5D0037DBB}"/>
              </a:ext>
            </a:extLst>
          </p:cNvPr>
          <p:cNvSpPr txBox="1"/>
          <p:nvPr/>
        </p:nvSpPr>
        <p:spPr>
          <a:xfrm>
            <a:off x="1772779" y="3659720"/>
            <a:ext cx="13182600" cy="19799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데이터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전처리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결측치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및 중복 데이터 제거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한글 제외 이모티콘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구두점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영어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 모두 제거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노이즈 데이터의 특징 및 패턴을 분석하여 정규 표현식으로 제거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EEBCD88-DB82-4B6A-9D74-2756DFB7A8DC}"/>
              </a:ext>
            </a:extLst>
          </p:cNvPr>
          <p:cNvSpPr txBox="1"/>
          <p:nvPr/>
        </p:nvSpPr>
        <p:spPr>
          <a:xfrm>
            <a:off x="1772779" y="5779979"/>
            <a:ext cx="13182600" cy="1610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형태소 분석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Hugging Face Transformers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라이브러리의 </a:t>
            </a:r>
            <a:r>
              <a:rPr lang="en-US" altLang="ko-KR" sz="2000" i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en-US" altLang="ko-KR" sz="2000" i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AutoTokenizer</a:t>
            </a:r>
            <a:r>
              <a:rPr lang="en-US" altLang="ko-KR" sz="2000" i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이름을 제공하면 해당 모델 아키텍처에 맞는 </a:t>
            </a: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토크나이저를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자동으로 로드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34A8F24-645E-ED7B-3AD2-A8B47A7E9F6D}"/>
              </a:ext>
            </a:extLst>
          </p:cNvPr>
          <p:cNvSpPr txBox="1"/>
          <p:nvPr/>
        </p:nvSpPr>
        <p:spPr>
          <a:xfrm>
            <a:off x="1772779" y="2883345"/>
            <a:ext cx="13182600" cy="584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데이터 분석 대상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|  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에코프로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SM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의 뉴스 기사와 커뮤니티 게시글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2F39FB-7843-0829-DF87-3925E0E9E0A1}"/>
              </a:ext>
            </a:extLst>
          </p:cNvPr>
          <p:cNvSpPr txBox="1"/>
          <p:nvPr/>
        </p:nvSpPr>
        <p:spPr>
          <a:xfrm>
            <a:off x="9272403" y="8084591"/>
            <a:ext cx="7563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[ 1216,  1592, 11701,  6769,   604, 15911, 24085,  1619, 19953,  8447, 361, 20610,  1862,  2065,  1320,   370,   356,    11,   266,  1172, 1647,  1426]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0743DA-4399-04DC-1133-CA67345E57E4}"/>
              </a:ext>
            </a:extLst>
          </p:cNvPr>
          <p:cNvSpPr txBox="1"/>
          <p:nvPr/>
        </p:nvSpPr>
        <p:spPr>
          <a:xfrm>
            <a:off x="2166482" y="8098000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에코프로가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16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만에 주가가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100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만원을 넘는 이른바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황제주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등극했다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12A2AA-2078-B44D-FB2A-330BBB942480}"/>
              </a:ext>
            </a:extLst>
          </p:cNvPr>
          <p:cNvCxnSpPr>
            <a:cxnSpLocks/>
          </p:cNvCxnSpPr>
          <p:nvPr/>
        </p:nvCxnSpPr>
        <p:spPr>
          <a:xfrm>
            <a:off x="7289954" y="8302410"/>
            <a:ext cx="172203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04C3D1-203B-6F0E-480B-B21C65D0F99B}"/>
              </a:ext>
            </a:extLst>
          </p:cNvPr>
          <p:cNvSpPr txBox="1"/>
          <p:nvPr/>
        </p:nvSpPr>
        <p:spPr>
          <a:xfrm>
            <a:off x="5257800" y="9207355"/>
            <a:ext cx="9471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436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 모델 입력으로 변환하기 위한 고유한 </a:t>
            </a:r>
            <a:r>
              <a:rPr lang="en-US" altLang="ko-KR" sz="2400" b="0" i="0" dirty="0">
                <a:solidFill>
                  <a:srgbClr val="436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 </a:t>
            </a:r>
            <a:r>
              <a:rPr lang="ko-KR" altLang="en-US" sz="2400" b="0" i="0" dirty="0">
                <a:solidFill>
                  <a:srgbClr val="436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정보를 제공</a:t>
            </a:r>
            <a:endParaRPr lang="en-US" sz="2400" dirty="0">
              <a:solidFill>
                <a:srgbClr val="436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14D8F0-BF62-8BD4-8DA8-F7D2E3D695FC}"/>
              </a:ext>
            </a:extLst>
          </p:cNvPr>
          <p:cNvSpPr txBox="1"/>
          <p:nvPr/>
        </p:nvSpPr>
        <p:spPr>
          <a:xfrm>
            <a:off x="7139066" y="8392367"/>
            <a:ext cx="198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AutoTokenizer</a:t>
            </a:r>
            <a:endParaRPr lang="en-US" sz="2000" i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04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감성 분석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추가 </a:t>
            </a:r>
            <a:r>
              <a:rPr lang="ko-KR" altLang="en-US" sz="2800" kern="0" spc="-100" dirty="0" err="1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전처리</a:t>
            </a:r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 과정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48534C7A-2257-F6D9-1D4D-81C5D0037DBB}"/>
              </a:ext>
            </a:extLst>
          </p:cNvPr>
          <p:cNvSpPr txBox="1"/>
          <p:nvPr/>
        </p:nvSpPr>
        <p:spPr>
          <a:xfrm>
            <a:off x="1772779" y="2705100"/>
            <a:ext cx="13182600" cy="19799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뉴스 기사 요약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감성분석 시 입력 데이터 길이 제한으로 인해 본문 요약의 필요성 발생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내용에 영향을 미치지 않는 기호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노이즈 패턴만을 제거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TextRank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변형한 알고리즘이 탑재된 </a:t>
            </a:r>
            <a:r>
              <a:rPr lang="en-US" altLang="ko-KR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gensim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라이브러리를 활용하여 요약 진행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Object 49">
            <a:extLst>
              <a:ext uri="{FF2B5EF4-FFF2-40B4-BE49-F238E27FC236}">
                <a16:creationId xmlns:a16="http://schemas.microsoft.com/office/drawing/2014/main" id="{BABC398A-A66D-404D-ADB2-3850CC14E936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뉴스 기사 한정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5546CE-4543-420B-806D-5118CE012039}"/>
              </a:ext>
            </a:extLst>
          </p:cNvPr>
          <p:cNvSpPr/>
          <p:nvPr/>
        </p:nvSpPr>
        <p:spPr>
          <a:xfrm>
            <a:off x="7620927" y="9865746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뉴스 요약 절차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9885F9-0C5B-22A4-4386-1407488CD218}"/>
              </a:ext>
            </a:extLst>
          </p:cNvPr>
          <p:cNvSpPr/>
          <p:nvPr/>
        </p:nvSpPr>
        <p:spPr>
          <a:xfrm>
            <a:off x="7186829" y="6113699"/>
            <a:ext cx="9212094" cy="2569420"/>
          </a:xfrm>
          <a:prstGeom prst="roundRect">
            <a:avLst>
              <a:gd name="adj" fmla="val 4998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</a:p>
          <a:p>
            <a:pPr algn="ctr"/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한류의 가능성을 확인한 순간으로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2000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H.O.T.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베이징 공연을 지목한 </a:t>
            </a:r>
            <a:r>
              <a:rPr lang="ko-KR" altLang="en-US" b="0" i="1" dirty="0" err="1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임진모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평론가는 한국 음악의 세계적 성장을 이수만의 기여로 평가하면서도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SM 3.0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시대에서는 이수만의 경영 미숙함에 실망한다고 언급했다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SM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소액주주인 </a:t>
            </a:r>
            <a:r>
              <a:rPr lang="ko-KR" altLang="en-US" b="0" i="1" dirty="0" err="1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얼라인파트너스자산운용은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이수만의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SM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총괄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계약을 문제 삼아 관련 주주대표소송을 예고했다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algn="ctr"/>
            <a:endParaRPr lang="en-US" altLang="ko-KR" i="1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i="1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endParaRPr lang="en-US" altLang="ko-KR" b="0" i="1" dirty="0">
              <a:solidFill>
                <a:srgbClr val="000000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CCB60-2519-AFD0-4058-1B6929FBB11E}"/>
              </a:ext>
            </a:extLst>
          </p:cNvPr>
          <p:cNvSpPr/>
          <p:nvPr/>
        </p:nvSpPr>
        <p:spPr>
          <a:xfrm>
            <a:off x="7194923" y="6113699"/>
            <a:ext cx="117565" cy="2569420"/>
          </a:xfrm>
          <a:prstGeom prst="rect">
            <a:avLst/>
          </a:prstGeom>
          <a:solidFill>
            <a:srgbClr val="436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37C6A3-2477-719A-6582-6F7FB584FFD0}"/>
              </a:ext>
            </a:extLst>
          </p:cNvPr>
          <p:cNvGrpSpPr/>
          <p:nvPr/>
        </p:nvGrpSpPr>
        <p:grpSpPr>
          <a:xfrm>
            <a:off x="2895600" y="4851177"/>
            <a:ext cx="3197879" cy="5079504"/>
            <a:chOff x="3003681" y="4881764"/>
            <a:chExt cx="3197879" cy="507950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1EA84B-2913-6F9F-8F52-1F4C97A8229A}"/>
                </a:ext>
              </a:extLst>
            </p:cNvPr>
            <p:cNvSpPr/>
            <p:nvPr/>
          </p:nvSpPr>
          <p:spPr>
            <a:xfrm>
              <a:off x="3003681" y="4881764"/>
              <a:ext cx="3197879" cy="5079504"/>
            </a:xfrm>
            <a:prstGeom prst="roundRect">
              <a:avLst>
                <a:gd name="adj" fmla="val 1068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33DC29-60A9-19EF-EE7E-2A7B6E97CF3F}"/>
                </a:ext>
              </a:extLst>
            </p:cNvPr>
            <p:cNvSpPr txBox="1"/>
            <p:nvPr/>
          </p:nvSpPr>
          <p:spPr>
            <a:xfrm>
              <a:off x="3499095" y="5439430"/>
              <a:ext cx="2192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INPUT : List of str</a:t>
              </a:r>
              <a:endParaRPr 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B5B6B1-1DA3-899C-0663-B29A1AC1A8DD}"/>
                </a:ext>
              </a:extLst>
            </p:cNvPr>
            <p:cNvSpPr txBox="1"/>
            <p:nvPr/>
          </p:nvSpPr>
          <p:spPr>
            <a:xfrm>
              <a:off x="3728742" y="5928747"/>
              <a:ext cx="173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네이버 뉴스 본문</a:t>
              </a:r>
              <a:endParaRPr 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EAF2EF2-FEE9-B975-B757-64521CF11C67}"/>
                </a:ext>
              </a:extLst>
            </p:cNvPr>
            <p:cNvSpPr/>
            <p:nvPr/>
          </p:nvSpPr>
          <p:spPr>
            <a:xfrm>
              <a:off x="3336855" y="6943296"/>
              <a:ext cx="2516777" cy="656524"/>
            </a:xfrm>
            <a:prstGeom prst="roundRect">
              <a:avLst>
                <a:gd name="adj" fmla="val 10689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Gensim.summarize</a:t>
              </a:r>
              <a:endPara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D7EF40B-1986-1D2C-E399-A21E0A16F06E}"/>
                </a:ext>
              </a:extLst>
            </p:cNvPr>
            <p:cNvSpPr/>
            <p:nvPr/>
          </p:nvSpPr>
          <p:spPr>
            <a:xfrm>
              <a:off x="3336855" y="6943296"/>
              <a:ext cx="95794" cy="656524"/>
            </a:xfrm>
            <a:prstGeom prst="rect">
              <a:avLst/>
            </a:prstGeom>
            <a:solidFill>
              <a:srgbClr val="436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1FC14-A347-C4ED-9EE0-2C1CC9F1B4F5}"/>
                </a:ext>
              </a:extLst>
            </p:cNvPr>
            <p:cNvSpPr txBox="1"/>
            <p:nvPr/>
          </p:nvSpPr>
          <p:spPr>
            <a:xfrm>
              <a:off x="3469561" y="8275815"/>
              <a:ext cx="2251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OUTPUT : Summary</a:t>
              </a:r>
              <a:endParaRPr 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A55D83-E44B-4DEC-87F0-883F4891BE0F}"/>
                </a:ext>
              </a:extLst>
            </p:cNvPr>
            <p:cNvSpPr txBox="1"/>
            <p:nvPr/>
          </p:nvSpPr>
          <p:spPr>
            <a:xfrm>
              <a:off x="3598854" y="8765133"/>
              <a:ext cx="1992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100 </a:t>
              </a:r>
              <a:r>
                <a:rPr lang="en-US" altLang="ko-KR" sz="160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word_count</a:t>
              </a:r>
              <a:endParaRPr 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C2104CE-9E4E-7F50-77D6-430676F3D2AA}"/>
                </a:ext>
              </a:extLst>
            </p:cNvPr>
            <p:cNvCxnSpPr>
              <a:cxnSpLocks/>
            </p:cNvCxnSpPr>
            <p:nvPr/>
          </p:nvCxnSpPr>
          <p:spPr>
            <a:xfrm>
              <a:off x="4595243" y="6418064"/>
              <a:ext cx="0" cy="374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5AACB6-EC70-8DF3-1822-94342A7CEC54}"/>
                </a:ext>
              </a:extLst>
            </p:cNvPr>
            <p:cNvCxnSpPr>
              <a:cxnSpLocks/>
            </p:cNvCxnSpPr>
            <p:nvPr/>
          </p:nvCxnSpPr>
          <p:spPr>
            <a:xfrm>
              <a:off x="4595243" y="7750583"/>
              <a:ext cx="0" cy="374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6FF4B80-1F5A-DF16-93A4-A6A5A974B1F7}"/>
              </a:ext>
            </a:extLst>
          </p:cNvPr>
          <p:cNvSpPr txBox="1"/>
          <p:nvPr/>
        </p:nvSpPr>
        <p:spPr>
          <a:xfrm>
            <a:off x="7782804" y="5345459"/>
            <a:ext cx="7697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이수만의 퇴장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K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팝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신비주의 벗고 더 빠르고 투명하게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요약 예시</a:t>
            </a:r>
            <a:endParaRPr lang="en-US" dirty="0">
              <a:solidFill>
                <a:schemeClr val="bg1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3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감성 분석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감성 분류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B9AA67-F171-4D62-22A2-6B72AD4DA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12544"/>
              </p:ext>
            </p:extLst>
          </p:nvPr>
        </p:nvGraphicFramePr>
        <p:xfrm>
          <a:off x="2743200" y="3297554"/>
          <a:ext cx="13106961" cy="5100915"/>
        </p:xfrm>
        <a:graphic>
          <a:graphicData uri="http://schemas.openxmlformats.org/drawingml/2006/table">
            <a:tbl>
              <a:tblPr/>
              <a:tblGrid>
                <a:gridCol w="1676961">
                  <a:extLst>
                    <a:ext uri="{9D8B030D-6E8A-4147-A177-3AD203B41FA5}">
                      <a16:colId xmlns:a16="http://schemas.microsoft.com/office/drawing/2014/main" val="223096289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891089342"/>
                    </a:ext>
                  </a:extLst>
                </a:gridCol>
                <a:gridCol w="1523439">
                  <a:extLst>
                    <a:ext uri="{9D8B030D-6E8A-4147-A177-3AD203B41FA5}">
                      <a16:colId xmlns:a16="http://schemas.microsoft.com/office/drawing/2014/main" val="414693289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30842795"/>
                    </a:ext>
                  </a:extLst>
                </a:gridCol>
                <a:gridCol w="1981761">
                  <a:extLst>
                    <a:ext uri="{9D8B030D-6E8A-4147-A177-3AD203B41FA5}">
                      <a16:colId xmlns:a16="http://schemas.microsoft.com/office/drawing/2014/main" val="30884326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82118697"/>
                    </a:ext>
                  </a:extLst>
                </a:gridCol>
              </a:tblGrid>
              <a:tr h="4763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게시일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제목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조회수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공감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감성 분석 결과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긍정 확률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25062"/>
                  </a:ext>
                </a:extLst>
              </a:tr>
              <a:tr h="924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2023-07-01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차트가 참 아름답습니다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385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19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436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0.6412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45186"/>
                  </a:ext>
                </a:extLst>
              </a:tr>
              <a:tr h="92491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2023-07-01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한병화는 무섭겠다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776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86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436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0.7250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18855"/>
                  </a:ext>
                </a:extLst>
              </a:tr>
              <a:tr h="92491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2023-07-01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주식은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543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436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0.0890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63876"/>
                  </a:ext>
                </a:extLst>
              </a:tr>
              <a:tr h="92491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2023-07-01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월올날부터</a:t>
                      </a:r>
                      <a:r>
                        <a:rPr lang="ko-KR" alt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공매는 바 사 난다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583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55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436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0.5395</a:t>
                      </a:r>
                    </a:p>
                    <a:p>
                      <a:pPr algn="ctr"/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357690"/>
                  </a:ext>
                </a:extLst>
              </a:tr>
              <a:tr h="924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2023-07-01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우리 에코가 잘되길 기원합니다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684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49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436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+mn-cs"/>
                        </a:rPr>
                        <a:t>0.7989</a:t>
                      </a:r>
                    </a:p>
                    <a:p>
                      <a:pPr algn="ctr"/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+mn-cs"/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50522"/>
                  </a:ext>
                </a:extLst>
              </a:tr>
            </a:tbl>
          </a:graphicData>
        </a:graphic>
      </p:graphicFrame>
      <p:sp>
        <p:nvSpPr>
          <p:cNvPr id="11" name="Object 49">
            <a:extLst>
              <a:ext uri="{FF2B5EF4-FFF2-40B4-BE49-F238E27FC236}">
                <a16:creationId xmlns:a16="http://schemas.microsoft.com/office/drawing/2014/main" id="{AF12E0B0-6541-15CC-C6E2-1B67C1CAD4B0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각 게시글의 감성 분류 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A95CC-08EA-0824-7856-590A83D911CA}"/>
              </a:ext>
            </a:extLst>
          </p:cNvPr>
          <p:cNvSpPr txBox="1"/>
          <p:nvPr/>
        </p:nvSpPr>
        <p:spPr>
          <a:xfrm>
            <a:off x="7848600" y="8555608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종토넷 감성 분류 결과 일부</a:t>
            </a:r>
            <a:endParaRPr 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63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감성 분석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감성 분류 결과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Object 49">
            <a:extLst>
              <a:ext uri="{FF2B5EF4-FFF2-40B4-BE49-F238E27FC236}">
                <a16:creationId xmlns:a16="http://schemas.microsoft.com/office/drawing/2014/main" id="{AF12E0B0-6541-15CC-C6E2-1B67C1CAD4B0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데이터별 시각화 결과 일부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06EE11-7085-4090-B018-DE3AAC6F1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88" y="4458343"/>
            <a:ext cx="4455446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12519A-6DF6-4395-85B3-07A5D2EF23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8" y="4457700"/>
            <a:ext cx="4516939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6B4E72-3BD9-456A-B842-BF2EEBFA9E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981" y="4457700"/>
            <a:ext cx="4790419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563723-AB88-4D59-B19A-710A5EC9B465}"/>
              </a:ext>
            </a:extLst>
          </p:cNvPr>
          <p:cNvSpPr txBox="1"/>
          <p:nvPr/>
        </p:nvSpPr>
        <p:spPr>
          <a:xfrm>
            <a:off x="2443111" y="8217054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에코프로 뉴스 감성분석 분포</a:t>
            </a:r>
            <a:endParaRPr 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82A6D-7637-43B2-BA7A-7D35F85FF9C5}"/>
              </a:ext>
            </a:extLst>
          </p:cNvPr>
          <p:cNvSpPr txBox="1"/>
          <p:nvPr/>
        </p:nvSpPr>
        <p:spPr>
          <a:xfrm>
            <a:off x="7274457" y="819377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SM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뉴스 감성분석 분포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8B4B8-8CE3-4C1F-97CE-D7BBF9298336}"/>
              </a:ext>
            </a:extLst>
          </p:cNvPr>
          <p:cNvSpPr txBox="1"/>
          <p:nvPr/>
        </p:nvSpPr>
        <p:spPr>
          <a:xfrm>
            <a:off x="12273290" y="819377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에코프로 팍스넷 감성분석 분포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17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감성 분석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감성 분류 결과 가공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C127441C-6DFA-2E16-D929-3C1ED0346CC4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일자별 통합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4F9BE8-8934-B8E3-3602-2B2CA26E7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22672"/>
              </p:ext>
            </p:extLst>
          </p:nvPr>
        </p:nvGraphicFramePr>
        <p:xfrm>
          <a:off x="2239782" y="3286156"/>
          <a:ext cx="5625320" cy="524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660">
                  <a:extLst>
                    <a:ext uri="{9D8B030D-6E8A-4147-A177-3AD203B41FA5}">
                      <a16:colId xmlns:a16="http://schemas.microsoft.com/office/drawing/2014/main" val="4220817180"/>
                    </a:ext>
                  </a:extLst>
                </a:gridCol>
                <a:gridCol w="2812660">
                  <a:extLst>
                    <a:ext uri="{9D8B030D-6E8A-4147-A177-3AD203B41FA5}">
                      <a16:colId xmlns:a16="http://schemas.microsoft.com/office/drawing/2014/main" val="3646919871"/>
                    </a:ext>
                  </a:extLst>
                </a:gridCol>
              </a:tblGrid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Prob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6682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2023.02.01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0.5966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50823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2023.02.01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0.7250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39448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2023.02.01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0.4171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53457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8224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2023.07.31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0.3530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119999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2023.07.31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0.8214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262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2023.07.31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0.6791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3563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13F5A5C-A98D-AAD7-EC7B-7A65E1412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09034"/>
              </p:ext>
            </p:extLst>
          </p:nvPr>
        </p:nvGraphicFramePr>
        <p:xfrm>
          <a:off x="10452880" y="3286156"/>
          <a:ext cx="5625320" cy="524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920">
                  <a:extLst>
                    <a:ext uri="{9D8B030D-6E8A-4147-A177-3AD203B41FA5}">
                      <a16:colId xmlns:a16="http://schemas.microsoft.com/office/drawing/2014/main" val="422081718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646919871"/>
                    </a:ext>
                  </a:extLst>
                </a:gridCol>
              </a:tblGrid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Prob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6682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2023.02.01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0.5880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50823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2023.02.02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0.5927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39448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2023.02.03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0.5829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53457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8224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2023.07.27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0.5793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119999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2023.07.28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0.5964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262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2023.07.31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0.5950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356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6A2C5A-7765-ECE4-748A-BC048323FD8A}"/>
              </a:ext>
            </a:extLst>
          </p:cNvPr>
          <p:cNvSpPr txBox="1"/>
          <p:nvPr/>
        </p:nvSpPr>
        <p:spPr>
          <a:xfrm>
            <a:off x="4034729" y="9330794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동일한 날에 여러 텍스트 데이터 존재 </a:t>
            </a:r>
            <a:r>
              <a:rPr lang="en-US" altLang="ko-KR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→ scale </a:t>
            </a:r>
            <a:r>
              <a:rPr lang="ko-KR" alt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및 일자별 통합 후 입력에 활용</a:t>
            </a:r>
            <a:endParaRPr 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94FD8F7-F72B-7294-4682-757C1E286AC1}"/>
              </a:ext>
            </a:extLst>
          </p:cNvPr>
          <p:cNvSpPr/>
          <p:nvPr/>
        </p:nvSpPr>
        <p:spPr>
          <a:xfrm>
            <a:off x="8320791" y="5679256"/>
            <a:ext cx="1676400" cy="461665"/>
          </a:xfrm>
          <a:prstGeom prst="rightArrow">
            <a:avLst>
              <a:gd name="adj1" fmla="val 50000"/>
              <a:gd name="adj2" fmla="val 40105"/>
            </a:avLst>
          </a:prstGeom>
          <a:solidFill>
            <a:srgbClr val="C2D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LSTM </a:t>
            </a:r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모델링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입력 데이터 구성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C127441C-6DFA-2E16-D929-3C1ED0346CC4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주가 데이터와 감성 분석 결과의 병합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48534C7A-2257-F6D9-1D4D-81C5D0037DBB}"/>
              </a:ext>
            </a:extLst>
          </p:cNvPr>
          <p:cNvSpPr txBox="1"/>
          <p:nvPr/>
        </p:nvSpPr>
        <p:spPr>
          <a:xfrm>
            <a:off x="1772779" y="2857500"/>
            <a:ext cx="13182600" cy="19799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데이터 구성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-US" altLang="ko-KR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FinaceDataReader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통해 불러온 주가 데이터와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scaling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과정을 거친 일별 감성분석 결과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확률 값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병합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전체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개월의 기간 중 휴장일을 제외한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124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 간의 데이터 활용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병합 시 주가 데이터의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scale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통일하기 위해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Min-max scaling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과정을 통해 조정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A991D4-B366-7DF4-F016-441FE1FA9E89}"/>
              </a:ext>
            </a:extLst>
          </p:cNvPr>
          <p:cNvGrpSpPr/>
          <p:nvPr/>
        </p:nvGrpSpPr>
        <p:grpSpPr>
          <a:xfrm>
            <a:off x="3805464" y="5676900"/>
            <a:ext cx="10677072" cy="3560047"/>
            <a:chOff x="4408714" y="5698253"/>
            <a:chExt cx="9466943" cy="325524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F9593FD-A6B3-4219-9910-5A68198CADC0}"/>
                </a:ext>
              </a:extLst>
            </p:cNvPr>
            <p:cNvSpPr/>
            <p:nvPr/>
          </p:nvSpPr>
          <p:spPr>
            <a:xfrm>
              <a:off x="4412343" y="6321588"/>
              <a:ext cx="1246016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시가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4211FCA-8AE5-4E91-8630-C66C16A3317D}"/>
                </a:ext>
              </a:extLst>
            </p:cNvPr>
            <p:cNvSpPr/>
            <p:nvPr/>
          </p:nvSpPr>
          <p:spPr>
            <a:xfrm>
              <a:off x="5936343" y="6325275"/>
              <a:ext cx="1246016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종가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87E4388-5AA8-4911-8040-FACBBCB97D3D}"/>
                </a:ext>
              </a:extLst>
            </p:cNvPr>
            <p:cNvSpPr/>
            <p:nvPr/>
          </p:nvSpPr>
          <p:spPr>
            <a:xfrm>
              <a:off x="7460343" y="6321588"/>
              <a:ext cx="1246016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저가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B83BDD-D12A-4803-BC88-AA2DF5124CE2}"/>
                </a:ext>
              </a:extLst>
            </p:cNvPr>
            <p:cNvSpPr/>
            <p:nvPr/>
          </p:nvSpPr>
          <p:spPr>
            <a:xfrm>
              <a:off x="8984343" y="6321588"/>
              <a:ext cx="1246016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고가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6FEFA39-35AB-42B4-B1C1-25716F1A45F7}"/>
                </a:ext>
              </a:extLst>
            </p:cNvPr>
            <p:cNvSpPr/>
            <p:nvPr/>
          </p:nvSpPr>
          <p:spPr>
            <a:xfrm>
              <a:off x="10508343" y="6321588"/>
              <a:ext cx="1246016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거래량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E80F5C0-3CFF-4F08-B603-7E5C6A013F83}"/>
                </a:ext>
              </a:extLst>
            </p:cNvPr>
            <p:cNvSpPr/>
            <p:nvPr/>
          </p:nvSpPr>
          <p:spPr>
            <a:xfrm>
              <a:off x="12032343" y="6321588"/>
              <a:ext cx="1843314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주가 변화량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356A2C8-DBC2-4D73-9D65-231A5FDFC776}"/>
                </a:ext>
              </a:extLst>
            </p:cNvPr>
            <p:cNvSpPr/>
            <p:nvPr/>
          </p:nvSpPr>
          <p:spPr>
            <a:xfrm>
              <a:off x="4412343" y="5698253"/>
              <a:ext cx="9463314" cy="4315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주가 데이터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28A1873-EE88-44E8-B9F9-2AAB6D67E0C2}"/>
                </a:ext>
              </a:extLst>
            </p:cNvPr>
            <p:cNvSpPr/>
            <p:nvPr/>
          </p:nvSpPr>
          <p:spPr>
            <a:xfrm>
              <a:off x="4412343" y="7646947"/>
              <a:ext cx="9463314" cy="4315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감성분석 결과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5B9EC82-06B8-43EA-AE38-1E2F9A0C1914}"/>
                </a:ext>
              </a:extLst>
            </p:cNvPr>
            <p:cNvSpPr/>
            <p:nvPr/>
          </p:nvSpPr>
          <p:spPr>
            <a:xfrm>
              <a:off x="4408714" y="8206910"/>
              <a:ext cx="2899230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네이버 뉴스 기사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ACCA912-E0B4-4A97-8268-1C1D19C3418B}"/>
                </a:ext>
              </a:extLst>
            </p:cNvPr>
            <p:cNvSpPr/>
            <p:nvPr/>
          </p:nvSpPr>
          <p:spPr>
            <a:xfrm>
              <a:off x="7658811" y="8217156"/>
              <a:ext cx="2899230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종토넷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575FEB8-1E0E-4368-A5DF-6008E267DE2D}"/>
                </a:ext>
              </a:extLst>
            </p:cNvPr>
            <p:cNvSpPr/>
            <p:nvPr/>
          </p:nvSpPr>
          <p:spPr>
            <a:xfrm>
              <a:off x="10908907" y="8199978"/>
              <a:ext cx="2966749" cy="7363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팍스넷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82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LSTM </a:t>
            </a:r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모델링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입력 데이터 구성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C127441C-6DFA-2E16-D929-3C1ED0346CC4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주가 데이터와 감성 분석 결과의 병합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48534C7A-2257-F6D9-1D4D-81C5D0037DBB}"/>
              </a:ext>
            </a:extLst>
          </p:cNvPr>
          <p:cNvSpPr txBox="1"/>
          <p:nvPr/>
        </p:nvSpPr>
        <p:spPr>
          <a:xfrm>
            <a:off x="1772779" y="2857500"/>
            <a:ext cx="13182600" cy="1518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변수 조합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감성 분석 결과의 영향과 각 변수의 설명력 파악이 목적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데이터들 간 가능한 조합을 선정하여 결과 비교 수행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EEBCD88-DB82-4B6A-9D74-2756DFB7A8DC}"/>
              </a:ext>
            </a:extLst>
          </p:cNvPr>
          <p:cNvSpPr txBox="1"/>
          <p:nvPr/>
        </p:nvSpPr>
        <p:spPr>
          <a:xfrm>
            <a:off x="1772779" y="8409666"/>
            <a:ext cx="13182600" cy="1518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고려 사항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감성분석 결과를 반영하지 않은 경우까지 포함하면 총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경우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SM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팍스넷 데이터의 양이 매우 적어 제외하고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경우에 대해 고려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72080BC-9E3A-47A0-A0EC-14EA754A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15671"/>
              </p:ext>
            </p:extLst>
          </p:nvPr>
        </p:nvGraphicFramePr>
        <p:xfrm>
          <a:off x="3733800" y="4730824"/>
          <a:ext cx="10820400" cy="327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781">
                  <a:extLst>
                    <a:ext uri="{9D8B030D-6E8A-4147-A177-3AD203B41FA5}">
                      <a16:colId xmlns:a16="http://schemas.microsoft.com/office/drawing/2014/main" val="4220817180"/>
                    </a:ext>
                  </a:extLst>
                </a:gridCol>
                <a:gridCol w="7011619">
                  <a:extLst>
                    <a:ext uri="{9D8B030D-6E8A-4147-A177-3AD203B41FA5}">
                      <a16:colId xmlns:a16="http://schemas.microsoft.com/office/drawing/2014/main" val="3646919871"/>
                    </a:ext>
                  </a:extLst>
                </a:gridCol>
              </a:tblGrid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감성 분석 결과 반영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변수 조합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6682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반영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주가 데이터만 활용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50823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가지 변수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기사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77862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가지 변수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기사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/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기사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39448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가지 변수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1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LSTM </a:t>
            </a:r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모델링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모델 구축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C127441C-6DFA-2E16-D929-3C1ED0346CC4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conv1D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 </a:t>
            </a:r>
            <a:r>
              <a:rPr lang="en-US" altLang="ko-KR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–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 </a:t>
            </a:r>
            <a:r>
              <a:rPr lang="en-US" altLang="ko-KR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LSTM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 모델 구조 설계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48534C7A-2257-F6D9-1D4D-81C5D0037DBB}"/>
              </a:ext>
            </a:extLst>
          </p:cNvPr>
          <p:cNvSpPr txBox="1"/>
          <p:nvPr/>
        </p:nvSpPr>
        <p:spPr>
          <a:xfrm>
            <a:off x="1772779" y="2857500"/>
            <a:ext cx="13182600" cy="1518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모델 구축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시계열 데이터에서 변수 간의 지역적 특징을 추출하기 위해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1D CNN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추가하여 모델 설계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window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size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두 가지 경우로 나누어 진행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EEBCD88-DB82-4B6A-9D74-2756DFB7A8DC}"/>
              </a:ext>
            </a:extLst>
          </p:cNvPr>
          <p:cNvSpPr txBox="1"/>
          <p:nvPr/>
        </p:nvSpPr>
        <p:spPr>
          <a:xfrm>
            <a:off x="1772779" y="8409666"/>
            <a:ext cx="13182600" cy="1518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고려 사항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 가능한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Hyperparameter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window size, learning rate, no. of LSTM layer, hidden node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등을 조정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Huber Loss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모델 성능을 비교한 뒤 최종 모델 선정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10F29D-42D0-4877-A112-57377B49FDE9}"/>
              </a:ext>
            </a:extLst>
          </p:cNvPr>
          <p:cNvSpPr/>
          <p:nvPr/>
        </p:nvSpPr>
        <p:spPr>
          <a:xfrm>
            <a:off x="3949273" y="4770336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window</a:t>
            </a:r>
            <a:r>
              <a:rPr lang="ko-KR" altLang="en-US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size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ABC3A33-F385-4D17-AB70-37272D949EA1}"/>
              </a:ext>
            </a:extLst>
          </p:cNvPr>
          <p:cNvSpPr/>
          <p:nvPr/>
        </p:nvSpPr>
        <p:spPr>
          <a:xfrm>
            <a:off x="6754251" y="4770336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Conv</a:t>
            </a:r>
            <a:r>
              <a:rPr lang="ko-KR" altLang="en-US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1d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6F1210-50EC-4441-8ED0-BEBAEAC1398B}"/>
              </a:ext>
            </a:extLst>
          </p:cNvPr>
          <p:cNvSpPr/>
          <p:nvPr/>
        </p:nvSpPr>
        <p:spPr>
          <a:xfrm>
            <a:off x="9559229" y="4770336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No. of LSTM Layer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F6DF2A-8F1A-457E-88D9-47C9A8A236B2}"/>
              </a:ext>
            </a:extLst>
          </p:cNvPr>
          <p:cNvSpPr/>
          <p:nvPr/>
        </p:nvSpPr>
        <p:spPr>
          <a:xfrm>
            <a:off x="12364207" y="4770336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LSTM node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1C3EEE-4BFB-439B-A9D5-F7FB3022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67607"/>
              </p:ext>
            </p:extLst>
          </p:nvPr>
        </p:nvGraphicFramePr>
        <p:xfrm>
          <a:off x="3945644" y="5323694"/>
          <a:ext cx="11085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391">
                  <a:extLst>
                    <a:ext uri="{9D8B030D-6E8A-4147-A177-3AD203B41FA5}">
                      <a16:colId xmlns:a16="http://schemas.microsoft.com/office/drawing/2014/main" val="3052348920"/>
                    </a:ext>
                  </a:extLst>
                </a:gridCol>
                <a:gridCol w="2771391">
                  <a:extLst>
                    <a:ext uri="{9D8B030D-6E8A-4147-A177-3AD203B41FA5}">
                      <a16:colId xmlns:a16="http://schemas.microsoft.com/office/drawing/2014/main" val="969618978"/>
                    </a:ext>
                  </a:extLst>
                </a:gridCol>
                <a:gridCol w="2771391">
                  <a:extLst>
                    <a:ext uri="{9D8B030D-6E8A-4147-A177-3AD203B41FA5}">
                      <a16:colId xmlns:a16="http://schemas.microsoft.com/office/drawing/2014/main" val="1936967821"/>
                    </a:ext>
                  </a:extLst>
                </a:gridCol>
                <a:gridCol w="2771391">
                  <a:extLst>
                    <a:ext uri="{9D8B030D-6E8A-4147-A177-3AD203B41FA5}">
                      <a16:colId xmlns:a16="http://schemas.microsoft.com/office/drawing/2014/main" val="363270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64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0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916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3750274-5C2C-4C6E-9AF6-E0DA357467C8}"/>
              </a:ext>
            </a:extLst>
          </p:cNvPr>
          <p:cNvSpPr/>
          <p:nvPr/>
        </p:nvSpPr>
        <p:spPr>
          <a:xfrm>
            <a:off x="3945644" y="6680054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Learning rate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C3AB2CF-BAA4-487D-B016-DBCCE855A3F8}"/>
              </a:ext>
            </a:extLst>
          </p:cNvPr>
          <p:cNvSpPr/>
          <p:nvPr/>
        </p:nvSpPr>
        <p:spPr>
          <a:xfrm>
            <a:off x="6750622" y="6680054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Optimizer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6B283D-9475-4A9A-9591-1502D98FCEF4}"/>
              </a:ext>
            </a:extLst>
          </p:cNvPr>
          <p:cNvSpPr/>
          <p:nvPr/>
        </p:nvSpPr>
        <p:spPr>
          <a:xfrm>
            <a:off x="9555600" y="6680054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Activation function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64368F-1AA0-47ED-9473-0189CBE1AFF5}"/>
              </a:ext>
            </a:extLst>
          </p:cNvPr>
          <p:cNvSpPr/>
          <p:nvPr/>
        </p:nvSpPr>
        <p:spPr>
          <a:xfrm>
            <a:off x="12360578" y="6680054"/>
            <a:ext cx="26670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loss.</a:t>
            </a:r>
            <a:endParaRPr lang="ko-KR" altLang="en-US" b="1" dirty="0"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F01B071-CF76-4392-9BE3-9409BA0E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34671"/>
              </p:ext>
            </p:extLst>
          </p:nvPr>
        </p:nvGraphicFramePr>
        <p:xfrm>
          <a:off x="3942015" y="7233412"/>
          <a:ext cx="11085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391">
                  <a:extLst>
                    <a:ext uri="{9D8B030D-6E8A-4147-A177-3AD203B41FA5}">
                      <a16:colId xmlns:a16="http://schemas.microsoft.com/office/drawing/2014/main" val="3052348920"/>
                    </a:ext>
                  </a:extLst>
                </a:gridCol>
                <a:gridCol w="2771391">
                  <a:extLst>
                    <a:ext uri="{9D8B030D-6E8A-4147-A177-3AD203B41FA5}">
                      <a16:colId xmlns:a16="http://schemas.microsoft.com/office/drawing/2014/main" val="969618978"/>
                    </a:ext>
                  </a:extLst>
                </a:gridCol>
                <a:gridCol w="2771391">
                  <a:extLst>
                    <a:ext uri="{9D8B030D-6E8A-4147-A177-3AD203B41FA5}">
                      <a16:colId xmlns:a16="http://schemas.microsoft.com/office/drawing/2014/main" val="1936967821"/>
                    </a:ext>
                  </a:extLst>
                </a:gridCol>
                <a:gridCol w="2771391">
                  <a:extLst>
                    <a:ext uri="{9D8B030D-6E8A-4147-A177-3AD203B41FA5}">
                      <a16:colId xmlns:a16="http://schemas.microsoft.com/office/drawing/2014/main" val="363270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0.001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Adam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ReLU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Huber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0.0005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0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0.0001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91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9FB91-FD2D-4944-A466-8FC48F83AB3F}"/>
              </a:ext>
            </a:extLst>
          </p:cNvPr>
          <p:cNvSpPr/>
          <p:nvPr/>
        </p:nvSpPr>
        <p:spPr>
          <a:xfrm>
            <a:off x="6750623" y="4762501"/>
            <a:ext cx="2667000" cy="1008226"/>
          </a:xfrm>
          <a:prstGeom prst="rect">
            <a:avLst/>
          </a:prstGeom>
          <a:noFill/>
          <a:ln w="19050">
            <a:solidFill>
              <a:srgbClr val="436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28CE49-CA56-4FA7-B429-902370567499}"/>
              </a:ext>
            </a:extLst>
          </p:cNvPr>
          <p:cNvSpPr/>
          <p:nvPr/>
        </p:nvSpPr>
        <p:spPr>
          <a:xfrm>
            <a:off x="6750622" y="6667500"/>
            <a:ext cx="8276956" cy="942450"/>
          </a:xfrm>
          <a:prstGeom prst="rect">
            <a:avLst/>
          </a:prstGeom>
          <a:noFill/>
          <a:ln w="19050">
            <a:solidFill>
              <a:srgbClr val="436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909F81-CF79-4345-8187-1675373170FC}"/>
              </a:ext>
            </a:extLst>
          </p:cNvPr>
          <p:cNvSpPr txBox="1"/>
          <p:nvPr/>
        </p:nvSpPr>
        <p:spPr>
          <a:xfrm>
            <a:off x="14265578" y="76861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1247A8-134F-4DD8-887A-8EF969CDE85B}"/>
              </a:ext>
            </a:extLst>
          </p:cNvPr>
          <p:cNvSpPr txBox="1"/>
          <p:nvPr/>
        </p:nvSpPr>
        <p:spPr>
          <a:xfrm>
            <a:off x="8655622" y="586492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19847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 txBox="1"/>
          <p:nvPr/>
        </p:nvSpPr>
        <p:spPr>
          <a:xfrm>
            <a:off x="6265507" y="800100"/>
            <a:ext cx="57569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kern="0" spc="4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Gmarket Sans Bold" pitchFamily="34" charset="0"/>
              </a:rPr>
              <a:t>CONTENTS</a:t>
            </a:r>
            <a:endParaRPr lang="en-US" sz="2000" dirty="0">
              <a:solidFill>
                <a:srgbClr val="436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972" name="그룹 1001">
            <a:extLst>
              <a:ext uri="{FF2B5EF4-FFF2-40B4-BE49-F238E27FC236}">
                <a16:creationId xmlns:a16="http://schemas.microsoft.com/office/drawing/2014/main" id="{613C382A-CD4C-56E2-4D8D-4CA5AE8CBA76}"/>
              </a:ext>
            </a:extLst>
          </p:cNvPr>
          <p:cNvGrpSpPr/>
          <p:nvPr/>
        </p:nvGrpSpPr>
        <p:grpSpPr>
          <a:xfrm>
            <a:off x="3412" y="1286"/>
            <a:ext cx="857143" cy="10285714"/>
            <a:chOff x="0" y="0"/>
            <a:chExt cx="857143" cy="10285714"/>
          </a:xfrm>
        </p:grpSpPr>
        <p:pic>
          <p:nvPicPr>
            <p:cNvPr id="973" name="Object 2">
              <a:extLst>
                <a:ext uri="{FF2B5EF4-FFF2-40B4-BE49-F238E27FC236}">
                  <a16:creationId xmlns:a16="http://schemas.microsoft.com/office/drawing/2014/main" id="{A3BA328D-FD90-BA1A-12DC-C5B9C249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BA8372-C116-2FDB-A3DD-E9D21019FFD0}"/>
              </a:ext>
            </a:extLst>
          </p:cNvPr>
          <p:cNvGrpSpPr/>
          <p:nvPr/>
        </p:nvGrpSpPr>
        <p:grpSpPr>
          <a:xfrm>
            <a:off x="5071702" y="2587800"/>
            <a:ext cx="1104011" cy="1052617"/>
            <a:chOff x="5071702" y="2587800"/>
            <a:chExt cx="1104011" cy="1052617"/>
          </a:xfrm>
        </p:grpSpPr>
        <p:sp>
          <p:nvSpPr>
            <p:cNvPr id="976" name="막힌 원호 975">
              <a:extLst>
                <a:ext uri="{FF2B5EF4-FFF2-40B4-BE49-F238E27FC236}">
                  <a16:creationId xmlns:a16="http://schemas.microsoft.com/office/drawing/2014/main" id="{0FF3F41C-6725-1F21-A857-56BE9D4D99D2}"/>
                </a:ext>
              </a:extLst>
            </p:cNvPr>
            <p:cNvSpPr/>
            <p:nvPr/>
          </p:nvSpPr>
          <p:spPr>
            <a:xfrm rot="1387193">
              <a:off x="5084738" y="2587800"/>
              <a:ext cx="1090975" cy="1052617"/>
            </a:xfrm>
            <a:prstGeom prst="blockArc">
              <a:avLst>
                <a:gd name="adj1" fmla="val 8525904"/>
                <a:gd name="adj2" fmla="val 5361416"/>
                <a:gd name="adj3" fmla="val 8473"/>
              </a:avLst>
            </a:prstGeom>
            <a:solidFill>
              <a:srgbClr val="436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568E9BD1-DAB0-839D-AAD8-16155A3C5D9F}"/>
                </a:ext>
              </a:extLst>
            </p:cNvPr>
            <p:cNvSpPr/>
            <p:nvPr/>
          </p:nvSpPr>
          <p:spPr>
            <a:xfrm>
              <a:off x="5071702" y="3114108"/>
              <a:ext cx="228600" cy="236758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A4A384FE-E032-D65C-B1A0-E6688335D427}"/>
                </a:ext>
              </a:extLst>
            </p:cNvPr>
            <p:cNvSpPr txBox="1"/>
            <p:nvPr/>
          </p:nvSpPr>
          <p:spPr>
            <a:xfrm>
              <a:off x="5096825" y="2790942"/>
              <a:ext cx="1066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333333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Pretendard ExtraBold" panose="02000903000000020004" pitchFamily="2" charset="-127"/>
                </a:rPr>
                <a:t>01</a:t>
              </a:r>
              <a:endParaRPr 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980" name="Object 26">
            <a:extLst>
              <a:ext uri="{FF2B5EF4-FFF2-40B4-BE49-F238E27FC236}">
                <a16:creationId xmlns:a16="http://schemas.microsoft.com/office/drawing/2014/main" id="{C48E41E6-91A1-6146-95EF-F4B2EF01D7D3}"/>
              </a:ext>
            </a:extLst>
          </p:cNvPr>
          <p:cNvSpPr txBox="1"/>
          <p:nvPr/>
        </p:nvSpPr>
        <p:spPr>
          <a:xfrm>
            <a:off x="6477000" y="2590608"/>
            <a:ext cx="60199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333333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중간 보고 정리</a:t>
            </a:r>
            <a:endParaRPr 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981" name="Object 27">
            <a:extLst>
              <a:ext uri="{FF2B5EF4-FFF2-40B4-BE49-F238E27FC236}">
                <a16:creationId xmlns:a16="http://schemas.microsoft.com/office/drawing/2014/main" id="{751A5587-1364-E2FA-C491-4CF216B38608}"/>
              </a:ext>
            </a:extLst>
          </p:cNvPr>
          <p:cNvSpPr txBox="1"/>
          <p:nvPr/>
        </p:nvSpPr>
        <p:spPr>
          <a:xfrm>
            <a:off x="6453116" y="3301425"/>
            <a:ext cx="102794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주제 선정</a:t>
            </a:r>
            <a:r>
              <a:rPr lang="en-US" altLang="ko-KR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배경 </a:t>
            </a:r>
            <a:r>
              <a:rPr 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/ 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연구의 필요성 </a:t>
            </a:r>
            <a:r>
              <a:rPr 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/ 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연구 목표 </a:t>
            </a:r>
            <a:r>
              <a:rPr lang="en-US" altLang="ko-KR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/</a:t>
            </a:r>
            <a:r>
              <a:rPr 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선행연구와의 차별성 </a:t>
            </a:r>
            <a:r>
              <a:rPr 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/ 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기대효과</a:t>
            </a:r>
            <a:endParaRPr lang="en-US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42C6F2-0146-61C1-7549-BD7E6EB909CA}"/>
              </a:ext>
            </a:extLst>
          </p:cNvPr>
          <p:cNvGrpSpPr/>
          <p:nvPr/>
        </p:nvGrpSpPr>
        <p:grpSpPr>
          <a:xfrm>
            <a:off x="5071702" y="4605973"/>
            <a:ext cx="1104011" cy="1052617"/>
            <a:chOff x="5071702" y="4605973"/>
            <a:chExt cx="1104011" cy="1052617"/>
          </a:xfrm>
        </p:grpSpPr>
        <p:sp>
          <p:nvSpPr>
            <p:cNvPr id="2" name="막힌 원호 1">
              <a:extLst>
                <a:ext uri="{FF2B5EF4-FFF2-40B4-BE49-F238E27FC236}">
                  <a16:creationId xmlns:a16="http://schemas.microsoft.com/office/drawing/2014/main" id="{E3F686D9-AA58-DF1E-DDED-F29F055C8812}"/>
                </a:ext>
              </a:extLst>
            </p:cNvPr>
            <p:cNvSpPr/>
            <p:nvPr/>
          </p:nvSpPr>
          <p:spPr>
            <a:xfrm rot="1387193">
              <a:off x="5084738" y="4605973"/>
              <a:ext cx="1090975" cy="1052617"/>
            </a:xfrm>
            <a:prstGeom prst="blockArc">
              <a:avLst>
                <a:gd name="adj1" fmla="val 8525904"/>
                <a:gd name="adj2" fmla="val 5361416"/>
                <a:gd name="adj3" fmla="val 8473"/>
              </a:avLst>
            </a:prstGeom>
            <a:solidFill>
              <a:srgbClr val="436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2E1F4D7-86FE-0B02-4FDB-1ABF92FAE374}"/>
                </a:ext>
              </a:extLst>
            </p:cNvPr>
            <p:cNvSpPr/>
            <p:nvPr/>
          </p:nvSpPr>
          <p:spPr>
            <a:xfrm>
              <a:off x="5071702" y="5132281"/>
              <a:ext cx="228600" cy="236758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C6DAD-6B69-A4FB-4F2F-5A612A21AAAE}"/>
                </a:ext>
              </a:extLst>
            </p:cNvPr>
            <p:cNvSpPr txBox="1"/>
            <p:nvPr/>
          </p:nvSpPr>
          <p:spPr>
            <a:xfrm>
              <a:off x="5071702" y="4809115"/>
              <a:ext cx="1066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333333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Pretendard ExtraBold" panose="02000903000000020004" pitchFamily="2" charset="-127"/>
                </a:rPr>
                <a:t>02</a:t>
              </a:r>
              <a:endParaRPr 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6" name="Object 26">
            <a:extLst>
              <a:ext uri="{FF2B5EF4-FFF2-40B4-BE49-F238E27FC236}">
                <a16:creationId xmlns:a16="http://schemas.microsoft.com/office/drawing/2014/main" id="{E18991C4-C7F6-27D3-A420-D5D915178DFE}"/>
              </a:ext>
            </a:extLst>
          </p:cNvPr>
          <p:cNvSpPr txBox="1"/>
          <p:nvPr/>
        </p:nvSpPr>
        <p:spPr>
          <a:xfrm>
            <a:off x="6453116" y="4695634"/>
            <a:ext cx="60199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333333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연구 과정</a:t>
            </a:r>
            <a:endParaRPr 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7" name="Object 27">
            <a:extLst>
              <a:ext uri="{FF2B5EF4-FFF2-40B4-BE49-F238E27FC236}">
                <a16:creationId xmlns:a16="http://schemas.microsoft.com/office/drawing/2014/main" id="{79947C77-A2A3-5F7E-5A1C-DB5E4072D492}"/>
              </a:ext>
            </a:extLst>
          </p:cNvPr>
          <p:cNvSpPr txBox="1"/>
          <p:nvPr/>
        </p:nvSpPr>
        <p:spPr>
          <a:xfrm>
            <a:off x="6455391" y="5406401"/>
            <a:ext cx="102794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분석 과정 </a:t>
            </a:r>
            <a:r>
              <a:rPr lang="en-US" altLang="ko-KR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/ 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데이터 수집</a:t>
            </a:r>
            <a:r>
              <a:rPr lang="en-US" altLang="ko-KR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/ 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감성 분석</a:t>
            </a:r>
            <a:r>
              <a:rPr lang="en-US" altLang="ko-KR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/ LSTM 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모델링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3DF3B9-8624-322E-74F4-AEB0F29013C6}"/>
              </a:ext>
            </a:extLst>
          </p:cNvPr>
          <p:cNvGrpSpPr/>
          <p:nvPr/>
        </p:nvGrpSpPr>
        <p:grpSpPr>
          <a:xfrm>
            <a:off x="5071702" y="6823687"/>
            <a:ext cx="1104011" cy="1052617"/>
            <a:chOff x="5071702" y="6823687"/>
            <a:chExt cx="1104011" cy="1052617"/>
          </a:xfrm>
        </p:grpSpPr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4C6FD1C9-B800-FB96-31CB-BBF9EA0B7F0D}"/>
                </a:ext>
              </a:extLst>
            </p:cNvPr>
            <p:cNvSpPr/>
            <p:nvPr/>
          </p:nvSpPr>
          <p:spPr>
            <a:xfrm rot="1387193">
              <a:off x="5084738" y="6823687"/>
              <a:ext cx="1090975" cy="1052617"/>
            </a:xfrm>
            <a:prstGeom prst="blockArc">
              <a:avLst>
                <a:gd name="adj1" fmla="val 8525904"/>
                <a:gd name="adj2" fmla="val 5361416"/>
                <a:gd name="adj3" fmla="val 8473"/>
              </a:avLst>
            </a:prstGeom>
            <a:solidFill>
              <a:srgbClr val="436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2739E90-4E86-BED7-215C-47D9B7B4EEED}"/>
                </a:ext>
              </a:extLst>
            </p:cNvPr>
            <p:cNvSpPr/>
            <p:nvPr/>
          </p:nvSpPr>
          <p:spPr>
            <a:xfrm>
              <a:off x="5071702" y="7349995"/>
              <a:ext cx="228600" cy="236758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BE5586-203E-C2BD-5580-E020E89B8336}"/>
                </a:ext>
              </a:extLst>
            </p:cNvPr>
            <p:cNvSpPr txBox="1"/>
            <p:nvPr/>
          </p:nvSpPr>
          <p:spPr>
            <a:xfrm>
              <a:off x="5071702" y="7026829"/>
              <a:ext cx="1066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333333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Pretendard ExtraBold" panose="02000903000000020004" pitchFamily="2" charset="-127"/>
                </a:rPr>
                <a:t>03</a:t>
              </a:r>
              <a:endParaRPr 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19" name="Object 26">
            <a:extLst>
              <a:ext uri="{FF2B5EF4-FFF2-40B4-BE49-F238E27FC236}">
                <a16:creationId xmlns:a16="http://schemas.microsoft.com/office/drawing/2014/main" id="{DEB86D62-F9A7-7658-AC58-8AC42D38DA7D}"/>
              </a:ext>
            </a:extLst>
          </p:cNvPr>
          <p:cNvSpPr txBox="1"/>
          <p:nvPr/>
        </p:nvSpPr>
        <p:spPr>
          <a:xfrm>
            <a:off x="6477000" y="6944875"/>
            <a:ext cx="60199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333333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결과 및 마무리</a:t>
            </a:r>
            <a:endParaRPr 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20" name="Object 27">
            <a:extLst>
              <a:ext uri="{FF2B5EF4-FFF2-40B4-BE49-F238E27FC236}">
                <a16:creationId xmlns:a16="http://schemas.microsoft.com/office/drawing/2014/main" id="{E368139C-FE51-EA88-4242-B3AD716AAF6A}"/>
              </a:ext>
            </a:extLst>
          </p:cNvPr>
          <p:cNvSpPr txBox="1"/>
          <p:nvPr/>
        </p:nvSpPr>
        <p:spPr>
          <a:xfrm>
            <a:off x="6477000" y="7617164"/>
            <a:ext cx="102794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테스트 결과</a:t>
            </a:r>
            <a:r>
              <a:rPr lang="en-US" altLang="ko-KR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/ 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결과 분석 </a:t>
            </a:r>
            <a:r>
              <a:rPr lang="en-US" altLang="ko-KR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/ </a:t>
            </a:r>
            <a:r>
              <a:rPr lang="ko-KR" altLang="en-US" sz="2400" dirty="0">
                <a:solidFill>
                  <a:srgbClr val="9E9E9E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결론 및 한계</a:t>
            </a:r>
          </a:p>
        </p:txBody>
      </p:sp>
    </p:spTree>
    <p:extLst>
      <p:ext uri="{BB962C8B-B14F-4D97-AF65-F5344CB8AC3E}">
        <p14:creationId xmlns:p14="http://schemas.microsoft.com/office/powerpoint/2010/main" val="337501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LSTM </a:t>
            </a:r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모델링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1011">
            <a:extLst>
              <a:ext uri="{FF2B5EF4-FFF2-40B4-BE49-F238E27FC236}">
                <a16:creationId xmlns:a16="http://schemas.microsoft.com/office/drawing/2014/main" id="{69809D7F-57B8-30B3-FFBA-FB30991E4FD7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7" name="Object 32">
              <a:extLst>
                <a:ext uri="{FF2B5EF4-FFF2-40B4-BE49-F238E27FC236}">
                  <a16:creationId xmlns:a16="http://schemas.microsoft.com/office/drawing/2014/main" id="{58AA7E07-4C84-1A41-AD1B-5335C4B9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8" name="Object 42">
            <a:extLst>
              <a:ext uri="{FF2B5EF4-FFF2-40B4-BE49-F238E27FC236}">
                <a16:creationId xmlns:a16="http://schemas.microsoft.com/office/drawing/2014/main" id="{5F738C1A-2074-170A-56A3-CC800B2905B4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모델 구축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C127441C-6DFA-2E16-D929-3C1ED0346CC4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conv1D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 </a:t>
            </a:r>
            <a:r>
              <a:rPr lang="en-US" altLang="ko-KR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–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 </a:t>
            </a:r>
            <a:r>
              <a:rPr lang="en-US" altLang="ko-KR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LSTM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 모델 구조 설계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8F96111-9038-722A-AA75-4C6447FA6F20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7DF70CF0-D1D3-F27E-9F90-5B1C6A718DC3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48534C7A-2257-F6D9-1D4D-81C5D0037DBB}"/>
              </a:ext>
            </a:extLst>
          </p:cNvPr>
          <p:cNvSpPr txBox="1"/>
          <p:nvPr/>
        </p:nvSpPr>
        <p:spPr>
          <a:xfrm>
            <a:off x="1772779" y="2857500"/>
            <a:ext cx="13182600" cy="1518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최종 모델 구조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: conv1D – LSTM 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시계열 데이터에서 변수 간의 지역적 특징을 추출하기 위해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1D CNN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추가하여 모델 설계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구축한 모델에 대해 </a:t>
            </a:r>
            <a:r>
              <a:rPr 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window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size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두 가지 경우로 나누어 진행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0EBEBE-7ADC-492C-AEFD-B8CD9D83FC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15" y="4373987"/>
            <a:ext cx="6678627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테스트 결과 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03</a:t>
            </a:r>
            <a:endParaRPr lang="en-US" sz="2000" dirty="0">
              <a:solidFill>
                <a:srgbClr val="436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64">
            <a:extLst>
              <a:ext uri="{FF2B5EF4-FFF2-40B4-BE49-F238E27FC236}">
                <a16:creationId xmlns:a16="http://schemas.microsoft.com/office/drawing/2014/main" id="{8B699638-79B2-49CE-0DC2-F35FB9B72410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 및 마무리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Object 32">
            <a:extLst>
              <a:ext uri="{FF2B5EF4-FFF2-40B4-BE49-F238E27FC236}">
                <a16:creationId xmlns:a16="http://schemas.microsoft.com/office/drawing/2014/main" id="{87A85A62-0733-D0C1-685E-EE0B18FA2E45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grpSp>
        <p:nvGrpSpPr>
          <p:cNvPr id="20" name="그룹 1011">
            <a:extLst>
              <a:ext uri="{FF2B5EF4-FFF2-40B4-BE49-F238E27FC236}">
                <a16:creationId xmlns:a16="http://schemas.microsoft.com/office/drawing/2014/main" id="{CCAB9539-6102-466A-943F-E8DA4E4B27B0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21" name="Object 32">
              <a:extLst>
                <a:ext uri="{FF2B5EF4-FFF2-40B4-BE49-F238E27FC236}">
                  <a16:creationId xmlns:a16="http://schemas.microsoft.com/office/drawing/2014/main" id="{0CB34927-C7BF-4D3A-9B04-C7488C43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22" name="Object 42">
            <a:extLst>
              <a:ext uri="{FF2B5EF4-FFF2-40B4-BE49-F238E27FC236}">
                <a16:creationId xmlns:a16="http://schemas.microsoft.com/office/drawing/2014/main" id="{FDB1BE6D-AF74-4239-AA51-DD3C562EF7D3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성능 평가 결과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Object 49">
            <a:extLst>
              <a:ext uri="{FF2B5EF4-FFF2-40B4-BE49-F238E27FC236}">
                <a16:creationId xmlns:a16="http://schemas.microsoft.com/office/drawing/2014/main" id="{1C05DB94-5331-48CF-94D6-940BEAFEA1D9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anose="02000303000000020004" pitchFamily="50" charset="-127"/>
              </a:rPr>
              <a:t>각 변수 조합 별로 확인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ExtraLight" panose="0200030300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027318F-766C-4823-92A9-CD861D28B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43982"/>
              </p:ext>
            </p:extLst>
          </p:nvPr>
        </p:nvGraphicFramePr>
        <p:xfrm>
          <a:off x="1676400" y="3291049"/>
          <a:ext cx="4800600" cy="59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22081718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46919871"/>
                    </a:ext>
                  </a:extLst>
                </a:gridCol>
              </a:tblGrid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변수 조합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(window size)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Loss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6682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반영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 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0.0388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50823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반영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 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0.0878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39448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53457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8224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119999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262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111741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3563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4367AA6-B55A-462B-B45A-0761F7414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58767"/>
              </p:ext>
            </p:extLst>
          </p:nvPr>
        </p:nvGraphicFramePr>
        <p:xfrm>
          <a:off x="6934200" y="3291050"/>
          <a:ext cx="4800600" cy="59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22081718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46919871"/>
                    </a:ext>
                  </a:extLst>
                </a:gridCol>
              </a:tblGrid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변수 조합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(window size)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Loss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6682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50823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39448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53457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8224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119999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262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0.0248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111741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팍스넷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0.0416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3563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F83C91D-8849-47B6-9163-19552A59E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24770"/>
              </p:ext>
            </p:extLst>
          </p:nvPr>
        </p:nvGraphicFramePr>
        <p:xfrm>
          <a:off x="12192000" y="3289236"/>
          <a:ext cx="4800600" cy="59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208171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46919871"/>
                    </a:ext>
                  </a:extLst>
                </a:gridCol>
              </a:tblGrid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변수 조합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(window size)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Loss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66828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반영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 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50823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반영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 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39448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53457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82240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119999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2625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(3)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111741"/>
                  </a:ext>
                </a:extLst>
              </a:tr>
              <a:tr h="6556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뉴스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+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종토넷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(5)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6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35634"/>
                  </a:ext>
                </a:extLst>
              </a:tr>
            </a:tbl>
          </a:graphicData>
        </a:graphic>
      </p:graphicFrame>
      <p:sp>
        <p:nvSpPr>
          <p:cNvPr id="29" name="Object 49">
            <a:extLst>
              <a:ext uri="{FF2B5EF4-FFF2-40B4-BE49-F238E27FC236}">
                <a16:creationId xmlns:a16="http://schemas.microsoft.com/office/drawing/2014/main" id="{D5996C7A-8692-4892-A7FE-53BB67D350BF}"/>
              </a:ext>
            </a:extLst>
          </p:cNvPr>
          <p:cNvSpPr txBox="1"/>
          <p:nvPr/>
        </p:nvSpPr>
        <p:spPr>
          <a:xfrm>
            <a:off x="2552700" y="2891848"/>
            <a:ext cx="3048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="1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anose="02000303000000020004" pitchFamily="50" charset="-127"/>
              </a:rPr>
              <a:t>에코프로</a:t>
            </a:r>
            <a:endParaRPr lang="en-US" sz="20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ExtraLight" panose="02000303000000020004" pitchFamily="50" charset="-127"/>
            </a:endParaRPr>
          </a:p>
        </p:txBody>
      </p:sp>
      <p:sp>
        <p:nvSpPr>
          <p:cNvPr id="30" name="Object 49">
            <a:extLst>
              <a:ext uri="{FF2B5EF4-FFF2-40B4-BE49-F238E27FC236}">
                <a16:creationId xmlns:a16="http://schemas.microsoft.com/office/drawing/2014/main" id="{29043549-163A-492C-926F-4ABF98C27548}"/>
              </a:ext>
            </a:extLst>
          </p:cNvPr>
          <p:cNvSpPr txBox="1"/>
          <p:nvPr/>
        </p:nvSpPr>
        <p:spPr>
          <a:xfrm>
            <a:off x="7810500" y="2876685"/>
            <a:ext cx="3048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="1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anose="02000303000000020004" pitchFamily="50" charset="-127"/>
              </a:rPr>
              <a:t>에코프로</a:t>
            </a:r>
            <a:endParaRPr lang="en-US" sz="20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ExtraLight" panose="02000303000000020004" pitchFamily="50" charset="-127"/>
            </a:endParaRPr>
          </a:p>
        </p:txBody>
      </p:sp>
      <p:sp>
        <p:nvSpPr>
          <p:cNvPr id="32" name="Object 49">
            <a:extLst>
              <a:ext uri="{FF2B5EF4-FFF2-40B4-BE49-F238E27FC236}">
                <a16:creationId xmlns:a16="http://schemas.microsoft.com/office/drawing/2014/main" id="{0106933D-6F59-44AD-BDA1-1F7D3BA33BAA}"/>
              </a:ext>
            </a:extLst>
          </p:cNvPr>
          <p:cNvSpPr txBox="1"/>
          <p:nvPr/>
        </p:nvSpPr>
        <p:spPr>
          <a:xfrm>
            <a:off x="13068300" y="2868712"/>
            <a:ext cx="3048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anose="02000303000000020004" pitchFamily="50" charset="-127"/>
              </a:rPr>
              <a:t>SM</a:t>
            </a:r>
            <a:endParaRPr lang="en-US" sz="20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72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테스트 결과 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03</a:t>
            </a:r>
            <a:endParaRPr lang="en-US" sz="2000" dirty="0">
              <a:solidFill>
                <a:srgbClr val="436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64">
            <a:extLst>
              <a:ext uri="{FF2B5EF4-FFF2-40B4-BE49-F238E27FC236}">
                <a16:creationId xmlns:a16="http://schemas.microsoft.com/office/drawing/2014/main" id="{8B699638-79B2-49CE-0DC2-F35FB9B72410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 및 마무리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Object 32">
            <a:extLst>
              <a:ext uri="{FF2B5EF4-FFF2-40B4-BE49-F238E27FC236}">
                <a16:creationId xmlns:a16="http://schemas.microsoft.com/office/drawing/2014/main" id="{87A85A62-0733-D0C1-685E-EE0B18FA2E45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grpSp>
        <p:nvGrpSpPr>
          <p:cNvPr id="20" name="그룹 1011">
            <a:extLst>
              <a:ext uri="{FF2B5EF4-FFF2-40B4-BE49-F238E27FC236}">
                <a16:creationId xmlns:a16="http://schemas.microsoft.com/office/drawing/2014/main" id="{CCAB9539-6102-466A-943F-E8DA4E4B27B0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21" name="Object 32">
              <a:extLst>
                <a:ext uri="{FF2B5EF4-FFF2-40B4-BE49-F238E27FC236}">
                  <a16:creationId xmlns:a16="http://schemas.microsoft.com/office/drawing/2014/main" id="{0CB34927-C7BF-4D3A-9B04-C7488C43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22" name="Object 42">
            <a:extLst>
              <a:ext uri="{FF2B5EF4-FFF2-40B4-BE49-F238E27FC236}">
                <a16:creationId xmlns:a16="http://schemas.microsoft.com/office/drawing/2014/main" id="{FDB1BE6D-AF74-4239-AA51-DD3C562EF7D3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예측 결과 시각화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0329541-AC65-4E70-9F53-D1A71F70F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939" y="3955907"/>
            <a:ext cx="6172200" cy="4583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D90543-1303-4193-BAAF-F9BB1EA3892C}"/>
              </a:ext>
            </a:extLst>
          </p:cNvPr>
          <p:cNvSpPr txBox="1"/>
          <p:nvPr/>
        </p:nvSpPr>
        <p:spPr>
          <a:xfrm>
            <a:off x="11685945" y="8933427"/>
            <a:ext cx="352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뉴스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종토넷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window size = 3</a:t>
            </a:r>
          </a:p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Test loss : 0.0018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0" name="Object 49">
            <a:extLst>
              <a:ext uri="{FF2B5EF4-FFF2-40B4-BE49-F238E27FC236}">
                <a16:creationId xmlns:a16="http://schemas.microsoft.com/office/drawing/2014/main" id="{25DC0AFF-EB0B-4329-857D-F2BAC9075F1C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SM 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예측 결과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0E0DC-8AD3-326F-F7BE-0E5D45C0CA6F}"/>
              </a:ext>
            </a:extLst>
          </p:cNvPr>
          <p:cNvSpPr txBox="1"/>
          <p:nvPr/>
        </p:nvSpPr>
        <p:spPr>
          <a:xfrm>
            <a:off x="11534334" y="3199320"/>
            <a:ext cx="3831411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SM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감성분석 반영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8CBDF0-F371-19D1-70AA-521F9254FDB8}"/>
              </a:ext>
            </a:extLst>
          </p:cNvPr>
          <p:cNvCxnSpPr>
            <a:cxnSpLocks/>
          </p:cNvCxnSpPr>
          <p:nvPr/>
        </p:nvCxnSpPr>
        <p:spPr>
          <a:xfrm>
            <a:off x="9378459" y="3380379"/>
            <a:ext cx="0" cy="576709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E4AD0E-B12F-BEBB-7CE2-5F41FB0D32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80" y="4003893"/>
            <a:ext cx="6172200" cy="458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F6F5C1-3B48-3A7E-A0F2-5AD6AA68F573}"/>
              </a:ext>
            </a:extLst>
          </p:cNvPr>
          <p:cNvSpPr txBox="1"/>
          <p:nvPr/>
        </p:nvSpPr>
        <p:spPr>
          <a:xfrm>
            <a:off x="3542786" y="8933427"/>
            <a:ext cx="352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주가만 반영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window size = 3</a:t>
            </a:r>
          </a:p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Test loss : 0.0038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121F2-7F9C-D6CE-BB41-8EB6C31CC8C3}"/>
              </a:ext>
            </a:extLst>
          </p:cNvPr>
          <p:cNvSpPr txBox="1"/>
          <p:nvPr/>
        </p:nvSpPr>
        <p:spPr>
          <a:xfrm>
            <a:off x="3391175" y="3222318"/>
            <a:ext cx="3831411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SM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감성분석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미반영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14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테스트 결과 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03</a:t>
            </a:r>
            <a:endParaRPr lang="en-US" sz="2000" dirty="0">
              <a:solidFill>
                <a:srgbClr val="436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64">
            <a:extLst>
              <a:ext uri="{FF2B5EF4-FFF2-40B4-BE49-F238E27FC236}">
                <a16:creationId xmlns:a16="http://schemas.microsoft.com/office/drawing/2014/main" id="{8B699638-79B2-49CE-0DC2-F35FB9B72410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 및 마무리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Object 32">
            <a:extLst>
              <a:ext uri="{FF2B5EF4-FFF2-40B4-BE49-F238E27FC236}">
                <a16:creationId xmlns:a16="http://schemas.microsoft.com/office/drawing/2014/main" id="{87A85A62-0733-D0C1-685E-EE0B18FA2E45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grpSp>
        <p:nvGrpSpPr>
          <p:cNvPr id="20" name="그룹 1011">
            <a:extLst>
              <a:ext uri="{FF2B5EF4-FFF2-40B4-BE49-F238E27FC236}">
                <a16:creationId xmlns:a16="http://schemas.microsoft.com/office/drawing/2014/main" id="{CCAB9539-6102-466A-943F-E8DA4E4B27B0}"/>
              </a:ext>
            </a:extLst>
          </p:cNvPr>
          <p:cNvGrpSpPr/>
          <p:nvPr/>
        </p:nvGrpSpPr>
        <p:grpSpPr>
          <a:xfrm>
            <a:off x="1752600" y="2654691"/>
            <a:ext cx="15219048" cy="14286"/>
            <a:chOff x="1108164" y="4298333"/>
            <a:chExt cx="15219048" cy="14286"/>
          </a:xfrm>
        </p:grpSpPr>
        <p:pic>
          <p:nvPicPr>
            <p:cNvPr id="21" name="Object 32">
              <a:extLst>
                <a:ext uri="{FF2B5EF4-FFF2-40B4-BE49-F238E27FC236}">
                  <a16:creationId xmlns:a16="http://schemas.microsoft.com/office/drawing/2014/main" id="{0CB34927-C7BF-4D3A-9B04-C7488C43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64" y="4298333"/>
              <a:ext cx="15219048" cy="14286"/>
            </a:xfrm>
            <a:prstGeom prst="rect">
              <a:avLst/>
            </a:prstGeom>
          </p:spPr>
        </p:pic>
      </p:grpSp>
      <p:sp>
        <p:nvSpPr>
          <p:cNvPr id="22" name="Object 42">
            <a:extLst>
              <a:ext uri="{FF2B5EF4-FFF2-40B4-BE49-F238E27FC236}">
                <a16:creationId xmlns:a16="http://schemas.microsoft.com/office/drawing/2014/main" id="{FDB1BE6D-AF74-4239-AA51-DD3C562EF7D3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예측 결과 시각화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D90543-1303-4193-BAAF-F9BB1EA3892C}"/>
              </a:ext>
            </a:extLst>
          </p:cNvPr>
          <p:cNvSpPr txBox="1"/>
          <p:nvPr/>
        </p:nvSpPr>
        <p:spPr>
          <a:xfrm>
            <a:off x="11685945" y="8933427"/>
            <a:ext cx="352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뉴스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종토넷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window size = 3</a:t>
            </a:r>
          </a:p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Test loss : 0.0016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0" name="Object 49">
            <a:extLst>
              <a:ext uri="{FF2B5EF4-FFF2-40B4-BE49-F238E27FC236}">
                <a16:creationId xmlns:a16="http://schemas.microsoft.com/office/drawing/2014/main" id="{25DC0AFF-EB0B-4329-857D-F2BAC9075F1C}"/>
              </a:ext>
            </a:extLst>
          </p:cNvPr>
          <p:cNvSpPr txBox="1"/>
          <p:nvPr/>
        </p:nvSpPr>
        <p:spPr>
          <a:xfrm>
            <a:off x="7844729" y="2285390"/>
            <a:ext cx="304800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에코프로</a:t>
            </a:r>
            <a:r>
              <a:rPr lang="en-US" altLang="ko-KR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 </a:t>
            </a:r>
            <a:r>
              <a:rPr lang="ko-KR" altLang="en-US" sz="15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Light" pitchFamily="34" charset="0"/>
              </a:rPr>
              <a:t>예측 결과</a:t>
            </a:r>
            <a:endParaRPr 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0E0DC-8AD3-326F-F7BE-0E5D45C0CA6F}"/>
              </a:ext>
            </a:extLst>
          </p:cNvPr>
          <p:cNvSpPr txBox="1"/>
          <p:nvPr/>
        </p:nvSpPr>
        <p:spPr>
          <a:xfrm>
            <a:off x="11534334" y="3199320"/>
            <a:ext cx="3831411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에코프로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감성분석 반영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8CBDF0-F371-19D1-70AA-521F9254FDB8}"/>
              </a:ext>
            </a:extLst>
          </p:cNvPr>
          <p:cNvCxnSpPr>
            <a:cxnSpLocks/>
          </p:cNvCxnSpPr>
          <p:nvPr/>
        </p:nvCxnSpPr>
        <p:spPr>
          <a:xfrm>
            <a:off x="9378459" y="3380379"/>
            <a:ext cx="0" cy="576709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F6F5C1-3B48-3A7E-A0F2-5AD6AA68F573}"/>
              </a:ext>
            </a:extLst>
          </p:cNvPr>
          <p:cNvSpPr txBox="1"/>
          <p:nvPr/>
        </p:nvSpPr>
        <p:spPr>
          <a:xfrm>
            <a:off x="3542786" y="8933427"/>
            <a:ext cx="352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주가만 반영</a:t>
            </a:r>
            <a:r>
              <a:rPr lang="en-US" altLang="ko-KR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window size = 3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Test loss :</a:t>
            </a:r>
            <a:endParaRPr lang="ko-KR" altLang="en-US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121F2-7F9C-D6CE-BB41-8EB6C31CC8C3}"/>
              </a:ext>
            </a:extLst>
          </p:cNvPr>
          <p:cNvSpPr txBox="1"/>
          <p:nvPr/>
        </p:nvSpPr>
        <p:spPr>
          <a:xfrm>
            <a:off x="3391175" y="3222318"/>
            <a:ext cx="3831411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에코프로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감성분석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Light" panose="02000403000000020004" pitchFamily="50" charset="-127"/>
              </a:rPr>
              <a:t>미반영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Light" panose="020004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9AE63A-BD28-FA51-FA84-AB742FF089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9" t="1184"/>
          <a:stretch/>
        </p:blipFill>
        <p:spPr>
          <a:xfrm>
            <a:off x="10363939" y="3957138"/>
            <a:ext cx="6172193" cy="45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64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결과 분석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03</a:t>
            </a:r>
            <a:endParaRPr lang="en-US" sz="2000" dirty="0">
              <a:solidFill>
                <a:srgbClr val="436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35">
            <a:extLst>
              <a:ext uri="{FF2B5EF4-FFF2-40B4-BE49-F238E27FC236}">
                <a16:creationId xmlns:a16="http://schemas.microsoft.com/office/drawing/2014/main" id="{454D73D0-4878-15BB-670D-94E789617E98}"/>
              </a:ext>
            </a:extLst>
          </p:cNvPr>
          <p:cNvSpPr txBox="1"/>
          <p:nvPr/>
        </p:nvSpPr>
        <p:spPr>
          <a:xfrm>
            <a:off x="1605838" y="8267700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03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0" name="Object 35">
            <a:extLst>
              <a:ext uri="{FF2B5EF4-FFF2-40B4-BE49-F238E27FC236}">
                <a16:creationId xmlns:a16="http://schemas.microsoft.com/office/drawing/2014/main" id="{869B18F2-7142-E0DE-3DCE-E1B38F49F6B7}"/>
              </a:ext>
            </a:extLst>
          </p:cNvPr>
          <p:cNvSpPr txBox="1"/>
          <p:nvPr/>
        </p:nvSpPr>
        <p:spPr>
          <a:xfrm>
            <a:off x="1605838" y="4905458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02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89148-36F7-6590-A33D-4E12985C9321}"/>
              </a:ext>
            </a:extLst>
          </p:cNvPr>
          <p:cNvSpPr txBox="1"/>
          <p:nvPr/>
        </p:nvSpPr>
        <p:spPr>
          <a:xfrm>
            <a:off x="2438400" y="500351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kern="0" spc="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종목에 따른 차이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10790525-9B1C-891C-027F-C741A6662DC5}"/>
              </a:ext>
            </a:extLst>
          </p:cNvPr>
          <p:cNvSpPr txBox="1"/>
          <p:nvPr/>
        </p:nvSpPr>
        <p:spPr>
          <a:xfrm>
            <a:off x="2438400" y="5572629"/>
            <a:ext cx="14179280" cy="1425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&lt; </a:t>
            </a:r>
            <a:r>
              <a:rPr lang="ko-KR" altLang="en-US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에코프로 </a:t>
            </a:r>
            <a:r>
              <a:rPr lang="en-US" altLang="ko-KR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&gt;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감성분석 반영 여부가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loss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에 큰 영향을 미치는 것을 확인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하지만 변동성이 큰 부분에 대해서는 감성분석 결과 반영이 큰 성능 향상을 가져오지 못함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13" name="Object 35">
            <a:extLst>
              <a:ext uri="{FF2B5EF4-FFF2-40B4-BE49-F238E27FC236}">
                <a16:creationId xmlns:a16="http://schemas.microsoft.com/office/drawing/2014/main" id="{E2FA574E-D685-B841-B08E-D40975D3032C}"/>
              </a:ext>
            </a:extLst>
          </p:cNvPr>
          <p:cNvSpPr txBox="1"/>
          <p:nvPr/>
        </p:nvSpPr>
        <p:spPr>
          <a:xfrm>
            <a:off x="1605838" y="2019300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01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4D26B-DF46-B895-28D9-CAEB0A39041C}"/>
              </a:ext>
            </a:extLst>
          </p:cNvPr>
          <p:cNvSpPr txBox="1"/>
          <p:nvPr/>
        </p:nvSpPr>
        <p:spPr>
          <a:xfrm>
            <a:off x="2438400" y="211735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kern="0" spc="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감성분석 반영 여부에 따른 차이  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951805D9-11E4-AB17-4498-ABDB67D00702}"/>
              </a:ext>
            </a:extLst>
          </p:cNvPr>
          <p:cNvSpPr txBox="1"/>
          <p:nvPr/>
        </p:nvSpPr>
        <p:spPr>
          <a:xfrm>
            <a:off x="2438400" y="2686471"/>
            <a:ext cx="14325600" cy="1886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한 종류만 반영한 경우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: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데이터 소스 간 큰 차이 없음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두 종목 모두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[</a:t>
            </a:r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뉴스 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+ </a:t>
            </a:r>
            <a:r>
              <a:rPr lang="ko-KR" altLang="en-US" sz="2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종토넷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, window size = 3]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조합이 가장 낮은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test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loss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를 보임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에코프로의 경우 세 변수 모두 반영했을 때에 그다지 좋은 성능을 보이지 않음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➡️ </a:t>
            </a:r>
            <a:r>
              <a:rPr lang="ko-KR" altLang="en-US" sz="2000" dirty="0" err="1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팍스넷이</a:t>
            </a:r>
            <a:r>
              <a:rPr lang="ko-KR" altLang="en-US" sz="20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 상대적으로 데이터 양이 적어 해당 날짜의 현상을 적절히 반영하지 못한 것으로 추정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16" name="Object 64">
            <a:extLst>
              <a:ext uri="{FF2B5EF4-FFF2-40B4-BE49-F238E27FC236}">
                <a16:creationId xmlns:a16="http://schemas.microsoft.com/office/drawing/2014/main" id="{8B699638-79B2-49CE-0DC2-F35FB9B72410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 및 마무리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Object 32">
            <a:extLst>
              <a:ext uri="{FF2B5EF4-FFF2-40B4-BE49-F238E27FC236}">
                <a16:creationId xmlns:a16="http://schemas.microsoft.com/office/drawing/2014/main" id="{87A85A62-0733-D0C1-685E-EE0B18FA2E45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49447B-F3ED-1B50-A6A5-9DACE464B25D}"/>
              </a:ext>
            </a:extLst>
          </p:cNvPr>
          <p:cNvSpPr txBox="1"/>
          <p:nvPr/>
        </p:nvSpPr>
        <p:spPr>
          <a:xfrm>
            <a:off x="2438400" y="834491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기타 사항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1B9B94C-C63A-4960-ED98-D2B7602E0504}"/>
              </a:ext>
            </a:extLst>
          </p:cNvPr>
          <p:cNvSpPr txBox="1"/>
          <p:nvPr/>
        </p:nvSpPr>
        <p:spPr>
          <a:xfrm>
            <a:off x="2438400" y="8914031"/>
            <a:ext cx="14179280" cy="502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window size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일관성을 보이는 경향이 없음 ➡️ </a:t>
            </a:r>
            <a:r>
              <a:rPr lang="ko-KR" altLang="en-US" sz="20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조건들에 비해 큰 영향을 미치지 않는 것이라 판단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4531745-B004-44EA-B0A0-30DACBC9367A}"/>
              </a:ext>
            </a:extLst>
          </p:cNvPr>
          <p:cNvSpPr txBox="1"/>
          <p:nvPr/>
        </p:nvSpPr>
        <p:spPr>
          <a:xfrm>
            <a:off x="2438400" y="6998597"/>
            <a:ext cx="14179280" cy="964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&lt; SM</a:t>
            </a:r>
            <a:r>
              <a:rPr lang="ko-KR" altLang="en-US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en-US" altLang="ko-KR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&gt;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에코프로만큼은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아니지만 감성분석 결과가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loss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향상에 영향을 미치며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전체적인 추세를 잘 </a:t>
            </a: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따라감을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확인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8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결론 및 한계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03</a:t>
            </a:r>
            <a:endParaRPr lang="en-US" sz="2000" dirty="0">
              <a:solidFill>
                <a:srgbClr val="436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91775-41B1-B2E3-766B-5013E3DDC77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35">
            <a:extLst>
              <a:ext uri="{FF2B5EF4-FFF2-40B4-BE49-F238E27FC236}">
                <a16:creationId xmlns:a16="http://schemas.microsoft.com/office/drawing/2014/main" id="{454D73D0-4878-15BB-670D-94E789617E98}"/>
              </a:ext>
            </a:extLst>
          </p:cNvPr>
          <p:cNvSpPr txBox="1"/>
          <p:nvPr/>
        </p:nvSpPr>
        <p:spPr>
          <a:xfrm>
            <a:off x="1605838" y="7652131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02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6" name="Object 64">
            <a:extLst>
              <a:ext uri="{FF2B5EF4-FFF2-40B4-BE49-F238E27FC236}">
                <a16:creationId xmlns:a16="http://schemas.microsoft.com/office/drawing/2014/main" id="{8B699638-79B2-49CE-0DC2-F35FB9B72410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 및 마무리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Object 32">
            <a:extLst>
              <a:ext uri="{FF2B5EF4-FFF2-40B4-BE49-F238E27FC236}">
                <a16:creationId xmlns:a16="http://schemas.microsoft.com/office/drawing/2014/main" id="{87A85A62-0733-D0C1-685E-EE0B18FA2E45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49447B-F3ED-1B50-A6A5-9DACE464B25D}"/>
              </a:ext>
            </a:extLst>
          </p:cNvPr>
          <p:cNvSpPr txBox="1"/>
          <p:nvPr/>
        </p:nvSpPr>
        <p:spPr>
          <a:xfrm>
            <a:off x="2438400" y="7729346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긍정적인 점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1B9B94C-C63A-4960-ED98-D2B7602E0504}"/>
              </a:ext>
            </a:extLst>
          </p:cNvPr>
          <p:cNvSpPr txBox="1"/>
          <p:nvPr/>
        </p:nvSpPr>
        <p:spPr>
          <a:xfrm>
            <a:off x="2438400" y="8298462"/>
            <a:ext cx="14179280" cy="502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결과를 통해 감성분석 결과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즉 투자자의 심리를 주가 예측에 반영하는 것이 유의미할 수 있다는 것을 확인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pic>
        <p:nvPicPr>
          <p:cNvPr id="20" name="Object 11">
            <a:extLst>
              <a:ext uri="{FF2B5EF4-FFF2-40B4-BE49-F238E27FC236}">
                <a16:creationId xmlns:a16="http://schemas.microsoft.com/office/drawing/2014/main" id="{6482D7AF-2B71-4B52-BAE1-A62D929139C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8215071" y="-3948436"/>
            <a:ext cx="2286000" cy="14526272"/>
          </a:xfrm>
          <a:prstGeom prst="rect">
            <a:avLst/>
          </a:prstGeom>
        </p:spPr>
      </p:pic>
      <p:sp>
        <p:nvSpPr>
          <p:cNvPr id="21" name="Object 18">
            <a:extLst>
              <a:ext uri="{FF2B5EF4-FFF2-40B4-BE49-F238E27FC236}">
                <a16:creationId xmlns:a16="http://schemas.microsoft.com/office/drawing/2014/main" id="{610E8147-AD83-4CBD-8B33-7C8FAB4337A5}"/>
              </a:ext>
            </a:extLst>
          </p:cNvPr>
          <p:cNvSpPr txBox="1"/>
          <p:nvPr/>
        </p:nvSpPr>
        <p:spPr>
          <a:xfrm>
            <a:off x="3852303" y="2933700"/>
            <a:ext cx="11011533" cy="964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하지만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종목에 따라 영향 정도에는 차이가 있음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감성 분석 반영이 미치는 영향은 에코프로가 크지만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전반적인 예측은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SM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이 더 정확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44EFB98B-6CB3-4FE6-86ED-CEE7BD04659D}"/>
              </a:ext>
            </a:extLst>
          </p:cNvPr>
          <p:cNvSpPr txBox="1"/>
          <p:nvPr/>
        </p:nvSpPr>
        <p:spPr>
          <a:xfrm>
            <a:off x="5803036" y="2457390"/>
            <a:ext cx="66819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감성 분석을 반영하는 것이 주가 예측에 도움이 될 수 있다</a:t>
            </a:r>
            <a:endParaRPr lang="en-US" altLang="ko-KR" sz="2000" dirty="0">
              <a:solidFill>
                <a:srgbClr val="436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23" name="Object 35">
            <a:extLst>
              <a:ext uri="{FF2B5EF4-FFF2-40B4-BE49-F238E27FC236}">
                <a16:creationId xmlns:a16="http://schemas.microsoft.com/office/drawing/2014/main" id="{BD964D96-041D-4DCE-9E08-5AC00E8A41D2}"/>
              </a:ext>
            </a:extLst>
          </p:cNvPr>
          <p:cNvSpPr txBox="1"/>
          <p:nvPr/>
        </p:nvSpPr>
        <p:spPr>
          <a:xfrm>
            <a:off x="1600200" y="5067300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01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39AE8-2307-4FA6-A5C8-3276EA171D5B}"/>
              </a:ext>
            </a:extLst>
          </p:cNvPr>
          <p:cNvSpPr txBox="1"/>
          <p:nvPr/>
        </p:nvSpPr>
        <p:spPr>
          <a:xfrm>
            <a:off x="2432762" y="514451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보완 및 한계점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149A576-22D5-4910-8461-E31859C2932E}"/>
              </a:ext>
            </a:extLst>
          </p:cNvPr>
          <p:cNvSpPr txBox="1"/>
          <p:nvPr/>
        </p:nvSpPr>
        <p:spPr>
          <a:xfrm>
            <a:off x="2432762" y="5713631"/>
            <a:ext cx="14179280" cy="1425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전체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개월 중 휴장일을 고려한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124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일을 활용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→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 예측에 활용한 기간은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 정도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정확한 예측을 수행하기에는 부족했던 데이터 양 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더 다양한 종목에 대해 분석을 진행한다면 주식 성격에 따른 차이점을 명확히 파악할 수 있었을 것</a:t>
            </a:r>
          </a:p>
        </p:txBody>
      </p:sp>
    </p:spTree>
    <p:extLst>
      <p:ext uri="{BB962C8B-B14F-4D97-AF65-F5344CB8AC3E}">
        <p14:creationId xmlns:p14="http://schemas.microsoft.com/office/powerpoint/2010/main" val="330250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"/>
            <a:ext cx="18285714" cy="10285948"/>
            <a:chOff x="0" y="3524043"/>
            <a:chExt cx="18285714" cy="6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24043"/>
              <a:ext cx="18285714" cy="676190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2878555" y="7763025"/>
            <a:ext cx="297892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100" dirty="0">
                <a:solidFill>
                  <a:srgbClr val="EEEEE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김지현 </a:t>
            </a:r>
            <a:r>
              <a:rPr lang="ko-KR" altLang="en-US" kern="0" spc="100" dirty="0" err="1">
                <a:solidFill>
                  <a:srgbClr val="EEEEE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김홍진</a:t>
            </a:r>
            <a:r>
              <a:rPr lang="ko-KR" altLang="en-US" kern="0" spc="100" dirty="0">
                <a:solidFill>
                  <a:srgbClr val="EEEEE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</a:t>
            </a:r>
            <a:r>
              <a:rPr lang="ko-KR" altLang="en-US" kern="0" spc="100" dirty="0" err="1">
                <a:solidFill>
                  <a:srgbClr val="EEEEE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윤남경</a:t>
            </a:r>
            <a:r>
              <a:rPr lang="ko-KR" altLang="en-US" kern="0" spc="100" dirty="0">
                <a:solidFill>
                  <a:srgbClr val="EEEEE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</a:t>
            </a:r>
            <a:endParaRPr lang="en-US" altLang="ko-KR" kern="0" spc="100" dirty="0">
              <a:solidFill>
                <a:srgbClr val="EEEEE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retendard Medium" panose="02000603000000020004" pitchFamily="50" charset="-127"/>
            </a:endParaRPr>
          </a:p>
          <a:p>
            <a:pPr algn="ctr"/>
            <a:r>
              <a:rPr lang="ko-KR" altLang="en-US" kern="0" spc="100" dirty="0" err="1">
                <a:solidFill>
                  <a:srgbClr val="EEEEE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이원재</a:t>
            </a:r>
            <a:r>
              <a:rPr lang="ko-KR" altLang="en-US" kern="0" spc="100" dirty="0">
                <a:solidFill>
                  <a:srgbClr val="EEEEE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retendard Medium" panose="02000603000000020004" pitchFamily="50" charset="-127"/>
              </a:rPr>
              <a:t> 이종욱 차민재</a:t>
            </a:r>
          </a:p>
        </p:txBody>
      </p:sp>
      <p:sp>
        <p:nvSpPr>
          <p:cNvPr id="2" name="Object 53">
            <a:extLst>
              <a:ext uri="{FF2B5EF4-FFF2-40B4-BE49-F238E27FC236}">
                <a16:creationId xmlns:a16="http://schemas.microsoft.com/office/drawing/2014/main" id="{638BDA37-4370-A7A9-5330-F72105BD1D9C}"/>
              </a:ext>
            </a:extLst>
          </p:cNvPr>
          <p:cNvSpPr txBox="1"/>
          <p:nvPr/>
        </p:nvSpPr>
        <p:spPr>
          <a:xfrm>
            <a:off x="5631613" y="2033084"/>
            <a:ext cx="7022488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8800" kern="0" spc="-100" dirty="0">
                <a:solidFill>
                  <a:srgbClr val="FFF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Q&amp;A</a:t>
            </a:r>
          </a:p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감사합니다 </a:t>
            </a:r>
            <a:r>
              <a:rPr lang="en-US" altLang="ko-KR" sz="8800" kern="0" spc="-100" dirty="0">
                <a:solidFill>
                  <a:srgbClr val="FFF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!</a:t>
            </a:r>
            <a:endParaRPr lang="ko-KR" altLang="en-US" sz="8800" kern="0" spc="-100" dirty="0">
              <a:solidFill>
                <a:srgbClr val="FFF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410068-0213-5C53-EBB3-1FFEBA4AD0B2}"/>
              </a:ext>
            </a:extLst>
          </p:cNvPr>
          <p:cNvCxnSpPr>
            <a:cxnSpLocks/>
          </p:cNvCxnSpPr>
          <p:nvPr/>
        </p:nvCxnSpPr>
        <p:spPr>
          <a:xfrm>
            <a:off x="13258800" y="7248017"/>
            <a:ext cx="3505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53">
            <a:extLst>
              <a:ext uri="{FF2B5EF4-FFF2-40B4-BE49-F238E27FC236}">
                <a16:creationId xmlns:a16="http://schemas.microsoft.com/office/drawing/2014/main" id="{BAB9B59F-18B0-56FB-12D2-7E57541B90B6}"/>
              </a:ext>
            </a:extLst>
          </p:cNvPr>
          <p:cNvSpPr txBox="1"/>
          <p:nvPr/>
        </p:nvSpPr>
        <p:spPr>
          <a:xfrm>
            <a:off x="5631613" y="5281474"/>
            <a:ext cx="702248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kern="0" spc="-100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Bold" panose="02000903000000020004" pitchFamily="2" charset="-127"/>
              </a:rPr>
              <a:t>1</a:t>
            </a:r>
            <a:r>
              <a:rPr lang="ko-KR" altLang="en-US" sz="2000" kern="0" spc="-100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Bold" panose="02000903000000020004" pitchFamily="2" charset="-127"/>
              </a:rPr>
              <a:t>조</a:t>
            </a:r>
            <a:endParaRPr lang="en-US" altLang="ko-KR" sz="2000" kern="0" spc="-100" dirty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ExtraBold" panose="02000903000000020004" pitchFamily="2" charset="-127"/>
            </a:endParaRPr>
          </a:p>
          <a:p>
            <a:pPr algn="ctr"/>
            <a:r>
              <a:rPr lang="ko-KR" altLang="en-US" sz="2000" kern="0" spc="-100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Bold" panose="02000903000000020004" pitchFamily="2" charset="-127"/>
              </a:rPr>
              <a:t>투자자 심리에 따른 테마주 주가 변동 예측 모델</a:t>
            </a:r>
          </a:p>
        </p:txBody>
      </p:sp>
      <p:sp>
        <p:nvSpPr>
          <p:cNvPr id="16" name="Object 53">
            <a:extLst>
              <a:ext uri="{FF2B5EF4-FFF2-40B4-BE49-F238E27FC236}">
                <a16:creationId xmlns:a16="http://schemas.microsoft.com/office/drawing/2014/main" id="{AC297F52-2252-18CC-FFCF-890E5934BFA6}"/>
              </a:ext>
            </a:extLst>
          </p:cNvPr>
          <p:cNvSpPr txBox="1"/>
          <p:nvPr/>
        </p:nvSpPr>
        <p:spPr>
          <a:xfrm>
            <a:off x="12420600" y="7352762"/>
            <a:ext cx="2667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kern="0" spc="-100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ExtraBold" panose="02000903000000020004" pitchFamily="2" charset="-127"/>
              </a:rPr>
              <a:t>Member</a:t>
            </a:r>
            <a:endParaRPr lang="ko-KR" altLang="en-US" sz="2000" kern="0" spc="-100" dirty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9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40" name="Object 64">
            <a:extLst>
              <a:ext uri="{FF2B5EF4-FFF2-40B4-BE49-F238E27FC236}">
                <a16:creationId xmlns:a16="http://schemas.microsoft.com/office/drawing/2014/main" id="{C02DC288-FFCA-2FA4-83E4-F3584C87BB84}"/>
              </a:ext>
            </a:extLst>
          </p:cNvPr>
          <p:cNvSpPr txBox="1"/>
          <p:nvPr/>
        </p:nvSpPr>
        <p:spPr>
          <a:xfrm>
            <a:off x="712478" y="356319"/>
            <a:ext cx="15837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개요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30673394-E896-1C24-28B9-2A95D20CA0A5}"/>
              </a:ext>
            </a:extLst>
          </p:cNvPr>
          <p:cNvSpPr txBox="1"/>
          <p:nvPr/>
        </p:nvSpPr>
        <p:spPr>
          <a:xfrm>
            <a:off x="1138062" y="824206"/>
            <a:ext cx="16315554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주제 선정 배경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498C93E9-41CE-BE29-4675-39DFA44F54A7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E0DC678C-AC3F-1C58-9CB6-CBD7E5EC2A39}"/>
              </a:ext>
            </a:extLst>
          </p:cNvPr>
          <p:cNvSpPr txBox="1"/>
          <p:nvPr/>
        </p:nvSpPr>
        <p:spPr>
          <a:xfrm>
            <a:off x="1605838" y="7210296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Gmarket Sans Bold" pitchFamily="34" charset="0"/>
              </a:rPr>
              <a:t>03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90CF1-6A81-F9DB-C273-A5E403384592}"/>
              </a:ext>
            </a:extLst>
          </p:cNvPr>
          <p:cNvSpPr txBox="1"/>
          <p:nvPr/>
        </p:nvSpPr>
        <p:spPr>
          <a:xfrm>
            <a:off x="2444646" y="730835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kern="0" spc="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Transformer</a:t>
            </a:r>
            <a:r>
              <a:rPr lang="ko-KR" altLang="en-US" sz="2400" kern="0" spc="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를 활용한 주가 예측의 가능성 파악</a:t>
            </a:r>
            <a:endParaRPr 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6FA06FA8-E8EA-DD20-97D2-F765BFA9B735}"/>
              </a:ext>
            </a:extLst>
          </p:cNvPr>
          <p:cNvSpPr txBox="1"/>
          <p:nvPr/>
        </p:nvSpPr>
        <p:spPr>
          <a:xfrm>
            <a:off x="2444646" y="7877467"/>
            <a:ext cx="14179280" cy="9181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[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논문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] Transformer-Based Deep Learning Model for Stock Price Prediction: A Case Study on Bangladesh Stock Market</a:t>
            </a:r>
            <a:endParaRPr lang="en-US" altLang="ko-KR" b="1" u="sng" dirty="0">
              <a:solidFill>
                <a:schemeClr val="bg1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Transformer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의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Multi-head Attention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을 통해 다양한 유형의 데이터 간의 복잡한 관계를 동시에 고려 가능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7" name="Object 35">
            <a:extLst>
              <a:ext uri="{FF2B5EF4-FFF2-40B4-BE49-F238E27FC236}">
                <a16:creationId xmlns:a16="http://schemas.microsoft.com/office/drawing/2014/main" id="{FDB00687-79DC-A9CA-4940-51FC9067050C}"/>
              </a:ext>
            </a:extLst>
          </p:cNvPr>
          <p:cNvSpPr txBox="1"/>
          <p:nvPr/>
        </p:nvSpPr>
        <p:spPr>
          <a:xfrm>
            <a:off x="1599592" y="4532538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Gmarket Sans Bold" pitchFamily="34" charset="0"/>
              </a:rPr>
              <a:t>02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190DF-B4A9-F19C-D94F-F26404433C1E}"/>
              </a:ext>
            </a:extLst>
          </p:cNvPr>
          <p:cNvSpPr txBox="1"/>
          <p:nvPr/>
        </p:nvSpPr>
        <p:spPr>
          <a:xfrm>
            <a:off x="2438400" y="463059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kern="0" spc="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투자자 심리에 따른 주가 변동 영향 파악</a:t>
            </a:r>
            <a:endParaRPr 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94CB0024-3BF4-8CE4-8384-8F037A9502BE}"/>
              </a:ext>
            </a:extLst>
          </p:cNvPr>
          <p:cNvSpPr txBox="1"/>
          <p:nvPr/>
        </p:nvSpPr>
        <p:spPr>
          <a:xfrm>
            <a:off x="2438400" y="5199709"/>
            <a:ext cx="14179280" cy="13798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[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논문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] 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투자자 심리지수와 투자자의 비합리성에 관한 연구</a:t>
            </a:r>
            <a:endParaRPr lang="en-US" altLang="ko-KR" b="1" u="sng" dirty="0">
              <a:solidFill>
                <a:schemeClr val="bg1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개인 투자자의 거래 행위와 관련이 없는 텍스트 데이터 기반 투자자 심리를 이용하여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개인 투자자가 투자 심리에 영향을 많이 받는다는 사실을 제시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10" name="Object 35">
            <a:extLst>
              <a:ext uri="{FF2B5EF4-FFF2-40B4-BE49-F238E27FC236}">
                <a16:creationId xmlns:a16="http://schemas.microsoft.com/office/drawing/2014/main" id="{85F4EDEA-F4C8-9F68-15E0-BFE5816EA406}"/>
              </a:ext>
            </a:extLst>
          </p:cNvPr>
          <p:cNvSpPr txBox="1"/>
          <p:nvPr/>
        </p:nvSpPr>
        <p:spPr>
          <a:xfrm>
            <a:off x="1599592" y="2418929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Gmarket Sans Bold" pitchFamily="34" charset="0"/>
              </a:rPr>
              <a:t>01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ADF4E-BF72-D2E2-6947-50372FCED6A1}"/>
              </a:ext>
            </a:extLst>
          </p:cNvPr>
          <p:cNvSpPr txBox="1"/>
          <p:nvPr/>
        </p:nvSpPr>
        <p:spPr>
          <a:xfrm>
            <a:off x="2438400" y="251698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kern="0" spc="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기업의 실적과 무관하게 움직이는 주가 변동 원인 파악</a:t>
            </a:r>
            <a:endParaRPr 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86651C07-E0EA-348B-3C15-C60B2B57DC47}"/>
              </a:ext>
            </a:extLst>
          </p:cNvPr>
          <p:cNvSpPr txBox="1"/>
          <p:nvPr/>
        </p:nvSpPr>
        <p:spPr>
          <a:xfrm>
            <a:off x="2438400" y="3086100"/>
            <a:ext cx="14179280" cy="9181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[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기사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] "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매출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·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영업이익 대신 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SNS 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분석으로 주가 예측할 수 있다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"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실제로 기업이 내는 매출이나 순이익보다 시장 투자자들이 해당 기업을 어떻게 생각하는지가 주가를 움직일 수 있다는 분석</a:t>
            </a:r>
          </a:p>
        </p:txBody>
      </p:sp>
      <p:sp>
        <p:nvSpPr>
          <p:cNvPr id="2" name="Object 32">
            <a:extLst>
              <a:ext uri="{FF2B5EF4-FFF2-40B4-BE49-F238E27FC236}">
                <a16:creationId xmlns:a16="http://schemas.microsoft.com/office/drawing/2014/main" id="{728757F2-0E9C-61A9-569A-E287865C04D6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30673394-E896-1C24-28B9-2A95D20CA0A5}"/>
              </a:ext>
            </a:extLst>
          </p:cNvPr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연구의 필요성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F4D70E-8199-9382-0A3B-740496F451E8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그룹 1004">
            <a:extLst>
              <a:ext uri="{FF2B5EF4-FFF2-40B4-BE49-F238E27FC236}">
                <a16:creationId xmlns:a16="http://schemas.microsoft.com/office/drawing/2014/main" id="{956BF98F-7365-BEC0-E357-EFEA082007C6}"/>
              </a:ext>
            </a:extLst>
          </p:cNvPr>
          <p:cNvGrpSpPr/>
          <p:nvPr/>
        </p:nvGrpSpPr>
        <p:grpSpPr>
          <a:xfrm>
            <a:off x="9093818" y="-3839574"/>
            <a:ext cx="1220999" cy="15142887"/>
            <a:chOff x="8100630" y="-2218087"/>
            <a:chExt cx="1220999" cy="15142887"/>
          </a:xfrm>
        </p:grpSpPr>
        <p:pic>
          <p:nvPicPr>
            <p:cNvPr id="45" name="Object 11">
              <a:extLst>
                <a:ext uri="{FF2B5EF4-FFF2-40B4-BE49-F238E27FC236}">
                  <a16:creationId xmlns:a16="http://schemas.microsoft.com/office/drawing/2014/main" id="{2854CF76-8116-A1BF-DAA5-6C64E1977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100630" y="-2218087"/>
              <a:ext cx="1220999" cy="15142887"/>
            </a:xfrm>
            <a:prstGeom prst="rect">
              <a:avLst/>
            </a:prstGeom>
          </p:spPr>
        </p:pic>
      </p:grpSp>
      <p:grpSp>
        <p:nvGrpSpPr>
          <p:cNvPr id="47" name="그룹 1005">
            <a:extLst>
              <a:ext uri="{FF2B5EF4-FFF2-40B4-BE49-F238E27FC236}">
                <a16:creationId xmlns:a16="http://schemas.microsoft.com/office/drawing/2014/main" id="{3AD24A02-90D5-FE21-D528-24F9EC5212E5}"/>
              </a:ext>
            </a:extLst>
          </p:cNvPr>
          <p:cNvGrpSpPr/>
          <p:nvPr/>
        </p:nvGrpSpPr>
        <p:grpSpPr>
          <a:xfrm>
            <a:off x="2115675" y="3115086"/>
            <a:ext cx="3819077" cy="1217759"/>
            <a:chOff x="1139686" y="4736573"/>
            <a:chExt cx="3819077" cy="1217759"/>
          </a:xfrm>
        </p:grpSpPr>
        <p:pic>
          <p:nvPicPr>
            <p:cNvPr id="48" name="Object 14">
              <a:extLst>
                <a:ext uri="{FF2B5EF4-FFF2-40B4-BE49-F238E27FC236}">
                  <a16:creationId xmlns:a16="http://schemas.microsoft.com/office/drawing/2014/main" id="{DD6AC1EB-DF6A-9DB8-0301-F984CFC4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40345" y="3435914"/>
              <a:ext cx="1217759" cy="3819077"/>
            </a:xfrm>
            <a:prstGeom prst="rect">
              <a:avLst/>
            </a:prstGeom>
          </p:spPr>
        </p:pic>
      </p:grpSp>
      <p:sp>
        <p:nvSpPr>
          <p:cNvPr id="49" name="Object 43">
            <a:extLst>
              <a:ext uri="{FF2B5EF4-FFF2-40B4-BE49-F238E27FC236}">
                <a16:creationId xmlns:a16="http://schemas.microsoft.com/office/drawing/2014/main" id="{D59D6F48-F6D4-3A01-2A63-AD758AE2BE0A}"/>
              </a:ext>
            </a:extLst>
          </p:cNvPr>
          <p:cNvSpPr txBox="1"/>
          <p:nvPr/>
        </p:nvSpPr>
        <p:spPr>
          <a:xfrm>
            <a:off x="6214291" y="3241813"/>
            <a:ext cx="12693443" cy="964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뉴스</a:t>
            </a:r>
            <a:r>
              <a:rPr lang="en-US" altLang="ko-KR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및 커뮤니티 반응은 </a:t>
            </a:r>
            <a:r>
              <a:rPr lang="ko-KR" altLang="en-US" sz="20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시장의 감정과 예상을 반영</a:t>
            </a:r>
            <a:r>
              <a:rPr lang="ko-KR" altLang="en-US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하는 중요한 정보를 제공</a:t>
            </a:r>
            <a:endParaRPr lang="en-US" altLang="ko-KR" sz="2000" kern="0" spc="-1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주가 데이터를 포함하여 복합적인 정보를 동시에 고려해야 하는 필요성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50" name="Object 44">
            <a:extLst>
              <a:ext uri="{FF2B5EF4-FFF2-40B4-BE49-F238E27FC236}">
                <a16:creationId xmlns:a16="http://schemas.microsoft.com/office/drawing/2014/main" id="{D1F4F124-2E0E-74A8-D9B0-376FA40082EC}"/>
              </a:ext>
            </a:extLst>
          </p:cNvPr>
          <p:cNvSpPr txBox="1"/>
          <p:nvPr/>
        </p:nvSpPr>
        <p:spPr>
          <a:xfrm>
            <a:off x="2115675" y="3501036"/>
            <a:ext cx="3886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다양한 데이터 소스의 통합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Medium" panose="02000603000000020004" pitchFamily="50" charset="-127"/>
            </a:endParaRPr>
          </a:p>
        </p:txBody>
      </p:sp>
      <p:grpSp>
        <p:nvGrpSpPr>
          <p:cNvPr id="960" name="그룹 1004">
            <a:extLst>
              <a:ext uri="{FF2B5EF4-FFF2-40B4-BE49-F238E27FC236}">
                <a16:creationId xmlns:a16="http://schemas.microsoft.com/office/drawing/2014/main" id="{CC0279F2-434B-AE80-8927-69D608D93C6E}"/>
              </a:ext>
            </a:extLst>
          </p:cNvPr>
          <p:cNvGrpSpPr/>
          <p:nvPr/>
        </p:nvGrpSpPr>
        <p:grpSpPr>
          <a:xfrm>
            <a:off x="9083582" y="-2101643"/>
            <a:ext cx="1220999" cy="15142887"/>
            <a:chOff x="8100630" y="-2218087"/>
            <a:chExt cx="1220999" cy="15142887"/>
          </a:xfrm>
        </p:grpSpPr>
        <p:pic>
          <p:nvPicPr>
            <p:cNvPr id="961" name="Object 11">
              <a:extLst>
                <a:ext uri="{FF2B5EF4-FFF2-40B4-BE49-F238E27FC236}">
                  <a16:creationId xmlns:a16="http://schemas.microsoft.com/office/drawing/2014/main" id="{05F92021-7C59-6D79-AB94-D92E783D7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100630" y="-2218087"/>
              <a:ext cx="1220999" cy="15142887"/>
            </a:xfrm>
            <a:prstGeom prst="rect">
              <a:avLst/>
            </a:prstGeom>
          </p:spPr>
        </p:pic>
      </p:grpSp>
      <p:grpSp>
        <p:nvGrpSpPr>
          <p:cNvPr id="962" name="그룹 1005">
            <a:extLst>
              <a:ext uri="{FF2B5EF4-FFF2-40B4-BE49-F238E27FC236}">
                <a16:creationId xmlns:a16="http://schemas.microsoft.com/office/drawing/2014/main" id="{CFA13BAF-ABBD-93DD-F38B-521DB1017C1F}"/>
              </a:ext>
            </a:extLst>
          </p:cNvPr>
          <p:cNvGrpSpPr/>
          <p:nvPr/>
        </p:nvGrpSpPr>
        <p:grpSpPr>
          <a:xfrm>
            <a:off x="2115675" y="4853017"/>
            <a:ext cx="3819077" cy="1217759"/>
            <a:chOff x="1139686" y="4736573"/>
            <a:chExt cx="3819077" cy="1217759"/>
          </a:xfrm>
        </p:grpSpPr>
        <p:pic>
          <p:nvPicPr>
            <p:cNvPr id="963" name="Object 14">
              <a:extLst>
                <a:ext uri="{FF2B5EF4-FFF2-40B4-BE49-F238E27FC236}">
                  <a16:creationId xmlns:a16="http://schemas.microsoft.com/office/drawing/2014/main" id="{0CE06545-B988-CAFE-7BED-A231FBBA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40345" y="3435914"/>
              <a:ext cx="1217759" cy="3819077"/>
            </a:xfrm>
            <a:prstGeom prst="rect">
              <a:avLst/>
            </a:prstGeom>
          </p:spPr>
        </p:pic>
      </p:grpSp>
      <p:sp>
        <p:nvSpPr>
          <p:cNvPr id="964" name="Object 43">
            <a:extLst>
              <a:ext uri="{FF2B5EF4-FFF2-40B4-BE49-F238E27FC236}">
                <a16:creationId xmlns:a16="http://schemas.microsoft.com/office/drawing/2014/main" id="{636B3157-7863-6A37-94A9-ABF3A4F65774}"/>
              </a:ext>
            </a:extLst>
          </p:cNvPr>
          <p:cNvSpPr txBox="1"/>
          <p:nvPr/>
        </p:nvSpPr>
        <p:spPr>
          <a:xfrm>
            <a:off x="6215541" y="5261841"/>
            <a:ext cx="1269344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뉴스 또는 커뮤니티의 특정 반응과 주가 변동 사이의 복잡한 상호작용을 포착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965" name="Object 44">
            <a:extLst>
              <a:ext uri="{FF2B5EF4-FFF2-40B4-BE49-F238E27FC236}">
                <a16:creationId xmlns:a16="http://schemas.microsoft.com/office/drawing/2014/main" id="{2034FC2C-24F0-1BF6-948D-53F05E65EFE2}"/>
              </a:ext>
            </a:extLst>
          </p:cNvPr>
          <p:cNvSpPr txBox="1"/>
          <p:nvPr/>
        </p:nvSpPr>
        <p:spPr>
          <a:xfrm>
            <a:off x="2115675" y="5238967"/>
            <a:ext cx="3886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복잡한 상호작용의 포착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Medium" panose="02000603000000020004" pitchFamily="50" charset="-127"/>
            </a:endParaRPr>
          </a:p>
        </p:txBody>
      </p:sp>
      <p:grpSp>
        <p:nvGrpSpPr>
          <p:cNvPr id="972" name="그룹 1004">
            <a:extLst>
              <a:ext uri="{FF2B5EF4-FFF2-40B4-BE49-F238E27FC236}">
                <a16:creationId xmlns:a16="http://schemas.microsoft.com/office/drawing/2014/main" id="{AF098D3A-FAA8-D293-4618-3F77704B54BE}"/>
              </a:ext>
            </a:extLst>
          </p:cNvPr>
          <p:cNvGrpSpPr/>
          <p:nvPr/>
        </p:nvGrpSpPr>
        <p:grpSpPr>
          <a:xfrm>
            <a:off x="9100642" y="-397599"/>
            <a:ext cx="1220999" cy="15142887"/>
            <a:chOff x="8100630" y="-2218087"/>
            <a:chExt cx="1220999" cy="15142887"/>
          </a:xfrm>
        </p:grpSpPr>
        <p:pic>
          <p:nvPicPr>
            <p:cNvPr id="973" name="Object 11">
              <a:extLst>
                <a:ext uri="{FF2B5EF4-FFF2-40B4-BE49-F238E27FC236}">
                  <a16:creationId xmlns:a16="http://schemas.microsoft.com/office/drawing/2014/main" id="{BB73E5CD-F273-5AC3-A00A-6DFD0576A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8100630" y="-2218087"/>
              <a:ext cx="1220999" cy="15142887"/>
            </a:xfrm>
            <a:prstGeom prst="rect">
              <a:avLst/>
            </a:prstGeom>
          </p:spPr>
        </p:pic>
      </p:grpSp>
      <p:grpSp>
        <p:nvGrpSpPr>
          <p:cNvPr id="974" name="그룹 1005">
            <a:extLst>
              <a:ext uri="{FF2B5EF4-FFF2-40B4-BE49-F238E27FC236}">
                <a16:creationId xmlns:a16="http://schemas.microsoft.com/office/drawing/2014/main" id="{2DCEB4A4-2457-9E50-EA82-786472D267DA}"/>
              </a:ext>
            </a:extLst>
          </p:cNvPr>
          <p:cNvGrpSpPr/>
          <p:nvPr/>
        </p:nvGrpSpPr>
        <p:grpSpPr>
          <a:xfrm>
            <a:off x="2115675" y="6557061"/>
            <a:ext cx="3819077" cy="1217759"/>
            <a:chOff x="1139686" y="4736573"/>
            <a:chExt cx="3819077" cy="1217759"/>
          </a:xfrm>
        </p:grpSpPr>
        <p:pic>
          <p:nvPicPr>
            <p:cNvPr id="975" name="Object 14">
              <a:extLst>
                <a:ext uri="{FF2B5EF4-FFF2-40B4-BE49-F238E27FC236}">
                  <a16:creationId xmlns:a16="http://schemas.microsoft.com/office/drawing/2014/main" id="{F9A77E81-E2B0-C5A5-778E-6D72AB208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40345" y="3435914"/>
              <a:ext cx="1217759" cy="3819077"/>
            </a:xfrm>
            <a:prstGeom prst="rect">
              <a:avLst/>
            </a:prstGeom>
          </p:spPr>
        </p:pic>
      </p:grpSp>
      <p:sp>
        <p:nvSpPr>
          <p:cNvPr id="976" name="Object 43">
            <a:extLst>
              <a:ext uri="{FF2B5EF4-FFF2-40B4-BE49-F238E27FC236}">
                <a16:creationId xmlns:a16="http://schemas.microsoft.com/office/drawing/2014/main" id="{180BAA61-085F-FAC9-47C7-9236ACB029F0}"/>
              </a:ext>
            </a:extLst>
          </p:cNvPr>
          <p:cNvSpPr txBox="1"/>
          <p:nvPr/>
        </p:nvSpPr>
        <p:spPr>
          <a:xfrm>
            <a:off x="6214292" y="6683788"/>
            <a:ext cx="12693443" cy="964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주식 시장의 동향은 단기적인 이벤트와 장기적인 경제 흐름에 모두 영향을 받음</a:t>
            </a:r>
            <a:endParaRPr lang="en-US" altLang="ko-KR" sz="2000" kern="0" spc="-1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여러 시간 범위의 패턴</a:t>
            </a:r>
            <a:r>
              <a:rPr lang="ko-KR" altLang="en-US" sz="2000" kern="0" spc="-1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을 동시에 고려하여 주가 예측의 정확도를 향상</a:t>
            </a:r>
            <a:endParaRPr lang="en-US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977" name="Object 44">
            <a:extLst>
              <a:ext uri="{FF2B5EF4-FFF2-40B4-BE49-F238E27FC236}">
                <a16:creationId xmlns:a16="http://schemas.microsoft.com/office/drawing/2014/main" id="{8CCB7BF0-5787-45CF-A8B1-FDA190CAC528}"/>
              </a:ext>
            </a:extLst>
          </p:cNvPr>
          <p:cNvSpPr txBox="1"/>
          <p:nvPr/>
        </p:nvSpPr>
        <p:spPr>
          <a:xfrm>
            <a:off x="2115675" y="6943011"/>
            <a:ext cx="3886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장단기적 패턴의 동시 포착</a:t>
            </a:r>
            <a:endParaRPr 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6AD59B97-8CC3-2EF0-3663-14976C3802D3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5" name="Object 64">
            <a:extLst>
              <a:ext uri="{FF2B5EF4-FFF2-40B4-BE49-F238E27FC236}">
                <a16:creationId xmlns:a16="http://schemas.microsoft.com/office/drawing/2014/main" id="{55F37192-2F38-2987-4EDC-8AA516B9857E}"/>
              </a:ext>
            </a:extLst>
          </p:cNvPr>
          <p:cNvSpPr txBox="1"/>
          <p:nvPr/>
        </p:nvSpPr>
        <p:spPr>
          <a:xfrm>
            <a:off x="712478" y="356319"/>
            <a:ext cx="15837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개요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87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1">
            <a:extLst>
              <a:ext uri="{FF2B5EF4-FFF2-40B4-BE49-F238E27FC236}">
                <a16:creationId xmlns:a16="http://schemas.microsoft.com/office/drawing/2014/main" id="{14971A66-CB0C-58D5-E6CE-AF8CB28B1A61}"/>
              </a:ext>
            </a:extLst>
          </p:cNvPr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연구 목표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182675-9A1B-126C-7A0E-C6F23183AC7D}"/>
              </a:ext>
            </a:extLst>
          </p:cNvPr>
          <p:cNvGrpSpPr/>
          <p:nvPr/>
        </p:nvGrpSpPr>
        <p:grpSpPr>
          <a:xfrm>
            <a:off x="4885114" y="3162300"/>
            <a:ext cx="10257111" cy="4184615"/>
            <a:chOff x="4373289" y="3533333"/>
            <a:chExt cx="10257111" cy="418461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AEC5B01-E02B-1ACB-F6C2-CA334827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386" y="3722293"/>
              <a:ext cx="8643338" cy="3728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9FF6CF8-D3E8-9C50-5E4E-FB49835BF378}"/>
                </a:ext>
              </a:extLst>
            </p:cNvPr>
            <p:cNvSpPr/>
            <p:nvPr/>
          </p:nvSpPr>
          <p:spPr>
            <a:xfrm>
              <a:off x="4671090" y="3533333"/>
              <a:ext cx="739110" cy="1060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48F2E5-22C1-79CD-BE85-1A43CD82F3A5}"/>
                </a:ext>
              </a:extLst>
            </p:cNvPr>
            <p:cNvSpPr/>
            <p:nvPr/>
          </p:nvSpPr>
          <p:spPr>
            <a:xfrm>
              <a:off x="12649200" y="6657582"/>
              <a:ext cx="1981200" cy="1060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E8DCCB32-9A72-EA39-6CFC-4B1FA4C06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89" y="3727208"/>
              <a:ext cx="913887" cy="82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BE9C45F-1785-F8EF-68FA-380F691C9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2076" y="6775524"/>
              <a:ext cx="913887" cy="82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5D0AEB-1FA2-E4BC-78E7-436B8ED66403}"/>
              </a:ext>
            </a:extLst>
          </p:cNvPr>
          <p:cNvSpPr txBox="1"/>
          <p:nvPr/>
        </p:nvSpPr>
        <p:spPr>
          <a:xfrm>
            <a:off x="5676591" y="3702253"/>
            <a:ext cx="7470786" cy="302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kern="0" spc="-1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투자자 심리에 따른 </a:t>
            </a:r>
            <a:endParaRPr lang="en-US" altLang="ko-KR" sz="4400" kern="0" spc="-100" dirty="0">
              <a:solidFill>
                <a:srgbClr val="436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kern="0" spc="-1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테마주 주가 변동 예측 모델 </a:t>
            </a:r>
          </a:p>
          <a:p>
            <a:pPr algn="ctr">
              <a:lnSpc>
                <a:spcPct val="150000"/>
              </a:lnSpc>
            </a:pPr>
            <a:r>
              <a:rPr lang="en-US" altLang="ko-KR" sz="4400" kern="0" spc="-1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: Transformer </a:t>
            </a:r>
            <a:r>
              <a:rPr lang="ko-KR" altLang="en-US" sz="4400" kern="0" spc="-1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기술의 활용</a:t>
            </a:r>
            <a:endParaRPr lang="en-US" sz="4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CA8DD7-5E25-6E38-7C10-8EF81173FC6A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32">
            <a:extLst>
              <a:ext uri="{FF2B5EF4-FFF2-40B4-BE49-F238E27FC236}">
                <a16:creationId xmlns:a16="http://schemas.microsoft.com/office/drawing/2014/main" id="{8458A00B-B763-A935-2190-B20E7551CE3A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9" name="Object 64">
            <a:extLst>
              <a:ext uri="{FF2B5EF4-FFF2-40B4-BE49-F238E27FC236}">
                <a16:creationId xmlns:a16="http://schemas.microsoft.com/office/drawing/2014/main" id="{7F3039ED-C4FB-494C-C009-128450360D0F}"/>
              </a:ext>
            </a:extLst>
          </p:cNvPr>
          <p:cNvSpPr txBox="1"/>
          <p:nvPr/>
        </p:nvSpPr>
        <p:spPr>
          <a:xfrm>
            <a:off x="712478" y="356319"/>
            <a:ext cx="15837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개요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12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선행 연구와의 차별성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D50355-31B3-538E-2F7F-C4AFF06C00E7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35">
            <a:extLst>
              <a:ext uri="{FF2B5EF4-FFF2-40B4-BE49-F238E27FC236}">
                <a16:creationId xmlns:a16="http://schemas.microsoft.com/office/drawing/2014/main" id="{5FAF1B14-1A3D-2AC9-3E53-4C11D2A8E7F9}"/>
              </a:ext>
            </a:extLst>
          </p:cNvPr>
          <p:cNvSpPr txBox="1"/>
          <p:nvPr/>
        </p:nvSpPr>
        <p:spPr>
          <a:xfrm>
            <a:off x="1599592" y="6206266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03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0EE52-B8A8-F474-CC0C-9BD15B258025}"/>
              </a:ext>
            </a:extLst>
          </p:cNvPr>
          <p:cNvSpPr txBox="1"/>
          <p:nvPr/>
        </p:nvSpPr>
        <p:spPr>
          <a:xfrm>
            <a:off x="2438400" y="630432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kern="0" spc="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Transformer </a:t>
            </a:r>
            <a:r>
              <a:rPr lang="ko-KR" altLang="en-US" sz="2400" kern="0" spc="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모델의 활용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9ABC5B13-CE40-0FDA-7D48-9BAEEB002EDB}"/>
              </a:ext>
            </a:extLst>
          </p:cNvPr>
          <p:cNvSpPr txBox="1"/>
          <p:nvPr/>
        </p:nvSpPr>
        <p:spPr>
          <a:xfrm>
            <a:off x="2438400" y="6873437"/>
            <a:ext cx="14179280" cy="964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LSTM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기반의 주가 예측이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활발하게 이루어지는 반면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Transformer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모델을 활용한 연구는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비교적 적음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[Transformer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기반 주가를 예측한 선행 연구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]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정량적 지표인 주가 데이터만을 대상으로 연구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10" name="Object 35">
            <a:extLst>
              <a:ext uri="{FF2B5EF4-FFF2-40B4-BE49-F238E27FC236}">
                <a16:creationId xmlns:a16="http://schemas.microsoft.com/office/drawing/2014/main" id="{C9A3B936-6B11-4DD8-A184-73D4B66EA94B}"/>
              </a:ext>
            </a:extLst>
          </p:cNvPr>
          <p:cNvSpPr txBox="1"/>
          <p:nvPr/>
        </p:nvSpPr>
        <p:spPr>
          <a:xfrm>
            <a:off x="1599592" y="4554322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02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E5BBF-9990-A417-9945-049C9C6D2934}"/>
              </a:ext>
            </a:extLst>
          </p:cNvPr>
          <p:cNvSpPr txBox="1"/>
          <p:nvPr/>
        </p:nvSpPr>
        <p:spPr>
          <a:xfrm>
            <a:off x="2438400" y="465237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kern="0" spc="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투자자 심리의 영향도 파악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E4D46761-1F20-4C49-027F-F91E5259B9ED}"/>
              </a:ext>
            </a:extLst>
          </p:cNvPr>
          <p:cNvSpPr txBox="1"/>
          <p:nvPr/>
        </p:nvSpPr>
        <p:spPr>
          <a:xfrm>
            <a:off x="2438400" y="5221493"/>
            <a:ext cx="14179280" cy="502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급격한 변동을 보인 특정 종목들에 대한 투자자 심리가 어느 정도의 영향을 미치는지 파악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14" name="Object 35">
            <a:extLst>
              <a:ext uri="{FF2B5EF4-FFF2-40B4-BE49-F238E27FC236}">
                <a16:creationId xmlns:a16="http://schemas.microsoft.com/office/drawing/2014/main" id="{B9F21729-CC9D-48D7-331C-80AD0D003C92}"/>
              </a:ext>
            </a:extLst>
          </p:cNvPr>
          <p:cNvSpPr txBox="1"/>
          <p:nvPr/>
        </p:nvSpPr>
        <p:spPr>
          <a:xfrm>
            <a:off x="1599592" y="2440713"/>
            <a:ext cx="9907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200" dirty="0">
                <a:solidFill>
                  <a:srgbClr val="436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01</a:t>
            </a:r>
            <a:endParaRPr lang="en-US" sz="32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1C810-2B32-9235-FE4D-E9392886D9E4}"/>
              </a:ext>
            </a:extLst>
          </p:cNvPr>
          <p:cNvSpPr txBox="1"/>
          <p:nvPr/>
        </p:nvSpPr>
        <p:spPr>
          <a:xfrm>
            <a:off x="2438400" y="253876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kern="0" spc="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KOSDAQ </a:t>
            </a:r>
            <a:r>
              <a:rPr lang="ko-KR" altLang="en-US" sz="2400" kern="0" spc="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Medium" panose="02000603000000020004" pitchFamily="50" charset="-127"/>
              </a:rPr>
              <a:t>시장 및 테마주 예측</a:t>
            </a:r>
            <a:endParaRPr 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06824AFD-EE1B-6F1B-25EB-5E20819E5B5E}"/>
              </a:ext>
            </a:extLst>
          </p:cNvPr>
          <p:cNvSpPr txBox="1"/>
          <p:nvPr/>
        </p:nvSpPr>
        <p:spPr>
          <a:xfrm>
            <a:off x="2438400" y="3107884"/>
            <a:ext cx="14179280" cy="964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[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주가 예측을 다루는 선행 연구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]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	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주로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KOSPI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시장의 기업을 대상으로 연구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[KOSDAQ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시장에 관한 선행 연구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] 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	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주로 부실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/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관리 기업 또는 상장 폐지와 관련하여 예측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5" name="Object 32">
            <a:extLst>
              <a:ext uri="{FF2B5EF4-FFF2-40B4-BE49-F238E27FC236}">
                <a16:creationId xmlns:a16="http://schemas.microsoft.com/office/drawing/2014/main" id="{CB6F24AF-3518-B2DF-40CE-A5C94F4A0887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6" name="Object 64">
            <a:extLst>
              <a:ext uri="{FF2B5EF4-FFF2-40B4-BE49-F238E27FC236}">
                <a16:creationId xmlns:a16="http://schemas.microsoft.com/office/drawing/2014/main" id="{1F15567B-2549-A544-3BC0-AFF45D851511}"/>
              </a:ext>
            </a:extLst>
          </p:cNvPr>
          <p:cNvSpPr txBox="1"/>
          <p:nvPr/>
        </p:nvSpPr>
        <p:spPr>
          <a:xfrm>
            <a:off x="712478" y="356319"/>
            <a:ext cx="15837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개요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8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그룹 1012">
            <a:extLst>
              <a:ext uri="{FF2B5EF4-FFF2-40B4-BE49-F238E27FC236}">
                <a16:creationId xmlns:a16="http://schemas.microsoft.com/office/drawing/2014/main" id="{57933C54-009E-DE47-FDF7-22399D77A316}"/>
              </a:ext>
            </a:extLst>
          </p:cNvPr>
          <p:cNvGrpSpPr/>
          <p:nvPr/>
        </p:nvGrpSpPr>
        <p:grpSpPr>
          <a:xfrm>
            <a:off x="1692712" y="4135912"/>
            <a:ext cx="7447649" cy="4741388"/>
            <a:chOff x="9695208" y="4914286"/>
            <a:chExt cx="7447649" cy="4240046"/>
          </a:xfrm>
        </p:grpSpPr>
        <p:pic>
          <p:nvPicPr>
            <p:cNvPr id="1027" name="Object 35">
              <a:extLst>
                <a:ext uri="{FF2B5EF4-FFF2-40B4-BE49-F238E27FC236}">
                  <a16:creationId xmlns:a16="http://schemas.microsoft.com/office/drawing/2014/main" id="{88C80595-4719-2B71-5850-40715FE0B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299010" y="3310484"/>
              <a:ext cx="4240046" cy="7447649"/>
            </a:xfrm>
            <a:prstGeom prst="rect">
              <a:avLst/>
            </a:prstGeom>
          </p:spPr>
        </p:pic>
      </p:grpSp>
      <p:grpSp>
        <p:nvGrpSpPr>
          <p:cNvPr id="1018" name="그룹 1013">
            <a:extLst>
              <a:ext uri="{FF2B5EF4-FFF2-40B4-BE49-F238E27FC236}">
                <a16:creationId xmlns:a16="http://schemas.microsoft.com/office/drawing/2014/main" id="{E9F687E8-1CBE-506C-111E-87152905E078}"/>
              </a:ext>
            </a:extLst>
          </p:cNvPr>
          <p:cNvGrpSpPr/>
          <p:nvPr/>
        </p:nvGrpSpPr>
        <p:grpSpPr>
          <a:xfrm>
            <a:off x="4988610" y="824206"/>
            <a:ext cx="855854" cy="7447649"/>
            <a:chOff x="12991106" y="1602580"/>
            <a:chExt cx="855854" cy="7447649"/>
          </a:xfrm>
        </p:grpSpPr>
        <p:pic>
          <p:nvPicPr>
            <p:cNvPr id="1026" name="Object 38">
              <a:extLst>
                <a:ext uri="{FF2B5EF4-FFF2-40B4-BE49-F238E27FC236}">
                  <a16:creationId xmlns:a16="http://schemas.microsoft.com/office/drawing/2014/main" id="{A3396445-9429-F4B0-69C3-12DF3722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2991106" y="1602580"/>
              <a:ext cx="855854" cy="7447649"/>
            </a:xfrm>
            <a:prstGeom prst="rect">
              <a:avLst/>
            </a:prstGeom>
          </p:spPr>
        </p:pic>
      </p:grpSp>
      <p:grpSp>
        <p:nvGrpSpPr>
          <p:cNvPr id="1019" name="그룹 1015">
            <a:extLst>
              <a:ext uri="{FF2B5EF4-FFF2-40B4-BE49-F238E27FC236}">
                <a16:creationId xmlns:a16="http://schemas.microsoft.com/office/drawing/2014/main" id="{F39242DD-88C5-CBEF-4DE6-D49A4F4A8C0E}"/>
              </a:ext>
            </a:extLst>
          </p:cNvPr>
          <p:cNvGrpSpPr/>
          <p:nvPr/>
        </p:nvGrpSpPr>
        <p:grpSpPr>
          <a:xfrm>
            <a:off x="2452640" y="6770129"/>
            <a:ext cx="228571" cy="228571"/>
            <a:chOff x="11192707" y="7512615"/>
            <a:chExt cx="228571" cy="228571"/>
          </a:xfrm>
        </p:grpSpPr>
        <p:pic>
          <p:nvPicPr>
            <p:cNvPr id="1025" name="Object 44">
              <a:extLst>
                <a:ext uri="{FF2B5EF4-FFF2-40B4-BE49-F238E27FC236}">
                  <a16:creationId xmlns:a16="http://schemas.microsoft.com/office/drawing/2014/main" id="{E50CE907-A41B-A857-AD5E-5A611A273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2707" y="7512615"/>
              <a:ext cx="228571" cy="228571"/>
            </a:xfrm>
            <a:prstGeom prst="rect">
              <a:avLst/>
            </a:prstGeom>
          </p:spPr>
        </p:pic>
      </p:grpSp>
      <p:grpSp>
        <p:nvGrpSpPr>
          <p:cNvPr id="1020" name="그룹 1017">
            <a:extLst>
              <a:ext uri="{FF2B5EF4-FFF2-40B4-BE49-F238E27FC236}">
                <a16:creationId xmlns:a16="http://schemas.microsoft.com/office/drawing/2014/main" id="{DF7AC814-5D75-DBD2-D609-85E9B2377F2C}"/>
              </a:ext>
            </a:extLst>
          </p:cNvPr>
          <p:cNvGrpSpPr/>
          <p:nvPr/>
        </p:nvGrpSpPr>
        <p:grpSpPr>
          <a:xfrm>
            <a:off x="2238052" y="6274982"/>
            <a:ext cx="6356970" cy="21429"/>
            <a:chOff x="10240548" y="7053356"/>
            <a:chExt cx="6356970" cy="21429"/>
          </a:xfrm>
        </p:grpSpPr>
        <p:pic>
          <p:nvPicPr>
            <p:cNvPr id="1024" name="Object 50">
              <a:extLst>
                <a:ext uri="{FF2B5EF4-FFF2-40B4-BE49-F238E27FC236}">
                  <a16:creationId xmlns:a16="http://schemas.microsoft.com/office/drawing/2014/main" id="{DA1D1CA7-4A48-F8C1-1B04-BCAE5091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40548" y="7053356"/>
              <a:ext cx="6356970" cy="21429"/>
            </a:xfrm>
            <a:prstGeom prst="rect">
              <a:avLst/>
            </a:prstGeom>
          </p:spPr>
        </p:pic>
      </p:grpSp>
      <p:sp>
        <p:nvSpPr>
          <p:cNvPr id="1021" name="Object 62">
            <a:extLst>
              <a:ext uri="{FF2B5EF4-FFF2-40B4-BE49-F238E27FC236}">
                <a16:creationId xmlns:a16="http://schemas.microsoft.com/office/drawing/2014/main" id="{44C60804-FDA7-B148-E905-BAF280F9EF56}"/>
              </a:ext>
            </a:extLst>
          </p:cNvPr>
          <p:cNvSpPr txBox="1"/>
          <p:nvPr/>
        </p:nvSpPr>
        <p:spPr>
          <a:xfrm>
            <a:off x="1056692" y="5447502"/>
            <a:ext cx="87197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kern="0" spc="-1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Transfomer</a:t>
            </a:r>
            <a:r>
              <a:rPr lang="en-US" altLang="ko-KR" sz="24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모델을 활용하여 </a:t>
            </a:r>
            <a:endParaRPr lang="en-US" altLang="ko-KR" sz="2400" kern="0" spc="-1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ExtraBold" panose="02000903000000020004" pitchFamily="2" charset="-127"/>
            </a:endParaRPr>
          </a:p>
          <a:p>
            <a:pPr algn="ctr"/>
            <a:r>
              <a:rPr lang="ko-KR" altLang="en-US" sz="24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다양한 유형의 데이터의 복잡한 관계를</a:t>
            </a:r>
            <a:r>
              <a:rPr lang="en-US" altLang="ko-KR" sz="24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rPr>
              <a:t>동시에 고려 </a:t>
            </a:r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22" name="Object 63">
            <a:extLst>
              <a:ext uri="{FF2B5EF4-FFF2-40B4-BE49-F238E27FC236}">
                <a16:creationId xmlns:a16="http://schemas.microsoft.com/office/drawing/2014/main" id="{BD6D8C7F-6F01-5B6D-F263-CAEA1470EB52}"/>
              </a:ext>
            </a:extLst>
          </p:cNvPr>
          <p:cNvSpPr txBox="1"/>
          <p:nvPr/>
        </p:nvSpPr>
        <p:spPr>
          <a:xfrm>
            <a:off x="2681210" y="6590623"/>
            <a:ext cx="6157990" cy="18876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기술적 분석과 텍스트 데이터를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주식 투자 의사 결정에 활용하는 것이 적합한지 확인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 연구에서 많이 활용된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LSTM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Transformer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비교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23" name="Object 64">
            <a:extLst>
              <a:ext uri="{FF2B5EF4-FFF2-40B4-BE49-F238E27FC236}">
                <a16:creationId xmlns:a16="http://schemas.microsoft.com/office/drawing/2014/main" id="{6D272023-44C3-D7FF-6F7C-C5BD4E477397}"/>
              </a:ext>
            </a:extLst>
          </p:cNvPr>
          <p:cNvSpPr txBox="1"/>
          <p:nvPr/>
        </p:nvSpPr>
        <p:spPr>
          <a:xfrm>
            <a:off x="1303982" y="4296502"/>
            <a:ext cx="822513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600" kern="0" spc="-1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ExtraBold" panose="02000903000000020004" pitchFamily="2" charset="-127"/>
              </a:rPr>
              <a:t>주가에 반영되는 복잡한 패턴 인식</a:t>
            </a:r>
            <a:endParaRPr lang="en-US" sz="2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기대 효과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02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5" name="직사각형 994">
            <a:extLst>
              <a:ext uri="{FF2B5EF4-FFF2-40B4-BE49-F238E27FC236}">
                <a16:creationId xmlns:a16="http://schemas.microsoft.com/office/drawing/2014/main" id="{CF407187-6519-1C59-1577-B2F6C03927E5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5" name="그룹 1014">
            <a:extLst>
              <a:ext uri="{FF2B5EF4-FFF2-40B4-BE49-F238E27FC236}">
                <a16:creationId xmlns:a16="http://schemas.microsoft.com/office/drawing/2014/main" id="{59A5A1D9-FDCF-2D6B-D4F9-7EE1248F4CB6}"/>
              </a:ext>
            </a:extLst>
          </p:cNvPr>
          <p:cNvGrpSpPr/>
          <p:nvPr/>
        </p:nvGrpSpPr>
        <p:grpSpPr>
          <a:xfrm>
            <a:off x="9085085" y="824206"/>
            <a:ext cx="8719730" cy="8053096"/>
            <a:chOff x="9059188" y="1602580"/>
            <a:chExt cx="8719730" cy="8053096"/>
          </a:xfrm>
        </p:grpSpPr>
        <p:grpSp>
          <p:nvGrpSpPr>
            <p:cNvPr id="1000" name="그룹 1012">
              <a:extLst>
                <a:ext uri="{FF2B5EF4-FFF2-40B4-BE49-F238E27FC236}">
                  <a16:creationId xmlns:a16="http://schemas.microsoft.com/office/drawing/2014/main" id="{295C93BB-6CFA-78BA-19AC-C3C4FBB50B46}"/>
                </a:ext>
              </a:extLst>
            </p:cNvPr>
            <p:cNvGrpSpPr/>
            <p:nvPr/>
          </p:nvGrpSpPr>
          <p:grpSpPr>
            <a:xfrm>
              <a:off x="9695208" y="4914286"/>
              <a:ext cx="7447649" cy="4741390"/>
              <a:chOff x="9695208" y="4914286"/>
              <a:chExt cx="7447649" cy="4741390"/>
            </a:xfrm>
          </p:grpSpPr>
          <p:pic>
            <p:nvPicPr>
              <p:cNvPr id="1002" name="Object 35">
                <a:extLst>
                  <a:ext uri="{FF2B5EF4-FFF2-40B4-BE49-F238E27FC236}">
                    <a16:creationId xmlns:a16="http://schemas.microsoft.com/office/drawing/2014/main" id="{1C76D449-C499-ABDC-F1D6-7E731E6AB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1048338" y="3561156"/>
                <a:ext cx="4741390" cy="7447649"/>
              </a:xfrm>
              <a:prstGeom prst="rect">
                <a:avLst/>
              </a:prstGeom>
            </p:spPr>
          </p:pic>
        </p:grpSp>
        <p:grpSp>
          <p:nvGrpSpPr>
            <p:cNvPr id="1003" name="그룹 1013">
              <a:extLst>
                <a:ext uri="{FF2B5EF4-FFF2-40B4-BE49-F238E27FC236}">
                  <a16:creationId xmlns:a16="http://schemas.microsoft.com/office/drawing/2014/main" id="{6526E327-1832-8838-5939-2DCA1198F218}"/>
                </a:ext>
              </a:extLst>
            </p:cNvPr>
            <p:cNvGrpSpPr/>
            <p:nvPr/>
          </p:nvGrpSpPr>
          <p:grpSpPr>
            <a:xfrm>
              <a:off x="12991106" y="1602580"/>
              <a:ext cx="855854" cy="7447649"/>
              <a:chOff x="12991106" y="1602580"/>
              <a:chExt cx="855854" cy="7447649"/>
            </a:xfrm>
          </p:grpSpPr>
          <p:pic>
            <p:nvPicPr>
              <p:cNvPr id="1005" name="Object 38">
                <a:extLst>
                  <a:ext uri="{FF2B5EF4-FFF2-40B4-BE49-F238E27FC236}">
                    <a16:creationId xmlns:a16="http://schemas.microsoft.com/office/drawing/2014/main" id="{5B235036-B6B6-4FE2-D70B-8A61B112F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12991106" y="1602580"/>
                <a:ext cx="855854" cy="7447649"/>
              </a:xfrm>
              <a:prstGeom prst="rect">
                <a:avLst/>
              </a:prstGeom>
            </p:spPr>
          </p:pic>
        </p:grpSp>
        <p:grpSp>
          <p:nvGrpSpPr>
            <p:cNvPr id="1006" name="그룹 1015">
              <a:extLst>
                <a:ext uri="{FF2B5EF4-FFF2-40B4-BE49-F238E27FC236}">
                  <a16:creationId xmlns:a16="http://schemas.microsoft.com/office/drawing/2014/main" id="{141DC96E-9AB5-779F-6290-A866B3C02B22}"/>
                </a:ext>
              </a:extLst>
            </p:cNvPr>
            <p:cNvGrpSpPr/>
            <p:nvPr/>
          </p:nvGrpSpPr>
          <p:grpSpPr>
            <a:xfrm>
              <a:off x="10549963" y="7548503"/>
              <a:ext cx="228571" cy="228571"/>
              <a:chOff x="10549963" y="7548503"/>
              <a:chExt cx="228571" cy="228571"/>
            </a:xfrm>
          </p:grpSpPr>
          <p:pic>
            <p:nvPicPr>
              <p:cNvPr id="1007" name="Object 44">
                <a:extLst>
                  <a:ext uri="{FF2B5EF4-FFF2-40B4-BE49-F238E27FC236}">
                    <a16:creationId xmlns:a16="http://schemas.microsoft.com/office/drawing/2014/main" id="{81CDE7F2-3C72-6BC7-1717-8CCB195A9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49963" y="7548503"/>
                <a:ext cx="228571" cy="228571"/>
              </a:xfrm>
              <a:prstGeom prst="rect">
                <a:avLst/>
              </a:prstGeom>
            </p:spPr>
          </p:pic>
        </p:grpSp>
        <p:grpSp>
          <p:nvGrpSpPr>
            <p:cNvPr id="1010" name="그룹 1017">
              <a:extLst>
                <a:ext uri="{FF2B5EF4-FFF2-40B4-BE49-F238E27FC236}">
                  <a16:creationId xmlns:a16="http://schemas.microsoft.com/office/drawing/2014/main" id="{CDC88C71-485B-C304-EB86-FB4F4708DE4D}"/>
                </a:ext>
              </a:extLst>
            </p:cNvPr>
            <p:cNvGrpSpPr/>
            <p:nvPr/>
          </p:nvGrpSpPr>
          <p:grpSpPr>
            <a:xfrm>
              <a:off x="10240548" y="7053356"/>
              <a:ext cx="6356970" cy="21429"/>
              <a:chOff x="10240548" y="7053356"/>
              <a:chExt cx="6356970" cy="21429"/>
            </a:xfrm>
          </p:grpSpPr>
          <p:pic>
            <p:nvPicPr>
              <p:cNvPr id="1011" name="Object 50">
                <a:extLst>
                  <a:ext uri="{FF2B5EF4-FFF2-40B4-BE49-F238E27FC236}">
                    <a16:creationId xmlns:a16="http://schemas.microsoft.com/office/drawing/2014/main" id="{E1DFCB87-093A-9581-3DE0-6235CE3AF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40548" y="7053356"/>
                <a:ext cx="6356970" cy="21429"/>
              </a:xfrm>
              <a:prstGeom prst="rect">
                <a:avLst/>
              </a:prstGeom>
            </p:spPr>
          </p:pic>
        </p:grpSp>
        <p:sp>
          <p:nvSpPr>
            <p:cNvPr id="1012" name="Object 62">
              <a:extLst>
                <a:ext uri="{FF2B5EF4-FFF2-40B4-BE49-F238E27FC236}">
                  <a16:creationId xmlns:a16="http://schemas.microsoft.com/office/drawing/2014/main" id="{F822AEF7-8DF9-84D9-9E0A-3E66C4F19FF3}"/>
                </a:ext>
              </a:extLst>
            </p:cNvPr>
            <p:cNvSpPr txBox="1"/>
            <p:nvPr/>
          </p:nvSpPr>
          <p:spPr>
            <a:xfrm>
              <a:off x="9059188" y="6225876"/>
              <a:ext cx="8719730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Pretendard ExtraBold" panose="02000903000000020004" pitchFamily="2" charset="-127"/>
                </a:rPr>
                <a:t>뉴스</a:t>
              </a:r>
              <a:r>
                <a:rPr lang="en-US" altLang="ko-KR" sz="2400" kern="0" spc="-1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Pretendard ExtraBold" panose="02000903000000020004" pitchFamily="2" charset="-127"/>
                </a:rPr>
                <a:t>, SNS </a:t>
              </a:r>
              <a:r>
                <a:rPr lang="ko-KR" altLang="en-US" sz="2400" kern="0" spc="-1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Pretendard ExtraBold" panose="02000903000000020004" pitchFamily="2" charset="-127"/>
                </a:rPr>
                <a:t>채널 데이터를 활용하여 </a:t>
              </a:r>
              <a:endParaRPr lang="en-US" altLang="ko-KR" sz="2400" kern="0" spc="-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ExtraBold" panose="02000903000000020004" pitchFamily="2" charset="-127"/>
              </a:endParaRPr>
            </a:p>
            <a:p>
              <a:pPr algn="ctr"/>
              <a:r>
                <a:rPr lang="ko-KR" altLang="en-US" sz="2400" kern="0" spc="-1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Pretendard ExtraBold" panose="02000903000000020004" pitchFamily="2" charset="-127"/>
                </a:rPr>
                <a:t>투자자 심리에 따른 주가 예측</a:t>
              </a:r>
              <a:endPara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13" name="Object 63">
              <a:extLst>
                <a:ext uri="{FF2B5EF4-FFF2-40B4-BE49-F238E27FC236}">
                  <a16:creationId xmlns:a16="http://schemas.microsoft.com/office/drawing/2014/main" id="{82D2A9D5-D1C1-B7A3-1442-79B896F8D497}"/>
                </a:ext>
              </a:extLst>
            </p:cNvPr>
            <p:cNvSpPr txBox="1"/>
            <p:nvPr/>
          </p:nvSpPr>
          <p:spPr>
            <a:xfrm>
              <a:off x="10784217" y="7368997"/>
              <a:ext cx="6106286" cy="9643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Light" panose="02000403000000020004" pitchFamily="50" charset="-127"/>
                </a:rPr>
                <a:t>면밀한 시장 흐름 파악 가능</a:t>
              </a:r>
              <a:endPara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투자자 심리를 반영한 경우와 그렇지 않은 경우 비교</a:t>
              </a:r>
              <a:endPara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14" name="Object 64">
              <a:extLst>
                <a:ext uri="{FF2B5EF4-FFF2-40B4-BE49-F238E27FC236}">
                  <a16:creationId xmlns:a16="http://schemas.microsoft.com/office/drawing/2014/main" id="{626E6925-5188-8D2F-35E5-E4109018F2A0}"/>
                </a:ext>
              </a:extLst>
            </p:cNvPr>
            <p:cNvSpPr txBox="1"/>
            <p:nvPr/>
          </p:nvSpPr>
          <p:spPr>
            <a:xfrm>
              <a:off x="9306478" y="5074876"/>
              <a:ext cx="8225130" cy="4924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600" kern="0" spc="-100" dirty="0">
                  <a:solidFill>
                    <a:srgbClr val="FFF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Pretendard ExtraBold" panose="02000903000000020004" pitchFamily="2" charset="-127"/>
                </a:rPr>
                <a:t>투자자 심리를 반영한 주가 예측</a:t>
              </a:r>
              <a:endParaRPr lang="en-US" sz="2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A815FD47-A19F-76AC-EB50-4A5D52FF6FC3}"/>
              </a:ext>
            </a:extLst>
          </p:cNvPr>
          <p:cNvGrpSpPr/>
          <p:nvPr/>
        </p:nvGrpSpPr>
        <p:grpSpPr>
          <a:xfrm>
            <a:off x="3609490" y="-4305300"/>
            <a:ext cx="11855567" cy="15142857"/>
            <a:chOff x="3735109" y="-3523810"/>
            <a:chExt cx="11855567" cy="15142857"/>
          </a:xfrm>
        </p:grpSpPr>
        <p:grpSp>
          <p:nvGrpSpPr>
            <p:cNvPr id="1028" name="그룹 1005">
              <a:extLst>
                <a:ext uri="{FF2B5EF4-FFF2-40B4-BE49-F238E27FC236}">
                  <a16:creationId xmlns:a16="http://schemas.microsoft.com/office/drawing/2014/main" id="{123868D4-E351-1F8B-F84F-76EF6697175C}"/>
                </a:ext>
              </a:extLst>
            </p:cNvPr>
            <p:cNvGrpSpPr/>
            <p:nvPr/>
          </p:nvGrpSpPr>
          <p:grpSpPr>
            <a:xfrm>
              <a:off x="9187305" y="-3523810"/>
              <a:ext cx="780952" cy="15142857"/>
              <a:chOff x="9187305" y="-3523810"/>
              <a:chExt cx="780952" cy="15142857"/>
            </a:xfrm>
          </p:grpSpPr>
          <p:pic>
            <p:nvPicPr>
              <p:cNvPr id="1029" name="Object 14">
                <a:extLst>
                  <a:ext uri="{FF2B5EF4-FFF2-40B4-BE49-F238E27FC236}">
                    <a16:creationId xmlns:a16="http://schemas.microsoft.com/office/drawing/2014/main" id="{D9D650AD-FE2D-E79C-2942-B63EFD278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9187305" y="-3523810"/>
                <a:ext cx="780952" cy="15142857"/>
              </a:xfrm>
              <a:prstGeom prst="rect">
                <a:avLst/>
              </a:prstGeom>
            </p:spPr>
          </p:pic>
        </p:grpSp>
        <p:sp>
          <p:nvSpPr>
            <p:cNvPr id="1030" name="Object 57">
              <a:extLst>
                <a:ext uri="{FF2B5EF4-FFF2-40B4-BE49-F238E27FC236}">
                  <a16:creationId xmlns:a16="http://schemas.microsoft.com/office/drawing/2014/main" id="{EE3856F9-9FD2-01AA-21CC-86363D506138}"/>
                </a:ext>
              </a:extLst>
            </p:cNvPr>
            <p:cNvSpPr txBox="1"/>
            <p:nvPr/>
          </p:nvSpPr>
          <p:spPr>
            <a:xfrm>
              <a:off x="3735109" y="3828478"/>
              <a:ext cx="11855567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100" dirty="0">
                  <a:solidFill>
                    <a:srgbClr val="436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Pretendard Medium" pitchFamily="34" charset="0"/>
                </a:rPr>
                <a:t>다양한 유형의 데이터 간의 복잡한 관계를 포착하여 보다 정확한 예측 가능성</a:t>
              </a:r>
              <a:endParaRPr 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pic>
        <p:nvPicPr>
          <p:cNvPr id="1032" name="Object 44">
            <a:extLst>
              <a:ext uri="{FF2B5EF4-FFF2-40B4-BE49-F238E27FC236}">
                <a16:creationId xmlns:a16="http://schemas.microsoft.com/office/drawing/2014/main" id="{8DEBA1C3-6D04-EE39-297C-7A86B69BBDB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2638" y="7624192"/>
            <a:ext cx="228571" cy="228571"/>
          </a:xfrm>
          <a:prstGeom prst="rect">
            <a:avLst/>
          </a:prstGeom>
        </p:spPr>
      </p:pic>
      <p:pic>
        <p:nvPicPr>
          <p:cNvPr id="1033" name="Object 44">
            <a:extLst>
              <a:ext uri="{FF2B5EF4-FFF2-40B4-BE49-F238E27FC236}">
                <a16:creationId xmlns:a16="http://schemas.microsoft.com/office/drawing/2014/main" id="{9CBA32D6-160D-6B93-0673-F830F317549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5860" y="7238252"/>
            <a:ext cx="228571" cy="228571"/>
          </a:xfrm>
          <a:prstGeom prst="rect">
            <a:avLst/>
          </a:prstGeom>
        </p:spPr>
      </p:pic>
      <p:sp>
        <p:nvSpPr>
          <p:cNvPr id="4" name="Object 32">
            <a:extLst>
              <a:ext uri="{FF2B5EF4-FFF2-40B4-BE49-F238E27FC236}">
                <a16:creationId xmlns:a16="http://schemas.microsoft.com/office/drawing/2014/main" id="{FF3CB5BC-638C-7726-65A9-C46244D51857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38" name="Object 64">
            <a:extLst>
              <a:ext uri="{FF2B5EF4-FFF2-40B4-BE49-F238E27FC236}">
                <a16:creationId xmlns:a16="http://schemas.microsoft.com/office/drawing/2014/main" id="{C05C0886-9D11-4BFC-A673-C7B8F70ACCE9}"/>
              </a:ext>
            </a:extLst>
          </p:cNvPr>
          <p:cNvSpPr txBox="1"/>
          <p:nvPr/>
        </p:nvSpPr>
        <p:spPr>
          <a:xfrm>
            <a:off x="712478" y="356319"/>
            <a:ext cx="158375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개요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0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Object 11">
            <a:extLst>
              <a:ext uri="{FF2B5EF4-FFF2-40B4-BE49-F238E27FC236}">
                <a16:creationId xmlns:a16="http://schemas.microsoft.com/office/drawing/2014/main" id="{5FDDE36E-E229-98E1-C73C-EAE1A39A37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8547699" y="1553262"/>
            <a:ext cx="1620743" cy="14526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857143" cy="10285714"/>
            <a:chOff x="0" y="0"/>
            <a:chExt cx="8571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57143" cy="102857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38062" y="824206"/>
            <a:ext cx="16315554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주식 선정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64">
            <a:extLst>
              <a:ext uri="{FF2B5EF4-FFF2-40B4-BE49-F238E27FC236}">
                <a16:creationId xmlns:a16="http://schemas.microsoft.com/office/drawing/2014/main" id="{52F2995D-C64C-42CA-8F4C-A3078CDD8C20}"/>
              </a:ext>
            </a:extLst>
          </p:cNvPr>
          <p:cNvSpPr txBox="1"/>
          <p:nvPr/>
        </p:nvSpPr>
        <p:spPr>
          <a:xfrm>
            <a:off x="1164612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8" name="Object 35">
            <a:extLst>
              <a:ext uri="{FF2B5EF4-FFF2-40B4-BE49-F238E27FC236}">
                <a16:creationId xmlns:a16="http://schemas.microsoft.com/office/drawing/2014/main" id="{8AAABBBB-6C9E-1F26-9CC5-8C40603858BA}"/>
              </a:ext>
            </a:extLst>
          </p:cNvPr>
          <p:cNvSpPr txBox="1"/>
          <p:nvPr/>
        </p:nvSpPr>
        <p:spPr>
          <a:xfrm>
            <a:off x="4688433" y="2921144"/>
            <a:ext cx="42392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SM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엔터테인먼트</a:t>
            </a:r>
            <a:endParaRPr 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Medium" panose="02000603000000020004" pitchFamily="50" charset="-127"/>
            </a:endParaRPr>
          </a:p>
        </p:txBody>
      </p:sp>
      <p:sp>
        <p:nvSpPr>
          <p:cNvPr id="51" name="Object 35">
            <a:extLst>
              <a:ext uri="{FF2B5EF4-FFF2-40B4-BE49-F238E27FC236}">
                <a16:creationId xmlns:a16="http://schemas.microsoft.com/office/drawing/2014/main" id="{6F7C2B4F-F038-8894-F7DB-6A1D2B2361E4}"/>
              </a:ext>
            </a:extLst>
          </p:cNvPr>
          <p:cNvSpPr txBox="1"/>
          <p:nvPr/>
        </p:nvSpPr>
        <p:spPr>
          <a:xfrm>
            <a:off x="9856069" y="2921144"/>
            <a:ext cx="42392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anose="02000603000000020004" pitchFamily="50" charset="-127"/>
              </a:rPr>
              <a:t>에코프로</a:t>
            </a:r>
            <a:endParaRPr 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DB990FD-B836-A60B-3BA9-4A3755B15F2A}"/>
              </a:ext>
            </a:extLst>
          </p:cNvPr>
          <p:cNvCxnSpPr>
            <a:cxnSpLocks/>
          </p:cNvCxnSpPr>
          <p:nvPr/>
        </p:nvCxnSpPr>
        <p:spPr>
          <a:xfrm>
            <a:off x="4688433" y="3598449"/>
            <a:ext cx="42392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직선 연결선 960">
            <a:extLst>
              <a:ext uri="{FF2B5EF4-FFF2-40B4-BE49-F238E27FC236}">
                <a16:creationId xmlns:a16="http://schemas.microsoft.com/office/drawing/2014/main" id="{3099AEB1-2BFF-04BF-BC88-B146277F6DCB}"/>
              </a:ext>
            </a:extLst>
          </p:cNvPr>
          <p:cNvCxnSpPr>
            <a:cxnSpLocks/>
          </p:cNvCxnSpPr>
          <p:nvPr/>
        </p:nvCxnSpPr>
        <p:spPr>
          <a:xfrm>
            <a:off x="9856069" y="3598449"/>
            <a:ext cx="42392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351F3F-272A-F574-7CBD-356630DFA868}"/>
              </a:ext>
            </a:extLst>
          </p:cNvPr>
          <p:cNvGrpSpPr/>
          <p:nvPr/>
        </p:nvGrpSpPr>
        <p:grpSpPr>
          <a:xfrm>
            <a:off x="4799084" y="3875886"/>
            <a:ext cx="4128622" cy="1015663"/>
            <a:chOff x="2172099" y="3875886"/>
            <a:chExt cx="4128622" cy="1015663"/>
          </a:xfrm>
        </p:grpSpPr>
        <p:sp>
          <p:nvSpPr>
            <p:cNvPr id="966" name="Object 35">
              <a:extLst>
                <a:ext uri="{FF2B5EF4-FFF2-40B4-BE49-F238E27FC236}">
                  <a16:creationId xmlns:a16="http://schemas.microsoft.com/office/drawing/2014/main" id="{CB406532-22E6-6DC7-4067-FBAAEABE12C3}"/>
                </a:ext>
              </a:extLst>
            </p:cNvPr>
            <p:cNvSpPr txBox="1"/>
            <p:nvPr/>
          </p:nvSpPr>
          <p:spPr>
            <a:xfrm>
              <a:off x="2354560" y="3875886"/>
              <a:ext cx="394616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엔터테인먼트 테마주</a:t>
              </a:r>
              <a:endPara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endParaRPr>
            </a:p>
            <a:p>
              <a:endPara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endParaRPr>
            </a:p>
            <a:p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데이터 수집 범위</a:t>
              </a:r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) 23</a:t>
              </a: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년 </a:t>
              </a:r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2</a:t>
              </a: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월 </a:t>
              </a:r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~ 7</a:t>
              </a: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월</a:t>
              </a:r>
              <a:endPara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endParaRPr>
            </a:p>
          </p:txBody>
        </p:sp>
        <p:grpSp>
          <p:nvGrpSpPr>
            <p:cNvPr id="969" name="그룹 1009">
              <a:extLst>
                <a:ext uri="{FF2B5EF4-FFF2-40B4-BE49-F238E27FC236}">
                  <a16:creationId xmlns:a16="http://schemas.microsoft.com/office/drawing/2014/main" id="{67F770AD-2138-C183-4EEC-3F0A0F8FE027}"/>
                </a:ext>
              </a:extLst>
            </p:cNvPr>
            <p:cNvGrpSpPr/>
            <p:nvPr/>
          </p:nvGrpSpPr>
          <p:grpSpPr>
            <a:xfrm>
              <a:off x="2172099" y="4038716"/>
              <a:ext cx="131581" cy="125063"/>
              <a:chOff x="1527586" y="7877695"/>
              <a:chExt cx="131581" cy="125063"/>
            </a:xfrm>
          </p:grpSpPr>
          <p:pic>
            <p:nvPicPr>
              <p:cNvPr id="970" name="Object 26">
                <a:extLst>
                  <a:ext uri="{FF2B5EF4-FFF2-40B4-BE49-F238E27FC236}">
                    <a16:creationId xmlns:a16="http://schemas.microsoft.com/office/drawing/2014/main" id="{65A98AEA-1727-1F04-F4BB-06B13B2A2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7586" y="7877695"/>
                <a:ext cx="131581" cy="125063"/>
              </a:xfrm>
              <a:prstGeom prst="rect">
                <a:avLst/>
              </a:prstGeom>
            </p:spPr>
          </p:pic>
        </p:grpSp>
        <p:grpSp>
          <p:nvGrpSpPr>
            <p:cNvPr id="971" name="그룹 1009">
              <a:extLst>
                <a:ext uri="{FF2B5EF4-FFF2-40B4-BE49-F238E27FC236}">
                  <a16:creationId xmlns:a16="http://schemas.microsoft.com/office/drawing/2014/main" id="{9FCD9CE9-2AA6-04D9-FAB7-CD17B9F00B0C}"/>
                </a:ext>
              </a:extLst>
            </p:cNvPr>
            <p:cNvGrpSpPr/>
            <p:nvPr/>
          </p:nvGrpSpPr>
          <p:grpSpPr>
            <a:xfrm>
              <a:off x="2172099" y="4570494"/>
              <a:ext cx="131581" cy="125063"/>
              <a:chOff x="1527586" y="7877695"/>
              <a:chExt cx="131581" cy="125063"/>
            </a:xfrm>
          </p:grpSpPr>
          <p:pic>
            <p:nvPicPr>
              <p:cNvPr id="972" name="Object 26">
                <a:extLst>
                  <a:ext uri="{FF2B5EF4-FFF2-40B4-BE49-F238E27FC236}">
                    <a16:creationId xmlns:a16="http://schemas.microsoft.com/office/drawing/2014/main" id="{74082680-F51A-8CCF-31F8-65A70F5C6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7586" y="7877695"/>
                <a:ext cx="131581" cy="125063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8708FF-31F9-4CEF-8C1D-7579838B02DF}"/>
              </a:ext>
            </a:extLst>
          </p:cNvPr>
          <p:cNvGrpSpPr/>
          <p:nvPr/>
        </p:nvGrpSpPr>
        <p:grpSpPr>
          <a:xfrm>
            <a:off x="9947197" y="3879960"/>
            <a:ext cx="4148143" cy="1015663"/>
            <a:chOff x="7320212" y="3879960"/>
            <a:chExt cx="4148143" cy="1015663"/>
          </a:xfrm>
        </p:grpSpPr>
        <p:sp>
          <p:nvSpPr>
            <p:cNvPr id="973" name="Object 35">
              <a:extLst>
                <a:ext uri="{FF2B5EF4-FFF2-40B4-BE49-F238E27FC236}">
                  <a16:creationId xmlns:a16="http://schemas.microsoft.com/office/drawing/2014/main" id="{E3096BE5-38C5-DD4C-6A37-7F83C0457D47}"/>
                </a:ext>
              </a:extLst>
            </p:cNvPr>
            <p:cNvSpPr txBox="1"/>
            <p:nvPr/>
          </p:nvSpPr>
          <p:spPr>
            <a:xfrm>
              <a:off x="7505657" y="3879960"/>
              <a:ext cx="396269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2</a:t>
              </a:r>
              <a:r>
                <a:rPr lang="ko-KR" altLang="en-US" sz="200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차전지</a:t>
              </a: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 테마주</a:t>
              </a:r>
              <a:endPara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endParaRPr>
            </a:p>
            <a:p>
              <a:endPara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endParaRPr>
            </a:p>
            <a:p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데이터 수집 범위</a:t>
              </a:r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) 23</a:t>
              </a: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년 </a:t>
              </a:r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2</a:t>
              </a: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월 </a:t>
              </a:r>
              <a:r>
                <a:rPr lang="en-US" altLang="ko-KR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~ 7</a:t>
              </a:r>
              <a:r>
                <a:rPr lang="ko-KR" altLang="en-US" sz="2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Pretendard Medium" panose="02000603000000020004" pitchFamily="50" charset="-127"/>
                </a:rPr>
                <a:t>월</a:t>
              </a:r>
              <a:endPara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Medium" panose="02000603000000020004" pitchFamily="50" charset="-127"/>
              </a:endParaRPr>
            </a:p>
          </p:txBody>
        </p:sp>
        <p:grpSp>
          <p:nvGrpSpPr>
            <p:cNvPr id="975" name="그룹 1009">
              <a:extLst>
                <a:ext uri="{FF2B5EF4-FFF2-40B4-BE49-F238E27FC236}">
                  <a16:creationId xmlns:a16="http://schemas.microsoft.com/office/drawing/2014/main" id="{F66807D8-C7E8-E5DC-0E0F-3093E750B29A}"/>
                </a:ext>
              </a:extLst>
            </p:cNvPr>
            <p:cNvGrpSpPr/>
            <p:nvPr/>
          </p:nvGrpSpPr>
          <p:grpSpPr>
            <a:xfrm>
              <a:off x="7320212" y="4038716"/>
              <a:ext cx="131581" cy="125063"/>
              <a:chOff x="1527586" y="7877695"/>
              <a:chExt cx="131581" cy="125063"/>
            </a:xfrm>
          </p:grpSpPr>
          <p:pic>
            <p:nvPicPr>
              <p:cNvPr id="976" name="Object 26">
                <a:extLst>
                  <a:ext uri="{FF2B5EF4-FFF2-40B4-BE49-F238E27FC236}">
                    <a16:creationId xmlns:a16="http://schemas.microsoft.com/office/drawing/2014/main" id="{AF46C4CC-B5D1-E5CE-AA5B-24CAF3DA7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7586" y="7877695"/>
                <a:ext cx="131581" cy="125063"/>
              </a:xfrm>
              <a:prstGeom prst="rect">
                <a:avLst/>
              </a:prstGeom>
            </p:spPr>
          </p:pic>
        </p:grpSp>
        <p:grpSp>
          <p:nvGrpSpPr>
            <p:cNvPr id="977" name="그룹 1009">
              <a:extLst>
                <a:ext uri="{FF2B5EF4-FFF2-40B4-BE49-F238E27FC236}">
                  <a16:creationId xmlns:a16="http://schemas.microsoft.com/office/drawing/2014/main" id="{9DC6FD5D-B266-9A13-8FE6-D84E932A8548}"/>
                </a:ext>
              </a:extLst>
            </p:cNvPr>
            <p:cNvGrpSpPr/>
            <p:nvPr/>
          </p:nvGrpSpPr>
          <p:grpSpPr>
            <a:xfrm>
              <a:off x="7320212" y="4570494"/>
              <a:ext cx="131581" cy="125063"/>
              <a:chOff x="1527586" y="7877695"/>
              <a:chExt cx="131581" cy="125063"/>
            </a:xfrm>
          </p:grpSpPr>
          <p:pic>
            <p:nvPicPr>
              <p:cNvPr id="978" name="Object 26">
                <a:extLst>
                  <a:ext uri="{FF2B5EF4-FFF2-40B4-BE49-F238E27FC236}">
                    <a16:creationId xmlns:a16="http://schemas.microsoft.com/office/drawing/2014/main" id="{FC1CE494-C46A-C6B4-813F-FB91BD3A6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7586" y="7877695"/>
                <a:ext cx="131581" cy="125063"/>
              </a:xfrm>
              <a:prstGeom prst="rect">
                <a:avLst/>
              </a:prstGeom>
            </p:spPr>
          </p:pic>
        </p:grpSp>
      </p:grpSp>
      <p:pic>
        <p:nvPicPr>
          <p:cNvPr id="983" name="그림 982" descr="블랙, 어둠이(가) 표시된 사진&#10;&#10;자동 생성된 설명">
            <a:extLst>
              <a:ext uri="{FF2B5EF4-FFF2-40B4-BE49-F238E27FC236}">
                <a16:creationId xmlns:a16="http://schemas.microsoft.com/office/drawing/2014/main" id="{612A5A8C-887C-BCCE-CEA8-8441BA4877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51" y="5452977"/>
            <a:ext cx="1424155" cy="1366923"/>
          </a:xfrm>
          <a:prstGeom prst="rect">
            <a:avLst/>
          </a:prstGeom>
        </p:spPr>
      </p:pic>
      <p:pic>
        <p:nvPicPr>
          <p:cNvPr id="987" name="그림 986">
            <a:extLst>
              <a:ext uri="{FF2B5EF4-FFF2-40B4-BE49-F238E27FC236}">
                <a16:creationId xmlns:a16="http://schemas.microsoft.com/office/drawing/2014/main" id="{8C8BE3FD-8280-A634-B5FB-EAA902856D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511"/>
          <a:stretch/>
        </p:blipFill>
        <p:spPr>
          <a:xfrm>
            <a:off x="11520164" y="5877853"/>
            <a:ext cx="2576836" cy="516596"/>
          </a:xfrm>
          <a:prstGeom prst="rect">
            <a:avLst/>
          </a:prstGeom>
        </p:spPr>
      </p:pic>
      <p:sp>
        <p:nvSpPr>
          <p:cNvPr id="990" name="Object 18">
            <a:extLst>
              <a:ext uri="{FF2B5EF4-FFF2-40B4-BE49-F238E27FC236}">
                <a16:creationId xmlns:a16="http://schemas.microsoft.com/office/drawing/2014/main" id="{856CFC55-73F5-4387-F32D-4424CDCC00F8}"/>
              </a:ext>
            </a:extLst>
          </p:cNvPr>
          <p:cNvSpPr txBox="1"/>
          <p:nvPr/>
        </p:nvSpPr>
        <p:spPr>
          <a:xfrm>
            <a:off x="5632547" y="8337169"/>
            <a:ext cx="1101153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기업별로 주식의 변동성이 큰 시기를 대상으로 데이터 수집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시가총액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거래량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커뮤니티에서 활발한 논의가 오가는 종목을 고려하여 </a:t>
            </a: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테마주별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대장주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선정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씨젠은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대상 기간 종토넷 데이터를 수집할 수 없어 제외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991" name="Object 18">
            <a:extLst>
              <a:ext uri="{FF2B5EF4-FFF2-40B4-BE49-F238E27FC236}">
                <a16:creationId xmlns:a16="http://schemas.microsoft.com/office/drawing/2014/main" id="{0D4F0E37-AC97-402E-1F71-53CAFB8E91D5}"/>
              </a:ext>
            </a:extLst>
          </p:cNvPr>
          <p:cNvSpPr txBox="1"/>
          <p:nvPr/>
        </p:nvSpPr>
        <p:spPr>
          <a:xfrm>
            <a:off x="2995473" y="8616966"/>
            <a:ext cx="1855440" cy="363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주식 선정 기준</a:t>
            </a:r>
            <a:endParaRPr lang="en-US" altLang="ko-KR" sz="2000" dirty="0">
              <a:solidFill>
                <a:srgbClr val="436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6C5448-F4F4-7BCA-9FD3-C200E0F841AB}"/>
              </a:ext>
            </a:extLst>
          </p:cNvPr>
          <p:cNvSpPr/>
          <p:nvPr/>
        </p:nvSpPr>
        <p:spPr>
          <a:xfrm>
            <a:off x="1227165" y="1573622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32">
            <a:extLst>
              <a:ext uri="{FF2B5EF4-FFF2-40B4-BE49-F238E27FC236}">
                <a16:creationId xmlns:a16="http://schemas.microsoft.com/office/drawing/2014/main" id="{F417B5D4-6288-97A0-3243-DAF719AD356C}"/>
              </a:ext>
            </a:extLst>
          </p:cNvPr>
          <p:cNvSpPr txBox="1"/>
          <p:nvPr/>
        </p:nvSpPr>
        <p:spPr>
          <a:xfrm rot="-5400000">
            <a:off x="-2623425" y="6572305"/>
            <a:ext cx="62094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" kern="0" spc="400" dirty="0">
                <a:solidFill>
                  <a:srgbClr val="FFFFFF"/>
                </a:solidFill>
                <a:latin typeface="에스코어 드림 8 Heavy" panose="020B0903030302020204" pitchFamily="34" charset="-127"/>
                <a:cs typeface="Gmarket Sans Bold" pitchFamily="34" charset="0"/>
              </a:rPr>
              <a:t>창의적종합설계</a:t>
            </a:r>
            <a:endParaRPr lang="en-US" dirty="0"/>
          </a:p>
        </p:txBody>
      </p:sp>
      <p:sp>
        <p:nvSpPr>
          <p:cNvPr id="11" name="Object 42">
            <a:extLst>
              <a:ext uri="{FF2B5EF4-FFF2-40B4-BE49-F238E27FC236}">
                <a16:creationId xmlns:a16="http://schemas.microsoft.com/office/drawing/2014/main" id="{8F775EE5-19C6-0354-2D38-08E4BEAA5A4C}"/>
              </a:ext>
            </a:extLst>
          </p:cNvPr>
          <p:cNvSpPr txBox="1"/>
          <p:nvPr/>
        </p:nvSpPr>
        <p:spPr>
          <a:xfrm>
            <a:off x="5857485" y="1731392"/>
            <a:ext cx="702248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100" dirty="0">
                <a:solidFill>
                  <a:srgbClr val="436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retendard Medium" pitchFamily="34" charset="0"/>
              </a:rPr>
              <a:t>감성 분석 및 주가 예측에 활용할 데이터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416499-3D69-CE82-044C-6D35680CC1DD}"/>
              </a:ext>
            </a:extLst>
          </p:cNvPr>
          <p:cNvCxnSpPr/>
          <p:nvPr/>
        </p:nvCxnSpPr>
        <p:spPr>
          <a:xfrm>
            <a:off x="2094935" y="2671161"/>
            <a:ext cx="14574544" cy="0"/>
          </a:xfrm>
          <a:prstGeom prst="line">
            <a:avLst/>
          </a:prstGeom>
          <a:ln>
            <a:solidFill>
              <a:srgbClr val="436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Object 11">
            <a:extLst>
              <a:ext uri="{FF2B5EF4-FFF2-40B4-BE49-F238E27FC236}">
                <a16:creationId xmlns:a16="http://schemas.microsoft.com/office/drawing/2014/main" id="{34E622C9-CA63-4D0D-AFB0-D6E1DB10CA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8547699" y="1553263"/>
            <a:ext cx="1620743" cy="14526272"/>
          </a:xfrm>
          <a:prstGeom prst="rect">
            <a:avLst/>
          </a:prstGeom>
        </p:spPr>
      </p:pic>
      <p:sp>
        <p:nvSpPr>
          <p:cNvPr id="42" name="Object 18">
            <a:extLst>
              <a:ext uri="{FF2B5EF4-FFF2-40B4-BE49-F238E27FC236}">
                <a16:creationId xmlns:a16="http://schemas.microsoft.com/office/drawing/2014/main" id="{7DC8EC1F-10FE-4C43-9F7E-2F1CBA201F01}"/>
              </a:ext>
            </a:extLst>
          </p:cNvPr>
          <p:cNvSpPr txBox="1"/>
          <p:nvPr/>
        </p:nvSpPr>
        <p:spPr>
          <a:xfrm>
            <a:off x="5632547" y="8337170"/>
            <a:ext cx="1101153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기업별로 주식의 변동성이 큰 시기를 대상으로 데이터 수집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시가총액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거래량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,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커뮤니티에서 활발한 논의가 오가는 종목을 고려하여 </a:t>
            </a: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테마주별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대장주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선정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씨젠은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Pretendard Light" panose="02000403000000020004" pitchFamily="50" charset="-127"/>
              </a:rPr>
              <a:t> 대상 기간 종토넷 데이터를 수집할 수 없어 제외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Pretendard Light" panose="02000403000000020004" pitchFamily="50" charset="-127"/>
            </a:endParaRPr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1B1D3B19-35CB-4417-9C1D-574CDCD0ED4A}"/>
              </a:ext>
            </a:extLst>
          </p:cNvPr>
          <p:cNvSpPr txBox="1"/>
          <p:nvPr/>
        </p:nvSpPr>
        <p:spPr>
          <a:xfrm>
            <a:off x="2995473" y="8616967"/>
            <a:ext cx="1855440" cy="363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436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Light" panose="02000403000000020004" pitchFamily="50" charset="-127"/>
              </a:rPr>
              <a:t>주식 선정 기준</a:t>
            </a:r>
            <a:endParaRPr lang="en-US" altLang="ko-KR" sz="2000" dirty="0">
              <a:solidFill>
                <a:srgbClr val="436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55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D80ED573-4837-5265-5D8F-7F7F8716EE56}"/>
              </a:ext>
            </a:extLst>
          </p:cNvPr>
          <p:cNvSpPr txBox="1"/>
          <p:nvPr/>
        </p:nvSpPr>
        <p:spPr>
          <a:xfrm>
            <a:off x="15871016" y="356319"/>
            <a:ext cx="2133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01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| </a:t>
            </a:r>
            <a:r>
              <a:rPr lang="en-US" sz="2000" kern="0" spc="300" dirty="0">
                <a:solidFill>
                  <a:srgbClr val="436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02</a:t>
            </a:r>
            <a:r>
              <a:rPr lang="en-US" sz="2000" kern="0" spc="300" dirty="0">
                <a:solidFill>
                  <a:schemeClr val="bg1">
                    <a:lumMod val="5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 | 03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97" name="표 996">
            <a:extLst>
              <a:ext uri="{FF2B5EF4-FFF2-40B4-BE49-F238E27FC236}">
                <a16:creationId xmlns:a16="http://schemas.microsoft.com/office/drawing/2014/main" id="{409379AA-1452-7EDB-61F8-976EFE4FF693}"/>
              </a:ext>
            </a:extLst>
          </p:cNvPr>
          <p:cNvGraphicFramePr>
            <a:graphicFrameLocks noGrp="1"/>
          </p:cNvGraphicFramePr>
          <p:nvPr/>
        </p:nvGraphicFramePr>
        <p:xfrm>
          <a:off x="419100" y="2340340"/>
          <a:ext cx="17449800" cy="735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2447832902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3157248615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1402220541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633047723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3279422151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3767813320"/>
                    </a:ext>
                  </a:extLst>
                </a:gridCol>
              </a:tblGrid>
              <a:tr h="7254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데이터 수집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데이터 </a:t>
                      </a:r>
                      <a:r>
                        <a:rPr lang="ko-KR" altLang="en-US" sz="20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전처리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감성 분석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예측 모델링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 성능 평가 및 개선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최종 결론</a:t>
                      </a:r>
                      <a:endParaRPr 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32816"/>
                  </a:ext>
                </a:extLst>
              </a:tr>
              <a:tr h="6628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7092"/>
                  </a:ext>
                </a:extLst>
              </a:tr>
            </a:tbl>
          </a:graphicData>
        </a:graphic>
      </p:graphicFrame>
      <p:cxnSp>
        <p:nvCxnSpPr>
          <p:cNvPr id="1120" name="직선 연결선 1119">
            <a:extLst>
              <a:ext uri="{FF2B5EF4-FFF2-40B4-BE49-F238E27FC236}">
                <a16:creationId xmlns:a16="http://schemas.microsoft.com/office/drawing/2014/main" id="{21D80511-BDF6-CA43-E6E6-DA94CC0E5300}"/>
              </a:ext>
            </a:extLst>
          </p:cNvPr>
          <p:cNvCxnSpPr>
            <a:cxnSpLocks/>
          </p:cNvCxnSpPr>
          <p:nvPr/>
        </p:nvCxnSpPr>
        <p:spPr>
          <a:xfrm>
            <a:off x="3307835" y="2340340"/>
            <a:ext cx="0" cy="6858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직선 연결선 1122">
            <a:extLst>
              <a:ext uri="{FF2B5EF4-FFF2-40B4-BE49-F238E27FC236}">
                <a16:creationId xmlns:a16="http://schemas.microsoft.com/office/drawing/2014/main" id="{0E05A1BA-C315-A493-1738-0B08BB2F8491}"/>
              </a:ext>
            </a:extLst>
          </p:cNvPr>
          <p:cNvCxnSpPr>
            <a:cxnSpLocks/>
          </p:cNvCxnSpPr>
          <p:nvPr/>
        </p:nvCxnSpPr>
        <p:spPr>
          <a:xfrm>
            <a:off x="6248400" y="2340340"/>
            <a:ext cx="0" cy="6858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직선 연결선 1123">
            <a:extLst>
              <a:ext uri="{FF2B5EF4-FFF2-40B4-BE49-F238E27FC236}">
                <a16:creationId xmlns:a16="http://schemas.microsoft.com/office/drawing/2014/main" id="{1BE149DD-D1E7-DECA-25EF-6DEC2CD91515}"/>
              </a:ext>
            </a:extLst>
          </p:cNvPr>
          <p:cNvCxnSpPr>
            <a:cxnSpLocks/>
          </p:cNvCxnSpPr>
          <p:nvPr/>
        </p:nvCxnSpPr>
        <p:spPr>
          <a:xfrm>
            <a:off x="9144000" y="2385310"/>
            <a:ext cx="0" cy="6858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연결선 1124">
            <a:extLst>
              <a:ext uri="{FF2B5EF4-FFF2-40B4-BE49-F238E27FC236}">
                <a16:creationId xmlns:a16="http://schemas.microsoft.com/office/drawing/2014/main" id="{E9D3782E-BDF6-BE9B-69AE-FAB2BD8923E7}"/>
              </a:ext>
            </a:extLst>
          </p:cNvPr>
          <p:cNvCxnSpPr>
            <a:cxnSpLocks/>
          </p:cNvCxnSpPr>
          <p:nvPr/>
        </p:nvCxnSpPr>
        <p:spPr>
          <a:xfrm>
            <a:off x="12042590" y="2340340"/>
            <a:ext cx="0" cy="6858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직선 연결선 1125">
            <a:extLst>
              <a:ext uri="{FF2B5EF4-FFF2-40B4-BE49-F238E27FC236}">
                <a16:creationId xmlns:a16="http://schemas.microsoft.com/office/drawing/2014/main" id="{6CE2999B-D455-EA08-69F1-8989BB2FEB3D}"/>
              </a:ext>
            </a:extLst>
          </p:cNvPr>
          <p:cNvCxnSpPr>
            <a:cxnSpLocks/>
          </p:cNvCxnSpPr>
          <p:nvPr/>
        </p:nvCxnSpPr>
        <p:spPr>
          <a:xfrm>
            <a:off x="14961277" y="2340340"/>
            <a:ext cx="0" cy="6858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Object 31">
            <a:extLst>
              <a:ext uri="{FF2B5EF4-FFF2-40B4-BE49-F238E27FC236}">
                <a16:creationId xmlns:a16="http://schemas.microsoft.com/office/drawing/2014/main" id="{DBB6344A-4C70-3C50-3043-FA6968602499}"/>
              </a:ext>
            </a:extLst>
          </p:cNvPr>
          <p:cNvSpPr txBox="1"/>
          <p:nvPr/>
        </p:nvSpPr>
        <p:spPr>
          <a:xfrm>
            <a:off x="8074731" y="824206"/>
            <a:ext cx="2138538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800" kern="0" spc="-2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Pretendard ExtraBold" panose="02000903000000020004" pitchFamily="2" charset="-127"/>
              </a:rPr>
              <a:t>분석 과정</a:t>
            </a:r>
            <a:endParaRPr lang="en-US" sz="380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Pretendard ExtraBold" panose="02000903000000020004" pitchFamily="2" charset="-127"/>
            </a:endParaRP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D7DC4018-AB07-EB95-CD23-EFD74D4E55DC}"/>
              </a:ext>
            </a:extLst>
          </p:cNvPr>
          <p:cNvSpPr/>
          <p:nvPr/>
        </p:nvSpPr>
        <p:spPr>
          <a:xfrm>
            <a:off x="8643440" y="1527985"/>
            <a:ext cx="993615" cy="1007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64">
            <a:extLst>
              <a:ext uri="{FF2B5EF4-FFF2-40B4-BE49-F238E27FC236}">
                <a16:creationId xmlns:a16="http://schemas.microsoft.com/office/drawing/2014/main" id="{FAA25D62-015C-519D-842A-621B946FCEE9}"/>
              </a:ext>
            </a:extLst>
          </p:cNvPr>
          <p:cNvSpPr txBox="1"/>
          <p:nvPr/>
        </p:nvSpPr>
        <p:spPr>
          <a:xfrm>
            <a:off x="8471204" y="356319"/>
            <a:ext cx="45530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과정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BF5E45-649C-AFD1-98CA-0044BD93CD77}"/>
              </a:ext>
            </a:extLst>
          </p:cNvPr>
          <p:cNvGrpSpPr/>
          <p:nvPr/>
        </p:nvGrpSpPr>
        <p:grpSpPr>
          <a:xfrm>
            <a:off x="840505" y="3543300"/>
            <a:ext cx="16571190" cy="6628487"/>
            <a:chOff x="904218" y="3521439"/>
            <a:chExt cx="16571190" cy="6628487"/>
          </a:xfrm>
        </p:grpSpPr>
        <p:grpSp>
          <p:nvGrpSpPr>
            <p:cNvPr id="1127" name="그룹 1126">
              <a:extLst>
                <a:ext uri="{FF2B5EF4-FFF2-40B4-BE49-F238E27FC236}">
                  <a16:creationId xmlns:a16="http://schemas.microsoft.com/office/drawing/2014/main" id="{76B1D16C-EC93-6935-5B26-254EA5AA3169}"/>
                </a:ext>
              </a:extLst>
            </p:cNvPr>
            <p:cNvGrpSpPr/>
            <p:nvPr/>
          </p:nvGrpSpPr>
          <p:grpSpPr>
            <a:xfrm>
              <a:off x="932512" y="3521439"/>
              <a:ext cx="16542896" cy="5565396"/>
              <a:chOff x="932512" y="3581399"/>
              <a:chExt cx="16542896" cy="5565396"/>
            </a:xfrm>
          </p:grpSpPr>
          <p:sp>
            <p:nvSpPr>
              <p:cNvPr id="998" name="사각형: 둥근 모서리 997">
                <a:extLst>
                  <a:ext uri="{FF2B5EF4-FFF2-40B4-BE49-F238E27FC236}">
                    <a16:creationId xmlns:a16="http://schemas.microsoft.com/office/drawing/2014/main" id="{0645E4A1-97E2-0650-F046-CD7F047DE524}"/>
                  </a:ext>
                </a:extLst>
              </p:cNvPr>
              <p:cNvSpPr/>
              <p:nvPr/>
            </p:nvSpPr>
            <p:spPr>
              <a:xfrm>
                <a:off x="932512" y="4169546"/>
                <a:ext cx="2008580" cy="609600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SNS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데이터</a:t>
                </a:r>
                <a:endParaRPr lang="en-US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03" name="사각형: 둥근 모서리 1002">
                <a:extLst>
                  <a:ext uri="{FF2B5EF4-FFF2-40B4-BE49-F238E27FC236}">
                    <a16:creationId xmlns:a16="http://schemas.microsoft.com/office/drawing/2014/main" id="{F0D99769-3695-0E4B-9144-9C7B7887CC07}"/>
                  </a:ext>
                </a:extLst>
              </p:cNvPr>
              <p:cNvSpPr/>
              <p:nvPr/>
            </p:nvSpPr>
            <p:spPr>
              <a:xfrm>
                <a:off x="932512" y="6145895"/>
                <a:ext cx="2008580" cy="609600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뉴스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데이터</a:t>
                </a:r>
                <a:endParaRPr lang="en-US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04" name="사각형: 둥근 모서리 1003">
                <a:extLst>
                  <a:ext uri="{FF2B5EF4-FFF2-40B4-BE49-F238E27FC236}">
                    <a16:creationId xmlns:a16="http://schemas.microsoft.com/office/drawing/2014/main" id="{51AC556C-4E9D-544A-A11A-12AACDA5473A}"/>
                  </a:ext>
                </a:extLst>
              </p:cNvPr>
              <p:cNvSpPr/>
              <p:nvPr/>
            </p:nvSpPr>
            <p:spPr>
              <a:xfrm>
                <a:off x="932512" y="8094296"/>
                <a:ext cx="2008580" cy="670560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주가데이터</a:t>
                </a:r>
                <a:endParaRPr lang="en-US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09" name="사각형: 둥근 모서리 1008">
                <a:extLst>
                  <a:ext uri="{FF2B5EF4-FFF2-40B4-BE49-F238E27FC236}">
                    <a16:creationId xmlns:a16="http://schemas.microsoft.com/office/drawing/2014/main" id="{01953487-6B92-5DCA-0B84-AF5AE4396BDE}"/>
                  </a:ext>
                </a:extLst>
              </p:cNvPr>
              <p:cNvSpPr/>
              <p:nvPr/>
            </p:nvSpPr>
            <p:spPr>
              <a:xfrm>
                <a:off x="6704928" y="3581400"/>
                <a:ext cx="2005433" cy="1752600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형태소 분석</a:t>
                </a:r>
                <a:endParaRPr lang="en-US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10" name="사각형: 둥근 모서리 1009">
                <a:extLst>
                  <a:ext uri="{FF2B5EF4-FFF2-40B4-BE49-F238E27FC236}">
                    <a16:creationId xmlns:a16="http://schemas.microsoft.com/office/drawing/2014/main" id="{DA20995C-8B68-3FEF-2F13-DEEBEE7CFA9D}"/>
                  </a:ext>
                </a:extLst>
              </p:cNvPr>
              <p:cNvSpPr/>
              <p:nvPr/>
            </p:nvSpPr>
            <p:spPr>
              <a:xfrm>
                <a:off x="6704928" y="6046768"/>
                <a:ext cx="2005433" cy="1752600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긍정 확률 도출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11" name="사각형: 둥근 모서리 1010">
                <a:extLst>
                  <a:ext uri="{FF2B5EF4-FFF2-40B4-BE49-F238E27FC236}">
                    <a16:creationId xmlns:a16="http://schemas.microsoft.com/office/drawing/2014/main" id="{5A16E37C-10BE-B6C7-174A-67E966842A1D}"/>
                  </a:ext>
                </a:extLst>
              </p:cNvPr>
              <p:cNvSpPr/>
              <p:nvPr/>
            </p:nvSpPr>
            <p:spPr>
              <a:xfrm>
                <a:off x="12616771" y="3581400"/>
                <a:ext cx="1831080" cy="1615815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모델 성능 평가</a:t>
                </a:r>
                <a:endParaRPr lang="en-US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14" name="사각형: 둥근 모서리 1013">
                <a:extLst>
                  <a:ext uri="{FF2B5EF4-FFF2-40B4-BE49-F238E27FC236}">
                    <a16:creationId xmlns:a16="http://schemas.microsoft.com/office/drawing/2014/main" id="{BBF2E86F-C17D-FF49-6A92-24817DB3B6D1}"/>
                  </a:ext>
                </a:extLst>
              </p:cNvPr>
              <p:cNvSpPr/>
              <p:nvPr/>
            </p:nvSpPr>
            <p:spPr>
              <a:xfrm>
                <a:off x="9745014" y="3581399"/>
                <a:ext cx="2005434" cy="5563962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LSTM</a:t>
                </a:r>
              </a:p>
            </p:txBody>
          </p:sp>
          <p:sp>
            <p:nvSpPr>
              <p:cNvPr id="1025" name="사각형: 둥근 모서리 1024">
                <a:extLst>
                  <a:ext uri="{FF2B5EF4-FFF2-40B4-BE49-F238E27FC236}">
                    <a16:creationId xmlns:a16="http://schemas.microsoft.com/office/drawing/2014/main" id="{DD947264-8129-5C29-5C44-5D83360788C5}"/>
                  </a:ext>
                </a:extLst>
              </p:cNvPr>
              <p:cNvSpPr/>
              <p:nvPr/>
            </p:nvSpPr>
            <p:spPr>
              <a:xfrm>
                <a:off x="12616771" y="5574395"/>
                <a:ext cx="1831080" cy="1615815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모델 성능 비교</a:t>
                </a:r>
                <a:endParaRPr lang="en-US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27" name="사각형: 둥근 모서리 1026">
                <a:extLst>
                  <a:ext uri="{FF2B5EF4-FFF2-40B4-BE49-F238E27FC236}">
                    <a16:creationId xmlns:a16="http://schemas.microsoft.com/office/drawing/2014/main" id="{C33F193D-FFF4-9B79-0F21-9A8D09130785}"/>
                  </a:ext>
                </a:extLst>
              </p:cNvPr>
              <p:cNvSpPr/>
              <p:nvPr/>
            </p:nvSpPr>
            <p:spPr>
              <a:xfrm>
                <a:off x="12616771" y="7621361"/>
                <a:ext cx="1831080" cy="1524000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모델 개선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028" name="사각형: 둥근 모서리 1027">
                <a:extLst>
                  <a:ext uri="{FF2B5EF4-FFF2-40B4-BE49-F238E27FC236}">
                    <a16:creationId xmlns:a16="http://schemas.microsoft.com/office/drawing/2014/main" id="{470966E6-27AA-4C34-FBEC-36221DEA8A3C}"/>
                  </a:ext>
                </a:extLst>
              </p:cNvPr>
              <p:cNvSpPr/>
              <p:nvPr/>
            </p:nvSpPr>
            <p:spPr>
              <a:xfrm>
                <a:off x="15469974" y="3581400"/>
                <a:ext cx="2005434" cy="5563961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LSTM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모델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최종 주가 예측 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및 결과 분석</a:t>
                </a:r>
                <a:endParaRPr lang="en-US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grpSp>
            <p:nvGrpSpPr>
              <p:cNvPr id="1118" name="그룹 1117">
                <a:extLst>
                  <a:ext uri="{FF2B5EF4-FFF2-40B4-BE49-F238E27FC236}">
                    <a16:creationId xmlns:a16="http://schemas.microsoft.com/office/drawing/2014/main" id="{DE94888B-4E08-7375-6E65-983EB099F952}"/>
                  </a:ext>
                </a:extLst>
              </p:cNvPr>
              <p:cNvGrpSpPr/>
              <p:nvPr/>
            </p:nvGrpSpPr>
            <p:grpSpPr>
              <a:xfrm>
                <a:off x="3032824" y="4421434"/>
                <a:ext cx="12437150" cy="4071116"/>
                <a:chOff x="3032824" y="4421434"/>
                <a:chExt cx="12437150" cy="4071116"/>
              </a:xfrm>
            </p:grpSpPr>
            <p:cxnSp>
              <p:nvCxnSpPr>
                <p:cNvPr id="1045" name="직선 화살표 연결선 1044">
                  <a:extLst>
                    <a:ext uri="{FF2B5EF4-FFF2-40B4-BE49-F238E27FC236}">
                      <a16:creationId xmlns:a16="http://schemas.microsoft.com/office/drawing/2014/main" id="{AFCCD400-8321-CFF6-DD81-0B91FA46A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4457" y="4473817"/>
                  <a:ext cx="847886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직선 화살표 연결선 1053">
                  <a:extLst>
                    <a:ext uri="{FF2B5EF4-FFF2-40B4-BE49-F238E27FC236}">
                      <a16:creationId xmlns:a16="http://schemas.microsoft.com/office/drawing/2014/main" id="{6B19A446-CE16-0F3A-D1E3-43F9DE29D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07644" y="5409758"/>
                  <a:ext cx="0" cy="63701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직선 연결선 1054">
                  <a:extLst>
                    <a:ext uri="{FF2B5EF4-FFF2-40B4-BE49-F238E27FC236}">
                      <a16:creationId xmlns:a16="http://schemas.microsoft.com/office/drawing/2014/main" id="{85C5BCE1-2C07-6CBD-805C-06D2725D6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8894" y="6882360"/>
                  <a:ext cx="533879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직선 화살표 연결선 1055">
                  <a:extLst>
                    <a:ext uri="{FF2B5EF4-FFF2-40B4-BE49-F238E27FC236}">
                      <a16:creationId xmlns:a16="http://schemas.microsoft.com/office/drawing/2014/main" id="{24B0C88D-3D20-3F6F-1D9D-4D850EB8B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0377" y="6882360"/>
                  <a:ext cx="376678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4" name="직선 연결선 1063">
                  <a:extLst>
                    <a:ext uri="{FF2B5EF4-FFF2-40B4-BE49-F238E27FC236}">
                      <a16:creationId xmlns:a16="http://schemas.microsoft.com/office/drawing/2014/main" id="{55F29136-209B-FFD7-8E7E-EA267DAE87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7042" y="8492550"/>
                  <a:ext cx="335067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2" name="직선 연결선 1071">
                  <a:extLst>
                    <a:ext uri="{FF2B5EF4-FFF2-40B4-BE49-F238E27FC236}">
                      <a16:creationId xmlns:a16="http://schemas.microsoft.com/office/drawing/2014/main" id="{DC457C43-158E-9C94-79E2-172389568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07713" y="6882360"/>
                  <a:ext cx="0" cy="161019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직선 화살표 연결선 1081">
                  <a:extLst>
                    <a:ext uri="{FF2B5EF4-FFF2-40B4-BE49-F238E27FC236}">
                      <a16:creationId xmlns:a16="http://schemas.microsoft.com/office/drawing/2014/main" id="{763DE3EA-DDAA-5E3E-5CB8-E31CD68BA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824" y="4487680"/>
                  <a:ext cx="761121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직선 화살표 연결선 1082">
                  <a:extLst>
                    <a:ext uri="{FF2B5EF4-FFF2-40B4-BE49-F238E27FC236}">
                      <a16:creationId xmlns:a16="http://schemas.microsoft.com/office/drawing/2014/main" id="{EE3E2373-932E-4B87-D67F-A79FD82BB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824" y="8429576"/>
                  <a:ext cx="761121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직선 연결선 1086">
                  <a:extLst>
                    <a:ext uri="{FF2B5EF4-FFF2-40B4-BE49-F238E27FC236}">
                      <a16:creationId xmlns:a16="http://schemas.microsoft.com/office/drawing/2014/main" id="{395990E4-945D-4868-75B2-E175F78C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6434" y="5430621"/>
                  <a:ext cx="24377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직선 연결선 1099">
                  <a:extLst>
                    <a:ext uri="{FF2B5EF4-FFF2-40B4-BE49-F238E27FC236}">
                      <a16:creationId xmlns:a16="http://schemas.microsoft.com/office/drawing/2014/main" id="{10AE3C24-9E9E-9F72-78BA-CA1A0E4C4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5998" y="5429826"/>
                  <a:ext cx="330164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직선 화살표 연결선 1100">
                  <a:extLst>
                    <a:ext uri="{FF2B5EF4-FFF2-40B4-BE49-F238E27FC236}">
                      <a16:creationId xmlns:a16="http://schemas.microsoft.com/office/drawing/2014/main" id="{E1267A8E-7925-56F7-2C39-0AE457A6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6162" y="4421434"/>
                  <a:ext cx="289691" cy="8433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직선 연결선 1101">
                  <a:extLst>
                    <a:ext uri="{FF2B5EF4-FFF2-40B4-BE49-F238E27FC236}">
                      <a16:creationId xmlns:a16="http://schemas.microsoft.com/office/drawing/2014/main" id="{2F15A2C4-A23B-A7F2-4A3C-E609942D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41473" y="4429867"/>
                  <a:ext cx="0" cy="999959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8" name="직선 화살표 연결선 1107">
                  <a:extLst>
                    <a:ext uri="{FF2B5EF4-FFF2-40B4-BE49-F238E27FC236}">
                      <a16:creationId xmlns:a16="http://schemas.microsoft.com/office/drawing/2014/main" id="{E0E64F81-CAC3-791B-75AD-2F5B454A68A8}"/>
                    </a:ext>
                  </a:extLst>
                </p:cNvPr>
                <p:cNvCxnSpPr>
                  <a:cxnSpLocks/>
                  <a:endCxn id="1025" idx="0"/>
                </p:cNvCxnSpPr>
                <p:nvPr/>
              </p:nvCxnSpPr>
              <p:spPr>
                <a:xfrm>
                  <a:off x="13532311" y="5230204"/>
                  <a:ext cx="0" cy="344191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직선 화살표 연결선 1112">
                  <a:extLst>
                    <a:ext uri="{FF2B5EF4-FFF2-40B4-BE49-F238E27FC236}">
                      <a16:creationId xmlns:a16="http://schemas.microsoft.com/office/drawing/2014/main" id="{BE761AB9-CF0C-FE17-E3A5-E9BE743AA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32311" y="7212361"/>
                  <a:ext cx="0" cy="344191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직선 연결선 1113">
                  <a:extLst>
                    <a:ext uri="{FF2B5EF4-FFF2-40B4-BE49-F238E27FC236}">
                      <a16:creationId xmlns:a16="http://schemas.microsoft.com/office/drawing/2014/main" id="{6353114A-472F-0924-4FCE-DF6DD1CEC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57378" y="8393795"/>
                  <a:ext cx="533879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직선 화살표 연결선 1114">
                  <a:extLst>
                    <a:ext uri="{FF2B5EF4-FFF2-40B4-BE49-F238E27FC236}">
                      <a16:creationId xmlns:a16="http://schemas.microsoft.com/office/drawing/2014/main" id="{CA144A1C-88D7-AD90-21EE-4D7950673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07354" y="6275810"/>
                  <a:ext cx="462620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직선 연결선 1115">
                  <a:extLst>
                    <a:ext uri="{FF2B5EF4-FFF2-40B4-BE49-F238E27FC236}">
                      <a16:creationId xmlns:a16="http://schemas.microsoft.com/office/drawing/2014/main" id="{AF2EA27A-CA14-374D-8885-EFB24EEE5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99719" y="6275810"/>
                  <a:ext cx="7635" cy="2117985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4D54B431-1A0F-DD53-1064-247C5CADB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0925" y="4487680"/>
                  <a:ext cx="0" cy="1949461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AF9A08F1-F6AB-DF02-DC50-1071ECB4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968" y="6420779"/>
                  <a:ext cx="4369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72C118B8-A205-C8E2-1ED2-FAD75A22F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824" y="6420779"/>
                  <a:ext cx="761121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ABA0BBB-80FF-0DDB-7AB1-4BA42044AF41}"/>
                  </a:ext>
                </a:extLst>
              </p:cNvPr>
              <p:cNvSpPr/>
              <p:nvPr/>
            </p:nvSpPr>
            <p:spPr>
              <a:xfrm>
                <a:off x="3891574" y="3582834"/>
                <a:ext cx="1831080" cy="1615815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텍스트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데이터 정제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16E6B22-A4AE-020A-326A-1B6E41F09AC3}"/>
                  </a:ext>
                </a:extLst>
              </p:cNvPr>
              <p:cNvSpPr/>
              <p:nvPr/>
            </p:nvSpPr>
            <p:spPr>
              <a:xfrm>
                <a:off x="3891574" y="5575829"/>
                <a:ext cx="1831080" cy="1615815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정제 및 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뉴스 본문 요약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F044B21A-D3DB-09A1-11C3-03E29AB51754}"/>
                  </a:ext>
                </a:extLst>
              </p:cNvPr>
              <p:cNvSpPr/>
              <p:nvPr/>
            </p:nvSpPr>
            <p:spPr>
              <a:xfrm>
                <a:off x="3891574" y="7622795"/>
                <a:ext cx="1831080" cy="1524000"/>
              </a:xfrm>
              <a:prstGeom prst="roundRect">
                <a:avLst/>
              </a:prstGeom>
              <a:solidFill>
                <a:srgbClr val="C2D7F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데이터 정제</a:t>
                </a:r>
                <a:endParaRPr lang="en-US" altLang="ko-KR" sz="20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57294A-1D3F-D3D7-216B-A28D004BEF80}"/>
                </a:ext>
              </a:extLst>
            </p:cNvPr>
            <p:cNvSpPr txBox="1"/>
            <p:nvPr/>
          </p:nvSpPr>
          <p:spPr>
            <a:xfrm>
              <a:off x="904218" y="4770184"/>
              <a:ext cx="2237013" cy="115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종토넷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제목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일자</a:t>
              </a:r>
              <a:endPara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팍스넷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: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제목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일자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본문</a:t>
              </a:r>
              <a:endParaRPr 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B5D52B-63B1-F7E1-F80C-FD2BACE83286}"/>
                </a:ext>
              </a:extLst>
            </p:cNvPr>
            <p:cNvSpPr txBox="1"/>
            <p:nvPr/>
          </p:nvSpPr>
          <p:spPr>
            <a:xfrm>
              <a:off x="936056" y="6871204"/>
              <a:ext cx="2237016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제목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일자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본문</a:t>
              </a:r>
              <a:endParaRPr 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F8405-8196-7ECA-AF7A-72D1B9BD7397}"/>
                </a:ext>
              </a:extLst>
            </p:cNvPr>
            <p:cNvSpPr txBox="1"/>
            <p:nvPr/>
          </p:nvSpPr>
          <p:spPr>
            <a:xfrm>
              <a:off x="8382473" y="9809915"/>
              <a:ext cx="1515547" cy="340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표</a:t>
              </a:r>
              <a:r>
                <a:rPr lang="en-US" altLang="ko-KR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 </a:t>
              </a:r>
              <a:r>
                <a:rPr lang="ko-KR" altLang="en-US" sz="16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분석 과정</a:t>
              </a:r>
              <a:endParaRPr 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8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2317</Words>
  <Application>Microsoft Office PowerPoint</Application>
  <PresentationFormat>사용자 지정</PresentationFormat>
  <Paragraphs>545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에스코어 드림 8 Heavy</vt:lpstr>
      <vt:lpstr>Pretendard ExtraLight</vt:lpstr>
      <vt:lpstr>Calibri</vt:lpstr>
      <vt:lpstr>Arial</vt:lpstr>
      <vt:lpstr>에스코어 드림 6 Bold</vt:lpstr>
      <vt:lpstr>에스코어 드림 3 Light</vt:lpstr>
      <vt:lpstr>에스코어 드림 4 Regular</vt:lpstr>
      <vt:lpstr>에스코어 드림 5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민재 차</cp:lastModifiedBy>
  <cp:revision>199</cp:revision>
  <dcterms:created xsi:type="dcterms:W3CDTF">2023-10-31T21:40:13Z</dcterms:created>
  <dcterms:modified xsi:type="dcterms:W3CDTF">2023-12-10T15:26:36Z</dcterms:modified>
</cp:coreProperties>
</file>