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46"/>
  </p:notesMasterIdLst>
  <p:sldIdLst>
    <p:sldId id="256" r:id="rId3"/>
    <p:sldId id="257" r:id="rId4"/>
    <p:sldId id="328" r:id="rId5"/>
    <p:sldId id="260" r:id="rId6"/>
    <p:sldId id="332" r:id="rId7"/>
    <p:sldId id="330" r:id="rId8"/>
    <p:sldId id="264" r:id="rId9"/>
    <p:sldId id="321" r:id="rId10"/>
    <p:sldId id="317" r:id="rId11"/>
    <p:sldId id="273" r:id="rId12"/>
    <p:sldId id="333" r:id="rId13"/>
    <p:sldId id="336" r:id="rId14"/>
    <p:sldId id="289" r:id="rId15"/>
    <p:sldId id="337" r:id="rId16"/>
    <p:sldId id="299" r:id="rId17"/>
    <p:sldId id="338" r:id="rId18"/>
    <p:sldId id="300" r:id="rId19"/>
    <p:sldId id="301" r:id="rId20"/>
    <p:sldId id="302" r:id="rId21"/>
    <p:sldId id="303" r:id="rId22"/>
    <p:sldId id="309" r:id="rId23"/>
    <p:sldId id="335" r:id="rId24"/>
    <p:sldId id="304" r:id="rId25"/>
    <p:sldId id="315" r:id="rId26"/>
    <p:sldId id="339" r:id="rId27"/>
    <p:sldId id="306" r:id="rId28"/>
    <p:sldId id="307" r:id="rId29"/>
    <p:sldId id="316" r:id="rId30"/>
    <p:sldId id="340" r:id="rId31"/>
    <p:sldId id="341" r:id="rId32"/>
    <p:sldId id="288" r:id="rId33"/>
    <p:sldId id="278" r:id="rId34"/>
    <p:sldId id="308" r:id="rId35"/>
    <p:sldId id="263" r:id="rId36"/>
    <p:sldId id="265" r:id="rId37"/>
    <p:sldId id="318" r:id="rId38"/>
    <p:sldId id="310" r:id="rId39"/>
    <p:sldId id="313" r:id="rId40"/>
    <p:sldId id="314" r:id="rId41"/>
    <p:sldId id="312" r:id="rId42"/>
    <p:sldId id="319" r:id="rId43"/>
    <p:sldId id="320" r:id="rId44"/>
    <p:sldId id="259" r:id="rId4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622" autoAdjust="0"/>
  </p:normalViewPr>
  <p:slideViewPr>
    <p:cSldViewPr>
      <p:cViewPr varScale="1">
        <p:scale>
          <a:sx n="125" d="100"/>
          <a:sy n="125" d="100"/>
        </p:scale>
        <p:origin x="-1212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AD01A2-D1EC-4FFA-841B-B502ACAB3721}" type="doc">
      <dgm:prSet loTypeId="urn:microsoft.com/office/officeart/2005/8/layout/hierarchy2" loCatId="hierarchy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641F7176-FBBF-4CCE-B907-87B3D74B04AF}">
      <dgm:prSet phldrT="[텍스트]"/>
      <dgm:spPr/>
      <dgm:t>
        <a:bodyPr/>
        <a:lstStyle/>
        <a:p>
          <a:pPr latinLnBrk="1"/>
          <a:r>
            <a:rPr lang="en-US" altLang="ko-KR" dirty="0" smtClean="0"/>
            <a:t>$</a:t>
          </a:r>
          <a:r>
            <a:rPr lang="en-US" altLang="ko-KR" dirty="0" err="1" smtClean="0"/>
            <a:t>LogFile</a:t>
          </a:r>
          <a:r>
            <a:rPr lang="en-US" altLang="ko-KR" dirty="0" smtClean="0"/>
            <a:t> </a:t>
          </a:r>
          <a:r>
            <a:rPr lang="ko-KR" altLang="en-US" dirty="0" smtClean="0"/>
            <a:t>구조</a:t>
          </a:r>
          <a:endParaRPr lang="ko-KR" altLang="en-US" dirty="0"/>
        </a:p>
      </dgm:t>
    </dgm:pt>
    <dgm:pt modelId="{3444AC64-89DB-4C16-96CE-E33CE02C614A}" type="parTrans" cxnId="{DBA5A3E9-EAEE-42BA-B3B4-A51935B3BC67}">
      <dgm:prSet/>
      <dgm:spPr/>
      <dgm:t>
        <a:bodyPr/>
        <a:lstStyle/>
        <a:p>
          <a:pPr latinLnBrk="1"/>
          <a:endParaRPr lang="ko-KR" altLang="en-US"/>
        </a:p>
      </dgm:t>
    </dgm:pt>
    <dgm:pt modelId="{EEBA3585-655E-4586-A029-74F87B6D8E59}" type="sibTrans" cxnId="{DBA5A3E9-EAEE-42BA-B3B4-A51935B3BC67}">
      <dgm:prSet/>
      <dgm:spPr/>
      <dgm:t>
        <a:bodyPr/>
        <a:lstStyle/>
        <a:p>
          <a:pPr latinLnBrk="1"/>
          <a:endParaRPr lang="ko-KR" altLang="en-US"/>
        </a:p>
      </dgm:t>
    </dgm:pt>
    <dgm:pt modelId="{4CDFBB08-683E-4541-BE1D-E05CA633DE9E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로깅</a:t>
          </a:r>
          <a:r>
            <a:rPr lang="ko-KR" altLang="en-US" dirty="0" smtClean="0"/>
            <a:t> 영역</a:t>
          </a:r>
          <a:endParaRPr lang="ko-KR" altLang="en-US" dirty="0"/>
        </a:p>
      </dgm:t>
    </dgm:pt>
    <dgm:pt modelId="{DE63803D-E749-4DCD-BA19-AA9A60377CE9}" type="parTrans" cxnId="{2F522C96-AC51-4E09-82A3-ABD47AAC1C8F}">
      <dgm:prSet/>
      <dgm:spPr/>
      <dgm:t>
        <a:bodyPr/>
        <a:lstStyle/>
        <a:p>
          <a:pPr latinLnBrk="1"/>
          <a:endParaRPr lang="ko-KR" altLang="en-US"/>
        </a:p>
      </dgm:t>
    </dgm:pt>
    <dgm:pt modelId="{E4FFA22A-5C3C-44C9-AE32-493B30AD5337}" type="sibTrans" cxnId="{2F522C96-AC51-4E09-82A3-ABD47AAC1C8F}">
      <dgm:prSet/>
      <dgm:spPr/>
      <dgm:t>
        <a:bodyPr/>
        <a:lstStyle/>
        <a:p>
          <a:pPr latinLnBrk="1"/>
          <a:endParaRPr lang="ko-KR" altLang="en-US"/>
        </a:p>
      </dgm:t>
    </dgm:pt>
    <dgm:pt modelId="{CDBE24EB-5699-41F2-8030-32F92633FB5E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재시작</a:t>
          </a:r>
          <a:r>
            <a:rPr lang="ko-KR" altLang="en-US" dirty="0" smtClean="0"/>
            <a:t> 영역</a:t>
          </a:r>
          <a:endParaRPr lang="ko-KR" altLang="en-US" dirty="0"/>
        </a:p>
      </dgm:t>
    </dgm:pt>
    <dgm:pt modelId="{63F529F2-809A-4191-A8BD-2D5F36D2E36C}" type="parTrans" cxnId="{23457332-87D2-45F9-BB7B-6E6C1185107A}">
      <dgm:prSet/>
      <dgm:spPr/>
      <dgm:t>
        <a:bodyPr/>
        <a:lstStyle/>
        <a:p>
          <a:pPr latinLnBrk="1"/>
          <a:endParaRPr lang="ko-KR" altLang="en-US"/>
        </a:p>
      </dgm:t>
    </dgm:pt>
    <dgm:pt modelId="{A711A868-0E18-4899-95C7-71AE39A657F4}" type="sibTrans" cxnId="{23457332-87D2-45F9-BB7B-6E6C1185107A}">
      <dgm:prSet/>
      <dgm:spPr/>
      <dgm:t>
        <a:bodyPr/>
        <a:lstStyle/>
        <a:p>
          <a:pPr latinLnBrk="1"/>
          <a:endParaRPr lang="ko-KR" altLang="en-US"/>
        </a:p>
      </dgm:t>
    </dgm:pt>
    <dgm:pt modelId="{811CD09A-7A3A-48D4-A3D9-4C097E4ADBFF}">
      <dgm:prSet phldrT="[텍스트]"/>
      <dgm:spPr/>
      <dgm:t>
        <a:bodyPr/>
        <a:lstStyle/>
        <a:p>
          <a:pPr latinLnBrk="1"/>
          <a:r>
            <a:rPr lang="ko-KR" altLang="en-US" dirty="0" smtClean="0"/>
            <a:t>버퍼 페이지 영역</a:t>
          </a:r>
          <a:endParaRPr lang="ko-KR" altLang="en-US" dirty="0"/>
        </a:p>
      </dgm:t>
    </dgm:pt>
    <dgm:pt modelId="{D3545F0B-0922-4DD2-9274-A890483EBA70}" type="sibTrans" cxnId="{E74B620F-5DE1-46AE-8C64-E1E514764AE9}">
      <dgm:prSet/>
      <dgm:spPr/>
      <dgm:t>
        <a:bodyPr/>
        <a:lstStyle/>
        <a:p>
          <a:pPr latinLnBrk="1"/>
          <a:endParaRPr lang="ko-KR" altLang="en-US"/>
        </a:p>
      </dgm:t>
    </dgm:pt>
    <dgm:pt modelId="{B99BCCCB-8B24-4463-8905-ED492913FA65}" type="parTrans" cxnId="{E74B620F-5DE1-46AE-8C64-E1E514764AE9}">
      <dgm:prSet/>
      <dgm:spPr/>
      <dgm:t>
        <a:bodyPr/>
        <a:lstStyle/>
        <a:p>
          <a:pPr latinLnBrk="1"/>
          <a:endParaRPr lang="ko-KR" altLang="en-US"/>
        </a:p>
      </dgm:t>
    </dgm:pt>
    <dgm:pt modelId="{B7D30B06-C3B6-4735-A2BB-679327CCA9F4}">
      <dgm:prSet phldrT="[텍스트]"/>
      <dgm:spPr/>
      <dgm:t>
        <a:bodyPr/>
        <a:lstStyle/>
        <a:p>
          <a:pPr latinLnBrk="1"/>
          <a:r>
            <a:rPr lang="ko-KR" altLang="en-US" dirty="0" smtClean="0"/>
            <a:t>일반 페이지 영역</a:t>
          </a:r>
          <a:endParaRPr lang="ko-KR" altLang="en-US" dirty="0"/>
        </a:p>
      </dgm:t>
    </dgm:pt>
    <dgm:pt modelId="{D2F437E6-B3CC-45B0-83B2-7C63B8393AC7}" type="sibTrans" cxnId="{C98D3E4F-0C3A-446B-883D-A2E2ED707C9D}">
      <dgm:prSet/>
      <dgm:spPr/>
      <dgm:t>
        <a:bodyPr/>
        <a:lstStyle/>
        <a:p>
          <a:pPr latinLnBrk="1"/>
          <a:endParaRPr lang="ko-KR" altLang="en-US"/>
        </a:p>
      </dgm:t>
    </dgm:pt>
    <dgm:pt modelId="{33E80BB5-F40A-473A-972C-98978ED5105F}" type="parTrans" cxnId="{C98D3E4F-0C3A-446B-883D-A2E2ED707C9D}">
      <dgm:prSet/>
      <dgm:spPr/>
      <dgm:t>
        <a:bodyPr/>
        <a:lstStyle/>
        <a:p>
          <a:pPr latinLnBrk="1"/>
          <a:endParaRPr lang="ko-KR" altLang="en-US"/>
        </a:p>
      </dgm:t>
    </dgm:pt>
    <dgm:pt modelId="{8787DBE8-9BBD-4671-8785-EF2EB7873947}" type="pres">
      <dgm:prSet presAssocID="{16AD01A2-D1EC-4FFA-841B-B502ACAB372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8D04ABA-0354-4B40-BB1B-C62AEBEB609D}" type="pres">
      <dgm:prSet presAssocID="{641F7176-FBBF-4CCE-B907-87B3D74B04AF}" presName="root1" presStyleCnt="0"/>
      <dgm:spPr/>
    </dgm:pt>
    <dgm:pt modelId="{1B258593-5124-4894-A315-73BBE3ECC0E4}" type="pres">
      <dgm:prSet presAssocID="{641F7176-FBBF-4CCE-B907-87B3D74B04AF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2AB4CB1-9A7E-45A7-9269-A00E734AE872}" type="pres">
      <dgm:prSet presAssocID="{641F7176-FBBF-4CCE-B907-87B3D74B04AF}" presName="level2hierChild" presStyleCnt="0"/>
      <dgm:spPr/>
    </dgm:pt>
    <dgm:pt modelId="{061EB92D-AEED-4336-9DA2-B3B0FFBC5D59}" type="pres">
      <dgm:prSet presAssocID="{63F529F2-809A-4191-A8BD-2D5F36D2E36C}" presName="conn2-1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7FA3FAEF-03D2-446A-9B8F-6E3577BBB98B}" type="pres">
      <dgm:prSet presAssocID="{63F529F2-809A-4191-A8BD-2D5F36D2E36C}" presName="connTx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10EE999E-C806-4EE7-9B18-4CB19706AA4D}" type="pres">
      <dgm:prSet presAssocID="{CDBE24EB-5699-41F2-8030-32F92633FB5E}" presName="root2" presStyleCnt="0"/>
      <dgm:spPr/>
    </dgm:pt>
    <dgm:pt modelId="{FFC83297-1DCF-4DE3-B571-BE8E5BED09ED}" type="pres">
      <dgm:prSet presAssocID="{CDBE24EB-5699-41F2-8030-32F92633FB5E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7C7EAA8-C9EC-4635-AD83-FEF8932CA8D4}" type="pres">
      <dgm:prSet presAssocID="{CDBE24EB-5699-41F2-8030-32F92633FB5E}" presName="level3hierChild" presStyleCnt="0"/>
      <dgm:spPr/>
    </dgm:pt>
    <dgm:pt modelId="{5DD6F331-AD27-430F-9093-E6FBCC778825}" type="pres">
      <dgm:prSet presAssocID="{DE63803D-E749-4DCD-BA19-AA9A60377CE9}" presName="conn2-1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5635C727-D958-478E-81BA-D0A446803371}" type="pres">
      <dgm:prSet presAssocID="{DE63803D-E749-4DCD-BA19-AA9A60377CE9}" presName="connTx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52ADF816-BAD4-40ED-BEB2-9861D34D9E68}" type="pres">
      <dgm:prSet presAssocID="{4CDFBB08-683E-4541-BE1D-E05CA633DE9E}" presName="root2" presStyleCnt="0"/>
      <dgm:spPr/>
    </dgm:pt>
    <dgm:pt modelId="{D1B54145-20F1-4594-9B10-F090D8D9191A}" type="pres">
      <dgm:prSet presAssocID="{4CDFBB08-683E-4541-BE1D-E05CA633DE9E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DA8137D-77C9-4C3C-94DD-DB47DD05C5C8}" type="pres">
      <dgm:prSet presAssocID="{4CDFBB08-683E-4541-BE1D-E05CA633DE9E}" presName="level3hierChild" presStyleCnt="0"/>
      <dgm:spPr/>
    </dgm:pt>
    <dgm:pt modelId="{76E622A0-DE2D-44E0-B765-8B8052B81720}" type="pres">
      <dgm:prSet presAssocID="{B99BCCCB-8B24-4463-8905-ED492913FA65}" presName="conn2-1" presStyleLbl="parChTrans1D3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F5E2660E-8777-4E2E-8923-8F873EE17CBB}" type="pres">
      <dgm:prSet presAssocID="{B99BCCCB-8B24-4463-8905-ED492913FA65}" presName="connTx" presStyleLbl="parChTrans1D3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4A50D301-615F-498F-99E8-9C8417076A8E}" type="pres">
      <dgm:prSet presAssocID="{811CD09A-7A3A-48D4-A3D9-4C097E4ADBFF}" presName="root2" presStyleCnt="0"/>
      <dgm:spPr/>
    </dgm:pt>
    <dgm:pt modelId="{8433B291-D61A-4AE2-A216-6D423C03C66B}" type="pres">
      <dgm:prSet presAssocID="{811CD09A-7A3A-48D4-A3D9-4C097E4ADBFF}" presName="LevelTwoTextNode" presStyleLbl="node3" presStyleIdx="0" presStyleCnt="2" custScaleX="14199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09CA995-B768-4192-8BA2-C5B10FFFA9D8}" type="pres">
      <dgm:prSet presAssocID="{811CD09A-7A3A-48D4-A3D9-4C097E4ADBFF}" presName="level3hierChild" presStyleCnt="0"/>
      <dgm:spPr/>
    </dgm:pt>
    <dgm:pt modelId="{AC2057BE-B0F5-42FD-8D13-992092258786}" type="pres">
      <dgm:prSet presAssocID="{33E80BB5-F40A-473A-972C-98978ED5105F}" presName="conn2-1" presStyleLbl="parChTrans1D3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16AE4FCF-F528-4762-A586-289B38626B30}" type="pres">
      <dgm:prSet presAssocID="{33E80BB5-F40A-473A-972C-98978ED5105F}" presName="connTx" presStyleLbl="parChTrans1D3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74CDD474-1D42-41BF-90CA-D3021B9C83B1}" type="pres">
      <dgm:prSet presAssocID="{B7D30B06-C3B6-4735-A2BB-679327CCA9F4}" presName="root2" presStyleCnt="0"/>
      <dgm:spPr/>
    </dgm:pt>
    <dgm:pt modelId="{E90D1E74-263B-4928-B7CC-CC4A5D962C63}" type="pres">
      <dgm:prSet presAssocID="{B7D30B06-C3B6-4735-A2BB-679327CCA9F4}" presName="LevelTwoTextNode" presStyleLbl="node3" presStyleIdx="1" presStyleCnt="2" custScaleX="14199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66218C6-966F-49A6-B9AB-5A7FFF37B752}" type="pres">
      <dgm:prSet presAssocID="{B7D30B06-C3B6-4735-A2BB-679327CCA9F4}" presName="level3hierChild" presStyleCnt="0"/>
      <dgm:spPr/>
    </dgm:pt>
  </dgm:ptLst>
  <dgm:cxnLst>
    <dgm:cxn modelId="{42A6106F-AFDD-4C6B-9575-C4CE494363E9}" type="presOf" srcId="{33E80BB5-F40A-473A-972C-98978ED5105F}" destId="{16AE4FCF-F528-4762-A586-289B38626B30}" srcOrd="1" destOrd="0" presId="urn:microsoft.com/office/officeart/2005/8/layout/hierarchy2"/>
    <dgm:cxn modelId="{032EFD0D-AC33-43CA-B7BF-8E6B83720005}" type="presOf" srcId="{33E80BB5-F40A-473A-972C-98978ED5105F}" destId="{AC2057BE-B0F5-42FD-8D13-992092258786}" srcOrd="0" destOrd="0" presId="urn:microsoft.com/office/officeart/2005/8/layout/hierarchy2"/>
    <dgm:cxn modelId="{756898C0-183E-43F0-A844-FBC38B3C92A5}" type="presOf" srcId="{811CD09A-7A3A-48D4-A3D9-4C097E4ADBFF}" destId="{8433B291-D61A-4AE2-A216-6D423C03C66B}" srcOrd="0" destOrd="0" presId="urn:microsoft.com/office/officeart/2005/8/layout/hierarchy2"/>
    <dgm:cxn modelId="{BD05B971-B4C2-4117-9736-2882F29D45F6}" type="presOf" srcId="{B99BCCCB-8B24-4463-8905-ED492913FA65}" destId="{76E622A0-DE2D-44E0-B765-8B8052B81720}" srcOrd="0" destOrd="0" presId="urn:microsoft.com/office/officeart/2005/8/layout/hierarchy2"/>
    <dgm:cxn modelId="{E53F2F8C-017D-43B7-B91B-167D25B7C42E}" type="presOf" srcId="{63F529F2-809A-4191-A8BD-2D5F36D2E36C}" destId="{7FA3FAEF-03D2-446A-9B8F-6E3577BBB98B}" srcOrd="1" destOrd="0" presId="urn:microsoft.com/office/officeart/2005/8/layout/hierarchy2"/>
    <dgm:cxn modelId="{2F522C96-AC51-4E09-82A3-ABD47AAC1C8F}" srcId="{641F7176-FBBF-4CCE-B907-87B3D74B04AF}" destId="{4CDFBB08-683E-4541-BE1D-E05CA633DE9E}" srcOrd="1" destOrd="0" parTransId="{DE63803D-E749-4DCD-BA19-AA9A60377CE9}" sibTransId="{E4FFA22A-5C3C-44C9-AE32-493B30AD5337}"/>
    <dgm:cxn modelId="{9CCB928D-E146-4B33-BF03-791B91C8FE3A}" type="presOf" srcId="{B99BCCCB-8B24-4463-8905-ED492913FA65}" destId="{F5E2660E-8777-4E2E-8923-8F873EE17CBB}" srcOrd="1" destOrd="0" presId="urn:microsoft.com/office/officeart/2005/8/layout/hierarchy2"/>
    <dgm:cxn modelId="{F9D050DC-6D38-494E-8FD1-6792383BF3FD}" type="presOf" srcId="{DE63803D-E749-4DCD-BA19-AA9A60377CE9}" destId="{5DD6F331-AD27-430F-9093-E6FBCC778825}" srcOrd="0" destOrd="0" presId="urn:microsoft.com/office/officeart/2005/8/layout/hierarchy2"/>
    <dgm:cxn modelId="{DBA5A3E9-EAEE-42BA-B3B4-A51935B3BC67}" srcId="{16AD01A2-D1EC-4FFA-841B-B502ACAB3721}" destId="{641F7176-FBBF-4CCE-B907-87B3D74B04AF}" srcOrd="0" destOrd="0" parTransId="{3444AC64-89DB-4C16-96CE-E33CE02C614A}" sibTransId="{EEBA3585-655E-4586-A029-74F87B6D8E59}"/>
    <dgm:cxn modelId="{89179B84-43D9-4AB0-847E-A32A8B813593}" type="presOf" srcId="{641F7176-FBBF-4CCE-B907-87B3D74B04AF}" destId="{1B258593-5124-4894-A315-73BBE3ECC0E4}" srcOrd="0" destOrd="0" presId="urn:microsoft.com/office/officeart/2005/8/layout/hierarchy2"/>
    <dgm:cxn modelId="{E50F2F28-44F8-4AE7-9EFD-C9BACEBEB1D2}" type="presOf" srcId="{B7D30B06-C3B6-4735-A2BB-679327CCA9F4}" destId="{E90D1E74-263B-4928-B7CC-CC4A5D962C63}" srcOrd="0" destOrd="0" presId="urn:microsoft.com/office/officeart/2005/8/layout/hierarchy2"/>
    <dgm:cxn modelId="{2B22AEC2-DD47-4E13-87A4-B5E3E5554C21}" type="presOf" srcId="{CDBE24EB-5699-41F2-8030-32F92633FB5E}" destId="{FFC83297-1DCF-4DE3-B571-BE8E5BED09ED}" srcOrd="0" destOrd="0" presId="urn:microsoft.com/office/officeart/2005/8/layout/hierarchy2"/>
    <dgm:cxn modelId="{C98D3E4F-0C3A-446B-883D-A2E2ED707C9D}" srcId="{4CDFBB08-683E-4541-BE1D-E05CA633DE9E}" destId="{B7D30B06-C3B6-4735-A2BB-679327CCA9F4}" srcOrd="1" destOrd="0" parTransId="{33E80BB5-F40A-473A-972C-98978ED5105F}" sibTransId="{D2F437E6-B3CC-45B0-83B2-7C63B8393AC7}"/>
    <dgm:cxn modelId="{0B21C524-29AB-4777-83B6-CA47E4041B2F}" type="presOf" srcId="{16AD01A2-D1EC-4FFA-841B-B502ACAB3721}" destId="{8787DBE8-9BBD-4671-8785-EF2EB7873947}" srcOrd="0" destOrd="0" presId="urn:microsoft.com/office/officeart/2005/8/layout/hierarchy2"/>
    <dgm:cxn modelId="{23457332-87D2-45F9-BB7B-6E6C1185107A}" srcId="{641F7176-FBBF-4CCE-B907-87B3D74B04AF}" destId="{CDBE24EB-5699-41F2-8030-32F92633FB5E}" srcOrd="0" destOrd="0" parTransId="{63F529F2-809A-4191-A8BD-2D5F36D2E36C}" sibTransId="{A711A868-0E18-4899-95C7-71AE39A657F4}"/>
    <dgm:cxn modelId="{3EE71828-DFF3-4458-B644-5C471F0F9A2B}" type="presOf" srcId="{DE63803D-E749-4DCD-BA19-AA9A60377CE9}" destId="{5635C727-D958-478E-81BA-D0A446803371}" srcOrd="1" destOrd="0" presId="urn:microsoft.com/office/officeart/2005/8/layout/hierarchy2"/>
    <dgm:cxn modelId="{99003D04-ACDE-4071-9DE6-2F29A990BFCB}" type="presOf" srcId="{63F529F2-809A-4191-A8BD-2D5F36D2E36C}" destId="{061EB92D-AEED-4336-9DA2-B3B0FFBC5D59}" srcOrd="0" destOrd="0" presId="urn:microsoft.com/office/officeart/2005/8/layout/hierarchy2"/>
    <dgm:cxn modelId="{E74B620F-5DE1-46AE-8C64-E1E514764AE9}" srcId="{4CDFBB08-683E-4541-BE1D-E05CA633DE9E}" destId="{811CD09A-7A3A-48D4-A3D9-4C097E4ADBFF}" srcOrd="0" destOrd="0" parTransId="{B99BCCCB-8B24-4463-8905-ED492913FA65}" sibTransId="{D3545F0B-0922-4DD2-9274-A890483EBA70}"/>
    <dgm:cxn modelId="{0F95A0B3-4B36-4088-A730-1D1DD45D4B0C}" type="presOf" srcId="{4CDFBB08-683E-4541-BE1D-E05CA633DE9E}" destId="{D1B54145-20F1-4594-9B10-F090D8D9191A}" srcOrd="0" destOrd="0" presId="urn:microsoft.com/office/officeart/2005/8/layout/hierarchy2"/>
    <dgm:cxn modelId="{9A88EA10-C91F-4F23-BF39-834E883A7929}" type="presParOf" srcId="{8787DBE8-9BBD-4671-8785-EF2EB7873947}" destId="{38D04ABA-0354-4B40-BB1B-C62AEBEB609D}" srcOrd="0" destOrd="0" presId="urn:microsoft.com/office/officeart/2005/8/layout/hierarchy2"/>
    <dgm:cxn modelId="{D244B801-BD6B-4DD4-A379-38FDEE54584C}" type="presParOf" srcId="{38D04ABA-0354-4B40-BB1B-C62AEBEB609D}" destId="{1B258593-5124-4894-A315-73BBE3ECC0E4}" srcOrd="0" destOrd="0" presId="urn:microsoft.com/office/officeart/2005/8/layout/hierarchy2"/>
    <dgm:cxn modelId="{81D57AB9-684F-4DD6-8616-663FEB86BE9D}" type="presParOf" srcId="{38D04ABA-0354-4B40-BB1B-C62AEBEB609D}" destId="{32AB4CB1-9A7E-45A7-9269-A00E734AE872}" srcOrd="1" destOrd="0" presId="urn:microsoft.com/office/officeart/2005/8/layout/hierarchy2"/>
    <dgm:cxn modelId="{BA5EA333-6565-45B8-BB89-F12D04DC7D13}" type="presParOf" srcId="{32AB4CB1-9A7E-45A7-9269-A00E734AE872}" destId="{061EB92D-AEED-4336-9DA2-B3B0FFBC5D59}" srcOrd="0" destOrd="0" presId="urn:microsoft.com/office/officeart/2005/8/layout/hierarchy2"/>
    <dgm:cxn modelId="{81677710-6020-495C-994F-6949A4D563FF}" type="presParOf" srcId="{061EB92D-AEED-4336-9DA2-B3B0FFBC5D59}" destId="{7FA3FAEF-03D2-446A-9B8F-6E3577BBB98B}" srcOrd="0" destOrd="0" presId="urn:microsoft.com/office/officeart/2005/8/layout/hierarchy2"/>
    <dgm:cxn modelId="{8EC67C2C-A366-437C-A3CF-AF04CDE4EA5D}" type="presParOf" srcId="{32AB4CB1-9A7E-45A7-9269-A00E734AE872}" destId="{10EE999E-C806-4EE7-9B18-4CB19706AA4D}" srcOrd="1" destOrd="0" presId="urn:microsoft.com/office/officeart/2005/8/layout/hierarchy2"/>
    <dgm:cxn modelId="{7D930B02-054D-4127-AD8A-236B08C59445}" type="presParOf" srcId="{10EE999E-C806-4EE7-9B18-4CB19706AA4D}" destId="{FFC83297-1DCF-4DE3-B571-BE8E5BED09ED}" srcOrd="0" destOrd="0" presId="urn:microsoft.com/office/officeart/2005/8/layout/hierarchy2"/>
    <dgm:cxn modelId="{2D84B97C-8B11-4EF9-B70C-9D0932F9DA51}" type="presParOf" srcId="{10EE999E-C806-4EE7-9B18-4CB19706AA4D}" destId="{D7C7EAA8-C9EC-4635-AD83-FEF8932CA8D4}" srcOrd="1" destOrd="0" presId="urn:microsoft.com/office/officeart/2005/8/layout/hierarchy2"/>
    <dgm:cxn modelId="{481135BF-0568-4057-958C-43406BD3A818}" type="presParOf" srcId="{32AB4CB1-9A7E-45A7-9269-A00E734AE872}" destId="{5DD6F331-AD27-430F-9093-E6FBCC778825}" srcOrd="2" destOrd="0" presId="urn:microsoft.com/office/officeart/2005/8/layout/hierarchy2"/>
    <dgm:cxn modelId="{56BC6924-306F-4887-9F91-04C5CE442A93}" type="presParOf" srcId="{5DD6F331-AD27-430F-9093-E6FBCC778825}" destId="{5635C727-D958-478E-81BA-D0A446803371}" srcOrd="0" destOrd="0" presId="urn:microsoft.com/office/officeart/2005/8/layout/hierarchy2"/>
    <dgm:cxn modelId="{02A3CB3F-B11C-490D-9B74-DC249D73A911}" type="presParOf" srcId="{32AB4CB1-9A7E-45A7-9269-A00E734AE872}" destId="{52ADF816-BAD4-40ED-BEB2-9861D34D9E68}" srcOrd="3" destOrd="0" presId="urn:microsoft.com/office/officeart/2005/8/layout/hierarchy2"/>
    <dgm:cxn modelId="{91FC4E01-8C98-4A4A-8DF8-885914F7305C}" type="presParOf" srcId="{52ADF816-BAD4-40ED-BEB2-9861D34D9E68}" destId="{D1B54145-20F1-4594-9B10-F090D8D9191A}" srcOrd="0" destOrd="0" presId="urn:microsoft.com/office/officeart/2005/8/layout/hierarchy2"/>
    <dgm:cxn modelId="{446C9F54-7625-4DBA-B5C2-38C7C665C09C}" type="presParOf" srcId="{52ADF816-BAD4-40ED-BEB2-9861D34D9E68}" destId="{2DA8137D-77C9-4C3C-94DD-DB47DD05C5C8}" srcOrd="1" destOrd="0" presId="urn:microsoft.com/office/officeart/2005/8/layout/hierarchy2"/>
    <dgm:cxn modelId="{8DC1987E-5364-482D-93E4-38D16C0AD641}" type="presParOf" srcId="{2DA8137D-77C9-4C3C-94DD-DB47DD05C5C8}" destId="{76E622A0-DE2D-44E0-B765-8B8052B81720}" srcOrd="0" destOrd="0" presId="urn:microsoft.com/office/officeart/2005/8/layout/hierarchy2"/>
    <dgm:cxn modelId="{FA62F739-82CE-48E8-8783-609BD377CFBA}" type="presParOf" srcId="{76E622A0-DE2D-44E0-B765-8B8052B81720}" destId="{F5E2660E-8777-4E2E-8923-8F873EE17CBB}" srcOrd="0" destOrd="0" presId="urn:microsoft.com/office/officeart/2005/8/layout/hierarchy2"/>
    <dgm:cxn modelId="{3F9CED87-A23A-4FCA-AC98-ADA780899AA2}" type="presParOf" srcId="{2DA8137D-77C9-4C3C-94DD-DB47DD05C5C8}" destId="{4A50D301-615F-498F-99E8-9C8417076A8E}" srcOrd="1" destOrd="0" presId="urn:microsoft.com/office/officeart/2005/8/layout/hierarchy2"/>
    <dgm:cxn modelId="{B5EE08B7-50B3-44E9-A588-AEDE771693FE}" type="presParOf" srcId="{4A50D301-615F-498F-99E8-9C8417076A8E}" destId="{8433B291-D61A-4AE2-A216-6D423C03C66B}" srcOrd="0" destOrd="0" presId="urn:microsoft.com/office/officeart/2005/8/layout/hierarchy2"/>
    <dgm:cxn modelId="{3D4C65A8-FF0E-44BC-AB52-3432438C29C8}" type="presParOf" srcId="{4A50D301-615F-498F-99E8-9C8417076A8E}" destId="{609CA995-B768-4192-8BA2-C5B10FFFA9D8}" srcOrd="1" destOrd="0" presId="urn:microsoft.com/office/officeart/2005/8/layout/hierarchy2"/>
    <dgm:cxn modelId="{D63E0C33-DBEF-4F04-A4C0-05A561535067}" type="presParOf" srcId="{2DA8137D-77C9-4C3C-94DD-DB47DD05C5C8}" destId="{AC2057BE-B0F5-42FD-8D13-992092258786}" srcOrd="2" destOrd="0" presId="urn:microsoft.com/office/officeart/2005/8/layout/hierarchy2"/>
    <dgm:cxn modelId="{94FD1C1F-5392-49A9-872E-074031C926D7}" type="presParOf" srcId="{AC2057BE-B0F5-42FD-8D13-992092258786}" destId="{16AE4FCF-F528-4762-A586-289B38626B30}" srcOrd="0" destOrd="0" presId="urn:microsoft.com/office/officeart/2005/8/layout/hierarchy2"/>
    <dgm:cxn modelId="{647F6244-0D3C-4C02-8F50-AEF17E908FD9}" type="presParOf" srcId="{2DA8137D-77C9-4C3C-94DD-DB47DD05C5C8}" destId="{74CDD474-1D42-41BF-90CA-D3021B9C83B1}" srcOrd="3" destOrd="0" presId="urn:microsoft.com/office/officeart/2005/8/layout/hierarchy2"/>
    <dgm:cxn modelId="{87A2A2E0-A5D4-4498-B1EF-2B4EB7719CCC}" type="presParOf" srcId="{74CDD474-1D42-41BF-90CA-D3021B9C83B1}" destId="{E90D1E74-263B-4928-B7CC-CC4A5D962C63}" srcOrd="0" destOrd="0" presId="urn:microsoft.com/office/officeart/2005/8/layout/hierarchy2"/>
    <dgm:cxn modelId="{52F211F2-547E-4DA7-A7F5-81F3A95136C5}" type="presParOf" srcId="{74CDD474-1D42-41BF-90CA-D3021B9C83B1}" destId="{366218C6-966F-49A6-B9AB-5A7FFF37B75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3556C6-7767-423A-9335-326D38F4A38B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</dgm:pt>
    <dgm:pt modelId="{15E2F98F-0ED7-40A7-AB0A-AA7B3715ADF7}">
      <dgm:prSet phldrT="[텍스트]"/>
      <dgm:spPr/>
      <dgm:t>
        <a:bodyPr/>
        <a:lstStyle/>
        <a:p>
          <a:pPr latinLnBrk="1"/>
          <a:r>
            <a:rPr lang="en-US" altLang="ko-KR" dirty="0" smtClean="0"/>
            <a:t>MFT(Master File Table)</a:t>
          </a:r>
          <a:endParaRPr lang="ko-KR" altLang="en-US" dirty="0"/>
        </a:p>
      </dgm:t>
    </dgm:pt>
    <dgm:pt modelId="{58D23EC9-24E9-4221-BBC9-CBABA940ED92}" type="parTrans" cxnId="{EC808A96-75CA-495D-A6AA-844FB904F5C4}">
      <dgm:prSet/>
      <dgm:spPr/>
      <dgm:t>
        <a:bodyPr/>
        <a:lstStyle/>
        <a:p>
          <a:pPr latinLnBrk="1"/>
          <a:endParaRPr lang="ko-KR" altLang="en-US"/>
        </a:p>
      </dgm:t>
    </dgm:pt>
    <dgm:pt modelId="{65DE1196-9A96-4C12-BB90-A46BB69674CA}" type="sibTrans" cxnId="{EC808A96-75CA-495D-A6AA-844FB904F5C4}">
      <dgm:prSet/>
      <dgm:spPr/>
      <dgm:t>
        <a:bodyPr/>
        <a:lstStyle/>
        <a:p>
          <a:pPr latinLnBrk="1"/>
          <a:endParaRPr lang="ko-KR" altLang="en-US"/>
        </a:p>
      </dgm:t>
    </dgm:pt>
    <dgm:pt modelId="{7C5086A0-1C74-43D0-B165-00E957BCFCFA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UsnJrnl</a:t>
          </a:r>
          <a:endParaRPr lang="ko-KR" altLang="en-US" dirty="0"/>
        </a:p>
      </dgm:t>
    </dgm:pt>
    <dgm:pt modelId="{D7AB42FA-3142-4B98-82FD-580F4FCA7014}" type="parTrans" cxnId="{B2C665B3-1830-4F4D-AB3E-A2895A95C6DB}">
      <dgm:prSet/>
      <dgm:spPr/>
      <dgm:t>
        <a:bodyPr/>
        <a:lstStyle/>
        <a:p>
          <a:pPr latinLnBrk="1"/>
          <a:endParaRPr lang="ko-KR" altLang="en-US"/>
        </a:p>
      </dgm:t>
    </dgm:pt>
    <dgm:pt modelId="{02C4C1A7-8424-47AC-9C7B-61B8EF9CBF97}" type="sibTrans" cxnId="{B2C665B3-1830-4F4D-AB3E-A2895A95C6DB}">
      <dgm:prSet/>
      <dgm:spPr/>
      <dgm:t>
        <a:bodyPr/>
        <a:lstStyle/>
        <a:p>
          <a:pPr latinLnBrk="1"/>
          <a:endParaRPr lang="ko-KR" altLang="en-US"/>
        </a:p>
      </dgm:t>
    </dgm:pt>
    <dgm:pt modelId="{222CBC1C-E0D8-4E61-979B-0AFC3624CEF0}">
      <dgm:prSet phldrT="[텍스트]"/>
      <dgm:spPr/>
      <dgm:t>
        <a:bodyPr/>
        <a:lstStyle/>
        <a:p>
          <a:pPr latinLnBrk="1"/>
          <a:r>
            <a:rPr lang="en-US" altLang="ko-KR" dirty="0" smtClean="0"/>
            <a:t>VBR(Volume Boot Record)</a:t>
          </a:r>
          <a:endParaRPr lang="ko-KR" altLang="en-US" dirty="0"/>
        </a:p>
      </dgm:t>
    </dgm:pt>
    <dgm:pt modelId="{0AE61DE4-FBFD-417A-B0FA-BAF25CAA268F}" type="parTrans" cxnId="{92D31158-96AB-4D5F-A683-1C7E6A28FF4C}">
      <dgm:prSet/>
      <dgm:spPr/>
      <dgm:t>
        <a:bodyPr/>
        <a:lstStyle/>
        <a:p>
          <a:pPr latinLnBrk="1"/>
          <a:endParaRPr lang="ko-KR" altLang="en-US"/>
        </a:p>
      </dgm:t>
    </dgm:pt>
    <dgm:pt modelId="{CF25F1A7-F17C-4E3B-811B-C6F82C4A55CC}" type="sibTrans" cxnId="{92D31158-96AB-4D5F-A683-1C7E6A28FF4C}">
      <dgm:prSet/>
      <dgm:spPr/>
      <dgm:t>
        <a:bodyPr/>
        <a:lstStyle/>
        <a:p>
          <a:pPr latinLnBrk="1"/>
          <a:endParaRPr lang="ko-KR" altLang="en-US"/>
        </a:p>
      </dgm:t>
    </dgm:pt>
    <dgm:pt modelId="{E2A9CCE0-23EB-4CD9-A917-D6F6B9A7EEBE}" type="pres">
      <dgm:prSet presAssocID="{843556C6-7767-423A-9335-326D38F4A38B}" presName="Name0" presStyleCnt="0">
        <dgm:presLayoutVars>
          <dgm:dir/>
          <dgm:resizeHandles val="exact"/>
        </dgm:presLayoutVars>
      </dgm:prSet>
      <dgm:spPr/>
    </dgm:pt>
    <dgm:pt modelId="{21DF9441-BFA0-4652-85A0-E39D9FFC169D}" type="pres">
      <dgm:prSet presAssocID="{222CBC1C-E0D8-4E61-979B-0AFC3624CEF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7B68C4E-0691-463C-9FEC-03693079AE5C}" type="pres">
      <dgm:prSet presAssocID="{CF25F1A7-F17C-4E3B-811B-C6F82C4A55CC}" presName="sibTrans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25A29AB5-4BB6-4806-A2BC-C74E02B28F1A}" type="pres">
      <dgm:prSet presAssocID="{CF25F1A7-F17C-4E3B-811B-C6F82C4A55CC}" presName="connectorText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80E9E680-388C-4F5C-AEA4-C635F950CEAF}" type="pres">
      <dgm:prSet presAssocID="{15E2F98F-0ED7-40A7-AB0A-AA7B3715ADF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CA6670-9033-4063-99C9-D2934506D03E}" type="pres">
      <dgm:prSet presAssocID="{65DE1196-9A96-4C12-BB90-A46BB69674CA}" presName="sibTrans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F6017AE5-1DAE-4799-BF53-BB1124A2C36F}" type="pres">
      <dgm:prSet presAssocID="{65DE1196-9A96-4C12-BB90-A46BB69674CA}" presName="connectorText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3FBDA3C8-0FBD-4A08-99BC-C0A8D9337FE1}" type="pres">
      <dgm:prSet presAssocID="{7C5086A0-1C74-43D0-B165-00E957BCFCF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C808A96-75CA-495D-A6AA-844FB904F5C4}" srcId="{843556C6-7767-423A-9335-326D38F4A38B}" destId="{15E2F98F-0ED7-40A7-AB0A-AA7B3715ADF7}" srcOrd="1" destOrd="0" parTransId="{58D23EC9-24E9-4221-BBC9-CBABA940ED92}" sibTransId="{65DE1196-9A96-4C12-BB90-A46BB69674CA}"/>
    <dgm:cxn modelId="{179016AC-6765-44C5-910A-53E33AEB0CB5}" type="presOf" srcId="{222CBC1C-E0D8-4E61-979B-0AFC3624CEF0}" destId="{21DF9441-BFA0-4652-85A0-E39D9FFC169D}" srcOrd="0" destOrd="0" presId="urn:microsoft.com/office/officeart/2005/8/layout/process1"/>
    <dgm:cxn modelId="{B759070A-767B-4AAD-9006-171D94892DBE}" type="presOf" srcId="{65DE1196-9A96-4C12-BB90-A46BB69674CA}" destId="{9FCA6670-9033-4063-99C9-D2934506D03E}" srcOrd="0" destOrd="0" presId="urn:microsoft.com/office/officeart/2005/8/layout/process1"/>
    <dgm:cxn modelId="{824E1991-3489-4282-8472-27384BFCDE8E}" type="presOf" srcId="{843556C6-7767-423A-9335-326D38F4A38B}" destId="{E2A9CCE0-23EB-4CD9-A917-D6F6B9A7EEBE}" srcOrd="0" destOrd="0" presId="urn:microsoft.com/office/officeart/2005/8/layout/process1"/>
    <dgm:cxn modelId="{A67B1141-A5C0-4196-AEE0-49570C804464}" type="presOf" srcId="{7C5086A0-1C74-43D0-B165-00E957BCFCFA}" destId="{3FBDA3C8-0FBD-4A08-99BC-C0A8D9337FE1}" srcOrd="0" destOrd="0" presId="urn:microsoft.com/office/officeart/2005/8/layout/process1"/>
    <dgm:cxn modelId="{20FA9A32-7158-4E21-AE2F-C37830D87C8F}" type="presOf" srcId="{CF25F1A7-F17C-4E3B-811B-C6F82C4A55CC}" destId="{25A29AB5-4BB6-4806-A2BC-C74E02B28F1A}" srcOrd="1" destOrd="0" presId="urn:microsoft.com/office/officeart/2005/8/layout/process1"/>
    <dgm:cxn modelId="{D13D6206-13EA-4AE6-8D29-BF28BE8CD4EE}" type="presOf" srcId="{CF25F1A7-F17C-4E3B-811B-C6F82C4A55CC}" destId="{77B68C4E-0691-463C-9FEC-03693079AE5C}" srcOrd="0" destOrd="0" presId="urn:microsoft.com/office/officeart/2005/8/layout/process1"/>
    <dgm:cxn modelId="{4BD26445-F2D6-493C-B354-71DBCA2672F7}" type="presOf" srcId="{15E2F98F-0ED7-40A7-AB0A-AA7B3715ADF7}" destId="{80E9E680-388C-4F5C-AEA4-C635F950CEAF}" srcOrd="0" destOrd="0" presId="urn:microsoft.com/office/officeart/2005/8/layout/process1"/>
    <dgm:cxn modelId="{31FC6351-75B3-4D07-9782-DC21C4455CF7}" type="presOf" srcId="{65DE1196-9A96-4C12-BB90-A46BB69674CA}" destId="{F6017AE5-1DAE-4799-BF53-BB1124A2C36F}" srcOrd="1" destOrd="0" presId="urn:microsoft.com/office/officeart/2005/8/layout/process1"/>
    <dgm:cxn modelId="{92D31158-96AB-4D5F-A683-1C7E6A28FF4C}" srcId="{843556C6-7767-423A-9335-326D38F4A38B}" destId="{222CBC1C-E0D8-4E61-979B-0AFC3624CEF0}" srcOrd="0" destOrd="0" parTransId="{0AE61DE4-FBFD-417A-B0FA-BAF25CAA268F}" sibTransId="{CF25F1A7-F17C-4E3B-811B-C6F82C4A55CC}"/>
    <dgm:cxn modelId="{B2C665B3-1830-4F4D-AB3E-A2895A95C6DB}" srcId="{843556C6-7767-423A-9335-326D38F4A38B}" destId="{7C5086A0-1C74-43D0-B165-00E957BCFCFA}" srcOrd="2" destOrd="0" parTransId="{D7AB42FA-3142-4B98-82FD-580F4FCA7014}" sibTransId="{02C4C1A7-8424-47AC-9C7B-61B8EF9CBF97}"/>
    <dgm:cxn modelId="{E239359F-7A81-472B-AD6F-2D1FE2F819B2}" type="presParOf" srcId="{E2A9CCE0-23EB-4CD9-A917-D6F6B9A7EEBE}" destId="{21DF9441-BFA0-4652-85A0-E39D9FFC169D}" srcOrd="0" destOrd="0" presId="urn:microsoft.com/office/officeart/2005/8/layout/process1"/>
    <dgm:cxn modelId="{ABBFDE93-FDD3-426C-916C-06FF96DA6619}" type="presParOf" srcId="{E2A9CCE0-23EB-4CD9-A917-D6F6B9A7EEBE}" destId="{77B68C4E-0691-463C-9FEC-03693079AE5C}" srcOrd="1" destOrd="0" presId="urn:microsoft.com/office/officeart/2005/8/layout/process1"/>
    <dgm:cxn modelId="{A4246ABE-6BD1-4CE3-9A75-52219C971EBC}" type="presParOf" srcId="{77B68C4E-0691-463C-9FEC-03693079AE5C}" destId="{25A29AB5-4BB6-4806-A2BC-C74E02B28F1A}" srcOrd="0" destOrd="0" presId="urn:microsoft.com/office/officeart/2005/8/layout/process1"/>
    <dgm:cxn modelId="{7169FEBA-F694-45CB-A993-F8661BEA1343}" type="presParOf" srcId="{E2A9CCE0-23EB-4CD9-A917-D6F6B9A7EEBE}" destId="{80E9E680-388C-4F5C-AEA4-C635F950CEAF}" srcOrd="2" destOrd="0" presId="urn:microsoft.com/office/officeart/2005/8/layout/process1"/>
    <dgm:cxn modelId="{1A57FA73-E1D1-4C7A-8A55-CB4E5DDEEDE1}" type="presParOf" srcId="{E2A9CCE0-23EB-4CD9-A917-D6F6B9A7EEBE}" destId="{9FCA6670-9033-4063-99C9-D2934506D03E}" srcOrd="3" destOrd="0" presId="urn:microsoft.com/office/officeart/2005/8/layout/process1"/>
    <dgm:cxn modelId="{FF5656DA-EE07-4C9F-A191-A94E79FE3963}" type="presParOf" srcId="{9FCA6670-9033-4063-99C9-D2934506D03E}" destId="{F6017AE5-1DAE-4799-BF53-BB1124A2C36F}" srcOrd="0" destOrd="0" presId="urn:microsoft.com/office/officeart/2005/8/layout/process1"/>
    <dgm:cxn modelId="{BEAC7061-9CFF-4D36-807C-68970FA92428}" type="presParOf" srcId="{E2A9CCE0-23EB-4CD9-A917-D6F6B9A7EEBE}" destId="{3FBDA3C8-0FBD-4A08-99BC-C0A8D9337FE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258593-5124-4894-A315-73BBE3ECC0E4}">
      <dsp:nvSpPr>
        <dsp:cNvPr id="0" name=""/>
        <dsp:cNvSpPr/>
      </dsp:nvSpPr>
      <dsp:spPr>
        <a:xfrm>
          <a:off x="1535832" y="322739"/>
          <a:ext cx="1120591" cy="5602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$</a:t>
          </a:r>
          <a:r>
            <a:rPr lang="en-US" altLang="ko-KR" sz="1200" kern="1200" dirty="0" err="1" smtClean="0"/>
            <a:t>LogFile</a:t>
          </a:r>
          <a:r>
            <a:rPr lang="en-US" altLang="ko-KR" sz="1200" kern="1200" dirty="0" smtClean="0"/>
            <a:t> </a:t>
          </a:r>
          <a:r>
            <a:rPr lang="ko-KR" altLang="en-US" sz="1200" kern="1200" dirty="0" smtClean="0"/>
            <a:t>구조</a:t>
          </a:r>
          <a:endParaRPr lang="ko-KR" altLang="en-US" sz="1200" kern="1200" dirty="0"/>
        </a:p>
      </dsp:txBody>
      <dsp:txXfrm>
        <a:off x="1552242" y="339149"/>
        <a:ext cx="1087771" cy="527475"/>
      </dsp:txXfrm>
    </dsp:sp>
    <dsp:sp modelId="{061EB92D-AEED-4336-9DA2-B3B0FFBC5D59}">
      <dsp:nvSpPr>
        <dsp:cNvPr id="0" name=""/>
        <dsp:cNvSpPr/>
      </dsp:nvSpPr>
      <dsp:spPr>
        <a:xfrm rot="19457599">
          <a:off x="2604539" y="408798"/>
          <a:ext cx="552005" cy="66005"/>
        </a:xfrm>
        <a:custGeom>
          <a:avLst/>
          <a:gdLst/>
          <a:ahLst/>
          <a:cxnLst/>
          <a:rect l="0" t="0" r="0" b="0"/>
          <a:pathLst>
            <a:path>
              <a:moveTo>
                <a:pt x="0" y="33002"/>
              </a:moveTo>
              <a:lnTo>
                <a:pt x="552005" y="3300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866742" y="428001"/>
        <a:ext cx="27600" cy="27600"/>
      </dsp:txXfrm>
    </dsp:sp>
    <dsp:sp modelId="{FFC83297-1DCF-4DE3-B571-BE8E5BED09ED}">
      <dsp:nvSpPr>
        <dsp:cNvPr id="0" name=""/>
        <dsp:cNvSpPr/>
      </dsp:nvSpPr>
      <dsp:spPr>
        <a:xfrm>
          <a:off x="3104660" y="568"/>
          <a:ext cx="1120591" cy="5602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err="1" smtClean="0"/>
            <a:t>재시작</a:t>
          </a:r>
          <a:r>
            <a:rPr lang="ko-KR" altLang="en-US" sz="1200" kern="1200" dirty="0" smtClean="0"/>
            <a:t> 영역</a:t>
          </a:r>
          <a:endParaRPr lang="ko-KR" altLang="en-US" sz="1200" kern="1200" dirty="0"/>
        </a:p>
      </dsp:txBody>
      <dsp:txXfrm>
        <a:off x="3121070" y="16978"/>
        <a:ext cx="1087771" cy="527475"/>
      </dsp:txXfrm>
    </dsp:sp>
    <dsp:sp modelId="{5DD6F331-AD27-430F-9093-E6FBCC778825}">
      <dsp:nvSpPr>
        <dsp:cNvPr id="0" name=""/>
        <dsp:cNvSpPr/>
      </dsp:nvSpPr>
      <dsp:spPr>
        <a:xfrm rot="2142401">
          <a:off x="2604539" y="730969"/>
          <a:ext cx="552005" cy="66005"/>
        </a:xfrm>
        <a:custGeom>
          <a:avLst/>
          <a:gdLst/>
          <a:ahLst/>
          <a:cxnLst/>
          <a:rect l="0" t="0" r="0" b="0"/>
          <a:pathLst>
            <a:path>
              <a:moveTo>
                <a:pt x="0" y="33002"/>
              </a:moveTo>
              <a:lnTo>
                <a:pt x="552005" y="3300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866742" y="750171"/>
        <a:ext cx="27600" cy="27600"/>
      </dsp:txXfrm>
    </dsp:sp>
    <dsp:sp modelId="{D1B54145-20F1-4594-9B10-F090D8D9191A}">
      <dsp:nvSpPr>
        <dsp:cNvPr id="0" name=""/>
        <dsp:cNvSpPr/>
      </dsp:nvSpPr>
      <dsp:spPr>
        <a:xfrm>
          <a:off x="3104660" y="644909"/>
          <a:ext cx="1120591" cy="5602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err="1" smtClean="0"/>
            <a:t>로깅</a:t>
          </a:r>
          <a:r>
            <a:rPr lang="ko-KR" altLang="en-US" sz="1200" kern="1200" dirty="0" smtClean="0"/>
            <a:t> 영역</a:t>
          </a:r>
          <a:endParaRPr lang="ko-KR" altLang="en-US" sz="1200" kern="1200" dirty="0"/>
        </a:p>
      </dsp:txBody>
      <dsp:txXfrm>
        <a:off x="3121070" y="661319"/>
        <a:ext cx="1087771" cy="527475"/>
      </dsp:txXfrm>
    </dsp:sp>
    <dsp:sp modelId="{76E622A0-DE2D-44E0-B765-8B8052B81720}">
      <dsp:nvSpPr>
        <dsp:cNvPr id="0" name=""/>
        <dsp:cNvSpPr/>
      </dsp:nvSpPr>
      <dsp:spPr>
        <a:xfrm rot="19457599">
          <a:off x="4173368" y="730969"/>
          <a:ext cx="552005" cy="66005"/>
        </a:xfrm>
        <a:custGeom>
          <a:avLst/>
          <a:gdLst/>
          <a:ahLst/>
          <a:cxnLst/>
          <a:rect l="0" t="0" r="0" b="0"/>
          <a:pathLst>
            <a:path>
              <a:moveTo>
                <a:pt x="0" y="33002"/>
              </a:moveTo>
              <a:lnTo>
                <a:pt x="552005" y="3300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435570" y="750171"/>
        <a:ext cx="27600" cy="27600"/>
      </dsp:txXfrm>
    </dsp:sp>
    <dsp:sp modelId="{8433B291-D61A-4AE2-A216-6D423C03C66B}">
      <dsp:nvSpPr>
        <dsp:cNvPr id="0" name=""/>
        <dsp:cNvSpPr/>
      </dsp:nvSpPr>
      <dsp:spPr>
        <a:xfrm>
          <a:off x="4673489" y="322739"/>
          <a:ext cx="1591206" cy="5602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버퍼 페이지 영역</a:t>
          </a:r>
          <a:endParaRPr lang="ko-KR" altLang="en-US" sz="1200" kern="1200" dirty="0"/>
        </a:p>
      </dsp:txBody>
      <dsp:txXfrm>
        <a:off x="4689899" y="339149"/>
        <a:ext cx="1558386" cy="527475"/>
      </dsp:txXfrm>
    </dsp:sp>
    <dsp:sp modelId="{AC2057BE-B0F5-42FD-8D13-992092258786}">
      <dsp:nvSpPr>
        <dsp:cNvPr id="0" name=""/>
        <dsp:cNvSpPr/>
      </dsp:nvSpPr>
      <dsp:spPr>
        <a:xfrm rot="2142401">
          <a:off x="4173368" y="1053139"/>
          <a:ext cx="552005" cy="66005"/>
        </a:xfrm>
        <a:custGeom>
          <a:avLst/>
          <a:gdLst/>
          <a:ahLst/>
          <a:cxnLst/>
          <a:rect l="0" t="0" r="0" b="0"/>
          <a:pathLst>
            <a:path>
              <a:moveTo>
                <a:pt x="0" y="33002"/>
              </a:moveTo>
              <a:lnTo>
                <a:pt x="552005" y="3300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435570" y="1072341"/>
        <a:ext cx="27600" cy="27600"/>
      </dsp:txXfrm>
    </dsp:sp>
    <dsp:sp modelId="{E90D1E74-263B-4928-B7CC-CC4A5D962C63}">
      <dsp:nvSpPr>
        <dsp:cNvPr id="0" name=""/>
        <dsp:cNvSpPr/>
      </dsp:nvSpPr>
      <dsp:spPr>
        <a:xfrm>
          <a:off x="4673489" y="967079"/>
          <a:ext cx="1591206" cy="5602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일반 페이지 영역</a:t>
          </a:r>
          <a:endParaRPr lang="ko-KR" altLang="en-US" sz="1200" kern="1200" dirty="0"/>
        </a:p>
      </dsp:txBody>
      <dsp:txXfrm>
        <a:off x="4689899" y="983489"/>
        <a:ext cx="1558386" cy="5274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DF9441-BFA0-4652-85A0-E39D9FFC169D}">
      <dsp:nvSpPr>
        <dsp:cNvPr id="0" name=""/>
        <dsp:cNvSpPr/>
      </dsp:nvSpPr>
      <dsp:spPr>
        <a:xfrm>
          <a:off x="6645" y="0"/>
          <a:ext cx="1986197" cy="50405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VBR(Volume Boot Record)</a:t>
          </a:r>
          <a:endParaRPr lang="ko-KR" altLang="en-US" sz="1200" kern="1200" dirty="0"/>
        </a:p>
      </dsp:txBody>
      <dsp:txXfrm>
        <a:off x="21408" y="14763"/>
        <a:ext cx="1956671" cy="474530"/>
      </dsp:txXfrm>
    </dsp:sp>
    <dsp:sp modelId="{77B68C4E-0691-463C-9FEC-03693079AE5C}">
      <dsp:nvSpPr>
        <dsp:cNvPr id="0" name=""/>
        <dsp:cNvSpPr/>
      </dsp:nvSpPr>
      <dsp:spPr>
        <a:xfrm>
          <a:off x="2191462" y="5739"/>
          <a:ext cx="421073" cy="4925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/>
        </a:p>
      </dsp:txBody>
      <dsp:txXfrm>
        <a:off x="2191462" y="104254"/>
        <a:ext cx="294751" cy="295546"/>
      </dsp:txXfrm>
    </dsp:sp>
    <dsp:sp modelId="{80E9E680-388C-4F5C-AEA4-C635F950CEAF}">
      <dsp:nvSpPr>
        <dsp:cNvPr id="0" name=""/>
        <dsp:cNvSpPr/>
      </dsp:nvSpPr>
      <dsp:spPr>
        <a:xfrm>
          <a:off x="2787321" y="0"/>
          <a:ext cx="1986197" cy="504056"/>
        </a:xfrm>
        <a:prstGeom prst="roundRect">
          <a:avLst>
            <a:gd name="adj" fmla="val 1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MFT(Master File Table)</a:t>
          </a:r>
          <a:endParaRPr lang="ko-KR" altLang="en-US" sz="1200" kern="1200" dirty="0"/>
        </a:p>
      </dsp:txBody>
      <dsp:txXfrm>
        <a:off x="2802084" y="14763"/>
        <a:ext cx="1956671" cy="474530"/>
      </dsp:txXfrm>
    </dsp:sp>
    <dsp:sp modelId="{9FCA6670-9033-4063-99C9-D2934506D03E}">
      <dsp:nvSpPr>
        <dsp:cNvPr id="0" name=""/>
        <dsp:cNvSpPr/>
      </dsp:nvSpPr>
      <dsp:spPr>
        <a:xfrm>
          <a:off x="4972138" y="5739"/>
          <a:ext cx="421073" cy="4925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/>
        </a:p>
      </dsp:txBody>
      <dsp:txXfrm>
        <a:off x="4972138" y="104254"/>
        <a:ext cx="294751" cy="295546"/>
      </dsp:txXfrm>
    </dsp:sp>
    <dsp:sp modelId="{3FBDA3C8-0FBD-4A08-99BC-C0A8D9337FE1}">
      <dsp:nvSpPr>
        <dsp:cNvPr id="0" name=""/>
        <dsp:cNvSpPr/>
      </dsp:nvSpPr>
      <dsp:spPr>
        <a:xfrm>
          <a:off x="5567997" y="0"/>
          <a:ext cx="1986197" cy="504056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err="1" smtClean="0"/>
            <a:t>UsnJrnl</a:t>
          </a:r>
          <a:endParaRPr lang="ko-KR" altLang="en-US" sz="1200" kern="1200" dirty="0"/>
        </a:p>
      </dsp:txBody>
      <dsp:txXfrm>
        <a:off x="5582760" y="14763"/>
        <a:ext cx="1956671" cy="4745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C96CD-5663-482D-8099-A981404D6A6A}" type="datetimeFigureOut">
              <a:rPr lang="ko-KR" altLang="en-US" smtClean="0"/>
              <a:t>2016-10-28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502141-B905-4A81-8999-E4FFBFA6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087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안녕하세요 </a:t>
            </a:r>
            <a:r>
              <a:rPr lang="ko-KR" altLang="en-US" dirty="0" err="1" smtClean="0"/>
              <a:t>쿠시스</a:t>
            </a:r>
            <a:r>
              <a:rPr lang="ko-KR" altLang="en-US" dirty="0" smtClean="0"/>
              <a:t> 호남세미나</a:t>
            </a:r>
            <a:r>
              <a:rPr lang="ko-KR" altLang="en-US" baseline="0" dirty="0" smtClean="0"/>
              <a:t> 발표를 </a:t>
            </a:r>
            <a:r>
              <a:rPr lang="ko-KR" altLang="en-US" baseline="0" dirty="0" err="1" smtClean="0"/>
              <a:t>하게된</a:t>
            </a:r>
            <a:r>
              <a:rPr lang="ko-KR" altLang="en-US" baseline="0" dirty="0" smtClean="0"/>
              <a:t> 전주기전대학 </a:t>
            </a:r>
            <a:r>
              <a:rPr lang="en-US" altLang="ko-KR" baseline="0" dirty="0" smtClean="0"/>
              <a:t>D-</a:t>
            </a:r>
            <a:r>
              <a:rPr lang="en-US" altLang="ko-KR" baseline="0" dirty="0" err="1" smtClean="0"/>
              <a:t>zerone</a:t>
            </a:r>
            <a:r>
              <a:rPr lang="ko-KR" altLang="en-US" baseline="0" dirty="0" smtClean="0"/>
              <a:t> 구민재입니다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제가 준비한 내용은 </a:t>
            </a:r>
            <a:r>
              <a:rPr lang="en-US" altLang="ko-KR" baseline="0" dirty="0" smtClean="0"/>
              <a:t>Python</a:t>
            </a:r>
            <a:r>
              <a:rPr lang="ko-KR" altLang="en-US" baseline="0" dirty="0" smtClean="0"/>
              <a:t>을 이용한 </a:t>
            </a:r>
            <a:r>
              <a:rPr lang="en-US" altLang="ko-KR" baseline="0" dirty="0" smtClean="0"/>
              <a:t>NTFS</a:t>
            </a:r>
            <a:r>
              <a:rPr lang="ko-KR" altLang="en-US" baseline="0" dirty="0" smtClean="0"/>
              <a:t>파일시스템에서의 사용자행위 분석입니다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02141-B905-4A81-8999-E4FFBFA63A4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1944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VBR</a:t>
            </a:r>
            <a:r>
              <a:rPr lang="ko-KR" altLang="en-US" dirty="0" smtClean="0"/>
              <a:t>에서 중요한 정보들은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가지였죠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바이트당 섹터 수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섹터당 클러스터 수</a:t>
            </a:r>
            <a:r>
              <a:rPr lang="en-US" altLang="ko-KR" baseline="0" dirty="0" smtClean="0"/>
              <a:t>, MFT</a:t>
            </a:r>
            <a:r>
              <a:rPr lang="ko-KR" altLang="en-US" baseline="0" dirty="0" smtClean="0"/>
              <a:t>의 시작위치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가지 정보들을 곱하면 실제 </a:t>
            </a:r>
            <a:r>
              <a:rPr lang="en-US" altLang="ko-KR" baseline="0" dirty="0" smtClean="0"/>
              <a:t>MFT</a:t>
            </a:r>
            <a:r>
              <a:rPr lang="ko-KR" altLang="en-US" baseline="0" dirty="0" smtClean="0"/>
              <a:t>의 첫 번째 위치로 이동합니다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위 </a:t>
            </a:r>
            <a:r>
              <a:rPr lang="ko-KR" altLang="en-US" baseline="0" dirty="0" err="1" smtClean="0"/>
              <a:t>헥사값들을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진수로 다 바꾸어서 곱하여  그 위치로 이동합니다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그곳에 </a:t>
            </a:r>
            <a:r>
              <a:rPr lang="ko-KR" altLang="en-US" baseline="0" dirty="0" err="1" smtClean="0"/>
              <a:t>가게되면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02141-B905-4A81-8999-E4FFBFA63A4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6018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다음으로 </a:t>
            </a:r>
            <a:r>
              <a:rPr lang="en-US" altLang="ko-KR" dirty="0" smtClean="0"/>
              <a:t>MFT</a:t>
            </a:r>
            <a:r>
              <a:rPr lang="ko-KR" altLang="en-US" dirty="0" smtClean="0"/>
              <a:t>를 살펴보면 앞서 보신 </a:t>
            </a:r>
            <a:r>
              <a:rPr lang="en-US" altLang="ko-KR" dirty="0" smtClean="0"/>
              <a:t>NTFS</a:t>
            </a:r>
            <a:r>
              <a:rPr lang="ko-KR" altLang="en-US" dirty="0" smtClean="0"/>
              <a:t>구조에서 </a:t>
            </a:r>
            <a:r>
              <a:rPr lang="en-US" altLang="ko-KR" dirty="0" smtClean="0"/>
              <a:t>VBR </a:t>
            </a:r>
            <a:r>
              <a:rPr lang="ko-KR" altLang="en-US" dirty="0" smtClean="0"/>
              <a:t>다음</a:t>
            </a:r>
            <a:r>
              <a:rPr lang="ko-KR" altLang="en-US" baseline="0" dirty="0" smtClean="0"/>
              <a:t>에 있는 마스터파일테이블에 속하는 부분입니다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NTFS</a:t>
            </a:r>
            <a:r>
              <a:rPr lang="ko-KR" altLang="en-US" baseline="0" dirty="0" smtClean="0"/>
              <a:t>에서는 파일이나 디렉터리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그리고 메타데이터들을 모두 파일로 관리를 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이러한 파일들의 메타데이터들이 </a:t>
            </a:r>
            <a:r>
              <a:rPr lang="en-US" altLang="ko-KR" baseline="0" dirty="0" smtClean="0"/>
              <a:t>MFT Entry</a:t>
            </a:r>
            <a:r>
              <a:rPr lang="ko-KR" altLang="en-US" baseline="0" dirty="0" smtClean="0"/>
              <a:t>에 저장이 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지정된 </a:t>
            </a:r>
            <a:r>
              <a:rPr lang="en-US" altLang="ko-KR" baseline="0" dirty="0" smtClean="0"/>
              <a:t>Entry</a:t>
            </a:r>
            <a:r>
              <a:rPr lang="ko-KR" altLang="en-US" baseline="0" dirty="0" smtClean="0"/>
              <a:t>는 아래 표와 같이 고정되어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이번 연구에서 중점적으로 살펴볼 </a:t>
            </a:r>
            <a:r>
              <a:rPr lang="en-US" altLang="ko-KR" baseline="0" dirty="0" smtClean="0"/>
              <a:t>Entry</a:t>
            </a:r>
            <a:r>
              <a:rPr lang="ko-KR" altLang="en-US" baseline="0" dirty="0" smtClean="0"/>
              <a:t>는 모든 파일 할당 정보를 가진 </a:t>
            </a:r>
            <a:r>
              <a:rPr lang="en-US" altLang="ko-KR" baseline="0" dirty="0" smtClean="0"/>
              <a:t>MFT</a:t>
            </a:r>
            <a:r>
              <a:rPr lang="ko-KR" altLang="en-US" baseline="0" dirty="0" smtClean="0"/>
              <a:t>와 </a:t>
            </a:r>
            <a:endParaRPr lang="en-US" altLang="ko-KR" baseline="0" dirty="0" smtClean="0"/>
          </a:p>
          <a:p>
            <a:r>
              <a:rPr lang="ko-KR" altLang="en-US" baseline="0" dirty="0" smtClean="0"/>
              <a:t>로그를 기록하는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LogFile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UsnJrnl</a:t>
            </a:r>
            <a:r>
              <a:rPr lang="ko-KR" altLang="en-US" baseline="0" dirty="0" smtClean="0"/>
              <a:t>을 조사 할 것 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02141-B905-4A81-8999-E4FFBFA63A4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3639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FILE</a:t>
            </a:r>
            <a:r>
              <a:rPr lang="ko-KR" altLang="en-US" dirty="0" smtClean="0"/>
              <a:t>이라는 </a:t>
            </a:r>
            <a:r>
              <a:rPr lang="ko-KR" altLang="en-US" dirty="0" err="1" smtClean="0"/>
              <a:t>시그니처를</a:t>
            </a:r>
            <a:r>
              <a:rPr lang="ko-KR" altLang="en-US" dirty="0" smtClean="0"/>
              <a:t> 가진 </a:t>
            </a:r>
            <a:r>
              <a:rPr lang="en-US" altLang="ko-KR" dirty="0" smtClean="0"/>
              <a:t>MFT Entry</a:t>
            </a:r>
            <a:r>
              <a:rPr lang="ko-KR" altLang="en-US" dirty="0" smtClean="0"/>
              <a:t>를 볼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</a:t>
            </a:r>
            <a:r>
              <a:rPr lang="en-US" altLang="ko-KR" dirty="0" smtClean="0"/>
              <a:t>MFT</a:t>
            </a:r>
            <a:r>
              <a:rPr lang="en-US" altLang="ko-KR" baseline="0" dirty="0" smtClean="0"/>
              <a:t> Entry</a:t>
            </a:r>
            <a:r>
              <a:rPr lang="ko-KR" altLang="en-US" baseline="0" dirty="0" smtClean="0"/>
              <a:t>에서 </a:t>
            </a:r>
            <a:r>
              <a:rPr lang="en-US" altLang="ko-KR" baseline="0" dirty="0" err="1" smtClean="0"/>
              <a:t>Attr</a:t>
            </a:r>
            <a:r>
              <a:rPr lang="ko-KR" altLang="en-US" baseline="0" dirty="0" smtClean="0"/>
              <a:t>를 찾아가야 합니다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MFT Entry</a:t>
            </a:r>
            <a:r>
              <a:rPr lang="ko-KR" altLang="en-US" baseline="0" dirty="0" smtClean="0"/>
              <a:t>헤더의 구조를 보면 오프셋 투 퍼스트 </a:t>
            </a:r>
            <a:r>
              <a:rPr lang="en-US" altLang="ko-KR" baseline="0" dirty="0" err="1" smtClean="0"/>
              <a:t>Attr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이라는 정보가 있는데 그 오프셋으로 가게 되면</a:t>
            </a:r>
            <a:endParaRPr lang="en-US" altLang="ko-KR" baseline="0" dirty="0" smtClean="0"/>
          </a:p>
          <a:p>
            <a:r>
              <a:rPr lang="en-US" altLang="ko-KR" baseline="0" dirty="0" err="1" smtClean="0"/>
              <a:t>Attr</a:t>
            </a:r>
            <a:r>
              <a:rPr lang="ko-KR" altLang="en-US" baseline="0" dirty="0" smtClean="0"/>
              <a:t>가 시작됩니다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02141-B905-4A81-8999-E4FFBFA63A4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2996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Entry 0</a:t>
            </a:r>
            <a:r>
              <a:rPr lang="ko-KR" altLang="en-US" dirty="0" smtClean="0"/>
              <a:t>번에 위치한 </a:t>
            </a:r>
            <a:r>
              <a:rPr lang="en-US" altLang="ko-KR" dirty="0" smtClean="0"/>
              <a:t>MFT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NTFS</a:t>
            </a:r>
            <a:r>
              <a:rPr lang="ko-KR" altLang="en-US" dirty="0" smtClean="0"/>
              <a:t>상의 모든</a:t>
            </a:r>
            <a:r>
              <a:rPr lang="ko-KR" altLang="en-US" baseline="0" dirty="0" smtClean="0"/>
              <a:t> 파일의 </a:t>
            </a:r>
            <a:r>
              <a:rPr lang="en-US" altLang="ko-KR" baseline="0" dirty="0" smtClean="0"/>
              <a:t>MFT Entry</a:t>
            </a:r>
            <a:r>
              <a:rPr lang="ko-KR" altLang="en-US" baseline="0" dirty="0" smtClean="0"/>
              <a:t>를 기록하고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속성 식별 값으로 </a:t>
            </a:r>
            <a:r>
              <a:rPr lang="en-US" altLang="ko-KR" baseline="0" dirty="0" smtClean="0"/>
              <a:t>128</a:t>
            </a:r>
            <a:r>
              <a:rPr lang="ko-KR" altLang="en-US" baseline="0" dirty="0" smtClean="0"/>
              <a:t>을 가진 </a:t>
            </a:r>
            <a:r>
              <a:rPr lang="en-US" altLang="ko-KR" baseline="0" dirty="0" smtClean="0"/>
              <a:t>DATA</a:t>
            </a:r>
            <a:r>
              <a:rPr lang="ko-KR" altLang="en-US" baseline="0" dirty="0" smtClean="0"/>
              <a:t>속성을 분석하면 </a:t>
            </a:r>
            <a:r>
              <a:rPr lang="en-US" altLang="ko-KR" baseline="0" dirty="0" smtClean="0"/>
              <a:t>NTFS</a:t>
            </a:r>
            <a:r>
              <a:rPr lang="ko-KR" altLang="en-US" baseline="0" dirty="0" smtClean="0"/>
              <a:t>상의 모든 파일의 </a:t>
            </a:r>
            <a:r>
              <a:rPr lang="en-US" altLang="ko-KR" baseline="0" dirty="0" smtClean="0"/>
              <a:t>MFT Entry</a:t>
            </a:r>
            <a:r>
              <a:rPr lang="ko-KR" altLang="en-US" baseline="0" dirty="0" smtClean="0"/>
              <a:t>를 찾을 수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02141-B905-4A81-8999-E4FFBFA63A4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8198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속성들은 이 표처럼 </a:t>
            </a:r>
            <a:r>
              <a:rPr lang="ko-KR" altLang="en-US" dirty="0" err="1" smtClean="0"/>
              <a:t>여러가지가</a:t>
            </a:r>
            <a:r>
              <a:rPr lang="ko-KR" altLang="en-US" dirty="0" smtClean="0"/>
              <a:t> 있는데 주로 다룰 속성들은 몇 개 </a:t>
            </a:r>
            <a:r>
              <a:rPr lang="ko-KR" altLang="en-US" dirty="0" err="1" smtClean="0"/>
              <a:t>되지않습니다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제가 주로 다룰 속성은 </a:t>
            </a:r>
            <a:r>
              <a:rPr lang="ko-KR" altLang="en-US" dirty="0" err="1" smtClean="0"/>
              <a:t>속성식별값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0x10</a:t>
            </a:r>
            <a:r>
              <a:rPr lang="ko-KR" altLang="en-US" dirty="0" smtClean="0"/>
              <a:t>인 </a:t>
            </a:r>
            <a:r>
              <a:rPr lang="ko-KR" altLang="en-US" dirty="0" err="1" smtClean="0"/>
              <a:t>스탠다드인포메이션과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속성식별값</a:t>
            </a:r>
            <a:r>
              <a:rPr lang="en-US" altLang="ko-KR" baseline="0" dirty="0" smtClean="0"/>
              <a:t> 0x30</a:t>
            </a:r>
            <a:r>
              <a:rPr lang="ko-KR" altLang="en-US" baseline="0" dirty="0" smtClean="0"/>
              <a:t>인 파일네임입니다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이제 </a:t>
            </a:r>
            <a:r>
              <a:rPr lang="en-US" altLang="ko-KR" baseline="0" dirty="0" smtClean="0"/>
              <a:t>Python</a:t>
            </a:r>
            <a:r>
              <a:rPr lang="ko-KR" altLang="en-US" baseline="0" dirty="0" smtClean="0"/>
              <a:t>을 이용하여 분석을 하도록 하겠습니다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02141-B905-4A81-8999-E4FFBFA63A4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1211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다음으로 로그를 기록하는 </a:t>
            </a:r>
            <a:r>
              <a:rPr lang="en-US" altLang="ko-KR" dirty="0" err="1" smtClean="0"/>
              <a:t>LogFile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UsnJrnl</a:t>
            </a:r>
            <a:r>
              <a:rPr lang="ko-KR" altLang="en-US" dirty="0" smtClean="0"/>
              <a:t>에 대해 알아보도록 하겠습니다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MFT Entry</a:t>
            </a:r>
            <a:r>
              <a:rPr lang="en-US" altLang="ko-KR" baseline="0" dirty="0" smtClean="0"/>
              <a:t> 2</a:t>
            </a:r>
            <a:r>
              <a:rPr lang="ko-KR" altLang="en-US" baseline="0" dirty="0" smtClean="0"/>
              <a:t>번에 위치한 </a:t>
            </a:r>
            <a:r>
              <a:rPr lang="en-US" altLang="ko-KR" baseline="0" dirty="0" err="1" smtClean="0"/>
              <a:t>LogFile</a:t>
            </a:r>
            <a:r>
              <a:rPr lang="ko-KR" altLang="en-US" baseline="0" dirty="0" smtClean="0"/>
              <a:t>은 </a:t>
            </a:r>
            <a:r>
              <a:rPr lang="ko-KR" altLang="en-US" baseline="0" dirty="0" err="1" smtClean="0"/>
              <a:t>트랙잭션</a:t>
            </a:r>
            <a:r>
              <a:rPr lang="ko-KR" altLang="en-US" baseline="0" dirty="0" smtClean="0"/>
              <a:t> 로그들을 기록하고</a:t>
            </a:r>
            <a:r>
              <a:rPr lang="en-US" altLang="ko-KR" baseline="0" dirty="0" smtClean="0"/>
              <a:t>, MFT Entry 11</a:t>
            </a:r>
            <a:r>
              <a:rPr lang="ko-KR" altLang="en-US" baseline="0" dirty="0" smtClean="0"/>
              <a:t>번에 있는 </a:t>
            </a:r>
            <a:r>
              <a:rPr lang="en-US" altLang="ko-KR" baseline="0" dirty="0" smtClean="0"/>
              <a:t>Extend</a:t>
            </a:r>
            <a:r>
              <a:rPr lang="ko-KR" altLang="en-US" baseline="0" dirty="0" smtClean="0"/>
              <a:t>아래에 </a:t>
            </a:r>
            <a:r>
              <a:rPr lang="en-US" altLang="ko-KR" baseline="0" dirty="0" err="1" smtClean="0"/>
              <a:t>UsnJrnl</a:t>
            </a:r>
            <a:r>
              <a:rPr lang="ko-KR" altLang="en-US" baseline="0" dirty="0" smtClean="0"/>
              <a:t>은 변경로그들을 기록합니다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NTFS</a:t>
            </a:r>
            <a:r>
              <a:rPr lang="ko-KR" altLang="en-US" baseline="0" dirty="0" smtClean="0"/>
              <a:t>에서 로그파일분석을 하는 이유는 </a:t>
            </a:r>
            <a:endParaRPr lang="en-US" altLang="ko-KR" baseline="0" dirty="0" smtClean="0"/>
          </a:p>
          <a:p>
            <a:r>
              <a:rPr lang="ko-KR" altLang="en-US" baseline="0" dirty="0" smtClean="0"/>
              <a:t>삭제파일 일 경우에는 </a:t>
            </a:r>
            <a:r>
              <a:rPr lang="en-US" altLang="ko-KR" baseline="0" dirty="0" smtClean="0"/>
              <a:t>Entry 0 </a:t>
            </a:r>
            <a:r>
              <a:rPr lang="ko-KR" altLang="en-US" baseline="0" dirty="0" smtClean="0"/>
              <a:t>번의 </a:t>
            </a:r>
            <a:r>
              <a:rPr lang="en-US" altLang="ko-KR" baseline="0" dirty="0" smtClean="0"/>
              <a:t>MFT</a:t>
            </a:r>
            <a:r>
              <a:rPr lang="ko-KR" altLang="en-US" baseline="0" dirty="0" smtClean="0"/>
              <a:t>를 통한 추적이 어렵고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특정 기간 동안 일어난 파일시스템 이벤트를 분석이 가능하고</a:t>
            </a:r>
            <a:endParaRPr lang="en-US" altLang="ko-KR" baseline="0" dirty="0" smtClean="0"/>
          </a:p>
          <a:p>
            <a:r>
              <a:rPr lang="en-US" altLang="ko-KR" baseline="0" dirty="0" smtClean="0"/>
              <a:t>$MFT</a:t>
            </a:r>
            <a:r>
              <a:rPr lang="ko-KR" altLang="en-US" baseline="0" dirty="0" smtClean="0"/>
              <a:t>에 남아있지 않은 이벤트들이 분석 가능합니다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예를 들어 삭제된 파일의 </a:t>
            </a:r>
            <a:r>
              <a:rPr lang="en-US" altLang="ko-KR" baseline="0" dirty="0" smtClean="0"/>
              <a:t>history</a:t>
            </a:r>
            <a:r>
              <a:rPr lang="ko-KR" altLang="en-US" baseline="0" dirty="0" smtClean="0"/>
              <a:t>나 특정파일에 대한 </a:t>
            </a:r>
            <a:r>
              <a:rPr lang="en-US" altLang="ko-KR" baseline="0" dirty="0" smtClean="0"/>
              <a:t>history</a:t>
            </a:r>
            <a:r>
              <a:rPr lang="ko-KR" altLang="en-US" baseline="0" dirty="0" smtClean="0"/>
              <a:t>같은 정보들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02141-B905-4A81-8999-E4FFBFA63A4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5468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$</a:t>
            </a:r>
            <a:r>
              <a:rPr lang="en-US" altLang="ko-KR" dirty="0" err="1" smtClean="0"/>
              <a:t>LogFile</a:t>
            </a:r>
            <a:r>
              <a:rPr lang="ko-KR" altLang="en-US" dirty="0" smtClean="0"/>
              <a:t>에 대해 자세히 알아보면 </a:t>
            </a:r>
            <a:r>
              <a:rPr lang="en-US" altLang="ko-KR" dirty="0" smtClean="0"/>
              <a:t>MFT</a:t>
            </a:r>
            <a:r>
              <a:rPr lang="en-US" altLang="ko-KR" baseline="0" dirty="0" smtClean="0"/>
              <a:t> Entry 2</a:t>
            </a:r>
            <a:r>
              <a:rPr lang="ko-KR" altLang="en-US" baseline="0" dirty="0" smtClean="0"/>
              <a:t>번에 위치해 있고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모든 </a:t>
            </a:r>
            <a:r>
              <a:rPr lang="ko-KR" altLang="en-US" baseline="0" dirty="0" err="1" smtClean="0"/>
              <a:t>트랙잭션</a:t>
            </a:r>
            <a:r>
              <a:rPr lang="ko-KR" altLang="en-US" baseline="0" dirty="0" smtClean="0"/>
              <a:t> 작업을 레코드 단위로 기록합니다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그리고 그 레코드들은 고유의 </a:t>
            </a:r>
            <a:r>
              <a:rPr lang="en-US" altLang="ko-KR" baseline="0" dirty="0" smtClean="0"/>
              <a:t>LSN</a:t>
            </a:r>
            <a:r>
              <a:rPr lang="ko-KR" altLang="en-US" baseline="0" dirty="0" smtClean="0"/>
              <a:t>을 가지고 있고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복구를 위해 각 레코드들은 작업데이터와 </a:t>
            </a:r>
            <a:r>
              <a:rPr lang="ko-KR" altLang="en-US" baseline="0" dirty="0" err="1" smtClean="0"/>
              <a:t>작업전</a:t>
            </a:r>
            <a:r>
              <a:rPr lang="ko-KR" altLang="en-US" baseline="0" dirty="0" smtClean="0"/>
              <a:t> 데이터를 가지고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02141-B905-4A81-8999-E4FFBFA63A4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2564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그리고 </a:t>
            </a:r>
            <a:r>
              <a:rPr lang="en-US" altLang="ko-KR" dirty="0" smtClean="0"/>
              <a:t>$</a:t>
            </a:r>
            <a:r>
              <a:rPr lang="en-US" altLang="ko-KR" dirty="0" err="1" smtClean="0"/>
              <a:t>LogFile</a:t>
            </a:r>
            <a:r>
              <a:rPr lang="ko-KR" altLang="en-US" dirty="0" smtClean="0"/>
              <a:t>은 일반적으로 </a:t>
            </a:r>
            <a:r>
              <a:rPr lang="en-US" altLang="ko-KR" dirty="0" smtClean="0"/>
              <a:t>65535KB – 64MB</a:t>
            </a:r>
            <a:r>
              <a:rPr lang="ko-KR" altLang="en-US" dirty="0" smtClean="0"/>
              <a:t>로 지정되어있습니다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64MB</a:t>
            </a:r>
            <a:r>
              <a:rPr lang="ko-KR" altLang="en-US" baseline="0" dirty="0" smtClean="0"/>
              <a:t>의 정보들을 보면 일반적인 컴퓨터 활동 시 </a:t>
            </a:r>
            <a:r>
              <a:rPr lang="en-US" altLang="ko-KR" baseline="0" dirty="0" smtClean="0"/>
              <a:t>2 ~ 3 </a:t>
            </a:r>
            <a:r>
              <a:rPr lang="ko-KR" altLang="en-US" baseline="0" dirty="0" smtClean="0"/>
              <a:t>시간 정도의 로그가 기록됩니다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그렇기 때문에 범행이 일어나고 시간이 지나면 해당 로그들을 삭제가 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저는 분석을 위해 </a:t>
            </a:r>
            <a:r>
              <a:rPr lang="en-US" altLang="ko-KR" baseline="0" dirty="0" err="1" smtClean="0"/>
              <a:t>LogFile</a:t>
            </a:r>
            <a:r>
              <a:rPr lang="ko-KR" altLang="en-US" baseline="0" dirty="0" smtClean="0"/>
              <a:t>의 크기를 변경해보았는데요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관리자권한으로 </a:t>
            </a:r>
            <a:r>
              <a:rPr lang="en-US" altLang="ko-KR" baseline="0" dirty="0" err="1" smtClean="0"/>
              <a:t>cmd</a:t>
            </a:r>
            <a:r>
              <a:rPr lang="ko-KR" altLang="en-US" baseline="0" dirty="0" smtClean="0"/>
              <a:t>에서 </a:t>
            </a:r>
            <a:r>
              <a:rPr lang="en-US" altLang="ko-KR" baseline="0" dirty="0" err="1" smtClean="0"/>
              <a:t>Chkdsk</a:t>
            </a:r>
            <a:r>
              <a:rPr lang="en-US" altLang="ko-KR" baseline="0" dirty="0" smtClean="0"/>
              <a:t> /L </a:t>
            </a:r>
            <a:r>
              <a:rPr lang="ko-KR" altLang="en-US" baseline="0" dirty="0" smtClean="0"/>
              <a:t>명령어를 사용하여 변경이 가능합니다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크기를 지정하지 않으면 위 사진처럼 현재 로그파일의 크기를 보여줍니다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제가 사용한 삼성 </a:t>
            </a:r>
            <a:r>
              <a:rPr lang="en-US" altLang="ko-KR" baseline="0" dirty="0" err="1" smtClean="0"/>
              <a:t>ssd</a:t>
            </a:r>
            <a:r>
              <a:rPr lang="en-US" altLang="ko-KR" baseline="0" dirty="0" smtClean="0"/>
              <a:t> 250</a:t>
            </a:r>
            <a:r>
              <a:rPr lang="ko-KR" altLang="en-US" baseline="0" dirty="0" smtClean="0"/>
              <a:t>기가 기준으로 로그 파일의 최대크기는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기가 미만이더라고요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02141-B905-4A81-8999-E4FFBFA63A4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1222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LogFile</a:t>
            </a:r>
            <a:r>
              <a:rPr lang="ko-KR" altLang="en-US" dirty="0" smtClean="0"/>
              <a:t>의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구조는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재시작영역과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로깅영역으로</a:t>
            </a:r>
            <a:r>
              <a:rPr lang="ko-KR" altLang="en-US" baseline="0" dirty="0" smtClean="0"/>
              <a:t> 나누어지며 </a:t>
            </a:r>
            <a:r>
              <a:rPr lang="ko-KR" altLang="en-US" baseline="0" dirty="0" err="1" smtClean="0"/>
              <a:t>로깅영역은</a:t>
            </a:r>
            <a:r>
              <a:rPr lang="ko-KR" altLang="en-US" baseline="0" dirty="0" smtClean="0"/>
              <a:t> 또 다시 버퍼 페이지영역 일반 페이지영역으로 나눠집니다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페이지란 하나의 헤더와 여러 개의 작업레코드들로 구성되어있으며 페이지의 헤더는 위와 같습니다 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02141-B905-4A81-8999-E4FFBFA63A4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4456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LogFile</a:t>
            </a:r>
            <a:r>
              <a:rPr lang="ko-KR" altLang="en-US" dirty="0" smtClean="0"/>
              <a:t>을 실제 </a:t>
            </a:r>
            <a:r>
              <a:rPr lang="en-US" altLang="ko-KR" dirty="0" smtClean="0"/>
              <a:t>Hex</a:t>
            </a:r>
            <a:r>
              <a:rPr lang="ko-KR" altLang="en-US" dirty="0" smtClean="0"/>
              <a:t>값으로 보면 </a:t>
            </a:r>
            <a:r>
              <a:rPr lang="ko-KR" altLang="en-US" dirty="0" err="1" smtClean="0"/>
              <a:t>재시작영역은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RSTR</a:t>
            </a:r>
            <a:r>
              <a:rPr lang="ko-KR" altLang="en-US" dirty="0" smtClean="0"/>
              <a:t>이라는 </a:t>
            </a:r>
            <a:r>
              <a:rPr lang="ko-KR" altLang="en-US" dirty="0" err="1" smtClean="0"/>
              <a:t>시그니처를</a:t>
            </a:r>
            <a:r>
              <a:rPr lang="ko-KR" altLang="en-US" dirty="0" smtClean="0"/>
              <a:t> 가지고 </a:t>
            </a:r>
            <a:r>
              <a:rPr lang="ko-KR" altLang="en-US" dirty="0" err="1" smtClean="0"/>
              <a:t>로깅영역은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RCRD</a:t>
            </a:r>
            <a:r>
              <a:rPr lang="ko-KR" altLang="en-US" dirty="0" smtClean="0"/>
              <a:t>라는 </a:t>
            </a:r>
            <a:r>
              <a:rPr lang="ko-KR" altLang="en-US" dirty="0" err="1" smtClean="0"/>
              <a:t>시그니처를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가지고있습니다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02141-B905-4A81-8999-E4FFBFA63A4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468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진행순서로는 다음과 같이 진행하도록 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02141-B905-4A81-8999-E4FFBFA63A4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1043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LogFile</a:t>
            </a:r>
            <a:r>
              <a:rPr lang="ko-KR" altLang="en-US" dirty="0" smtClean="0"/>
              <a:t>을 실제 </a:t>
            </a:r>
            <a:r>
              <a:rPr lang="en-US" altLang="ko-KR" dirty="0" smtClean="0"/>
              <a:t>Hex</a:t>
            </a:r>
            <a:r>
              <a:rPr lang="ko-KR" altLang="en-US" dirty="0" smtClean="0"/>
              <a:t>값으로 보면 </a:t>
            </a:r>
            <a:r>
              <a:rPr lang="ko-KR" altLang="en-US" dirty="0" err="1" smtClean="0"/>
              <a:t>재시작영역은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RSTR</a:t>
            </a:r>
            <a:r>
              <a:rPr lang="ko-KR" altLang="en-US" dirty="0" smtClean="0"/>
              <a:t>이라는 </a:t>
            </a:r>
            <a:r>
              <a:rPr lang="ko-KR" altLang="en-US" dirty="0" err="1" smtClean="0"/>
              <a:t>시그니처를</a:t>
            </a:r>
            <a:r>
              <a:rPr lang="ko-KR" altLang="en-US" dirty="0" smtClean="0"/>
              <a:t> 가지고 </a:t>
            </a:r>
            <a:r>
              <a:rPr lang="ko-KR" altLang="en-US" dirty="0" err="1" smtClean="0"/>
              <a:t>로깅영역은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RCRD</a:t>
            </a:r>
            <a:r>
              <a:rPr lang="ko-KR" altLang="en-US" dirty="0" smtClean="0"/>
              <a:t>라는 </a:t>
            </a:r>
            <a:r>
              <a:rPr lang="ko-KR" altLang="en-US" dirty="0" err="1" smtClean="0"/>
              <a:t>시그니처를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가지고있습니다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02141-B905-4A81-8999-E4FFBFA63A4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4688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그리고 제가 이 프로젝트에서 주로 다룰 </a:t>
            </a:r>
            <a:r>
              <a:rPr lang="en-US" altLang="ko-KR" dirty="0" err="1" smtClean="0"/>
              <a:t>UsnJrnl</a:t>
            </a:r>
            <a:r>
              <a:rPr lang="ko-KR" altLang="en-US" dirty="0" smtClean="0"/>
              <a:t>에 대해 설명을 하자면</a:t>
            </a:r>
            <a:endParaRPr lang="en-US" altLang="ko-KR" dirty="0" smtClean="0"/>
          </a:p>
          <a:p>
            <a:r>
              <a:rPr lang="en-US" altLang="ko-KR" dirty="0" err="1" smtClean="0"/>
              <a:t>UsnJrnl</a:t>
            </a:r>
            <a:r>
              <a:rPr lang="ko-KR" altLang="en-US" dirty="0" smtClean="0"/>
              <a:t>은 윈 </a:t>
            </a:r>
            <a:r>
              <a:rPr lang="en-US" altLang="ko-KR" dirty="0" smtClean="0"/>
              <a:t>7</a:t>
            </a:r>
            <a:r>
              <a:rPr lang="ko-KR" altLang="en-US" dirty="0" smtClean="0"/>
              <a:t>부터 활성화 되어있습니다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만약 비활성화</a:t>
            </a:r>
            <a:r>
              <a:rPr lang="ko-KR" altLang="en-US" baseline="0" dirty="0" smtClean="0"/>
              <a:t> 시 </a:t>
            </a:r>
            <a:r>
              <a:rPr lang="en-US" altLang="ko-KR" baseline="0" dirty="0" err="1" smtClean="0"/>
              <a:t>Fsutil</a:t>
            </a:r>
            <a:r>
              <a:rPr lang="ko-KR" altLang="en-US" baseline="0" dirty="0" smtClean="0"/>
              <a:t>명령어로 활성화를 시킬 수 있고</a:t>
            </a:r>
            <a:r>
              <a:rPr lang="en-US" altLang="ko-KR" baseline="0" dirty="0" smtClean="0"/>
              <a:t>,</a:t>
            </a:r>
          </a:p>
          <a:p>
            <a:r>
              <a:rPr lang="en-US" altLang="ko-KR" baseline="0" dirty="0" err="1" smtClean="0"/>
              <a:t>UsnJrnl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$J</a:t>
            </a:r>
            <a:r>
              <a:rPr lang="ko-KR" altLang="en-US" baseline="0" dirty="0" smtClean="0"/>
              <a:t>속성과 </a:t>
            </a:r>
            <a:r>
              <a:rPr lang="en-US" altLang="ko-KR" baseline="0" dirty="0" smtClean="0"/>
              <a:t>$Max</a:t>
            </a:r>
            <a:r>
              <a:rPr lang="ko-KR" altLang="en-US" baseline="0" dirty="0" smtClean="0"/>
              <a:t>속성으로 나누어져 있습니다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$J</a:t>
            </a:r>
            <a:r>
              <a:rPr lang="ko-KR" altLang="en-US" baseline="0" dirty="0" smtClean="0"/>
              <a:t>속성은 실제 변경 로그 데이터들이 저장되고 </a:t>
            </a:r>
            <a:r>
              <a:rPr lang="en-US" altLang="ko-KR" baseline="0" dirty="0" smtClean="0"/>
              <a:t>$Max</a:t>
            </a:r>
            <a:r>
              <a:rPr lang="ko-KR" altLang="en-US" baseline="0" dirty="0" smtClean="0"/>
              <a:t>속성은 변경로그의 기본메타데이터가 저장됩니다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err="1" smtClean="0"/>
              <a:t>UsnJrnl</a:t>
            </a:r>
            <a:r>
              <a:rPr lang="ko-KR" altLang="en-US" baseline="0" dirty="0" smtClean="0"/>
              <a:t>은 </a:t>
            </a:r>
            <a:r>
              <a:rPr lang="ko-KR" altLang="en-US" baseline="0" dirty="0" err="1" smtClean="0"/>
              <a:t>특정기간내에</a:t>
            </a:r>
            <a:r>
              <a:rPr lang="ko-KR" altLang="en-US" baseline="0" dirty="0" smtClean="0"/>
              <a:t> 모든 파일시스템 </a:t>
            </a:r>
            <a:r>
              <a:rPr lang="ko-KR" altLang="en-US" baseline="0" dirty="0" err="1" smtClean="0"/>
              <a:t>히스토리가</a:t>
            </a:r>
            <a:r>
              <a:rPr lang="ko-KR" altLang="en-US" baseline="0" dirty="0" smtClean="0"/>
              <a:t> 기록됩니다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$Max</a:t>
            </a:r>
            <a:r>
              <a:rPr lang="ko-KR" altLang="en-US" baseline="0" dirty="0" smtClean="0"/>
              <a:t>속성을 살펴보면 </a:t>
            </a:r>
            <a:r>
              <a:rPr lang="en-US" altLang="ko-KR" baseline="0" dirty="0" smtClean="0"/>
              <a:t>8</a:t>
            </a:r>
            <a:r>
              <a:rPr lang="ko-KR" altLang="en-US" baseline="0" dirty="0" smtClean="0"/>
              <a:t>바이트씩 </a:t>
            </a:r>
            <a:r>
              <a:rPr lang="ko-KR" altLang="en-US" baseline="0" dirty="0" err="1" smtClean="0"/>
              <a:t>끈어서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가지 정보를 </a:t>
            </a:r>
            <a:r>
              <a:rPr lang="ko-KR" altLang="en-US" baseline="0" dirty="0" err="1" smtClean="0"/>
              <a:t>가지고있습니다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첫 </a:t>
            </a:r>
            <a:r>
              <a:rPr lang="en-US" altLang="ko-KR" baseline="0" dirty="0" smtClean="0"/>
              <a:t>8 </a:t>
            </a:r>
            <a:r>
              <a:rPr lang="ko-KR" altLang="en-US" baseline="0" dirty="0" smtClean="0"/>
              <a:t>바이트는 로그데이터의 최대크기 다음은 </a:t>
            </a:r>
            <a:r>
              <a:rPr lang="ko-KR" altLang="en-US" baseline="0" dirty="0" err="1" smtClean="0"/>
              <a:t>새로운데이터가</a:t>
            </a:r>
            <a:r>
              <a:rPr lang="ko-KR" altLang="en-US" baseline="0" dirty="0" smtClean="0"/>
              <a:t> 할당되는 크기 다음은 저널의 생성시간 마지막으로 </a:t>
            </a:r>
            <a:r>
              <a:rPr lang="ko-KR" altLang="en-US" baseline="0" dirty="0" err="1" smtClean="0"/>
              <a:t>레코드중에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가장작은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USN</a:t>
            </a:r>
            <a:r>
              <a:rPr lang="ko-KR" altLang="en-US" baseline="0" dirty="0" smtClean="0"/>
              <a:t>값을 가지는 레코드의 위치를 나타냅니다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02141-B905-4A81-8999-E4FFBFA63A4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1399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UsnJrnl</a:t>
            </a:r>
            <a:r>
              <a:rPr lang="ko-KR" altLang="en-US" dirty="0" smtClean="0"/>
              <a:t>의 레코드 할당 정책을 살펴보면 </a:t>
            </a:r>
            <a:r>
              <a:rPr lang="en-US" altLang="ko-KR" dirty="0" err="1" smtClean="0"/>
              <a:t>UsnJrnl</a:t>
            </a:r>
            <a:r>
              <a:rPr lang="ko-KR" altLang="en-US" dirty="0" smtClean="0"/>
              <a:t>은 새로운 로그 레코드들을 속성 끝에</a:t>
            </a:r>
            <a:r>
              <a:rPr lang="ko-KR" altLang="en-US" baseline="0" dirty="0" smtClean="0"/>
              <a:t> 추가를 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그리고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02141-B905-4A81-8999-E4FFBFA63A4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0984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$J</a:t>
            </a:r>
            <a:r>
              <a:rPr lang="ko-KR" altLang="en-US" dirty="0" smtClean="0"/>
              <a:t>의 속성의 구조는 이 표와 같습니다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위 구조를 다 알아야 </a:t>
            </a:r>
            <a:r>
              <a:rPr lang="en-US" altLang="ko-KR" dirty="0" err="1" smtClean="0"/>
              <a:t>UsnJrnl</a:t>
            </a:r>
            <a:r>
              <a:rPr lang="ko-KR" altLang="en-US" dirty="0" smtClean="0"/>
              <a:t>파일을 분석할 수 있지만</a:t>
            </a:r>
            <a:r>
              <a:rPr lang="en-US" altLang="ko-KR" dirty="0" smtClean="0"/>
              <a:t>,</a:t>
            </a:r>
          </a:p>
          <a:p>
            <a:r>
              <a:rPr lang="ko-KR" altLang="en-US" dirty="0" err="1" smtClean="0"/>
              <a:t>리즌</a:t>
            </a:r>
            <a:r>
              <a:rPr lang="ko-KR" altLang="en-US" dirty="0" smtClean="0"/>
              <a:t> 플래그에서 파일이나 디렉터리가 만들어지고 삭제되고 하는 정보들을 알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</a:t>
            </a:r>
            <a:r>
              <a:rPr lang="ko-KR" altLang="en-US" dirty="0" err="1" smtClean="0"/>
              <a:t>리즌</a:t>
            </a:r>
            <a:r>
              <a:rPr lang="ko-KR" altLang="en-US" dirty="0" smtClean="0"/>
              <a:t> 플래그들의 목록들을 보면 다음과 같습니다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02141-B905-4A81-8999-E4FFBFA63A4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217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$J</a:t>
            </a:r>
            <a:r>
              <a:rPr lang="ko-KR" altLang="en-US" dirty="0" smtClean="0"/>
              <a:t>의 속성의 구조는 이 표와 같습니다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위 구조를 다 알아야 </a:t>
            </a:r>
            <a:r>
              <a:rPr lang="en-US" altLang="ko-KR" dirty="0" err="1" smtClean="0"/>
              <a:t>UsnJrnl</a:t>
            </a:r>
            <a:r>
              <a:rPr lang="ko-KR" altLang="en-US" dirty="0" smtClean="0"/>
              <a:t>파일을 분석할 수 있지만</a:t>
            </a:r>
            <a:r>
              <a:rPr lang="en-US" altLang="ko-KR" dirty="0" smtClean="0"/>
              <a:t>,</a:t>
            </a:r>
          </a:p>
          <a:p>
            <a:r>
              <a:rPr lang="ko-KR" altLang="en-US" dirty="0" err="1" smtClean="0"/>
              <a:t>리즌</a:t>
            </a:r>
            <a:r>
              <a:rPr lang="ko-KR" altLang="en-US" dirty="0" smtClean="0"/>
              <a:t> 플래그에서 파일이나 디렉터리가 만들어지고 삭제되고 하는 정보들을 알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</a:t>
            </a:r>
            <a:r>
              <a:rPr lang="ko-KR" altLang="en-US" dirty="0" err="1" smtClean="0"/>
              <a:t>리즌</a:t>
            </a:r>
            <a:r>
              <a:rPr lang="ko-KR" altLang="en-US" dirty="0" smtClean="0"/>
              <a:t> 플래그들의 목록들을 보면 다음과 같습니다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02141-B905-4A81-8999-E4FFBFA63A4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217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위</a:t>
            </a:r>
            <a:r>
              <a:rPr lang="ko-KR" altLang="en-US" baseline="0" dirty="0" smtClean="0"/>
              <a:t> 표에 대한 정보는 살펴보는 정도로만 지나가고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후에 </a:t>
            </a:r>
            <a:r>
              <a:rPr lang="en-US" altLang="ko-KR" baseline="0" dirty="0" smtClean="0"/>
              <a:t>Python</a:t>
            </a:r>
            <a:r>
              <a:rPr lang="ko-KR" altLang="en-US" baseline="0" dirty="0" smtClean="0"/>
              <a:t>을 이용하여 분석할 때 살펴보도록 하겠습니다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그리고 실제 </a:t>
            </a:r>
            <a:r>
              <a:rPr lang="en-US" altLang="ko-KR" baseline="0" dirty="0" smtClean="0"/>
              <a:t>Hex</a:t>
            </a:r>
            <a:r>
              <a:rPr lang="ko-KR" altLang="en-US" baseline="0" dirty="0" smtClean="0"/>
              <a:t>값으로 </a:t>
            </a:r>
            <a:r>
              <a:rPr lang="en-US" altLang="ko-KR" baseline="0" dirty="0" smtClean="0"/>
              <a:t>VBR</a:t>
            </a:r>
            <a:r>
              <a:rPr lang="ko-KR" altLang="en-US" baseline="0" dirty="0" smtClean="0"/>
              <a:t>부터 분석을 해보도록 하겠습니다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02141-B905-4A81-8999-E4FFBFA63A4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7655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저널파일의 분석을 위해 우선 </a:t>
            </a:r>
            <a:r>
              <a:rPr lang="ko-KR" altLang="en-US" dirty="0" err="1" smtClean="0"/>
              <a:t>파이썬의</a:t>
            </a:r>
            <a:r>
              <a:rPr lang="ko-KR" altLang="en-US" dirty="0" smtClean="0"/>
              <a:t> 모듈로 있는 </a:t>
            </a:r>
            <a:r>
              <a:rPr lang="ko-KR" altLang="en-US" dirty="0" err="1" smtClean="0"/>
              <a:t>슬루스킷으로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$</a:t>
            </a:r>
            <a:r>
              <a:rPr lang="en-US" altLang="ko-KR" dirty="0" err="1" smtClean="0"/>
              <a:t>LogFile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$</a:t>
            </a:r>
            <a:r>
              <a:rPr lang="en-US" altLang="ko-KR" dirty="0" err="1" smtClean="0"/>
              <a:t>UsnJrnl</a:t>
            </a:r>
            <a:r>
              <a:rPr lang="ko-KR" altLang="en-US" dirty="0" smtClean="0"/>
              <a:t>을 추출해 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LogFile</a:t>
            </a:r>
            <a:r>
              <a:rPr lang="ko-KR" altLang="en-US" dirty="0" smtClean="0"/>
              <a:t>은 앞서본 한정적인 정보를 가지고 있기 때문에 이번 프로젝트에서는 분석을 하지 않겠습니다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Usn</a:t>
            </a:r>
            <a:r>
              <a:rPr lang="en-US" altLang="ko-KR" baseline="0" dirty="0" err="1" smtClean="0"/>
              <a:t>Jrnl</a:t>
            </a:r>
            <a:r>
              <a:rPr lang="ko-KR" altLang="en-US" baseline="0" dirty="0" smtClean="0"/>
              <a:t>을 분석하기 앞서 </a:t>
            </a:r>
            <a:r>
              <a:rPr lang="en-US" altLang="ko-KR" dirty="0" err="1" smtClean="0"/>
              <a:t>UsnJrnl</a:t>
            </a:r>
            <a:r>
              <a:rPr lang="ko-KR" altLang="en-US" dirty="0" smtClean="0"/>
              <a:t>의 경우 앞서 본 </a:t>
            </a:r>
            <a:r>
              <a:rPr lang="ko-KR" altLang="en-US" dirty="0" err="1" smtClean="0"/>
              <a:t>스페어에어리어</a:t>
            </a:r>
            <a:r>
              <a:rPr lang="ko-KR" altLang="en-US" dirty="0" smtClean="0"/>
              <a:t> 때문에 실제 데이터와는 </a:t>
            </a:r>
            <a:r>
              <a:rPr lang="ko-KR" altLang="en-US" dirty="0" err="1" smtClean="0"/>
              <a:t>관련없이</a:t>
            </a:r>
            <a:r>
              <a:rPr lang="ko-KR" altLang="en-US" dirty="0" smtClean="0"/>
              <a:t> 상당히 큰 용량을 가지고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그래서 우선 이 </a:t>
            </a:r>
            <a:r>
              <a:rPr lang="en-US" altLang="ko-KR" dirty="0" err="1" smtClean="0"/>
              <a:t>UsnJrnl</a:t>
            </a:r>
            <a:r>
              <a:rPr lang="ko-KR" altLang="en-US" dirty="0" smtClean="0"/>
              <a:t>의 용량을 줄이는 코드를 짜서 용량을 줄이고 분석을 진행하도록 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02141-B905-4A81-8999-E4FFBFA63A49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4244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Filename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$</a:t>
            </a:r>
            <a:r>
              <a:rPr lang="en-US" altLang="ko-KR" dirty="0" err="1" smtClean="0"/>
              <a:t>UsnJrnl</a:t>
            </a:r>
            <a:r>
              <a:rPr lang="ko-KR" altLang="en-US" dirty="0" smtClean="0"/>
              <a:t>을 넣고 </a:t>
            </a:r>
            <a:r>
              <a:rPr lang="en-US" altLang="ko-KR" dirty="0" smtClean="0"/>
              <a:t>$Max</a:t>
            </a:r>
            <a:r>
              <a:rPr lang="ko-KR" altLang="en-US" dirty="0" smtClean="0"/>
              <a:t>속성을 참고해 </a:t>
            </a:r>
            <a:r>
              <a:rPr lang="en-US" altLang="ko-KR" dirty="0" err="1" smtClean="0"/>
              <a:t>UsnJrnl</a:t>
            </a:r>
            <a:r>
              <a:rPr lang="ko-KR" altLang="en-US" dirty="0" smtClean="0"/>
              <a:t>의 최대크기 바이트만큼 읽고 </a:t>
            </a:r>
            <a:r>
              <a:rPr lang="en-US" altLang="ko-KR" dirty="0" err="1" smtClean="0"/>
              <a:t>lstrip</a:t>
            </a:r>
            <a:r>
              <a:rPr lang="ko-KR" altLang="en-US" dirty="0" smtClean="0"/>
              <a:t>으로 왼쪽의 </a:t>
            </a:r>
            <a:r>
              <a:rPr lang="en-US" altLang="ko-KR" dirty="0" smtClean="0"/>
              <a:t>00</a:t>
            </a:r>
            <a:r>
              <a:rPr lang="ko-KR" altLang="en-US" dirty="0" smtClean="0"/>
              <a:t>을 다 제거해주면 </a:t>
            </a:r>
            <a:endParaRPr lang="en-US" altLang="ko-KR" dirty="0" smtClean="0"/>
          </a:p>
          <a:p>
            <a:r>
              <a:rPr lang="en-US" altLang="ko-KR" dirty="0" smtClean="0"/>
              <a:t>1.8</a:t>
            </a:r>
            <a:r>
              <a:rPr lang="ko-KR" altLang="en-US" dirty="0" smtClean="0"/>
              <a:t>기가에서 </a:t>
            </a:r>
            <a:r>
              <a:rPr lang="en-US" altLang="ko-KR" dirty="0" smtClean="0"/>
              <a:t>32</a:t>
            </a:r>
            <a:r>
              <a:rPr lang="ko-KR" altLang="en-US" dirty="0" smtClean="0"/>
              <a:t>메가까지로 줄어듭니다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위 파일을 가지고 분석을 진행하도록 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02141-B905-4A81-8999-E4FFBFA63A49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2615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VBR</a:t>
            </a:r>
            <a:r>
              <a:rPr lang="ko-KR" altLang="en-US" dirty="0" smtClean="0"/>
              <a:t>을 조사하기 위해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코드를 짜 보았습니다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해당 코드에서 </a:t>
            </a:r>
            <a:r>
              <a:rPr lang="en-US" altLang="ko-KR" dirty="0" smtClean="0"/>
              <a:t>VBR</a:t>
            </a:r>
            <a:r>
              <a:rPr lang="ko-KR" altLang="en-US" dirty="0" smtClean="0"/>
              <a:t>에 해당하는 </a:t>
            </a:r>
            <a:r>
              <a:rPr lang="en-US" altLang="ko-KR" dirty="0" smtClean="0"/>
              <a:t>512</a:t>
            </a:r>
            <a:r>
              <a:rPr lang="ko-KR" altLang="en-US" dirty="0" smtClean="0"/>
              <a:t>바이트의 </a:t>
            </a:r>
            <a:r>
              <a:rPr lang="ko-KR" altLang="en-US" dirty="0" err="1" smtClean="0"/>
              <a:t>헥사값을</a:t>
            </a:r>
            <a:r>
              <a:rPr lang="ko-KR" altLang="en-US" dirty="0" smtClean="0"/>
              <a:t> 출력해주고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아까 본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정보들을 구해서 </a:t>
            </a:r>
            <a:r>
              <a:rPr lang="en-US" altLang="ko-KR" dirty="0" smtClean="0"/>
              <a:t>MFT Entry</a:t>
            </a:r>
            <a:r>
              <a:rPr lang="ko-KR" altLang="en-US" dirty="0" smtClean="0"/>
              <a:t>의 위치까지 찾아주는 코드입니다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02141-B905-4A81-8999-E4FFBFA63A49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8306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그리고 앞에서 구한 </a:t>
            </a:r>
            <a:r>
              <a:rPr lang="en-US" altLang="ko-KR" dirty="0" smtClean="0"/>
              <a:t>MFT Entry </a:t>
            </a:r>
            <a:r>
              <a:rPr lang="ko-KR" altLang="en-US" dirty="0" smtClean="0"/>
              <a:t>위치로 이동하여 </a:t>
            </a:r>
            <a:r>
              <a:rPr lang="en-US" altLang="ko-KR" dirty="0" smtClean="0"/>
              <a:t>512</a:t>
            </a:r>
            <a:r>
              <a:rPr lang="ko-KR" altLang="en-US" dirty="0" smtClean="0"/>
              <a:t>바이트를 보여주고 </a:t>
            </a:r>
            <a:endParaRPr lang="en-US" altLang="ko-KR" dirty="0" smtClean="0"/>
          </a:p>
          <a:p>
            <a:r>
              <a:rPr lang="en-US" altLang="ko-KR" dirty="0" smtClean="0"/>
              <a:t>MFT</a:t>
            </a:r>
            <a:r>
              <a:rPr lang="ko-KR" altLang="en-US" dirty="0" smtClean="0"/>
              <a:t>에서 속성이 처음 시작하는 오프셋을 구해주고 해당 </a:t>
            </a:r>
            <a:r>
              <a:rPr lang="en-US" altLang="ko-KR" dirty="0" smtClean="0"/>
              <a:t>MFT Entry</a:t>
            </a:r>
            <a:r>
              <a:rPr lang="ko-KR" altLang="en-US" dirty="0" smtClean="0"/>
              <a:t>가 사용하는 크기를 출력해줍니다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02141-B905-4A81-8999-E4FFBFA63A49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986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제가 사용한 도구는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위 표에 나와있듯이 </a:t>
            </a:r>
            <a:r>
              <a:rPr lang="en-US" altLang="ko-KR" baseline="0" dirty="0" smtClean="0"/>
              <a:t>python FTK imager </a:t>
            </a:r>
            <a:r>
              <a:rPr lang="en-US" altLang="ko-KR" baseline="0" dirty="0" err="1" smtClean="0"/>
              <a:t>HxD</a:t>
            </a:r>
            <a:r>
              <a:rPr lang="en-US" altLang="ko-KR" baseline="0" dirty="0" smtClean="0"/>
              <a:t> NTFS log tracker</a:t>
            </a:r>
            <a:r>
              <a:rPr lang="ko-KR" altLang="en-US" baseline="0" dirty="0" smtClean="0"/>
              <a:t>이고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실습환경은 윈도우</a:t>
            </a:r>
            <a:r>
              <a:rPr lang="en-US" altLang="ko-KR" baseline="0" dirty="0" smtClean="0"/>
              <a:t>10 </a:t>
            </a:r>
            <a:r>
              <a:rPr lang="ko-KR" altLang="en-US" baseline="0" dirty="0" smtClean="0"/>
              <a:t>운영체제의 삼성 </a:t>
            </a:r>
            <a:r>
              <a:rPr lang="en-US" altLang="ko-KR" baseline="0" dirty="0" err="1" smtClean="0"/>
              <a:t>ssd</a:t>
            </a:r>
            <a:r>
              <a:rPr lang="en-US" altLang="ko-KR" baseline="0" dirty="0" smtClean="0"/>
              <a:t> 250</a:t>
            </a:r>
            <a:r>
              <a:rPr lang="ko-KR" altLang="en-US" baseline="0" dirty="0" smtClean="0"/>
              <a:t>기가를 사용하였습니다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조사순서는 원래는 </a:t>
            </a:r>
            <a:r>
              <a:rPr lang="en-US" altLang="ko-KR" baseline="0" dirty="0" smtClean="0"/>
              <a:t>MBR</a:t>
            </a:r>
            <a:r>
              <a:rPr lang="ko-KR" altLang="en-US" baseline="0" dirty="0" smtClean="0"/>
              <a:t>부터 나가야 하지만 </a:t>
            </a:r>
            <a:r>
              <a:rPr lang="en-US" altLang="ko-KR" baseline="0" dirty="0" smtClean="0"/>
              <a:t>NTFS</a:t>
            </a:r>
            <a:r>
              <a:rPr lang="ko-KR" altLang="en-US" baseline="0" dirty="0" smtClean="0"/>
              <a:t>라는 가정하에 진행한 내용이기 때문에 </a:t>
            </a:r>
            <a:r>
              <a:rPr lang="en-US" altLang="ko-KR" baseline="0" dirty="0" smtClean="0"/>
              <a:t>VBR – MFT Entry – </a:t>
            </a:r>
            <a:r>
              <a:rPr lang="en-US" altLang="ko-KR" baseline="0" dirty="0" err="1" smtClean="0"/>
              <a:t>Attr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순으로 진행합니다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02141-B905-4A81-8999-E4FFBFA63A4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658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다음으로 앞서 구한 처음 속성이 시작되는 오프셋부터 속성값들을 하는 코드를 짜보았습니다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해당 코드를 실행하면 속성 타입과 속성크기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런리스트의</a:t>
            </a:r>
            <a:r>
              <a:rPr lang="ko-KR" altLang="en-US" dirty="0" smtClean="0"/>
              <a:t> 오프셋까지 구해줍니다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02141-B905-4A81-8999-E4FFBFA63A49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5619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그럼 앞의 사건을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으로 조사를 해보았습니다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먼저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C</a:t>
            </a:r>
            <a:r>
              <a:rPr lang="ko-KR" altLang="en-US" dirty="0" smtClean="0"/>
              <a:t>드라이브에 있는 </a:t>
            </a:r>
            <a:r>
              <a:rPr lang="en-US" altLang="ko-KR" dirty="0" err="1" smtClean="0"/>
              <a:t>Png</a:t>
            </a:r>
            <a:r>
              <a:rPr lang="ko-KR" altLang="en-US" dirty="0" smtClean="0"/>
              <a:t>라는 </a:t>
            </a:r>
            <a:r>
              <a:rPr lang="ko-KR" altLang="en-US" dirty="0" err="1" smtClean="0"/>
              <a:t>확장자를</a:t>
            </a:r>
            <a:r>
              <a:rPr lang="ko-KR" altLang="en-US" dirty="0" smtClean="0"/>
              <a:t> 가진 모든 파일들을 검색합니다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02141-B905-4A81-8999-E4FFBFA63A49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4982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확장자</a:t>
            </a:r>
            <a:r>
              <a:rPr lang="ko-KR" altLang="en-US" dirty="0" smtClean="0"/>
              <a:t> 검색결과 의심스러운 </a:t>
            </a:r>
            <a:r>
              <a:rPr lang="en-US" altLang="ko-KR" dirty="0" err="1" smtClean="0"/>
              <a:t>png</a:t>
            </a:r>
            <a:r>
              <a:rPr lang="ko-KR" altLang="en-US" dirty="0" smtClean="0"/>
              <a:t>파일들을 찾았는데 이제 그</a:t>
            </a:r>
            <a:r>
              <a:rPr lang="ko-KR" altLang="en-US" baseline="0" dirty="0" smtClean="0"/>
              <a:t> 파일들의 시간정보를 구하여</a:t>
            </a:r>
            <a:endParaRPr lang="en-US" altLang="ko-KR" baseline="0" dirty="0" smtClean="0"/>
          </a:p>
          <a:p>
            <a:r>
              <a:rPr lang="ko-KR" altLang="en-US" baseline="0" dirty="0" smtClean="0"/>
              <a:t>그 시간에 범인이 사용하였다는 것을 증명 할 것입니다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02141-B905-4A81-8999-E4FFBFA63A49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2402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위와 같이 </a:t>
            </a:r>
            <a:r>
              <a:rPr lang="ko-KR" altLang="en-US" dirty="0" err="1" smtClean="0"/>
              <a:t>스탠다드인포메이션과</a:t>
            </a:r>
            <a:r>
              <a:rPr lang="ko-KR" altLang="en-US" dirty="0" smtClean="0"/>
              <a:t> 파일네임 속성에서 시간 정보를 구하는 코드를 짜서 </a:t>
            </a:r>
            <a:endParaRPr lang="en-US" altLang="ko-KR" dirty="0" smtClean="0"/>
          </a:p>
          <a:p>
            <a:r>
              <a:rPr lang="en-US" altLang="ko-KR" dirty="0" err="1" smtClean="0"/>
              <a:t>Mft</a:t>
            </a:r>
            <a:r>
              <a:rPr lang="en-US" altLang="ko-KR" dirty="0" smtClean="0"/>
              <a:t> </a:t>
            </a:r>
            <a:r>
              <a:rPr lang="ko-KR" altLang="en-US" dirty="0" smtClean="0"/>
              <a:t>오프셋부터 </a:t>
            </a:r>
            <a:r>
              <a:rPr lang="en-US" altLang="ko-KR" dirty="0" smtClean="0"/>
              <a:t>1024</a:t>
            </a:r>
            <a:r>
              <a:rPr lang="ko-KR" altLang="en-US" dirty="0" smtClean="0"/>
              <a:t>바이트씩 읽어서 </a:t>
            </a:r>
            <a:r>
              <a:rPr lang="ko-KR" altLang="en-US" dirty="0" err="1" smtClean="0"/>
              <a:t>시그니쳐가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FILE</a:t>
            </a:r>
            <a:r>
              <a:rPr lang="ko-KR" altLang="en-US" dirty="0" smtClean="0"/>
              <a:t>인 경우에만 시간정보를 구하는 코드입니다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코드들로 </a:t>
            </a:r>
            <a:r>
              <a:rPr lang="en-US" altLang="ko-KR" dirty="0" smtClean="0"/>
              <a:t>C</a:t>
            </a:r>
            <a:r>
              <a:rPr lang="ko-KR" altLang="en-US" dirty="0" smtClean="0"/>
              <a:t>드라이브의 </a:t>
            </a:r>
            <a:r>
              <a:rPr lang="en-US" altLang="ko-KR" dirty="0" smtClean="0"/>
              <a:t>MFT </a:t>
            </a:r>
            <a:r>
              <a:rPr lang="ko-KR" altLang="en-US" dirty="0" smtClean="0"/>
              <a:t>시간정보를 구하여 앞서 찾은 의심스러운 </a:t>
            </a:r>
            <a:r>
              <a:rPr lang="en-US" altLang="ko-KR" dirty="0" err="1" smtClean="0"/>
              <a:t>png</a:t>
            </a:r>
            <a:r>
              <a:rPr lang="ko-KR" altLang="en-US" dirty="0" smtClean="0"/>
              <a:t>파일의 시간정보를 찾을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02141-B905-4A81-8999-E4FFBFA63A49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0184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위 </a:t>
            </a:r>
            <a:r>
              <a:rPr lang="ko-KR" altLang="en-US" dirty="0" err="1" smtClean="0"/>
              <a:t>파이썬프로그램을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MFT_PARSe</a:t>
            </a:r>
            <a:r>
              <a:rPr lang="ko-KR" altLang="en-US" dirty="0" smtClean="0"/>
              <a:t>라는 텍스트 파일로 생성하면 이렇게 </a:t>
            </a:r>
            <a:r>
              <a:rPr lang="ko-KR" altLang="en-US" dirty="0" err="1" smtClean="0"/>
              <a:t>엔트리</a:t>
            </a:r>
            <a:r>
              <a:rPr lang="ko-KR" altLang="en-US" dirty="0" smtClean="0"/>
              <a:t> 번호 순으로 파일이름과 시간정보들을 출력해줍니다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검색을</a:t>
            </a:r>
            <a:r>
              <a:rPr lang="ko-KR" altLang="en-US" baseline="0" dirty="0" smtClean="0"/>
              <a:t> 통해 </a:t>
            </a:r>
            <a:r>
              <a:rPr lang="en-US" altLang="ko-KR" baseline="0" dirty="0" err="1" smtClean="0"/>
              <a:t>png</a:t>
            </a:r>
            <a:r>
              <a:rPr lang="ko-KR" altLang="en-US" baseline="0" dirty="0" smtClean="0"/>
              <a:t>파일의 이름을 검색하여 보니 범행시각 당시 생성하고 수정하고 접근한 시간이 기록되어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하지만 시간정보만으로는 증명할 수 없기 때문에 실제 악성스크립트가 삽입된 </a:t>
            </a:r>
            <a:r>
              <a:rPr lang="en-US" altLang="ko-KR" baseline="0" dirty="0" err="1" smtClean="0"/>
              <a:t>png</a:t>
            </a:r>
            <a:r>
              <a:rPr lang="ko-KR" altLang="en-US" baseline="0" dirty="0" smtClean="0"/>
              <a:t>파일을 찾아야 합니다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02141-B905-4A81-8999-E4FFBFA63A49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7151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 코드를 이용하여 저널파일을 분석합니다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02141-B905-4A81-8999-E4FFBFA63A49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333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위 코드를 실행하여 </a:t>
            </a:r>
            <a:r>
              <a:rPr lang="en-US" altLang="ko-KR" dirty="0" smtClean="0"/>
              <a:t>txt</a:t>
            </a:r>
            <a:r>
              <a:rPr lang="ko-KR" altLang="en-US" dirty="0" smtClean="0"/>
              <a:t>파일에 저장을 하니 다음과</a:t>
            </a:r>
            <a:r>
              <a:rPr lang="ko-KR" altLang="en-US" baseline="0" dirty="0" smtClean="0"/>
              <a:t> 같이 부모 </a:t>
            </a:r>
            <a:r>
              <a:rPr lang="en-US" altLang="ko-KR" baseline="0" dirty="0" smtClean="0"/>
              <a:t>MFT</a:t>
            </a:r>
            <a:r>
              <a:rPr lang="ko-KR" altLang="en-US" baseline="0" dirty="0" smtClean="0"/>
              <a:t>번호와 </a:t>
            </a:r>
            <a:r>
              <a:rPr lang="en-US" altLang="ko-KR" baseline="0" dirty="0" smtClean="0"/>
              <a:t>USN , Timestamp, Reason Flag </a:t>
            </a:r>
            <a:r>
              <a:rPr lang="ko-KR" altLang="en-US" baseline="0" dirty="0" smtClean="0"/>
              <a:t>그리고 파일 </a:t>
            </a:r>
            <a:r>
              <a:rPr lang="ko-KR" altLang="en-US" baseline="0" dirty="0" err="1" smtClean="0"/>
              <a:t>어트리뷰트를</a:t>
            </a:r>
            <a:r>
              <a:rPr lang="ko-KR" altLang="en-US" baseline="0" dirty="0" smtClean="0"/>
              <a:t> 출력해줍니다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그래서 이미 이름만 알고 있다면 파일 찾는 건 쉽겠죠 </a:t>
            </a:r>
            <a:r>
              <a:rPr lang="en-US" altLang="ko-KR" baseline="0" dirty="0" smtClean="0"/>
              <a:t>…?</a:t>
            </a:r>
            <a:r>
              <a:rPr lang="ko-KR" altLang="en-US" baseline="0" dirty="0" err="1" smtClean="0"/>
              <a:t>ㅋㅋ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그래서 해당 악성 파일 이름인 </a:t>
            </a:r>
            <a:r>
              <a:rPr lang="en-US" altLang="ko-KR" baseline="0" dirty="0" smtClean="0"/>
              <a:t>4hack.png</a:t>
            </a:r>
            <a:r>
              <a:rPr lang="ko-KR" altLang="en-US" baseline="0" dirty="0" smtClean="0"/>
              <a:t>를 검색하니 파일에 악성파일을 생성하고 유포 후 삭제까지의 로그들이 기록되어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이렇게 </a:t>
            </a:r>
            <a:r>
              <a:rPr lang="ko-KR" altLang="en-US" baseline="0" dirty="0" err="1" smtClean="0"/>
              <a:t>파이썬으로</a:t>
            </a:r>
            <a:r>
              <a:rPr lang="ko-KR" altLang="en-US" baseline="0" dirty="0" smtClean="0"/>
              <a:t> 직접 </a:t>
            </a:r>
            <a:r>
              <a:rPr lang="ko-KR" altLang="en-US" baseline="0" dirty="0" err="1" smtClean="0"/>
              <a:t>짜지않고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오픈소스</a:t>
            </a:r>
            <a:r>
              <a:rPr lang="ko-KR" altLang="en-US" baseline="0" dirty="0" smtClean="0"/>
              <a:t> 프로그램인 </a:t>
            </a:r>
            <a:r>
              <a:rPr lang="en-US" altLang="ko-KR" baseline="0" dirty="0" smtClean="0"/>
              <a:t>NTFS </a:t>
            </a:r>
            <a:r>
              <a:rPr lang="en-US" altLang="ko-KR" baseline="0" dirty="0" err="1" smtClean="0"/>
              <a:t>LogTracker</a:t>
            </a:r>
            <a:r>
              <a:rPr lang="ko-KR" altLang="en-US" baseline="0" dirty="0" smtClean="0"/>
              <a:t>를 이용하여 실제 결과와 비교하여 보았습니다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02141-B905-4A81-8999-E4FFBFA63A49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062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NTFS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log tracker</a:t>
            </a:r>
            <a:r>
              <a:rPr lang="ko-KR" altLang="en-US" baseline="0" dirty="0" smtClean="0"/>
              <a:t>를 이용하여 분석결과 </a:t>
            </a:r>
            <a:r>
              <a:rPr lang="ko-KR" altLang="en-US" baseline="0" dirty="0" err="1" smtClean="0"/>
              <a:t>파이썬</a:t>
            </a:r>
            <a:r>
              <a:rPr lang="ko-KR" altLang="en-US" baseline="0" dirty="0" smtClean="0"/>
              <a:t> 프로그램으로 분석한 것과 같이 파일 생성부터 삭제까지 로그들이 기록됨을 알 수 있었습니다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02141-B905-4A81-8999-E4FFBFA63A49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3946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이번 프로젝트의 결론으로는 파일시스템 분석의 중요성과 </a:t>
            </a:r>
            <a:r>
              <a:rPr lang="en-US" altLang="ko-KR" dirty="0" smtClean="0"/>
              <a:t>NTFS </a:t>
            </a:r>
            <a:r>
              <a:rPr lang="ko-KR" altLang="en-US" dirty="0" smtClean="0"/>
              <a:t>파일시스템에서의 </a:t>
            </a:r>
            <a:r>
              <a:rPr lang="ko-KR" altLang="en-US" dirty="0" err="1" smtClean="0"/>
              <a:t>포렌식</a:t>
            </a:r>
            <a:r>
              <a:rPr lang="ko-KR" altLang="en-US" dirty="0" smtClean="0"/>
              <a:t> 분석을 잘 알게 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02141-B905-4A81-8999-E4FFBFA63A49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7023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그리고 제가 참조했던 사이트들은 위와 같은데 참고하여 공부하실 분들에게 많은 도움이 될 것입니다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02141-B905-4A81-8999-E4FFBFA63A49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040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제가 사용한 도구는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위 표에 나와있듯이 </a:t>
            </a:r>
            <a:r>
              <a:rPr lang="en-US" altLang="ko-KR" baseline="0" dirty="0" smtClean="0"/>
              <a:t>python FTK imager </a:t>
            </a:r>
            <a:r>
              <a:rPr lang="en-US" altLang="ko-KR" baseline="0" dirty="0" err="1" smtClean="0"/>
              <a:t>HxD</a:t>
            </a:r>
            <a:r>
              <a:rPr lang="en-US" altLang="ko-KR" baseline="0" dirty="0" smtClean="0"/>
              <a:t> NTFS log tracker</a:t>
            </a:r>
            <a:r>
              <a:rPr lang="ko-KR" altLang="en-US" baseline="0" dirty="0" smtClean="0"/>
              <a:t>이고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실습환경은 윈도우</a:t>
            </a:r>
            <a:r>
              <a:rPr lang="en-US" altLang="ko-KR" baseline="0" dirty="0" smtClean="0"/>
              <a:t>10 </a:t>
            </a:r>
            <a:r>
              <a:rPr lang="ko-KR" altLang="en-US" baseline="0" dirty="0" smtClean="0"/>
              <a:t>운영체제의 삼성 </a:t>
            </a:r>
            <a:r>
              <a:rPr lang="en-US" altLang="ko-KR" baseline="0" dirty="0" err="1" smtClean="0"/>
              <a:t>ssd</a:t>
            </a:r>
            <a:r>
              <a:rPr lang="en-US" altLang="ko-KR" baseline="0" dirty="0" smtClean="0"/>
              <a:t> 250</a:t>
            </a:r>
            <a:r>
              <a:rPr lang="ko-KR" altLang="en-US" baseline="0" dirty="0" smtClean="0"/>
              <a:t>기가를 사용하였습니다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조사순서는 원래는 </a:t>
            </a:r>
            <a:r>
              <a:rPr lang="en-US" altLang="ko-KR" baseline="0" dirty="0" smtClean="0"/>
              <a:t>MBR</a:t>
            </a:r>
            <a:r>
              <a:rPr lang="ko-KR" altLang="en-US" baseline="0" dirty="0" smtClean="0"/>
              <a:t>부터 나가야 하지만 </a:t>
            </a:r>
            <a:r>
              <a:rPr lang="en-US" altLang="ko-KR" baseline="0" dirty="0" smtClean="0"/>
              <a:t>NTFS</a:t>
            </a:r>
            <a:r>
              <a:rPr lang="ko-KR" altLang="en-US" baseline="0" dirty="0" smtClean="0"/>
              <a:t>라는 가정하에 진행한 내용이기 때문에 </a:t>
            </a:r>
            <a:r>
              <a:rPr lang="en-US" altLang="ko-KR" baseline="0" dirty="0" smtClean="0"/>
              <a:t>VBR – MFT Entry – </a:t>
            </a:r>
            <a:r>
              <a:rPr lang="en-US" altLang="ko-KR" baseline="0" dirty="0" err="1" smtClean="0"/>
              <a:t>Attr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순으로 진행합니다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02141-B905-4A81-8999-E4FFBFA63A4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658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혹시 질문이나 의견이 있으신</a:t>
            </a:r>
            <a:r>
              <a:rPr lang="ko-KR" altLang="en-US" baseline="0" dirty="0" smtClean="0"/>
              <a:t> 분들은 아래 </a:t>
            </a:r>
            <a:r>
              <a:rPr lang="ko-KR" altLang="en-US" baseline="0" dirty="0" err="1" smtClean="0"/>
              <a:t>이메일이나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페이스북</a:t>
            </a:r>
            <a:r>
              <a:rPr lang="ko-KR" altLang="en-US" baseline="0" dirty="0" smtClean="0"/>
              <a:t> 메시지를 </a:t>
            </a:r>
            <a:r>
              <a:rPr lang="ko-KR" altLang="en-US" baseline="0" dirty="0" err="1" smtClean="0"/>
              <a:t>주시기바랍니다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감사합니다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02141-B905-4A81-8999-E4FFBFA63A49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625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누군가가 </a:t>
            </a:r>
            <a:r>
              <a:rPr lang="en-US" altLang="ko-KR" dirty="0" err="1" smtClean="0"/>
              <a:t>png</a:t>
            </a:r>
            <a:r>
              <a:rPr lang="ko-KR" altLang="en-US" dirty="0" smtClean="0"/>
              <a:t>파일에 악성스크립트를 삽입하여 </a:t>
            </a:r>
            <a:r>
              <a:rPr lang="ko-KR" altLang="en-US" dirty="0" err="1" smtClean="0"/>
              <a:t>이메일을</a:t>
            </a:r>
            <a:r>
              <a:rPr lang="ko-KR" altLang="en-US" dirty="0" smtClean="0"/>
              <a:t> 통해 악성파일들을 유포하였습니다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얼마 지나지 않아 범인을 체포하였고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범인의 컴퓨터를 압수하여 증거를 분석하려고 합니다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02141-B905-4A81-8999-E4FFBFA63A4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196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분석</a:t>
            </a:r>
            <a:r>
              <a:rPr lang="ko-KR" altLang="en-US" baseline="0" dirty="0" smtClean="0"/>
              <a:t> 중 발견한 사실들은 원본</a:t>
            </a:r>
            <a:r>
              <a:rPr lang="en-US" altLang="ko-KR" baseline="0" dirty="0" smtClean="0"/>
              <a:t>.</a:t>
            </a:r>
            <a:r>
              <a:rPr lang="en-US" altLang="ko-KR" baseline="0" dirty="0" err="1" smtClean="0"/>
              <a:t>png</a:t>
            </a:r>
            <a:r>
              <a:rPr lang="ko-KR" altLang="en-US" baseline="0" dirty="0" smtClean="0"/>
              <a:t>파일과 악성스크립트</a:t>
            </a:r>
            <a:r>
              <a:rPr lang="en-US" altLang="ko-KR" baseline="0" dirty="0" smtClean="0"/>
              <a:t>.</a:t>
            </a:r>
            <a:r>
              <a:rPr lang="en-US" altLang="ko-KR" baseline="0" dirty="0" err="1" smtClean="0"/>
              <a:t>js</a:t>
            </a:r>
            <a:r>
              <a:rPr lang="ko-KR" altLang="en-US" baseline="0" dirty="0" smtClean="0"/>
              <a:t>파일은 있었지만 악성스크립트가 삽입된 </a:t>
            </a:r>
            <a:r>
              <a:rPr lang="en-US" altLang="ko-KR" baseline="0" dirty="0" err="1" smtClean="0"/>
              <a:t>png</a:t>
            </a:r>
            <a:r>
              <a:rPr lang="ko-KR" altLang="en-US" baseline="0" dirty="0" smtClean="0"/>
              <a:t>파일은 존재하지 않았습니다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원본</a:t>
            </a:r>
            <a:r>
              <a:rPr lang="en-US" altLang="ko-KR" dirty="0" err="1" smtClean="0"/>
              <a:t>png</a:t>
            </a:r>
            <a:r>
              <a:rPr lang="ko-KR" altLang="en-US" dirty="0" smtClean="0"/>
              <a:t>파일과 악성스크립트</a:t>
            </a:r>
            <a:r>
              <a:rPr lang="en-US" altLang="ko-KR" dirty="0" err="1" smtClean="0"/>
              <a:t>js</a:t>
            </a:r>
            <a:r>
              <a:rPr lang="ko-KR" altLang="en-US" dirty="0" smtClean="0"/>
              <a:t>파일을 가지고 범인을 심문한 결과 파일들은 누군가에게 받았고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자신은 악성파일이 유포되는 시간에 컴퓨터를 사용하지 않았다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라고 주장하였습니다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이러한 상황에서 어떻게 이</a:t>
            </a:r>
            <a:r>
              <a:rPr lang="ko-KR" altLang="en-US" baseline="0" dirty="0" smtClean="0"/>
              <a:t> 사람의 범행을 증명할 수 있을까요</a:t>
            </a:r>
            <a:r>
              <a:rPr lang="en-US" altLang="ko-KR" baseline="0" dirty="0" smtClean="0"/>
              <a:t>…?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02141-B905-4A81-8999-E4FFBFA63A4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00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분석에 앞서 분석을 위한 사전지식을 알고 가겠습니다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02141-B905-4A81-8999-E4FFBFA63A4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234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NTFS</a:t>
            </a:r>
            <a:r>
              <a:rPr lang="ko-KR" altLang="en-US" dirty="0" smtClean="0"/>
              <a:t>의 구조를 알아야 하겠죠 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NTFS</a:t>
            </a:r>
            <a:r>
              <a:rPr lang="ko-KR" altLang="en-US" dirty="0" smtClean="0"/>
              <a:t>의 구조를 살펴보면 제일</a:t>
            </a:r>
            <a:r>
              <a:rPr lang="ko-KR" altLang="en-US" baseline="0" dirty="0" smtClean="0"/>
              <a:t> 앞에 볼륨부트레코드가 위치하고 그 뒤에 마스터파일테이블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마지막으로 데이터들이 저장되는 데이터영역으로 이루어져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여기서 이 연구에서 알아내고자 하는 것은 </a:t>
            </a:r>
            <a:r>
              <a:rPr lang="en-US" altLang="ko-KR" baseline="0" dirty="0" smtClean="0"/>
              <a:t>VBR</a:t>
            </a:r>
            <a:r>
              <a:rPr lang="ko-KR" altLang="en-US" baseline="0" dirty="0" smtClean="0"/>
              <a:t>을 통해 </a:t>
            </a:r>
            <a:r>
              <a:rPr lang="en-US" altLang="ko-KR" baseline="0" dirty="0" smtClean="0"/>
              <a:t>MFT</a:t>
            </a:r>
            <a:r>
              <a:rPr lang="ko-KR" altLang="en-US" baseline="0" dirty="0" smtClean="0"/>
              <a:t>가 시작하는 위치를 알아내려고 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그래서 </a:t>
            </a:r>
            <a:r>
              <a:rPr lang="en-US" altLang="ko-KR" baseline="0" dirty="0" smtClean="0"/>
              <a:t>VBR</a:t>
            </a:r>
            <a:r>
              <a:rPr lang="ko-KR" altLang="en-US" baseline="0" dirty="0" smtClean="0"/>
              <a:t>의 부트섹터구조를 살펴보면 중요한 정보들이 많지만 필요한 정보들만 보면</a:t>
            </a:r>
            <a:endParaRPr lang="en-US" altLang="ko-KR" baseline="0" dirty="0" smtClean="0"/>
          </a:p>
          <a:p>
            <a:r>
              <a:rPr lang="ko-KR" altLang="en-US" baseline="0" dirty="0" smtClean="0"/>
              <a:t>바이트당 섹터 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섹터당 클러스터 수</a:t>
            </a:r>
            <a:r>
              <a:rPr lang="en-US" altLang="ko-KR" baseline="0" dirty="0" smtClean="0"/>
              <a:t>, MFT</a:t>
            </a:r>
            <a:r>
              <a:rPr lang="ko-KR" altLang="en-US" baseline="0" dirty="0" smtClean="0"/>
              <a:t>가 시작하는 클러스터 이 세가지를 이용하여 첫 </a:t>
            </a:r>
            <a:r>
              <a:rPr lang="en-US" altLang="ko-KR" baseline="0" dirty="0" smtClean="0"/>
              <a:t>MFT</a:t>
            </a:r>
            <a:r>
              <a:rPr lang="ko-KR" altLang="en-US" baseline="0" dirty="0" smtClean="0"/>
              <a:t>가 있는 위치를 찾아갈 것 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02141-B905-4A81-8999-E4FFBFA63A4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443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NTFS</a:t>
            </a:r>
            <a:r>
              <a:rPr lang="ko-KR" altLang="en-US" dirty="0" smtClean="0"/>
              <a:t>의 구조를 알아야 하겠죠 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NTFS</a:t>
            </a:r>
            <a:r>
              <a:rPr lang="ko-KR" altLang="en-US" dirty="0" smtClean="0"/>
              <a:t>의 구조를 살펴보면 제일</a:t>
            </a:r>
            <a:r>
              <a:rPr lang="ko-KR" altLang="en-US" baseline="0" dirty="0" smtClean="0"/>
              <a:t> 앞에 볼륨부트레코드가 위치하고 그 뒤에 마스터파일테이블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마지막으로 데이터들이 저장되는 데이터영역으로 이루어져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여기서 이 연구에서 알아내고자 하는 것은 </a:t>
            </a:r>
            <a:r>
              <a:rPr lang="en-US" altLang="ko-KR" baseline="0" dirty="0" smtClean="0"/>
              <a:t>VBR</a:t>
            </a:r>
            <a:r>
              <a:rPr lang="ko-KR" altLang="en-US" baseline="0" dirty="0" smtClean="0"/>
              <a:t>을 통해 </a:t>
            </a:r>
            <a:r>
              <a:rPr lang="en-US" altLang="ko-KR" baseline="0" dirty="0" smtClean="0"/>
              <a:t>MFT</a:t>
            </a:r>
            <a:r>
              <a:rPr lang="ko-KR" altLang="en-US" baseline="0" dirty="0" smtClean="0"/>
              <a:t>가 시작하는 위치를 알아내려고 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그래서 </a:t>
            </a:r>
            <a:r>
              <a:rPr lang="en-US" altLang="ko-KR" baseline="0" dirty="0" smtClean="0"/>
              <a:t>VBR</a:t>
            </a:r>
            <a:r>
              <a:rPr lang="ko-KR" altLang="en-US" baseline="0" dirty="0" smtClean="0"/>
              <a:t>의 부트섹터구조를 살펴보면 중요한 정보들이 많지만 필요한 정보들만 보면</a:t>
            </a:r>
            <a:endParaRPr lang="en-US" altLang="ko-KR" baseline="0" dirty="0" smtClean="0"/>
          </a:p>
          <a:p>
            <a:r>
              <a:rPr lang="ko-KR" altLang="en-US" baseline="0" dirty="0" smtClean="0"/>
              <a:t>바이트당 섹터 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섹터당 클러스터 수</a:t>
            </a:r>
            <a:r>
              <a:rPr lang="en-US" altLang="ko-KR" baseline="0" dirty="0" smtClean="0"/>
              <a:t>, MFT</a:t>
            </a:r>
            <a:r>
              <a:rPr lang="ko-KR" altLang="en-US" baseline="0" dirty="0" smtClean="0"/>
              <a:t>가 시작하는 클러스터 이 세가지를 이용하여 첫 </a:t>
            </a:r>
            <a:r>
              <a:rPr lang="en-US" altLang="ko-KR" baseline="0" dirty="0" smtClean="0"/>
              <a:t>MFT</a:t>
            </a:r>
            <a:r>
              <a:rPr lang="ko-KR" altLang="en-US" baseline="0" dirty="0" smtClean="0"/>
              <a:t>가 있는 위치를 찾아갈 것 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02141-B905-4A81-8999-E4FFBFA63A4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443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6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4247742"/>
            <a:ext cx="4860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전주기전대학 </a:t>
            </a:r>
            <a:r>
              <a:rPr kumimoji="0" lang="en-US" altLang="ko-KR" sz="12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D-</a:t>
            </a:r>
            <a:r>
              <a:rPr kumimoji="0" lang="en-US" altLang="ko-KR" sz="1200" b="1" dirty="0" err="1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zerone</a:t>
            </a:r>
            <a:r>
              <a:rPr kumimoji="0" lang="ko-KR" altLang="en-US" sz="12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 구민재</a:t>
            </a:r>
            <a:endParaRPr kumimoji="0" lang="en-US" altLang="ko-KR" sz="1200" b="1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7" y="3293635"/>
            <a:ext cx="486003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28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Python</a:t>
            </a:r>
            <a:r>
              <a:rPr lang="ko-KR" altLang="en-US" sz="28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을 활용한 </a:t>
            </a:r>
            <a:endParaRPr lang="en-US" altLang="ko-KR" sz="2800" b="1" dirty="0" smtClean="0">
              <a:solidFill>
                <a:schemeClr val="bg1">
                  <a:lumMod val="9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algn="r"/>
            <a:r>
              <a:rPr lang="en-US" altLang="ko-KR" sz="28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NTFS </a:t>
            </a:r>
            <a:r>
              <a:rPr lang="ko-KR" altLang="en-US" sz="28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파일시스템 분</a:t>
            </a: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석</a:t>
            </a:r>
            <a:endParaRPr lang="en-US" altLang="ko-KR" sz="2800" b="1" dirty="0" smtClean="0">
              <a:solidFill>
                <a:schemeClr val="bg1">
                  <a:lumMod val="9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136" y="-29691"/>
            <a:ext cx="1418864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-29691"/>
            <a:ext cx="149695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924" y="1688793"/>
            <a:ext cx="7072152" cy="901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VBR(Volume Boot Record)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018932"/>
            <a:ext cx="8640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NTFS</a:t>
            </a:r>
            <a:r>
              <a:rPr lang="ko-KR" altLang="en-US" sz="1400" dirty="0" smtClean="0">
                <a:solidFill>
                  <a:schemeClr val="bg1"/>
                </a:solidFill>
              </a:rPr>
              <a:t>의 구조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23528" y="1362155"/>
            <a:ext cx="8568952" cy="3330148"/>
            <a:chOff x="323528" y="1689874"/>
            <a:chExt cx="8568952" cy="3330148"/>
          </a:xfrm>
        </p:grpSpPr>
        <p:sp>
          <p:nvSpPr>
            <p:cNvPr id="6" name="TextBox 5"/>
            <p:cNvSpPr txBox="1"/>
            <p:nvPr/>
          </p:nvSpPr>
          <p:spPr>
            <a:xfrm>
              <a:off x="323528" y="1689874"/>
              <a:ext cx="85689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</a:rPr>
                <a:t>MFT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의 위치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pic>
          <p:nvPicPr>
            <p:cNvPr id="7" name="그림 6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1997651"/>
              <a:ext cx="8424936" cy="302237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" name="그룹 2"/>
          <p:cNvGrpSpPr/>
          <p:nvPr/>
        </p:nvGrpSpPr>
        <p:grpSpPr>
          <a:xfrm>
            <a:off x="829122" y="1923678"/>
            <a:ext cx="6839222" cy="1731987"/>
            <a:chOff x="829122" y="1923678"/>
            <a:chExt cx="6839222" cy="1731987"/>
          </a:xfrm>
        </p:grpSpPr>
        <p:sp>
          <p:nvSpPr>
            <p:cNvPr id="9" name="직사각형 8"/>
            <p:cNvSpPr/>
            <p:nvPr/>
          </p:nvSpPr>
          <p:spPr>
            <a:xfrm>
              <a:off x="6228184" y="1923678"/>
              <a:ext cx="1008112" cy="432048"/>
            </a:xfrm>
            <a:prstGeom prst="rect">
              <a:avLst/>
            </a:prstGeom>
            <a:noFill/>
            <a:ln w="508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236296" y="1923678"/>
              <a:ext cx="432048" cy="432048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29122" y="3223617"/>
              <a:ext cx="3960440" cy="432048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3464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69680"/>
            <a:ext cx="4148869" cy="37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VBR(Volume Boot Record)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018932"/>
            <a:ext cx="8640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VBR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의 구조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27584" y="1369680"/>
            <a:ext cx="504056" cy="1299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311147"/>
              </p:ext>
            </p:extLst>
          </p:nvPr>
        </p:nvGraphicFramePr>
        <p:xfrm>
          <a:off x="4572000" y="1995686"/>
          <a:ext cx="432048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442"/>
                <a:gridCol w="3225038"/>
              </a:tblGrid>
              <a:tr h="3014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Offset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내용</a:t>
                      </a:r>
                      <a:endParaRPr lang="ko-KR" altLang="en-US" sz="1400" b="1" dirty="0"/>
                    </a:p>
                  </a:txBody>
                  <a:tcPr/>
                </a:tc>
              </a:tr>
              <a:tr h="3014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0~2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Jump Code (usually 0xEB5290)</a:t>
                      </a:r>
                      <a:endParaRPr lang="ko-KR" altLang="en-US" sz="1400" b="1" dirty="0"/>
                    </a:p>
                  </a:txBody>
                  <a:tcPr/>
                </a:tc>
              </a:tr>
              <a:tr h="3014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3~10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OEM</a:t>
                      </a:r>
                      <a:r>
                        <a:rPr lang="en-US" altLang="ko-KR" sz="1400" b="1" baseline="0" dirty="0" smtClean="0"/>
                        <a:t> ID (“NTFS”)</a:t>
                      </a:r>
                      <a:endParaRPr lang="ko-KR" altLang="en-US" sz="1400" b="1" dirty="0"/>
                    </a:p>
                  </a:txBody>
                  <a:tcPr/>
                </a:tc>
              </a:tr>
              <a:tr h="3014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11~12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Bytes per Sector</a:t>
                      </a:r>
                      <a:endParaRPr lang="ko-KR" altLang="en-US" sz="1400" b="1" dirty="0"/>
                    </a:p>
                  </a:txBody>
                  <a:tcPr/>
                </a:tc>
              </a:tr>
              <a:tr h="3014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13~13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Sectors</a:t>
                      </a:r>
                      <a:r>
                        <a:rPr lang="en-US" altLang="ko-KR" sz="1400" b="1" baseline="0" dirty="0" smtClean="0"/>
                        <a:t> per Cluster</a:t>
                      </a:r>
                      <a:endParaRPr lang="ko-KR" altLang="en-US" sz="1400" b="1" dirty="0"/>
                    </a:p>
                  </a:txBody>
                  <a:tcPr/>
                </a:tc>
              </a:tr>
              <a:tr h="5124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48~55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Logical Cluster</a:t>
                      </a:r>
                      <a:r>
                        <a:rPr lang="en-US" altLang="ko-KR" sz="1400" b="1" baseline="0" dirty="0" smtClean="0"/>
                        <a:t> Number for the file $MFT</a:t>
                      </a:r>
                      <a:endParaRPr lang="en-US" altLang="ko-KR" sz="1400" b="1" dirty="0" smtClean="0"/>
                    </a:p>
                  </a:txBody>
                  <a:tcPr/>
                </a:tc>
              </a:tr>
              <a:tr h="3014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510~511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Signature (“0x55AA”)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1331640" y="1374812"/>
            <a:ext cx="1296144" cy="1299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611448" y="1374812"/>
            <a:ext cx="376376" cy="1299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987824" y="1374812"/>
            <a:ext cx="144000" cy="1299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827584" y="1707654"/>
            <a:ext cx="1296144" cy="1299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22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 </a:t>
            </a:r>
            <a:r>
              <a:rPr lang="en-US" altLang="ko-KR" dirty="0"/>
              <a:t>– </a:t>
            </a:r>
            <a:r>
              <a:rPr lang="en-US" altLang="ko-KR" dirty="0" smtClean="0"/>
              <a:t>VBR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94" y="1059582"/>
            <a:ext cx="4413017" cy="3939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548539" y="1203598"/>
            <a:ext cx="3225583" cy="921618"/>
            <a:chOff x="548539" y="1203598"/>
            <a:chExt cx="3225583" cy="921618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539" y="1615725"/>
              <a:ext cx="1800200" cy="509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8470" y="1203598"/>
              <a:ext cx="1435652" cy="412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4620335" y="1475872"/>
            <a:ext cx="4320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섹터 크기 </a:t>
            </a:r>
            <a:r>
              <a:rPr lang="en-US" altLang="ko-KR" sz="1400" dirty="0" smtClean="0">
                <a:solidFill>
                  <a:schemeClr val="bg1"/>
                </a:solidFill>
              </a:rPr>
              <a:t>X </a:t>
            </a:r>
            <a:r>
              <a:rPr lang="ko-KR" altLang="en-US" sz="1400" dirty="0" smtClean="0">
                <a:solidFill>
                  <a:schemeClr val="bg1"/>
                </a:solidFill>
              </a:rPr>
              <a:t>클러스터 크기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</a:rPr>
              <a:t>X MFT </a:t>
            </a:r>
            <a:r>
              <a:rPr lang="ko-KR" altLang="en-US" sz="1400" dirty="0" smtClean="0">
                <a:solidFill>
                  <a:schemeClr val="bg1"/>
                </a:solidFill>
              </a:rPr>
              <a:t>시작 클러스터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387" y="1887238"/>
            <a:ext cx="3384376" cy="1026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196399" y="109250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MFT </a:t>
            </a:r>
            <a:r>
              <a:rPr lang="ko-KR" altLang="en-US" dirty="0" smtClean="0">
                <a:solidFill>
                  <a:schemeClr val="bg1"/>
                </a:solidFill>
              </a:rPr>
              <a:t>위치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459" y="3045254"/>
            <a:ext cx="2088232" cy="1954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944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MFT </a:t>
            </a:r>
            <a:r>
              <a:rPr lang="ko-KR" altLang="en-US" dirty="0" smtClean="0"/>
              <a:t>영역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344296"/>
            <a:ext cx="8640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NTFS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파일시스템 예약된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MFT Entry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90" y="1779662"/>
            <a:ext cx="8071942" cy="312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520" y="987574"/>
            <a:ext cx="8640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MFT</a:t>
            </a:r>
            <a:r>
              <a:rPr lang="ko-KR" altLang="en-US" sz="1400" dirty="0" smtClean="0">
                <a:solidFill>
                  <a:schemeClr val="bg1"/>
                </a:solidFill>
              </a:rPr>
              <a:t>영역 </a:t>
            </a:r>
            <a:r>
              <a:rPr lang="en-US" altLang="ko-KR" sz="1400" dirty="0" smtClean="0">
                <a:solidFill>
                  <a:schemeClr val="bg1"/>
                </a:solidFill>
              </a:rPr>
              <a:t>=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</a:rPr>
              <a:t>MFT Entry</a:t>
            </a:r>
            <a:r>
              <a:rPr lang="ko-KR" altLang="en-US" sz="1400" dirty="0" smtClean="0">
                <a:solidFill>
                  <a:schemeClr val="bg1"/>
                </a:solidFill>
              </a:rPr>
              <a:t>들의 집합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18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 </a:t>
            </a:r>
            <a:r>
              <a:rPr lang="en-US" altLang="ko-KR" dirty="0"/>
              <a:t>– </a:t>
            </a:r>
            <a:r>
              <a:rPr lang="en-US" altLang="ko-KR" dirty="0" smtClean="0"/>
              <a:t>MFT Entry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542256" y="1370262"/>
            <a:ext cx="8014224" cy="2340260"/>
            <a:chOff x="383516" y="915566"/>
            <a:chExt cx="8014224" cy="2340260"/>
          </a:xfrm>
        </p:grpSpPr>
        <p:grpSp>
          <p:nvGrpSpPr>
            <p:cNvPr id="7" name="그룹 6"/>
            <p:cNvGrpSpPr/>
            <p:nvPr/>
          </p:nvGrpSpPr>
          <p:grpSpPr>
            <a:xfrm>
              <a:off x="383516" y="1455626"/>
              <a:ext cx="8014224" cy="1800200"/>
              <a:chOff x="363747" y="1635646"/>
              <a:chExt cx="8014224" cy="1800200"/>
            </a:xfrm>
          </p:grpSpPr>
          <p:pic>
            <p:nvPicPr>
              <p:cNvPr id="2053" name="Picture 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3747" y="1635646"/>
                <a:ext cx="8014224" cy="1800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1907704" y="1972072"/>
                <a:ext cx="72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FF0000"/>
                    </a:solidFill>
                  </a:rPr>
                  <a:t>FILE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2627784" y="2427734"/>
                <a:ext cx="936104" cy="432048"/>
              </a:xfrm>
              <a:prstGeom prst="rect">
                <a:avLst/>
              </a:prstGeom>
              <a:noFill/>
              <a:ln w="508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2483768" y="915566"/>
              <a:ext cx="3888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MFT Entry Header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278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$MFT(Master File Table)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1059582"/>
            <a:ext cx="4217345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814549"/>
              </p:ext>
            </p:extLst>
          </p:nvPr>
        </p:nvGraphicFramePr>
        <p:xfrm>
          <a:off x="4572000" y="2049026"/>
          <a:ext cx="4320480" cy="1872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442"/>
                <a:gridCol w="3225038"/>
              </a:tblGrid>
              <a:tr h="3014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Offset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내용</a:t>
                      </a:r>
                      <a:endParaRPr lang="ko-KR" altLang="en-US" sz="1400" b="1" dirty="0"/>
                    </a:p>
                  </a:txBody>
                  <a:tcPr/>
                </a:tc>
              </a:tr>
              <a:tr h="3014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0~3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Signature (“FILE”)</a:t>
                      </a:r>
                      <a:endParaRPr lang="ko-KR" altLang="en-US" sz="1400" b="1" dirty="0"/>
                    </a:p>
                  </a:txBody>
                  <a:tcPr/>
                </a:tc>
              </a:tr>
              <a:tr h="3014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20~21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Offset</a:t>
                      </a:r>
                      <a:r>
                        <a:rPr lang="en-US" altLang="ko-KR" sz="1400" b="1" baseline="0" dirty="0" smtClean="0"/>
                        <a:t> to first attribute</a:t>
                      </a:r>
                      <a:endParaRPr lang="ko-KR" altLang="en-US" sz="1400" b="1" dirty="0"/>
                    </a:p>
                  </a:txBody>
                  <a:tcPr/>
                </a:tc>
              </a:tr>
              <a:tr h="3014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22~23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Flags</a:t>
                      </a:r>
                      <a:endParaRPr lang="ko-KR" altLang="en-US" sz="1400" b="1" dirty="0"/>
                    </a:p>
                  </a:txBody>
                  <a:tcPr/>
                </a:tc>
              </a:tr>
              <a:tr h="3014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24~27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Used size of MFT Entry</a:t>
                      </a:r>
                      <a:endParaRPr lang="ko-KR" altLang="en-US" sz="1400" b="1" dirty="0"/>
                    </a:p>
                  </a:txBody>
                  <a:tcPr/>
                </a:tc>
              </a:tr>
              <a:tr h="348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44~47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Number of this MFT Entry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386000" y="1186438"/>
            <a:ext cx="326340" cy="110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12340" y="1195856"/>
            <a:ext cx="339380" cy="1013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051720" y="1186438"/>
            <a:ext cx="648072" cy="110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699792" y="1297198"/>
            <a:ext cx="648072" cy="110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35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 </a:t>
            </a:r>
            <a:r>
              <a:rPr lang="en-US" altLang="ko-KR" dirty="0"/>
              <a:t>– Attribute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87574"/>
            <a:ext cx="6912768" cy="401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1043608" y="1203598"/>
            <a:ext cx="6408712" cy="648072"/>
            <a:chOff x="1043608" y="1203598"/>
            <a:chExt cx="6408712" cy="648072"/>
          </a:xfrm>
        </p:grpSpPr>
        <p:sp>
          <p:nvSpPr>
            <p:cNvPr id="7" name="직사각형 6"/>
            <p:cNvSpPr/>
            <p:nvPr/>
          </p:nvSpPr>
          <p:spPr>
            <a:xfrm>
              <a:off x="1043608" y="1203598"/>
              <a:ext cx="6408712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043608" y="1635646"/>
              <a:ext cx="6048672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051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528" y="1275606"/>
            <a:ext cx="8496944" cy="3312368"/>
          </a:xfrm>
        </p:spPr>
        <p:txBody>
          <a:bodyPr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$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LogFile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: 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트랜잭션 로그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ko-KR" altLang="en-US" dirty="0" smtClean="0"/>
              <a:t>경로 </a:t>
            </a:r>
            <a:r>
              <a:rPr lang="en-US" altLang="ko-KR" dirty="0" smtClean="0"/>
              <a:t>: %</a:t>
            </a:r>
            <a:r>
              <a:rPr lang="en-US" altLang="ko-KR" dirty="0" err="1" smtClean="0"/>
              <a:t>Partitionroot</a:t>
            </a:r>
            <a:r>
              <a:rPr lang="en-US" altLang="ko-KR" dirty="0" smtClean="0"/>
              <a:t>%\$</a:t>
            </a:r>
            <a:r>
              <a:rPr lang="en-US" altLang="ko-KR" dirty="0" err="1" smtClean="0"/>
              <a:t>LogFile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endParaRPr lang="en-US" altLang="ko-KR" sz="200" dirty="0"/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$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UsnJrnl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: 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변경 로그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ko-KR" altLang="en-US" dirty="0" smtClean="0"/>
              <a:t>경로 </a:t>
            </a:r>
            <a:r>
              <a:rPr lang="en-US" altLang="ko-KR" dirty="0" smtClean="0"/>
              <a:t>: %</a:t>
            </a:r>
            <a:r>
              <a:rPr lang="en-US" altLang="ko-KR" dirty="0" err="1" smtClean="0"/>
              <a:t>Partitionroot</a:t>
            </a:r>
            <a:r>
              <a:rPr lang="en-US" altLang="ko-KR" dirty="0" smtClean="0"/>
              <a:t>%\$Extend\$</a:t>
            </a:r>
            <a:r>
              <a:rPr lang="en-US" altLang="ko-KR" dirty="0" err="1" smtClean="0"/>
              <a:t>UsnJrnl</a:t>
            </a:r>
            <a:r>
              <a:rPr lang="en-US" altLang="ko-KR" dirty="0" smtClean="0"/>
              <a:t>:$J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NTFS</a:t>
            </a:r>
            <a:r>
              <a:rPr lang="ko-KR" altLang="en-US" dirty="0" smtClean="0"/>
              <a:t>에서 로그 파일 분석을 하는 이유</a:t>
            </a:r>
            <a:endParaRPr lang="en-US" altLang="ko-KR" dirty="0" smtClean="0"/>
          </a:p>
          <a:p>
            <a:endParaRPr lang="en-US" altLang="ko-KR" sz="4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삭제 파일일 경우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$MFT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를 통한 추적이 어려움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특정 기간 동안에 일어난 파일 시스템 이벤트 분석 가능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$MFT</a:t>
            </a:r>
            <a:r>
              <a:rPr lang="ko-KR" altLang="en-US" dirty="0" smtClean="0"/>
              <a:t>에 남아있지 않은 이벤트 분석 가능</a:t>
            </a:r>
            <a:endParaRPr lang="en-US" altLang="ko-KR" dirty="0" smtClean="0"/>
          </a:p>
          <a:p>
            <a:r>
              <a:rPr lang="en-US" altLang="ko-KR" dirty="0" smtClean="0"/>
              <a:t>      - </a:t>
            </a:r>
            <a:r>
              <a:rPr lang="ko-KR" altLang="en-US" dirty="0" smtClean="0"/>
              <a:t>삭제된 파일에 대한 </a:t>
            </a:r>
            <a:r>
              <a:rPr lang="en-US" altLang="ko-KR" dirty="0" smtClean="0"/>
              <a:t>History</a:t>
            </a: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    - 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특정 파일에 대한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History ($</a:t>
            </a:r>
            <a:r>
              <a:rPr lang="en-US" altLang="ko-KR" dirty="0" smtClean="0"/>
              <a:t>MFT</a:t>
            </a:r>
            <a:r>
              <a:rPr lang="ko-KR" altLang="en-US" dirty="0" smtClean="0"/>
              <a:t>는 마지막 접근</a:t>
            </a:r>
            <a:r>
              <a:rPr lang="en-US" altLang="ko-KR" dirty="0" smtClean="0"/>
              <a:t>/</a:t>
            </a:r>
            <a:r>
              <a:rPr lang="ko-KR" altLang="en-US" dirty="0" smtClean="0"/>
              <a:t>쓰기 시간만 기록됨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)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NTFS</a:t>
            </a:r>
            <a:r>
              <a:rPr lang="ko-KR" altLang="en-US" dirty="0" smtClean="0"/>
              <a:t>의 로그 파일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13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$</a:t>
            </a:r>
            <a:r>
              <a:rPr lang="en-US" altLang="ko-KR" dirty="0" err="1" smtClean="0"/>
              <a:t>LogFile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629" y="987574"/>
            <a:ext cx="4120657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5536" y="1405104"/>
            <a:ext cx="3541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〮 $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LogFile</a:t>
            </a:r>
            <a:r>
              <a:rPr lang="ko-KR" altLang="en-US" sz="1600" dirty="0" smtClean="0">
                <a:solidFill>
                  <a:schemeClr val="bg1"/>
                </a:solidFill>
              </a:rPr>
              <a:t>은 </a:t>
            </a:r>
            <a:r>
              <a:rPr lang="en-US" altLang="ko-KR" sz="1600" dirty="0" smtClean="0">
                <a:solidFill>
                  <a:schemeClr val="bg1"/>
                </a:solidFill>
              </a:rPr>
              <a:t>MFT Entry 2</a:t>
            </a:r>
            <a:r>
              <a:rPr lang="ko-KR" altLang="en-US" sz="1600" dirty="0" smtClean="0">
                <a:solidFill>
                  <a:schemeClr val="bg1"/>
                </a:solidFill>
              </a:rPr>
              <a:t>번에 위치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95536" y="1928059"/>
            <a:ext cx="4320480" cy="1169551"/>
            <a:chOff x="395536" y="2973050"/>
            <a:chExt cx="4320480" cy="1169551"/>
          </a:xfrm>
        </p:grpSpPr>
        <p:sp>
          <p:nvSpPr>
            <p:cNvPr id="4" name="TextBox 3"/>
            <p:cNvSpPr txBox="1"/>
            <p:nvPr/>
          </p:nvSpPr>
          <p:spPr>
            <a:xfrm>
              <a:off x="395536" y="2973050"/>
              <a:ext cx="4320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bg1"/>
                  </a:solidFill>
                </a:rPr>
                <a:t>〮 모든 트랜잭션 작업을 레코드 단위로 기록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5576" y="3311604"/>
              <a:ext cx="29523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solidFill>
                    <a:schemeClr val="bg1"/>
                  </a:solidFill>
                </a:rPr>
                <a:t>새로운 파일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/</a:t>
              </a:r>
              <a:r>
                <a:rPr lang="ko-KR" altLang="en-US" sz="1200" dirty="0" err="1" smtClean="0">
                  <a:solidFill>
                    <a:schemeClr val="bg1"/>
                  </a:solidFill>
                </a:rPr>
                <a:t>디렉토리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 생성</a:t>
              </a:r>
              <a:endParaRPr lang="en-US" altLang="ko-KR" sz="1200" dirty="0" smtClean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solidFill>
                    <a:schemeClr val="bg1"/>
                  </a:solidFill>
                </a:rPr>
                <a:t>파일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/</a:t>
              </a:r>
              <a:r>
                <a:rPr lang="ko-KR" altLang="en-US" sz="1200" dirty="0" err="1" smtClean="0">
                  <a:solidFill>
                    <a:schemeClr val="bg1"/>
                  </a:solidFill>
                </a:rPr>
                <a:t>디렉토리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 삭제</a:t>
              </a:r>
              <a:endParaRPr lang="en-US" altLang="ko-KR" sz="1200" dirty="0" smtClean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solidFill>
                    <a:schemeClr val="bg1"/>
                  </a:solidFill>
                </a:rPr>
                <a:t>파일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/</a:t>
              </a:r>
              <a:r>
                <a:rPr lang="ko-KR" altLang="en-US" sz="1200" dirty="0" err="1" smtClean="0">
                  <a:solidFill>
                    <a:schemeClr val="bg1"/>
                  </a:solidFill>
                </a:rPr>
                <a:t>디렉토리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 내용변경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200" dirty="0" smtClean="0">
                  <a:solidFill>
                    <a:schemeClr val="bg1"/>
                  </a:solidFill>
                </a:rPr>
                <a:t>MFT Entry 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내용변경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5536" y="3215124"/>
            <a:ext cx="6264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〮 각 레코드들은 고유의 </a:t>
            </a:r>
            <a:r>
              <a:rPr lang="en-US" altLang="ko-KR" sz="1600" dirty="0" smtClean="0">
                <a:solidFill>
                  <a:schemeClr val="bg1"/>
                </a:solidFill>
              </a:rPr>
              <a:t>LSN($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LogFile</a:t>
            </a:r>
            <a:r>
              <a:rPr lang="en-US" altLang="ko-KR" sz="1600" dirty="0" smtClean="0">
                <a:solidFill>
                  <a:schemeClr val="bg1"/>
                </a:solidFill>
              </a:rPr>
              <a:t> Sequence Number)</a:t>
            </a:r>
            <a:r>
              <a:rPr lang="ko-KR" altLang="en-US" sz="1600" dirty="0" smtClean="0">
                <a:solidFill>
                  <a:schemeClr val="bg1"/>
                </a:solidFill>
              </a:rPr>
              <a:t>을 가짐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95536" y="3737461"/>
            <a:ext cx="6264696" cy="880130"/>
            <a:chOff x="395536" y="3737461"/>
            <a:chExt cx="6264696" cy="880130"/>
          </a:xfrm>
        </p:grpSpPr>
        <p:sp>
          <p:nvSpPr>
            <p:cNvPr id="9" name="TextBox 8"/>
            <p:cNvSpPr txBox="1"/>
            <p:nvPr/>
          </p:nvSpPr>
          <p:spPr>
            <a:xfrm>
              <a:off x="395536" y="3737461"/>
              <a:ext cx="62646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bg1"/>
                  </a:solidFill>
                </a:rPr>
                <a:t>〮</a:t>
              </a:r>
              <a:r>
                <a:rPr lang="en-US" altLang="ko-KR" sz="1600" dirty="0">
                  <a:solidFill>
                    <a:schemeClr val="bg1"/>
                  </a:solidFill>
                </a:rPr>
                <a:t> </a:t>
              </a:r>
              <a:r>
                <a:rPr lang="ko-KR" altLang="en-US" sz="1600" dirty="0" smtClean="0">
                  <a:solidFill>
                    <a:schemeClr val="bg1"/>
                  </a:solidFill>
                </a:rPr>
                <a:t>복구를 위해 각 레코드는 작업 데이터와 작업 전 데이터를 가짐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4857" y="4155926"/>
              <a:ext cx="21602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 smtClean="0">
                  <a:solidFill>
                    <a:schemeClr val="bg1"/>
                  </a:solidFill>
                </a:rPr>
                <a:t>Undo : 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작업 전 데이터</a:t>
              </a:r>
              <a:endParaRPr lang="en-US" altLang="ko-KR" sz="1200" dirty="0" smtClean="0">
                <a:solidFill>
                  <a:schemeClr val="bg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 smtClean="0">
                  <a:solidFill>
                    <a:schemeClr val="bg1"/>
                  </a:solidFill>
                </a:rPr>
                <a:t>Redo : 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작업한 데이터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936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$</a:t>
            </a:r>
            <a:r>
              <a:rPr lang="en-US" altLang="ko-KR" dirty="0" err="1" smtClean="0"/>
              <a:t>LogFile</a:t>
            </a:r>
            <a:r>
              <a:rPr lang="ko-KR" altLang="en-US" dirty="0" smtClean="0"/>
              <a:t>의 크기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203598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〮 일반적인 하드디스크에서는 최대 </a:t>
            </a:r>
            <a:r>
              <a:rPr lang="en-US" altLang="ko-KR" sz="1600" dirty="0" smtClean="0">
                <a:solidFill>
                  <a:schemeClr val="bg1"/>
                </a:solidFill>
              </a:rPr>
              <a:t>64MB</a:t>
            </a:r>
            <a:r>
              <a:rPr lang="ko-KR" altLang="en-US" sz="1600" dirty="0" smtClean="0">
                <a:solidFill>
                  <a:schemeClr val="bg1"/>
                </a:solidFill>
              </a:rPr>
              <a:t>로 지정되어 있음</a:t>
            </a:r>
            <a:r>
              <a:rPr lang="en-US" altLang="ko-KR" sz="1600" dirty="0" smtClean="0">
                <a:solidFill>
                  <a:schemeClr val="bg1"/>
                </a:solidFill>
              </a:rPr>
              <a:t>. (</a:t>
            </a:r>
            <a:r>
              <a:rPr lang="ko-KR" altLang="en-US" sz="1600" dirty="0" smtClean="0">
                <a:solidFill>
                  <a:schemeClr val="bg1"/>
                </a:solidFill>
              </a:rPr>
              <a:t>변경 가능</a:t>
            </a:r>
            <a:r>
              <a:rPr lang="en-US" altLang="ko-KR" sz="1600" dirty="0" smtClean="0">
                <a:solidFill>
                  <a:schemeClr val="bg1"/>
                </a:solidFill>
              </a:rPr>
              <a:t>)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ko-KR" sz="1600" dirty="0" smtClean="0">
                <a:solidFill>
                  <a:schemeClr val="bg1"/>
                </a:solidFill>
              </a:rPr>
              <a:t>〮</a:t>
            </a:r>
            <a:r>
              <a:rPr lang="en-US" altLang="ko-KR" sz="1600" dirty="0" smtClean="0">
                <a:solidFill>
                  <a:schemeClr val="bg1"/>
                </a:solidFill>
              </a:rPr>
              <a:t> 64MB </a:t>
            </a:r>
            <a:r>
              <a:rPr lang="ko-KR" altLang="en-US" sz="1600" dirty="0" smtClean="0">
                <a:solidFill>
                  <a:schemeClr val="bg1"/>
                </a:solidFill>
              </a:rPr>
              <a:t>기준으로 일반적인 컴퓨터 활동 시 </a:t>
            </a:r>
            <a:r>
              <a:rPr lang="en-US" altLang="ko-KR" sz="1600" dirty="0" smtClean="0">
                <a:solidFill>
                  <a:schemeClr val="bg1"/>
                </a:solidFill>
              </a:rPr>
              <a:t>2~3</a:t>
            </a:r>
            <a:r>
              <a:rPr lang="ko-KR" altLang="en-US" sz="1600" dirty="0" smtClean="0">
                <a:solidFill>
                  <a:schemeClr val="bg1"/>
                </a:solidFill>
              </a:rPr>
              <a:t>시간 정도의 로그 기록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244865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크기 변환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2931790"/>
            <a:ext cx="82089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schemeClr val="bg1"/>
                </a:solidFill>
              </a:rPr>
              <a:t>Chkdsk</a:t>
            </a:r>
            <a:r>
              <a:rPr lang="en-US" altLang="ko-KR" sz="1600" dirty="0" smtClean="0">
                <a:solidFill>
                  <a:schemeClr val="bg1"/>
                </a:solidFill>
              </a:rPr>
              <a:t> /L </a:t>
            </a:r>
            <a:r>
              <a:rPr lang="ko-KR" altLang="en-US" sz="1600" dirty="0" smtClean="0">
                <a:solidFill>
                  <a:schemeClr val="bg1"/>
                </a:solidFill>
              </a:rPr>
              <a:t>명령어를 사용</a:t>
            </a:r>
            <a:r>
              <a:rPr lang="en-US" altLang="ko-KR" sz="1600" dirty="0" smtClean="0">
                <a:solidFill>
                  <a:schemeClr val="bg1"/>
                </a:solidFill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</a:rPr>
              <a:t>관리자 권한</a:t>
            </a:r>
            <a:r>
              <a:rPr lang="en-US" altLang="ko-KR" sz="1600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bg1"/>
                </a:solidFill>
              </a:rPr>
              <a:t>/L: (KB</a:t>
            </a:r>
            <a:r>
              <a:rPr lang="ko-KR" altLang="en-US" sz="1600" dirty="0" smtClean="0">
                <a:solidFill>
                  <a:schemeClr val="bg1"/>
                </a:solidFill>
              </a:rPr>
              <a:t>기준 크기</a:t>
            </a:r>
            <a:r>
              <a:rPr lang="en-US" altLang="ko-KR" sz="1600" dirty="0" smtClean="0">
                <a:solidFill>
                  <a:schemeClr val="bg1"/>
                </a:solidFill>
              </a:rPr>
              <a:t>) </a:t>
            </a:r>
            <a:r>
              <a:rPr lang="ko-KR" altLang="en-US" sz="1600" dirty="0" smtClean="0">
                <a:solidFill>
                  <a:schemeClr val="bg1"/>
                </a:solidFill>
              </a:rPr>
              <a:t>형식으로 변환한다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</a:rPr>
              <a:t>크기를 지정하지 않으면 현재 크기를 표시해준다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bg1"/>
                </a:solidFill>
              </a:rPr>
              <a:t>S</a:t>
            </a:r>
            <a:r>
              <a:rPr lang="ko-KR" altLang="en-US" sz="1600" dirty="0" smtClean="0">
                <a:solidFill>
                  <a:schemeClr val="bg1"/>
                </a:solidFill>
              </a:rPr>
              <a:t>사 </a:t>
            </a:r>
            <a:r>
              <a:rPr lang="en-US" altLang="ko-KR" sz="1600" dirty="0" smtClean="0">
                <a:solidFill>
                  <a:schemeClr val="bg1"/>
                </a:solidFill>
              </a:rPr>
              <a:t>SSD 250G </a:t>
            </a:r>
            <a:r>
              <a:rPr lang="ko-KR" altLang="en-US" sz="1600" dirty="0" smtClean="0">
                <a:solidFill>
                  <a:schemeClr val="bg1"/>
                </a:solidFill>
              </a:rPr>
              <a:t>기준  최대 크기 </a:t>
            </a:r>
            <a:r>
              <a:rPr lang="en-US" altLang="ko-KR" sz="1600" dirty="0" smtClean="0">
                <a:solidFill>
                  <a:schemeClr val="bg1"/>
                </a:solidFill>
              </a:rPr>
              <a:t>4GB </a:t>
            </a:r>
            <a:r>
              <a:rPr lang="ko-KR" altLang="en-US" sz="1600" dirty="0" smtClean="0">
                <a:solidFill>
                  <a:schemeClr val="bg1"/>
                </a:solidFill>
              </a:rPr>
              <a:t>미만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996" y="2962275"/>
            <a:ext cx="43910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863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187624" y="987574"/>
            <a:ext cx="7715200" cy="3960440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ko-KR" altLang="en-US" sz="2400" dirty="0" smtClean="0"/>
              <a:t>실습환경 및 사용도구</a:t>
            </a:r>
            <a:endParaRPr lang="en-US" altLang="ko-KR" sz="2400" dirty="0" smtClean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 smtClean="0"/>
              <a:t>분석개요</a:t>
            </a:r>
            <a:endParaRPr lang="en-US" altLang="ko-KR" sz="2400" dirty="0" smtClean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en-US" altLang="ko-KR" sz="2400" dirty="0" smtClean="0"/>
              <a:t>NTFS </a:t>
            </a:r>
            <a:r>
              <a:rPr lang="ko-KR" altLang="en-US" sz="2400" dirty="0" smtClean="0"/>
              <a:t>파일시스템</a:t>
            </a:r>
            <a:endParaRPr lang="en-US" altLang="ko-KR" sz="2400" dirty="0" smtClean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en-US" altLang="ko-KR" sz="2400" dirty="0" err="1" smtClean="0"/>
              <a:t>PyNTFSAnalyzer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구현 및 내용</a:t>
            </a:r>
            <a:endParaRPr lang="en-US" altLang="ko-KR" sz="2400" dirty="0" smtClean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 smtClean="0"/>
              <a:t>결론</a:t>
            </a:r>
            <a:endParaRPr lang="ko-KR" alt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ko-KR" altLang="en-US" dirty="0" smtClean="0"/>
              <a:t>목차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$</a:t>
            </a:r>
            <a:r>
              <a:rPr lang="en-US" altLang="ko-KR" dirty="0" err="1" smtClean="0"/>
              <a:t>LogFile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3879804511"/>
              </p:ext>
            </p:extLst>
          </p:nvPr>
        </p:nvGraphicFramePr>
        <p:xfrm>
          <a:off x="611560" y="987574"/>
          <a:ext cx="7800528" cy="1527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1520" y="2688332"/>
            <a:ext cx="2555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페이지 구성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3026886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bg1"/>
                </a:solidFill>
              </a:rPr>
              <a:t>페이지는 하나의 헤더와 여러 개의 작업 레코드들로 구성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bg1"/>
                </a:solidFill>
              </a:rPr>
              <a:t>마지막 레코드가 페이지를 넘어가면 다음 페이지에 이어서 </a:t>
            </a:r>
            <a:r>
              <a:rPr lang="en-US" altLang="ko-KR" sz="1200" dirty="0" smtClean="0">
                <a:solidFill>
                  <a:schemeClr val="bg1"/>
                </a:solidFill>
              </a:rPr>
              <a:t>..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652" y="3579862"/>
            <a:ext cx="4242796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51520" y="4007554"/>
            <a:ext cx="3744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페이지 헤더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페이지의 메타데이터가 기록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30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$</a:t>
            </a:r>
            <a:r>
              <a:rPr lang="en-US" altLang="ko-KR" dirty="0" err="1" smtClean="0"/>
              <a:t>LogFile</a:t>
            </a:r>
            <a:r>
              <a:rPr lang="en-US" altLang="ko-KR" dirty="0" smtClean="0"/>
              <a:t> (</a:t>
            </a:r>
            <a:r>
              <a:rPr lang="ko-KR" altLang="en-US" dirty="0" err="1" smtClean="0"/>
              <a:t>재시작</a:t>
            </a:r>
            <a:r>
              <a:rPr lang="ko-KR" altLang="en-US" dirty="0" smtClean="0"/>
              <a:t> 영역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0187"/>
            <a:ext cx="4499992" cy="421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67544" y="941536"/>
            <a:ext cx="792088" cy="1440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103834" y="3867894"/>
            <a:ext cx="2028006" cy="576064"/>
            <a:chOff x="1103834" y="3867894"/>
            <a:chExt cx="2028006" cy="576064"/>
          </a:xfrm>
        </p:grpSpPr>
        <p:sp>
          <p:nvSpPr>
            <p:cNvPr id="6" name="직사각형 5"/>
            <p:cNvSpPr/>
            <p:nvPr/>
          </p:nvSpPr>
          <p:spPr>
            <a:xfrm>
              <a:off x="1115616" y="3867894"/>
              <a:ext cx="2016224" cy="57606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03834" y="3971260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 smtClean="0"/>
                <a:t>재시작</a:t>
              </a:r>
              <a:r>
                <a:rPr lang="ko-KR" altLang="en-US" dirty="0" smtClean="0"/>
                <a:t> 영역</a:t>
              </a:r>
              <a:endParaRPr lang="ko-KR" altLang="en-US" dirty="0"/>
            </a:p>
          </p:txBody>
        </p:sp>
      </p:grp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647319"/>
              </p:ext>
            </p:extLst>
          </p:nvPr>
        </p:nvGraphicFramePr>
        <p:xfrm>
          <a:off x="4804353" y="2431229"/>
          <a:ext cx="384008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640"/>
                <a:gridCol w="2866448"/>
              </a:tblGrid>
              <a:tr h="2426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Offset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내용</a:t>
                      </a:r>
                      <a:endParaRPr lang="ko-KR" altLang="en-US" sz="1400" b="1" dirty="0"/>
                    </a:p>
                  </a:txBody>
                  <a:tcPr/>
                </a:tc>
              </a:tr>
              <a:tr h="2426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0~3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Magic</a:t>
                      </a:r>
                      <a:r>
                        <a:rPr lang="en-US" altLang="ko-KR" sz="1400" b="1" baseline="0" dirty="0" smtClean="0"/>
                        <a:t> number (“RSTR”)</a:t>
                      </a:r>
                      <a:endParaRPr lang="ko-KR" altLang="en-US" sz="1400" b="1" dirty="0"/>
                    </a:p>
                  </a:txBody>
                  <a:tcPr/>
                </a:tc>
              </a:tr>
              <a:tr h="2426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48~55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Current</a:t>
                      </a:r>
                      <a:r>
                        <a:rPr lang="en-US" altLang="ko-KR" sz="1400" b="1" baseline="0" dirty="0" smtClean="0"/>
                        <a:t> LSN</a:t>
                      </a:r>
                      <a:endParaRPr lang="ko-KR" altLang="en-US" sz="1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481718" y="1347614"/>
            <a:ext cx="1497994" cy="1440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718268" y="1563638"/>
            <a:ext cx="4067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Current LSN</a:t>
            </a:r>
            <a:r>
              <a:rPr lang="ko-KR" altLang="en-US" sz="1400" dirty="0" smtClean="0">
                <a:solidFill>
                  <a:schemeClr val="bg1"/>
                </a:solidFill>
              </a:rPr>
              <a:t>으로 가장 마지막 작업 레코드의 </a:t>
            </a:r>
            <a:r>
              <a:rPr lang="en-US" altLang="ko-KR" sz="1400" dirty="0" smtClean="0">
                <a:solidFill>
                  <a:schemeClr val="bg1"/>
                </a:solidFill>
              </a:rPr>
              <a:t>LSN</a:t>
            </a:r>
            <a:r>
              <a:rPr lang="ko-KR" altLang="en-US" sz="1400" dirty="0" smtClean="0">
                <a:solidFill>
                  <a:schemeClr val="bg1"/>
                </a:solidFill>
              </a:rPr>
              <a:t>을 알 수 있다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26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$</a:t>
            </a:r>
            <a:r>
              <a:rPr lang="en-US" altLang="ko-KR" dirty="0" err="1" smtClean="0"/>
              <a:t>LogFile</a:t>
            </a:r>
            <a:r>
              <a:rPr lang="en-US" altLang="ko-KR" dirty="0" smtClean="0"/>
              <a:t> (</a:t>
            </a:r>
            <a:r>
              <a:rPr lang="ko-KR" altLang="en-US" dirty="0" err="1" smtClean="0"/>
              <a:t>로깅</a:t>
            </a:r>
            <a:r>
              <a:rPr lang="ko-KR" altLang="en-US" dirty="0" smtClean="0"/>
              <a:t> 영역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930186"/>
            <a:ext cx="4520927" cy="421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653977" y="3867894"/>
            <a:ext cx="2658405" cy="576064"/>
            <a:chOff x="544395" y="3867894"/>
            <a:chExt cx="2658405" cy="576064"/>
          </a:xfrm>
        </p:grpSpPr>
        <p:sp>
          <p:nvSpPr>
            <p:cNvPr id="12" name="직사각형 11"/>
            <p:cNvSpPr/>
            <p:nvPr/>
          </p:nvSpPr>
          <p:spPr>
            <a:xfrm>
              <a:off x="577454" y="3867894"/>
              <a:ext cx="2554386" cy="57606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4395" y="3971260"/>
              <a:ext cx="2658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 smtClean="0"/>
                <a:t>로깅</a:t>
              </a:r>
              <a:r>
                <a:rPr lang="ko-KR" altLang="en-US" dirty="0" smtClean="0"/>
                <a:t> 영역 </a:t>
              </a:r>
              <a:r>
                <a:rPr lang="en-US" altLang="ko-KR" dirty="0" smtClean="0"/>
                <a:t>(</a:t>
              </a:r>
              <a:r>
                <a:rPr lang="ko-KR" altLang="en-US" dirty="0" smtClean="0"/>
                <a:t>페이지 헤더</a:t>
              </a:r>
              <a:r>
                <a:rPr lang="en-US" altLang="ko-KR" dirty="0" smtClean="0"/>
                <a:t>) </a:t>
              </a:r>
              <a:endParaRPr lang="ko-KR" altLang="en-US" dirty="0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506438" y="941536"/>
            <a:ext cx="715292" cy="1440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742149"/>
              </p:ext>
            </p:extLst>
          </p:nvPr>
        </p:nvGraphicFramePr>
        <p:xfrm>
          <a:off x="4860032" y="2156182"/>
          <a:ext cx="3840088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640"/>
                <a:gridCol w="2866448"/>
              </a:tblGrid>
              <a:tr h="2426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Offset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내용</a:t>
                      </a:r>
                      <a:endParaRPr lang="ko-KR" altLang="en-US" sz="1400" b="1" dirty="0"/>
                    </a:p>
                  </a:txBody>
                  <a:tcPr/>
                </a:tc>
              </a:tr>
              <a:tr h="2426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0~3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Magic</a:t>
                      </a:r>
                      <a:r>
                        <a:rPr lang="en-US" altLang="ko-KR" sz="1400" b="1" baseline="0" dirty="0" smtClean="0"/>
                        <a:t> Number (“RCRD”)</a:t>
                      </a:r>
                      <a:endParaRPr lang="ko-KR" altLang="en-US" sz="1400" b="1" dirty="0"/>
                    </a:p>
                  </a:txBody>
                  <a:tcPr/>
                </a:tc>
              </a:tr>
              <a:tr h="2426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8~15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Last LSN</a:t>
                      </a:r>
                      <a:endParaRPr lang="ko-KR" altLang="en-US" sz="1400" b="1" dirty="0"/>
                    </a:p>
                  </a:txBody>
                  <a:tcPr/>
                </a:tc>
              </a:tr>
              <a:tr h="2426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24~25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Next Record Offset</a:t>
                      </a:r>
                      <a:endParaRPr lang="ko-KR" altLang="en-US" sz="1400" b="1" dirty="0"/>
                    </a:p>
                  </a:txBody>
                  <a:tcPr/>
                </a:tc>
              </a:tr>
              <a:tr h="2426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32~39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Last End LSN</a:t>
                      </a:r>
                      <a:endParaRPr lang="ko-KR" altLang="en-US" sz="1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481718" y="1203597"/>
            <a:ext cx="1497994" cy="1440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907704" y="930186"/>
            <a:ext cx="1497994" cy="1440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906072" y="1074204"/>
            <a:ext cx="433680" cy="12939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39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$</a:t>
            </a:r>
            <a:r>
              <a:rPr lang="en-US" altLang="ko-KR" dirty="0" err="1" smtClean="0"/>
              <a:t>UsnJrnl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059581"/>
            <a:ext cx="83529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〮 </a:t>
            </a:r>
            <a:r>
              <a:rPr lang="en-US" altLang="ko-KR" dirty="0" smtClean="0">
                <a:solidFill>
                  <a:schemeClr val="bg1"/>
                </a:solidFill>
              </a:rPr>
              <a:t>Windows 7 </a:t>
            </a:r>
            <a:r>
              <a:rPr lang="ko-KR" altLang="en-US" dirty="0" smtClean="0">
                <a:solidFill>
                  <a:schemeClr val="bg1"/>
                </a:solidFill>
              </a:rPr>
              <a:t>부터 활성화 되어 있음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  </a:t>
            </a:r>
            <a:r>
              <a:rPr lang="en-US" altLang="ko-KR" sz="1400" dirty="0" smtClean="0">
                <a:solidFill>
                  <a:schemeClr val="bg1"/>
                </a:solidFill>
              </a:rPr>
              <a:t>&gt; </a:t>
            </a:r>
            <a:r>
              <a:rPr lang="ko-KR" altLang="en-US" sz="1400" dirty="0" smtClean="0">
                <a:solidFill>
                  <a:schemeClr val="bg1"/>
                </a:solidFill>
              </a:rPr>
              <a:t>비활성화 시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Fsutil</a:t>
            </a:r>
            <a:r>
              <a:rPr lang="ko-KR" altLang="en-US" sz="1400" dirty="0" smtClean="0">
                <a:solidFill>
                  <a:schemeClr val="bg1"/>
                </a:solidFill>
              </a:rPr>
              <a:t>로 활성화 시킬 수 있음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〮 $J</a:t>
            </a:r>
            <a:r>
              <a:rPr lang="ko-KR" altLang="en-US" dirty="0" smtClean="0">
                <a:solidFill>
                  <a:schemeClr val="bg1"/>
                </a:solidFill>
              </a:rPr>
              <a:t>속성과 </a:t>
            </a:r>
            <a:r>
              <a:rPr lang="en-US" altLang="ko-KR" dirty="0" smtClean="0">
                <a:solidFill>
                  <a:schemeClr val="bg1"/>
                </a:solidFill>
              </a:rPr>
              <a:t>$Max</a:t>
            </a:r>
            <a:r>
              <a:rPr lang="ko-KR" altLang="en-US" dirty="0" smtClean="0">
                <a:solidFill>
                  <a:schemeClr val="bg1"/>
                </a:solidFill>
              </a:rPr>
              <a:t>속성으로 구성되어 있음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</a:rPr>
              <a:t>&gt; $Max : </a:t>
            </a:r>
            <a:r>
              <a:rPr lang="ko-KR" altLang="en-US" sz="1400" dirty="0">
                <a:solidFill>
                  <a:schemeClr val="bg1"/>
                </a:solidFill>
              </a:rPr>
              <a:t>변경 로그의 기본 메타 데이터 </a:t>
            </a:r>
            <a:r>
              <a:rPr lang="ko-KR" altLang="en-US" sz="1400" dirty="0" smtClean="0">
                <a:solidFill>
                  <a:schemeClr val="bg1"/>
                </a:solidFill>
              </a:rPr>
              <a:t>저장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</a:rPr>
              <a:t>&gt; $J : </a:t>
            </a:r>
            <a:r>
              <a:rPr lang="ko-KR" altLang="en-US" sz="1400" dirty="0">
                <a:solidFill>
                  <a:schemeClr val="bg1"/>
                </a:solidFill>
              </a:rPr>
              <a:t>실제 변경 로그 레코드 </a:t>
            </a:r>
            <a:r>
              <a:rPr lang="ko-KR" altLang="en-US" sz="1400" dirty="0" smtClean="0">
                <a:solidFill>
                  <a:schemeClr val="bg1"/>
                </a:solidFill>
              </a:rPr>
              <a:t>저장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ko-KR" dirty="0" smtClean="0">
                <a:solidFill>
                  <a:schemeClr val="bg1"/>
                </a:solidFill>
              </a:rPr>
              <a:t>〮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특정 기간 내에 모든 파일시스템 </a:t>
            </a:r>
            <a:r>
              <a:rPr lang="en-US" altLang="ko-KR" dirty="0" smtClean="0">
                <a:solidFill>
                  <a:schemeClr val="bg1"/>
                </a:solidFill>
              </a:rPr>
              <a:t>History</a:t>
            </a:r>
            <a:r>
              <a:rPr lang="ko-KR" altLang="en-US" dirty="0" smtClean="0">
                <a:solidFill>
                  <a:schemeClr val="bg1"/>
                </a:solidFill>
              </a:rPr>
              <a:t>가 기록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07504" y="3902600"/>
            <a:ext cx="9007177" cy="1112659"/>
            <a:chOff x="107504" y="3902600"/>
            <a:chExt cx="9007177" cy="1112659"/>
          </a:xfrm>
        </p:grpSpPr>
        <p:grpSp>
          <p:nvGrpSpPr>
            <p:cNvPr id="6" name="그룹 5"/>
            <p:cNvGrpSpPr/>
            <p:nvPr/>
          </p:nvGrpSpPr>
          <p:grpSpPr>
            <a:xfrm>
              <a:off x="107504" y="3902600"/>
              <a:ext cx="4543426" cy="726450"/>
              <a:chOff x="395535" y="3902600"/>
              <a:chExt cx="4543426" cy="72645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395535" y="3902600"/>
                <a:ext cx="12961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</a:rPr>
                  <a:t>$Max </a:t>
                </a:r>
                <a:r>
                  <a:rPr lang="ko-KR" altLang="en-US" dirty="0" smtClean="0">
                    <a:solidFill>
                      <a:schemeClr val="bg1"/>
                    </a:solidFill>
                  </a:rPr>
                  <a:t>속성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536" y="4324250"/>
                <a:ext cx="4543425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" name="TextBox 6"/>
            <p:cNvSpPr txBox="1"/>
            <p:nvPr/>
          </p:nvSpPr>
          <p:spPr>
            <a:xfrm>
              <a:off x="4650930" y="3938041"/>
              <a:ext cx="446375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bg1"/>
                  </a:solidFill>
                </a:rPr>
                <a:t>로그 데이터의 최대크기 </a:t>
              </a:r>
              <a:r>
                <a:rPr lang="en-US" altLang="ko-KR" sz="1600" dirty="0">
                  <a:solidFill>
                    <a:schemeClr val="bg1"/>
                  </a:solidFill>
                </a:rPr>
                <a:t>: </a:t>
              </a:r>
              <a:r>
                <a:rPr lang="en-US" altLang="ko-KR" sz="1600" dirty="0" smtClean="0">
                  <a:solidFill>
                    <a:schemeClr val="bg1"/>
                  </a:solidFill>
                </a:rPr>
                <a:t>33554432KB</a:t>
              </a:r>
            </a:p>
            <a:p>
              <a:r>
                <a:rPr lang="ko-KR" altLang="en-US" sz="1600" dirty="0" smtClean="0">
                  <a:solidFill>
                    <a:schemeClr val="bg1"/>
                  </a:solidFill>
                </a:rPr>
                <a:t>새로운 데이터가 할당되는 크기 </a:t>
              </a:r>
              <a:r>
                <a:rPr lang="en-US" altLang="ko-KR" sz="1600" dirty="0">
                  <a:solidFill>
                    <a:schemeClr val="bg1"/>
                  </a:solidFill>
                </a:rPr>
                <a:t>: </a:t>
              </a:r>
              <a:r>
                <a:rPr lang="en-US" altLang="ko-KR" sz="1600" dirty="0" smtClean="0">
                  <a:solidFill>
                    <a:schemeClr val="bg1"/>
                  </a:solidFill>
                </a:rPr>
                <a:t>8388608KB</a:t>
              </a:r>
            </a:p>
            <a:p>
              <a:r>
                <a:rPr lang="en-US" altLang="ko-KR" sz="1600" dirty="0" smtClean="0">
                  <a:solidFill>
                    <a:schemeClr val="bg1"/>
                  </a:solidFill>
                </a:rPr>
                <a:t>$</a:t>
              </a:r>
              <a:r>
                <a:rPr lang="en-US" altLang="ko-KR" sz="1600" dirty="0" err="1" smtClean="0">
                  <a:solidFill>
                    <a:schemeClr val="bg1"/>
                  </a:solidFill>
                </a:rPr>
                <a:t>UsnJrnl</a:t>
              </a:r>
              <a:r>
                <a:rPr lang="ko-KR" altLang="en-US" sz="1600" dirty="0" smtClean="0">
                  <a:solidFill>
                    <a:schemeClr val="bg1"/>
                  </a:solidFill>
                </a:rPr>
                <a:t>의 생성시간</a:t>
              </a:r>
              <a:endParaRPr lang="en-US" altLang="ko-KR" sz="1600" dirty="0" smtClean="0">
                <a:solidFill>
                  <a:schemeClr val="bg1"/>
                </a:solidFill>
              </a:endParaRPr>
            </a:p>
            <a:p>
              <a:r>
                <a:rPr lang="ko-KR" altLang="en-US" sz="1600" dirty="0" smtClean="0">
                  <a:solidFill>
                    <a:schemeClr val="bg1"/>
                  </a:solidFill>
                </a:rPr>
                <a:t>현재 레코드 중에 가장 작은 </a:t>
              </a:r>
              <a:r>
                <a:rPr lang="en-US" altLang="ko-KR" sz="1600" dirty="0" smtClean="0">
                  <a:solidFill>
                    <a:schemeClr val="bg1"/>
                  </a:solidFill>
                </a:rPr>
                <a:t>USN</a:t>
              </a:r>
              <a:r>
                <a:rPr lang="ko-KR" altLang="en-US" sz="1600" dirty="0" smtClean="0">
                  <a:solidFill>
                    <a:schemeClr val="bg1"/>
                  </a:solidFill>
                </a:rPr>
                <a:t>값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057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$</a:t>
            </a:r>
            <a:r>
              <a:rPr lang="en-US" altLang="ko-KR" dirty="0" err="1"/>
              <a:t>UsnJrnl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8743" y="1491630"/>
            <a:ext cx="3057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$J </a:t>
            </a:r>
            <a:r>
              <a:rPr lang="ko-KR" altLang="en-US" dirty="0" smtClean="0">
                <a:solidFill>
                  <a:schemeClr val="bg1"/>
                </a:solidFill>
              </a:rPr>
              <a:t>속성의 레코드 할당 정책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8743" y="2211710"/>
            <a:ext cx="80257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1. </a:t>
            </a:r>
            <a:r>
              <a:rPr lang="ko-KR" altLang="en-US" sz="1600" dirty="0">
                <a:solidFill>
                  <a:schemeClr val="bg1"/>
                </a:solidFill>
              </a:rPr>
              <a:t>새로운 로그 레코드들은 속성 끝에 추가됨</a:t>
            </a:r>
          </a:p>
          <a:p>
            <a:endParaRPr lang="ko-KR" altLang="en-US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2. </a:t>
            </a:r>
            <a:r>
              <a:rPr lang="ko-KR" altLang="en-US" sz="1600" dirty="0">
                <a:solidFill>
                  <a:schemeClr val="bg1"/>
                </a:solidFill>
              </a:rPr>
              <a:t>추가된 레코드들의 총 크기가 “</a:t>
            </a:r>
            <a:r>
              <a:rPr lang="en-US" altLang="ko-KR" sz="1600" dirty="0">
                <a:solidFill>
                  <a:schemeClr val="bg1"/>
                </a:solidFill>
              </a:rPr>
              <a:t>Allocation Size”</a:t>
            </a:r>
            <a:r>
              <a:rPr lang="ko-KR" altLang="en-US" sz="1600" dirty="0">
                <a:solidFill>
                  <a:schemeClr val="bg1"/>
                </a:solidFill>
              </a:rPr>
              <a:t>를 넘으면 추가 레코드들을 포함하여 전체 로그 </a:t>
            </a:r>
            <a:r>
              <a:rPr lang="ko-KR" altLang="en-US" sz="1600" dirty="0" smtClean="0">
                <a:solidFill>
                  <a:schemeClr val="bg1"/>
                </a:solidFill>
              </a:rPr>
              <a:t>데이터의 </a:t>
            </a:r>
            <a:r>
              <a:rPr lang="ko-KR" altLang="en-US" sz="1600" dirty="0">
                <a:solidFill>
                  <a:schemeClr val="bg1"/>
                </a:solidFill>
              </a:rPr>
              <a:t>크기가 “</a:t>
            </a:r>
            <a:r>
              <a:rPr lang="en-US" altLang="ko-KR" sz="1600" dirty="0">
                <a:solidFill>
                  <a:schemeClr val="bg1"/>
                </a:solidFill>
              </a:rPr>
              <a:t>Maximum Size” </a:t>
            </a:r>
            <a:r>
              <a:rPr lang="ko-KR" altLang="en-US" sz="1600" dirty="0">
                <a:solidFill>
                  <a:schemeClr val="bg1"/>
                </a:solidFill>
              </a:rPr>
              <a:t>를 넘는지 확인</a:t>
            </a:r>
          </a:p>
          <a:p>
            <a:endParaRPr lang="ko-KR" altLang="en-US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3. </a:t>
            </a:r>
            <a:r>
              <a:rPr lang="ko-KR" altLang="en-US" sz="1600" dirty="0">
                <a:solidFill>
                  <a:schemeClr val="bg1"/>
                </a:solidFill>
              </a:rPr>
              <a:t>전체 로그 데이터의 크기가 “</a:t>
            </a:r>
            <a:r>
              <a:rPr lang="en-US" altLang="ko-KR" sz="1600" dirty="0">
                <a:solidFill>
                  <a:schemeClr val="bg1"/>
                </a:solidFill>
              </a:rPr>
              <a:t>Maximum Size” </a:t>
            </a:r>
            <a:r>
              <a:rPr lang="ko-KR" altLang="en-US" sz="1600" dirty="0">
                <a:solidFill>
                  <a:schemeClr val="bg1"/>
                </a:solidFill>
              </a:rPr>
              <a:t>를 넘는 다면 로그 데이터의 앞 부분을 “</a:t>
            </a:r>
            <a:r>
              <a:rPr lang="en-US" altLang="ko-KR" sz="1600" dirty="0">
                <a:solidFill>
                  <a:schemeClr val="bg1"/>
                </a:solidFill>
              </a:rPr>
              <a:t>Allocation Size</a:t>
            </a:r>
            <a:r>
              <a:rPr lang="en-US" altLang="ko-KR" sz="1600" dirty="0" smtClean="0">
                <a:solidFill>
                  <a:schemeClr val="bg1"/>
                </a:solidFill>
              </a:rPr>
              <a:t>”</a:t>
            </a:r>
            <a:r>
              <a:rPr lang="ko-KR" altLang="en-US" sz="1600" dirty="0" smtClean="0">
                <a:solidFill>
                  <a:schemeClr val="bg1"/>
                </a:solidFill>
              </a:rPr>
              <a:t>만큼 </a:t>
            </a:r>
            <a:r>
              <a:rPr lang="en-US" altLang="ko-KR" sz="1600" dirty="0">
                <a:solidFill>
                  <a:schemeClr val="bg1"/>
                </a:solidFill>
              </a:rPr>
              <a:t>0</a:t>
            </a:r>
            <a:r>
              <a:rPr lang="ko-KR" altLang="en-US" sz="1600" dirty="0">
                <a:solidFill>
                  <a:schemeClr val="bg1"/>
                </a:solidFill>
              </a:rPr>
              <a:t>으로 채워 “</a:t>
            </a:r>
            <a:r>
              <a:rPr lang="en-US" altLang="ko-KR" sz="1600" dirty="0">
                <a:solidFill>
                  <a:schemeClr val="bg1"/>
                </a:solidFill>
              </a:rPr>
              <a:t>Sparse Area” </a:t>
            </a:r>
            <a:r>
              <a:rPr lang="ko-KR" altLang="en-US" sz="1600" dirty="0">
                <a:solidFill>
                  <a:schemeClr val="bg1"/>
                </a:solidFill>
              </a:rPr>
              <a:t>로 </a:t>
            </a:r>
            <a:r>
              <a:rPr lang="ko-KR" altLang="en-US" sz="1600" dirty="0" err="1">
                <a:solidFill>
                  <a:schemeClr val="bg1"/>
                </a:solidFill>
              </a:rPr>
              <a:t>만듬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$</a:t>
            </a:r>
            <a:r>
              <a:rPr lang="en-US" altLang="ko-KR" dirty="0" err="1"/>
              <a:t>UsnJrnl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43" y="1324769"/>
            <a:ext cx="7943850" cy="3795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78743" y="955437"/>
            <a:ext cx="154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$J </a:t>
            </a:r>
            <a:r>
              <a:rPr lang="ko-KR" altLang="en-US" dirty="0" smtClean="0">
                <a:solidFill>
                  <a:schemeClr val="bg1"/>
                </a:solidFill>
              </a:rPr>
              <a:t>속성 구조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8743" y="3414117"/>
            <a:ext cx="7943850" cy="21602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09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11710"/>
            <a:ext cx="432435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$</a:t>
            </a:r>
            <a:r>
              <a:rPr lang="en-US" altLang="ko-KR" dirty="0" err="1"/>
              <a:t>UsnJrnl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1563638"/>
            <a:ext cx="154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$J </a:t>
            </a:r>
            <a:r>
              <a:rPr lang="ko-KR" altLang="en-US" dirty="0" smtClean="0">
                <a:solidFill>
                  <a:schemeClr val="bg1"/>
                </a:solidFill>
              </a:rPr>
              <a:t>속성 구조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9512" y="2211710"/>
            <a:ext cx="792088" cy="144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416142"/>
              </p:ext>
            </p:extLst>
          </p:nvPr>
        </p:nvGraphicFramePr>
        <p:xfrm>
          <a:off x="4795644" y="1691804"/>
          <a:ext cx="384008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640"/>
                <a:gridCol w="2866448"/>
              </a:tblGrid>
              <a:tr h="2426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Offset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내용</a:t>
                      </a:r>
                      <a:endParaRPr lang="ko-KR" altLang="en-US" sz="1400" b="1" dirty="0"/>
                    </a:p>
                  </a:txBody>
                  <a:tcPr/>
                </a:tc>
              </a:tr>
              <a:tr h="2426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0~3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Record Size</a:t>
                      </a:r>
                      <a:endParaRPr lang="ko-KR" altLang="en-US" sz="1400" b="1" dirty="0"/>
                    </a:p>
                  </a:txBody>
                  <a:tcPr/>
                </a:tc>
              </a:tr>
              <a:tr h="2426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16~23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Parent MFT Reference Number</a:t>
                      </a:r>
                      <a:endParaRPr lang="ko-KR" altLang="en-US" sz="1400" b="1" dirty="0"/>
                    </a:p>
                  </a:txBody>
                  <a:tcPr/>
                </a:tc>
              </a:tr>
              <a:tr h="2426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24~31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USN</a:t>
                      </a:r>
                      <a:endParaRPr lang="ko-KR" altLang="en-US" sz="1400" b="1" dirty="0"/>
                    </a:p>
                  </a:txBody>
                  <a:tcPr/>
                </a:tc>
              </a:tr>
              <a:tr h="2426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32~39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 smtClean="0"/>
                        <a:t>TimeStamp</a:t>
                      </a:r>
                      <a:r>
                        <a:rPr lang="en-US" altLang="ko-KR" sz="1400" b="1" baseline="0" dirty="0" smtClean="0"/>
                        <a:t> (FILENAME)</a:t>
                      </a:r>
                      <a:endParaRPr lang="ko-KR" altLang="en-US" sz="1400" b="1" dirty="0"/>
                    </a:p>
                  </a:txBody>
                  <a:tcPr/>
                </a:tc>
              </a:tr>
              <a:tr h="2426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40~43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Reason Flag</a:t>
                      </a:r>
                      <a:endParaRPr lang="ko-KR" altLang="en-US" sz="1400" b="1" dirty="0"/>
                    </a:p>
                  </a:txBody>
                  <a:tcPr/>
                </a:tc>
              </a:tr>
              <a:tr h="2426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52~55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File Attribute</a:t>
                      </a:r>
                      <a:endParaRPr lang="ko-KR" altLang="en-US" sz="1400" b="1" dirty="0"/>
                    </a:p>
                  </a:txBody>
                  <a:tcPr/>
                </a:tc>
              </a:tr>
              <a:tr h="2426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56~57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Size of Filename</a:t>
                      </a:r>
                      <a:endParaRPr lang="ko-KR" altLang="en-US" sz="1400" b="1" dirty="0"/>
                    </a:p>
                  </a:txBody>
                  <a:tcPr/>
                </a:tc>
              </a:tr>
              <a:tr h="2426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60 ~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File</a:t>
                      </a:r>
                      <a:r>
                        <a:rPr lang="en-US" altLang="ko-KR" sz="1400" b="1" baseline="0" dirty="0" smtClean="0"/>
                        <a:t>name</a:t>
                      </a:r>
                      <a:endParaRPr lang="ko-KR" altLang="en-US" sz="1400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직선 연결선 11"/>
          <p:cNvCxnSpPr/>
          <p:nvPr/>
        </p:nvCxnSpPr>
        <p:spPr>
          <a:xfrm>
            <a:off x="179512" y="3075806"/>
            <a:ext cx="432435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79512" y="2355710"/>
            <a:ext cx="1584000" cy="144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774424" y="2355710"/>
            <a:ext cx="1584000" cy="144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66584" y="2499710"/>
            <a:ext cx="1584000" cy="144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769116" y="2499710"/>
            <a:ext cx="797308" cy="144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77692" y="2652888"/>
            <a:ext cx="796732" cy="144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763512" y="2653236"/>
            <a:ext cx="404258" cy="144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꺾인 연결선 23"/>
          <p:cNvCxnSpPr/>
          <p:nvPr/>
        </p:nvCxnSpPr>
        <p:spPr>
          <a:xfrm>
            <a:off x="2479792" y="2643710"/>
            <a:ext cx="216024" cy="144000"/>
          </a:xfrm>
          <a:prstGeom prst="bentConnector3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71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$</a:t>
            </a:r>
            <a:r>
              <a:rPr lang="en-US" altLang="ko-KR" dirty="0" err="1" smtClean="0"/>
              <a:t>UsnJrnl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059582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$J</a:t>
            </a:r>
            <a:r>
              <a:rPr lang="ko-KR" altLang="en-US" dirty="0" smtClean="0">
                <a:solidFill>
                  <a:schemeClr val="bg1"/>
                </a:solidFill>
              </a:rPr>
              <a:t>속성의 구조 중에 </a:t>
            </a:r>
            <a:r>
              <a:rPr lang="en-US" altLang="ko-KR" dirty="0" smtClean="0">
                <a:solidFill>
                  <a:schemeClr val="bg1"/>
                </a:solidFill>
              </a:rPr>
              <a:t>0x28 offset</a:t>
            </a:r>
            <a:r>
              <a:rPr lang="ko-KR" altLang="en-US" dirty="0" smtClean="0">
                <a:solidFill>
                  <a:schemeClr val="bg1"/>
                </a:solidFill>
              </a:rPr>
              <a:t>인 </a:t>
            </a:r>
            <a:r>
              <a:rPr lang="en-US" altLang="ko-KR" dirty="0" smtClean="0">
                <a:solidFill>
                  <a:schemeClr val="bg1"/>
                </a:solidFill>
              </a:rPr>
              <a:t>Reason Flag</a:t>
            </a:r>
            <a:r>
              <a:rPr lang="ko-KR" altLang="en-US" dirty="0" smtClean="0">
                <a:solidFill>
                  <a:schemeClr val="bg1"/>
                </a:solidFill>
              </a:rPr>
              <a:t>를 통해 변경 이벤트를 확인한다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34996"/>
            <a:ext cx="4176464" cy="367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92180" y="156363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02 00 00 08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32040" y="1935644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0x80000020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16016" y="2839204"/>
            <a:ext cx="4427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파일 또는 디렉터리가 닫힘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이름 있는 </a:t>
            </a:r>
            <a:r>
              <a:rPr lang="en-US" altLang="ko-KR" dirty="0" smtClean="0">
                <a:solidFill>
                  <a:schemeClr val="bg1"/>
                </a:solidFill>
              </a:rPr>
              <a:t>$Data </a:t>
            </a:r>
            <a:r>
              <a:rPr lang="ko-KR" altLang="en-US" dirty="0" smtClean="0">
                <a:solidFill>
                  <a:schemeClr val="bg1"/>
                </a:solidFill>
              </a:rPr>
              <a:t>속성에 데이터가 추가됨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98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729" y="1635646"/>
            <a:ext cx="9144000" cy="884466"/>
          </a:xfrm>
        </p:spPr>
        <p:txBody>
          <a:bodyPr/>
          <a:lstStyle/>
          <a:p>
            <a:pPr algn="ctr"/>
            <a:r>
              <a:rPr lang="en-US" altLang="ko-KR" sz="5400" dirty="0" err="1" smtClean="0"/>
              <a:t>PyNTFSAnalyzer</a:t>
            </a:r>
            <a:r>
              <a:rPr lang="en-US" altLang="ko-KR" sz="5400" dirty="0" smtClean="0"/>
              <a:t> </a:t>
            </a:r>
            <a:r>
              <a:rPr lang="ko-KR" altLang="en-US" sz="5400" dirty="0" smtClean="0"/>
              <a:t>구현</a:t>
            </a:r>
            <a:endParaRPr lang="ko-KR" altLang="en-US" sz="5400" dirty="0"/>
          </a:p>
        </p:txBody>
      </p:sp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1402602884"/>
              </p:ext>
            </p:extLst>
          </p:nvPr>
        </p:nvGraphicFramePr>
        <p:xfrm>
          <a:off x="791444" y="3363838"/>
          <a:ext cx="7560840" cy="504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359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ko-KR" altLang="en-US" dirty="0" smtClean="0"/>
              <a:t>분석을 위한 추출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251520" y="1793759"/>
            <a:ext cx="8640960" cy="1820788"/>
            <a:chOff x="251520" y="1131590"/>
            <a:chExt cx="8640960" cy="1820788"/>
          </a:xfrm>
        </p:grpSpPr>
        <p:sp>
          <p:nvSpPr>
            <p:cNvPr id="4" name="TextBox 3"/>
            <p:cNvSpPr txBox="1"/>
            <p:nvPr/>
          </p:nvSpPr>
          <p:spPr>
            <a:xfrm>
              <a:off x="251520" y="1131590"/>
              <a:ext cx="86409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</a:rPr>
                <a:t>분석을 위해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$</a:t>
              </a:r>
              <a:r>
                <a:rPr lang="en-US" altLang="ko-KR" sz="1400" dirty="0" err="1" smtClean="0">
                  <a:solidFill>
                    <a:schemeClr val="bg1"/>
                  </a:solidFill>
                </a:rPr>
                <a:t>LogFile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과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$</a:t>
              </a:r>
              <a:r>
                <a:rPr lang="en-US" altLang="ko-KR" sz="1400" dirty="0" err="1" smtClean="0">
                  <a:solidFill>
                    <a:schemeClr val="bg1"/>
                  </a:solidFill>
                </a:rPr>
                <a:t>UsnJrnl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을 추출해낸다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.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1520" y="1439367"/>
              <a:ext cx="84969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</a:rPr>
                <a:t>Python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sz="1400" dirty="0">
                  <a:solidFill>
                    <a:schemeClr val="bg1"/>
                  </a:solidFill>
                </a:rPr>
                <a:t>Sleuth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Kit (pytsk3)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을 이용하여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C: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드라이브의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$</a:t>
              </a:r>
              <a:r>
                <a:rPr lang="en-US" altLang="ko-KR" sz="1400" dirty="0" err="1" smtClean="0">
                  <a:solidFill>
                    <a:schemeClr val="bg1"/>
                  </a:solidFill>
                </a:rPr>
                <a:t>LogFile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과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$</a:t>
              </a:r>
              <a:r>
                <a:rPr lang="en-US" altLang="ko-KR" sz="1400" dirty="0" err="1" smtClean="0">
                  <a:solidFill>
                    <a:schemeClr val="bg1"/>
                  </a:solidFill>
                </a:rPr>
                <a:t>UsnJrnl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, $MFT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를 추출해낸다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.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3442" y="1923678"/>
              <a:ext cx="5753100" cy="1028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743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491630"/>
            <a:ext cx="9144000" cy="884466"/>
          </a:xfrm>
        </p:spPr>
        <p:txBody>
          <a:bodyPr/>
          <a:lstStyle/>
          <a:p>
            <a:pPr algn="ctr"/>
            <a:r>
              <a:rPr lang="ko-KR" altLang="en-US" sz="5400" dirty="0" smtClean="0"/>
              <a:t>실습환경 및 사용도구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82029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$</a:t>
            </a:r>
            <a:r>
              <a:rPr lang="en-US" altLang="ko-KR" dirty="0" err="1" smtClean="0"/>
              <a:t>UsnJrnl</a:t>
            </a:r>
            <a:r>
              <a:rPr lang="en-US" altLang="ko-KR" dirty="0" smtClean="0"/>
              <a:t> </a:t>
            </a:r>
            <a:r>
              <a:rPr lang="ko-KR" altLang="en-US" dirty="0" smtClean="0"/>
              <a:t>크기 줄이기</a:t>
            </a:r>
            <a:endParaRPr lang="ko-KR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12237"/>
            <a:ext cx="2860501" cy="4262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301" y="2481706"/>
            <a:ext cx="55435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395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 </a:t>
            </a:r>
            <a:r>
              <a:rPr lang="en-US" altLang="ko-KR" dirty="0"/>
              <a:t>– </a:t>
            </a:r>
            <a:r>
              <a:rPr lang="en-US" altLang="ko-KR" dirty="0" smtClean="0"/>
              <a:t>VBR (</a:t>
            </a:r>
            <a:r>
              <a:rPr lang="en-US" altLang="ko-KR" dirty="0"/>
              <a:t>Python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977651"/>
            <a:ext cx="5549237" cy="4042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960" y="1141461"/>
            <a:ext cx="4886325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972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 </a:t>
            </a:r>
            <a:r>
              <a:rPr lang="en-US" altLang="ko-KR" dirty="0"/>
              <a:t>– </a:t>
            </a:r>
            <a:r>
              <a:rPr lang="en-US" altLang="ko-KR" dirty="0" smtClean="0"/>
              <a:t>MFT (</a:t>
            </a:r>
            <a:r>
              <a:rPr lang="en-US" altLang="ko-KR" dirty="0"/>
              <a:t>Python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084065"/>
            <a:ext cx="538162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915566"/>
            <a:ext cx="5571876" cy="4006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867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 </a:t>
            </a:r>
            <a:r>
              <a:rPr lang="en-US" altLang="ko-KR" dirty="0"/>
              <a:t>– </a:t>
            </a:r>
            <a:r>
              <a:rPr lang="en-US" altLang="ko-KR" dirty="0" smtClean="0"/>
              <a:t>Attribute </a:t>
            </a:r>
            <a:r>
              <a:rPr lang="en-US" altLang="ko-KR" dirty="0"/>
              <a:t>(Python)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36247"/>
            <a:ext cx="3911379" cy="2508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191" y="1477931"/>
            <a:ext cx="5211809" cy="3225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864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95536" y="1131591"/>
            <a:ext cx="8496944" cy="792088"/>
          </a:xfrm>
        </p:spPr>
        <p:txBody>
          <a:bodyPr/>
          <a:lstStyle/>
          <a:p>
            <a:r>
              <a:rPr lang="ko-KR" altLang="en-US" dirty="0" smtClean="0"/>
              <a:t>먼저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확장자</a:t>
            </a:r>
            <a:r>
              <a:rPr lang="ko-KR" altLang="en-US" dirty="0" smtClean="0"/>
              <a:t> 검색으로 </a:t>
            </a:r>
            <a:r>
              <a:rPr lang="en-US" altLang="ko-KR" dirty="0" smtClean="0"/>
              <a:t>PNG </a:t>
            </a:r>
            <a:r>
              <a:rPr lang="ko-KR" altLang="en-US" dirty="0" smtClean="0"/>
              <a:t>파일들을 모은다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>
                <a:latin typeface="Arial" pitchFamily="34" charset="0"/>
                <a:cs typeface="Arial" pitchFamily="34" charset="0"/>
              </a:rPr>
              <a:t>그리고 해당 파일들의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MFT Entry 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번호를 확인하여 해당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Entry</a:t>
            </a:r>
            <a:r>
              <a:rPr lang="ko-KR" altLang="en-US" dirty="0" smtClean="0"/>
              <a:t>의 속성</a:t>
            </a:r>
            <a:r>
              <a:rPr lang="en-US" altLang="ko-KR" dirty="0" smtClean="0"/>
              <a:t>(</a:t>
            </a:r>
            <a:r>
              <a:rPr lang="en-US" altLang="ko-KR" dirty="0"/>
              <a:t>$STANDARD_INFORMATION, $FILE_NAME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분석하는 방식으로 진행하기로 하였다</a:t>
            </a:r>
            <a:r>
              <a:rPr lang="en-US" altLang="ko-KR" dirty="0" smtClean="0"/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ko-KR" dirty="0" smtClean="0"/>
              <a:t>Python</a:t>
            </a:r>
            <a:r>
              <a:rPr lang="ko-KR" altLang="en-US" dirty="0"/>
              <a:t>을 이용한 </a:t>
            </a:r>
            <a:r>
              <a:rPr lang="ko-KR" altLang="en-US" dirty="0" smtClean="0"/>
              <a:t>분석</a:t>
            </a:r>
            <a:endParaRPr lang="en-US" altLang="ko-KR" dirty="0"/>
          </a:p>
        </p:txBody>
      </p:sp>
      <p:grpSp>
        <p:nvGrpSpPr>
          <p:cNvPr id="10" name="그룹 9"/>
          <p:cNvGrpSpPr/>
          <p:nvPr/>
        </p:nvGrpSpPr>
        <p:grpSpPr>
          <a:xfrm>
            <a:off x="1161914" y="2527119"/>
            <a:ext cx="6840760" cy="1593468"/>
            <a:chOff x="1161914" y="2161803"/>
            <a:chExt cx="6840760" cy="1593468"/>
          </a:xfrm>
        </p:grpSpPr>
        <p:sp>
          <p:nvSpPr>
            <p:cNvPr id="2" name="TextBox 1"/>
            <p:cNvSpPr txBox="1"/>
            <p:nvPr/>
          </p:nvSpPr>
          <p:spPr>
            <a:xfrm>
              <a:off x="1161914" y="3385939"/>
              <a:ext cx="6840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Python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을 이용해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C: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드라이브에 있는 </a:t>
              </a:r>
              <a:r>
                <a:rPr lang="en-US" altLang="ko-KR" dirty="0" err="1" smtClean="0">
                  <a:solidFill>
                    <a:schemeClr val="bg1"/>
                  </a:solidFill>
                </a:rPr>
                <a:t>png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파일들을 검색한다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.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 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2434" y="2161803"/>
              <a:ext cx="5448300" cy="1162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449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분석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0766" y="1287541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앞</a:t>
            </a:r>
            <a:r>
              <a:rPr lang="ko-KR" altLang="en-US" dirty="0">
                <a:solidFill>
                  <a:schemeClr val="bg1"/>
                </a:solidFill>
              </a:rPr>
              <a:t>선</a:t>
            </a:r>
            <a:r>
              <a:rPr lang="ko-KR" altLang="en-US" dirty="0" smtClean="0">
                <a:solidFill>
                  <a:schemeClr val="bg1"/>
                </a:solidFill>
              </a:rPr>
              <a:t> 결과로 의심스러운 파일들을 발견하였다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3363838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제작한 </a:t>
            </a:r>
            <a:r>
              <a:rPr lang="en-US" altLang="ko-KR" dirty="0" smtClean="0">
                <a:solidFill>
                  <a:schemeClr val="bg1"/>
                </a:solidFill>
              </a:rPr>
              <a:t>Python </a:t>
            </a:r>
            <a:r>
              <a:rPr lang="ko-KR" altLang="en-US" dirty="0" smtClean="0">
                <a:solidFill>
                  <a:schemeClr val="bg1"/>
                </a:solidFill>
              </a:rPr>
              <a:t>프로그램으로 해당 </a:t>
            </a:r>
            <a:r>
              <a:rPr lang="en-US" altLang="ko-KR" dirty="0" smtClean="0">
                <a:solidFill>
                  <a:schemeClr val="bg1"/>
                </a:solidFill>
              </a:rPr>
              <a:t>C:</a:t>
            </a:r>
            <a:r>
              <a:rPr lang="ko-KR" altLang="en-US" dirty="0" smtClean="0">
                <a:solidFill>
                  <a:schemeClr val="bg1"/>
                </a:solidFill>
              </a:rPr>
              <a:t>드라이브의 모든 </a:t>
            </a:r>
            <a:r>
              <a:rPr lang="en-US" altLang="ko-KR" dirty="0" smtClean="0">
                <a:solidFill>
                  <a:schemeClr val="bg1"/>
                </a:solidFill>
              </a:rPr>
              <a:t>MFT Entry </a:t>
            </a:r>
            <a:r>
              <a:rPr lang="ko-KR" altLang="en-US" dirty="0" smtClean="0">
                <a:solidFill>
                  <a:schemeClr val="bg1"/>
                </a:solidFill>
              </a:rPr>
              <a:t>정보를 구한 후 검색을 통해 분석한다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061" y="1779662"/>
            <a:ext cx="42862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707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MFT analyze - Source Code</a:t>
            </a:r>
            <a:endParaRPr lang="ko-KR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915565"/>
            <a:ext cx="4528165" cy="3331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165" y="1289989"/>
            <a:ext cx="4615836" cy="3853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088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MFT analyze - Result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987574"/>
            <a:ext cx="61055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98" y="1492400"/>
            <a:ext cx="2710844" cy="366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642" y="1492399"/>
            <a:ext cx="2602971" cy="3651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492399"/>
            <a:ext cx="2609913" cy="3651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943" y="1419622"/>
            <a:ext cx="5358981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595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$</a:t>
            </a:r>
            <a:r>
              <a:rPr lang="en-US" altLang="ko-KR" dirty="0" err="1" smtClean="0"/>
              <a:t>UsnJrnl</a:t>
            </a:r>
            <a:r>
              <a:rPr lang="en-US" altLang="ko-KR" dirty="0" smtClean="0"/>
              <a:t>:$J</a:t>
            </a:r>
            <a:r>
              <a:rPr lang="ko-KR" altLang="en-US" dirty="0" smtClean="0"/>
              <a:t>분석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5566"/>
            <a:ext cx="3068118" cy="4227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118" y="915566"/>
            <a:ext cx="3589010" cy="4227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128" y="2176859"/>
            <a:ext cx="2486872" cy="1705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692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</a:t>
            </a:r>
            <a:r>
              <a:rPr lang="en-US" altLang="ko-KR" dirty="0" err="1"/>
              <a:t>UsnJrnl</a:t>
            </a:r>
            <a:r>
              <a:rPr lang="en-US" altLang="ko-KR" dirty="0"/>
              <a:t>:$J</a:t>
            </a:r>
            <a:r>
              <a:rPr lang="ko-KR" altLang="en-US" dirty="0" smtClean="0"/>
              <a:t>분석 </a:t>
            </a:r>
            <a:r>
              <a:rPr lang="en-US" altLang="ko-KR" dirty="0" smtClean="0"/>
              <a:t>- Result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584" y="915566"/>
            <a:ext cx="61245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917948"/>
            <a:ext cx="375285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419" y="3211413"/>
            <a:ext cx="364807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63216"/>
            <a:ext cx="3851920" cy="3952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4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ko-KR" altLang="en-US" dirty="0" smtClean="0"/>
              <a:t>실습환경 및 사용도구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95536" y="1203598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실습 환경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5827" y="1709904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Windows 10  / Samsung SSD 250G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2" name="Picture 4" descr="windows 10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800887"/>
            <a:ext cx="3057308" cy="187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569383"/>
            <a:ext cx="2664296" cy="355239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799220" y="2353420"/>
            <a:ext cx="2078255" cy="277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9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NTFS Log Tracker 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515516" y="1313775"/>
            <a:ext cx="8077200" cy="1609725"/>
            <a:chOff x="521221" y="1203598"/>
            <a:chExt cx="8077200" cy="1609725"/>
          </a:xfrm>
        </p:grpSpPr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221" y="1203598"/>
              <a:ext cx="807720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2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221" y="2013223"/>
              <a:ext cx="8077200" cy="800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>
            <a:off x="808931" y="944443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NTFS Log Tracker </a:t>
            </a:r>
            <a:r>
              <a:rPr lang="ko-KR" altLang="en-US" dirty="0" smtClean="0">
                <a:solidFill>
                  <a:schemeClr val="bg1"/>
                </a:solidFill>
              </a:rPr>
              <a:t>이용 분석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66" y="3485356"/>
            <a:ext cx="375285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698" y="3599656"/>
            <a:ext cx="364807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843808" y="3116024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Python</a:t>
            </a:r>
            <a:r>
              <a:rPr lang="ko-KR" altLang="en-US" dirty="0" smtClean="0">
                <a:solidFill>
                  <a:schemeClr val="bg1"/>
                </a:solidFill>
              </a:rPr>
              <a:t>을 이용한 분석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10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결론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563638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파일시스템 분석의 중요성</a:t>
            </a:r>
            <a:endParaRPr lang="ko-KR" altLang="en-US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NTFS </a:t>
            </a:r>
            <a:r>
              <a:rPr lang="ko-KR" altLang="en-US" dirty="0" smtClean="0">
                <a:solidFill>
                  <a:schemeClr val="bg1"/>
                </a:solidFill>
              </a:rPr>
              <a:t>파일시스템에서의 </a:t>
            </a:r>
            <a:r>
              <a:rPr lang="ko-KR" altLang="en-US" dirty="0" err="1" smtClean="0">
                <a:solidFill>
                  <a:schemeClr val="bg1"/>
                </a:solidFill>
              </a:rPr>
              <a:t>포렌식</a:t>
            </a:r>
            <a:r>
              <a:rPr lang="ko-KR" altLang="en-US" dirty="0" smtClean="0">
                <a:solidFill>
                  <a:schemeClr val="bg1"/>
                </a:solidFill>
              </a:rPr>
              <a:t> 분</a:t>
            </a:r>
            <a:r>
              <a:rPr lang="ko-KR" altLang="en-US" dirty="0">
                <a:solidFill>
                  <a:schemeClr val="bg1"/>
                </a:solidFill>
              </a:rPr>
              <a:t>석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98757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배운</a:t>
            </a:r>
            <a:r>
              <a:rPr lang="ko-KR" altLang="en-US" dirty="0" err="1">
                <a:solidFill>
                  <a:schemeClr val="bg1"/>
                </a:solidFill>
              </a:rPr>
              <a:t>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293179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추가 진행 하고 싶은 점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3579862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제작한 </a:t>
            </a:r>
            <a:r>
              <a:rPr lang="en-US" altLang="ko-KR" dirty="0" err="1" smtClean="0">
                <a:solidFill>
                  <a:schemeClr val="bg1"/>
                </a:solidFill>
              </a:rPr>
              <a:t>py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파일로 </a:t>
            </a:r>
            <a:r>
              <a:rPr lang="en-US" altLang="ko-KR" dirty="0" err="1" smtClean="0">
                <a:solidFill>
                  <a:schemeClr val="bg1"/>
                </a:solidFill>
              </a:rPr>
              <a:t>Enscript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사용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Multiprocessing</a:t>
            </a:r>
            <a:r>
              <a:rPr lang="ko-KR" altLang="en-US" dirty="0" smtClean="0">
                <a:solidFill>
                  <a:schemeClr val="bg1"/>
                </a:solidFill>
              </a:rPr>
              <a:t>을 사용하여 안정화 작업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36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참조문헌 및 사이트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131590"/>
            <a:ext cx="835292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solidFill>
                  <a:schemeClr val="bg1"/>
                </a:solidFill>
              </a:rPr>
              <a:t>NTFS Log </a:t>
            </a:r>
            <a:r>
              <a:rPr lang="en-US" altLang="ko-KR" sz="1600" dirty="0" smtClean="0">
                <a:solidFill>
                  <a:schemeClr val="bg1"/>
                </a:solidFill>
              </a:rPr>
              <a:t>Tracker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by 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</a:rPr>
              <a:t>Junghoon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 Oh </a:t>
            </a:r>
            <a:r>
              <a:rPr lang="en-US" altLang="ko-KR" sz="1600" dirty="0" smtClean="0">
                <a:solidFill>
                  <a:schemeClr val="bg1"/>
                </a:solidFill>
              </a:rPr>
              <a:t>(</a:t>
            </a:r>
            <a:r>
              <a:rPr lang="en-US" altLang="ko-KR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https</a:t>
            </a:r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://docs.google.com/viewer?a=v&amp;pid=sites&amp;srcid=ZGVmYXVsdGRvbWFpbnxmb3JlbnNpY25vdGV8Z3g6YzVjZGYyNzAwMmQ5YmU1</a:t>
            </a:r>
            <a:r>
              <a:rPr lang="en-US" altLang="ko-KR" sz="1600" dirty="0" smtClean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 smtClean="0">
                <a:solidFill>
                  <a:schemeClr val="bg1"/>
                </a:solidFill>
              </a:rPr>
              <a:t>Advanced $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UsnJrnl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Forensics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by </a:t>
            </a:r>
            <a:r>
              <a:rPr lang="en-US" altLang="ko-KR" sz="1600" dirty="0" err="1" smtClean="0">
                <a:solidFill>
                  <a:schemeClr val="bg1">
                    <a:lumMod val="50000"/>
                  </a:schemeClr>
                </a:solidFill>
              </a:rPr>
              <a:t>Junghoon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 Oh </a:t>
            </a:r>
            <a:r>
              <a:rPr lang="en-US" altLang="ko-KR" sz="1600" dirty="0" smtClean="0">
                <a:solidFill>
                  <a:schemeClr val="bg1"/>
                </a:solidFill>
              </a:rPr>
              <a:t/>
            </a:r>
            <a:br>
              <a:rPr lang="en-US" altLang="ko-KR" sz="1600" dirty="0" smtClean="0">
                <a:solidFill>
                  <a:schemeClr val="bg1"/>
                </a:solidFill>
              </a:rPr>
            </a:br>
            <a:r>
              <a:rPr lang="en-US" altLang="ko-KR" sz="1600" dirty="0" smtClean="0">
                <a:solidFill>
                  <a:schemeClr val="bg1"/>
                </a:solidFill>
              </a:rPr>
              <a:t>(</a:t>
            </a:r>
            <a:r>
              <a:rPr lang="en-US" altLang="ko-KR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https</a:t>
            </a:r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://docs.google.com/viewer?a=v&amp;pid=sites&amp;srcid=ZGVmYXVsdGRvbWFpbnxmb3JlbnNpY25vdGV8Z3g6MTExMzY0ZDE1MDU2MGQxMQ</a:t>
            </a:r>
            <a:r>
              <a:rPr lang="en-US" altLang="ko-KR" sz="1600" dirty="0" smtClean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solidFill>
                  <a:schemeClr val="bg1"/>
                </a:solidFill>
              </a:rPr>
              <a:t>Forensic-proof (</a:t>
            </a:r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</a:t>
            </a:r>
            <a:r>
              <a:rPr lang="en-US" altLang="ko-KR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forensic-proof.com</a:t>
            </a:r>
            <a:r>
              <a:rPr lang="en-US" altLang="ko-KR" sz="1600" dirty="0" smtClean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 smtClean="0">
                <a:solidFill>
                  <a:schemeClr val="bg1"/>
                </a:solidFill>
              </a:rPr>
              <a:t>Kali-KM (</a:t>
            </a:r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</a:t>
            </a:r>
            <a:r>
              <a:rPr lang="en-US" altLang="ko-KR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kali-km.tistory.com)</a:t>
            </a:r>
            <a:endParaRPr lang="ko-KR" alt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4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95736" y="1563638"/>
            <a:ext cx="64087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 smtClean="0">
                <a:solidFill>
                  <a:schemeClr val="bg1"/>
                </a:solidFill>
              </a:rPr>
              <a:t>감사합니다</a:t>
            </a:r>
            <a:r>
              <a:rPr lang="en-US" altLang="ko-KR" sz="7200" dirty="0" smtClean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alswo9087@naver.com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Facebook.com/</a:t>
            </a:r>
            <a:r>
              <a:rPr lang="en-US" altLang="ko-KR" dirty="0" err="1" smtClean="0">
                <a:solidFill>
                  <a:schemeClr val="bg1"/>
                </a:solidFill>
              </a:rPr>
              <a:t>forensic.koo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ko-KR" altLang="en-US" dirty="0" smtClean="0"/>
              <a:t>실습환경 및 사용도구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95536" y="1203598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사용도</a:t>
            </a:r>
            <a:r>
              <a:rPr lang="ko-KR" altLang="en-US" b="1" dirty="0">
                <a:solidFill>
                  <a:schemeClr val="bg1"/>
                </a:solidFill>
              </a:rPr>
              <a:t>구</a:t>
            </a:r>
          </a:p>
        </p:txBody>
      </p:sp>
      <p:graphicFrame>
        <p:nvGraphicFramePr>
          <p:cNvPr id="9" name="내용 개체 틀 3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3858073628"/>
              </p:ext>
            </p:extLst>
          </p:nvPr>
        </p:nvGraphicFramePr>
        <p:xfrm>
          <a:off x="971600" y="1923678"/>
          <a:ext cx="6989144" cy="26210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94572"/>
                <a:gridCol w="3494572"/>
              </a:tblGrid>
              <a:tr h="4608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도구 이름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도구 버전</a:t>
                      </a:r>
                      <a:endParaRPr lang="ko-KR" altLang="en-US" sz="1800" dirty="0"/>
                    </a:p>
                  </a:txBody>
                  <a:tcPr/>
                </a:tc>
              </a:tr>
              <a:tr h="4608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Python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2.7.12</a:t>
                      </a:r>
                      <a:endParaRPr lang="ko-KR" altLang="en-US" sz="1800" dirty="0"/>
                    </a:p>
                  </a:txBody>
                  <a:tcPr/>
                </a:tc>
              </a:tr>
              <a:tr h="4608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Pytsk3(Python 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Sleuth</a:t>
                      </a:r>
                      <a:r>
                        <a:rPr lang="en-US" altLang="ko-KR" sz="1800" dirty="0" smtClean="0"/>
                        <a:t> Kit)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20160721</a:t>
                      </a:r>
                      <a:endParaRPr lang="ko-KR" altLang="en-US" sz="1800" dirty="0"/>
                    </a:p>
                  </a:txBody>
                  <a:tcPr/>
                </a:tc>
              </a:tr>
              <a:tr h="4608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FTK</a:t>
                      </a:r>
                      <a:r>
                        <a:rPr lang="en-US" altLang="ko-KR" sz="1800" baseline="0" dirty="0" smtClean="0"/>
                        <a:t> Imager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3.4.2.2</a:t>
                      </a:r>
                      <a:endParaRPr lang="ko-KR" altLang="en-US" sz="1800" dirty="0"/>
                    </a:p>
                  </a:txBody>
                  <a:tcPr/>
                </a:tc>
              </a:tr>
              <a:tr h="388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HxD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1.7.7.0</a:t>
                      </a:r>
                      <a:endParaRPr lang="ko-KR" altLang="en-US" sz="1800" dirty="0"/>
                    </a:p>
                  </a:txBody>
                  <a:tcPr/>
                </a:tc>
              </a:tr>
              <a:tr h="388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NTFS Log Tracker</a:t>
                      </a:r>
                      <a:endParaRPr lang="ko-KR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1.4</a:t>
                      </a:r>
                      <a:endParaRPr lang="ko-KR" altLang="en-US" sz="18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78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491630"/>
            <a:ext cx="9144000" cy="884466"/>
          </a:xfrm>
        </p:spPr>
        <p:txBody>
          <a:bodyPr/>
          <a:lstStyle/>
          <a:p>
            <a:pPr algn="ctr"/>
            <a:r>
              <a:rPr lang="ko-KR" altLang="en-US" sz="5400" dirty="0" smtClean="0"/>
              <a:t>분 석 개 요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07804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635646"/>
            <a:ext cx="9144000" cy="3507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</a:t>
            </a:r>
            <a:r>
              <a:rPr lang="ko-KR" altLang="en-US" dirty="0"/>
              <a:t>석</a:t>
            </a:r>
            <a:r>
              <a:rPr lang="ko-KR" altLang="en-US" dirty="0" smtClean="0"/>
              <a:t>개요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67335" y="1122298"/>
            <a:ext cx="4809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FF00"/>
                </a:solidFill>
              </a:rPr>
              <a:t>악성스크립트가 삽입된 </a:t>
            </a:r>
            <a:r>
              <a:rPr lang="en-US" altLang="ko-KR" dirty="0">
                <a:solidFill>
                  <a:srgbClr val="FFFF00"/>
                </a:solidFill>
              </a:rPr>
              <a:t>PNG</a:t>
            </a:r>
            <a:r>
              <a:rPr lang="ko-KR" altLang="en-US" dirty="0">
                <a:solidFill>
                  <a:srgbClr val="FFFF00"/>
                </a:solidFill>
              </a:rPr>
              <a:t>파일을 </a:t>
            </a:r>
            <a:r>
              <a:rPr lang="ko-KR" altLang="en-US" dirty="0" smtClean="0">
                <a:solidFill>
                  <a:srgbClr val="FFFF00"/>
                </a:solidFill>
              </a:rPr>
              <a:t>찾아라 </a:t>
            </a:r>
            <a:r>
              <a:rPr lang="en-US" altLang="ko-KR" dirty="0" smtClean="0">
                <a:solidFill>
                  <a:srgbClr val="FFFF00"/>
                </a:solidFill>
              </a:rPr>
              <a:t>!</a:t>
            </a:r>
            <a:endParaRPr lang="en-US" altLang="ko-KR" dirty="0">
              <a:solidFill>
                <a:srgbClr val="FFFF00"/>
              </a:solidFill>
            </a:endParaRPr>
          </a:p>
        </p:txBody>
      </p:sp>
      <p:pic>
        <p:nvPicPr>
          <p:cNvPr id="1028" name="Picture 4" descr="C:\Users\04\Downloads\decision-mak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309" y="2283717"/>
            <a:ext cx="1795886" cy="179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894388" y="3291830"/>
            <a:ext cx="830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Mail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97040" y="3350146"/>
            <a:ext cx="830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Mail</a:t>
            </a:r>
            <a:endParaRPr lang="ko-KR" altLang="en-US" dirty="0"/>
          </a:p>
        </p:txBody>
      </p:sp>
      <p:pic>
        <p:nvPicPr>
          <p:cNvPr id="1029" name="Picture 5" descr="C:\Users\04\Downloads\clou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610" y="1860962"/>
            <a:ext cx="1320698" cy="132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04\Downloads\imac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646" y="3547491"/>
            <a:ext cx="1166869" cy="1166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04\Downloads\smartphon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506" y="2056148"/>
            <a:ext cx="930323" cy="93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04\Downloads\compute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661162"/>
            <a:ext cx="1053198" cy="1053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419872" y="4187761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악성파일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r>
              <a:rPr lang="en-US" altLang="ko-KR" dirty="0" err="1" smtClean="0">
                <a:solidFill>
                  <a:srgbClr val="FF0000"/>
                </a:solidFill>
              </a:rPr>
              <a:t>png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71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1635646"/>
            <a:ext cx="9144000" cy="3507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</a:t>
            </a:r>
            <a:r>
              <a:rPr lang="ko-KR" altLang="en-US" dirty="0"/>
              <a:t>석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pic>
        <p:nvPicPr>
          <p:cNvPr id="1026" name="Picture 2" descr="C:\Users\04\Downloads\police-arresting-ma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44332"/>
            <a:ext cx="1890480" cy="189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04\Downloads\computer (1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530" y="2080522"/>
            <a:ext cx="1679467" cy="1679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04\Downloads\cross-ou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69" y="1779661"/>
            <a:ext cx="2281188" cy="228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167335" y="1122298"/>
            <a:ext cx="4809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FF00"/>
                </a:solidFill>
              </a:rPr>
              <a:t>악성스크립트가 삽입된 </a:t>
            </a:r>
            <a:r>
              <a:rPr lang="en-US" altLang="ko-KR" dirty="0">
                <a:solidFill>
                  <a:srgbClr val="FFFF00"/>
                </a:solidFill>
              </a:rPr>
              <a:t>PNG</a:t>
            </a:r>
            <a:r>
              <a:rPr lang="ko-KR" altLang="en-US" dirty="0">
                <a:solidFill>
                  <a:srgbClr val="FFFF00"/>
                </a:solidFill>
              </a:rPr>
              <a:t>파일을 </a:t>
            </a:r>
            <a:r>
              <a:rPr lang="ko-KR" altLang="en-US" dirty="0" smtClean="0">
                <a:solidFill>
                  <a:srgbClr val="FFFF00"/>
                </a:solidFill>
              </a:rPr>
              <a:t>찾아라 </a:t>
            </a:r>
            <a:r>
              <a:rPr lang="en-US" altLang="ko-KR" dirty="0" smtClean="0">
                <a:solidFill>
                  <a:srgbClr val="FFFF00"/>
                </a:solidFill>
              </a:rPr>
              <a:t>!</a:t>
            </a:r>
            <a:endParaRPr lang="en-US" altLang="ko-KR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37009" y="4118246"/>
            <a:ext cx="3061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trike="sngStrike" dirty="0" smtClean="0">
                <a:solidFill>
                  <a:srgbClr val="FF0000"/>
                </a:solidFill>
              </a:rPr>
              <a:t>Script</a:t>
            </a:r>
            <a:r>
              <a:rPr lang="ko-KR" altLang="en-US" strike="sngStrike" dirty="0" smtClean="0">
                <a:solidFill>
                  <a:srgbClr val="FF0000"/>
                </a:solidFill>
              </a:rPr>
              <a:t>가 삽입된</a:t>
            </a:r>
            <a:r>
              <a:rPr lang="en-US" altLang="ko-KR" strike="sngStrike" dirty="0" smtClean="0">
                <a:solidFill>
                  <a:srgbClr val="FF0000"/>
                </a:solidFill>
              </a:rPr>
              <a:t>.</a:t>
            </a:r>
            <a:r>
              <a:rPr lang="en-US" altLang="ko-KR" strike="sngStrike" dirty="0" err="1" smtClean="0">
                <a:solidFill>
                  <a:srgbClr val="FF0000"/>
                </a:solidFill>
              </a:rPr>
              <a:t>png</a:t>
            </a:r>
            <a:endParaRPr lang="en-US" altLang="ko-KR" strike="sngStrike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원본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r>
              <a:rPr lang="en-US" altLang="ko-KR" dirty="0" err="1" smtClean="0">
                <a:solidFill>
                  <a:srgbClr val="FF0000"/>
                </a:solidFill>
              </a:rPr>
              <a:t>png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악성스크립트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r>
              <a:rPr lang="en-US" altLang="ko-KR" dirty="0" err="1" smtClean="0">
                <a:solidFill>
                  <a:srgbClr val="FF0000"/>
                </a:solidFill>
              </a:rPr>
              <a:t>js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17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491630"/>
            <a:ext cx="9144000" cy="884466"/>
          </a:xfrm>
        </p:spPr>
        <p:txBody>
          <a:bodyPr/>
          <a:lstStyle/>
          <a:p>
            <a:pPr algn="ctr"/>
            <a:r>
              <a:rPr lang="en-US" altLang="ko-KR" sz="5400" dirty="0" smtClean="0"/>
              <a:t>NTFS </a:t>
            </a:r>
            <a:r>
              <a:rPr lang="ko-KR" altLang="en-US" sz="5400" dirty="0" smtClean="0"/>
              <a:t>파일시스템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94639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7780</TotalTime>
  <Words>2546</Words>
  <Application>Microsoft Office PowerPoint</Application>
  <PresentationFormat>화면 슬라이드 쇼(16:9)</PresentationFormat>
  <Paragraphs>419</Paragraphs>
  <Slides>43</Slides>
  <Notes>40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43</vt:i4>
      </vt:variant>
    </vt:vector>
  </HeadingPairs>
  <TitlesOfParts>
    <vt:vector size="45" baseType="lpstr">
      <vt:lpstr>Office Theme</vt:lpstr>
      <vt:lpstr>Custom Design</vt:lpstr>
      <vt:lpstr>PowerPoint 프레젠테이션</vt:lpstr>
      <vt:lpstr> 목차</vt:lpstr>
      <vt:lpstr>실습환경 및 사용도구</vt:lpstr>
      <vt:lpstr> 실습환경 및 사용도구</vt:lpstr>
      <vt:lpstr> 실습환경 및 사용도구</vt:lpstr>
      <vt:lpstr>분 석 개 요</vt:lpstr>
      <vt:lpstr>분석개요</vt:lpstr>
      <vt:lpstr>분석개요</vt:lpstr>
      <vt:lpstr>NTFS 파일시스템</vt:lpstr>
      <vt:lpstr>VBR(Volume Boot Record)</vt:lpstr>
      <vt:lpstr>VBR(Volume Boot Record)</vt:lpstr>
      <vt:lpstr>분석 – VBR</vt:lpstr>
      <vt:lpstr>MFT 영역</vt:lpstr>
      <vt:lpstr>분석 – MFT Entry</vt:lpstr>
      <vt:lpstr>$MFT(Master File Table)</vt:lpstr>
      <vt:lpstr>분석 – Attribute</vt:lpstr>
      <vt:lpstr>NTFS의 로그 파일</vt:lpstr>
      <vt:lpstr>$LogFile</vt:lpstr>
      <vt:lpstr>$LogFile의 크기</vt:lpstr>
      <vt:lpstr>$LogFile 구조</vt:lpstr>
      <vt:lpstr>$LogFile (재시작 영역)</vt:lpstr>
      <vt:lpstr>$LogFile (로깅 영역)</vt:lpstr>
      <vt:lpstr>$UsnJrnl</vt:lpstr>
      <vt:lpstr>$UsnJrnl</vt:lpstr>
      <vt:lpstr>$UsnJrnl</vt:lpstr>
      <vt:lpstr>$UsnJrnl</vt:lpstr>
      <vt:lpstr>$UsnJrnl</vt:lpstr>
      <vt:lpstr>PyNTFSAnalyzer 구현</vt:lpstr>
      <vt:lpstr>분석을 위한 추출</vt:lpstr>
      <vt:lpstr>$UsnJrnl 크기 줄이기</vt:lpstr>
      <vt:lpstr>분석 – VBR (Python)</vt:lpstr>
      <vt:lpstr>분석 – MFT (Python)</vt:lpstr>
      <vt:lpstr>분석 – Attribute (Python) </vt:lpstr>
      <vt:lpstr>Python을 이용한 분석</vt:lpstr>
      <vt:lpstr>Python을 이용한 분석</vt:lpstr>
      <vt:lpstr>MFT analyze - Source Code</vt:lpstr>
      <vt:lpstr>MFT analyze - Result</vt:lpstr>
      <vt:lpstr>$UsnJrnl:$J분석</vt:lpstr>
      <vt:lpstr>$UsnJrnl:$J분석 - Result</vt:lpstr>
      <vt:lpstr>NTFS Log Tracker </vt:lpstr>
      <vt:lpstr>결론</vt:lpstr>
      <vt:lpstr>참조문헌 및 사이트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04</cp:lastModifiedBy>
  <cp:revision>182</cp:revision>
  <dcterms:created xsi:type="dcterms:W3CDTF">2014-04-01T16:27:38Z</dcterms:created>
  <dcterms:modified xsi:type="dcterms:W3CDTF">2016-10-28T08:30:07Z</dcterms:modified>
</cp:coreProperties>
</file>