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6" r:id="rId4"/>
    <p:sldId id="264" r:id="rId5"/>
    <p:sldId id="261" r:id="rId6"/>
    <p:sldId id="267" r:id="rId7"/>
    <p:sldId id="268" r:id="rId8"/>
    <p:sldId id="272" r:id="rId9"/>
    <p:sldId id="270" r:id="rId10"/>
    <p:sldId id="269" r:id="rId11"/>
    <p:sldId id="271" r:id="rId12"/>
    <p:sldId id="276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D5380-A616-1E64-B7BE-9F004939B086}" v="3739" dt="2024-10-25T13:34:02.616"/>
    <p1510:client id="{3D46DB74-942F-39AB-E683-487852B3700C}" v="263" dt="2024-10-24T14:39:32.351"/>
    <p1510:client id="{F5100D5A-83BB-B40D-BDC8-BD3944D6AB4F}" v="98" dt="2024-10-24T15:43:02.825"/>
    <p1510:client id="{F5F9C1B1-422D-C539-3483-45CEC46E3036}" v="631" dt="2024-10-24T14:34:50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chinelearningmastery.com/the-transformer-mode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05C622-265C-6412-EF29-031CFF280A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22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9E2B64-0470-6B48-84DD-4CE829978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Neuronale Netze verstehen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CC27D7-B48D-56B7-65B8-0A501F14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Eine Präsentation von Patrick Siebel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20D01-D6E1-ED84-0152-A5C99A1B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" y="147411"/>
            <a:ext cx="12175669" cy="55449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Stochastic</a:t>
            </a:r>
            <a:r>
              <a:rPr lang="de-DE" sz="2800" dirty="0">
                <a:solidFill>
                  <a:schemeClr val="bg1"/>
                </a:solidFill>
              </a:rPr>
              <a:t> Gradient Descent (Parameter aktualisieren)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A9EFC-EF6F-5809-A720-C75FD725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057" y="1027340"/>
            <a:ext cx="11634671" cy="51859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p 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≙ beliebiger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parameter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</a:t>
            </a:r>
            <a:r>
              <a:rPr lang="de-DE" sz="2000" baseline="-25000" dirty="0" err="1">
                <a:solidFill>
                  <a:schemeClr val="bg1"/>
                </a:solidFill>
                <a:sym typeface="Wingdings" panose="05000000000000000000" pitchFamily="2" charset="2"/>
              </a:rPr>
              <a:t>neu</a:t>
            </a:r>
            <a:r>
              <a:rPr lang="de-DE" sz="2000" baseline="-25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= p - Loss‘(p) * ∝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Loss‘(p) wurde in der Präsentation schon errechnet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∝</a:t>
            </a:r>
            <a:r>
              <a:rPr lang="de-DE" sz="1800" baseline="-25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800" dirty="0">
                <a:solidFill>
                  <a:schemeClr val="bg1"/>
                </a:solidFill>
              </a:rPr>
              <a:t>≙ </a:t>
            </a:r>
            <a:r>
              <a:rPr lang="de-DE" sz="1800" dirty="0" err="1">
                <a:solidFill>
                  <a:schemeClr val="bg1"/>
                </a:solidFill>
              </a:rPr>
              <a:t>Lernrate</a:t>
            </a:r>
            <a:r>
              <a:rPr lang="de-DE" sz="1800" dirty="0">
                <a:solidFill>
                  <a:schemeClr val="bg1"/>
                </a:solidFill>
              </a:rPr>
              <a:t>, wie drastisch soll eine Änderung sein?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p passt sich nun mit unserer errechneten Änderungsempfehlung an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Umso näher wir an einem Minimum des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Losses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mit unserem Parameter sind, umso kleiner werden die Änderungen (Steigung wird bis zum Minimum immer kleiner und ist bei Minimum 0)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Trainingsdaten werden mehrmals zum Training verarbeitet um sich so in mehreren (kleinen) Schritten dem perfekten Neuronalen Netz anzunähern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Ist </a:t>
            </a:r>
            <a:r>
              <a:rPr lang="de-DE" sz="2000" dirty="0">
                <a:solidFill>
                  <a:schemeClr val="bg1"/>
                </a:solidFill>
              </a:rPr>
              <a:t>∝ zu groß wird übers Ziel hinausgeschossen, man überspringt aufgrund zu großer Schritte das Minimum. Das Netz verschlechtert sich während des Trainings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b="1" dirty="0">
                <a:solidFill>
                  <a:schemeClr val="bg1"/>
                </a:solidFill>
              </a:rPr>
              <a:t>Aufgabe 3</a:t>
            </a:r>
          </a:p>
        </p:txBody>
      </p:sp>
    </p:spTree>
    <p:extLst>
      <p:ext uri="{BB962C8B-B14F-4D97-AF65-F5344CB8AC3E}">
        <p14:creationId xmlns:p14="http://schemas.microsoft.com/office/powerpoint/2010/main" val="13875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Wassertropfen, Wasser, Licht enthält.&#10;&#10;Automatisch generierte Beschreibung">
            <a:extLst>
              <a:ext uri="{FF2B5EF4-FFF2-40B4-BE49-F238E27FC236}">
                <a16:creationId xmlns:a16="http://schemas.microsoft.com/office/drawing/2014/main" id="{724E8F41-83FE-B40B-D3C3-1ACD1FE4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4CB4D4F-082F-9A3C-E482-C29B0902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Für Interressierte</a:t>
            </a:r>
          </a:p>
        </p:txBody>
      </p:sp>
    </p:spTree>
    <p:extLst>
      <p:ext uri="{BB962C8B-B14F-4D97-AF65-F5344CB8AC3E}">
        <p14:creationId xmlns:p14="http://schemas.microsoft.com/office/powerpoint/2010/main" val="264611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D60B53A-AC67-533A-56E1-F18817F2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095"/>
            <a:ext cx="12192000" cy="50694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QR-Code zur zusammengestellten </a:t>
            </a:r>
            <a:r>
              <a:rPr lang="de-DE" sz="2800" dirty="0" err="1">
                <a:solidFill>
                  <a:schemeClr val="bg1"/>
                </a:solidFill>
              </a:rPr>
              <a:t>Youtube</a:t>
            </a:r>
            <a:r>
              <a:rPr lang="de-DE" sz="2800" dirty="0">
                <a:solidFill>
                  <a:schemeClr val="bg1"/>
                </a:solidFill>
              </a:rPr>
              <a:t>-Playlist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2491D7-D8FB-5613-8F53-8DDC6A4D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Habe gerade Probleme mit meinem Google Konto, Links zu allen Videos habe ich gesammelt, kann aber aktuell keine Playlist erstellen</a:t>
            </a:r>
          </a:p>
          <a:p>
            <a:r>
              <a:rPr lang="de-DE" dirty="0">
                <a:solidFill>
                  <a:schemeClr val="bg1"/>
                </a:solidFill>
              </a:rPr>
              <a:t>Werde es in den nächsten Tagen nachtragen</a:t>
            </a:r>
          </a:p>
        </p:txBody>
      </p:sp>
    </p:spTree>
    <p:extLst>
      <p:ext uri="{BB962C8B-B14F-4D97-AF65-F5344CB8AC3E}">
        <p14:creationId xmlns:p14="http://schemas.microsoft.com/office/powerpoint/2010/main" val="375547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A9D3E-2B0F-3F4E-17C5-8BE767F9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05"/>
            <a:ext cx="12192000" cy="742315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Optimizer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7131B0-57E5-2882-512F-C65CA391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720" y="1087120"/>
            <a:ext cx="11181080" cy="508984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Wie kann die Schrittgröße dynamisch verändert werden, um sich präzise und in wenigen Schritten dem perfekten Neuronalen Netz anzunähern?</a:t>
            </a:r>
          </a:p>
          <a:p>
            <a:r>
              <a:rPr lang="de-DE" sz="2400" dirty="0">
                <a:solidFill>
                  <a:schemeClr val="bg1"/>
                </a:solidFill>
              </a:rPr>
              <a:t>Bekannte Optimizer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</a:rPr>
              <a:t>SGD (In unserem Beispiel verwendet)</a:t>
            </a:r>
          </a:p>
          <a:p>
            <a:pPr lvl="1"/>
            <a:r>
              <a:rPr lang="de-DE" sz="1800" dirty="0">
                <a:solidFill>
                  <a:schemeClr val="bg1"/>
                </a:solidFill>
              </a:rPr>
              <a:t>Momentum (erweitert SGD)</a:t>
            </a:r>
          </a:p>
          <a:p>
            <a:pPr lvl="1"/>
            <a:r>
              <a:rPr lang="de-DE" sz="1800" dirty="0" err="1">
                <a:solidFill>
                  <a:schemeClr val="bg1"/>
                </a:solidFill>
              </a:rPr>
              <a:t>RMSprop</a:t>
            </a:r>
            <a:endParaRPr lang="de-DE" sz="1800" dirty="0">
              <a:solidFill>
                <a:schemeClr val="bg1"/>
              </a:solidFill>
            </a:endParaRPr>
          </a:p>
          <a:p>
            <a:pPr lvl="1"/>
            <a:r>
              <a:rPr lang="de-DE" sz="1800" dirty="0">
                <a:solidFill>
                  <a:schemeClr val="bg1"/>
                </a:solidFill>
              </a:rPr>
              <a:t>Adam (Kombiniert Momentum und </a:t>
            </a:r>
            <a:r>
              <a:rPr lang="de-DE" sz="1800" dirty="0" err="1">
                <a:solidFill>
                  <a:schemeClr val="bg1"/>
                </a:solidFill>
              </a:rPr>
              <a:t>RMSprop</a:t>
            </a:r>
            <a:r>
              <a:rPr lang="de-DE" sz="1800" dirty="0">
                <a:solidFill>
                  <a:schemeClr val="bg1"/>
                </a:solidFill>
              </a:rPr>
              <a:t>)</a:t>
            </a:r>
          </a:p>
          <a:p>
            <a:r>
              <a:rPr lang="de-DE" sz="2400" b="1" dirty="0">
                <a:solidFill>
                  <a:schemeClr val="bg1"/>
                </a:solidFill>
              </a:rPr>
              <a:t>Erklärvideos in der Playlist</a:t>
            </a:r>
          </a:p>
        </p:txBody>
      </p:sp>
    </p:spTree>
    <p:extLst>
      <p:ext uri="{BB962C8B-B14F-4D97-AF65-F5344CB8AC3E}">
        <p14:creationId xmlns:p14="http://schemas.microsoft.com/office/powerpoint/2010/main" val="40315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CCCAB-5F6E-1895-5C95-4E39CF559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55307-70C7-DBE6-CBBC-2D33E414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081"/>
            <a:ext cx="12192000" cy="650240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Verschiedene Architekturen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3C4286-96B6-BE5A-940D-280878C0E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1652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CNN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Optimiert zur Bildverarbeitung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Kann auch besonders gut Sound verarbeiten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RNN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Optimiert zur Sequenzverarbeitung (z.B. Text)</a:t>
            </a:r>
          </a:p>
          <a:p>
            <a:pPr lvl="1"/>
            <a:r>
              <a:rPr lang="de-DE" sz="1600" b="1" dirty="0">
                <a:solidFill>
                  <a:schemeClr val="bg1"/>
                </a:solidFill>
              </a:rPr>
              <a:t>Variationen:</a:t>
            </a:r>
            <a:r>
              <a:rPr lang="de-DE" sz="1600" dirty="0">
                <a:solidFill>
                  <a:schemeClr val="bg1"/>
                </a:solidFill>
              </a:rPr>
              <a:t> LSTM und GRU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Verwendung fürs Textverständnis von z.B. Alexa</a:t>
            </a:r>
          </a:p>
          <a:p>
            <a:r>
              <a:rPr lang="de-DE" sz="2000" dirty="0">
                <a:solidFill>
                  <a:schemeClr val="bg1"/>
                </a:solidFill>
              </a:rPr>
              <a:t>Alle Architekturen setzen sich aus mathematischen Berechnungen zusammen und werden mit der in dieser Präsentation beschriebenen Technik (Gradient Descent) trainiert</a:t>
            </a:r>
          </a:p>
          <a:p>
            <a:r>
              <a:rPr lang="de-DE" sz="2000" dirty="0">
                <a:solidFill>
                  <a:schemeClr val="bg1"/>
                </a:solidFill>
              </a:rPr>
              <a:t>Architekturen können nach Belieben kombiniert werden, um die Vorteile beider Techniken zu nutzen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ZB.:  CNN zum Bildverständnis, RNN zur Generierung einer Bildbeschreibung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Erklärvideos zu genannten Architekturen in der Playlist</a:t>
            </a:r>
          </a:p>
        </p:txBody>
      </p:sp>
    </p:spTree>
    <p:extLst>
      <p:ext uri="{BB962C8B-B14F-4D97-AF65-F5344CB8AC3E}">
        <p14:creationId xmlns:p14="http://schemas.microsoft.com/office/powerpoint/2010/main" val="24549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60C9D-1648-DF99-E063-069EFF5E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601"/>
            <a:ext cx="12192000" cy="670559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740E5D-33FF-4CB5-A6CF-79E0781B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5240" y="1155065"/>
            <a:ext cx="5181600" cy="4351338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„Feed Forward“ meint die in dieser Präsentation verwendeten Architektur einer Schicht</a:t>
            </a:r>
          </a:p>
          <a:p>
            <a:r>
              <a:rPr lang="de-DE" sz="2000" dirty="0">
                <a:solidFill>
                  <a:schemeClr val="bg1"/>
                </a:solidFill>
              </a:rPr>
              <a:t>Wird ebenfalls mit Gradient Descent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Anwendungsbeispiel:</a:t>
            </a:r>
            <a:r>
              <a:rPr lang="de-DE" sz="2000" dirty="0">
                <a:solidFill>
                  <a:schemeClr val="bg1"/>
                </a:solidFill>
              </a:rPr>
              <a:t>  Modelle hinter ChatGPT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Erklärvideo zu in der Playlist</a:t>
            </a:r>
          </a:p>
          <a:p>
            <a:pPr lvl="1"/>
            <a:r>
              <a:rPr lang="de-DE" sz="1600" b="1" dirty="0">
                <a:solidFill>
                  <a:schemeClr val="bg1"/>
                </a:solidFill>
              </a:rPr>
              <a:t>Python und </a:t>
            </a:r>
            <a:r>
              <a:rPr lang="de-DE" sz="1600" b="1" dirty="0" err="1">
                <a:solidFill>
                  <a:schemeClr val="bg1"/>
                </a:solidFill>
              </a:rPr>
              <a:t>Pytorch</a:t>
            </a:r>
            <a:r>
              <a:rPr lang="de-DE" sz="1600" b="1" dirty="0">
                <a:solidFill>
                  <a:schemeClr val="bg1"/>
                </a:solidFill>
              </a:rPr>
              <a:t> Kenntnisse sind für das Video jedoch vorausgesetzt!</a:t>
            </a:r>
          </a:p>
        </p:txBody>
      </p:sp>
      <p:pic>
        <p:nvPicPr>
          <p:cNvPr id="1026" name="Picture 2" descr="The Transformer Model - MachineLearningMastery.com">
            <a:extLst>
              <a:ext uri="{FF2B5EF4-FFF2-40B4-BE49-F238E27FC236}">
                <a16:creationId xmlns:a16="http://schemas.microsoft.com/office/drawing/2014/main" id="{D677C7D6-F116-5325-1356-E8A1FB9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60" y="1083302"/>
            <a:ext cx="3462072" cy="487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D4F8349-D163-5B3F-60B1-6E40E58AFE5A}"/>
              </a:ext>
            </a:extLst>
          </p:cNvPr>
          <p:cNvSpPr/>
          <p:nvPr/>
        </p:nvSpPr>
        <p:spPr>
          <a:xfrm>
            <a:off x="1943100" y="3217333"/>
            <a:ext cx="762000" cy="302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4A78E26-DA6C-58E2-64B3-E5FEC54B99B7}"/>
              </a:ext>
            </a:extLst>
          </p:cNvPr>
          <p:cNvSpPr/>
          <p:nvPr/>
        </p:nvSpPr>
        <p:spPr>
          <a:xfrm>
            <a:off x="3060700" y="2450252"/>
            <a:ext cx="762000" cy="310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FAD6AF-FA78-81F2-B37E-21396E7A7173}"/>
              </a:ext>
            </a:extLst>
          </p:cNvPr>
          <p:cNvSpPr txBox="1"/>
          <p:nvPr/>
        </p:nvSpPr>
        <p:spPr>
          <a:xfrm>
            <a:off x="838777" y="5991798"/>
            <a:ext cx="4443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>
                <a:solidFill>
                  <a:schemeClr val="bg1"/>
                </a:solidFill>
              </a:rPr>
              <a:t>Quelle: </a:t>
            </a:r>
            <a:r>
              <a:rPr lang="en-US" sz="1100" dirty="0">
                <a:hlinkClick r:id="rId4"/>
              </a:rPr>
              <a:t>https://machinelearningmastery.com/the-transformer-model/</a:t>
            </a:r>
            <a:endParaRPr lang="de-DE" sz="11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9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20D01-D6E1-ED84-0152-A5C99A1B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" y="147411"/>
            <a:ext cx="12175669" cy="55449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Ziffern erkennen (Das MNIST-Dataset)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A9EFC-EF6F-5809-A720-C75FD725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699" y="1027340"/>
            <a:ext cx="5617029" cy="51859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Ziel: </a:t>
            </a:r>
            <a:r>
              <a:rPr lang="de-DE" sz="2000" dirty="0">
                <a:solidFill>
                  <a:schemeClr val="bg1"/>
                </a:solidFill>
              </a:rPr>
              <a:t>Handgeschriebene Ziffern klassifizieren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Ein Bild besteht aus Pixeln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Jeder Pixel stellt eine Zahl von 0 (Weiß) bis 255 (Schwarz) dar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Damit das neuronale Netz besser arbeitet werden all diese Werte durch 255 geteilt, um Fließkommazahlen von 0 bis 1 zu erhalten (=Normalisierung)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Im MNIST Datensatz sind es 28*28=784 Pixel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6" name="Grafik 75" descr="Ein Bild, das Entwurf, Schwarzweiß, Kunst enthält.&#10;&#10;Beschreibung automatisch generiert.">
            <a:extLst>
              <a:ext uri="{FF2B5EF4-FFF2-40B4-BE49-F238E27FC236}">
                <a16:creationId xmlns:a16="http://schemas.microsoft.com/office/drawing/2014/main" id="{3791EF01-5C20-A23C-D4D2-78D21D49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2" y="1299029"/>
            <a:ext cx="4680856" cy="46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4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20D01-D6E1-ED84-0152-A5C99A1B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" y="147411"/>
            <a:ext cx="12175669" cy="55449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Lösungsansatz: Neuronales Netz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A9EFC-EF6F-5809-A720-C75FD725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699" y="1027340"/>
            <a:ext cx="5617029" cy="51859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Ziel: </a:t>
            </a:r>
            <a:r>
              <a:rPr lang="de-DE" sz="2000" dirty="0">
                <a:solidFill>
                  <a:schemeClr val="bg1"/>
                </a:solidFill>
              </a:rPr>
              <a:t>Handgeschriebene Ziffern klassifizieren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Jeder Kreis (Neuron) beschreibt eine Zahl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de-DE" sz="2000" b="1" dirty="0">
                <a:solidFill>
                  <a:schemeClr val="bg1"/>
                </a:solidFill>
              </a:rPr>
              <a:t>Eingabe:</a:t>
            </a:r>
            <a:r>
              <a:rPr lang="de-DE" sz="2000" dirty="0">
                <a:solidFill>
                  <a:schemeClr val="bg1"/>
                </a:solidFill>
              </a:rPr>
              <a:t> 784 normalisierte Pixel 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Blaue Kreise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Courier New,monospace" panose="020B0604020202020204" pitchFamily="34" charset="0"/>
              <a:buChar char="o"/>
            </a:pPr>
            <a:r>
              <a:rPr lang="de-DE" sz="2000" b="1" dirty="0">
                <a:solidFill>
                  <a:schemeClr val="bg1"/>
                </a:solidFill>
              </a:rPr>
              <a:t>Ausgabe:</a:t>
            </a:r>
            <a:r>
              <a:rPr lang="de-DE" sz="2000" dirty="0">
                <a:solidFill>
                  <a:schemeClr val="bg1"/>
                </a:solidFill>
              </a:rPr>
              <a:t> Wahrscheinlichkeit für jede Ziffer (0-9) 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Grüne Kreise</a:t>
            </a:r>
            <a:endParaRPr lang="en-US" sz="1600" dirty="0">
              <a:solidFill>
                <a:schemeClr val="bg1"/>
              </a:solidFill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Je höher die Zahl umso wahrscheinlicher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Courier New,monospace" panose="020B0604020202020204" pitchFamily="34" charset="0"/>
              <a:buChar char="o"/>
            </a:pPr>
            <a:r>
              <a:rPr lang="de-DE" sz="2000" b="1" dirty="0">
                <a:solidFill>
                  <a:schemeClr val="bg1"/>
                </a:solidFill>
              </a:rPr>
              <a:t>Hidden Layer: </a:t>
            </a:r>
            <a:r>
              <a:rPr lang="de-DE" sz="2000" dirty="0">
                <a:solidFill>
                  <a:schemeClr val="bg1"/>
                </a:solidFill>
              </a:rPr>
              <a:t>Wahrscheinlichkeit für Bestandteile der Ziffern (Linien, Kreise, Bögen,…)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Pinke Kreise</a:t>
            </a:r>
            <a:endParaRPr lang="en-US" sz="1600" dirty="0">
              <a:solidFill>
                <a:schemeClr val="bg1"/>
              </a:solidFill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Ausgabeschicht nutzt die Bestandteile statt den rohen Pixeldaten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Courier New,monospace" panose="020B0604020202020204" pitchFamily="34" charset="0"/>
              <a:buChar char="o"/>
            </a:pPr>
            <a:r>
              <a:rPr lang="de-DE" sz="2000" b="1" dirty="0">
                <a:solidFill>
                  <a:schemeClr val="bg1"/>
                </a:solidFill>
              </a:rPr>
              <a:t>Es kann beliebig viele Hidden Layer geben die immer auf der vorherigen Schicht aufbauen</a:t>
            </a:r>
            <a:endParaRPr lang="de-DE" sz="2000" dirty="0">
              <a:solidFill>
                <a:schemeClr val="bg1"/>
              </a:solidFill>
            </a:endParaRPr>
          </a:p>
          <a:p>
            <a:pPr>
              <a:buFont typeface="Courier New,monospace" panose="020B0604020202020204" pitchFamily="34" charset="0"/>
              <a:buChar char="o"/>
            </a:pPr>
            <a:endParaRPr lang="de-DE" dirty="0">
              <a:solidFill>
                <a:srgbClr val="000000"/>
              </a:solidFill>
            </a:endParaRPr>
          </a:p>
          <a:p>
            <a:pPr>
              <a:buFont typeface="Courier New,monospace" panose="020B0604020202020204" pitchFamily="34" charset="0"/>
              <a:buChar char="o"/>
            </a:pPr>
            <a:endParaRPr lang="de-DE" dirty="0">
              <a:solidFill>
                <a:srgbClr val="000000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C82F7CE-E6EF-CE31-8D6C-54E22113EA0C}"/>
              </a:ext>
            </a:extLst>
          </p:cNvPr>
          <p:cNvSpPr/>
          <p:nvPr/>
        </p:nvSpPr>
        <p:spPr>
          <a:xfrm>
            <a:off x="2948873" y="4139904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FF5B81-402C-BF96-C8D9-388291198436}"/>
              </a:ext>
            </a:extLst>
          </p:cNvPr>
          <p:cNvSpPr/>
          <p:nvPr/>
        </p:nvSpPr>
        <p:spPr>
          <a:xfrm>
            <a:off x="2948873" y="4535015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CF161C1-96D3-E4FB-564F-6F7E9CE803B1}"/>
              </a:ext>
            </a:extLst>
          </p:cNvPr>
          <p:cNvSpPr/>
          <p:nvPr/>
        </p:nvSpPr>
        <p:spPr>
          <a:xfrm>
            <a:off x="2948873" y="4930126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3DDA84-256E-365C-5F6C-355C7EA8F99A}"/>
              </a:ext>
            </a:extLst>
          </p:cNvPr>
          <p:cNvSpPr/>
          <p:nvPr/>
        </p:nvSpPr>
        <p:spPr>
          <a:xfrm>
            <a:off x="2948873" y="5932015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A703DF-8223-8C85-6F7A-C7F55A4B82AA}"/>
              </a:ext>
            </a:extLst>
          </p:cNvPr>
          <p:cNvSpPr txBox="1"/>
          <p:nvPr/>
        </p:nvSpPr>
        <p:spPr>
          <a:xfrm>
            <a:off x="2951781" y="5072323"/>
            <a:ext cx="3725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F05D2C5-7D9D-3BF5-B273-2B9472C9766D}"/>
              </a:ext>
            </a:extLst>
          </p:cNvPr>
          <p:cNvSpPr/>
          <p:nvPr/>
        </p:nvSpPr>
        <p:spPr>
          <a:xfrm>
            <a:off x="4952651" y="4139904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7A4C53A-85D6-A63A-A5FD-E21A02B19990}"/>
              </a:ext>
            </a:extLst>
          </p:cNvPr>
          <p:cNvSpPr/>
          <p:nvPr/>
        </p:nvSpPr>
        <p:spPr>
          <a:xfrm>
            <a:off x="4952651" y="4535015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A3E44C8-69F3-9F18-03DA-882FD988A371}"/>
              </a:ext>
            </a:extLst>
          </p:cNvPr>
          <p:cNvSpPr/>
          <p:nvPr/>
        </p:nvSpPr>
        <p:spPr>
          <a:xfrm>
            <a:off x="4952651" y="4930125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DB6F1B4-11DF-4DB2-D7A5-F150556EDDFB}"/>
              </a:ext>
            </a:extLst>
          </p:cNvPr>
          <p:cNvSpPr/>
          <p:nvPr/>
        </p:nvSpPr>
        <p:spPr>
          <a:xfrm>
            <a:off x="4952651" y="5932015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8C5AD88-9473-CD3E-81DF-7530EFE27599}"/>
              </a:ext>
            </a:extLst>
          </p:cNvPr>
          <p:cNvSpPr txBox="1"/>
          <p:nvPr/>
        </p:nvSpPr>
        <p:spPr>
          <a:xfrm>
            <a:off x="4955559" y="5086434"/>
            <a:ext cx="7676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de-DE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r>
              <a:rPr lang="de-DE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CD4D9C-3C01-AE7F-E3F1-D9E4B1B9F2A1}"/>
              </a:ext>
            </a:extLst>
          </p:cNvPr>
          <p:cNvSpPr/>
          <p:nvPr/>
        </p:nvSpPr>
        <p:spPr>
          <a:xfrm>
            <a:off x="3936651" y="4591460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478ECE8-A053-FEC2-2E62-C1EE84861E84}"/>
              </a:ext>
            </a:extLst>
          </p:cNvPr>
          <p:cNvSpPr/>
          <p:nvPr/>
        </p:nvSpPr>
        <p:spPr>
          <a:xfrm>
            <a:off x="3936651" y="4986571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25384D-6154-33B8-692B-F3428483573F}"/>
              </a:ext>
            </a:extLst>
          </p:cNvPr>
          <p:cNvSpPr/>
          <p:nvPr/>
        </p:nvSpPr>
        <p:spPr>
          <a:xfrm>
            <a:off x="3936651" y="5381681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AD44D7-DCA1-0189-F564-BD724FEEA0C0}"/>
              </a:ext>
            </a:extLst>
          </p:cNvPr>
          <p:cNvSpPr txBox="1"/>
          <p:nvPr/>
        </p:nvSpPr>
        <p:spPr>
          <a:xfrm>
            <a:off x="5113493" y="4130988"/>
            <a:ext cx="38881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13DA810-392D-35B5-41CE-8EBF216BDB8A}"/>
              </a:ext>
            </a:extLst>
          </p:cNvPr>
          <p:cNvSpPr txBox="1"/>
          <p:nvPr/>
        </p:nvSpPr>
        <p:spPr>
          <a:xfrm>
            <a:off x="5230724" y="4541295"/>
            <a:ext cx="25204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de-D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r"/>
            <a:endParaRPr lang="de-DE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3FCF1E5-4C4B-2E13-F65A-1C9E581A4375}"/>
              </a:ext>
            </a:extLst>
          </p:cNvPr>
          <p:cNvSpPr txBox="1"/>
          <p:nvPr/>
        </p:nvSpPr>
        <p:spPr>
          <a:xfrm>
            <a:off x="5230724" y="4922295"/>
            <a:ext cx="27158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</a:p>
          <a:p>
            <a:pPr algn="r"/>
            <a:endParaRPr lang="de-DE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CAA13F-E2A4-65BF-6816-548E2A418769}"/>
              </a:ext>
            </a:extLst>
          </p:cNvPr>
          <p:cNvSpPr txBox="1"/>
          <p:nvPr/>
        </p:nvSpPr>
        <p:spPr>
          <a:xfrm>
            <a:off x="5015801" y="5938296"/>
            <a:ext cx="48650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9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52C1DCA-AEA1-3C6C-7227-D80A7A463EA3}"/>
              </a:ext>
            </a:extLst>
          </p:cNvPr>
          <p:cNvSpPr txBox="1"/>
          <p:nvPr/>
        </p:nvSpPr>
        <p:spPr>
          <a:xfrm>
            <a:off x="2153417" y="4130988"/>
            <a:ext cx="81028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Pixel 1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6FAD129-5E3B-FAFC-3D43-A1EE60077A3B}"/>
              </a:ext>
            </a:extLst>
          </p:cNvPr>
          <p:cNvSpPr txBox="1"/>
          <p:nvPr/>
        </p:nvSpPr>
        <p:spPr>
          <a:xfrm>
            <a:off x="2142947" y="4541295"/>
            <a:ext cx="82145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Pixel 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5EF0F4D-AB29-829C-9594-1F71C9366A5F}"/>
              </a:ext>
            </a:extLst>
          </p:cNvPr>
          <p:cNvSpPr txBox="1"/>
          <p:nvPr/>
        </p:nvSpPr>
        <p:spPr>
          <a:xfrm>
            <a:off x="2162486" y="4931366"/>
            <a:ext cx="804706" cy="332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>
                <a:solidFill>
                  <a:schemeClr val="accent1">
                    <a:lumMod val="20000"/>
                    <a:lumOff val="80000"/>
                  </a:schemeClr>
                </a:solidFill>
              </a:rPr>
              <a:t>Pixel 3</a:t>
            </a:r>
            <a:endParaRPr lang="de-DE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05030BE-F032-A223-F04A-7BBFED94A01C}"/>
              </a:ext>
            </a:extLst>
          </p:cNvPr>
          <p:cNvSpPr txBox="1"/>
          <p:nvPr/>
        </p:nvSpPr>
        <p:spPr>
          <a:xfrm>
            <a:off x="2036184" y="5938295"/>
            <a:ext cx="112918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>
                <a:solidFill>
                  <a:schemeClr val="accent1">
                    <a:lumMod val="20000"/>
                    <a:lumOff val="80000"/>
                  </a:schemeClr>
                </a:solidFill>
              </a:rPr>
              <a:t>Pixel 784</a:t>
            </a:r>
            <a:endParaRPr lang="de-DE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de-DE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BF91E16-CECD-9D10-F60C-8BCBDFF4915D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3226619" y="4279231"/>
            <a:ext cx="710032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9D997C2-56E8-7F2C-E96C-A0F97B3F7891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3226619" y="4279231"/>
            <a:ext cx="710032" cy="84666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5C084E9-83F5-60E9-973E-27D110C45C2E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3226619" y="4279231"/>
            <a:ext cx="710032" cy="124177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6C8430B-BF2F-FFF6-EAC1-F384E21B8331}"/>
              </a:ext>
            </a:extLst>
          </p:cNvPr>
          <p:cNvCxnSpPr>
            <a:cxnSpLocks/>
            <a:stCxn id="7" idx="6"/>
            <a:endCxn id="25" idx="2"/>
          </p:cNvCxnSpPr>
          <p:nvPr/>
        </p:nvCxnSpPr>
        <p:spPr>
          <a:xfrm>
            <a:off x="3226619" y="4674342"/>
            <a:ext cx="710032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B259F6B-7450-9822-7103-E40A4BBCEF21}"/>
              </a:ext>
            </a:extLst>
          </p:cNvPr>
          <p:cNvCxnSpPr>
            <a:cxnSpLocks/>
            <a:stCxn id="7" idx="6"/>
            <a:endCxn id="27" idx="2"/>
          </p:cNvCxnSpPr>
          <p:nvPr/>
        </p:nvCxnSpPr>
        <p:spPr>
          <a:xfrm>
            <a:off x="3226619" y="4674342"/>
            <a:ext cx="710032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84F0B44-AB8B-56D7-D13F-5A12F4D5D021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>
            <a:off x="3226619" y="4674342"/>
            <a:ext cx="710032" cy="846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6EF6FC4-61C6-C340-279D-7019D0A78E28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 flipV="1">
            <a:off x="3226619" y="4730787"/>
            <a:ext cx="710032" cy="338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D048C0B-54D4-7646-6B11-4D70432A3B4A}"/>
              </a:ext>
            </a:extLst>
          </p:cNvPr>
          <p:cNvCxnSpPr>
            <a:cxnSpLocks/>
            <a:stCxn id="9" idx="6"/>
            <a:endCxn id="27" idx="2"/>
          </p:cNvCxnSpPr>
          <p:nvPr/>
        </p:nvCxnSpPr>
        <p:spPr>
          <a:xfrm>
            <a:off x="3226619" y="5069453"/>
            <a:ext cx="710032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67D332E-9E3B-7616-E3CE-D2105A3E5558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>
            <a:off x="3226619" y="5069453"/>
            <a:ext cx="710032" cy="451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7307CD0-6831-F3C2-04EB-931D93EA8EFD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 flipV="1">
            <a:off x="3226619" y="4730787"/>
            <a:ext cx="710032" cy="1340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01AE06-E1A2-4F29-F89C-862AAB087812}"/>
              </a:ext>
            </a:extLst>
          </p:cNvPr>
          <p:cNvCxnSpPr>
            <a:cxnSpLocks/>
            <a:stCxn id="11" idx="6"/>
            <a:endCxn id="27" idx="2"/>
          </p:cNvCxnSpPr>
          <p:nvPr/>
        </p:nvCxnSpPr>
        <p:spPr>
          <a:xfrm flipV="1">
            <a:off x="3226619" y="5125898"/>
            <a:ext cx="710032" cy="9454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804953C7-0D89-6E7B-029D-DE2E676CC846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 flipV="1">
            <a:off x="3226619" y="5521008"/>
            <a:ext cx="710032" cy="55033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933E6BD-1529-050A-219C-B9507D5ED7A6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 flipV="1">
            <a:off x="4214397" y="4279231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BCD0DF1-7BD5-1ED3-971F-05DC3C9403EC}"/>
              </a:ext>
            </a:extLst>
          </p:cNvPr>
          <p:cNvCxnSpPr>
            <a:cxnSpLocks/>
            <a:stCxn id="25" idx="6"/>
            <a:endCxn id="17" idx="2"/>
          </p:cNvCxnSpPr>
          <p:nvPr/>
        </p:nvCxnSpPr>
        <p:spPr>
          <a:xfrm flipV="1">
            <a:off x="4214397" y="4674342"/>
            <a:ext cx="738254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384F05F0-E668-33F9-49BC-CC7FDF7F8E2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59938" y="4731652"/>
            <a:ext cx="692713" cy="3378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9BA0A9A-E55C-D98E-0C70-8FFDF34CBF11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>
            <a:off x="4214397" y="4730787"/>
            <a:ext cx="738254" cy="1340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3838E4F9-382F-94CB-1A44-62B5BB22BEF2}"/>
              </a:ext>
            </a:extLst>
          </p:cNvPr>
          <p:cNvCxnSpPr>
            <a:cxnSpLocks/>
            <a:stCxn id="27" idx="6"/>
            <a:endCxn id="15" idx="2"/>
          </p:cNvCxnSpPr>
          <p:nvPr/>
        </p:nvCxnSpPr>
        <p:spPr>
          <a:xfrm flipV="1">
            <a:off x="4214397" y="4279231"/>
            <a:ext cx="738254" cy="84666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E63DA30-E160-44AA-F206-1C5F81A1FC84}"/>
              </a:ext>
            </a:extLst>
          </p:cNvPr>
          <p:cNvCxnSpPr>
            <a:cxnSpLocks/>
            <a:stCxn id="27" idx="6"/>
            <a:endCxn id="17" idx="2"/>
          </p:cNvCxnSpPr>
          <p:nvPr/>
        </p:nvCxnSpPr>
        <p:spPr>
          <a:xfrm flipV="1">
            <a:off x="4214397" y="4674342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591BA8C-A924-26F6-F31B-24F23C4CE072}"/>
              </a:ext>
            </a:extLst>
          </p:cNvPr>
          <p:cNvCxnSpPr>
            <a:cxnSpLocks/>
            <a:stCxn id="27" idx="6"/>
            <a:endCxn id="19" idx="2"/>
          </p:cNvCxnSpPr>
          <p:nvPr/>
        </p:nvCxnSpPr>
        <p:spPr>
          <a:xfrm flipV="1">
            <a:off x="4214397" y="5069452"/>
            <a:ext cx="738254" cy="5644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24A0559-CEC3-91C1-40A8-1775588851A4}"/>
              </a:ext>
            </a:extLst>
          </p:cNvPr>
          <p:cNvCxnSpPr>
            <a:cxnSpLocks/>
            <a:stCxn id="27" idx="6"/>
            <a:endCxn id="21" idx="2"/>
          </p:cNvCxnSpPr>
          <p:nvPr/>
        </p:nvCxnSpPr>
        <p:spPr>
          <a:xfrm>
            <a:off x="4214397" y="5125898"/>
            <a:ext cx="738254" cy="9454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91E8AC6-C962-47AF-7FA5-D8318C5460EA}"/>
              </a:ext>
            </a:extLst>
          </p:cNvPr>
          <p:cNvCxnSpPr>
            <a:cxnSpLocks/>
          </p:cNvCxnSpPr>
          <p:nvPr/>
        </p:nvCxnSpPr>
        <p:spPr>
          <a:xfrm flipV="1">
            <a:off x="4223648" y="4321616"/>
            <a:ext cx="705755" cy="118110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1E613CD-C8E0-5887-62BA-A6A9B75AFC43}"/>
              </a:ext>
            </a:extLst>
          </p:cNvPr>
          <p:cNvCxnSpPr>
            <a:cxnSpLocks/>
            <a:stCxn id="29" idx="6"/>
            <a:endCxn id="17" idx="2"/>
          </p:cNvCxnSpPr>
          <p:nvPr/>
        </p:nvCxnSpPr>
        <p:spPr>
          <a:xfrm flipV="1">
            <a:off x="4214397" y="4674342"/>
            <a:ext cx="738254" cy="846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75267A7-3EA8-0A3E-D5EC-0967402B7D9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232719" y="4279231"/>
            <a:ext cx="719932" cy="120534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FF526F76-1EDC-90BC-C3A9-E3295C2D2800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 flipV="1">
            <a:off x="4214397" y="5069452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7E72BB5-B3CE-2CE3-619F-3200616B530C}"/>
              </a:ext>
            </a:extLst>
          </p:cNvPr>
          <p:cNvCxnSpPr>
            <a:cxnSpLocks/>
            <a:stCxn id="29" idx="6"/>
            <a:endCxn id="21" idx="2"/>
          </p:cNvCxnSpPr>
          <p:nvPr/>
        </p:nvCxnSpPr>
        <p:spPr>
          <a:xfrm>
            <a:off x="4214397" y="5521008"/>
            <a:ext cx="738254" cy="55033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Grafik 97" descr="Ein Bild, das Entwurf, Schwarzweiß, Kunst enthält.&#10;&#10;Beschreibung automatisch generiert.">
            <a:extLst>
              <a:ext uri="{FF2B5EF4-FFF2-40B4-BE49-F238E27FC236}">
                <a16:creationId xmlns:a16="http://schemas.microsoft.com/office/drawing/2014/main" id="{4AC10823-C733-D0B4-5708-649FCA58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4" y="1025491"/>
            <a:ext cx="1877087" cy="1885322"/>
          </a:xfrm>
          <a:prstGeom prst="rect">
            <a:avLst/>
          </a:prstGeom>
        </p:spPr>
      </p:pic>
      <p:sp>
        <p:nvSpPr>
          <p:cNvPr id="100" name="Pfeil: nach oben gebogen 99">
            <a:extLst>
              <a:ext uri="{FF2B5EF4-FFF2-40B4-BE49-F238E27FC236}">
                <a16:creationId xmlns:a16="http://schemas.microsoft.com/office/drawing/2014/main" id="{64CC7987-37E9-F206-CB19-5F748D8FE439}"/>
              </a:ext>
            </a:extLst>
          </p:cNvPr>
          <p:cNvSpPr/>
          <p:nvPr/>
        </p:nvSpPr>
        <p:spPr>
          <a:xfrm rot="5400000">
            <a:off x="461530" y="3836666"/>
            <a:ext cx="2288111" cy="814939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24166C03-F60D-262D-8841-5D7192662BEF}"/>
              </a:ext>
            </a:extLst>
          </p:cNvPr>
          <p:cNvSpPr/>
          <p:nvPr/>
        </p:nvSpPr>
        <p:spPr>
          <a:xfrm>
            <a:off x="3580819" y="999365"/>
            <a:ext cx="840022" cy="2383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Pfeil: nach unten 103">
            <a:extLst>
              <a:ext uri="{FF2B5EF4-FFF2-40B4-BE49-F238E27FC236}">
                <a16:creationId xmlns:a16="http://schemas.microsoft.com/office/drawing/2014/main" id="{13304F35-E86F-0E98-7BF2-1458D40357F6}"/>
              </a:ext>
            </a:extLst>
          </p:cNvPr>
          <p:cNvSpPr/>
          <p:nvPr/>
        </p:nvSpPr>
        <p:spPr>
          <a:xfrm rot="10800000">
            <a:off x="3920099" y="3505307"/>
            <a:ext cx="282121" cy="94497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Grafik 105" descr="Ein Bild, das stationär, Stift enthält.&#10;&#10;Beschreibung automatisch generiert.">
            <a:extLst>
              <a:ext uri="{FF2B5EF4-FFF2-40B4-BE49-F238E27FC236}">
                <a16:creationId xmlns:a16="http://schemas.microsoft.com/office/drawing/2014/main" id="{9C73B4EB-64BA-B38A-ECAE-16782BB7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760" y="1140279"/>
            <a:ext cx="621481" cy="558801"/>
          </a:xfrm>
          <a:prstGeom prst="rect">
            <a:avLst/>
          </a:prstGeom>
        </p:spPr>
      </p:pic>
      <p:pic>
        <p:nvPicPr>
          <p:cNvPr id="108" name="Grafik 107" descr="Ein Bild, das Ohrenstöpsel enthält.&#10;&#10;Beschreibung automatisch generiert.">
            <a:extLst>
              <a:ext uri="{FF2B5EF4-FFF2-40B4-BE49-F238E27FC236}">
                <a16:creationId xmlns:a16="http://schemas.microsoft.com/office/drawing/2014/main" id="{B3F20159-5F57-D313-F1FF-A75402942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387" y="1865993"/>
            <a:ext cx="631251" cy="588109"/>
          </a:xfrm>
          <a:prstGeom prst="rect">
            <a:avLst/>
          </a:prstGeom>
        </p:spPr>
      </p:pic>
      <p:pic>
        <p:nvPicPr>
          <p:cNvPr id="110" name="Grafik 109" descr="Ein Bild, das Textmarker, Schreibwaren, Stift, Kamm enthält.&#10;&#10;Beschreibung automatisch generiert.">
            <a:extLst>
              <a:ext uri="{FF2B5EF4-FFF2-40B4-BE49-F238E27FC236}">
                <a16:creationId xmlns:a16="http://schemas.microsoft.com/office/drawing/2014/main" id="{05FA49BA-D01A-3B96-EB32-4A3151188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947" y="2593102"/>
            <a:ext cx="611712" cy="578340"/>
          </a:xfrm>
          <a:prstGeom prst="rect">
            <a:avLst/>
          </a:prstGeom>
        </p:spPr>
      </p:pic>
      <p:sp>
        <p:nvSpPr>
          <p:cNvPr id="112" name="Rechteck 111">
            <a:extLst>
              <a:ext uri="{FF2B5EF4-FFF2-40B4-BE49-F238E27FC236}">
                <a16:creationId xmlns:a16="http://schemas.microsoft.com/office/drawing/2014/main" id="{A8060086-A91A-402E-321A-3965DD77169A}"/>
              </a:ext>
            </a:extLst>
          </p:cNvPr>
          <p:cNvSpPr/>
          <p:nvPr/>
        </p:nvSpPr>
        <p:spPr>
          <a:xfrm>
            <a:off x="4645665" y="999365"/>
            <a:ext cx="840022" cy="23830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id="{04D4C026-0F66-A320-574C-2789ADF87180}"/>
              </a:ext>
            </a:extLst>
          </p:cNvPr>
          <p:cNvSpPr/>
          <p:nvPr/>
        </p:nvSpPr>
        <p:spPr>
          <a:xfrm rot="10800000">
            <a:off x="4955637" y="3524844"/>
            <a:ext cx="262582" cy="53466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Grafik 115" descr="Ein Bild, das Farbigkeit, Grafiken, Pixel, Design enthält.&#10;&#10;Beschreibung automatisch generiert.">
            <a:extLst>
              <a:ext uri="{FF2B5EF4-FFF2-40B4-BE49-F238E27FC236}">
                <a16:creationId xmlns:a16="http://schemas.microsoft.com/office/drawing/2014/main" id="{75DD6893-ACDF-44C5-8E95-71752D3BF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805" y="1787839"/>
            <a:ext cx="738711" cy="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8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7" grpId="0"/>
      <p:bldP spid="39" grpId="0"/>
      <p:bldP spid="41" grpId="0"/>
      <p:bldP spid="43" grpId="0"/>
      <p:bldP spid="45" grpId="0"/>
      <p:bldP spid="100" grpId="0" animBg="1"/>
      <p:bldP spid="102" grpId="0" animBg="1"/>
      <p:bldP spid="104" grpId="0" animBg="1"/>
      <p:bldP spid="112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20D01-D6E1-ED84-0152-A5C99A1B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" y="147411"/>
            <a:ext cx="12175669" cy="55449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Funktionsweise Neuronales Netz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A9EFC-EF6F-5809-A720-C75FD725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699" y="1027340"/>
            <a:ext cx="5617029" cy="518590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Gewichte (w) und Bias (b) als trainierbare Parameter</a:t>
            </a:r>
          </a:p>
          <a:p>
            <a:r>
              <a:rPr lang="de-DE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</a:t>
            </a:r>
            <a:r>
              <a:rPr lang="de-DE" sz="2000" dirty="0">
                <a:solidFill>
                  <a:schemeClr val="accent3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₁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 = 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a₁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 * </a:t>
            </a:r>
            <a:r>
              <a:rPr lang="de-DE" sz="2000" dirty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w</a:t>
            </a:r>
            <a:r>
              <a:rPr lang="de-DE" sz="2000" baseline="-25000" dirty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1.1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 +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 a₂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 * </a:t>
            </a:r>
            <a:r>
              <a:rPr lang="de-DE" sz="2000" dirty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w</a:t>
            </a:r>
            <a:r>
              <a:rPr lang="de-DE" sz="2000" baseline="-25000" dirty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2.1</a:t>
            </a:r>
            <a:r>
              <a:rPr lang="de-DE" sz="2000" dirty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 a₃ * </a:t>
            </a:r>
            <a:r>
              <a:rPr lang="de-DE" sz="2000" dirty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w</a:t>
            </a:r>
            <a:r>
              <a:rPr lang="de-DE" sz="2000" baseline="-25000" dirty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3.1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 + b₁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de-DE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zₙ</a:t>
            </a:r>
            <a:r>
              <a:rPr lang="de-DE" sz="2000" dirty="0">
                <a:solidFill>
                  <a:schemeClr val="bg1"/>
                </a:solidFill>
              </a:rPr>
              <a:t> = </a:t>
            </a:r>
            <a:r>
              <a:rPr lang="de-DE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a₁</a:t>
            </a:r>
            <a:r>
              <a:rPr lang="de-DE" sz="2000" dirty="0">
                <a:solidFill>
                  <a:schemeClr val="bg1"/>
                </a:solidFill>
              </a:rPr>
              <a:t> * </a:t>
            </a:r>
            <a:r>
              <a:rPr lang="de-DE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</a:t>
            </a:r>
            <a:r>
              <a:rPr lang="de-DE" sz="20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1.n</a:t>
            </a:r>
            <a:r>
              <a:rPr lang="de-DE" sz="2000" baseline="-25000" dirty="0">
                <a:solidFill>
                  <a:schemeClr val="bg1"/>
                </a:solidFill>
              </a:rPr>
              <a:t> </a:t>
            </a:r>
            <a:r>
              <a:rPr lang="de-DE" sz="2000" dirty="0">
                <a:solidFill>
                  <a:schemeClr val="bg1"/>
                </a:solidFill>
              </a:rPr>
              <a:t>+ </a:t>
            </a:r>
            <a:r>
              <a:rPr lang="de-DE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a₂</a:t>
            </a:r>
            <a:r>
              <a:rPr lang="de-DE" sz="2000" dirty="0">
                <a:solidFill>
                  <a:schemeClr val="bg1"/>
                </a:solidFill>
              </a:rPr>
              <a:t> * </a:t>
            </a:r>
            <a:r>
              <a:rPr lang="de-DE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</a:t>
            </a:r>
            <a:r>
              <a:rPr lang="de-DE" sz="20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2.n </a:t>
            </a:r>
            <a:r>
              <a:rPr lang="de-DE" sz="2000" dirty="0">
                <a:solidFill>
                  <a:schemeClr val="bg1"/>
                </a:solidFill>
              </a:rPr>
              <a:t>+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₃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</a:t>
            </a:r>
            <a:r>
              <a:rPr lang="de-DE" sz="2000" dirty="0">
                <a:solidFill>
                  <a:schemeClr val="bg1"/>
                </a:solidFill>
              </a:rPr>
              <a:t>* </a:t>
            </a:r>
            <a:r>
              <a:rPr lang="de-DE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</a:t>
            </a:r>
            <a:r>
              <a:rPr lang="de-DE" sz="20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3.n</a:t>
            </a:r>
            <a:r>
              <a:rPr lang="de-DE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bg1"/>
                </a:solidFill>
              </a:rPr>
              <a:t>+ b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ₙ</a:t>
            </a:r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(a * w ...+ b) =&gt; Lineare Funktion (Simpelste Mathematische Funktion) </a:t>
            </a:r>
          </a:p>
          <a:p>
            <a:r>
              <a:rPr lang="de-DE" sz="2000" dirty="0">
                <a:solidFill>
                  <a:schemeClr val="bg1"/>
                </a:solidFill>
              </a:rPr>
              <a:t>Lineare Funktionen aller Neuronen der ersten Schicht werden für jedes Neuron der zweiten Schicht aufaddiert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Gewicht w beschreibt den Einfluss der einzelnen Eingabe auf eine bestimmte Ausgabe (</a:t>
            </a:r>
            <a:r>
              <a:rPr lang="de-DE" sz="1600" dirty="0" err="1">
                <a:solidFill>
                  <a:schemeClr val="bg1"/>
                </a:solidFill>
              </a:rPr>
              <a:t>zB</a:t>
            </a:r>
            <a:r>
              <a:rPr lang="de-DE" sz="1600" dirty="0">
                <a:solidFill>
                  <a:schemeClr val="bg1"/>
                </a:solidFill>
              </a:rPr>
              <a:t>.: Soll bei der 9 ein Kreis vorkommen? Dann Gewicht von der Kreiseingabe zum Neuron der 9 hoch)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Gewicht W kann als Synapse (Linie) gesehen werden, durch welche alle Eingaben mit allen Ausgaben verbunden werden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Jedes Ausgabe-Neuron besitzt einen Bias als "Schwellwert"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600" dirty="0">
                <a:solidFill>
                  <a:schemeClr val="bg1"/>
                </a:solidFill>
              </a:rPr>
              <a:t>Wie Signalempfindlich ist das Neuron?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z = a * w + b </a:t>
            </a:r>
            <a:r>
              <a:rPr lang="de-DE" sz="2000" dirty="0">
                <a:solidFill>
                  <a:schemeClr val="bg1"/>
                </a:solidFill>
              </a:rPr>
              <a:t>(Schreibweise Lineare Algebra)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Aufgabe 1 (Nur Berechnung von z)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D10A554-344A-CFB2-44B4-B5E207F8B35F}"/>
              </a:ext>
            </a:extLst>
          </p:cNvPr>
          <p:cNvSpPr/>
          <p:nvPr/>
        </p:nvSpPr>
        <p:spPr>
          <a:xfrm>
            <a:off x="418080" y="1037554"/>
            <a:ext cx="521977" cy="532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₁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1FE1C3A-F4D1-68ED-F3F4-87838257B13D}"/>
              </a:ext>
            </a:extLst>
          </p:cNvPr>
          <p:cNvSpPr/>
          <p:nvPr/>
        </p:nvSpPr>
        <p:spPr>
          <a:xfrm>
            <a:off x="426706" y="1799554"/>
            <a:ext cx="521977" cy="5326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₂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7D24BDD-C685-40A8-C398-4594FC468A5A}"/>
              </a:ext>
            </a:extLst>
          </p:cNvPr>
          <p:cNvSpPr/>
          <p:nvPr/>
        </p:nvSpPr>
        <p:spPr>
          <a:xfrm>
            <a:off x="426706" y="2561554"/>
            <a:ext cx="521977" cy="5326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₃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2CEB0F7-3B58-DD46-C304-3450965A72FE}"/>
              </a:ext>
            </a:extLst>
          </p:cNvPr>
          <p:cNvSpPr/>
          <p:nvPr/>
        </p:nvSpPr>
        <p:spPr>
          <a:xfrm>
            <a:off x="1853014" y="1467401"/>
            <a:ext cx="521977" cy="532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₁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469BFF0-DC51-8527-F242-787D0AD607E2}"/>
              </a:ext>
            </a:extLst>
          </p:cNvPr>
          <p:cNvSpPr/>
          <p:nvPr/>
        </p:nvSpPr>
        <p:spPr>
          <a:xfrm>
            <a:off x="1853014" y="2229401"/>
            <a:ext cx="521977" cy="532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₂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9CC0FE2-F571-0270-9517-3A859DB482F5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940057" y="1303881"/>
            <a:ext cx="912957" cy="429847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6FF02E7-3C47-BD09-122C-09BE73384D11}"/>
              </a:ext>
            </a:extLst>
          </p:cNvPr>
          <p:cNvCxnSpPr>
            <a:cxnSpLocks/>
            <a:stCxn id="20" idx="6"/>
            <a:endCxn id="42" idx="2"/>
          </p:cNvCxnSpPr>
          <p:nvPr/>
        </p:nvCxnSpPr>
        <p:spPr>
          <a:xfrm>
            <a:off x="940057" y="1303881"/>
            <a:ext cx="912957" cy="1191847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CD29135-1AEA-6762-53F9-37C7E8E6128A}"/>
              </a:ext>
            </a:extLst>
          </p:cNvPr>
          <p:cNvCxnSpPr>
            <a:cxnSpLocks/>
            <a:stCxn id="12" idx="6"/>
            <a:endCxn id="42" idx="2"/>
          </p:cNvCxnSpPr>
          <p:nvPr/>
        </p:nvCxnSpPr>
        <p:spPr>
          <a:xfrm>
            <a:off x="948683" y="2065881"/>
            <a:ext cx="904331" cy="429847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A2410D9-4A9A-E505-E143-9C3C6BBDE981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948683" y="1733728"/>
            <a:ext cx="904331" cy="33215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E5E1643-0571-C0BD-D084-792617E7540B}"/>
              </a:ext>
            </a:extLst>
          </p:cNvPr>
          <p:cNvCxnSpPr>
            <a:cxnSpLocks/>
            <a:stCxn id="13" idx="6"/>
            <a:endCxn id="42" idx="2"/>
          </p:cNvCxnSpPr>
          <p:nvPr/>
        </p:nvCxnSpPr>
        <p:spPr>
          <a:xfrm flipV="1">
            <a:off x="948683" y="2495728"/>
            <a:ext cx="904331" cy="33215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2C92B54-8E63-F9C9-4866-44BBC6213832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48683" y="1733728"/>
            <a:ext cx="904331" cy="109415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791AF05B-FA74-AE55-95C6-15162F55C384}"/>
              </a:ext>
            </a:extLst>
          </p:cNvPr>
          <p:cNvSpPr/>
          <p:nvPr/>
        </p:nvSpPr>
        <p:spPr>
          <a:xfrm>
            <a:off x="426705" y="4101316"/>
            <a:ext cx="521977" cy="532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</a:t>
            </a:r>
            <a:r>
              <a:rPr lang="de-DE" sz="1600" baseline="-25000" dirty="0" err="1">
                <a:solidFill>
                  <a:schemeClr val="tx1"/>
                </a:solidFill>
                <a:ea typeface="+mn-lt"/>
                <a:cs typeface="+mn-lt"/>
              </a:rPr>
              <a:t>x</a:t>
            </a:r>
            <a:endParaRPr lang="de-DE" sz="1600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B376EF4-6A8B-DC27-2AF8-EDB06EACBC79}"/>
              </a:ext>
            </a:extLst>
          </p:cNvPr>
          <p:cNvSpPr/>
          <p:nvPr/>
        </p:nvSpPr>
        <p:spPr>
          <a:xfrm>
            <a:off x="1853014" y="3429000"/>
            <a:ext cx="521977" cy="532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₁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C59548-6CC5-571F-A9A1-5F7210A2A10F}"/>
              </a:ext>
            </a:extLst>
          </p:cNvPr>
          <p:cNvSpPr/>
          <p:nvPr/>
        </p:nvSpPr>
        <p:spPr>
          <a:xfrm>
            <a:off x="1853014" y="4633969"/>
            <a:ext cx="521977" cy="532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₂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473DADB-B1F0-6952-3F25-8D0B1C15325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948682" y="3695327"/>
            <a:ext cx="904332" cy="672316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66ACFE1-1424-BA52-D0AC-DCBF8B8C93E6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948682" y="4367643"/>
            <a:ext cx="904332" cy="53265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014E1F3-6FE8-F589-B7E9-DC5C4181FE65}"/>
              </a:ext>
            </a:extLst>
          </p:cNvPr>
          <p:cNvSpPr txBox="1"/>
          <p:nvPr/>
        </p:nvSpPr>
        <p:spPr>
          <a:xfrm>
            <a:off x="948682" y="368048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r>
              <a:rPr lang="de-DE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628486A-076B-5F4D-D955-918D2C5BE222}"/>
              </a:ext>
            </a:extLst>
          </p:cNvPr>
          <p:cNvSpPr txBox="1"/>
          <p:nvPr/>
        </p:nvSpPr>
        <p:spPr>
          <a:xfrm>
            <a:off x="900390" y="4697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r>
              <a:rPr lang="de-DE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FE82C58-F6CF-82FD-DDA0-A3EB533D4085}"/>
                  </a:ext>
                </a:extLst>
              </p:cNvPr>
              <p:cNvSpPr txBox="1"/>
              <p:nvPr/>
            </p:nvSpPr>
            <p:spPr>
              <a:xfrm>
                <a:off x="3883304" y="1303880"/>
                <a:ext cx="1243289" cy="3098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Gegeben:</a:t>
                </a:r>
              </a:p>
              <a:p>
                <a:endParaRPr lang="de-DE" sz="16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3.1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de-DE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de-DE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de-DE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Gesucht: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6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FE82C58-F6CF-82FD-DDA0-A3EB533D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04" y="1303880"/>
                <a:ext cx="1243289" cy="3098605"/>
              </a:xfrm>
              <a:prstGeom prst="rect">
                <a:avLst/>
              </a:prstGeom>
              <a:blipFill>
                <a:blip r:embed="rId3"/>
                <a:stretch>
                  <a:fillRect l="-9804" t="-2362" b="-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DDB641-745D-EA45-09D5-A37F84F0173A}"/>
              </a:ext>
            </a:extLst>
          </p:cNvPr>
          <p:cNvSpPr/>
          <p:nvPr/>
        </p:nvSpPr>
        <p:spPr>
          <a:xfrm>
            <a:off x="3888384" y="1799554"/>
            <a:ext cx="1243289" cy="266327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0BC77A4-5F44-6985-6757-6510889A4676}"/>
              </a:ext>
            </a:extLst>
          </p:cNvPr>
          <p:cNvSpPr/>
          <p:nvPr/>
        </p:nvSpPr>
        <p:spPr>
          <a:xfrm>
            <a:off x="3897011" y="2280804"/>
            <a:ext cx="613018" cy="684646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7260BDB-3302-DF40-2BB1-71BF3EFA1F4B}"/>
              </a:ext>
            </a:extLst>
          </p:cNvPr>
          <p:cNvSpPr/>
          <p:nvPr/>
        </p:nvSpPr>
        <p:spPr>
          <a:xfrm>
            <a:off x="4103852" y="3180373"/>
            <a:ext cx="823748" cy="266327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42DC0C5-D034-5FF2-E2A9-DE54BD59ED47}"/>
              </a:ext>
            </a:extLst>
          </p:cNvPr>
          <p:cNvSpPr/>
          <p:nvPr/>
        </p:nvSpPr>
        <p:spPr>
          <a:xfrm>
            <a:off x="4093074" y="4136158"/>
            <a:ext cx="416955" cy="266327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8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A7D2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13" grpId="0" animBg="1"/>
      <p:bldP spid="1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47A9-27AA-81B1-5413-E9F293E6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" y="159972"/>
            <a:ext cx="12166599" cy="553793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rgbClr val="FFFFFF"/>
                </a:solidFill>
              </a:rPr>
              <a:t>Aktivierungsfunktionen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E58AC-BF4C-4D16-0131-0AFE3965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005011"/>
            <a:ext cx="11766061" cy="531959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000" b="1" u="sng" dirty="0">
                <a:solidFill>
                  <a:schemeClr val="bg1"/>
                </a:solidFill>
              </a:rPr>
              <a:t>Aufgabe:</a:t>
            </a:r>
            <a:r>
              <a:rPr lang="de-DE" sz="2000" u="sng" dirty="0">
                <a:solidFill>
                  <a:schemeClr val="bg1"/>
                </a:solidFill>
              </a:rPr>
              <a:t> Vergleiche im </a:t>
            </a:r>
            <a:r>
              <a:rPr lang="de-DE" sz="2000" u="sng" dirty="0" err="1">
                <a:solidFill>
                  <a:schemeClr val="bg1"/>
                </a:solidFill>
              </a:rPr>
              <a:t>Geogebra</a:t>
            </a:r>
            <a:r>
              <a:rPr lang="de-DE" sz="2000" u="sng" dirty="0">
                <a:solidFill>
                  <a:schemeClr val="bg1"/>
                </a:solidFill>
              </a:rPr>
              <a:t> die Funktion "o" (Umsetzung ohne Aktivierungsfunktion) und "</a:t>
            </a:r>
            <a:r>
              <a:rPr lang="de-DE" sz="2000" u="sng" dirty="0" err="1">
                <a:solidFill>
                  <a:schemeClr val="bg1"/>
                </a:solidFill>
              </a:rPr>
              <a:t>orelu</a:t>
            </a:r>
            <a:r>
              <a:rPr lang="de-DE" sz="2000" u="sng" dirty="0">
                <a:solidFill>
                  <a:schemeClr val="bg1"/>
                </a:solidFill>
              </a:rPr>
              <a:t>"(Umsetzung mit der </a:t>
            </a:r>
            <a:r>
              <a:rPr lang="de-DE" sz="2000" u="sng" dirty="0" err="1">
                <a:solidFill>
                  <a:schemeClr val="bg1"/>
                </a:solidFill>
              </a:rPr>
              <a:t>Relu</a:t>
            </a:r>
            <a:r>
              <a:rPr lang="de-DE" sz="2000" u="sng" dirty="0">
                <a:solidFill>
                  <a:schemeClr val="bg1"/>
                </a:solidFill>
              </a:rPr>
              <a:t>-Aktivierungsfunktion).</a:t>
            </a:r>
          </a:p>
          <a:p>
            <a:pPr lvl="1"/>
            <a:r>
              <a:rPr lang="de-DE" sz="1600" b="1" dirty="0">
                <a:solidFill>
                  <a:schemeClr val="bg1"/>
                </a:solidFill>
              </a:rPr>
              <a:t>Tipp: </a:t>
            </a:r>
            <a:r>
              <a:rPr lang="de-DE" sz="1600" dirty="0">
                <a:solidFill>
                  <a:schemeClr val="bg1"/>
                </a:solidFill>
              </a:rPr>
              <a:t>Setze a2 und b2 auf 0, und erhöhe a2 langsam um die Auswirkung einer zweiten Eingabefunktion zu analysieren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Lösung: </a:t>
            </a:r>
            <a:r>
              <a:rPr lang="de-DE" sz="2000" dirty="0">
                <a:solidFill>
                  <a:schemeClr val="bg1"/>
                </a:solidFill>
              </a:rPr>
              <a:t>Summen von linearen Funktionen sind immer lineare Funktionen, wir müssen also eine Aktivierungsfunktion (</a:t>
            </a:r>
            <a:r>
              <a:rPr lang="de-DE" sz="2000" dirty="0" err="1">
                <a:solidFill>
                  <a:schemeClr val="bg1"/>
                </a:solidFill>
              </a:rPr>
              <a:t>zb</a:t>
            </a:r>
            <a:r>
              <a:rPr lang="de-DE" sz="2000" dirty="0">
                <a:solidFill>
                  <a:schemeClr val="bg1"/>
                </a:solidFill>
              </a:rPr>
              <a:t>.: </a:t>
            </a:r>
            <a:r>
              <a:rPr lang="de-DE" sz="2000" dirty="0" err="1">
                <a:solidFill>
                  <a:schemeClr val="bg1"/>
                </a:solidFill>
              </a:rPr>
              <a:t>Relu</a:t>
            </a:r>
            <a:r>
              <a:rPr lang="de-DE" sz="2000" dirty="0">
                <a:solidFill>
                  <a:schemeClr val="bg1"/>
                </a:solidFill>
              </a:rPr>
              <a:t>) verwenden, um komplexe Muster erkennen zu können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Die Natur ist selten Linear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Bei der </a:t>
            </a:r>
            <a:r>
              <a:rPr lang="de-DE" sz="1600" dirty="0" err="1">
                <a:solidFill>
                  <a:schemeClr val="bg1"/>
                </a:solidFill>
              </a:rPr>
              <a:t>Relu</a:t>
            </a:r>
            <a:r>
              <a:rPr lang="de-DE" sz="1600" dirty="0">
                <a:solidFill>
                  <a:schemeClr val="bg1"/>
                </a:solidFill>
              </a:rPr>
              <a:t> Funktion bilden sich durch eine zweite Eingabe auch zwei Knicke, die Form der Funktion ändert sich grundlegend (Je mehr Eingaben, umso komplexer die Funktion des Ausgabeneurons)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Ist die Funktion zu simpel (ungenau) oder zu komplex (nur auf die Trainingsdaten zugeschnitten), so ist das Neuronale Netz unbrauchbar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Relu</a:t>
            </a:r>
            <a:r>
              <a:rPr lang="de-DE" sz="2000" dirty="0">
                <a:solidFill>
                  <a:schemeClr val="bg1"/>
                </a:solidFill>
              </a:rPr>
              <a:t>(x) = </a:t>
            </a:r>
            <a:r>
              <a:rPr lang="de-DE" sz="2000" dirty="0" err="1">
                <a:solidFill>
                  <a:schemeClr val="bg1"/>
                </a:solidFill>
              </a:rPr>
              <a:t>max</a:t>
            </a:r>
            <a:r>
              <a:rPr lang="de-DE" sz="2000" dirty="0">
                <a:solidFill>
                  <a:schemeClr val="bg1"/>
                </a:solidFill>
              </a:rPr>
              <a:t>(0,x)</a:t>
            </a:r>
          </a:p>
          <a:p>
            <a:pPr lvl="1"/>
            <a:r>
              <a:rPr lang="de-DE" sz="1600" b="1" u="sng" dirty="0">
                <a:solidFill>
                  <a:schemeClr val="bg1"/>
                </a:solidFill>
              </a:rPr>
              <a:t>Betrachte die </a:t>
            </a:r>
            <a:r>
              <a:rPr lang="de-DE" sz="1600" b="1" u="sng" dirty="0" err="1">
                <a:solidFill>
                  <a:schemeClr val="bg1"/>
                </a:solidFill>
              </a:rPr>
              <a:t>Relu</a:t>
            </a:r>
            <a:r>
              <a:rPr lang="de-DE" sz="1600" b="1" u="sng" dirty="0">
                <a:solidFill>
                  <a:schemeClr val="bg1"/>
                </a:solidFill>
              </a:rPr>
              <a:t> Funktion im </a:t>
            </a:r>
            <a:r>
              <a:rPr lang="de-DE" sz="1600" b="1" u="sng" dirty="0" err="1">
                <a:solidFill>
                  <a:schemeClr val="bg1"/>
                </a:solidFill>
              </a:rPr>
              <a:t>Geogebra</a:t>
            </a:r>
            <a:endParaRPr lang="de-DE" sz="16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Die </a:t>
            </a:r>
            <a:r>
              <a:rPr lang="de-DE" sz="2000" dirty="0" err="1">
                <a:solidFill>
                  <a:schemeClr val="bg1"/>
                </a:solidFill>
              </a:rPr>
              <a:t>Softmax</a:t>
            </a:r>
            <a:r>
              <a:rPr lang="de-DE" sz="2000" dirty="0">
                <a:solidFill>
                  <a:schemeClr val="bg1"/>
                </a:solidFill>
              </a:rPr>
              <a:t>-Aktivierungsfunktion verwandelt eine Zahlengruppe in tatsächliche Wahrscheinlichkeiten (alle Wahrscheinlichkeiten zusammenaddiert ergeben immer 1 (100%))</a:t>
            </a:r>
            <a:endParaRPr lang="de-DE" sz="1600" dirty="0">
              <a:solidFill>
                <a:schemeClr val="bg1"/>
              </a:solidFill>
            </a:endParaRP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Mathematische Formel zu komplex für diese Präsentation (Nur für Interessierte)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Wird daher für die endgültige Ausgabe (Wahrscheinlichkeiten für die Ziffern 0-9) verwendet.</a:t>
            </a:r>
          </a:p>
          <a:p>
            <a:r>
              <a:rPr lang="de-DE" sz="2400" b="1" dirty="0">
                <a:solidFill>
                  <a:schemeClr val="bg1"/>
                </a:solidFill>
              </a:rPr>
              <a:t>o</a:t>
            </a:r>
            <a:r>
              <a:rPr lang="de-DE" sz="2400" b="1" baseline="-25000" dirty="0">
                <a:solidFill>
                  <a:schemeClr val="bg1"/>
                </a:solidFill>
              </a:rPr>
              <a:t>n</a:t>
            </a:r>
            <a:r>
              <a:rPr lang="de-DE" sz="2400" b="1" dirty="0">
                <a:solidFill>
                  <a:schemeClr val="bg1"/>
                </a:solidFill>
              </a:rPr>
              <a:t> = f(</a:t>
            </a:r>
            <a:r>
              <a:rPr lang="de-DE" sz="2400" b="1" dirty="0" err="1">
                <a:solidFill>
                  <a:schemeClr val="bg1"/>
                </a:solidFill>
              </a:rPr>
              <a:t>z</a:t>
            </a:r>
            <a:r>
              <a:rPr lang="de-DE" sz="2400" b="1" baseline="-25000" dirty="0" err="1">
                <a:solidFill>
                  <a:schemeClr val="bg1"/>
                </a:solidFill>
              </a:rPr>
              <a:t>n</a:t>
            </a:r>
            <a:r>
              <a:rPr lang="de-DE" sz="2400" b="1" dirty="0">
                <a:solidFill>
                  <a:schemeClr val="bg1"/>
                </a:solidFill>
              </a:rPr>
              <a:t>)</a:t>
            </a:r>
          </a:p>
          <a:p>
            <a:r>
              <a:rPr lang="de-DE" sz="2400" b="1" dirty="0">
                <a:solidFill>
                  <a:schemeClr val="bg1"/>
                </a:solidFill>
              </a:rPr>
              <a:t>o = f(z)</a:t>
            </a:r>
          </a:p>
          <a:p>
            <a:endParaRPr lang="de-DE" sz="2400" b="1" dirty="0">
              <a:solidFill>
                <a:schemeClr val="bg1"/>
              </a:solidFill>
            </a:endParaRPr>
          </a:p>
          <a:p>
            <a:r>
              <a:rPr lang="de-DE" sz="2400" b="1" dirty="0">
                <a:solidFill>
                  <a:schemeClr val="bg1"/>
                </a:solidFill>
              </a:rPr>
              <a:t>Aufgabe 1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pPr>
              <a:buFont typeface="Courier New" panose="020B0604020202020204" pitchFamily="34" charset="0"/>
              <a:buChar char="o"/>
            </a:pP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20D01-D6E1-ED84-0152-A5C99A1B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" y="147411"/>
            <a:ext cx="12175669" cy="55449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Der Loss (Wie wird das Netz bewertet?)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6DA9EFC-EF6F-5809-A720-C75FD7255C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2699" y="1027340"/>
                <a:ext cx="5617029" cy="5501476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Es gibt verschiedene Loss-Funktionen</a:t>
                </a:r>
              </a:p>
              <a:p>
                <a:pPr lvl="1"/>
                <a:r>
                  <a:rPr lang="de-DE" sz="1600" dirty="0">
                    <a:solidFill>
                      <a:schemeClr val="bg1"/>
                    </a:solidFill>
                  </a:rPr>
                  <a:t>Wir nutzen den MSE-Loss (Mean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Squared</a:t>
                </a:r>
                <a:r>
                  <a:rPr lang="de-DE" sz="1600" dirty="0">
                    <a:solidFill>
                      <a:schemeClr val="bg1"/>
                    </a:solidFill>
                  </a:rPr>
                  <a:t> Error)</a:t>
                </a:r>
              </a:p>
              <a:p>
                <a:r>
                  <a:rPr lang="de-DE" sz="1600" dirty="0">
                    <a:solidFill>
                      <a:schemeClr val="bg1"/>
                    </a:solidFill>
                  </a:rPr>
                  <a:t>Loss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  <m:e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𝑜𝑖</m:t>
                            </m:r>
                          </m:e>
                        </m:d>
                        <m:r>
                          <a:rPr lang="de-DE" sz="1600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de-DE" sz="16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de-DE" sz="1600" dirty="0">
                    <a:solidFill>
                      <a:schemeClr val="bg1"/>
                    </a:solidFill>
                  </a:rPr>
                  <a:t>Loss = (l</a:t>
                </a:r>
                <a:r>
                  <a:rPr lang="de-DE" sz="1600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de-DE" sz="1600" dirty="0">
                    <a:solidFill>
                      <a:schemeClr val="bg1"/>
                    </a:solidFill>
                  </a:rPr>
                  <a:t>-0</a:t>
                </a:r>
                <a:r>
                  <a:rPr lang="de-DE" sz="1600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de-DE" sz="1600" dirty="0">
                    <a:solidFill>
                      <a:schemeClr val="bg1"/>
                    </a:solidFill>
                  </a:rPr>
                  <a:t>)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de-DE" sz="1600" dirty="0">
                    <a:solidFill>
                      <a:schemeClr val="bg1"/>
                    </a:solidFill>
                  </a:rPr>
                  <a:t> + (l</a:t>
                </a:r>
                <a:r>
                  <a:rPr lang="de-DE" sz="16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de-DE" sz="1600" dirty="0">
                    <a:solidFill>
                      <a:schemeClr val="bg1"/>
                    </a:solidFill>
                  </a:rPr>
                  <a:t>-0</a:t>
                </a:r>
                <a:r>
                  <a:rPr lang="de-DE" sz="16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de-DE" sz="1600" dirty="0">
                    <a:solidFill>
                      <a:schemeClr val="bg1"/>
                    </a:solidFill>
                  </a:rPr>
                  <a:t>)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de-DE" sz="1600" dirty="0">
                    <a:solidFill>
                      <a:schemeClr val="bg1"/>
                    </a:solidFill>
                  </a:rPr>
                  <a:t> + … + (l</a:t>
                </a:r>
                <a:r>
                  <a:rPr lang="de-DE" sz="1600" baseline="-25000" dirty="0">
                    <a:solidFill>
                      <a:schemeClr val="bg1"/>
                    </a:solidFill>
                  </a:rPr>
                  <a:t>9</a:t>
                </a:r>
                <a:r>
                  <a:rPr lang="de-DE" sz="1600" dirty="0">
                    <a:solidFill>
                      <a:schemeClr val="bg1"/>
                    </a:solidFill>
                  </a:rPr>
                  <a:t>-0</a:t>
                </a:r>
                <a:r>
                  <a:rPr lang="de-DE" sz="1600" baseline="-25000" dirty="0">
                    <a:solidFill>
                      <a:schemeClr val="bg1"/>
                    </a:solidFill>
                  </a:rPr>
                  <a:t>9</a:t>
                </a:r>
                <a:r>
                  <a:rPr lang="de-DE" sz="1600" dirty="0">
                    <a:solidFill>
                      <a:schemeClr val="bg1"/>
                    </a:solidFill>
                  </a:rPr>
                  <a:t>)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2</a:t>
                </a:r>
              </a:p>
              <a:p>
                <a:pPr lvl="1"/>
                <a:r>
                  <a:rPr lang="de-DE" sz="1600" dirty="0">
                    <a:solidFill>
                      <a:schemeClr val="bg1"/>
                    </a:solidFill>
                  </a:rPr>
                  <a:t>Je weiter die einzelne Differenz von 0 entfernt, umso schlechter das Ergebnis des spezifischen Outputs</a:t>
                </a:r>
              </a:p>
              <a:p>
                <a:pPr lvl="1"/>
                <a:r>
                  <a:rPr lang="de-DE" sz="1600" dirty="0">
                    <a:solidFill>
                      <a:schemeClr val="bg1"/>
                    </a:solidFill>
                  </a:rPr>
                  <a:t>Quadrieren sorgt für immer positive Ergebnisse</a:t>
                </a:r>
              </a:p>
              <a:p>
                <a:pPr lvl="1"/>
                <a:r>
                  <a:rPr lang="de-DE" sz="1600" dirty="0">
                    <a:solidFill>
                      <a:schemeClr val="bg1"/>
                    </a:solidFill>
                  </a:rPr>
                  <a:t>Je höher der Loss, umso schlechter das Modell</a:t>
                </a:r>
              </a:p>
              <a:p>
                <a:r>
                  <a:rPr lang="de-DE" sz="1600" b="1" dirty="0">
                    <a:solidFill>
                      <a:schemeClr val="bg1"/>
                    </a:solidFill>
                  </a:rPr>
                  <a:t>Ziel: Den Loss minimieren</a:t>
                </a:r>
              </a:p>
              <a:p>
                <a:r>
                  <a:rPr lang="de-DE" sz="1600" dirty="0">
                    <a:solidFill>
                      <a:schemeClr val="bg1"/>
                    </a:solidFill>
                  </a:rPr>
                  <a:t>Loss(Inputs und Parameter) als mehrdimensionale mathematische Funktion</a:t>
                </a:r>
              </a:p>
              <a:p>
                <a:r>
                  <a:rPr lang="de-DE" sz="1600" dirty="0">
                    <a:solidFill>
                      <a:schemeClr val="bg1"/>
                    </a:solidFill>
                  </a:rPr>
                  <a:t>Richtungsempfehlung zur Abänderung:</a:t>
                </a:r>
              </a:p>
              <a:p>
                <a:pPr lvl="1"/>
                <a:r>
                  <a:rPr lang="de-DE" sz="1600" dirty="0">
                    <a:solidFill>
                      <a:schemeClr val="bg1"/>
                    </a:solidFill>
                  </a:rPr>
                  <a:t>Loss als mehrdimensionale mathematische Funktion</a:t>
                </a:r>
              </a:p>
              <a:p>
                <a:pPr lvl="1"/>
                <a:r>
                  <a:rPr lang="de-DE" sz="1600" dirty="0">
                    <a:solidFill>
                      <a:schemeClr val="bg1"/>
                    </a:solidFill>
                  </a:rPr>
                  <a:t>Einteilung in mehrere eindimensionalen Funktionen (die übrigen Parameter und Inputs werden „eingefroren“, die letzten Werte eingesetzt und so als konstante behandeln</a:t>
                </a:r>
              </a:p>
              <a:p>
                <a:pPr lvl="1"/>
                <a:r>
                  <a:rPr lang="de-DE" sz="1600" dirty="0">
                    <a:solidFill>
                      <a:schemeClr val="bg1"/>
                    </a:solidFill>
                  </a:rPr>
                  <a:t>Wenn Loss ansteigt, muss der Parameter herabgesetzt werden, wenn Loss sinkt erhört werden </a:t>
                </a:r>
              </a:p>
              <a:p>
                <a:pPr lvl="1"/>
                <a:r>
                  <a:rPr lang="de-DE" sz="1600" b="1" dirty="0">
                    <a:solidFill>
                      <a:schemeClr val="bg1"/>
                    </a:solidFill>
                  </a:rPr>
                  <a:t>-Loss‘(</a:t>
                </a:r>
                <a:r>
                  <a:rPr lang="de-DE" sz="1600" b="1" dirty="0" err="1">
                    <a:solidFill>
                      <a:schemeClr val="bg1"/>
                    </a:solidFill>
                  </a:rPr>
                  <a:t>w</a:t>
                </a:r>
                <a:r>
                  <a:rPr lang="de-DE" sz="1600" b="1" baseline="-25000" dirty="0" err="1">
                    <a:solidFill>
                      <a:schemeClr val="bg1"/>
                    </a:solidFill>
                  </a:rPr>
                  <a:t>xy</a:t>
                </a:r>
                <a:r>
                  <a:rPr lang="de-DE" sz="1600" b="1" dirty="0">
                    <a:solidFill>
                      <a:schemeClr val="bg1"/>
                    </a:solidFill>
                  </a:rPr>
                  <a:t>) und -Loss‘(</a:t>
                </a:r>
                <a:r>
                  <a:rPr lang="de-DE" sz="1600" b="1" dirty="0" err="1">
                    <a:solidFill>
                      <a:schemeClr val="bg1"/>
                    </a:solidFill>
                  </a:rPr>
                  <a:t>b</a:t>
                </a:r>
                <a:r>
                  <a:rPr lang="de-DE" sz="1600" b="1" baseline="-25000" dirty="0" err="1">
                    <a:solidFill>
                      <a:schemeClr val="bg1"/>
                    </a:solidFill>
                  </a:rPr>
                  <a:t>x</a:t>
                </a:r>
                <a:r>
                  <a:rPr lang="de-DE" sz="1600" b="1" dirty="0">
                    <a:solidFill>
                      <a:schemeClr val="bg1"/>
                    </a:solidFill>
                  </a:rPr>
                  <a:t>)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6DA9EFC-EF6F-5809-A720-C75FD7255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2699" y="1027340"/>
                <a:ext cx="5617029" cy="5501476"/>
              </a:xfrm>
              <a:blipFill>
                <a:blip r:embed="rId3"/>
                <a:stretch>
                  <a:fillRect l="-434" t="-1109" r="-11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B000CD52-91FC-BC97-F3AA-CF9443D56B73}"/>
              </a:ext>
            </a:extLst>
          </p:cNvPr>
          <p:cNvSpPr/>
          <p:nvPr/>
        </p:nvSpPr>
        <p:spPr>
          <a:xfrm>
            <a:off x="1086206" y="1036256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F09D1FD-5F40-0861-230D-26D9BB492968}"/>
              </a:ext>
            </a:extLst>
          </p:cNvPr>
          <p:cNvSpPr/>
          <p:nvPr/>
        </p:nvSpPr>
        <p:spPr>
          <a:xfrm>
            <a:off x="1086206" y="1431367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BBA0EF2-4073-8B73-444C-DC99D4348386}"/>
              </a:ext>
            </a:extLst>
          </p:cNvPr>
          <p:cNvSpPr/>
          <p:nvPr/>
        </p:nvSpPr>
        <p:spPr>
          <a:xfrm>
            <a:off x="1086206" y="1826478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793A548-BA75-E045-74E4-68F32769F448}"/>
              </a:ext>
            </a:extLst>
          </p:cNvPr>
          <p:cNvSpPr/>
          <p:nvPr/>
        </p:nvSpPr>
        <p:spPr>
          <a:xfrm>
            <a:off x="1086206" y="2828367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E28CA97-C8DA-581B-C0A4-4699A240CA51}"/>
              </a:ext>
            </a:extLst>
          </p:cNvPr>
          <p:cNvSpPr txBox="1"/>
          <p:nvPr/>
        </p:nvSpPr>
        <p:spPr>
          <a:xfrm>
            <a:off x="1089114" y="1968675"/>
            <a:ext cx="3725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04E5165A-1ACA-31C7-0DD8-4DB9BED0F5EA}"/>
              </a:ext>
            </a:extLst>
          </p:cNvPr>
          <p:cNvSpPr/>
          <p:nvPr/>
        </p:nvSpPr>
        <p:spPr>
          <a:xfrm>
            <a:off x="3089984" y="1036256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3657A19-F4D4-9E9F-2D9C-A51DEB6FFF6A}"/>
              </a:ext>
            </a:extLst>
          </p:cNvPr>
          <p:cNvSpPr/>
          <p:nvPr/>
        </p:nvSpPr>
        <p:spPr>
          <a:xfrm>
            <a:off x="3089984" y="1431367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ADEB2CF-3010-4768-2256-8A040951F79B}"/>
              </a:ext>
            </a:extLst>
          </p:cNvPr>
          <p:cNvSpPr/>
          <p:nvPr/>
        </p:nvSpPr>
        <p:spPr>
          <a:xfrm>
            <a:off x="3089984" y="1826477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7AB784-A062-8E39-5580-789A503C3A24}"/>
              </a:ext>
            </a:extLst>
          </p:cNvPr>
          <p:cNvSpPr/>
          <p:nvPr/>
        </p:nvSpPr>
        <p:spPr>
          <a:xfrm>
            <a:off x="3089984" y="2828367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88573FF-FBCD-EB21-6521-D0FE44D1D3B2}"/>
              </a:ext>
            </a:extLst>
          </p:cNvPr>
          <p:cNvSpPr/>
          <p:nvPr/>
        </p:nvSpPr>
        <p:spPr>
          <a:xfrm>
            <a:off x="2073984" y="1487812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2FA97FA-41F5-FF01-0F18-EF5052365BA4}"/>
              </a:ext>
            </a:extLst>
          </p:cNvPr>
          <p:cNvSpPr/>
          <p:nvPr/>
        </p:nvSpPr>
        <p:spPr>
          <a:xfrm>
            <a:off x="2073984" y="1882923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3B4CAEF-4FA0-0166-FA76-E2C071ECFA77}"/>
              </a:ext>
            </a:extLst>
          </p:cNvPr>
          <p:cNvSpPr/>
          <p:nvPr/>
        </p:nvSpPr>
        <p:spPr>
          <a:xfrm>
            <a:off x="2073984" y="2278033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F65C2DD-60FF-923E-7A6B-0DEC2D90220D}"/>
              </a:ext>
            </a:extLst>
          </p:cNvPr>
          <p:cNvSpPr txBox="1"/>
          <p:nvPr/>
        </p:nvSpPr>
        <p:spPr>
          <a:xfrm>
            <a:off x="3250826" y="1027340"/>
            <a:ext cx="38881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39B68F9-3965-3987-B480-2E1F68ACC9EA}"/>
              </a:ext>
            </a:extLst>
          </p:cNvPr>
          <p:cNvSpPr txBox="1"/>
          <p:nvPr/>
        </p:nvSpPr>
        <p:spPr>
          <a:xfrm>
            <a:off x="3368057" y="1437647"/>
            <a:ext cx="25204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de-D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r"/>
            <a:endParaRPr lang="de-DE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55AD59F-2F6F-DD4A-0525-46C92BFCEB58}"/>
              </a:ext>
            </a:extLst>
          </p:cNvPr>
          <p:cNvSpPr txBox="1"/>
          <p:nvPr/>
        </p:nvSpPr>
        <p:spPr>
          <a:xfrm>
            <a:off x="3368057" y="1818647"/>
            <a:ext cx="27158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</a:p>
          <a:p>
            <a:pPr algn="r"/>
            <a:endParaRPr lang="de-DE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A5CED22-10EF-AAF6-93CE-F48E52B8960F}"/>
              </a:ext>
            </a:extLst>
          </p:cNvPr>
          <p:cNvSpPr txBox="1"/>
          <p:nvPr/>
        </p:nvSpPr>
        <p:spPr>
          <a:xfrm>
            <a:off x="3153134" y="2834648"/>
            <a:ext cx="48650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9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23A07DB-47BE-08A1-5B24-47D702081F93}"/>
              </a:ext>
            </a:extLst>
          </p:cNvPr>
          <p:cNvSpPr txBox="1"/>
          <p:nvPr/>
        </p:nvSpPr>
        <p:spPr>
          <a:xfrm>
            <a:off x="290750" y="1027340"/>
            <a:ext cx="81028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Pixel 1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DD8FC32-961C-416E-2CA2-DB3F95F98AB4}"/>
              </a:ext>
            </a:extLst>
          </p:cNvPr>
          <p:cNvSpPr txBox="1"/>
          <p:nvPr/>
        </p:nvSpPr>
        <p:spPr>
          <a:xfrm>
            <a:off x="280280" y="1437647"/>
            <a:ext cx="82145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Pixel 2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75A7FBC-228F-1535-7719-99901F81B443}"/>
              </a:ext>
            </a:extLst>
          </p:cNvPr>
          <p:cNvSpPr txBox="1"/>
          <p:nvPr/>
        </p:nvSpPr>
        <p:spPr>
          <a:xfrm>
            <a:off x="299819" y="1827718"/>
            <a:ext cx="804706" cy="332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Pixel 3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36D954E-D02F-3AB0-B290-76877FDD217F}"/>
              </a:ext>
            </a:extLst>
          </p:cNvPr>
          <p:cNvSpPr txBox="1"/>
          <p:nvPr/>
        </p:nvSpPr>
        <p:spPr>
          <a:xfrm>
            <a:off x="148742" y="2830022"/>
            <a:ext cx="112918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Pixel 784</a:t>
            </a:r>
          </a:p>
          <a:p>
            <a:endParaRPr lang="de-DE" sz="1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F8FCD5F-9BD0-09BD-3CF7-CC6870C78E4A}"/>
              </a:ext>
            </a:extLst>
          </p:cNvPr>
          <p:cNvCxnSpPr>
            <a:cxnSpLocks/>
            <a:stCxn id="59" idx="6"/>
            <a:endCxn id="68" idx="2"/>
          </p:cNvCxnSpPr>
          <p:nvPr/>
        </p:nvCxnSpPr>
        <p:spPr>
          <a:xfrm>
            <a:off x="1363952" y="1175583"/>
            <a:ext cx="710032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DBB747-5167-0135-0300-D188E9501CA8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>
            <a:off x="1363952" y="1175583"/>
            <a:ext cx="710032" cy="84666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4811FA-942F-1BEE-886B-0D187E4526A0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>
            <a:off x="1363952" y="1175583"/>
            <a:ext cx="710032" cy="124177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6F50D89-5BD2-2688-B0A3-2A465DA98AB9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>
            <a:off x="1363952" y="1570694"/>
            <a:ext cx="710032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1B412CA-F34A-BF7A-5546-382358DD65F4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>
            <a:off x="1363952" y="1570694"/>
            <a:ext cx="710032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FF572EC-CC38-232E-6FE3-6FFA9A9A89C5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>
            <a:off x="1363952" y="1570694"/>
            <a:ext cx="710032" cy="846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B8645598-B721-719F-47CC-A68D8D2D22AC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 flipV="1">
            <a:off x="1363952" y="1627139"/>
            <a:ext cx="710032" cy="338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A3DFF4-2E20-9770-8D03-DFF25BA7BFB6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>
            <a:off x="1363952" y="1965805"/>
            <a:ext cx="710032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0438CD53-C4EC-0470-00B2-325097161001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>
            <a:off x="1363952" y="1965805"/>
            <a:ext cx="710032" cy="451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03D16E7-EA01-932E-3DC1-B74CF8BFB55C}"/>
              </a:ext>
            </a:extLst>
          </p:cNvPr>
          <p:cNvCxnSpPr>
            <a:cxnSpLocks/>
            <a:stCxn id="62" idx="6"/>
            <a:endCxn id="68" idx="2"/>
          </p:cNvCxnSpPr>
          <p:nvPr/>
        </p:nvCxnSpPr>
        <p:spPr>
          <a:xfrm flipV="1">
            <a:off x="1363952" y="1627139"/>
            <a:ext cx="710032" cy="1340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3B0351E-1FD4-F391-2FB7-2D3A5CD5A009}"/>
              </a:ext>
            </a:extLst>
          </p:cNvPr>
          <p:cNvCxnSpPr>
            <a:cxnSpLocks/>
            <a:stCxn id="62" idx="6"/>
            <a:endCxn id="69" idx="2"/>
          </p:cNvCxnSpPr>
          <p:nvPr/>
        </p:nvCxnSpPr>
        <p:spPr>
          <a:xfrm flipV="1">
            <a:off x="1363952" y="2022250"/>
            <a:ext cx="710032" cy="9454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60134A1-FD77-1F6B-D631-069C49319B71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1363952" y="2417360"/>
            <a:ext cx="710032" cy="55033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0A1EF4C-913A-9435-18DA-9688454A7D62}"/>
              </a:ext>
            </a:extLst>
          </p:cNvPr>
          <p:cNvCxnSpPr>
            <a:cxnSpLocks/>
            <a:stCxn id="68" idx="6"/>
            <a:endCxn id="64" idx="2"/>
          </p:cNvCxnSpPr>
          <p:nvPr/>
        </p:nvCxnSpPr>
        <p:spPr>
          <a:xfrm flipV="1">
            <a:off x="2351730" y="1175583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0D1C603-AC88-D31D-D438-D141B4A571BA}"/>
              </a:ext>
            </a:extLst>
          </p:cNvPr>
          <p:cNvCxnSpPr>
            <a:cxnSpLocks/>
            <a:stCxn id="68" idx="6"/>
            <a:endCxn id="65" idx="2"/>
          </p:cNvCxnSpPr>
          <p:nvPr/>
        </p:nvCxnSpPr>
        <p:spPr>
          <a:xfrm flipV="1">
            <a:off x="2351730" y="1570694"/>
            <a:ext cx="738254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37BF3CE-619E-C6C3-BF57-B484DA2DE5FD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2397271" y="1628004"/>
            <a:ext cx="692713" cy="3378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4EB2E1E-DD56-1402-540C-06CF2B2C3145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2351730" y="1627139"/>
            <a:ext cx="738254" cy="1340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5AF8882-FE25-4F09-6145-44D806D0104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 flipV="1">
            <a:off x="2351730" y="1175583"/>
            <a:ext cx="738254" cy="84666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82CD85F-68F4-0720-A3EC-6A556333E89C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 flipV="1">
            <a:off x="2351730" y="1570694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3BB9075-6475-4D76-90CB-72B2B7361E65}"/>
              </a:ext>
            </a:extLst>
          </p:cNvPr>
          <p:cNvCxnSpPr>
            <a:cxnSpLocks/>
            <a:stCxn id="69" idx="6"/>
            <a:endCxn id="66" idx="2"/>
          </p:cNvCxnSpPr>
          <p:nvPr/>
        </p:nvCxnSpPr>
        <p:spPr>
          <a:xfrm flipV="1">
            <a:off x="2351730" y="1965804"/>
            <a:ext cx="738254" cy="5644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B12F8D46-0042-7E52-7CA9-C4310AAC0FC1}"/>
              </a:ext>
            </a:extLst>
          </p:cNvPr>
          <p:cNvCxnSpPr>
            <a:cxnSpLocks/>
            <a:stCxn id="69" idx="6"/>
            <a:endCxn id="67" idx="2"/>
          </p:cNvCxnSpPr>
          <p:nvPr/>
        </p:nvCxnSpPr>
        <p:spPr>
          <a:xfrm>
            <a:off x="2351730" y="2022250"/>
            <a:ext cx="738254" cy="9454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8842A6E-05CC-2E64-45F7-89D5C8982452}"/>
              </a:ext>
            </a:extLst>
          </p:cNvPr>
          <p:cNvCxnSpPr>
            <a:cxnSpLocks/>
          </p:cNvCxnSpPr>
          <p:nvPr/>
        </p:nvCxnSpPr>
        <p:spPr>
          <a:xfrm flipV="1">
            <a:off x="2360981" y="1217968"/>
            <a:ext cx="705755" cy="118110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711085E9-D400-B83D-3E8C-0B37EAA24E2F}"/>
              </a:ext>
            </a:extLst>
          </p:cNvPr>
          <p:cNvCxnSpPr>
            <a:cxnSpLocks/>
            <a:stCxn id="70" idx="6"/>
            <a:endCxn id="65" idx="2"/>
          </p:cNvCxnSpPr>
          <p:nvPr/>
        </p:nvCxnSpPr>
        <p:spPr>
          <a:xfrm flipV="1">
            <a:off x="2351730" y="1570694"/>
            <a:ext cx="738254" cy="846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6EA69367-4EF7-70B0-82DE-CCD8B37B8E4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370052" y="1175583"/>
            <a:ext cx="719932" cy="120534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499336F-B965-A99B-6DC4-56474D90C4CA}"/>
              </a:ext>
            </a:extLst>
          </p:cNvPr>
          <p:cNvCxnSpPr>
            <a:cxnSpLocks/>
            <a:stCxn id="70" idx="6"/>
            <a:endCxn id="66" idx="2"/>
          </p:cNvCxnSpPr>
          <p:nvPr/>
        </p:nvCxnSpPr>
        <p:spPr>
          <a:xfrm flipV="1">
            <a:off x="2351730" y="1965804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44BED52-7F50-EDD5-049A-87525AA5DD8C}"/>
              </a:ext>
            </a:extLst>
          </p:cNvPr>
          <p:cNvCxnSpPr>
            <a:cxnSpLocks/>
            <a:stCxn id="70" idx="6"/>
            <a:endCxn id="67" idx="2"/>
          </p:cNvCxnSpPr>
          <p:nvPr/>
        </p:nvCxnSpPr>
        <p:spPr>
          <a:xfrm>
            <a:off x="2351730" y="2417360"/>
            <a:ext cx="738254" cy="55033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0DEAB064-A438-1C72-270B-051B8EB1D6C0}"/>
              </a:ext>
            </a:extLst>
          </p:cNvPr>
          <p:cNvSpPr/>
          <p:nvPr/>
        </p:nvSpPr>
        <p:spPr>
          <a:xfrm>
            <a:off x="3792077" y="1690112"/>
            <a:ext cx="911016" cy="7164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59F5969-C15D-2718-5342-AC81044185C1}"/>
              </a:ext>
            </a:extLst>
          </p:cNvPr>
          <p:cNvSpPr txBox="1"/>
          <p:nvPr/>
        </p:nvSpPr>
        <p:spPr>
          <a:xfrm>
            <a:off x="4749590" y="1818647"/>
            <a:ext cx="94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Loss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118F5C06-FA83-68B8-CDFD-C39CA2A44A3E}"/>
                  </a:ext>
                </a:extLst>
              </p:cNvPr>
              <p:cNvSpPr txBox="1"/>
              <p:nvPr/>
            </p:nvSpPr>
            <p:spPr>
              <a:xfrm>
                <a:off x="466189" y="3838140"/>
                <a:ext cx="4156202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b="1" dirty="0">
                    <a:solidFill>
                      <a:schemeClr val="bg1"/>
                    </a:solidFill>
                  </a:rPr>
                  <a:t>Label-Vektor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b="1" dirty="0">
                    <a:solidFill>
                      <a:schemeClr val="bg1"/>
                    </a:solidFill>
                  </a:rPr>
                  <a:t>Beispiel (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Onehot</a:t>
                </a:r>
                <a:r>
                  <a:rPr lang="de-DE" b="1" dirty="0">
                    <a:solidFill>
                      <a:schemeClr val="bg1"/>
                    </a:solidFill>
                  </a:rPr>
                  <a:t> für die Zahl 1):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118F5C06-FA83-68B8-CDFD-C39CA2A44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9" y="3838140"/>
                <a:ext cx="4156202" cy="1384995"/>
              </a:xfrm>
              <a:prstGeom prst="rect">
                <a:avLst/>
              </a:prstGeom>
              <a:blipFill>
                <a:blip r:embed="rId4"/>
                <a:stretch>
                  <a:fillRect l="-3372" t="-5286" b="-13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718C0511-DE44-0D80-C69A-F6C41D8374C5}"/>
              </a:ext>
            </a:extLst>
          </p:cNvPr>
          <p:cNvSpPr txBox="1"/>
          <p:nvPr/>
        </p:nvSpPr>
        <p:spPr>
          <a:xfrm>
            <a:off x="3382031" y="2017732"/>
            <a:ext cx="3725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.</a:t>
            </a:r>
          </a:p>
          <a:p>
            <a:r>
              <a:rPr lang="de-DE" b="1" dirty="0">
                <a:solidFill>
                  <a:srgbClr val="92D050"/>
                </a:solidFill>
              </a:rPr>
              <a:t>.</a:t>
            </a:r>
          </a:p>
          <a:p>
            <a:pPr algn="l"/>
            <a:r>
              <a:rPr lang="de-DE" b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9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20D01-D6E1-ED84-0152-A5C99A1B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" y="147411"/>
            <a:ext cx="12175669" cy="55449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 Gradient Descent (Wie müssen die Parameter abgeändert werden?)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A9EFC-EF6F-5809-A720-C75FD725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699" y="1027340"/>
            <a:ext cx="5617029" cy="51859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000" dirty="0" err="1">
                <a:solidFill>
                  <a:schemeClr val="bg1"/>
                </a:solidFill>
              </a:rPr>
              <a:t>z‘</a:t>
            </a:r>
            <a:r>
              <a:rPr lang="de-DE" sz="2000" baseline="-25000" dirty="0" err="1">
                <a:solidFill>
                  <a:schemeClr val="bg1"/>
                </a:solidFill>
              </a:rPr>
              <a:t>n</a:t>
            </a:r>
            <a:r>
              <a:rPr lang="de-DE" sz="2000" dirty="0">
                <a:solidFill>
                  <a:schemeClr val="bg1"/>
                </a:solidFill>
              </a:rPr>
              <a:t> = </a:t>
            </a:r>
            <a:r>
              <a:rPr lang="de-DE" sz="2000" dirty="0" err="1">
                <a:solidFill>
                  <a:schemeClr val="bg1"/>
                </a:solidFill>
              </a:rPr>
              <a:t>o‘</a:t>
            </a:r>
            <a:r>
              <a:rPr lang="de-DE" sz="2000" baseline="-25000" dirty="0" err="1">
                <a:solidFill>
                  <a:schemeClr val="bg1"/>
                </a:solidFill>
              </a:rPr>
              <a:t>n</a:t>
            </a:r>
            <a:r>
              <a:rPr lang="de-DE" sz="2000" dirty="0">
                <a:solidFill>
                  <a:schemeClr val="bg1"/>
                </a:solidFill>
              </a:rPr>
              <a:t> * f‘(</a:t>
            </a:r>
            <a:r>
              <a:rPr lang="de-DE" sz="2000" dirty="0" err="1">
                <a:solidFill>
                  <a:schemeClr val="bg1"/>
                </a:solidFill>
              </a:rPr>
              <a:t>z</a:t>
            </a:r>
            <a:r>
              <a:rPr lang="de-DE" sz="2000" baseline="-25000" dirty="0" err="1">
                <a:solidFill>
                  <a:schemeClr val="bg1"/>
                </a:solidFill>
              </a:rPr>
              <a:t>n</a:t>
            </a:r>
            <a:r>
              <a:rPr lang="de-DE" sz="20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Anwendung Kettenregel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Also </a:t>
            </a:r>
            <a:r>
              <a:rPr lang="de-DE" sz="1600" b="1" dirty="0">
                <a:solidFill>
                  <a:schemeClr val="bg1"/>
                </a:solidFill>
              </a:rPr>
              <a:t>z = o‘</a:t>
            </a:r>
            <a:r>
              <a:rPr lang="de-DE" sz="1600" dirty="0">
                <a:solidFill>
                  <a:schemeClr val="bg1"/>
                </a:solidFill>
              </a:rPr>
              <a:t>⊗</a:t>
            </a:r>
            <a:r>
              <a:rPr lang="de-DE" sz="1600" b="1" dirty="0">
                <a:solidFill>
                  <a:schemeClr val="bg1"/>
                </a:solidFill>
              </a:rPr>
              <a:t> f‘(z)</a:t>
            </a:r>
          </a:p>
          <a:p>
            <a:r>
              <a:rPr lang="de-DE" sz="2000" dirty="0">
                <a:solidFill>
                  <a:schemeClr val="bg1"/>
                </a:solidFill>
              </a:rPr>
              <a:t>b‘ = z‘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( * 1)</a:t>
            </a:r>
            <a:endParaRPr lang="de-DE" sz="2000" dirty="0">
              <a:solidFill>
                <a:schemeClr val="bg1"/>
              </a:solidFill>
            </a:endParaRP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Konstante + b, also Steigung z‘(b)=1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Anwendung Kettenregel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w‘</a:t>
            </a:r>
            <a:r>
              <a:rPr lang="de-DE" sz="2000" baseline="-25000" dirty="0" err="1">
                <a:solidFill>
                  <a:schemeClr val="bg1"/>
                </a:solidFill>
              </a:rPr>
              <a:t>m.n</a:t>
            </a:r>
            <a:r>
              <a:rPr lang="de-DE" sz="2000" dirty="0">
                <a:solidFill>
                  <a:schemeClr val="bg1"/>
                </a:solidFill>
              </a:rPr>
              <a:t> = </a:t>
            </a:r>
            <a:r>
              <a:rPr lang="de-DE" sz="2000" dirty="0" err="1">
                <a:solidFill>
                  <a:schemeClr val="bg1"/>
                </a:solidFill>
              </a:rPr>
              <a:t>z‘</a:t>
            </a:r>
            <a:r>
              <a:rPr lang="de-DE" sz="2000" baseline="-25000" dirty="0" err="1">
                <a:solidFill>
                  <a:schemeClr val="bg1"/>
                </a:solidFill>
              </a:rPr>
              <a:t>n</a:t>
            </a:r>
            <a:r>
              <a:rPr lang="de-DE" sz="2000" dirty="0">
                <a:solidFill>
                  <a:schemeClr val="bg1"/>
                </a:solidFill>
              </a:rPr>
              <a:t> * a</a:t>
            </a:r>
            <a:r>
              <a:rPr lang="de-DE" sz="2000" baseline="-25000" dirty="0">
                <a:solidFill>
                  <a:schemeClr val="bg1"/>
                </a:solidFill>
              </a:rPr>
              <a:t>m</a:t>
            </a:r>
            <a:endParaRPr lang="de-DE" sz="1600" baseline="-25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z = w * a + k, also z‘(w) = a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Anwendung Kettenregel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Also</a:t>
            </a:r>
            <a:r>
              <a:rPr lang="de-DE" sz="1600" b="1" dirty="0">
                <a:solidFill>
                  <a:schemeClr val="bg1"/>
                </a:solidFill>
              </a:rPr>
              <a:t> w‘ = </a:t>
            </a:r>
            <a:r>
              <a:rPr lang="de-DE" sz="1600" b="1" dirty="0" err="1">
                <a:solidFill>
                  <a:schemeClr val="bg1"/>
                </a:solidFill>
              </a:rPr>
              <a:t>a</a:t>
            </a:r>
            <a:r>
              <a:rPr lang="de-DE" sz="1600" b="1" baseline="30000" dirty="0" err="1">
                <a:solidFill>
                  <a:schemeClr val="bg1"/>
                </a:solidFill>
              </a:rPr>
              <a:t>T</a:t>
            </a:r>
            <a:r>
              <a:rPr lang="de-DE" sz="1600" b="1" dirty="0">
                <a:solidFill>
                  <a:schemeClr val="bg1"/>
                </a:solidFill>
              </a:rPr>
              <a:t> * z‘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a‘</a:t>
            </a:r>
            <a:r>
              <a:rPr lang="de-DE" sz="2000" baseline="-25000" dirty="0" err="1">
                <a:solidFill>
                  <a:schemeClr val="bg1"/>
                </a:solidFill>
              </a:rPr>
              <a:t>n</a:t>
            </a:r>
            <a:r>
              <a:rPr lang="de-DE" sz="2000" dirty="0">
                <a:solidFill>
                  <a:schemeClr val="bg1"/>
                </a:solidFill>
              </a:rPr>
              <a:t> = w</a:t>
            </a:r>
            <a:r>
              <a:rPr lang="de-DE" sz="2000" baseline="-25000" dirty="0">
                <a:solidFill>
                  <a:schemeClr val="bg1"/>
                </a:solidFill>
              </a:rPr>
              <a:t>n.1</a:t>
            </a:r>
            <a:r>
              <a:rPr lang="de-DE" sz="2000" dirty="0">
                <a:solidFill>
                  <a:schemeClr val="bg1"/>
                </a:solidFill>
              </a:rPr>
              <a:t> * z‘</a:t>
            </a:r>
            <a:r>
              <a:rPr lang="de-DE" sz="2000" baseline="-25000" dirty="0">
                <a:solidFill>
                  <a:schemeClr val="bg1"/>
                </a:solidFill>
              </a:rPr>
              <a:t>1</a:t>
            </a:r>
            <a:r>
              <a:rPr lang="de-DE" sz="2000" dirty="0">
                <a:solidFill>
                  <a:schemeClr val="bg1"/>
                </a:solidFill>
              </a:rPr>
              <a:t> + w</a:t>
            </a:r>
            <a:r>
              <a:rPr lang="de-DE" sz="2000" baseline="-25000" dirty="0">
                <a:solidFill>
                  <a:schemeClr val="bg1"/>
                </a:solidFill>
              </a:rPr>
              <a:t>n.2</a:t>
            </a:r>
            <a:r>
              <a:rPr lang="de-DE" sz="2000" dirty="0">
                <a:solidFill>
                  <a:schemeClr val="bg1"/>
                </a:solidFill>
              </a:rPr>
              <a:t> * z‘</a:t>
            </a:r>
            <a:r>
              <a:rPr lang="de-DE" sz="2000" baseline="-25000" dirty="0">
                <a:solidFill>
                  <a:schemeClr val="bg1"/>
                </a:solidFill>
              </a:rPr>
              <a:t>2 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z = w*a + k, also z‘(a) = w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Alle Steigungen des Loss in Bezug auf a werden zusammenaddiert (a wirkt auf mehrere Ausgabeneuronen)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Anwendung Kettenregel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Also </a:t>
            </a:r>
            <a:r>
              <a:rPr lang="de-DE" sz="1600" b="1" dirty="0">
                <a:solidFill>
                  <a:schemeClr val="bg1"/>
                </a:solidFill>
              </a:rPr>
              <a:t>a‘ = z‘ * </a:t>
            </a:r>
            <a:r>
              <a:rPr lang="de-DE" sz="1600" b="1" dirty="0" err="1">
                <a:solidFill>
                  <a:schemeClr val="bg1"/>
                </a:solidFill>
              </a:rPr>
              <a:t>w</a:t>
            </a:r>
            <a:r>
              <a:rPr lang="de-DE" sz="1600" b="1" baseline="30000" dirty="0" err="1">
                <a:solidFill>
                  <a:schemeClr val="bg1"/>
                </a:solidFill>
              </a:rPr>
              <a:t>T</a:t>
            </a:r>
            <a:endParaRPr lang="de-DE" sz="1600" b="1" baseline="30000" dirty="0">
              <a:solidFill>
                <a:schemeClr val="bg1"/>
              </a:solidFill>
            </a:endParaRPr>
          </a:p>
          <a:p>
            <a:pPr lvl="1"/>
            <a:endParaRPr lang="de-DE" sz="1600" b="1" baseline="30000" dirty="0">
              <a:solidFill>
                <a:schemeClr val="bg1"/>
              </a:solidFill>
            </a:endParaRPr>
          </a:p>
          <a:p>
            <a:r>
              <a:rPr lang="de-DE" sz="2000" b="1" dirty="0">
                <a:solidFill>
                  <a:schemeClr val="bg1"/>
                </a:solidFill>
              </a:rPr>
              <a:t>Aufgabe 2</a:t>
            </a:r>
          </a:p>
          <a:p>
            <a:pPr marL="457200" lvl="1" indent="0">
              <a:buNone/>
            </a:pPr>
            <a:endParaRPr lang="de-DE" sz="1600" b="1" baseline="30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sz="1600" b="1" baseline="30000" dirty="0">
              <a:solidFill>
                <a:schemeClr val="bg1"/>
              </a:solidFill>
            </a:endParaRPr>
          </a:p>
          <a:p>
            <a:pPr lvl="1"/>
            <a:endParaRPr lang="de-DE" sz="1600" dirty="0">
              <a:solidFill>
                <a:schemeClr val="bg1"/>
              </a:solidFill>
            </a:endParaRPr>
          </a:p>
          <a:p>
            <a:pPr lvl="1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3198DC6-BF79-F5A8-DCC5-D00E461CC6B8}"/>
              </a:ext>
            </a:extLst>
          </p:cNvPr>
          <p:cNvSpPr/>
          <p:nvPr/>
        </p:nvSpPr>
        <p:spPr>
          <a:xfrm>
            <a:off x="418080" y="1037554"/>
            <a:ext cx="521977" cy="532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₁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A972A1-8CF9-A51B-2281-9FC3BCDD5772}"/>
              </a:ext>
            </a:extLst>
          </p:cNvPr>
          <p:cNvSpPr/>
          <p:nvPr/>
        </p:nvSpPr>
        <p:spPr>
          <a:xfrm>
            <a:off x="426706" y="1799554"/>
            <a:ext cx="521977" cy="5326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₂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8A6CFE3-59D4-B60C-254D-C1A126D62751}"/>
              </a:ext>
            </a:extLst>
          </p:cNvPr>
          <p:cNvSpPr/>
          <p:nvPr/>
        </p:nvSpPr>
        <p:spPr>
          <a:xfrm>
            <a:off x="426706" y="2561554"/>
            <a:ext cx="521977" cy="5326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₃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A994456-BC49-745E-039A-5B549466ABA3}"/>
              </a:ext>
            </a:extLst>
          </p:cNvPr>
          <p:cNvSpPr/>
          <p:nvPr/>
        </p:nvSpPr>
        <p:spPr>
          <a:xfrm>
            <a:off x="1853014" y="1467401"/>
            <a:ext cx="521977" cy="532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₁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0CDDCF9-B647-6E97-0140-7D861FA9E6A5}"/>
              </a:ext>
            </a:extLst>
          </p:cNvPr>
          <p:cNvSpPr/>
          <p:nvPr/>
        </p:nvSpPr>
        <p:spPr>
          <a:xfrm>
            <a:off x="1853014" y="2229401"/>
            <a:ext cx="521977" cy="532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₂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4EE65D-253B-56B4-B152-F30AA9F0984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940057" y="1303881"/>
            <a:ext cx="912957" cy="429847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7C63E6D-6402-6E9E-85BB-1F1F2511695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940057" y="1303881"/>
            <a:ext cx="912957" cy="1191847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F5B0811-2B4E-3BB7-ED68-F06B0E7D3250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948683" y="2065881"/>
            <a:ext cx="904331" cy="429847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315DCC4-A476-77B5-C5BC-8203963FC6BC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948683" y="1733728"/>
            <a:ext cx="904331" cy="33215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63CCD55-2A15-FDD3-3787-E67C75389194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948683" y="2495728"/>
            <a:ext cx="904331" cy="33215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9C89700-422C-042B-7C96-B3109AF7017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48683" y="1733728"/>
            <a:ext cx="904331" cy="109415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B6E0D71B-5BAA-7498-2C53-B4D37CE6F682}"/>
              </a:ext>
            </a:extLst>
          </p:cNvPr>
          <p:cNvSpPr/>
          <p:nvPr/>
        </p:nvSpPr>
        <p:spPr>
          <a:xfrm>
            <a:off x="426705" y="4101316"/>
            <a:ext cx="521977" cy="532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</a:t>
            </a:r>
            <a:r>
              <a:rPr lang="de-DE" sz="1600" baseline="-25000" dirty="0" err="1">
                <a:solidFill>
                  <a:schemeClr val="tx1"/>
                </a:solidFill>
                <a:ea typeface="+mn-lt"/>
                <a:cs typeface="+mn-lt"/>
              </a:rPr>
              <a:t>x</a:t>
            </a:r>
            <a:endParaRPr lang="de-DE" sz="1600" baseline="-250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E56A618-2CE7-E36A-E65B-0D174280830D}"/>
              </a:ext>
            </a:extLst>
          </p:cNvPr>
          <p:cNvSpPr/>
          <p:nvPr/>
        </p:nvSpPr>
        <p:spPr>
          <a:xfrm>
            <a:off x="1853014" y="3429000"/>
            <a:ext cx="521977" cy="532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₁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BB030-073C-65A6-95AE-7F229B2B6D88}"/>
              </a:ext>
            </a:extLst>
          </p:cNvPr>
          <p:cNvSpPr/>
          <p:nvPr/>
        </p:nvSpPr>
        <p:spPr>
          <a:xfrm>
            <a:off x="1853014" y="4633969"/>
            <a:ext cx="521977" cy="53265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  <a:ea typeface="+mn-lt"/>
                <a:cs typeface="+mn-lt"/>
              </a:rPr>
              <a:t>₂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3D79873-A839-EBFB-C78B-950357721AD9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948682" y="3695327"/>
            <a:ext cx="904332" cy="672316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821AFA0-590E-3225-C691-5A12A94FB0BB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948682" y="4367643"/>
            <a:ext cx="904332" cy="53265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D1AA153-1F79-AED4-5840-CED246E29A52}"/>
              </a:ext>
            </a:extLst>
          </p:cNvPr>
          <p:cNvSpPr txBox="1"/>
          <p:nvPr/>
        </p:nvSpPr>
        <p:spPr>
          <a:xfrm>
            <a:off x="948682" y="368048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r>
              <a:rPr lang="de-DE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1E52C8F-74AF-67C4-EE68-D76343E51CC3}"/>
              </a:ext>
            </a:extLst>
          </p:cNvPr>
          <p:cNvSpPr txBox="1"/>
          <p:nvPr/>
        </p:nvSpPr>
        <p:spPr>
          <a:xfrm>
            <a:off x="900390" y="4697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r>
              <a:rPr lang="de-DE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B27ADE-8BCD-19A2-0FC7-325A730F5D98}"/>
                  </a:ext>
                </a:extLst>
              </p:cNvPr>
              <p:cNvSpPr txBox="1"/>
              <p:nvPr/>
            </p:nvSpPr>
            <p:spPr>
              <a:xfrm>
                <a:off x="2920515" y="1111966"/>
                <a:ext cx="2896660" cy="5397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kern="3000" dirty="0">
                    <a:solidFill>
                      <a:schemeClr val="bg1"/>
                    </a:solidFill>
                    <a:latin typeface="+mj-lt"/>
                  </a:rPr>
                  <a:t>Gegeben nach Ausführung des Netzes: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kern="3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kern="3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de-DE" sz="1600" b="0" i="0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</a:rPr>
                  <a:t>o‘: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kern="3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kern="3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1600" i="1" kern="3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1600" i="0" kern="3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de-DE" sz="1600" i="0" kern="3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1600" i="1" kern="3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1600" i="0" kern="3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de-DE" sz="1600" i="0" kern="3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</a:rPr>
                  <a:t>z: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kern="3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kern="3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de-DE" sz="1600" b="0" i="0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</a:rPr>
                  <a:t>w: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kern="3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 kern="3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de-DE" sz="1600" b="0" i="0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kern="30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  <m:e>
                              <m:r>
                                <a:rPr lang="de-DE" sz="1600" b="0" i="1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600" kern="30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600" kern="30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r>
                                <a:rPr lang="de-DE" sz="1600" b="0" i="1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600" kern="30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600" kern="30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3.1</m:t>
                              </m:r>
                            </m:e>
                            <m:e>
                              <m:r>
                                <a:rPr lang="de-DE" sz="1600" b="0" i="1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600" kern="30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</a:rPr>
                  <a:t>f (Aktivierungsfunktion der Schicht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r>
                  <a:rPr lang="de-DE" sz="1600" b="1" kern="3000" dirty="0">
                    <a:solidFill>
                      <a:schemeClr val="bg1"/>
                    </a:solidFill>
                  </a:rPr>
                  <a:t>Zwischenschritt: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</a:rPr>
                  <a:t>z‘: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kern="3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 kern="3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60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160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r>
                  <a:rPr lang="de-DE" sz="1600" b="1" kern="3000" dirty="0">
                    <a:solidFill>
                      <a:schemeClr val="bg1"/>
                    </a:solidFill>
                  </a:rPr>
                  <a:t>Gesucht: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</a:rPr>
                  <a:t>b‘: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kern="3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kern="3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kern="3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</a:rPr>
                  <a:t>w‘: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kern="3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 kern="3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600" kern="3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kern="3000" dirty="0">
                    <a:solidFill>
                      <a:schemeClr val="bg1"/>
                    </a:solidFill>
                  </a:rPr>
                  <a:t>a‘: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kern="3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kern="3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1600" b="0" i="1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de-DE" sz="1600" b="0" i="0" kern="3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600" b="0" i="0" kern="3000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kern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B27ADE-8BCD-19A2-0FC7-325A730F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15" y="1111966"/>
                <a:ext cx="2896660" cy="5397247"/>
              </a:xfrm>
              <a:prstGeom prst="rect">
                <a:avLst/>
              </a:prstGeom>
              <a:blipFill>
                <a:blip r:embed="rId3"/>
                <a:stretch>
                  <a:fillRect l="-4211" t="-1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32158C1-BFA9-DE02-93C4-D384D99F1602}"/>
              </a:ext>
            </a:extLst>
          </p:cNvPr>
          <p:cNvSpPr/>
          <p:nvPr/>
        </p:nvSpPr>
        <p:spPr>
          <a:xfrm>
            <a:off x="3115733" y="3183467"/>
            <a:ext cx="2438399" cy="511860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5760472-0059-3334-4752-33ABA1F84940}"/>
              </a:ext>
            </a:extLst>
          </p:cNvPr>
          <p:cNvSpPr/>
          <p:nvPr/>
        </p:nvSpPr>
        <p:spPr>
          <a:xfrm>
            <a:off x="3183467" y="1854200"/>
            <a:ext cx="1651000" cy="259581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9E2A417-66F6-3B13-1F88-4576AB3134F6}"/>
              </a:ext>
            </a:extLst>
          </p:cNvPr>
          <p:cNvSpPr/>
          <p:nvPr/>
        </p:nvSpPr>
        <p:spPr>
          <a:xfrm>
            <a:off x="3183467" y="2113781"/>
            <a:ext cx="982133" cy="218426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819C86F-A8AF-1D91-DEFF-F8339FD203E5}"/>
              </a:ext>
            </a:extLst>
          </p:cNvPr>
          <p:cNvSpPr/>
          <p:nvPr/>
        </p:nvSpPr>
        <p:spPr>
          <a:xfrm>
            <a:off x="3149600" y="4185281"/>
            <a:ext cx="1197223" cy="29358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317B471-A4B4-3C7D-A2BF-658680E1C5AC}"/>
              </a:ext>
            </a:extLst>
          </p:cNvPr>
          <p:cNvSpPr/>
          <p:nvPr/>
        </p:nvSpPr>
        <p:spPr>
          <a:xfrm>
            <a:off x="3454399" y="4185281"/>
            <a:ext cx="440642" cy="293585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1CF4BEF-F7F1-03E2-F0EC-C82778A467DA}"/>
              </a:ext>
            </a:extLst>
          </p:cNvPr>
          <p:cNvSpPr/>
          <p:nvPr/>
        </p:nvSpPr>
        <p:spPr>
          <a:xfrm>
            <a:off x="3369734" y="1623827"/>
            <a:ext cx="347134" cy="230373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4220D09-1B36-5C90-8A06-C3FEFCD7FB2D}"/>
              </a:ext>
            </a:extLst>
          </p:cNvPr>
          <p:cNvSpPr/>
          <p:nvPr/>
        </p:nvSpPr>
        <p:spPr>
          <a:xfrm>
            <a:off x="3895041" y="4185281"/>
            <a:ext cx="451782" cy="293585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2E6D626-6C11-97EC-604F-FED6DCC2D6BD}"/>
              </a:ext>
            </a:extLst>
          </p:cNvPr>
          <p:cNvSpPr/>
          <p:nvPr/>
        </p:nvSpPr>
        <p:spPr>
          <a:xfrm>
            <a:off x="3470331" y="2344154"/>
            <a:ext cx="1046636" cy="225791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BAE37BA5-6879-64B6-174D-0FA1FBA8E4A7}"/>
              </a:ext>
            </a:extLst>
          </p:cNvPr>
          <p:cNvSpPr/>
          <p:nvPr/>
        </p:nvSpPr>
        <p:spPr>
          <a:xfrm>
            <a:off x="3445846" y="6058677"/>
            <a:ext cx="365758" cy="29358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3112974-CBF1-301D-B735-158008D64C66}"/>
              </a:ext>
            </a:extLst>
          </p:cNvPr>
          <p:cNvSpPr/>
          <p:nvPr/>
        </p:nvSpPr>
        <p:spPr>
          <a:xfrm>
            <a:off x="3470331" y="4900295"/>
            <a:ext cx="305802" cy="29358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0898F581-9F9D-DD6B-ADB5-E2D9FA8749B8}"/>
              </a:ext>
            </a:extLst>
          </p:cNvPr>
          <p:cNvSpPr/>
          <p:nvPr/>
        </p:nvSpPr>
        <p:spPr>
          <a:xfrm>
            <a:off x="3616637" y="5166623"/>
            <a:ext cx="440642" cy="24795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A7D2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 animBg="1"/>
      <p:bldP spid="23" grpId="0" animBg="1"/>
      <p:bldP spid="24" grpId="0" animBg="1"/>
      <p:bldP spid="24" grpId="1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4E996-4EE2-0E55-786F-1874B153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721"/>
            <a:ext cx="12192000" cy="508316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 Gradient Descent (Wie müssen die Parameter abgeändert werden?)</a:t>
            </a:r>
            <a:endParaRPr lang="de-DE" sz="2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65D4F1-9B3D-5688-4E47-646CAAB4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016000"/>
            <a:ext cx="5699760" cy="51609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Bei letzter Schicht ist </a:t>
            </a:r>
            <a:r>
              <a:rPr lang="de-DE" dirty="0" err="1">
                <a:solidFill>
                  <a:schemeClr val="bg1"/>
                </a:solidFill>
              </a:rPr>
              <a:t>o‘</a:t>
            </a:r>
            <a:r>
              <a:rPr lang="de-DE" dirty="0">
                <a:solidFill>
                  <a:schemeClr val="bg1"/>
                </a:solidFill>
              </a:rPr>
              <a:t> die Steigung des </a:t>
            </a:r>
            <a:r>
              <a:rPr lang="de-DE" dirty="0" err="1">
                <a:solidFill>
                  <a:schemeClr val="bg1"/>
                </a:solidFill>
              </a:rPr>
              <a:t>Losses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a‘ wird zum </a:t>
            </a:r>
            <a:r>
              <a:rPr lang="de-DE" dirty="0" err="1">
                <a:solidFill>
                  <a:schemeClr val="bg1"/>
                </a:solidFill>
              </a:rPr>
              <a:t>o‘</a:t>
            </a:r>
            <a:r>
              <a:rPr lang="de-DE" dirty="0">
                <a:solidFill>
                  <a:schemeClr val="bg1"/>
                </a:solidFill>
              </a:rPr>
              <a:t> für die vorherige Schicht (daher das back in </a:t>
            </a:r>
            <a:r>
              <a:rPr lang="de-DE" b="1" dirty="0">
                <a:solidFill>
                  <a:schemeClr val="bg1"/>
                </a:solidFill>
              </a:rPr>
              <a:t>Backpropagation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72EC819-6DB7-EB80-85A6-083DB5D6FC53}"/>
              </a:ext>
            </a:extLst>
          </p:cNvPr>
          <p:cNvSpPr/>
          <p:nvPr/>
        </p:nvSpPr>
        <p:spPr>
          <a:xfrm>
            <a:off x="926458" y="1885486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0ADE94F-A87C-3225-2B13-A13F30B4786E}"/>
              </a:ext>
            </a:extLst>
          </p:cNvPr>
          <p:cNvSpPr/>
          <p:nvPr/>
        </p:nvSpPr>
        <p:spPr>
          <a:xfrm>
            <a:off x="926458" y="2280597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5B2012A-1A58-B4E3-DC7B-2C5F3930CC3A}"/>
              </a:ext>
            </a:extLst>
          </p:cNvPr>
          <p:cNvSpPr/>
          <p:nvPr/>
        </p:nvSpPr>
        <p:spPr>
          <a:xfrm>
            <a:off x="926458" y="2675708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16269C-D204-97B9-9C88-A83C09240E1A}"/>
              </a:ext>
            </a:extLst>
          </p:cNvPr>
          <p:cNvSpPr/>
          <p:nvPr/>
        </p:nvSpPr>
        <p:spPr>
          <a:xfrm>
            <a:off x="926458" y="3677597"/>
            <a:ext cx="277746" cy="2786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6982EA-BC02-05C3-DFB2-9336144C0A4D}"/>
              </a:ext>
            </a:extLst>
          </p:cNvPr>
          <p:cNvSpPr txBox="1"/>
          <p:nvPr/>
        </p:nvSpPr>
        <p:spPr>
          <a:xfrm>
            <a:off x="929366" y="2817905"/>
            <a:ext cx="3725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r>
              <a:rPr lang="de-DE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2E6E51-D9AF-3B0A-E06A-7523BABDEF1B}"/>
              </a:ext>
            </a:extLst>
          </p:cNvPr>
          <p:cNvSpPr/>
          <p:nvPr/>
        </p:nvSpPr>
        <p:spPr>
          <a:xfrm>
            <a:off x="2930236" y="1885486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D366192-9898-85C3-B0CB-8FB496CD410E}"/>
              </a:ext>
            </a:extLst>
          </p:cNvPr>
          <p:cNvSpPr/>
          <p:nvPr/>
        </p:nvSpPr>
        <p:spPr>
          <a:xfrm>
            <a:off x="2930236" y="2280597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94A88D1-21B3-B3AF-8286-E3BAD49878F7}"/>
              </a:ext>
            </a:extLst>
          </p:cNvPr>
          <p:cNvSpPr/>
          <p:nvPr/>
        </p:nvSpPr>
        <p:spPr>
          <a:xfrm>
            <a:off x="2930236" y="2675707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4E339D2-7D0C-28A5-F3B7-264B31E05135}"/>
              </a:ext>
            </a:extLst>
          </p:cNvPr>
          <p:cNvSpPr/>
          <p:nvPr/>
        </p:nvSpPr>
        <p:spPr>
          <a:xfrm>
            <a:off x="2930236" y="3677597"/>
            <a:ext cx="277746" cy="2786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F2C9FA-C98A-6937-360B-358EFCF1BFAC}"/>
              </a:ext>
            </a:extLst>
          </p:cNvPr>
          <p:cNvSpPr/>
          <p:nvPr/>
        </p:nvSpPr>
        <p:spPr>
          <a:xfrm>
            <a:off x="1914236" y="2337042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7433458-244A-B56A-723F-333D29C4216C}"/>
              </a:ext>
            </a:extLst>
          </p:cNvPr>
          <p:cNvSpPr/>
          <p:nvPr/>
        </p:nvSpPr>
        <p:spPr>
          <a:xfrm>
            <a:off x="1914236" y="2732153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472D5A-DAAB-E383-4EE9-581C4D84274A}"/>
              </a:ext>
            </a:extLst>
          </p:cNvPr>
          <p:cNvSpPr/>
          <p:nvPr/>
        </p:nvSpPr>
        <p:spPr>
          <a:xfrm>
            <a:off x="1914236" y="3127263"/>
            <a:ext cx="277746" cy="2786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F492C5-6206-5727-B056-B7AAA6E4A7E1}"/>
              </a:ext>
            </a:extLst>
          </p:cNvPr>
          <p:cNvSpPr txBox="1"/>
          <p:nvPr/>
        </p:nvSpPr>
        <p:spPr>
          <a:xfrm>
            <a:off x="3091078" y="1876570"/>
            <a:ext cx="38881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52DB9D0-0A05-73E6-FF77-99B7E7DA5733}"/>
              </a:ext>
            </a:extLst>
          </p:cNvPr>
          <p:cNvSpPr txBox="1"/>
          <p:nvPr/>
        </p:nvSpPr>
        <p:spPr>
          <a:xfrm>
            <a:off x="3208309" y="2286877"/>
            <a:ext cx="25204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de-D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r"/>
            <a:endParaRPr lang="de-DE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C1E31B-C424-4940-D00E-BC5348441843}"/>
              </a:ext>
            </a:extLst>
          </p:cNvPr>
          <p:cNvSpPr txBox="1"/>
          <p:nvPr/>
        </p:nvSpPr>
        <p:spPr>
          <a:xfrm>
            <a:off x="3208309" y="2667877"/>
            <a:ext cx="27158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</a:p>
          <a:p>
            <a:pPr algn="r"/>
            <a:endParaRPr lang="de-DE" sz="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D53D66-4C85-730A-941C-F5A79116D799}"/>
              </a:ext>
            </a:extLst>
          </p:cNvPr>
          <p:cNvSpPr txBox="1"/>
          <p:nvPr/>
        </p:nvSpPr>
        <p:spPr>
          <a:xfrm>
            <a:off x="3027931" y="3655341"/>
            <a:ext cx="48650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9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123A0DC-F62E-6B7B-F954-54881B71DC8D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1204204" y="2024813"/>
            <a:ext cx="710032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E03AFFF-D5FF-30B6-4B40-068AF5077D82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1204204" y="2024813"/>
            <a:ext cx="710032" cy="84666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86F057E-ABE1-4874-048B-5DF245FDC27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1204204" y="2024813"/>
            <a:ext cx="710032" cy="124177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079511B-46AE-DFD7-60FF-ED1D2CFF9C0A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1204204" y="2419924"/>
            <a:ext cx="710032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560702-BEC0-D555-EFBF-9ECC3DE70689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1204204" y="2419924"/>
            <a:ext cx="710032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C68EC5A-924C-9D17-6DE4-2674D010A420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1204204" y="2419924"/>
            <a:ext cx="710032" cy="846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5624E-A293-438F-D7A7-EEAC2272289C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1204204" y="2476369"/>
            <a:ext cx="710032" cy="338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A07759F-2992-BF87-5CD5-9DB50798FFE4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1204204" y="2815035"/>
            <a:ext cx="710032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CCC7B80-0BE1-6E39-B3A3-585F9A3DBAC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1204204" y="2815035"/>
            <a:ext cx="710032" cy="451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6126AC3-76C7-A505-0851-4ED8D5AA9CCF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204204" y="2476369"/>
            <a:ext cx="710032" cy="1340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FFE32E7-A461-B007-ADB4-21F7CD8E9D72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1204204" y="2871480"/>
            <a:ext cx="710032" cy="9454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5669B12-8510-4387-D088-4862B6FED6A3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1204204" y="3266590"/>
            <a:ext cx="710032" cy="55033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95E4C29-669E-1107-394D-6AFBFA869C20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2191982" y="2024813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45B18C2-8B15-29AE-C56D-2F19B6A71F1F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 flipV="1">
            <a:off x="2191982" y="2419924"/>
            <a:ext cx="738254" cy="56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F4B8E16-88D0-CE46-C180-80899CB4B032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237523" y="2477234"/>
            <a:ext cx="692713" cy="3378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2CB060-4998-6621-3A12-6B6DA095B514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2191982" y="2476369"/>
            <a:ext cx="738254" cy="134055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9229311-924E-EC58-75DF-D9E904C0026B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2191982" y="2024813"/>
            <a:ext cx="738254" cy="84666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3085CB-E283-FE99-5B55-FA53255B4756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2191982" y="2419924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47D07DC-6821-556F-D0CC-C9BCC37AC9B4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 flipV="1">
            <a:off x="2191982" y="2815034"/>
            <a:ext cx="738254" cy="5644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F200330-74BD-2F80-9821-1E95A0799FB7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2191982" y="2871480"/>
            <a:ext cx="738254" cy="9454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8F27ADA-BCDD-6E6D-DE68-E59AC818A279}"/>
              </a:ext>
            </a:extLst>
          </p:cNvPr>
          <p:cNvCxnSpPr>
            <a:cxnSpLocks/>
          </p:cNvCxnSpPr>
          <p:nvPr/>
        </p:nvCxnSpPr>
        <p:spPr>
          <a:xfrm flipV="1">
            <a:off x="2201233" y="2067198"/>
            <a:ext cx="705755" cy="118110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AE617AD-EA07-172E-9154-5A11EBCD8EE4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2191982" y="2419924"/>
            <a:ext cx="738254" cy="84666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A68A3A4-E230-02A8-A07D-F782B111960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10304" y="2024813"/>
            <a:ext cx="719932" cy="120534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A81A591-F741-B8C8-13E3-33855ACF35EC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 flipV="1">
            <a:off x="2191982" y="2815034"/>
            <a:ext cx="738254" cy="45155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AA92270-4133-6B61-AA43-28CB384CEFDE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2191982" y="3266590"/>
            <a:ext cx="738254" cy="55033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583EA70C-B0A9-8118-B39B-3CD643C58387}"/>
              </a:ext>
            </a:extLst>
          </p:cNvPr>
          <p:cNvSpPr/>
          <p:nvPr/>
        </p:nvSpPr>
        <p:spPr>
          <a:xfrm>
            <a:off x="3657025" y="2615696"/>
            <a:ext cx="698782" cy="3951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5441B4-F5AB-311F-E3E9-A1E104EC180F}"/>
              </a:ext>
            </a:extLst>
          </p:cNvPr>
          <p:cNvSpPr txBox="1"/>
          <p:nvPr/>
        </p:nvSpPr>
        <p:spPr>
          <a:xfrm>
            <a:off x="4356802" y="2548702"/>
            <a:ext cx="913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Loss</a:t>
            </a:r>
          </a:p>
        </p:txBody>
      </p:sp>
      <p:sp>
        <p:nvSpPr>
          <p:cNvPr id="51" name="Pfeil: nach links 50">
            <a:extLst>
              <a:ext uri="{FF2B5EF4-FFF2-40B4-BE49-F238E27FC236}">
                <a16:creationId xmlns:a16="http://schemas.microsoft.com/office/drawing/2014/main" id="{6CCEC760-CA40-57CC-9ABE-B409BD5E87D3}"/>
              </a:ext>
            </a:extLst>
          </p:cNvPr>
          <p:cNvSpPr/>
          <p:nvPr/>
        </p:nvSpPr>
        <p:spPr>
          <a:xfrm>
            <a:off x="3507565" y="4107103"/>
            <a:ext cx="698782" cy="39511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links 51">
            <a:extLst>
              <a:ext uri="{FF2B5EF4-FFF2-40B4-BE49-F238E27FC236}">
                <a16:creationId xmlns:a16="http://schemas.microsoft.com/office/drawing/2014/main" id="{BD3C1BA1-877B-64AD-80F1-DCFC6A493D05}"/>
              </a:ext>
            </a:extLst>
          </p:cNvPr>
          <p:cNvSpPr/>
          <p:nvPr/>
        </p:nvSpPr>
        <p:spPr>
          <a:xfrm>
            <a:off x="2238887" y="4107103"/>
            <a:ext cx="698782" cy="39511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links 52">
            <a:extLst>
              <a:ext uri="{FF2B5EF4-FFF2-40B4-BE49-F238E27FC236}">
                <a16:creationId xmlns:a16="http://schemas.microsoft.com/office/drawing/2014/main" id="{2738F3F8-23EC-CABD-CE7C-7FFD9CDC3178}"/>
              </a:ext>
            </a:extLst>
          </p:cNvPr>
          <p:cNvSpPr/>
          <p:nvPr/>
        </p:nvSpPr>
        <p:spPr>
          <a:xfrm>
            <a:off x="1354327" y="4097697"/>
            <a:ext cx="698782" cy="39511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D2B8194-6DE2-A334-09C9-48B7F2682172}"/>
              </a:ext>
            </a:extLst>
          </p:cNvPr>
          <p:cNvSpPr txBox="1"/>
          <p:nvPr/>
        </p:nvSpPr>
        <p:spPr>
          <a:xfrm>
            <a:off x="3513308" y="4580052"/>
            <a:ext cx="1055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Loss‘ als</a:t>
            </a:r>
          </a:p>
          <a:p>
            <a:r>
              <a:rPr lang="de-DE" dirty="0" err="1">
                <a:solidFill>
                  <a:schemeClr val="bg1"/>
                </a:solidFill>
              </a:rPr>
              <a:t>o‘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734D1EA-A637-70DE-5687-13C840BA1C67}"/>
              </a:ext>
            </a:extLst>
          </p:cNvPr>
          <p:cNvSpPr txBox="1"/>
          <p:nvPr/>
        </p:nvSpPr>
        <p:spPr>
          <a:xfrm>
            <a:off x="2306723" y="4540160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a‘ als</a:t>
            </a:r>
          </a:p>
          <a:p>
            <a:r>
              <a:rPr lang="de-DE" dirty="0" err="1">
                <a:solidFill>
                  <a:schemeClr val="bg1"/>
                </a:solidFill>
              </a:rPr>
              <a:t>o‘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C309EE5-FD02-CF70-1445-E4EB4433502B}"/>
              </a:ext>
            </a:extLst>
          </p:cNvPr>
          <p:cNvSpPr txBox="1"/>
          <p:nvPr/>
        </p:nvSpPr>
        <p:spPr>
          <a:xfrm>
            <a:off x="1360099" y="4540160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a‘ als</a:t>
            </a:r>
          </a:p>
          <a:p>
            <a:r>
              <a:rPr lang="de-DE" dirty="0" err="1">
                <a:solidFill>
                  <a:schemeClr val="bg1"/>
                </a:solidFill>
              </a:rPr>
              <a:t>o‘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C754D4-08D8-82F9-B725-BBF25BA934D2}"/>
              </a:ext>
            </a:extLst>
          </p:cNvPr>
          <p:cNvSpPr txBox="1"/>
          <p:nvPr/>
        </p:nvSpPr>
        <p:spPr>
          <a:xfrm>
            <a:off x="2956223" y="2812676"/>
            <a:ext cx="3725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.</a:t>
            </a:r>
          </a:p>
          <a:p>
            <a:r>
              <a:rPr lang="de-DE" b="1" dirty="0">
                <a:solidFill>
                  <a:srgbClr val="92D050"/>
                </a:solidFill>
              </a:rPr>
              <a:t>.</a:t>
            </a:r>
          </a:p>
          <a:p>
            <a:pPr algn="l"/>
            <a:r>
              <a:rPr lang="de-DE" b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9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20D01-D6E1-ED84-0152-A5C99A1B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" y="147411"/>
            <a:ext cx="12175669" cy="55449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6DA9EFC-EF6F-5809-A720-C75FD7255C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2699" y="1027340"/>
                <a:ext cx="5617029" cy="5683249"/>
              </a:xfr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r>
                  <a:rPr lang="de-DE" sz="2000" b="1" dirty="0">
                    <a:solidFill>
                      <a:schemeClr val="bg1"/>
                    </a:solidFill>
                  </a:rPr>
                  <a:t>Idee: </a:t>
                </a:r>
                <a:r>
                  <a:rPr lang="de-DE" sz="2000" dirty="0">
                    <a:solidFill>
                      <a:schemeClr val="bg1"/>
                    </a:solidFill>
                  </a:rPr>
                  <a:t>Mehrere Eingaben können gleichzeitig als 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eine </a:t>
                </a:r>
                <a:r>
                  <a:rPr lang="de-DE" sz="2000" dirty="0">
                    <a:solidFill>
                      <a:schemeClr val="bg1"/>
                    </a:solidFill>
                  </a:rPr>
                  <a:t>Matrix verarbeitet werden. Dies beschleunigt das Neuronale Netz (besonders im Training)</a:t>
                </a: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Für einen Batch entstehen mehrere „Änderungsempfehlungen“ für jeden Parameter. Hier kann der Durchschnitt aller Empfehlungen verwendet werden</a:t>
                </a: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Hierfür müssen unsere Gradient-Descent- Formeln abgeändert werden:</a:t>
                </a:r>
              </a:p>
              <a:p>
                <a:pPr lvl="1"/>
                <a:r>
                  <a:rPr lang="de-DE" sz="1800" dirty="0">
                    <a:solidFill>
                      <a:schemeClr val="bg1"/>
                    </a:solidFill>
                  </a:rPr>
                  <a:t>b‘ = z‘ -&gt; b‘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de-DE" sz="1800" dirty="0">
                    <a:solidFill>
                      <a:schemeClr val="bg1"/>
                    </a:solidFill>
                  </a:rPr>
                  <a:t> * </a:t>
                </a:r>
                <a:r>
                  <a:rPr lang="de-DE" sz="1800" dirty="0" err="1">
                    <a:solidFill>
                      <a:schemeClr val="bg1"/>
                    </a:solidFill>
                  </a:rPr>
                  <a:t>zs</a:t>
                </a:r>
                <a:r>
                  <a:rPr lang="de-DE" sz="1800" dirty="0">
                    <a:solidFill>
                      <a:schemeClr val="bg1"/>
                    </a:solidFill>
                  </a:rPr>
                  <a:t>‘</a:t>
                </a:r>
              </a:p>
              <a:p>
                <a:pPr lvl="2"/>
                <a:r>
                  <a:rPr lang="de-DE" sz="1400" dirty="0" err="1">
                    <a:solidFill>
                      <a:schemeClr val="bg1"/>
                    </a:solidFill>
                  </a:rPr>
                  <a:t>zs</a:t>
                </a:r>
                <a:r>
                  <a:rPr lang="de-DE" sz="1400" dirty="0">
                    <a:solidFill>
                      <a:schemeClr val="bg1"/>
                    </a:solidFill>
                  </a:rPr>
                  <a:t>‘ ist hierbei die Summe entlang der ersten Achse (Zeilenebene), damit wir den Durchschnitt bestimmen können</a:t>
                </a:r>
              </a:p>
              <a:p>
                <a:pPr lvl="1"/>
                <a:r>
                  <a:rPr lang="de-DE" sz="1800" dirty="0">
                    <a:solidFill>
                      <a:schemeClr val="bg1"/>
                    </a:solidFill>
                  </a:rPr>
                  <a:t>w‘ = </a:t>
                </a:r>
                <a:r>
                  <a:rPr lang="de-DE" sz="1800" dirty="0" err="1">
                    <a:solidFill>
                      <a:schemeClr val="bg1"/>
                    </a:solidFill>
                  </a:rPr>
                  <a:t>a</a:t>
                </a:r>
                <a:r>
                  <a:rPr lang="de-DE" sz="1800" baseline="30000" dirty="0" err="1">
                    <a:solidFill>
                      <a:schemeClr val="bg1"/>
                    </a:solidFill>
                  </a:rPr>
                  <a:t>T</a:t>
                </a:r>
                <a:r>
                  <a:rPr lang="de-DE" sz="1800" dirty="0">
                    <a:solidFill>
                      <a:schemeClr val="bg1"/>
                    </a:solidFill>
                  </a:rPr>
                  <a:t>  * z‘ -&gt;</a:t>
                </a:r>
                <a:r>
                  <a:rPr lang="de-DE" sz="1800" b="1" dirty="0">
                    <a:solidFill>
                      <a:schemeClr val="bg1"/>
                    </a:solidFill>
                  </a:rPr>
                  <a:t> </a:t>
                </a:r>
                <a:r>
                  <a:rPr lang="de-DE" sz="1800" dirty="0">
                    <a:solidFill>
                      <a:schemeClr val="bg1"/>
                    </a:solidFill>
                  </a:rPr>
                  <a:t>w‘ = </a:t>
                </a:r>
                <a:r>
                  <a:rPr lang="de-DE" sz="1800" dirty="0" err="1">
                    <a:solidFill>
                      <a:schemeClr val="bg1"/>
                    </a:solidFill>
                  </a:rPr>
                  <a:t>a</a:t>
                </a:r>
                <a:r>
                  <a:rPr lang="de-DE" sz="1800" baseline="30000" dirty="0" err="1">
                    <a:solidFill>
                      <a:schemeClr val="bg1"/>
                    </a:solidFill>
                  </a:rPr>
                  <a:t>T</a:t>
                </a:r>
                <a:r>
                  <a:rPr lang="de-DE" sz="1800" dirty="0">
                    <a:solidFill>
                      <a:schemeClr val="bg1"/>
                    </a:solidFill>
                  </a:rPr>
                  <a:t>  * z‘ 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sz="1800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de-DE" sz="1600" dirty="0">
                    <a:solidFill>
                      <a:schemeClr val="bg1"/>
                    </a:solidFill>
                  </a:rPr>
                  <a:t>Addition für den Durschnitt findet schon in der Matrixmultiplikation statt</a:t>
                </a:r>
              </a:p>
              <a:p>
                <a:pPr lvl="1"/>
                <a:r>
                  <a:rPr lang="de-DE" sz="1800" dirty="0">
                    <a:solidFill>
                      <a:schemeClr val="bg1"/>
                    </a:solidFill>
                  </a:rPr>
                  <a:t>Wir müssen für a keine Änderung vornehmen, da der Durchschnitt nicht benötigt wird (</a:t>
                </a:r>
                <a:r>
                  <a:rPr lang="de-DE" sz="1800" dirty="0" err="1">
                    <a:solidFill>
                      <a:schemeClr val="bg1"/>
                    </a:solidFill>
                  </a:rPr>
                  <a:t>o‘</a:t>
                </a:r>
                <a:r>
                  <a:rPr lang="de-DE" sz="1800" dirty="0">
                    <a:solidFill>
                      <a:schemeClr val="bg1"/>
                    </a:solidFill>
                  </a:rPr>
                  <a:t> wird ebenfalls in Batches weiterverarbeitet)</a:t>
                </a:r>
              </a:p>
              <a:p>
                <a:pPr lvl="1"/>
                <a:endParaRPr lang="de-DE" sz="1800" dirty="0">
                  <a:solidFill>
                    <a:schemeClr val="bg1"/>
                  </a:solidFill>
                </a:endParaRPr>
              </a:p>
              <a:p>
                <a:r>
                  <a:rPr lang="de-DE" sz="2200" b="1" dirty="0">
                    <a:solidFill>
                      <a:schemeClr val="bg1"/>
                    </a:solidFill>
                  </a:rPr>
                  <a:t>Aufgabe 2</a:t>
                </a:r>
              </a:p>
              <a:p>
                <a:pPr lvl="1"/>
                <a:endParaRPr lang="de-DE" sz="1600" b="1" dirty="0">
                  <a:solidFill>
                    <a:schemeClr val="bg1"/>
                  </a:solidFill>
                </a:endParaRPr>
              </a:p>
              <a:p>
                <a:pPr lvl="1"/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6DA9EFC-EF6F-5809-A720-C75FD7255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2699" y="1027340"/>
                <a:ext cx="5617029" cy="5683249"/>
              </a:xfrm>
              <a:blipFill>
                <a:blip r:embed="rId3"/>
                <a:stretch>
                  <a:fillRect l="-977" t="-1395" r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CE908F-BE8C-D59E-4FC6-544C4090BA1A}"/>
                  </a:ext>
                </a:extLst>
              </p:cNvPr>
              <p:cNvSpPr txBox="1"/>
              <p:nvPr/>
            </p:nvSpPr>
            <p:spPr>
              <a:xfrm>
                <a:off x="434245" y="1205261"/>
                <a:ext cx="2459776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3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30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CE908F-BE8C-D59E-4FC6-544C4090B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45" y="1205261"/>
                <a:ext cx="2459776" cy="1220783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CA5382CC-D2AC-B763-17D9-D8A89EADDC83}"/>
              </a:ext>
            </a:extLst>
          </p:cNvPr>
          <p:cNvSpPr/>
          <p:nvPr/>
        </p:nvSpPr>
        <p:spPr>
          <a:xfrm>
            <a:off x="3035085" y="1290320"/>
            <a:ext cx="663155" cy="19304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6E4A3679-529C-4636-19D7-94A408D9757F}"/>
              </a:ext>
            </a:extLst>
          </p:cNvPr>
          <p:cNvSpPr/>
          <p:nvPr/>
        </p:nvSpPr>
        <p:spPr>
          <a:xfrm>
            <a:off x="3035085" y="1761694"/>
            <a:ext cx="663155" cy="19304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332C63E4-3CBB-5964-CE52-744C89B7F229}"/>
              </a:ext>
            </a:extLst>
          </p:cNvPr>
          <p:cNvSpPr/>
          <p:nvPr/>
        </p:nvSpPr>
        <p:spPr>
          <a:xfrm>
            <a:off x="3035085" y="2216762"/>
            <a:ext cx="663155" cy="19304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7F00284-F336-9333-6275-909D7B78FE62}"/>
              </a:ext>
            </a:extLst>
          </p:cNvPr>
          <p:cNvSpPr txBox="1"/>
          <p:nvPr/>
        </p:nvSpPr>
        <p:spPr>
          <a:xfrm>
            <a:off x="3691310" y="120526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Batch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2DA512-0A6B-EA0A-0DB8-AA2CAA925012}"/>
              </a:ext>
            </a:extLst>
          </p:cNvPr>
          <p:cNvSpPr txBox="1"/>
          <p:nvPr/>
        </p:nvSpPr>
        <p:spPr>
          <a:xfrm>
            <a:off x="3691309" y="16519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Batch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35F5BC-FD81-CC90-1CF9-48B5334A9D99}"/>
              </a:ext>
            </a:extLst>
          </p:cNvPr>
          <p:cNvSpPr txBox="1"/>
          <p:nvPr/>
        </p:nvSpPr>
        <p:spPr>
          <a:xfrm>
            <a:off x="3698240" y="209250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Batch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E4515FB-B7BD-F62B-FAEC-0AEB3692970D}"/>
                  </a:ext>
                </a:extLst>
              </p:cNvPr>
              <p:cNvSpPr txBox="1"/>
              <p:nvPr/>
            </p:nvSpPr>
            <p:spPr>
              <a:xfrm>
                <a:off x="556394" y="2929466"/>
                <a:ext cx="1189492" cy="835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E4515FB-B7BD-F62B-FAEC-0AEB3692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4" y="2929466"/>
                <a:ext cx="1189492" cy="835293"/>
              </a:xfrm>
              <a:prstGeom prst="rect">
                <a:avLst/>
              </a:prstGeom>
              <a:blipFill>
                <a:blip r:embed="rId5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87B6FA4-977B-0D47-DA63-E813B25D1ABD}"/>
              </a:ext>
            </a:extLst>
          </p:cNvPr>
          <p:cNvSpPr/>
          <p:nvPr/>
        </p:nvSpPr>
        <p:spPr>
          <a:xfrm>
            <a:off x="442065" y="1205262"/>
            <a:ext cx="938077" cy="1256574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E0B3494-26B9-D6B7-EA1B-4AD60A603977}"/>
              </a:ext>
            </a:extLst>
          </p:cNvPr>
          <p:cNvSpPr/>
          <p:nvPr/>
        </p:nvSpPr>
        <p:spPr>
          <a:xfrm>
            <a:off x="556394" y="2929465"/>
            <a:ext cx="628939" cy="956735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Microsoft Office PowerPoint</Application>
  <PresentationFormat>Breitbild</PresentationFormat>
  <Paragraphs>243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Courier New</vt:lpstr>
      <vt:lpstr>Courier New,monospace</vt:lpstr>
      <vt:lpstr>Wingdings</vt:lpstr>
      <vt:lpstr>Larissa</vt:lpstr>
      <vt:lpstr>Neuronale Netze verstehen</vt:lpstr>
      <vt:lpstr>Ziffern erkennen (Das MNIST-Dataset)</vt:lpstr>
      <vt:lpstr>Lösungsansatz: Neuronales Netz</vt:lpstr>
      <vt:lpstr>Funktionsweise Neuronales Netz</vt:lpstr>
      <vt:lpstr>Aktivierungsfunktionen</vt:lpstr>
      <vt:lpstr>Der Loss (Wie wird das Netz bewertet?)</vt:lpstr>
      <vt:lpstr> Gradient Descent (Wie müssen die Parameter abgeändert werden?)</vt:lpstr>
      <vt:lpstr> Gradient Descent (Wie müssen die Parameter abgeändert werden?)</vt:lpstr>
      <vt:lpstr> Batching</vt:lpstr>
      <vt:lpstr> Stochastic Gradient Descent (Parameter aktualisieren)</vt:lpstr>
      <vt:lpstr>Für Interressierte</vt:lpstr>
      <vt:lpstr>QR-Code zur zusammengestellten Youtube-Playlist</vt:lpstr>
      <vt:lpstr>Optimizer</vt:lpstr>
      <vt:lpstr>Verschiedene Architekturen</vt:lpstr>
      <vt:lpstr>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Anca Mirela Siebel</cp:lastModifiedBy>
  <cp:revision>923</cp:revision>
  <dcterms:created xsi:type="dcterms:W3CDTF">2024-10-16T22:38:12Z</dcterms:created>
  <dcterms:modified xsi:type="dcterms:W3CDTF">2024-11-15T12:03:12Z</dcterms:modified>
</cp:coreProperties>
</file>