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7" r:id="rId3"/>
    <p:sldId id="358" r:id="rId4"/>
    <p:sldId id="364" r:id="rId5"/>
    <p:sldId id="363" r:id="rId6"/>
    <p:sldId id="359" r:id="rId7"/>
    <p:sldId id="373" r:id="rId8"/>
    <p:sldId id="362" r:id="rId9"/>
    <p:sldId id="374" r:id="rId10"/>
    <p:sldId id="360" r:id="rId11"/>
    <p:sldId id="361" r:id="rId12"/>
    <p:sldId id="365" r:id="rId13"/>
    <p:sldId id="375" r:id="rId14"/>
    <p:sldId id="369" r:id="rId15"/>
    <p:sldId id="366" r:id="rId16"/>
    <p:sldId id="370" r:id="rId17"/>
    <p:sldId id="355" r:id="rId18"/>
    <p:sldId id="353" r:id="rId19"/>
    <p:sldId id="354" r:id="rId20"/>
    <p:sldId id="367" r:id="rId21"/>
    <p:sldId id="368" r:id="rId22"/>
    <p:sldId id="376" r:id="rId23"/>
    <p:sldId id="371" r:id="rId24"/>
  </p:sldIdLst>
  <p:sldSz cx="9144000" cy="6858000" type="screen4x3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79646"/>
    <a:srgbClr val="4BACC6"/>
    <a:srgbClr val="7F7F7F"/>
    <a:srgbClr val="00B0F0"/>
    <a:srgbClr val="ED9C5B"/>
    <a:srgbClr val="E72324"/>
    <a:srgbClr val="132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F978-2620-4511-841F-76F21249977E}" v="9" dt="2023-03-19T14:43:25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2895" autoAdjust="0"/>
  </p:normalViewPr>
  <p:slideViewPr>
    <p:cSldViewPr>
      <p:cViewPr varScale="1">
        <p:scale>
          <a:sx n="83" d="100"/>
          <a:sy n="83" d="100"/>
        </p:scale>
        <p:origin x="3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Ehlert" userId="66f566ea871c6883" providerId="LiveId" clId="{8F97F978-2620-4511-841F-76F21249977E}"/>
    <pc:docChg chg="undo custSel modSld">
      <pc:chgData name="Lars Ehlert" userId="66f566ea871c6883" providerId="LiveId" clId="{8F97F978-2620-4511-841F-76F21249977E}" dt="2023-03-19T14:43:25.034" v="66"/>
      <pc:docMkLst>
        <pc:docMk/>
      </pc:docMkLst>
      <pc:sldChg chg="addSp modSp mod">
        <pc:chgData name="Lars Ehlert" userId="66f566ea871c6883" providerId="LiveId" clId="{8F97F978-2620-4511-841F-76F21249977E}" dt="2023-03-19T14:42:42.211" v="62" actId="1076"/>
        <pc:sldMkLst>
          <pc:docMk/>
          <pc:sldMk cId="0" sldId="256"/>
        </pc:sldMkLst>
        <pc:spChg chg="mod">
          <ac:chgData name="Lars Ehlert" userId="66f566ea871c6883" providerId="LiveId" clId="{8F97F978-2620-4511-841F-76F21249977E}" dt="2023-03-19T14:41:43.844" v="51" actId="403"/>
          <ac:spMkLst>
            <pc:docMk/>
            <pc:sldMk cId="0" sldId="256"/>
            <ac:spMk id="4" creationId="{00000000-0000-0000-0000-000000000000}"/>
          </ac:spMkLst>
        </pc:spChg>
        <pc:grpChg chg="mod">
          <ac:chgData name="Lars Ehlert" userId="66f566ea871c6883" providerId="LiveId" clId="{8F97F978-2620-4511-841F-76F21249977E}" dt="2023-03-19T14:42:34.743" v="59" actId="1076"/>
          <ac:grpSpMkLst>
            <pc:docMk/>
            <pc:sldMk cId="0" sldId="256"/>
            <ac:grpSpMk id="8" creationId="{00000000-0000-0000-0000-000000000000}"/>
          </ac:grpSpMkLst>
        </pc:grpChg>
        <pc:picChg chg="mod modCrop">
          <ac:chgData name="Lars Ehlert" userId="66f566ea871c6883" providerId="LiveId" clId="{8F97F978-2620-4511-841F-76F21249977E}" dt="2023-03-19T14:42:31.906" v="57" actId="732"/>
          <ac:picMkLst>
            <pc:docMk/>
            <pc:sldMk cId="0" sldId="256"/>
            <ac:picMk id="9" creationId="{00000000-0000-0000-0000-000000000000}"/>
          </ac:picMkLst>
        </pc:picChg>
        <pc:picChg chg="add mod">
          <ac:chgData name="Lars Ehlert" userId="66f566ea871c6883" providerId="LiveId" clId="{8F97F978-2620-4511-841F-76F21249977E}" dt="2023-03-19T14:42:42.211" v="62" actId="1076"/>
          <ac:picMkLst>
            <pc:docMk/>
            <pc:sldMk cId="0" sldId="256"/>
            <ac:picMk id="1026" creationId="{66B78898-79BC-7693-82EF-3700ED937302}"/>
          </ac:picMkLst>
        </pc:picChg>
      </pc:sldChg>
      <pc:sldChg chg="addSp delSp modSp mod">
        <pc:chgData name="Lars Ehlert" userId="66f566ea871c6883" providerId="LiveId" clId="{8F97F978-2620-4511-841F-76F21249977E}" dt="2023-03-19T14:43:25.034" v="66"/>
        <pc:sldMkLst>
          <pc:docMk/>
          <pc:sldMk cId="354475678" sldId="371"/>
        </pc:sldMkLst>
        <pc:spChg chg="mod topLvl">
          <ac:chgData name="Lars Ehlert" userId="66f566ea871c6883" providerId="LiveId" clId="{8F97F978-2620-4511-841F-76F21249977E}" dt="2023-03-19T14:43:17.102" v="64" actId="478"/>
          <ac:spMkLst>
            <pc:docMk/>
            <pc:sldMk cId="354475678" sldId="371"/>
            <ac:spMk id="13" creationId="{00000000-0000-0000-0000-000000000000}"/>
          </ac:spMkLst>
        </pc:spChg>
        <pc:grpChg chg="add del">
          <ac:chgData name="Lars Ehlert" userId="66f566ea871c6883" providerId="LiveId" clId="{8F97F978-2620-4511-841F-76F21249977E}" dt="2023-03-19T14:43:17.102" v="64" actId="478"/>
          <ac:grpSpMkLst>
            <pc:docMk/>
            <pc:sldMk cId="354475678" sldId="371"/>
            <ac:grpSpMk id="9" creationId="{00000000-0000-0000-0000-000000000000}"/>
          </ac:grpSpMkLst>
        </pc:grpChg>
        <pc:picChg chg="add mod">
          <ac:chgData name="Lars Ehlert" userId="66f566ea871c6883" providerId="LiveId" clId="{8F97F978-2620-4511-841F-76F21249977E}" dt="2023-03-19T14:43:25.034" v="66"/>
          <ac:picMkLst>
            <pc:docMk/>
            <pc:sldMk cId="354475678" sldId="371"/>
            <ac:picMk id="2" creationId="{88E4E98D-C468-C8E2-749E-B091B020EC8A}"/>
          </ac:picMkLst>
        </pc:picChg>
        <pc:picChg chg="add del mod topLvl modCrop">
          <ac:chgData name="Lars Ehlert" userId="66f566ea871c6883" providerId="LiveId" clId="{8F97F978-2620-4511-841F-76F21249977E}" dt="2023-03-19T14:43:23.638" v="65" actId="732"/>
          <ac:picMkLst>
            <pc:docMk/>
            <pc:sldMk cId="354475678" sldId="371"/>
            <ac:picMk id="1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7FED78-DA54-442A-B2F6-27D05EFCFC84}" type="datetimeFigureOut">
              <a:rPr lang="de-DE" smtClean="0"/>
              <a:pPr/>
              <a:t>19.03.2023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4E397E45-DC40-460A-91A9-CA4DFE6B73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43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8258AA-9C45-4470-807A-9EB5016D8C4D}" type="datetimeFigureOut">
              <a:rPr lang="de-DE" smtClean="0"/>
              <a:pPr/>
              <a:t>19.03.2023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3" tIns="48297" rIns="96593" bIns="482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58890"/>
            <a:ext cx="5510530" cy="4508420"/>
          </a:xfrm>
          <a:prstGeom prst="rect">
            <a:avLst/>
          </a:prstGeom>
        </p:spPr>
        <p:txBody>
          <a:bodyPr vert="horz" lIns="96593" tIns="48297" rIns="96593" bIns="48297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0100AC2B-7912-4D1D-8571-77254A37A84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34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8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2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37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7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9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02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1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0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66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2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74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04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08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7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40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23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Rund um die Reaktionen bei einer Kerze;</a:t>
            </a:r>
            <a:r>
              <a:rPr lang="de-DE" baseline="0" dirty="0"/>
              <a:t> Tisch aufgespalten in Versuch 1 und Versuch 2.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8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0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0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73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49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0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B3F6-9F97-4522-8F94-362751BEB27D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A6A-D7AF-4180-866F-D7224F6B022F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74B5-7636-47F1-8E94-D8492A47729E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234C-CB75-424C-993B-1E1EA39E9345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F98B-A055-4D78-BE0A-72A6C5D9E09F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DDF8-67E2-4F6E-A657-86C04A90EABD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5F0-4D78-4ED8-9694-7F56AA04547C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490-E2A9-483C-B563-651F38ABB386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D285-865B-439C-9C4A-557D6327C02D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FE52-3CBF-4977-9931-3BF98DFC0C68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6E9-C124-4F7B-945D-5533DC53D65C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7285-C7D5-402A-82C2-2873D979E0C7}" type="datetime1">
              <a:rPr lang="de-DE" smtClean="0"/>
              <a:pPr/>
              <a:t>19.03.2023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Relationship Id="rId9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-27992" y="0"/>
            <a:ext cx="9208504" cy="6445250"/>
            <a:chOff x="2" y="0"/>
            <a:chExt cx="5758" cy="4060"/>
          </a:xfrm>
        </p:grpSpPr>
        <p:pic>
          <p:nvPicPr>
            <p:cNvPr id="9" name="Picture 25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2509" b="28308"/>
            <a:stretch/>
          </p:blipFill>
          <p:spPr bwMode="auto">
            <a:xfrm>
              <a:off x="22" y="3475"/>
              <a:ext cx="1664" cy="585"/>
            </a:xfrm>
            <a:prstGeom prst="rect">
              <a:avLst/>
            </a:prstGeom>
            <a:noFill/>
          </p:spPr>
        </p:pic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444531" y="3870807"/>
            <a:ext cx="6264696" cy="1688398"/>
          </a:xfrm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omic Sans MS" panose="030F0702030302020204" pitchFamily="66" charset="0"/>
              </a:rPr>
              <a:t>Herzlich </a:t>
            </a:r>
            <a:r>
              <a:rPr lang="de-DE" b="1" dirty="0">
                <a:solidFill>
                  <a:schemeClr val="bg1"/>
                </a:solidFill>
                <a:latin typeface="Comic Sans MS" panose="030F0702030302020204" pitchFamily="66" charset="0"/>
              </a:rPr>
              <a:t>Willkommen</a:t>
            </a:r>
            <a:br>
              <a:rPr lang="de-DE" sz="3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de-DE" dirty="0">
                <a:solidFill>
                  <a:schemeClr val="bg1"/>
                </a:solidFill>
                <a:latin typeface="Comic Sans MS" panose="030F0702030302020204" pitchFamily="66" charset="0"/>
              </a:rPr>
              <a:t>zum Schülertag </a:t>
            </a:r>
            <a:endParaRPr lang="de-DE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Was steckt in</a:t>
            </a:r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2448024" y="-927215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5496" y="152384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unserer Medizin?</a:t>
            </a:r>
          </a:p>
        </p:txBody>
      </p:sp>
      <p:sp>
        <p:nvSpPr>
          <p:cNvPr id="18" name="Rechteck 17"/>
          <p:cNvSpPr/>
          <p:nvPr/>
        </p:nvSpPr>
        <p:spPr>
          <a:xfrm rot="16200000">
            <a:off x="2448024" y="-168079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Stadt Regensburg - Projekt- und Netzwerkkoordination - MINT-Labs Regensburg  e.V.">
            <a:extLst>
              <a:ext uri="{FF2B5EF4-FFF2-40B4-BE49-F238E27FC236}">
                <a16:creationId xmlns:a16="http://schemas.microsoft.com/office/drawing/2014/main" id="{66B78898-79BC-7693-82EF-3700ED93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96112"/>
            <a:ext cx="2392440" cy="7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Hautkontakt mit Chemikalien bitte die betroffene Stelle sofort mit Wasser spülen</a:t>
            </a:r>
          </a:p>
        </p:txBody>
      </p:sp>
      <p:pic>
        <p:nvPicPr>
          <p:cNvPr id="9" name="Picture 4" descr="http://www.vitanet.de/f/50213/teaser/aktuelles/2014/mai/166203994_h%C3%A4ndewaschen_1000_16zu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21782"/>
          <a:stretch/>
        </p:blipFill>
        <p:spPr bwMode="auto">
          <a:xfrm>
            <a:off x="3491880" y="4856144"/>
            <a:ext cx="1848048" cy="15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69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Augenkontakt mit Chemikalien bitte das betroffene Auge sofort mit Wasser spülen</a:t>
            </a:r>
          </a:p>
        </p:txBody>
      </p:sp>
      <p:pic>
        <p:nvPicPr>
          <p:cNvPr id="10" name="Picture 2" descr="http://www.rada-armaturen.de/fileadmin/600x600/augendusche%20eco%20f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25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94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Bitte die Piktogramme auf den Gefäßen beachten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755057" y="3645024"/>
            <a:ext cx="5633886" cy="2243783"/>
            <a:chOff x="1314378" y="3744080"/>
            <a:chExt cx="5633886" cy="2243783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264" y="3779808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84" y="4903805"/>
              <a:ext cx="1080000" cy="1080000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392" y="4907863"/>
              <a:ext cx="1080000" cy="1080000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040" y="3745699"/>
              <a:ext cx="1080000" cy="108000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847" y="3765453"/>
              <a:ext cx="1080000" cy="10800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378" y="3744080"/>
              <a:ext cx="1080000" cy="10800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519" y="4903805"/>
              <a:ext cx="1080000" cy="1080000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1" name="Sechseck 5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Sechseck 5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Sechseck 5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29" name="Freihandform 2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0" name="Gruppieren 2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1" name="Gruppieren 3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48" name="Sechseck 4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Sechseck 4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Sechseck 4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2" name="Gruppieren 3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3" name="Sechseck 3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4" name="Gruppieren 3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5" name="Flussdiagramm: Dokument 3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Rechteck 3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Ellipse 3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Ellipse 4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28" name="Ellipse 2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46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Bitte beachtet die </a:t>
            </a:r>
          </a:p>
          <a:p>
            <a:pPr algn="ctr"/>
            <a:r>
              <a:rPr lang="de-DE" sz="5400" b="1" dirty="0">
                <a:solidFill>
                  <a:schemeClr val="accent6"/>
                </a:solidFill>
              </a:rPr>
              <a:t>folgenden Symbole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1" name="Sechseck 5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Sechseck 5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Sechseck 5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29" name="Freihandform 2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0" name="Gruppieren 2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1" name="Gruppieren 3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48" name="Sechseck 4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Sechseck 4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Sechseck 4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2" name="Gruppieren 3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3" name="Sechseck 3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4" name="Gruppieren 3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5" name="Flussdiagramm: Dokument 3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Rechteck 3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Ellipse 3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Ellipse 4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28" name="Ellipse 2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81" y="3429000"/>
            <a:ext cx="2348338" cy="216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7" y="3429000"/>
            <a:ext cx="2348852" cy="216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31640" y="5753602"/>
            <a:ext cx="3346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1" dirty="0">
                <a:solidFill>
                  <a:schemeClr val="accent6"/>
                </a:solidFill>
              </a:rPr>
              <a:t>Entsorgung</a:t>
            </a:r>
          </a:p>
        </p:txBody>
      </p:sp>
      <p:sp>
        <p:nvSpPr>
          <p:cNvPr id="54" name="Rechteck 53"/>
          <p:cNvSpPr/>
          <p:nvPr/>
        </p:nvSpPr>
        <p:spPr>
          <a:xfrm>
            <a:off x="4716016" y="5753602"/>
            <a:ext cx="3346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1" dirty="0">
                <a:solidFill>
                  <a:schemeClr val="accent6"/>
                </a:solidFill>
              </a:rPr>
              <a:t>Aufräumen</a:t>
            </a:r>
          </a:p>
        </p:txBody>
      </p:sp>
    </p:spTree>
    <p:extLst>
      <p:ext uri="{BB962C8B-B14F-4D97-AF65-F5344CB8AC3E}">
        <p14:creationId xmlns:p14="http://schemas.microsoft.com/office/powerpoint/2010/main" val="70546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Nach dem Experimentieren bitte mit Seife die Hände gründlich waschen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9" y="4005064"/>
            <a:ext cx="3799703" cy="2285579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12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32000" y="2921169"/>
            <a:ext cx="8280000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Ablauf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11" name="Gruppieren 10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6" name="Freihandform 15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5" name="Ellipse 14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8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6"/>
                </a:solidFill>
              </a:rPr>
              <a:t>Chaos im Magen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4464496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Chaos im Magen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62" y="2667628"/>
            <a:ext cx="373887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4BACC6"/>
                </a:solidFill>
              </a:rPr>
              <a:t>Abhilfe gegen Mückenstiche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3528392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Abhilfe gegen Mückenstiche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4BAC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4BACC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60" y="371703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4596" y="148478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B050"/>
                </a:solidFill>
              </a:rPr>
              <a:t>Das Tabletten-Wirrwarr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3528392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Das Tabletten-Wirrwarr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15660"/>
            <a:ext cx="2931067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9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0070C0"/>
                </a:solidFill>
              </a:rPr>
              <a:t>Wie viel  Wirkstoff enthält meine Schmerztablette 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5749614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Wie viel Wirkstoff enthält meine Schmerztablette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40" y="3372823"/>
            <a:ext cx="2566319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6"/>
                </a:solidFill>
              </a:rPr>
              <a:t>Sicheres Arbeiten </a:t>
            </a:r>
          </a:p>
          <a:p>
            <a:pPr algn="ctr"/>
            <a:r>
              <a:rPr lang="de-DE" sz="6000" b="1" dirty="0">
                <a:solidFill>
                  <a:schemeClr val="accent6"/>
                </a:solidFill>
              </a:rPr>
              <a:t>im Chemielabor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48" y="3584729"/>
            <a:ext cx="4850904" cy="2724591"/>
          </a:xfrm>
          <a:prstGeom prst="rect">
            <a:avLst/>
          </a:prstGeom>
        </p:spPr>
      </p:pic>
      <p:grpSp>
        <p:nvGrpSpPr>
          <p:cNvPr id="64" name="Gruppieren 63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63" name="Gerader Verbinder 6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54" name="Gruppieren 5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5" name="Sechseck 54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Sechseck 55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Sechseck 56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32" name="Freihandform 31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3" name="Gruppieren 32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4" name="Gruppieren 3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51" name="Sechseck 50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2" name="Sechseck 51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3" name="Sechseck 52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5" name="Gruppieren 34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8" name="Flussdiagramm: Dokument 37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Rechteck 38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" name="Ellipse 47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" name="Ellipse 48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8" name="Ellipse 5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49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9"/>
            <a:ext cx="8280000" cy="378565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Lies dir bitte jede Versuchsanleitung durch und beantworte die Fragen im Laborjournal.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11" name="Gruppieren 10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6" name="Freihandform 15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5" name="Ellipse 14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11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8"/>
            <a:ext cx="8280000" cy="470898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Für jede Station sind ca. 35 min. veranschlagt.</a:t>
            </a:r>
          </a:p>
          <a:p>
            <a:pPr algn="ctr"/>
            <a:endParaRPr lang="de-DE" sz="6000" b="1" dirty="0">
              <a:solidFill>
                <a:schemeClr val="accent1"/>
              </a:solidFill>
            </a:endParaRPr>
          </a:p>
          <a:p>
            <a:pPr algn="ctr"/>
            <a:r>
              <a:rPr lang="de-DE" sz="6000" b="1" dirty="0">
                <a:solidFill>
                  <a:schemeClr val="accent1"/>
                </a:solidFill>
              </a:rPr>
              <a:t>Nach 2 Stationen erfolgt eine kurze Pause.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3" name="Gerader Verbinder 4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45" name="Gruppieren 4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1" name="Sechseck 7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Sechseck 7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Sechseck 7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7" name="Gruppieren 4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49" name="Freihandform 4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0" name="Gruppieren 4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1" name="Gruppieren 5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68" name="Sechseck 6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9" name="Sechseck 6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0" name="Sechseck 6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2" name="Gruppieren 5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3" name="Sechseck 5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4" name="Gruppieren 5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5" name="Flussdiagramm: Dokument 5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" name="Rechteck 5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Ellipse 5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Ellipse 5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Ellipse 6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48" name="Ellipse 4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70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8"/>
            <a:ext cx="8280000" cy="378565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1"/>
                </a:solidFill>
              </a:rPr>
              <a:t>Platz nach Beendigung der Station wieder </a:t>
            </a:r>
            <a:r>
              <a:rPr lang="de-DE" sz="6000" b="1" u="sng" dirty="0">
                <a:solidFill>
                  <a:schemeClr val="accent1"/>
                </a:solidFill>
              </a:rPr>
              <a:t>sauber und aufgeräumt </a:t>
            </a:r>
            <a:r>
              <a:rPr lang="de-DE" sz="6000" b="1" dirty="0">
                <a:solidFill>
                  <a:schemeClr val="accent1"/>
                </a:solidFill>
              </a:rPr>
              <a:t>hinterlassen.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3" name="Gerader Verbinder 4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45" name="Gruppieren 4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1" name="Sechseck 7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Sechseck 7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Sechseck 7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7" name="Gruppieren 4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49" name="Freihandform 4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0" name="Gruppieren 4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1" name="Gruppieren 5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68" name="Sechseck 6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9" name="Sechseck 6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0" name="Sechseck 6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2" name="Gruppieren 5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3" name="Sechseck 5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4" name="Gruppieren 5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5" name="Flussdiagramm: Dokument 5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" name="Rechteck 5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Ellipse 5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Ellipse 5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Ellipse 6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48" name="Ellipse 4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8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-27992" y="1"/>
            <a:ext cx="9208506" cy="6445250"/>
            <a:chOff x="2" y="0"/>
            <a:chExt cx="5758" cy="4060"/>
          </a:xfrm>
        </p:grpSpPr>
        <p:pic>
          <p:nvPicPr>
            <p:cNvPr id="12" name="Picture 2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2509" b="28308"/>
            <a:stretch/>
          </p:blipFill>
          <p:spPr bwMode="auto">
            <a:xfrm>
              <a:off x="22" y="3475"/>
              <a:ext cx="1664" cy="585"/>
            </a:xfrm>
            <a:prstGeom prst="rect">
              <a:avLst/>
            </a:prstGeom>
            <a:noFill/>
          </p:spPr>
        </p:pic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444531" y="3870807"/>
            <a:ext cx="6264696" cy="1688398"/>
          </a:xfrm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omic Sans MS" panose="030F0702030302020204" pitchFamily="66" charset="0"/>
              </a:rPr>
              <a:t>Viel Spaß beim Experimentieren</a:t>
            </a:r>
            <a:endParaRPr lang="de-DE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Was steckt in</a:t>
            </a:r>
          </a:p>
        </p:txBody>
      </p:sp>
      <p:sp>
        <p:nvSpPr>
          <p:cNvPr id="17" name="Rechteck 16"/>
          <p:cNvSpPr/>
          <p:nvPr/>
        </p:nvSpPr>
        <p:spPr>
          <a:xfrm rot="16200000">
            <a:off x="2448024" y="-927215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496" y="152384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unserer Medizin?</a:t>
            </a:r>
          </a:p>
        </p:txBody>
      </p:sp>
      <p:sp>
        <p:nvSpPr>
          <p:cNvPr id="21" name="Rechteck 20"/>
          <p:cNvSpPr/>
          <p:nvPr/>
        </p:nvSpPr>
        <p:spPr>
          <a:xfrm rot="16200000">
            <a:off x="2448024" y="-168079"/>
            <a:ext cx="72000" cy="4824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 descr="Stadt Regensburg - Projekt- und Netzwerkkoordination - MINT-Labs Regensburg  e.V.">
            <a:extLst>
              <a:ext uri="{FF2B5EF4-FFF2-40B4-BE49-F238E27FC236}">
                <a16:creationId xmlns:a16="http://schemas.microsoft.com/office/drawing/2014/main" id="{88E4E98D-C468-C8E2-749E-B091B020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96112"/>
            <a:ext cx="2392440" cy="7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Schutzbrille und Schutzkittel werden bitte immer getragen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16" y="4365104"/>
            <a:ext cx="1800000" cy="180000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8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Kittelärmel bitte hoch krempeln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2" y="3140968"/>
            <a:ext cx="1652016" cy="3212976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42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Haare bitte mit einem Haargummi zurückbinden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84" y="3624231"/>
            <a:ext cx="2024633" cy="2469065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0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Essen und Trinken ist</a:t>
            </a:r>
            <a:endParaRPr lang="de-DE" sz="5400" b="1" u="sng" dirty="0">
              <a:solidFill>
                <a:schemeClr val="accent6"/>
              </a:solidFill>
            </a:endParaRPr>
          </a:p>
          <a:p>
            <a:pPr algn="ctr"/>
            <a:r>
              <a:rPr lang="de-DE" sz="5400" b="1" dirty="0">
                <a:solidFill>
                  <a:schemeClr val="accent6"/>
                </a:solidFill>
              </a:rPr>
              <a:t> im Chemielabor verboten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92" y="3933056"/>
            <a:ext cx="2752616" cy="2520000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2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Kaugummikauen ist im Chemielabor verboten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42" name="Gruppieren 41"/>
          <p:cNvGrpSpPr/>
          <p:nvPr/>
        </p:nvGrpSpPr>
        <p:grpSpPr>
          <a:xfrm>
            <a:off x="3636097" y="3961033"/>
            <a:ext cx="1799999" cy="1916239"/>
            <a:chOff x="6598520" y="4005064"/>
            <a:chExt cx="1799999" cy="1916239"/>
          </a:xfrm>
        </p:grpSpPr>
        <p:pic>
          <p:nvPicPr>
            <p:cNvPr id="43" name="Picture 8" descr="Kaugummi Extreme Aroma Dark Bur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520" y="4005064"/>
              <a:ext cx="1799999" cy="1800000"/>
            </a:xfrm>
            <a:prstGeom prst="ellipse">
              <a:avLst/>
            </a:prstGeom>
            <a:noFill/>
            <a:ln w="209550">
              <a:solidFill>
                <a:srgbClr val="E7232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hteck 43"/>
            <p:cNvSpPr/>
            <p:nvPr/>
          </p:nvSpPr>
          <p:spPr>
            <a:xfrm rot="2714724">
              <a:off x="6544520" y="4859303"/>
              <a:ext cx="1908000" cy="216000"/>
            </a:xfrm>
            <a:prstGeom prst="rect">
              <a:avLst/>
            </a:prstGeom>
            <a:solidFill>
              <a:srgbClr val="E72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00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Im Gefahr- oder Verletzungsfall sofort einen Betreuer informieren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92" y="4141487"/>
            <a:ext cx="2633216" cy="2095825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33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Not-Aus-Schalter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pic>
        <p:nvPicPr>
          <p:cNvPr id="1026" name="Picture 2" descr="Bildergebnis fÃ¼r Not Aus schu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0" t="18002" r="12305" b="21991"/>
          <a:stretch/>
        </p:blipFill>
        <p:spPr bwMode="auto">
          <a:xfrm>
            <a:off x="3180000" y="3068960"/>
            <a:ext cx="278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796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Bildschirmpräsentation (4:3)</PresentationFormat>
  <Paragraphs>56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Comic Sans MS</vt:lpstr>
      <vt:lpstr>Larissa-Design</vt:lpstr>
      <vt:lpstr>Herzlich Willkommen zum Schülertag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 Spaß beim Experimentieren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! im Lehr-Lern-Labor der Universität Regensburg</dc:title>
  <dc:creator>Rechenzentrum</dc:creator>
  <cp:lastModifiedBy>Lars Ehlert</cp:lastModifiedBy>
  <cp:revision>162</cp:revision>
  <cp:lastPrinted>2019-04-29T15:35:50Z</cp:lastPrinted>
  <dcterms:created xsi:type="dcterms:W3CDTF">2012-10-15T07:25:13Z</dcterms:created>
  <dcterms:modified xsi:type="dcterms:W3CDTF">2023-03-19T14:43:25Z</dcterms:modified>
</cp:coreProperties>
</file>