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  <p:sldMasterId id="2147483699" r:id="rId5"/>
  </p:sldMasterIdLst>
  <p:notesMasterIdLst>
    <p:notesMasterId r:id="rId32"/>
  </p:notesMasterIdLst>
  <p:sldIdLst>
    <p:sldId id="422" r:id="rId6"/>
    <p:sldId id="451" r:id="rId7"/>
    <p:sldId id="452" r:id="rId8"/>
    <p:sldId id="470" r:id="rId9"/>
    <p:sldId id="453" r:id="rId10"/>
    <p:sldId id="454" r:id="rId11"/>
    <p:sldId id="455" r:id="rId12"/>
    <p:sldId id="456" r:id="rId13"/>
    <p:sldId id="457" r:id="rId14"/>
    <p:sldId id="458" r:id="rId15"/>
    <p:sldId id="460" r:id="rId16"/>
    <p:sldId id="471" r:id="rId17"/>
    <p:sldId id="473" r:id="rId18"/>
    <p:sldId id="472" r:id="rId19"/>
    <p:sldId id="463" r:id="rId20"/>
    <p:sldId id="464" r:id="rId21"/>
    <p:sldId id="465" r:id="rId22"/>
    <p:sldId id="466" r:id="rId23"/>
    <p:sldId id="467" r:id="rId24"/>
    <p:sldId id="468" r:id="rId25"/>
    <p:sldId id="474" r:id="rId26"/>
    <p:sldId id="475" r:id="rId27"/>
    <p:sldId id="462" r:id="rId28"/>
    <p:sldId id="476" r:id="rId29"/>
    <p:sldId id="459" r:id="rId30"/>
    <p:sldId id="469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Melnik" initials="AM" lastIdx="1" clrIdx="0">
    <p:extLst/>
  </p:cmAuthor>
  <p:cmAuthor id="2" name="Matt" initials="M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E16"/>
    <a:srgbClr val="032311"/>
    <a:srgbClr val="05411F"/>
    <a:srgbClr val="08602E"/>
    <a:srgbClr val="096D34"/>
    <a:srgbClr val="0D9747"/>
    <a:srgbClr val="FFFFFF"/>
    <a:srgbClr val="00B050"/>
    <a:srgbClr val="FFDF79"/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8" autoAdjust="0"/>
    <p:restoredTop sz="94799" autoAdjust="0"/>
  </p:normalViewPr>
  <p:slideViewPr>
    <p:cSldViewPr>
      <p:cViewPr varScale="1">
        <p:scale>
          <a:sx n="97" d="100"/>
          <a:sy n="97" d="100"/>
        </p:scale>
        <p:origin x="96" y="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0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0F462-3D01-49BC-83D3-E108ECCC3C8A}" type="datetimeFigureOut">
              <a:rPr lang="ru-RU" smtClean="0"/>
              <a:pPr/>
              <a:t>14.02.2014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87916-46A9-4DE0-A970-0D90594E09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0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7916-46A9-4DE0-A970-0D90594E09D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3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7916-46A9-4DE0-A970-0D90594E09D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10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7916-46A9-4DE0-A970-0D90594E09D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6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7381" y="1556793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1703" y="2999383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ED27-1AF9-457C-BF6A-2959EC5FDF9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381" y="1268761"/>
            <a:ext cx="10972800" cy="4525963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9840" y="654544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0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44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9309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49309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0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9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7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1042814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1556793"/>
            <a:ext cx="6815667" cy="45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2348881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1412776"/>
            <a:ext cx="73152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6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14.02.2014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F211-F787-4C2D-96D3-4AAF05F6C4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0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81" y="156592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5152" y="2647454"/>
            <a:ext cx="10972800" cy="2653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AD74ED27-1AF9-457C-BF6A-2959EC5FDF9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14.02.2014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C:\Users\bortnikov\Downloads\Doc\пре_3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884283"/>
            <a:ext cx="2016224" cy="39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9185465" y="6695864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prstClr val="black">
                    <a:tint val="75000"/>
                  </a:prstClr>
                </a:solidFill>
                <a:latin typeface="Trebuchet MS" panose="020B0603020202020204" pitchFamily="34" charset="0"/>
              </a:rPr>
              <a:t>© Competentum, 2014</a:t>
            </a:r>
            <a:endParaRPr lang="ru-RU" sz="800" dirty="0">
              <a:solidFill>
                <a:prstClr val="black">
                  <a:tint val="75000"/>
                </a:prstClr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8" y="454171"/>
            <a:ext cx="2624184" cy="8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0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48682" y="-27384"/>
            <a:ext cx="12289367" cy="10344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97" y="188640"/>
            <a:ext cx="109728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6876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03861" y="-324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5BD9-3CFF-4AEB-AFED-8BA74964520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14.02.2014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9840" y="654544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1880" y="616530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050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#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-48682" y="1014179"/>
            <a:ext cx="122893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/>
          <a:srcRect l="3253"/>
          <a:stretch/>
        </p:blipFill>
        <p:spPr>
          <a:xfrm>
            <a:off x="2639616" y="6000689"/>
            <a:ext cx="9577064" cy="85505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185465" y="6695864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prstClr val="black">
                    <a:tint val="75000"/>
                  </a:prstClr>
                </a:solidFill>
                <a:latin typeface="Trebuchet MS" panose="020B0603020202020204" pitchFamily="34" charset="0"/>
              </a:rPr>
              <a:t>© Competentum,</a:t>
            </a:r>
            <a:r>
              <a:rPr lang="en-US" sz="800" baseline="0" dirty="0" smtClean="0">
                <a:solidFill>
                  <a:prstClr val="black">
                    <a:tint val="75000"/>
                  </a:prstClr>
                </a:solidFill>
                <a:latin typeface="Trebuchet MS" panose="020B0603020202020204" pitchFamily="34" charset="0"/>
              </a:rPr>
              <a:t> 2014</a:t>
            </a:r>
            <a:endParaRPr lang="ru-RU" sz="800" dirty="0">
              <a:solidFill>
                <a:prstClr val="black">
                  <a:tint val="75000"/>
                </a:prstClr>
              </a:solidFill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1" y="6034540"/>
            <a:ext cx="1875096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042E16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cc.java.net/doc/javaccgrm.html#prod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cc.java.net/doc/JJTree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ragonbook.stanford.edu/" TargetMode="External"/><Relationship Id="rId2" Type="http://schemas.openxmlformats.org/officeDocument/2006/relationships/hyperlink" Target="https://javacc.java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IOB/JavaCC-Demo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Синтаксически управляемая трансляция. </a:t>
            </a:r>
            <a:r>
              <a:rPr lang="en-US" dirty="0" err="1" smtClean="0"/>
              <a:t>JavaCC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15880" y="5949280"/>
            <a:ext cx="7176120" cy="931102"/>
          </a:xfrm>
        </p:spPr>
        <p:txBody>
          <a:bodyPr/>
          <a:lstStyle/>
          <a:p>
            <a:r>
              <a:rPr lang="ru-RU" dirty="0" err="1" smtClean="0"/>
              <a:t>Обидин</a:t>
            </a:r>
            <a:r>
              <a:rPr lang="ru-RU" dirty="0" smtClean="0"/>
              <a:t> Михаил</a:t>
            </a:r>
          </a:p>
          <a:p>
            <a:r>
              <a:rPr lang="ru-RU" dirty="0"/>
              <a:t>	</a:t>
            </a:r>
            <a:r>
              <a:rPr lang="ru-RU" dirty="0" smtClean="0"/>
              <a:t>	2014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JavaCC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121920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JavaCC</a:t>
            </a:r>
            <a:r>
              <a:rPr lang="en-US" dirty="0" smtClean="0"/>
              <a:t> – </a:t>
            </a:r>
            <a:r>
              <a:rPr lang="ru-RU" dirty="0" smtClean="0"/>
              <a:t>это генератор синтаксический анализаторов написанный на </a:t>
            </a:r>
            <a:r>
              <a:rPr lang="en-US" dirty="0" smtClean="0"/>
              <a:t>java</a:t>
            </a:r>
            <a:r>
              <a:rPr lang="ru-RU" dirty="0" smtClean="0"/>
              <a:t>, и выдающий на выходе </a:t>
            </a:r>
            <a:r>
              <a:rPr lang="en-US" dirty="0" smtClean="0"/>
              <a:t>java </a:t>
            </a:r>
            <a:r>
              <a:rPr lang="ru-RU" dirty="0" smtClean="0"/>
              <a:t>код (а теперь еще и </a:t>
            </a:r>
            <a:r>
              <a:rPr lang="en-US" dirty="0" smtClean="0"/>
              <a:t>C/C++ </a:t>
            </a:r>
            <a:r>
              <a:rPr lang="ru-RU" dirty="0" smtClean="0"/>
              <a:t>код).</a:t>
            </a:r>
          </a:p>
          <a:p>
            <a:r>
              <a:rPr lang="ru-RU" dirty="0" smtClean="0"/>
              <a:t>Позволяет выполнять синтаксически управляемую трансляцию (привязывает к правилам грамматики код, который будет выполняться при применении грамматики к входному тексту).</a:t>
            </a:r>
          </a:p>
          <a:p>
            <a:r>
              <a:rPr lang="ru-RU" dirty="0" smtClean="0"/>
              <a:t>Код сгенерированный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не зависит ни от каких библиотек (даже от самой </a:t>
            </a:r>
            <a:r>
              <a:rPr lang="en-US" dirty="0" err="1" smtClean="0"/>
              <a:t>JavaCC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Позволяет легко и удобно описывать </a:t>
            </a:r>
            <a:r>
              <a:rPr lang="en-US" dirty="0" smtClean="0"/>
              <a:t>LL(n) </a:t>
            </a:r>
            <a:r>
              <a:rPr lang="ru-RU" dirty="0" smtClean="0"/>
              <a:t>грамматику (и даже чуточку больше).</a:t>
            </a:r>
          </a:p>
          <a:p>
            <a:r>
              <a:rPr lang="ru-RU" dirty="0" smtClean="0"/>
              <a:t>Позволяет создавать лексические анализаторы.</a:t>
            </a:r>
          </a:p>
          <a:p>
            <a:r>
              <a:rPr lang="ru-RU" dirty="0" smtClean="0"/>
              <a:t>Содержит инструмент </a:t>
            </a:r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для построения синтаксического дерева.</a:t>
            </a:r>
          </a:p>
          <a:p>
            <a:r>
              <a:rPr lang="ru-RU" dirty="0" smtClean="0"/>
              <a:t>Выполнение из </a:t>
            </a:r>
            <a:r>
              <a:rPr lang="en-US" dirty="0" smtClean="0"/>
              <a:t>ant </a:t>
            </a:r>
            <a:r>
              <a:rPr lang="ru-RU" dirty="0" smtClean="0"/>
              <a:t>или </a:t>
            </a:r>
            <a:r>
              <a:rPr lang="en-US" dirty="0" smtClean="0"/>
              <a:t>maven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этим пользоваться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7368" y="1268760"/>
            <a:ext cx="11784632" cy="4752528"/>
          </a:xfrm>
        </p:spPr>
        <p:txBody>
          <a:bodyPr/>
          <a:lstStyle/>
          <a:p>
            <a:r>
              <a:rPr lang="ru-RU" dirty="0" err="1" smtClean="0"/>
              <a:t>Парсер</a:t>
            </a:r>
            <a:r>
              <a:rPr lang="ru-RU" dirty="0" smtClean="0"/>
              <a:t> описывается одним файлом с расширением </a:t>
            </a:r>
            <a:r>
              <a:rPr lang="en-US" dirty="0" err="1" smtClean="0"/>
              <a:t>jj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/>
              <a:t>В файле присутствуют:</a:t>
            </a:r>
          </a:p>
          <a:p>
            <a:pPr lvl="1"/>
            <a:r>
              <a:rPr lang="ru-RU" dirty="0" smtClean="0"/>
              <a:t>Заголовок.</a:t>
            </a:r>
          </a:p>
          <a:p>
            <a:pPr lvl="1"/>
            <a:r>
              <a:rPr lang="ru-RU" dirty="0" smtClean="0"/>
              <a:t>Описание лексического анализатора.</a:t>
            </a:r>
          </a:p>
          <a:p>
            <a:pPr lvl="1"/>
            <a:r>
              <a:rPr lang="ru-RU" dirty="0" smtClean="0"/>
              <a:t>Описание грамматики.</a:t>
            </a:r>
            <a:endParaRPr lang="en-US" dirty="0" smtClean="0"/>
          </a:p>
          <a:p>
            <a:r>
              <a:rPr lang="ru-RU" dirty="0" smtClean="0"/>
              <a:t>Далее выполняем 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Java –</a:t>
            </a:r>
            <a:r>
              <a:rPr lang="en-US" dirty="0" err="1" smtClean="0"/>
              <a:t>cp</a:t>
            </a:r>
            <a:r>
              <a:rPr lang="en-US" dirty="0" smtClean="0"/>
              <a:t> javacc.jar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err="1" smtClean="0"/>
              <a:t>наш_файл</a:t>
            </a:r>
            <a:r>
              <a:rPr lang="ru-RU" dirty="0" smtClean="0"/>
              <a:t>.</a:t>
            </a:r>
            <a:r>
              <a:rPr lang="en-US" dirty="0" err="1" smtClean="0"/>
              <a:t>jj</a:t>
            </a:r>
            <a:endParaRPr lang="ru-RU" dirty="0"/>
          </a:p>
          <a:p>
            <a:pPr marL="342900" lvl="2" indent="-342900"/>
            <a:r>
              <a:rPr lang="ru-RU" sz="2800" dirty="0"/>
              <a:t>И получаем готовые исходники для </a:t>
            </a:r>
            <a:r>
              <a:rPr lang="ru-RU" sz="2800" dirty="0" err="1"/>
              <a:t>парсера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6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Шаблончик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515989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/>
              <a:t>Options</a:t>
            </a:r>
            <a:r>
              <a:rPr lang="ru-RU" sz="1000" dirty="0" smtClean="0"/>
              <a:t> </a:t>
            </a:r>
            <a:r>
              <a:rPr lang="en-US" sz="1000" dirty="0" smtClean="0"/>
              <a:t>{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Code to set various options flags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PARSER_BEGIN(</a:t>
            </a:r>
            <a:r>
              <a:rPr lang="en-US" sz="1000" dirty="0" err="1"/>
              <a:t>MyParser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public class </a:t>
            </a:r>
            <a:r>
              <a:rPr lang="en-US" sz="1000" dirty="0" err="1"/>
              <a:t>MyParser</a:t>
            </a:r>
            <a:r>
              <a:rPr lang="en-US" sz="1000" dirty="0"/>
              <a:t> {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Java program is placed here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PARSER_END(</a:t>
            </a:r>
            <a:r>
              <a:rPr lang="en-US" sz="1000" dirty="0" err="1"/>
              <a:t>MyParser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TOKEN_MGR_DECLS 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Declarations used by lexical </a:t>
            </a:r>
            <a:r>
              <a:rPr lang="en-US" sz="1000" dirty="0" err="1"/>
              <a:t>analyser</a:t>
            </a:r>
            <a:r>
              <a:rPr lang="en-US" sz="1000" dirty="0"/>
              <a:t>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Token Rules and Actions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/* </a:t>
            </a:r>
            <a:r>
              <a:rPr lang="en-US" sz="1000" dirty="0" err="1"/>
              <a:t>JavaCC</a:t>
            </a:r>
            <a:r>
              <a:rPr lang="en-US" sz="1000" dirty="0"/>
              <a:t> Rules and Actions - EBNF for language */</a:t>
            </a:r>
            <a:endParaRPr lang="ru-RU" sz="1000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5303912" y="1124744"/>
            <a:ext cx="6768752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Описание </a:t>
            </a:r>
            <a:r>
              <a:rPr lang="ru-RU" sz="1600" dirty="0" err="1" smtClean="0"/>
              <a:t>токена</a:t>
            </a:r>
            <a:r>
              <a:rPr lang="ru-RU" sz="1600" dirty="0" smtClean="0"/>
              <a:t>:</a:t>
            </a:r>
          </a:p>
          <a:p>
            <a:pPr marL="914400" lvl="2" indent="0">
              <a:buNone/>
            </a:pPr>
            <a:r>
              <a:rPr lang="en-US" sz="1600" dirty="0" smtClean="0"/>
              <a:t>TOKEN : </a:t>
            </a:r>
          </a:p>
          <a:p>
            <a:pPr marL="914400" lvl="2" indent="0">
              <a:buNone/>
            </a:pPr>
            <a:r>
              <a:rPr lang="en-US" sz="1600" dirty="0" smtClean="0"/>
              <a:t>{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&lt;INTEGER_LITERAL: ([“1”-“9”] ([“0”-“9”])* | “0”)</a:t>
            </a:r>
          </a:p>
          <a:p>
            <a:pPr marL="914400" lvl="2" indent="0">
              <a:buNone/>
            </a:pPr>
            <a:r>
              <a:rPr lang="en-US" sz="1600" dirty="0" smtClean="0"/>
              <a:t>}</a:t>
            </a:r>
          </a:p>
          <a:p>
            <a:pPr marL="91440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Продукция </a:t>
            </a:r>
            <a:r>
              <a:rPr lang="ru-RU" sz="1600" dirty="0"/>
              <a:t>грамматики</a:t>
            </a:r>
            <a:r>
              <a:rPr lang="ru-RU" sz="1600" dirty="0" smtClean="0"/>
              <a:t>:</a:t>
            </a:r>
            <a:endParaRPr lang="ru-RU" sz="1600" dirty="0"/>
          </a:p>
          <a:p>
            <a:pPr marL="914400" lvl="2" indent="0">
              <a:buNone/>
            </a:pPr>
            <a:r>
              <a:rPr lang="en-US" sz="1600" dirty="0" smtClean="0"/>
              <a:t>void </a:t>
            </a:r>
            <a:r>
              <a:rPr lang="en-US" sz="1600" dirty="0" err="1" smtClean="0"/>
              <a:t>StatementListReturn</a:t>
            </a:r>
            <a:r>
              <a:rPr lang="en-US" sz="1600" dirty="0" smtClean="0"/>
              <a:t>() :</a:t>
            </a:r>
          </a:p>
          <a:p>
            <a:pPr marL="914400" lvl="2" indent="0">
              <a:buNone/>
            </a:pPr>
            <a:r>
              <a:rPr lang="en-US" sz="1600" dirty="0" smtClean="0"/>
              <a:t>{}</a:t>
            </a:r>
          </a:p>
          <a:p>
            <a:pPr marL="914400" lvl="2" indent="0">
              <a:buNone/>
            </a:pPr>
            <a:r>
              <a:rPr lang="en-US" sz="1600" dirty="0" smtClean="0"/>
              <a:t>{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( Statement() )* &lt; RETURN &gt; Expression() “;”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355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опции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11319048" cy="4857404"/>
          </a:xfrm>
        </p:spPr>
        <p:txBody>
          <a:bodyPr/>
          <a:lstStyle/>
          <a:p>
            <a:r>
              <a:rPr lang="en-US" dirty="0" smtClean="0"/>
              <a:t>STATIC</a:t>
            </a:r>
            <a:r>
              <a:rPr lang="ru-RU" dirty="0" smtClean="0"/>
              <a:t> (по умолчанию </a:t>
            </a:r>
            <a:r>
              <a:rPr lang="en-US" dirty="0" smtClean="0"/>
              <a:t>true)</a:t>
            </a:r>
            <a:r>
              <a:rPr lang="ru-RU" dirty="0" smtClean="0"/>
              <a:t> - все методы и поля </a:t>
            </a:r>
            <a:r>
              <a:rPr lang="ru-RU" dirty="0" err="1" smtClean="0"/>
              <a:t>парсера</a:t>
            </a:r>
            <a:r>
              <a:rPr lang="ru-RU" dirty="0" smtClean="0"/>
              <a:t> будут </a:t>
            </a:r>
            <a:r>
              <a:rPr lang="en-US" dirty="0" smtClean="0"/>
              <a:t>static</a:t>
            </a:r>
            <a:endParaRPr lang="ru-RU" dirty="0" smtClean="0"/>
          </a:p>
          <a:p>
            <a:r>
              <a:rPr lang="en-US" dirty="0" smtClean="0"/>
              <a:t>DEBUG_PARSER</a:t>
            </a:r>
            <a:r>
              <a:rPr lang="ru-RU" dirty="0" smtClean="0"/>
              <a:t> (</a:t>
            </a:r>
            <a:r>
              <a:rPr lang="ru-RU" dirty="0"/>
              <a:t>по умолчанию </a:t>
            </a:r>
            <a:r>
              <a:rPr lang="en-US" dirty="0"/>
              <a:t>false) </a:t>
            </a:r>
            <a:r>
              <a:rPr lang="ru-RU" dirty="0"/>
              <a:t>– в </a:t>
            </a:r>
            <a:r>
              <a:rPr lang="en-US" dirty="0" err="1"/>
              <a:t>stdout</a:t>
            </a:r>
            <a:r>
              <a:rPr lang="en-US" dirty="0"/>
              <a:t> </a:t>
            </a:r>
            <a:r>
              <a:rPr lang="ru-RU" dirty="0"/>
              <a:t>при </a:t>
            </a:r>
            <a:r>
              <a:rPr lang="ru-RU" dirty="0" err="1"/>
              <a:t>парсинге</a:t>
            </a:r>
            <a:r>
              <a:rPr lang="ru-RU" dirty="0"/>
              <a:t> будет выводиться дерево разбора</a:t>
            </a:r>
          </a:p>
          <a:p>
            <a:r>
              <a:rPr lang="en-US" dirty="0"/>
              <a:t>UNICODE_INPUT</a:t>
            </a:r>
            <a:r>
              <a:rPr lang="ru-RU" dirty="0"/>
              <a:t> (по умолчанию </a:t>
            </a:r>
            <a:r>
              <a:rPr lang="en-US" dirty="0"/>
              <a:t>false) </a:t>
            </a:r>
            <a:r>
              <a:rPr lang="ru-RU" dirty="0"/>
              <a:t>– использовать </a:t>
            </a:r>
            <a:r>
              <a:rPr lang="en-US" smtClean="0"/>
              <a:t>UTF-8 </a:t>
            </a:r>
            <a:r>
              <a:rPr lang="ru-RU" dirty="0"/>
              <a:t>кодировку.</a:t>
            </a:r>
          </a:p>
          <a:p>
            <a:r>
              <a:rPr lang="en-US" dirty="0"/>
              <a:t>OUTPUT_DIRECTORY</a:t>
            </a:r>
            <a:r>
              <a:rPr lang="ru-RU" dirty="0"/>
              <a:t> (по умолчанию – текущая директория) – в какую директорию </a:t>
            </a:r>
            <a:r>
              <a:rPr lang="ru-RU" dirty="0" smtClean="0"/>
              <a:t>положить </a:t>
            </a:r>
            <a:r>
              <a:rPr lang="ru-RU" dirty="0"/>
              <a:t>сгенерированный </a:t>
            </a:r>
            <a:r>
              <a:rPr lang="ru-RU" dirty="0" err="1"/>
              <a:t>парсер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Остальные опции тут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javacc.java.net/doc/javaccgrm.html#prod2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717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ru-RU" dirty="0" err="1" smtClean="0"/>
              <a:t>токенов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352" y="1196753"/>
            <a:ext cx="11449272" cy="49294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TOKEN</a:t>
            </a:r>
            <a:endParaRPr lang="ru-RU" dirty="0" smtClean="0"/>
          </a:p>
          <a:p>
            <a:pPr lvl="1"/>
            <a:r>
              <a:rPr lang="ru-RU" dirty="0" smtClean="0"/>
              <a:t>Данный </a:t>
            </a:r>
            <a:r>
              <a:rPr lang="ru-RU" dirty="0" err="1" smtClean="0"/>
              <a:t>токен</a:t>
            </a:r>
            <a:r>
              <a:rPr lang="ru-RU" dirty="0" smtClean="0"/>
              <a:t> будет передан </a:t>
            </a:r>
            <a:r>
              <a:rPr lang="ru-RU" dirty="0" err="1" smtClean="0"/>
              <a:t>парсеру</a:t>
            </a:r>
            <a:r>
              <a:rPr lang="ru-RU" dirty="0" smtClean="0"/>
              <a:t>.</a:t>
            </a:r>
          </a:p>
          <a:p>
            <a:r>
              <a:rPr lang="en-US" dirty="0" smtClean="0"/>
              <a:t>SKIP</a:t>
            </a:r>
            <a:endParaRPr lang="ru-RU" dirty="0" smtClean="0"/>
          </a:p>
          <a:p>
            <a:pPr lvl="1"/>
            <a:r>
              <a:rPr lang="ru-RU" dirty="0" smtClean="0"/>
              <a:t>Данный </a:t>
            </a:r>
            <a:r>
              <a:rPr lang="ru-RU" dirty="0" err="1" smtClean="0"/>
              <a:t>токен</a:t>
            </a:r>
            <a:r>
              <a:rPr lang="ru-RU" dirty="0" smtClean="0"/>
              <a:t> не будет создан.</a:t>
            </a:r>
          </a:p>
          <a:p>
            <a:r>
              <a:rPr lang="en-US" dirty="0" smtClean="0"/>
              <a:t>SPECIAL_TOKEN</a:t>
            </a:r>
          </a:p>
          <a:p>
            <a:pPr lvl="1"/>
            <a:r>
              <a:rPr lang="ru-RU" dirty="0" err="1" smtClean="0"/>
              <a:t>Токен</a:t>
            </a:r>
            <a:r>
              <a:rPr lang="ru-RU" dirty="0" smtClean="0"/>
              <a:t> будет создан, но не будет передан </a:t>
            </a:r>
            <a:r>
              <a:rPr lang="ru-RU" dirty="0" err="1" smtClean="0"/>
              <a:t>парсеру</a:t>
            </a:r>
            <a:endParaRPr lang="ru-RU" dirty="0" smtClean="0"/>
          </a:p>
          <a:p>
            <a:pPr lvl="1"/>
            <a:r>
              <a:rPr lang="ru-RU" dirty="0" smtClean="0"/>
              <a:t>Обратится к этому </a:t>
            </a:r>
            <a:r>
              <a:rPr lang="ru-RU" dirty="0" err="1" smtClean="0"/>
              <a:t>токену</a:t>
            </a:r>
            <a:r>
              <a:rPr lang="ru-RU" dirty="0" smtClean="0"/>
              <a:t> можно из следующего с помощью поля </a:t>
            </a:r>
            <a:r>
              <a:rPr lang="en-US" dirty="0" err="1" smtClean="0"/>
              <a:t>specialToken</a:t>
            </a:r>
            <a:r>
              <a:rPr lang="ru-RU" dirty="0" smtClean="0"/>
              <a:t>.</a:t>
            </a:r>
          </a:p>
          <a:p>
            <a:r>
              <a:rPr lang="en-US" dirty="0" smtClean="0"/>
              <a:t>MORE</a:t>
            </a:r>
          </a:p>
          <a:p>
            <a:pPr lvl="1"/>
            <a:r>
              <a:rPr lang="ru-RU" dirty="0" smtClean="0"/>
              <a:t>Текст соответствующий данному </a:t>
            </a:r>
            <a:r>
              <a:rPr lang="ru-RU" dirty="0" err="1" smtClean="0"/>
              <a:t>токену</a:t>
            </a:r>
            <a:r>
              <a:rPr lang="ru-RU" dirty="0" smtClean="0"/>
              <a:t> станет префиксом для следующего </a:t>
            </a:r>
            <a:r>
              <a:rPr lang="ru-RU" dirty="0" err="1" smtClean="0"/>
              <a:t>токена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52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LOOKAHEAD</a:t>
            </a:r>
            <a:r>
              <a:rPr lang="ru-RU" dirty="0" smtClean="0"/>
              <a:t>,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637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всегда смотрит только на текущий </a:t>
            </a:r>
            <a:r>
              <a:rPr lang="ru-RU" dirty="0" err="1" smtClean="0"/>
              <a:t>токен</a:t>
            </a:r>
            <a:r>
              <a:rPr lang="ru-RU" dirty="0" smtClean="0"/>
              <a:t> и предыдущие. Чтобы «заглянуть вперед» на </a:t>
            </a:r>
            <a:r>
              <a:rPr lang="en-US" dirty="0" smtClean="0"/>
              <a:t>N </a:t>
            </a:r>
            <a:r>
              <a:rPr lang="ru-RU" dirty="0" err="1" smtClean="0"/>
              <a:t>токенов</a:t>
            </a:r>
            <a:r>
              <a:rPr lang="ru-RU" dirty="0" smtClean="0"/>
              <a:t> нужно воспользоваться командой </a:t>
            </a:r>
            <a:r>
              <a:rPr lang="en-US" dirty="0" smtClean="0"/>
              <a:t>LOOKAHEAD(N)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Рассмотрим правило:</a:t>
            </a:r>
          </a:p>
          <a:p>
            <a:pPr marL="0" indent="0">
              <a:buNone/>
            </a:pPr>
            <a:r>
              <a:rPr lang="en-US" dirty="0" smtClean="0"/>
              <a:t>void Input() :</a:t>
            </a:r>
            <a:r>
              <a:rPr lang="ru-RU" dirty="0" smtClean="0"/>
              <a:t> </a:t>
            </a:r>
            <a:r>
              <a:rPr lang="en-US" dirty="0" smtClean="0"/>
              <a:t>{} { “a” BC() “c” 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smtClean="0"/>
              <a:t>BC()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{} { </a:t>
            </a:r>
            <a:r>
              <a:rPr lang="en-US" dirty="0" smtClean="0"/>
              <a:t>“b” [ “c” ]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ru-RU" dirty="0" smtClean="0"/>
              <a:t>Чтобы Эти продукции заработали нужно написать</a:t>
            </a:r>
          </a:p>
          <a:p>
            <a:pPr marL="0" indent="0">
              <a:buNone/>
            </a:pPr>
            <a:r>
              <a:rPr lang="en-US" dirty="0"/>
              <a:t>void Input() :</a:t>
            </a:r>
            <a:r>
              <a:rPr lang="ru-RU" dirty="0"/>
              <a:t> </a:t>
            </a:r>
            <a:r>
              <a:rPr lang="en-US" dirty="0"/>
              <a:t>{} { “a” BC() “c” }</a:t>
            </a:r>
          </a:p>
          <a:p>
            <a:pPr marL="0" indent="0">
              <a:buNone/>
            </a:pPr>
            <a:r>
              <a:rPr lang="en-US" dirty="0"/>
              <a:t>void BC() :</a:t>
            </a:r>
            <a:r>
              <a:rPr lang="ru-RU" dirty="0"/>
              <a:t> </a:t>
            </a:r>
            <a:r>
              <a:rPr lang="en-US" dirty="0"/>
              <a:t>{} { “b” 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</a:rPr>
              <a:t>LOOKAHEAD(2)</a:t>
            </a:r>
            <a:r>
              <a:rPr lang="en-US" dirty="0" smtClean="0"/>
              <a:t> “c</a:t>
            </a:r>
            <a:r>
              <a:rPr lang="en-US" dirty="0"/>
              <a:t>” ]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указать глобальный </a:t>
            </a:r>
            <a:r>
              <a:rPr lang="en-US" dirty="0" smtClean="0"/>
              <a:t>LOOKAHEAD(N).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833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LOOKAHAED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S() : </a:t>
            </a:r>
          </a:p>
          <a:p>
            <a:pPr marL="0" indent="0">
              <a:buNone/>
            </a:pPr>
            <a:r>
              <a:rPr lang="en-US" dirty="0"/>
              <a:t>{} 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FF0000"/>
                </a:solidFill>
              </a:rPr>
              <a:t>LOOKAHEAD(2)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"</a:t>
            </a:r>
            <a:r>
              <a:rPr lang="en-US" dirty="0"/>
              <a:t>a" "b" "c" </a:t>
            </a:r>
          </a:p>
          <a:p>
            <a:pPr marL="0" indent="0">
              <a:buNone/>
            </a:pPr>
            <a:r>
              <a:rPr lang="en-US" dirty="0"/>
              <a:t>| "a" "d" "c"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S() : </a:t>
            </a:r>
          </a:p>
          <a:p>
            <a:pPr marL="0" indent="0">
              <a:buNone/>
            </a:pPr>
            <a:r>
              <a:rPr lang="en-US" dirty="0"/>
              <a:t>{} 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FF0000"/>
                </a:solidFill>
              </a:rPr>
              <a:t>LOOKAHEAD(3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"</a:t>
            </a:r>
            <a:r>
              <a:rPr lang="en-US" dirty="0"/>
              <a:t>a" "b" "0" </a:t>
            </a:r>
          </a:p>
          <a:p>
            <a:pPr marL="0" indent="0">
              <a:buNone/>
            </a:pPr>
            <a:r>
              <a:rPr lang="en-US" dirty="0"/>
              <a:t>| "a" "b" "1"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Syntatic</a:t>
            </a:r>
            <a:r>
              <a:rPr lang="en-US" dirty="0" smtClean="0"/>
              <a:t> LOOKAHAED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63352" y="1124745"/>
            <a:ext cx="11665296" cy="50014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Рассмотрим случай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void </a:t>
            </a:r>
            <a:r>
              <a:rPr lang="en-US" dirty="0"/>
              <a:t>S() : </a:t>
            </a:r>
            <a:r>
              <a:rPr lang="ru-RU" dirty="0"/>
              <a:t> </a:t>
            </a:r>
            <a:r>
              <a:rPr lang="en-US" dirty="0"/>
              <a:t>{} </a:t>
            </a:r>
            <a:r>
              <a:rPr lang="ru-RU" dirty="0"/>
              <a:t> </a:t>
            </a:r>
            <a:r>
              <a:rPr lang="en-US" dirty="0"/>
              <a:t>{ ("a")+ "0" | ("a" | "b")+ "1" } </a:t>
            </a:r>
            <a:endParaRPr lang="ru-RU" dirty="0"/>
          </a:p>
          <a:p>
            <a:r>
              <a:rPr lang="ru-RU" dirty="0" smtClean="0"/>
              <a:t>Мы заранее не знаем какое </a:t>
            </a:r>
            <a:r>
              <a:rPr lang="en-US" dirty="0" smtClean="0"/>
              <a:t>N </a:t>
            </a:r>
            <a:r>
              <a:rPr lang="ru-RU" dirty="0" smtClean="0"/>
              <a:t>использовать в </a:t>
            </a:r>
            <a:r>
              <a:rPr lang="en-US" dirty="0" smtClean="0"/>
              <a:t>LOOKAHEAD</a:t>
            </a:r>
            <a:endParaRPr lang="ru-RU" dirty="0"/>
          </a:p>
          <a:p>
            <a:pPr marL="1371600" lvl="3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 void S() : </a:t>
            </a:r>
            <a:r>
              <a:rPr lang="en-US" dirty="0" smtClean="0"/>
              <a:t>{}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LOOKAHEAD</a:t>
            </a:r>
            <a:r>
              <a:rPr lang="en-US" dirty="0">
                <a:solidFill>
                  <a:srgbClr val="FF0000"/>
                </a:solidFill>
              </a:rPr>
              <a:t>(("a</a:t>
            </a:r>
            <a:r>
              <a:rPr lang="en-US" dirty="0" smtClean="0">
                <a:solidFill>
                  <a:srgbClr val="FF0000"/>
                </a:solidFill>
              </a:rPr>
              <a:t>")+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0”) 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("</a:t>
            </a:r>
            <a:r>
              <a:rPr lang="en-US" dirty="0"/>
              <a:t>a</a:t>
            </a:r>
            <a:r>
              <a:rPr lang="en-US" dirty="0" smtClean="0"/>
              <a:t>")+ </a:t>
            </a:r>
            <a:r>
              <a:rPr lang="en-US" dirty="0"/>
              <a:t>"0" 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("a" | "b</a:t>
            </a:r>
            <a:r>
              <a:rPr lang="en-US" dirty="0" smtClean="0"/>
              <a:t>")+"</a:t>
            </a:r>
            <a:r>
              <a:rPr lang="en-US" dirty="0"/>
              <a:t>1"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r>
              <a:rPr lang="ru-RU" dirty="0" smtClean="0"/>
              <a:t>Иногда даже создаются специальные продукции, которые участвуют только в </a:t>
            </a:r>
            <a:r>
              <a:rPr lang="en-US" dirty="0" smtClean="0"/>
              <a:t>LOOKAHEAD</a:t>
            </a:r>
          </a:p>
          <a:p>
            <a:r>
              <a:rPr lang="en-US" dirty="0" err="1" smtClean="0"/>
              <a:t>Syntatic</a:t>
            </a:r>
            <a:r>
              <a:rPr lang="en-US" dirty="0" smtClean="0"/>
              <a:t> </a:t>
            </a:r>
            <a:r>
              <a:rPr lang="en-US" dirty="0" err="1" smtClean="0"/>
              <a:t>lookahead</a:t>
            </a:r>
            <a:r>
              <a:rPr lang="en-US" dirty="0" smtClean="0"/>
              <a:t> </a:t>
            </a:r>
            <a:r>
              <a:rPr lang="ru-RU" dirty="0" smtClean="0"/>
              <a:t>очень-очень-очень </a:t>
            </a:r>
            <a:r>
              <a:rPr lang="ru-RU" dirty="0" err="1" smtClean="0"/>
              <a:t>затратен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493095"/>
          </a:xfrm>
        </p:spPr>
        <p:txBody>
          <a:bodyPr/>
          <a:lstStyle/>
          <a:p>
            <a:r>
              <a:rPr lang="ru-RU" dirty="0" smtClean="0"/>
              <a:t>Просто бросить ошибку – это поведение по умолчанию.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генерирует очень понятные сообщения об ошибках.</a:t>
            </a:r>
          </a:p>
          <a:p>
            <a:r>
              <a:rPr lang="ru-RU" dirty="0" smtClean="0"/>
              <a:t>Локальная обработка ошибок</a:t>
            </a:r>
          </a:p>
          <a:p>
            <a:r>
              <a:rPr lang="ru-RU" dirty="0" smtClean="0"/>
              <a:t>Глубокая обработка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0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Локальная 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12000656" cy="50405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Предположим что мы ищем такой </a:t>
            </a:r>
            <a:r>
              <a:rPr lang="ru-RU" dirty="0" err="1" smtClean="0"/>
              <a:t>нетерминал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void </a:t>
            </a:r>
            <a:r>
              <a:rPr lang="en-US" dirty="0" err="1"/>
              <a:t>Stm</a:t>
            </a:r>
            <a:r>
              <a:rPr lang="en-US" dirty="0"/>
              <a:t>() 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en-US" dirty="0" smtClean="0"/>
              <a:t>{  </a:t>
            </a:r>
            <a:r>
              <a:rPr lang="en-US" dirty="0" err="1"/>
              <a:t>IfStm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WhileStm</a:t>
            </a:r>
            <a:r>
              <a:rPr lang="en-US" dirty="0" smtClean="0"/>
              <a:t>()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IfStm</a:t>
            </a:r>
            <a:r>
              <a:rPr lang="en-US" dirty="0" smtClean="0"/>
              <a:t>() </a:t>
            </a:r>
            <a:r>
              <a:rPr lang="ru-RU" dirty="0" err="1" smtClean="0"/>
              <a:t>начнается</a:t>
            </a:r>
            <a:r>
              <a:rPr lang="ru-RU" dirty="0" smtClean="0"/>
              <a:t> с </a:t>
            </a:r>
            <a:r>
              <a:rPr lang="en-US" dirty="0" smtClean="0"/>
              <a:t>“if”</a:t>
            </a:r>
            <a:r>
              <a:rPr lang="ru-RU" dirty="0" smtClean="0"/>
              <a:t>, а </a:t>
            </a:r>
            <a:r>
              <a:rPr lang="en-US" dirty="0" err="1" smtClean="0"/>
              <a:t>WhileStm</a:t>
            </a:r>
            <a:r>
              <a:rPr lang="en-US" dirty="0" smtClean="0"/>
              <a:t>() </a:t>
            </a:r>
            <a:r>
              <a:rPr lang="ru-RU" dirty="0" smtClean="0"/>
              <a:t>начинается с </a:t>
            </a:r>
            <a:r>
              <a:rPr lang="en-US" dirty="0" smtClean="0"/>
              <a:t>“while”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Если мы встречаем какой-нибудь другой </a:t>
            </a:r>
            <a:r>
              <a:rPr lang="ru-RU" dirty="0" err="1" smtClean="0"/>
              <a:t>токен</a:t>
            </a:r>
            <a:r>
              <a:rPr lang="ru-RU" dirty="0" smtClean="0"/>
              <a:t>, то получим ошибку.</a:t>
            </a:r>
            <a:r>
              <a:rPr lang="en-US" dirty="0" smtClean="0"/>
              <a:t> </a:t>
            </a:r>
            <a:r>
              <a:rPr lang="ru-RU" dirty="0" smtClean="0"/>
              <a:t>Чтобы этого избежать можно сделать так: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/>
              <a:t>Stm</a:t>
            </a:r>
            <a:r>
              <a:rPr lang="en-US" dirty="0" smtClean="0"/>
              <a:t>() :</a:t>
            </a:r>
            <a:r>
              <a:rPr lang="ru-RU" dirty="0" smtClean="0"/>
              <a:t> </a:t>
            </a:r>
            <a:r>
              <a:rPr lang="en-US" dirty="0" smtClean="0"/>
              <a:t>{}</a:t>
            </a:r>
            <a:r>
              <a:rPr lang="ru-RU" dirty="0" smtClean="0"/>
              <a:t> </a:t>
            </a:r>
            <a:r>
              <a:rPr lang="en-US" dirty="0" smtClean="0"/>
              <a:t>{  </a:t>
            </a:r>
            <a:r>
              <a:rPr lang="en-US" dirty="0" err="1"/>
              <a:t>IfStm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 err="1"/>
              <a:t>WhileStm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en-US" dirty="0" err="1">
                <a:solidFill>
                  <a:srgbClr val="FF0000"/>
                </a:solidFill>
              </a:rPr>
              <a:t>error_skipto</a:t>
            </a:r>
            <a:r>
              <a:rPr lang="en-US" dirty="0">
                <a:solidFill>
                  <a:srgbClr val="FF0000"/>
                </a:solidFill>
              </a:rPr>
              <a:t>(SEMICOLON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придется определить функцию </a:t>
            </a:r>
            <a:r>
              <a:rPr lang="en-US" dirty="0" err="1" smtClean="0"/>
              <a:t>error_skipto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error_skipto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kind) {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err="1"/>
              <a:t>ParseException</a:t>
            </a:r>
            <a:r>
              <a:rPr lang="en-US" dirty="0"/>
              <a:t> e = </a:t>
            </a:r>
            <a:r>
              <a:rPr lang="en-US" dirty="0" err="1"/>
              <a:t>generateParseException</a:t>
            </a:r>
            <a:r>
              <a:rPr lang="en-US" dirty="0"/>
              <a:t>();  // generate the exception object.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e.toString</a:t>
            </a:r>
            <a:r>
              <a:rPr lang="en-US" dirty="0"/>
              <a:t>());  // print the error message</a:t>
            </a:r>
          </a:p>
          <a:p>
            <a:pPr marL="400050" lvl="1" indent="0">
              <a:buNone/>
            </a:pPr>
            <a:r>
              <a:rPr lang="en-US" dirty="0"/>
              <a:t>  Token t;</a:t>
            </a:r>
          </a:p>
          <a:p>
            <a:pPr marL="400050" lvl="1" indent="0">
              <a:buNone/>
            </a:pPr>
            <a:r>
              <a:rPr lang="en-US" dirty="0"/>
              <a:t>  do {</a:t>
            </a:r>
          </a:p>
          <a:p>
            <a:pPr marL="400050" lvl="1" indent="0">
              <a:buNone/>
            </a:pPr>
            <a:r>
              <a:rPr lang="en-US" dirty="0"/>
              <a:t>    t = </a:t>
            </a:r>
            <a:r>
              <a:rPr lang="en-US" dirty="0" err="1"/>
              <a:t>getNextToken</a:t>
            </a:r>
            <a:r>
              <a:rPr lang="en-US" dirty="0"/>
              <a:t>();</a:t>
            </a:r>
          </a:p>
          <a:p>
            <a:pPr marL="400050" lvl="1" indent="0">
              <a:buNone/>
            </a:pPr>
            <a:r>
              <a:rPr lang="en-US" dirty="0"/>
              <a:t>  } while (</a:t>
            </a:r>
            <a:r>
              <a:rPr lang="en-US" dirty="0" err="1"/>
              <a:t>t.kind</a:t>
            </a:r>
            <a:r>
              <a:rPr lang="en-US" dirty="0"/>
              <a:t> != kind);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9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парсинг</a:t>
            </a:r>
            <a:r>
              <a:rPr lang="en-US" dirty="0" smtClean="0"/>
              <a:t> (</a:t>
            </a:r>
            <a:r>
              <a:rPr lang="ru-RU" dirty="0" smtClean="0"/>
              <a:t>синтаксический анализ)?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1" y="1268759"/>
            <a:ext cx="7540444" cy="41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7848" y="1268758"/>
            <a:ext cx="7464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Парсер</a:t>
            </a:r>
            <a:r>
              <a:rPr lang="ru-RU" sz="2400" dirty="0" smtClean="0"/>
              <a:t> (синтаксический анализатор) принимает на вход текст и строит дерево разбора (синтаксическое дерево) на основе этого текста и некой грамматики.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95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Глубокая 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328" y="1052736"/>
            <a:ext cx="11953328" cy="5040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для </a:t>
            </a:r>
            <a:r>
              <a:rPr lang="ru-RU" dirty="0" err="1" smtClean="0"/>
              <a:t>нетерминала</a:t>
            </a:r>
            <a:r>
              <a:rPr lang="ru-RU" dirty="0" smtClean="0"/>
              <a:t> из предыдущего примера мы встретим вот так такую строку: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/>
              <a:t>while (foo { </a:t>
            </a:r>
            <a:r>
              <a:rPr lang="en-US" dirty="0" err="1"/>
              <a:t>stm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 мы все-равно получим ошибку, чтобы отловить такую ошибку </a:t>
            </a:r>
            <a:r>
              <a:rPr lang="ru-RU" dirty="0" err="1" smtClean="0"/>
              <a:t>нуже</a:t>
            </a:r>
            <a:r>
              <a:rPr lang="ru-RU" dirty="0" smtClean="0"/>
              <a:t> </a:t>
            </a:r>
            <a:r>
              <a:rPr lang="en-US" dirty="0" smtClean="0"/>
              <a:t>try-catch</a:t>
            </a:r>
            <a:r>
              <a:rPr lang="ru-RU" dirty="0" smtClean="0"/>
              <a:t>:</a:t>
            </a:r>
          </a:p>
          <a:p>
            <a:pPr marL="800100" lvl="2" indent="0">
              <a:buNone/>
            </a:pPr>
            <a:r>
              <a:rPr lang="en-US" dirty="0"/>
              <a:t>void </a:t>
            </a:r>
            <a:r>
              <a:rPr lang="en-US" dirty="0" err="1"/>
              <a:t>Stm</a:t>
            </a:r>
            <a:r>
              <a:rPr lang="en-US" dirty="0"/>
              <a:t>() : {} {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try</a:t>
            </a:r>
            <a:r>
              <a:rPr lang="en-US" dirty="0"/>
              <a:t> {</a:t>
            </a:r>
          </a:p>
          <a:p>
            <a:pPr marL="800100" lvl="2" indent="0">
              <a:buNone/>
            </a:pPr>
            <a:r>
              <a:rPr lang="en-US" dirty="0"/>
              <a:t>    ( </a:t>
            </a:r>
            <a:r>
              <a:rPr lang="en-US" dirty="0" err="1"/>
              <a:t>IfStm</a:t>
            </a:r>
            <a:r>
              <a:rPr lang="en-US" dirty="0"/>
              <a:t>() | </a:t>
            </a:r>
            <a:r>
              <a:rPr lang="en-US" dirty="0" err="1"/>
              <a:t>WhileStm</a:t>
            </a:r>
            <a:r>
              <a:rPr lang="en-US" dirty="0"/>
              <a:t>() )</a:t>
            </a:r>
          </a:p>
          <a:p>
            <a:pPr marL="800100" lvl="2" indent="0">
              <a:buNone/>
            </a:pPr>
            <a:r>
              <a:rPr lang="en-US" dirty="0"/>
              <a:t>  } </a:t>
            </a:r>
            <a:r>
              <a:rPr lang="en-US" dirty="0">
                <a:solidFill>
                  <a:srgbClr val="FF0000"/>
                </a:solidFill>
              </a:rPr>
              <a:t>catch</a:t>
            </a:r>
            <a:r>
              <a:rPr lang="en-US" dirty="0"/>
              <a:t> (</a:t>
            </a:r>
            <a:r>
              <a:rPr lang="en-US" dirty="0" err="1"/>
              <a:t>ParseException</a:t>
            </a:r>
            <a:r>
              <a:rPr lang="en-US" dirty="0"/>
              <a:t> e) {</a:t>
            </a:r>
          </a:p>
          <a:p>
            <a:pPr marL="800100" lvl="2" indent="0">
              <a:buNone/>
            </a:pPr>
            <a:r>
              <a:rPr lang="en-US" dirty="0"/>
              <a:t>    </a:t>
            </a:r>
            <a:r>
              <a:rPr lang="en-US" dirty="0" err="1"/>
              <a:t>error_skipto</a:t>
            </a:r>
            <a:r>
              <a:rPr lang="en-US" dirty="0"/>
              <a:t>(SEMICOLON);</a:t>
            </a:r>
          </a:p>
          <a:p>
            <a:pPr marL="800100" lvl="2" indent="0">
              <a:buNone/>
            </a:pPr>
            <a:r>
              <a:rPr lang="en-US" dirty="0"/>
              <a:t>  }</a:t>
            </a:r>
          </a:p>
          <a:p>
            <a:pPr marL="800100" lvl="2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3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JJTree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96753"/>
            <a:ext cx="11391056" cy="4929412"/>
          </a:xfrm>
        </p:spPr>
        <p:txBody>
          <a:bodyPr/>
          <a:lstStyle/>
          <a:p>
            <a:r>
              <a:rPr lang="en-US" dirty="0" err="1" smtClean="0"/>
              <a:t>JJTree</a:t>
            </a:r>
            <a:r>
              <a:rPr lang="en-US" dirty="0" smtClean="0"/>
              <a:t> – </a:t>
            </a:r>
            <a:r>
              <a:rPr lang="ru-RU" dirty="0" smtClean="0"/>
              <a:t>это инструмент, являющийся частью </a:t>
            </a:r>
            <a:r>
              <a:rPr lang="en-US" dirty="0" err="1" smtClean="0"/>
              <a:t>JavaCC</a:t>
            </a:r>
            <a:r>
              <a:rPr lang="ru-RU" dirty="0" smtClean="0"/>
              <a:t>, который позволяет удобно и быстро строить синтаксические деревья.</a:t>
            </a:r>
          </a:p>
          <a:p>
            <a:r>
              <a:rPr lang="ru-RU" dirty="0" smtClean="0"/>
              <a:t>Простой </a:t>
            </a:r>
            <a:r>
              <a:rPr lang="ru-RU" dirty="0" err="1" smtClean="0"/>
              <a:t>парсер</a:t>
            </a:r>
            <a:r>
              <a:rPr lang="ru-RU" dirty="0" smtClean="0"/>
              <a:t> без действий в </a:t>
            </a:r>
            <a:r>
              <a:rPr lang="en-US" dirty="0" err="1" smtClean="0"/>
              <a:t>jj</a:t>
            </a:r>
            <a:r>
              <a:rPr lang="en-US" dirty="0" smtClean="0"/>
              <a:t> </a:t>
            </a:r>
            <a:r>
              <a:rPr lang="ru-RU" dirty="0" smtClean="0"/>
              <a:t>файле умеет только проверять удовлетворяет ли входная строка грамматике или нет.</a:t>
            </a:r>
          </a:p>
          <a:p>
            <a:r>
              <a:rPr lang="ru-RU" dirty="0" smtClean="0"/>
              <a:t>Чтобы добавить этап построения синтаксического дерева нужно:</a:t>
            </a:r>
          </a:p>
          <a:p>
            <a:pPr lvl="1"/>
            <a:r>
              <a:rPr lang="ru-RU" dirty="0" smtClean="0"/>
              <a:t>Изменить расширение файла с </a:t>
            </a:r>
            <a:r>
              <a:rPr lang="en-US" dirty="0" err="1" smtClean="0"/>
              <a:t>jj</a:t>
            </a:r>
            <a:r>
              <a:rPr lang="ru-RU" dirty="0" smtClean="0"/>
              <a:t> на </a:t>
            </a:r>
            <a:r>
              <a:rPr lang="en-US" dirty="0" err="1" smtClean="0"/>
              <a:t>jjt</a:t>
            </a:r>
            <a:endParaRPr lang="en-US" dirty="0" smtClean="0"/>
          </a:p>
          <a:p>
            <a:pPr lvl="1"/>
            <a:r>
              <a:rPr lang="ru-RU" dirty="0" smtClean="0"/>
              <a:t>Сгенерировать </a:t>
            </a:r>
            <a:r>
              <a:rPr lang="en-US" dirty="0" err="1" smtClean="0"/>
              <a:t>jj</a:t>
            </a:r>
            <a:r>
              <a:rPr lang="en-US" dirty="0" smtClean="0"/>
              <a:t> </a:t>
            </a:r>
            <a:r>
              <a:rPr lang="ru-RU" dirty="0" smtClean="0"/>
              <a:t>файл командой </a:t>
            </a:r>
            <a:r>
              <a:rPr lang="en-US" dirty="0" smtClean="0">
                <a:solidFill>
                  <a:srgbClr val="FF0000"/>
                </a:solidFill>
              </a:rPr>
              <a:t>java –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javacc.jar </a:t>
            </a:r>
            <a:r>
              <a:rPr lang="en-US" dirty="0" err="1" smtClean="0">
                <a:solidFill>
                  <a:srgbClr val="FF0000"/>
                </a:solidFill>
              </a:rPr>
              <a:t>jjtree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имя_файла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jjt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Сгенерировать </a:t>
            </a:r>
            <a:r>
              <a:rPr lang="ru-RU" dirty="0" err="1" smtClean="0"/>
              <a:t>парсер</a:t>
            </a:r>
            <a:r>
              <a:rPr lang="ru-RU" dirty="0" smtClean="0"/>
              <a:t> командой </a:t>
            </a:r>
            <a:r>
              <a:rPr lang="en-US" dirty="0">
                <a:solidFill>
                  <a:srgbClr val="FF0000"/>
                </a:solidFill>
              </a:rPr>
              <a:t>java –</a:t>
            </a:r>
            <a:r>
              <a:rPr lang="en-US" dirty="0" err="1">
                <a:solidFill>
                  <a:srgbClr val="FF0000"/>
                </a:solidFill>
              </a:rPr>
              <a:t>cp</a:t>
            </a:r>
            <a:r>
              <a:rPr lang="en-US" dirty="0">
                <a:solidFill>
                  <a:srgbClr val="FF0000"/>
                </a:solidFill>
              </a:rPr>
              <a:t> javacc.jar </a:t>
            </a:r>
            <a:r>
              <a:rPr lang="en-US" dirty="0" err="1" smtClean="0">
                <a:solidFill>
                  <a:srgbClr val="FF0000"/>
                </a:solidFill>
              </a:rPr>
              <a:t>javacc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имя_файла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jj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14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JJTree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68" y="1196753"/>
            <a:ext cx="11305256" cy="492941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 умолчанию </a:t>
            </a:r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сопоставляет каждой продукции одноименную вершину. </a:t>
            </a:r>
          </a:p>
          <a:p>
            <a:r>
              <a:rPr lang="ru-RU" dirty="0" smtClean="0"/>
              <a:t>Чтобы сопоставить данной продукции вершину с другим именем нужно добавить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ru-RU" dirty="0" err="1" smtClean="0">
                <a:solidFill>
                  <a:srgbClr val="FF0000"/>
                </a:solidFill>
              </a:rPr>
              <a:t>Желаемое_имя</a:t>
            </a:r>
            <a:r>
              <a:rPr lang="ru-RU" dirty="0" smtClean="0"/>
              <a:t> после описания функции, соответствующей данной продукции. Например: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/>
              <a:t>protected void id() </a:t>
            </a:r>
            <a:r>
              <a:rPr lang="en-US" dirty="0">
                <a:solidFill>
                  <a:srgbClr val="FF0000"/>
                </a:solidFill>
              </a:rPr>
              <a:t>#Identifier</a:t>
            </a:r>
            <a:r>
              <a:rPr lang="en-US" dirty="0"/>
              <a:t> : {} { &lt; </a:t>
            </a:r>
            <a:r>
              <a:rPr lang="en-US" dirty="0" smtClean="0"/>
              <a:t>IDENTIFIER </a:t>
            </a:r>
            <a:r>
              <a:rPr lang="en-US" dirty="0"/>
              <a:t>&gt;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Чтобы данная продукция не порождала вершину нужно указать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#void</a:t>
            </a:r>
            <a:r>
              <a:rPr lang="en-US" dirty="0" smtClean="0"/>
              <a:t>. </a:t>
            </a:r>
            <a:r>
              <a:rPr lang="ru-RU" dirty="0" smtClean="0"/>
              <a:t>Например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protected void id() </a:t>
            </a:r>
            <a:r>
              <a:rPr lang="en-US" dirty="0" smtClean="0">
                <a:solidFill>
                  <a:srgbClr val="FF0000"/>
                </a:solidFill>
              </a:rPr>
              <a:t>#void</a:t>
            </a:r>
            <a:r>
              <a:rPr lang="en-US" dirty="0" smtClean="0"/>
              <a:t>: </a:t>
            </a:r>
            <a:r>
              <a:rPr lang="en-US" dirty="0"/>
              <a:t>{} { &lt; IDENTIFIER &gt; }</a:t>
            </a:r>
            <a:endParaRPr lang="ru-RU" dirty="0"/>
          </a:p>
          <a:p>
            <a:r>
              <a:rPr lang="ru-RU" dirty="0" smtClean="0"/>
              <a:t>Можно сопоставить вершину лишь части продукции:</a:t>
            </a:r>
          </a:p>
          <a:p>
            <a:pPr marL="457200" lvl="1" indent="0">
              <a:buNone/>
            </a:pPr>
            <a:r>
              <a:rPr lang="en-US" dirty="0" smtClean="0"/>
              <a:t>	protected </a:t>
            </a:r>
            <a:r>
              <a:rPr lang="en-US" dirty="0"/>
              <a:t>void </a:t>
            </a:r>
            <a:r>
              <a:rPr lang="en-US" dirty="0" err="1"/>
              <a:t>unaryExpression</a:t>
            </a:r>
            <a:r>
              <a:rPr lang="en-US" dirty="0"/>
              <a:t>() #void : {}</a:t>
            </a:r>
          </a:p>
          <a:p>
            <a:pPr marL="457200" lvl="1" indent="0">
              <a:buNone/>
            </a:pPr>
            <a:r>
              <a:rPr lang="en-US" dirty="0" smtClean="0"/>
              <a:t>	{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 </a:t>
            </a:r>
            <a:r>
              <a:rPr lang="en-US" dirty="0"/>
              <a:t>NOT &gt; </a:t>
            </a:r>
            <a:r>
              <a:rPr lang="en-US" dirty="0" err="1"/>
              <a:t>unaryExpression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NotNode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         | </a:t>
            </a:r>
            <a:r>
              <a:rPr lang="en-US" dirty="0"/>
              <a:t>&lt; MINUS &gt; </a:t>
            </a:r>
            <a:r>
              <a:rPr lang="en-US" dirty="0" err="1"/>
              <a:t>unaryExpression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UnaryMinusNode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r>
              <a:rPr lang="ru-RU" dirty="0" smtClean="0"/>
              <a:t>Внутри функций описывающих продукции можно пользоваться переменной </a:t>
            </a:r>
            <a:r>
              <a:rPr lang="en-US" dirty="0" err="1" smtClean="0"/>
              <a:t>jjThis</a:t>
            </a:r>
            <a:r>
              <a:rPr lang="en-US" dirty="0" smtClean="0"/>
              <a:t> </a:t>
            </a:r>
            <a:r>
              <a:rPr lang="ru-RU" dirty="0" smtClean="0"/>
              <a:t>(это текущую вершина). Например: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/>
              <a:t>protected void </a:t>
            </a:r>
            <a:r>
              <a:rPr lang="en-US" dirty="0" err="1"/>
              <a:t>stringLiteral</a:t>
            </a:r>
            <a:r>
              <a:rPr lang="en-US" dirty="0"/>
              <a:t>() #</a:t>
            </a:r>
            <a:r>
              <a:rPr lang="en-US" dirty="0" err="1"/>
              <a:t>StringLiteral</a:t>
            </a:r>
            <a:r>
              <a:rPr lang="en-US" dirty="0"/>
              <a:t> : { Token _token; }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{ </a:t>
            </a:r>
            <a:r>
              <a:rPr lang="en-US" dirty="0"/>
              <a:t>_token = &lt; STRING_LITERAL &gt;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err="1">
                <a:solidFill>
                  <a:srgbClr val="FF0000"/>
                </a:solidFill>
              </a:rPr>
              <a:t>jjtThis.setValue</a:t>
            </a:r>
            <a:r>
              <a:rPr lang="en-US" dirty="0">
                <a:solidFill>
                  <a:srgbClr val="FF0000"/>
                </a:solidFill>
              </a:rPr>
              <a:t>(_</a:t>
            </a:r>
            <a:r>
              <a:rPr lang="en-US" dirty="0" err="1">
                <a:solidFill>
                  <a:srgbClr val="FF0000"/>
                </a:solidFill>
              </a:rPr>
              <a:t>token.image</a:t>
            </a:r>
            <a:r>
              <a:rPr lang="en-US" dirty="0">
                <a:solidFill>
                  <a:srgbClr val="FF0000"/>
                </a:solidFill>
              </a:rPr>
              <a:t>); } </a:t>
            </a: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45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опции </a:t>
            </a:r>
            <a:r>
              <a:rPr lang="en-US" dirty="0" err="1" smtClean="0"/>
              <a:t>JJTree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49309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добавляет несколько новых опций</a:t>
            </a:r>
            <a:r>
              <a:rPr lang="en-US" dirty="0" smtClean="0"/>
              <a:t>, </a:t>
            </a:r>
            <a:r>
              <a:rPr lang="ru-RU" dirty="0" smtClean="0"/>
              <a:t>например:</a:t>
            </a:r>
          </a:p>
          <a:p>
            <a:pPr lvl="1"/>
            <a:r>
              <a:rPr lang="en-US" dirty="0"/>
              <a:t>MULTI (default: false</a:t>
            </a:r>
            <a:r>
              <a:rPr lang="en-US" dirty="0" smtClean="0"/>
              <a:t>)</a:t>
            </a:r>
            <a:r>
              <a:rPr lang="ru-RU" dirty="0" smtClean="0"/>
              <a:t> – если </a:t>
            </a:r>
            <a:r>
              <a:rPr lang="en-US" dirty="0" smtClean="0"/>
              <a:t>true, </a:t>
            </a:r>
            <a:r>
              <a:rPr lang="ru-RU" dirty="0" smtClean="0"/>
              <a:t>то для каждой вершины будет создан свой класс.</a:t>
            </a:r>
          </a:p>
          <a:p>
            <a:pPr lvl="1"/>
            <a:r>
              <a:rPr lang="en-US" dirty="0"/>
              <a:t>NODE_CLASS (default: </a:t>
            </a:r>
            <a:r>
              <a:rPr lang="en-US" dirty="0" smtClean="0"/>
              <a:t>empty) – </a:t>
            </a:r>
            <a:r>
              <a:rPr lang="ru-RU" dirty="0" smtClean="0"/>
              <a:t>если указано, то все вершины будут наследоваться от указанного класса (указанный класс должен наследоваться от </a:t>
            </a:r>
            <a:r>
              <a:rPr lang="en-US" dirty="0" err="1" smtClean="0"/>
              <a:t>SimpleNode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lvl="1"/>
            <a:r>
              <a:rPr lang="en-US" dirty="0"/>
              <a:t>BUILD_NODE_FILES (default: true</a:t>
            </a:r>
            <a:r>
              <a:rPr lang="en-US" dirty="0" smtClean="0"/>
              <a:t>)</a:t>
            </a:r>
            <a:r>
              <a:rPr lang="ru-RU" dirty="0" smtClean="0"/>
              <a:t> – если </a:t>
            </a:r>
            <a:r>
              <a:rPr lang="en-US" dirty="0" smtClean="0"/>
              <a:t>true</a:t>
            </a:r>
            <a:r>
              <a:rPr lang="ru-RU" dirty="0" smtClean="0"/>
              <a:t>, то </a:t>
            </a:r>
            <a:r>
              <a:rPr lang="en-US" dirty="0" err="1" smtClean="0"/>
              <a:t>jjtree</a:t>
            </a:r>
            <a:r>
              <a:rPr lang="en-US" dirty="0" smtClean="0"/>
              <a:t> </a:t>
            </a:r>
            <a:r>
              <a:rPr lang="ru-RU" dirty="0" smtClean="0"/>
              <a:t>создаст </a:t>
            </a:r>
            <a:r>
              <a:rPr lang="en-US" dirty="0" err="1" smtClean="0"/>
              <a:t>SimpleNode</a:t>
            </a:r>
            <a:r>
              <a:rPr lang="ru-RU" dirty="0" smtClean="0"/>
              <a:t> и другие классы для вершин.</a:t>
            </a:r>
            <a:endParaRPr lang="en-US" dirty="0" smtClean="0"/>
          </a:p>
          <a:p>
            <a:pPr lvl="1"/>
            <a:r>
              <a:rPr lang="en-US" dirty="0"/>
              <a:t>NODE_PACKAGE (default: </a:t>
            </a:r>
            <a:r>
              <a:rPr lang="en-US" dirty="0" smtClean="0"/>
              <a:t>empty) – </a:t>
            </a:r>
            <a:r>
              <a:rPr lang="ru-RU" dirty="0" err="1" smtClean="0"/>
              <a:t>пекедж</a:t>
            </a:r>
            <a:r>
              <a:rPr lang="ru-RU" dirty="0" smtClean="0"/>
              <a:t> для классов вершин. По умолчанию берется </a:t>
            </a:r>
            <a:r>
              <a:rPr lang="ru-RU" dirty="0" err="1" smtClean="0"/>
              <a:t>пекедж</a:t>
            </a:r>
            <a:r>
              <a:rPr lang="ru-RU" dirty="0" smtClean="0"/>
              <a:t> </a:t>
            </a:r>
            <a:r>
              <a:rPr lang="ru-RU" dirty="0" err="1" smtClean="0"/>
              <a:t>парсера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/>
              <a:t>NODE_PREFIX (default: "AST</a:t>
            </a:r>
            <a:r>
              <a:rPr lang="en-US" dirty="0" smtClean="0"/>
              <a:t>") – </a:t>
            </a:r>
            <a:r>
              <a:rPr lang="ru-RU" dirty="0" smtClean="0"/>
              <a:t>префикс для имен классов вершин в </a:t>
            </a:r>
            <a:r>
              <a:rPr lang="ru-RU" dirty="0" err="1" smtClean="0"/>
              <a:t>режими</a:t>
            </a:r>
            <a:r>
              <a:rPr lang="ru-RU" dirty="0" smtClean="0"/>
              <a:t> </a:t>
            </a:r>
            <a:r>
              <a:rPr lang="en-US" smtClean="0"/>
              <a:t>MULTI.</a:t>
            </a:r>
            <a:endParaRPr lang="ru-RU" dirty="0"/>
          </a:p>
          <a:p>
            <a:r>
              <a:rPr lang="ru-RU" dirty="0" smtClean="0"/>
              <a:t>Остальные опции тут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javacc.java.net/doc/JJTree.html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7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err="1" smtClean="0"/>
              <a:t>парсеров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493095"/>
          </a:xfrm>
        </p:spPr>
        <p:txBody>
          <a:bodyPr/>
          <a:lstStyle/>
          <a:p>
            <a:r>
              <a:rPr lang="ru-RU" dirty="0" smtClean="0"/>
              <a:t>И тут я открываю </a:t>
            </a:r>
            <a:r>
              <a:rPr lang="en-US" dirty="0" smtClean="0"/>
              <a:t>IDE</a:t>
            </a: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0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196753"/>
            <a:ext cx="11391056" cy="492941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https://javacc.java.net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JavaCC</a:t>
            </a:r>
            <a:r>
              <a:rPr lang="en-US" dirty="0" smtClean="0"/>
              <a:t> main page.</a:t>
            </a:r>
          </a:p>
          <a:p>
            <a:r>
              <a:rPr lang="en-US" dirty="0">
                <a:hlinkClick r:id="rId3"/>
              </a:rPr>
              <a:t>http://dragonbook.stanford.edu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сайт книги «Компиляторы</a:t>
            </a:r>
            <a:r>
              <a:rPr lang="ru-RU" dirty="0"/>
              <a:t>. Принципы, технологии, инструменты, 2-е </a:t>
            </a:r>
            <a:r>
              <a:rPr lang="ru-RU" dirty="0" smtClean="0"/>
              <a:t>издание» </a:t>
            </a:r>
            <a:r>
              <a:rPr lang="ru-RU" dirty="0"/>
              <a:t>Альфред </a:t>
            </a:r>
            <a:r>
              <a:rPr lang="ru-RU" dirty="0" err="1"/>
              <a:t>Ахо</a:t>
            </a:r>
            <a:r>
              <a:rPr lang="ru-RU" dirty="0"/>
              <a:t>, </a:t>
            </a:r>
            <a:r>
              <a:rPr lang="ru-RU" dirty="0" err="1"/>
              <a:t>Рави</a:t>
            </a:r>
            <a:r>
              <a:rPr lang="ru-RU" dirty="0"/>
              <a:t> Сети, Джеффри Ульман, Моника </a:t>
            </a:r>
            <a:r>
              <a:rPr lang="ru-RU" dirty="0" smtClean="0"/>
              <a:t>Лам. Классический труд по компиляторам (с примерами на </a:t>
            </a:r>
            <a:r>
              <a:rPr lang="en-US" dirty="0" smtClean="0"/>
              <a:t>java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Вместе с </a:t>
            </a:r>
            <a:r>
              <a:rPr lang="en-US" dirty="0" err="1" smtClean="0"/>
              <a:t>JavaCC</a:t>
            </a:r>
            <a:r>
              <a:rPr lang="en-US" dirty="0" smtClean="0"/>
              <a:t> </a:t>
            </a:r>
            <a:r>
              <a:rPr lang="ru-RU" dirty="0" smtClean="0"/>
              <a:t>поставляется очень интересный набор грамматик, есть даже грамматика </a:t>
            </a:r>
            <a:r>
              <a:rPr lang="en-US" dirty="0" smtClean="0"/>
              <a:t>Java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smtClean="0">
                <a:hlinkClick r:id="rId4"/>
              </a:rPr>
              <a:t>github.com/MIOB/JavaCC-Demo</a:t>
            </a:r>
            <a:r>
              <a:rPr lang="en-US" smtClean="0"/>
              <a:t> </a:t>
            </a:r>
            <a:r>
              <a:rPr lang="ru-RU" smtClean="0"/>
              <a:t>- примеры </a:t>
            </a:r>
            <a:r>
              <a:rPr lang="ru-RU" dirty="0" smtClean="0"/>
              <a:t>с показа + эта </a:t>
            </a:r>
            <a:r>
              <a:rPr lang="ru-RU" dirty="0" err="1" smtClean="0"/>
              <a:t>презенташка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4327" y="410081"/>
            <a:ext cx="212910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/>
              <a:t>?</a:t>
            </a:r>
            <a:endParaRPr lang="ru-RU" sz="41300" dirty="0"/>
          </a:p>
        </p:txBody>
      </p:sp>
      <p:sp>
        <p:nvSpPr>
          <p:cNvPr id="7" name="TextBox 6"/>
          <p:cNvSpPr txBox="1"/>
          <p:nvPr/>
        </p:nvSpPr>
        <p:spPr>
          <a:xfrm>
            <a:off x="10900059" y="3873856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8" name="TextBox 7"/>
          <p:cNvSpPr txBox="1"/>
          <p:nvPr/>
        </p:nvSpPr>
        <p:spPr>
          <a:xfrm>
            <a:off x="1991544" y="184482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9" name="TextBox 8"/>
          <p:cNvSpPr txBox="1"/>
          <p:nvPr/>
        </p:nvSpPr>
        <p:spPr>
          <a:xfrm>
            <a:off x="2884614" y="3933056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0" name="TextBox 9"/>
          <p:cNvSpPr txBox="1"/>
          <p:nvPr/>
        </p:nvSpPr>
        <p:spPr>
          <a:xfrm>
            <a:off x="263352" y="1196752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4613" y="3170967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6058" y="933456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6750" y="3650392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4" name="TextBox 13"/>
          <p:cNvSpPr txBox="1"/>
          <p:nvPr/>
        </p:nvSpPr>
        <p:spPr>
          <a:xfrm>
            <a:off x="8904312" y="76470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5" name="TextBox 14"/>
          <p:cNvSpPr txBox="1"/>
          <p:nvPr/>
        </p:nvSpPr>
        <p:spPr>
          <a:xfrm>
            <a:off x="3368080" y="91710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6" name="TextBox 15"/>
          <p:cNvSpPr txBox="1"/>
          <p:nvPr/>
        </p:nvSpPr>
        <p:spPr>
          <a:xfrm>
            <a:off x="9696400" y="2808223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36560" y="1003514"/>
            <a:ext cx="9669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ru-RU" sz="16600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499797" y="188640"/>
            <a:ext cx="10972800" cy="576064"/>
          </a:xfrm>
        </p:spPr>
        <p:txBody>
          <a:bodyPr/>
          <a:lstStyle/>
          <a:p>
            <a:r>
              <a:rPr lang="ru-RU" dirty="0" smtClean="0"/>
              <a:t>Просыпаемся и задаем вопросы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5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</a:t>
            </a:r>
            <a:r>
              <a:rPr lang="ru-RU" dirty="0" err="1" smtClean="0"/>
              <a:t>парсинга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91056" cy="4525963"/>
          </a:xfrm>
        </p:spPr>
        <p:txBody>
          <a:bodyPr/>
          <a:lstStyle/>
          <a:p>
            <a:r>
              <a:rPr lang="ru-RU" dirty="0" smtClean="0"/>
              <a:t>Лексический анализ</a:t>
            </a:r>
          </a:p>
          <a:p>
            <a:pPr lvl="1"/>
            <a:r>
              <a:rPr lang="ru-RU" dirty="0" smtClean="0"/>
              <a:t>Разбивает входной текст на последовательность </a:t>
            </a:r>
            <a:r>
              <a:rPr lang="ru-RU" dirty="0" err="1" smtClean="0"/>
              <a:t>токенов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 err="1" smtClean="0"/>
              <a:t>токен</a:t>
            </a:r>
            <a:r>
              <a:rPr lang="ru-RU" dirty="0" smtClean="0"/>
              <a:t> имеет тип и образ (</a:t>
            </a:r>
            <a:r>
              <a:rPr lang="en-US" dirty="0" smtClean="0"/>
              <a:t>image)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Синтаксический анализ</a:t>
            </a:r>
          </a:p>
          <a:p>
            <a:pPr lvl="1"/>
            <a:r>
              <a:rPr lang="ru-RU" dirty="0" smtClean="0"/>
              <a:t>Синтаксический анализатор преобразует последовательность </a:t>
            </a:r>
            <a:r>
              <a:rPr lang="ru-RU" dirty="0" err="1" smtClean="0"/>
              <a:t>токенов</a:t>
            </a:r>
            <a:r>
              <a:rPr lang="ru-RU" dirty="0" smtClean="0"/>
              <a:t> в дерево разбора согласно грамматике.</a:t>
            </a:r>
          </a:p>
          <a:p>
            <a:r>
              <a:rPr lang="ru-RU" dirty="0" smtClean="0"/>
              <a:t>Семантический анализ</a:t>
            </a:r>
          </a:p>
          <a:p>
            <a:pPr lvl="1"/>
            <a:r>
              <a:rPr lang="ru-RU" dirty="0" smtClean="0"/>
              <a:t>Семантический анализатор проверяет дерево разбора согласно семантическим правилам, и, при необходимости, перестраивает 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7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тоже самое в картинках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800"/>
            <a:ext cx="6650814" cy="535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40" y="476672"/>
            <a:ext cx="5496860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6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Лексический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614" y="1052736"/>
            <a:ext cx="12185386" cy="496855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Лексический анализатор разбивает входной текст, согласно некоторому набору правил, на </a:t>
            </a:r>
            <a:r>
              <a:rPr lang="ru-RU" dirty="0" err="1" smtClean="0"/>
              <a:t>токены</a:t>
            </a:r>
            <a:r>
              <a:rPr lang="ru-RU" dirty="0" smtClean="0"/>
              <a:t> – базовые </a:t>
            </a:r>
            <a:r>
              <a:rPr lang="ru-RU" dirty="0" smtClean="0"/>
              <a:t>ед</a:t>
            </a:r>
            <a:r>
              <a:rPr lang="ru-RU" dirty="0"/>
              <a:t>и</a:t>
            </a:r>
            <a:r>
              <a:rPr lang="ru-RU" dirty="0" smtClean="0"/>
              <a:t>ницы </a:t>
            </a:r>
            <a:r>
              <a:rPr lang="ru-RU" dirty="0" smtClean="0"/>
              <a:t>для дальнейшего анализа.</a:t>
            </a:r>
          </a:p>
          <a:p>
            <a:r>
              <a:rPr lang="ru-RU" dirty="0" smtClean="0"/>
              <a:t>Обычно этот набор правил задается с помощью ограниченного подмножества регулярных выражений.</a:t>
            </a:r>
          </a:p>
          <a:p>
            <a:r>
              <a:rPr lang="ru-RU" dirty="0" smtClean="0"/>
              <a:t>Обычный лексический анализатор из нескольких вариантов </a:t>
            </a:r>
            <a:r>
              <a:rPr lang="ru-RU" dirty="0" err="1" smtClean="0"/>
              <a:t>токенов</a:t>
            </a:r>
            <a:r>
              <a:rPr lang="ru-RU" dirty="0" smtClean="0"/>
              <a:t> выберет самый длинный.</a:t>
            </a:r>
          </a:p>
          <a:p>
            <a:r>
              <a:rPr lang="ru-RU" dirty="0" smtClean="0"/>
              <a:t>Если несколько возможных </a:t>
            </a:r>
            <a:r>
              <a:rPr lang="ru-RU" dirty="0" err="1" smtClean="0"/>
              <a:t>токенов</a:t>
            </a:r>
            <a:r>
              <a:rPr lang="ru-RU" dirty="0" smtClean="0"/>
              <a:t> имеют одну </a:t>
            </a:r>
            <a:r>
              <a:rPr lang="ru-RU" dirty="0" smtClean="0"/>
              <a:t>длину</a:t>
            </a:r>
            <a:r>
              <a:rPr lang="ru-RU" dirty="0" smtClean="0"/>
              <a:t>, то будет выбран </a:t>
            </a:r>
            <a:r>
              <a:rPr lang="ru-RU" dirty="0" err="1" smtClean="0"/>
              <a:t>токен</a:t>
            </a:r>
            <a:r>
              <a:rPr lang="ru-RU" dirty="0" smtClean="0"/>
              <a:t> соответствующий самому первому правилу.</a:t>
            </a:r>
          </a:p>
          <a:p>
            <a:r>
              <a:rPr lang="ru-RU" dirty="0" smtClean="0"/>
              <a:t>Лексический анализатор может иметь несколько состояний, к каждому из которых привязан свой набор правил. В таком случае, некоторые правила могут вызывать переход между состояниями анализатора.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61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Лексический анализ (пример)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-11052" y="1412776"/>
            <a:ext cx="7115164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Digit -&gt; [0-9]</a:t>
            </a:r>
          </a:p>
          <a:p>
            <a:pPr marL="457200" lvl="1" indent="0">
              <a:buNone/>
            </a:pPr>
            <a:r>
              <a:rPr lang="en-US" dirty="0" smtClean="0"/>
              <a:t>Digits -&gt; Digit</a:t>
            </a:r>
            <a:r>
              <a:rPr lang="en-US" dirty="0" smtClean="0"/>
              <a:t>+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/>
              <a:t>If -&gt; if</a:t>
            </a:r>
          </a:p>
          <a:p>
            <a:pPr marL="457200" lvl="1" indent="0">
              <a:buNone/>
            </a:pPr>
            <a:r>
              <a:rPr lang="en-US" dirty="0"/>
              <a:t>Then -&gt; then</a:t>
            </a:r>
          </a:p>
          <a:p>
            <a:pPr marL="457200" lvl="1" indent="0">
              <a:buNone/>
            </a:pPr>
            <a:r>
              <a:rPr lang="en-US" dirty="0"/>
              <a:t>Else -&gt; </a:t>
            </a:r>
            <a:r>
              <a:rPr lang="en-US" dirty="0" smtClean="0"/>
              <a:t>else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Number -&gt; Digits(. Digits)? ([E e][+ -]? </a:t>
            </a:r>
            <a:r>
              <a:rPr lang="en-US" dirty="0"/>
              <a:t>D</a:t>
            </a:r>
            <a:r>
              <a:rPr lang="en-US" dirty="0" smtClean="0"/>
              <a:t>igits)?</a:t>
            </a:r>
          </a:p>
          <a:p>
            <a:pPr marL="457200" lvl="1" indent="0">
              <a:buNone/>
            </a:pPr>
            <a:r>
              <a:rPr lang="en-US" dirty="0" smtClean="0"/>
              <a:t>Letter -&gt; [A-</a:t>
            </a:r>
            <a:r>
              <a:rPr lang="en-US" dirty="0" err="1" smtClean="0"/>
              <a:t>Za</a:t>
            </a:r>
            <a:r>
              <a:rPr lang="en-US" dirty="0" smtClean="0"/>
              <a:t>-z]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d -&gt; letter(</a:t>
            </a:r>
            <a:r>
              <a:rPr lang="en-US" dirty="0" err="1" smtClean="0"/>
              <a:t>letter|digit</a:t>
            </a:r>
            <a:r>
              <a:rPr lang="en-US" dirty="0" smtClean="0"/>
              <a:t>)*</a:t>
            </a:r>
          </a:p>
          <a:p>
            <a:pPr marL="457200" lvl="1" indent="0">
              <a:buNone/>
            </a:pPr>
            <a:r>
              <a:rPr lang="en-US" dirty="0" err="1" smtClean="0"/>
              <a:t>Relop</a:t>
            </a:r>
            <a:r>
              <a:rPr lang="en-US" dirty="0" smtClean="0"/>
              <a:t> </a:t>
            </a:r>
            <a:r>
              <a:rPr lang="en-US" dirty="0" smtClean="0"/>
              <a:t>-&gt; &lt; | &gt; | &lt;= | &gt;= | = | &lt;&gt;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76120" y="1412776"/>
            <a:ext cx="48965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if var1 &gt;= 2.3e-3 then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ru-RU" sz="2400" dirty="0" smtClean="0"/>
              <a:t>Преобразуется в </a:t>
            </a:r>
          </a:p>
          <a:p>
            <a:pPr marL="0" indent="0">
              <a:buNone/>
            </a:pPr>
            <a:r>
              <a:rPr lang="en-US" sz="2400" dirty="0" smtClean="0"/>
              <a:t>&lt;If&gt; &lt;Id,”var1”&gt;&lt;</a:t>
            </a:r>
            <a:r>
              <a:rPr lang="en-US" sz="2400" dirty="0" err="1" smtClean="0"/>
              <a:t>Relop</a:t>
            </a:r>
            <a:r>
              <a:rPr lang="en-US" sz="2400" dirty="0" smtClean="0"/>
              <a:t>,”&gt;=“&gt; &lt;Number, “2.3e-3”&gt; &lt;Then&gt;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&lt;Else&gt;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684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лексического анализатора (пример)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052737"/>
            <a:ext cx="12192000" cy="50734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Упрощенный кусочек </a:t>
            </a:r>
            <a:r>
              <a:rPr lang="en-US" dirty="0" smtClean="0"/>
              <a:t>XML </a:t>
            </a:r>
            <a:r>
              <a:rPr lang="ru-RU" dirty="0" err="1" smtClean="0"/>
              <a:t>парсера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DEFAULT:</a:t>
            </a:r>
          </a:p>
          <a:p>
            <a:pPr marL="0" indent="0">
              <a:buNone/>
            </a:pPr>
            <a:r>
              <a:rPr lang="en-US" dirty="0" err="1" smtClean="0"/>
              <a:t>StartTag</a:t>
            </a:r>
            <a:r>
              <a:rPr lang="en-US" dirty="0" smtClean="0"/>
              <a:t> -&gt; ‘&lt;‘ [a-</a:t>
            </a:r>
            <a:r>
              <a:rPr lang="en-US" dirty="0" err="1" smtClean="0"/>
              <a:t>zA</a:t>
            </a:r>
            <a:r>
              <a:rPr lang="en-US" dirty="0" smtClean="0"/>
              <a:t>-Z] ([a-zA-Z0-9])* 	: TAGDEF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TAGDEF</a:t>
            </a:r>
          </a:p>
          <a:p>
            <a:pPr marL="0" indent="0">
              <a:buNone/>
            </a:pPr>
            <a:r>
              <a:rPr lang="en-US" dirty="0" smtClean="0"/>
              <a:t>Attribute -&gt; </a:t>
            </a:r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 ([a-zA-Z0-9</a:t>
            </a:r>
            <a:r>
              <a:rPr lang="en-US" dirty="0" smtClean="0"/>
              <a:t>])* ‘=‘  ‘”’ (~[‘”’])* ‘”’</a:t>
            </a:r>
          </a:p>
          <a:p>
            <a:pPr marL="0" indent="0">
              <a:buNone/>
            </a:pPr>
            <a:r>
              <a:rPr lang="en-US" dirty="0" err="1" smtClean="0"/>
              <a:t>EndTag</a:t>
            </a:r>
            <a:r>
              <a:rPr lang="en-US" dirty="0" smtClean="0"/>
              <a:t> -&gt; ‘&gt;’ 	: DEFAULT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35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Контекстно-свободная грамматика (КСГ)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12192000" cy="50014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КСГ состоит из:</a:t>
            </a:r>
          </a:p>
          <a:p>
            <a:pPr lvl="1"/>
            <a:r>
              <a:rPr lang="ru-RU" dirty="0" smtClean="0"/>
              <a:t>Множества </a:t>
            </a:r>
            <a:r>
              <a:rPr lang="ru-RU" dirty="0"/>
              <a:t>т</a:t>
            </a:r>
            <a:r>
              <a:rPr lang="ru-RU" dirty="0" smtClean="0"/>
              <a:t>ерминальных символов (</a:t>
            </a:r>
            <a:r>
              <a:rPr lang="ru-RU" dirty="0" err="1" smtClean="0"/>
              <a:t>токенов</a:t>
            </a:r>
            <a:r>
              <a:rPr lang="ru-RU" dirty="0" smtClean="0"/>
              <a:t>).</a:t>
            </a:r>
          </a:p>
          <a:p>
            <a:pPr lvl="1"/>
            <a:r>
              <a:rPr lang="ru-RU" dirty="0" smtClean="0"/>
              <a:t>Множества нетерминальных символов.</a:t>
            </a:r>
          </a:p>
          <a:p>
            <a:pPr lvl="1"/>
            <a:r>
              <a:rPr lang="ru-RU" dirty="0" smtClean="0"/>
              <a:t>Множества продукций.</a:t>
            </a:r>
          </a:p>
          <a:p>
            <a:pPr lvl="1"/>
            <a:r>
              <a:rPr lang="ru-RU" dirty="0" smtClean="0"/>
              <a:t>Начального нетерминального символа.</a:t>
            </a:r>
          </a:p>
          <a:p>
            <a:r>
              <a:rPr lang="ru-RU" dirty="0" smtClean="0"/>
              <a:t>Нетерминальный символ – это последовательность терминальных и нетерминальных символов.</a:t>
            </a:r>
          </a:p>
          <a:p>
            <a:r>
              <a:rPr lang="ru-RU" dirty="0" smtClean="0"/>
              <a:t>Продукция – это правило по которому может быть составлен нетерминальный символ.</a:t>
            </a:r>
          </a:p>
          <a:p>
            <a:r>
              <a:rPr lang="ru-RU" dirty="0" smtClean="0"/>
              <a:t>Множество строк, которые соответствует продукциям начального нетерминального символа – это язык грамматики.</a:t>
            </a:r>
            <a:endParaRPr lang="en-US" dirty="0" smtClean="0"/>
          </a:p>
          <a:p>
            <a:r>
              <a:rPr lang="ru-RU" dirty="0" smtClean="0"/>
              <a:t>Нетерминальный символ может иметь более одной продукции.</a:t>
            </a:r>
          </a:p>
          <a:p>
            <a:r>
              <a:rPr lang="ru-RU" dirty="0" smtClean="0"/>
              <a:t>Обычно </a:t>
            </a:r>
            <a:r>
              <a:rPr lang="ru-RU" dirty="0"/>
              <a:t>первый описанный в </a:t>
            </a:r>
            <a:r>
              <a:rPr lang="ru-RU" dirty="0" err="1"/>
              <a:t>грамаатике</a:t>
            </a:r>
            <a:r>
              <a:rPr lang="ru-RU" dirty="0"/>
              <a:t> </a:t>
            </a:r>
            <a:r>
              <a:rPr lang="ru-RU" dirty="0" err="1" smtClean="0"/>
              <a:t>нетерминал</a:t>
            </a:r>
            <a:r>
              <a:rPr lang="ru-RU" dirty="0" smtClean="0"/>
              <a:t> – это начальный </a:t>
            </a:r>
            <a:r>
              <a:rPr lang="ru-RU" dirty="0" err="1" smtClean="0"/>
              <a:t>нетерминал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4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Контекстно-свободная </a:t>
            </a:r>
            <a:r>
              <a:rPr lang="ru-RU" dirty="0" smtClean="0"/>
              <a:t>грамматика (пример)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268761"/>
            <a:ext cx="12192000" cy="4857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expr -&gt; expr ‘+’ term | expr ‘–’ term | term</a:t>
            </a:r>
          </a:p>
          <a:p>
            <a:pPr marL="0" indent="0">
              <a:buNone/>
            </a:pPr>
            <a:r>
              <a:rPr lang="en-US" dirty="0" smtClean="0"/>
              <a:t>term -&gt; term ‘*’ factor | term ‘/’ factor | factor</a:t>
            </a:r>
          </a:p>
          <a:p>
            <a:pPr marL="0" indent="0">
              <a:buNone/>
            </a:pPr>
            <a:r>
              <a:rPr lang="en-US" dirty="0" smtClean="0"/>
              <a:t>factor -&gt; digit | ‘(‘ expr ‘)’</a:t>
            </a:r>
          </a:p>
          <a:p>
            <a:pPr marL="0" indent="0">
              <a:buNone/>
            </a:pPr>
            <a:r>
              <a:rPr lang="en-US" dirty="0" smtClean="0"/>
              <a:t>digit -&gt; 0 | 1 | 2 | 3 | 4 | 5 | 6 | 7 | 8 |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Но эта грамматика «плохая», т.к. содержит левую рекурсию, т.е. правило вида </a:t>
            </a:r>
            <a:r>
              <a:rPr lang="en-US" dirty="0" smtClean="0"/>
              <a:t>A -&gt; A </a:t>
            </a:r>
            <a:r>
              <a:rPr lang="en-US" dirty="0" err="1" smtClean="0"/>
              <a:t>a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Причем левая рекурсия может быть неявной, например:</a:t>
            </a:r>
          </a:p>
          <a:p>
            <a:pPr marL="0" indent="0">
              <a:buNone/>
            </a:pPr>
            <a:r>
              <a:rPr lang="en-US" dirty="0" smtClean="0"/>
              <a:t>A -&gt; Sa</a:t>
            </a:r>
          </a:p>
          <a:p>
            <a:pPr marL="0" indent="0">
              <a:buNone/>
            </a:pPr>
            <a:r>
              <a:rPr lang="en-US" dirty="0" smtClean="0"/>
              <a:t>S -&gt; Ab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Специальное оформление">
  <a:themeElements>
    <a:clrScheme name="Competentum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5C8D9E"/>
      </a:accent1>
      <a:accent2>
        <a:srgbClr val="B0413E"/>
      </a:accent2>
      <a:accent3>
        <a:srgbClr val="8EB149"/>
      </a:accent3>
      <a:accent4>
        <a:srgbClr val="745995"/>
      </a:accent4>
      <a:accent5>
        <a:srgbClr val="5485C0"/>
      </a:accent5>
      <a:accent6>
        <a:srgbClr val="DF8D49"/>
      </a:accent6>
      <a:hlink>
        <a:srgbClr val="0000FF"/>
      </a:hlink>
      <a:folHlink>
        <a:srgbClr val="800080"/>
      </a:folHlink>
    </a:clrScheme>
    <a:fontScheme name="Competentum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D0A616FCC4A346BF86A780EF639943" ma:contentTypeVersion="5" ma:contentTypeDescription="Create a new document." ma:contentTypeScope="" ma:versionID="4df69096c71565f11594c0d1067dc915">
  <xsd:schema xmlns:xsd="http://www.w3.org/2001/XMLSchema" xmlns:xs="http://www.w3.org/2001/XMLSchema" xmlns:p="http://schemas.microsoft.com/office/2006/metadata/properties" xmlns:ns2="316eaab8-1f7a-431f-93e9-d7b1e3f904e3" targetNamespace="http://schemas.microsoft.com/office/2006/metadata/properties" ma:root="true" ma:fieldsID="317fab521d95d4b113d8488359c93055" ns2:_="">
    <xsd:import namespace="316eaab8-1f7a-431f-93e9-d7b1e3f904e3"/>
    <xsd:element name="properties">
      <xsd:complexType>
        <xsd:sequence>
          <xsd:element name="documentManagement">
            <xsd:complexType>
              <xsd:all>
                <xsd:element ref="ns2:Language" minOccurs="0"/>
                <xsd:element ref="ns2:Screen_x0020_Resolution" minOccurs="0"/>
                <xsd:element ref="ns2:Trademar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eaab8-1f7a-431f-93e9-d7b1e3f904e3" elementFormDefault="qualified">
    <xsd:import namespace="http://schemas.microsoft.com/office/2006/documentManagement/types"/>
    <xsd:import namespace="http://schemas.microsoft.com/office/infopath/2007/PartnerControls"/>
    <xsd:element name="Language" ma:index="2" nillable="true" ma:displayName="Language" ma:format="Dropdown" ma:internalName="Language">
      <xsd:simpleType>
        <xsd:restriction base="dms:Choice">
          <xsd:enumeration value="any"/>
          <xsd:enumeration value="ENG"/>
          <xsd:enumeration value="РУС"/>
        </xsd:restriction>
      </xsd:simpleType>
    </xsd:element>
    <xsd:element name="Screen_x0020_Resolution" ma:index="3" nillable="true" ma:displayName="Screen Resolution" ma:format="Dropdown" ma:internalName="Screen_x0020_Resolution">
      <xsd:simpleType>
        <xsd:restriction base="dms:Choice">
          <xsd:enumeration value="Normal"/>
          <xsd:enumeration value="Widescreen"/>
        </xsd:restriction>
      </xsd:simpleType>
    </xsd:element>
    <xsd:element name="Trademark" ma:index="4" nillable="true" ma:displayName="Company/Trademark" ma:format="Dropdown" ma:internalName="Trademark">
      <xsd:simpleType>
        <xsd:union memberTypes="dms:Text">
          <xsd:simpleType>
            <xsd:restriction base="dms:Choice">
              <xsd:enumeration value="Competentum"/>
              <xsd:enumeration value="ShareKnowledge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rademark xmlns="316eaab8-1f7a-431f-93e9-d7b1e3f904e3">Competentum</Trademark>
    <Language xmlns="316eaab8-1f7a-431f-93e9-d7b1e3f904e3">РУС</Language>
    <Screen_x0020_Resolution xmlns="316eaab8-1f7a-431f-93e9-d7b1e3f904e3">Widescreen</Screen_x0020_Resolution>
  </documentManagement>
</p:properties>
</file>

<file path=customXml/itemProps1.xml><?xml version="1.0" encoding="utf-8"?>
<ds:datastoreItem xmlns:ds="http://schemas.openxmlformats.org/officeDocument/2006/customXml" ds:itemID="{BB531E80-CB1C-4E6F-BC52-828C64FCCF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5D0913-6134-42B5-8502-1BA4CC253A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6eaab8-1f7a-431f-93e9-d7b1e3f904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98661A-429A-41C9-A662-FA0F7446AF1F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316eaab8-1f7a-431f-93e9-d7b1e3f904e3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1299</Words>
  <Application>Microsoft Office PowerPoint</Application>
  <PresentationFormat>Widescreen</PresentationFormat>
  <Paragraphs>261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Trebuchet MS</vt:lpstr>
      <vt:lpstr>Wingdings</vt:lpstr>
      <vt:lpstr>1_Тема Office</vt:lpstr>
      <vt:lpstr>2_Специальное оформление</vt:lpstr>
      <vt:lpstr>Синтаксически управляемая трансляция. JavaCC.</vt:lpstr>
      <vt:lpstr>Что такое парсинг (синтаксический анализ)?</vt:lpstr>
      <vt:lpstr>Этапы парсинга</vt:lpstr>
      <vt:lpstr>Все тоже самое в картинках</vt:lpstr>
      <vt:lpstr>Лексический анализ</vt:lpstr>
      <vt:lpstr>Лексический анализ (пример)</vt:lpstr>
      <vt:lpstr>Состояния лексического анализатора (пример)</vt:lpstr>
      <vt:lpstr>Контекстно-свободная грамматика (КСГ)</vt:lpstr>
      <vt:lpstr>Контекстно-свободная грамматика (пример)</vt:lpstr>
      <vt:lpstr>JavaCC</vt:lpstr>
      <vt:lpstr>Как этим пользоваться</vt:lpstr>
      <vt:lpstr>Шаблончик</vt:lpstr>
      <vt:lpstr>Полезные опции</vt:lpstr>
      <vt:lpstr>Виды токенов</vt:lpstr>
      <vt:lpstr>Что такое LOOKAHEAD,</vt:lpstr>
      <vt:lpstr>LOOKAHAED примеры</vt:lpstr>
      <vt:lpstr>Syntatic LOOKAHAED</vt:lpstr>
      <vt:lpstr>Обработка ошибок</vt:lpstr>
      <vt:lpstr>Локальная обработка ошибок</vt:lpstr>
      <vt:lpstr>Глубокая обработка ошибок</vt:lpstr>
      <vt:lpstr>JJTree</vt:lpstr>
      <vt:lpstr>JJTree </vt:lpstr>
      <vt:lpstr>Полезные опции JJTree</vt:lpstr>
      <vt:lpstr>Пример JavaCC парсеров</vt:lpstr>
      <vt:lpstr>Что почитать?</vt:lpstr>
      <vt:lpstr>Просыпаемся и задаем вопросы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Бортников</dc:creator>
  <cp:lastModifiedBy>Michael Obidin</cp:lastModifiedBy>
  <cp:revision>626</cp:revision>
  <dcterms:created xsi:type="dcterms:W3CDTF">2012-12-27T05:42:01Z</dcterms:created>
  <dcterms:modified xsi:type="dcterms:W3CDTF">2014-02-14T11:46:18Z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0x010100FDD0A616FCC4A346BF86A780EF639943</vt:lpwstr>
  </property>
</Properties>
</file>