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6" r:id="rId6"/>
    <p:sldId id="265" r:id="rId7"/>
    <p:sldId id="268" r:id="rId8"/>
    <p:sldId id="269" r:id="rId9"/>
    <p:sldId id="267" r:id="rId10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tableStyles" Target="tableStyle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7D1813-0AE4-4B9A-BE7E-311172EF93FC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46125"/>
            <a:ext cx="4968875" cy="372745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6440" y="4722840"/>
            <a:ext cx="5407920" cy="447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9"/>
          </p:nvPr>
        </p:nvSpPr>
        <p:spPr>
          <a:xfrm>
            <a:off x="3828960" y="9443880"/>
            <a:ext cx="2929680" cy="4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0000"/>
                </a:solidFill>
                <a:latin typeface="+mn-l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F7A71A2-04C7-47FA-845C-A06778C671D7}" type="slidenum">
              <a:rPr lang="ru-RU" sz="1200" b="0" strike="noStrike" spc="-1">
                <a:solidFill>
                  <a:srgbClr val="000000"/>
                </a:solidFill>
                <a:latin typeface="+mn-lt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CE2ABB-4AD6-4F36-9003-2399AB4C6A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5CAE98-40B2-43A0-A013-EE0E0BA15C6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EDFCFC-BEC2-4807-B5B1-87AEEE92322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B978B8-26FF-4212-9E85-29C0262B425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801051-672D-4FE1-92BA-434D07E92FE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ADF32C-434C-430B-A4CB-48BA4C5F784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BCBE20-A872-4701-9ECA-1C44700F85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76A797-89B1-4801-B960-596EF32FE02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A30D1B-2295-4FB3-8A6A-33D4CE7930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3C053D-77AE-4BA3-A9BE-E394F764DE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7D422C-592A-4311-ABB9-F0F22E5D1F9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F46B74-CAAD-4B63-A41B-C773FD1F452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7CAD5B-4E40-4177-9B3F-CA932302C0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7303A6-FD4E-4B81-99AB-1AC241F687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20E13B-2C38-4B3B-BBDC-D9B648781E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71729D-0444-45B5-BE05-4FC6829526C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ACCD6A-DEF3-479E-954B-F47979B92FD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50783B-81D8-4A5A-B0AA-3B60D78CA1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ED3DDA-8C1B-4DB5-A6D9-56360DE4E2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736890-C9B6-472A-905B-1F07251920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B593F5-579E-4C2A-B05A-BD4E827442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92B93-C611-4FC4-9001-E9D55C3F5F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C9FD87-18C7-4CFE-ABD6-A07FF9D0FD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492B7D-BC35-4016-9B93-D95BC5A75C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01F76D3-301E-4234-89C5-6A2A9B13704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69072F-45EB-4E49-95E5-F2B486FA5324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iofond.ru/view.aspx?id=655739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Relationship Id="rId4" Type="http://schemas.openxmlformats.org/officeDocument/2006/relationships/hyperlink" Target="https://ru.wikipedia.org/wiki/&#1052;&#1077;&#1090;&#1072;&#1083;&#1083;&#1086;&#1082;&#1077;&#1088;&#1072;&#1084;&#1080;&#1082;&#1072;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13"/>
          <p:cNvSpPr/>
          <p:nvPr/>
        </p:nvSpPr>
        <p:spPr>
          <a:xfrm>
            <a:off x="5003640" y="189000"/>
            <a:ext cx="388872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Презентация на тему:</a:t>
            </a:r>
            <a:endParaRPr lang="ru-RU" sz="16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ru-RU">
                <a:solidFill>
                  <a:schemeClr val="dk1"/>
                </a:solidFill>
              </a:rPr>
              <a:t>Металлокерамика</a:t>
            </a:r>
            <a:endParaRPr lang="ru-RU"/>
          </a:p>
          <a:p>
            <a:pPr algn="ctr">
              <a:lnSpc>
                <a:spcPct val="100000"/>
              </a:lnSpc>
            </a:pPr>
            <a:endParaRPr lang="ru-RU" sz="1600" b="0" strike="noStrike" spc="-1" dirty="0">
              <a:solidFill>
                <a:schemeClr val="dk1"/>
              </a:solidFill>
              <a:latin typeface="Times New Roman"/>
              <a:ea typeface="Microsoft YaHei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Выполнил:</a:t>
            </a:r>
            <a:endParaRPr lang="ru-RU" sz="1600" b="0" strike="noStrike" spc="-1" dirty="0">
              <a:solidFill>
                <a:schemeClr val="dk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Студент группы Эл1-22</a:t>
            </a:r>
            <a:endParaRPr lang="ru-RU" sz="1600" b="0" strike="noStrike" spc="-1" dirty="0">
              <a:solidFill>
                <a:schemeClr val="dk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Васильев Михаил</a:t>
            </a:r>
            <a:endParaRPr lang="ru-RU" sz="1600" b="0" strike="noStrike" spc="-1" dirty="0">
              <a:solidFill>
                <a:schemeClr val="dk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Группа 7"/>
          <p:cNvGrpSpPr/>
          <p:nvPr/>
        </p:nvGrpSpPr>
        <p:grpSpPr>
          <a:xfrm>
            <a:off x="161909" y="5124429"/>
            <a:ext cx="5687280" cy="1078920"/>
            <a:chOff x="272880" y="5157720"/>
            <a:chExt cx="5687280" cy="1078920"/>
          </a:xfrm>
        </p:grpSpPr>
        <p:sp>
          <p:nvSpPr>
            <p:cNvPr id="90" name="Прямоугольник 6"/>
            <p:cNvSpPr/>
            <p:nvPr/>
          </p:nvSpPr>
          <p:spPr>
            <a:xfrm>
              <a:off x="272880" y="5157720"/>
              <a:ext cx="5687280" cy="1078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07F09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ru-RU" sz="1800" b="0" strike="noStrike" spc="-1">
                <a:solidFill>
                  <a:schemeClr val="dk1"/>
                </a:solidFill>
                <a:latin typeface="Calibri"/>
                <a:ea typeface="DejaVu Sans"/>
              </a:endParaRPr>
            </a:p>
          </p:txBody>
        </p:sp>
        <p:pic>
          <p:nvPicPr>
            <p:cNvPr id="91" name="Рисунок 4"/>
            <p:cNvPicPr/>
            <p:nvPr/>
          </p:nvPicPr>
          <p:blipFill>
            <a:blip r:embed="rId3"/>
            <a:stretch/>
          </p:blipFill>
          <p:spPr>
            <a:xfrm>
              <a:off x="488880" y="5281560"/>
              <a:ext cx="5153040" cy="830880"/>
            </a:xfrm>
            <a:prstGeom prst="rect">
              <a:avLst/>
            </a:prstGeom>
            <a:ln w="9525">
              <a:noFill/>
            </a:ln>
          </p:spPr>
        </p:pic>
      </p:grpSp>
      <p:pic>
        <p:nvPicPr>
          <p:cNvPr id="2" name="Рисунок 1" descr="Изображение выглядит как посуда, кружка, керамический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4E6AE128-A0DF-13F0-EA66-3429F9D3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1036161"/>
            <a:ext cx="4252403" cy="31876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Прямоугольник 3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Рисунок 4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sldNum" idx="10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E1886D-0752-4A53-BA62-07EE818ECF59}" type="slidenum">
              <a:rPr lang="ru-RU" sz="1600" b="0" strike="noStrike" spc="-1" smtClean="0">
                <a:solidFill>
                  <a:srgbClr val="E46B20"/>
                </a:solidFill>
                <a:latin typeface="Calibri"/>
              </a:rPr>
              <a:t>2</a:t>
            </a:fld>
            <a:r>
              <a:rPr lang="ru-RU"/>
              <a:t>/8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TextBox 11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360000" y="4586760"/>
            <a:ext cx="8279640" cy="99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D21550-0130-7257-6E44-B37916CE1962}"/>
              </a:ext>
            </a:extLst>
          </p:cNvPr>
          <p:cNvSpPr txBox="1"/>
          <p:nvPr/>
        </p:nvSpPr>
        <p:spPr>
          <a:xfrm>
            <a:off x="2285999" y="882218"/>
            <a:ext cx="45276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Что такое металлокерамика?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67558-019F-6E7C-774E-B823A9EE6AC7}"/>
              </a:ext>
            </a:extLst>
          </p:cNvPr>
          <p:cNvSpPr txBox="1"/>
          <p:nvPr/>
        </p:nvSpPr>
        <p:spPr>
          <a:xfrm>
            <a:off x="435154" y="1934270"/>
            <a:ext cx="489381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cs typeface="Arial"/>
              </a:rPr>
              <a:t>Металлокерамика, также известная как кермет, - это композитные материалы, состоящие из керамических частиц, рассеянных в металлической матрице. Эта уникальная комбинация материалов обладает свойствами, которые являются выгодными для широкого спектра электронных применений.</a:t>
            </a:r>
            <a:endParaRPr lang="ru-RU" sz="1600" dirty="0">
              <a:cs typeface="Arial"/>
            </a:endParaRPr>
          </a:p>
          <a:p>
            <a:pPr algn="l"/>
            <a:endParaRPr lang="ru-RU" sz="16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CCAAF3D-163A-B6F7-198F-721F79B9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0" y="3630929"/>
            <a:ext cx="3820919" cy="2221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ямоугольник 7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Рисунок 7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sldNum" idx="12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81961B3-C89B-4D3B-90BF-D55DE984BD40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3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38321-D9EF-0521-C291-3BDACB05A8E5}"/>
              </a:ext>
            </a:extLst>
          </p:cNvPr>
          <p:cNvSpPr txBox="1"/>
          <p:nvPr/>
        </p:nvSpPr>
        <p:spPr>
          <a:xfrm>
            <a:off x="1326101" y="715762"/>
            <a:ext cx="6502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Процесс изготовления металлокерамики</a:t>
            </a:r>
          </a:p>
        </p:txBody>
      </p:sp>
      <p:pic>
        <p:nvPicPr>
          <p:cNvPr id="4" name="Рисунок 3" descr="Изображение выглядит как снимок экрана, текст, инструмен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FB7532A-CFE2-28AD-D8CB-C58F018F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3" y="1329486"/>
            <a:ext cx="6917842" cy="4663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ямоугольник 7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endParaRPr lang="ru-RU" sz="2800" spc="-1">
              <a:solidFill>
                <a:srgbClr val="000000"/>
              </a:solidFill>
              <a:latin typeface="Arial"/>
            </a:endParaRPr>
          </a:p>
          <a:p>
            <a:endParaRPr lang="ru-RU" sz="2800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Рисунок 7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sldNum" idx="12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81961B3-C89B-4D3B-90BF-D55DE984BD40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4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38321-D9EF-0521-C291-3BDACB05A8E5}"/>
              </a:ext>
            </a:extLst>
          </p:cNvPr>
          <p:cNvSpPr txBox="1"/>
          <p:nvPr/>
        </p:nvSpPr>
        <p:spPr>
          <a:xfrm>
            <a:off x="2020279" y="835448"/>
            <a:ext cx="6502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Особенности металлокерамики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6B32C-AA19-F67F-5982-BDF01959E498}"/>
              </a:ext>
            </a:extLst>
          </p:cNvPr>
          <p:cNvSpPr txBox="1"/>
          <p:nvPr/>
        </p:nvSpPr>
        <p:spPr>
          <a:xfrm>
            <a:off x="380092" y="2538339"/>
            <a:ext cx="382518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>
                <a:cs typeface="Arial"/>
              </a:rPr>
              <a:t>Металлокерамика обладает отличной теплопроводностью, механической прочностью и электрической изоляцией. Они устойчивы к высоким температурам, износу и коррозии, что делает их подходящими для требовательных электронных сред.</a:t>
            </a: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34B6AE23-E643-0325-C803-308A46AF4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44" y="2141067"/>
            <a:ext cx="4512136" cy="2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10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Рисунок 10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18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90C886-7081-4D7D-B602-75F06C8F56B7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5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Box 9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55640" y="2223297"/>
            <a:ext cx="6120000" cy="239904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2500" spc="-1">
                <a:solidFill>
                  <a:srgbClr val="000000"/>
                </a:solidFill>
                <a:latin typeface="Liberation Sans:dlig=0&amp;kern=0"/>
              </a:rPr>
              <a:t>H</a:t>
            </a:r>
            <a:endParaRPr lang="ru-RU" sz="2500" b="0" strike="noStrike" spc="-1">
              <a:solidFill>
                <a:srgbClr val="000000"/>
              </a:solidFill>
              <a:latin typeface="Liberation Sans:dlig=0&amp;kern=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6F91-AABA-EDEF-8836-8B830F9D7606}"/>
              </a:ext>
            </a:extLst>
          </p:cNvPr>
          <p:cNvSpPr txBox="1"/>
          <p:nvPr/>
        </p:nvSpPr>
        <p:spPr>
          <a:xfrm>
            <a:off x="2764031" y="767796"/>
            <a:ext cx="38284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/>
              <a:t>Применение в корпусах полупроводников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C5E82-C1DD-AEF1-9A38-8CB233C09DF7}"/>
              </a:ext>
            </a:extLst>
          </p:cNvPr>
          <p:cNvSpPr txBox="1"/>
          <p:nvPr/>
        </p:nvSpPr>
        <p:spPr>
          <a:xfrm>
            <a:off x="1687483" y="1716417"/>
            <a:ext cx="5709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  <a:p>
            <a:endParaRPr lang="ru-RU" dirty="0">
              <a:cs typeface="Arial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8BFE36A-F752-F17D-53C8-3FB10C211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9" y="1853978"/>
            <a:ext cx="6364461" cy="3775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10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Рисунок 10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18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90C886-7081-4D7D-B602-75F06C8F56B7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6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Box 9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6F91-AABA-EDEF-8836-8B830F9D7606}"/>
              </a:ext>
            </a:extLst>
          </p:cNvPr>
          <p:cNvSpPr txBox="1"/>
          <p:nvPr/>
        </p:nvSpPr>
        <p:spPr>
          <a:xfrm>
            <a:off x="2764031" y="767796"/>
            <a:ext cx="38284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/>
              <a:t>Изоляционные подложки и печатные платы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C5E82-C1DD-AEF1-9A38-8CB233C09DF7}"/>
              </a:ext>
            </a:extLst>
          </p:cNvPr>
          <p:cNvSpPr txBox="1"/>
          <p:nvPr/>
        </p:nvSpPr>
        <p:spPr>
          <a:xfrm>
            <a:off x="1687483" y="1716417"/>
            <a:ext cx="5709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  <a:p>
            <a:endParaRPr lang="ru-RU" dirty="0">
              <a:cs typeface="Arial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418E696-385D-17DE-A89E-9C2EA3CB1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2" y="1840525"/>
            <a:ext cx="5576672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10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Рисунок 10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18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90C886-7081-4D7D-B602-75F06C8F56B7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7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Box 9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6F91-AABA-EDEF-8836-8B830F9D7606}"/>
              </a:ext>
            </a:extLst>
          </p:cNvPr>
          <p:cNvSpPr txBox="1"/>
          <p:nvPr/>
        </p:nvSpPr>
        <p:spPr>
          <a:xfrm>
            <a:off x="2301388" y="713520"/>
            <a:ext cx="42164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/>
              <a:t>Электронные компоненты с использованием металлокерамики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C5E82-C1DD-AEF1-9A38-8CB233C09DF7}"/>
              </a:ext>
            </a:extLst>
          </p:cNvPr>
          <p:cNvSpPr txBox="1"/>
          <p:nvPr/>
        </p:nvSpPr>
        <p:spPr>
          <a:xfrm>
            <a:off x="1687483" y="1716417"/>
            <a:ext cx="57094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  <a:p>
            <a:endParaRPr lang="ru-RU" dirty="0">
              <a:cs typeface="Arial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17D966E-04DF-4521-69BF-98404E8DF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38" y="2037640"/>
            <a:ext cx="5935924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10"/>
          <p:cNvSpPr/>
          <p:nvPr/>
        </p:nvSpPr>
        <p:spPr>
          <a:xfrm>
            <a:off x="231840" y="206640"/>
            <a:ext cx="8640000" cy="6479280"/>
          </a:xfrm>
          <a:prstGeom prst="rect">
            <a:avLst/>
          </a:prstGeom>
          <a:solidFill>
            <a:srgbClr val="FFFFFF"/>
          </a:solidFill>
          <a:ln w="76200">
            <a:solidFill>
              <a:srgbClr val="F07F09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br>
              <a:rPr lang="ru-RU" sz="1100" spc="-1" dirty="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ru-RU" spc="-1" dirty="0">
                <a:ea typeface="+mn-lt"/>
                <a:cs typeface="+mn-lt"/>
              </a:rPr>
            </a:br>
            <a:endParaRPr lang="ru-RU" sz="1100" spc="-1">
              <a:cs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Рисунок 10"/>
          <p:cNvPicPr/>
          <p:nvPr/>
        </p:nvPicPr>
        <p:blipFill>
          <a:blip r:embed="rId2"/>
          <a:stretch/>
        </p:blipFill>
        <p:spPr>
          <a:xfrm>
            <a:off x="6875640" y="404640"/>
            <a:ext cx="1777320" cy="308880"/>
          </a:xfrm>
          <a:prstGeom prst="rect">
            <a:avLst/>
          </a:prstGeom>
          <a:ln w="9525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sldNum" idx="18"/>
          </p:nvPr>
        </p:nvSpPr>
        <p:spPr>
          <a:xfrm>
            <a:off x="8100000" y="6285960"/>
            <a:ext cx="64728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600" b="0" strike="noStrike" spc="-1">
                <a:solidFill>
                  <a:srgbClr val="E46B2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90C886-7081-4D7D-B602-75F06C8F56B7}" type="slidenum"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fld>
            <a:r>
              <a:rPr lang="en-US" sz="1600" b="0" strike="noStrike" spc="-1">
                <a:solidFill>
                  <a:srgbClr val="E46B20"/>
                </a:solidFill>
                <a:latin typeface="Calibri"/>
              </a:rPr>
              <a:t>/</a:t>
            </a:r>
            <a:r>
              <a:rPr lang="ru-RU" sz="1600" b="0" strike="noStrike" spc="-1">
                <a:solidFill>
                  <a:srgbClr val="E46B20"/>
                </a:solidFill>
                <a:latin typeface="Calibri"/>
              </a:rPr>
              <a:t>8</a:t>
            </a:r>
            <a:endParaRPr lang="ru-RU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Box 9"/>
          <p:cNvSpPr/>
          <p:nvPr/>
        </p:nvSpPr>
        <p:spPr>
          <a:xfrm>
            <a:off x="1511640" y="6211800"/>
            <a:ext cx="6126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www.chemk.org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600" b="1" strike="noStrike" spc="-1">
                <a:solidFill>
                  <a:schemeClr val="accent6"/>
                </a:solidFill>
                <a:latin typeface="Calibri"/>
                <a:ea typeface="DejaVu Sans"/>
              </a:rPr>
              <a:t>Чебоксарский электромеханический колледж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340000" y="2880000"/>
            <a:ext cx="6120000" cy="44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ru-RU" sz="2500" b="0" strike="noStrike" spc="-1" dirty="0">
              <a:solidFill>
                <a:srgbClr val="000000"/>
              </a:solidFill>
              <a:latin typeface="Liberation Sans:dlig=0&amp;kern=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E6F91-AABA-EDEF-8836-8B830F9D7606}"/>
              </a:ext>
            </a:extLst>
          </p:cNvPr>
          <p:cNvSpPr txBox="1"/>
          <p:nvPr/>
        </p:nvSpPr>
        <p:spPr>
          <a:xfrm>
            <a:off x="1823436" y="1125018"/>
            <a:ext cx="55040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Список использованных источников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15D3F-811B-7220-4119-32F52A42B23D}"/>
              </a:ext>
            </a:extLst>
          </p:cNvPr>
          <p:cNvSpPr txBox="1"/>
          <p:nvPr/>
        </p:nvSpPr>
        <p:spPr>
          <a:xfrm>
            <a:off x="1498106" y="1897601"/>
            <a:ext cx="53266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ru-RU" dirty="0">
                <a:cs typeface="Arial"/>
              </a:rPr>
              <a:t>Источник: </a:t>
            </a:r>
            <a:r>
              <a:rPr lang="ru-RU" dirty="0">
                <a:cs typeface="Arial"/>
                <a:hlinkClick r:id="rId3"/>
              </a:rPr>
              <a:t>https://www.bibliofond.ru/view.aspx?id=655739</a:t>
            </a:r>
            <a:endParaRPr lang="ru-RU" dirty="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ru-RU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ru-RU" dirty="0">
                <a:ea typeface="+mn-lt"/>
                <a:cs typeface="+mn-lt"/>
              </a:rPr>
              <a:t>Википедия / </a:t>
            </a:r>
            <a:r>
              <a:rPr lang="ru-RU" dirty="0">
                <a:ea typeface="+mn-lt"/>
                <a:cs typeface="+mn-lt"/>
                <a:hlinkClick r:id="rId4"/>
              </a:rPr>
              <a:t>https://ru.wikipedia.org/wiki/Металлокерамика</a:t>
            </a:r>
            <a:endParaRPr lang="ru-RU" dirty="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ru-RU" dirty="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ru-RU" dirty="0">
                <a:cs typeface="Arial"/>
              </a:rPr>
              <a:t>Яндекс картинки</a:t>
            </a:r>
          </a:p>
          <a:p>
            <a:endParaRPr lang="ru-RU" dirty="0">
              <a:cs typeface="Arial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37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Аспект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9</Words>
  <Application>Microsoft Office PowerPoint</Application>
  <PresentationFormat>Экран (4:3)</PresentationFormat>
  <Paragraphs>23</Paragraphs>
  <Slides>8</Slides>
  <Notes>1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Судленков - реализация проекта МЦК-ЧЭМК 2016 (урезанная версия)</dc:title>
  <dc:subject/>
  <dc:creator>Васильев Юрий Петрович;Данные предоставили: Поликарпов И.Л., Ильин Е.М., Камалутдинова С.М.</dc:creator>
  <cp:keywords>МЦК-ЧЭМК</cp:keywords>
  <dc:description/>
  <cp:lastModifiedBy>Михаил Васильев</cp:lastModifiedBy>
  <cp:revision>355</cp:revision>
  <cp:lastPrinted>2017-03-10T12:51:24Z</cp:lastPrinted>
  <dcterms:created xsi:type="dcterms:W3CDTF">2016-12-05T07:23:21Z</dcterms:created>
  <dcterms:modified xsi:type="dcterms:W3CDTF">2023-11-30T07:37:05Z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Экран (4:3)</vt:lpwstr>
  </property>
  <property fmtid="{D5CDD505-2E9C-101B-9397-08002B2CF9AE}" pid="4" name="Slides">
    <vt:i4>2</vt:i4>
  </property>
</Properties>
</file>