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35" r:id="rId3"/>
    <p:sldId id="337" r:id="rId4"/>
    <p:sldId id="338" r:id="rId5"/>
    <p:sldId id="258" r:id="rId6"/>
    <p:sldId id="262" r:id="rId7"/>
    <p:sldId id="260" r:id="rId8"/>
    <p:sldId id="263" r:id="rId9"/>
    <p:sldId id="261" r:id="rId10"/>
    <p:sldId id="277" r:id="rId11"/>
    <p:sldId id="279" r:id="rId12"/>
    <p:sldId id="278" r:id="rId13"/>
    <p:sldId id="276" r:id="rId14"/>
    <p:sldId id="275" r:id="rId15"/>
    <p:sldId id="274" r:id="rId16"/>
    <p:sldId id="273" r:id="rId17"/>
    <p:sldId id="272" r:id="rId18"/>
    <p:sldId id="271" r:id="rId19"/>
    <p:sldId id="267" r:id="rId20"/>
    <p:sldId id="266" r:id="rId21"/>
    <p:sldId id="283" r:id="rId22"/>
    <p:sldId id="290" r:id="rId23"/>
    <p:sldId id="291" r:id="rId24"/>
    <p:sldId id="292" r:id="rId25"/>
    <p:sldId id="294" r:id="rId26"/>
    <p:sldId id="295" r:id="rId27"/>
    <p:sldId id="281" r:id="rId28"/>
    <p:sldId id="296" r:id="rId29"/>
    <p:sldId id="297" r:id="rId30"/>
    <p:sldId id="298" r:id="rId31"/>
    <p:sldId id="304" r:id="rId32"/>
    <p:sldId id="307" r:id="rId33"/>
    <p:sldId id="280" r:id="rId34"/>
    <p:sldId id="284" r:id="rId35"/>
    <p:sldId id="308" r:id="rId36"/>
    <p:sldId id="312" r:id="rId37"/>
    <p:sldId id="311" r:id="rId38"/>
    <p:sldId id="310" r:id="rId39"/>
    <p:sldId id="286" r:id="rId40"/>
    <p:sldId id="315" r:id="rId41"/>
    <p:sldId id="316" r:id="rId42"/>
    <p:sldId id="317" r:id="rId43"/>
    <p:sldId id="318" r:id="rId44"/>
    <p:sldId id="287" r:id="rId45"/>
    <p:sldId id="322" r:id="rId46"/>
    <p:sldId id="323" r:id="rId47"/>
    <p:sldId id="324" r:id="rId48"/>
    <p:sldId id="325" r:id="rId49"/>
    <p:sldId id="288" r:id="rId50"/>
    <p:sldId id="330" r:id="rId51"/>
    <p:sldId id="331" r:id="rId52"/>
    <p:sldId id="332" r:id="rId53"/>
    <p:sldId id="334" r:id="rId54"/>
    <p:sldId id="326" r:id="rId55"/>
    <p:sldId id="327" r:id="rId56"/>
    <p:sldId id="346" r:id="rId57"/>
    <p:sldId id="339" r:id="rId58"/>
    <p:sldId id="340" r:id="rId59"/>
    <p:sldId id="341" r:id="rId60"/>
    <p:sldId id="342" r:id="rId61"/>
    <p:sldId id="344" r:id="rId62"/>
    <p:sldId id="345" r:id="rId63"/>
    <p:sldId id="336" r:id="rId64"/>
    <p:sldId id="289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534" autoAdjust="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7E129-A9F6-4D52-B2C5-F514F0F35E6E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7D87-8E98-4A38-BA9B-67A0EFEFCC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tree/master/doc" TargetMode="External"/><Relationship Id="rId2" Type="http://schemas.openxmlformats.org/officeDocument/2006/relationships/hyperlink" Target="https://github.com/MIPSfpga/schoolMI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6.bin"/><Relationship Id="rId4" Type="http://schemas.openxmlformats.org/officeDocument/2006/relationships/hyperlink" Target="https://github.com/MIPSfpga/schoolMIPS/blob/a46a14c7a5819314844822129403776e38e0857a/src/sm_register.v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hyperlink" Target="https://github.com/MIPSfpga/schoolMIPS/blob/a46a14c7a5819314844822129403776e38e0857a/src/sm_rom.v" TargetMode="Externa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9.vml"/><Relationship Id="rId5" Type="http://schemas.openxmlformats.org/officeDocument/2006/relationships/hyperlink" Target="https://github.com/MIPSfpga/schoolMIPS/blob/a46a14c7a5819314844822129403776e38e0857a/src/sm_cpu.vh" TargetMode="External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hyperlink" Target="https://github.com/MIPSfpga/schoolMIPS/blob/master/src/sm_cpu.v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4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ps.com/mac/resources/" TargetMode="External"/><Relationship Id="rId2" Type="http://schemas.openxmlformats.org/officeDocument/2006/relationships/hyperlink" Target="https://www.mips.com/mac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S</a:t>
            </a:r>
            <a:r>
              <a:rPr lang="ru-RU" sz="6600" dirty="0" err="1" smtClean="0"/>
              <a:t>choolMIPS</a:t>
            </a:r>
            <a:r>
              <a:rPr lang="en-US" sz="6600" dirty="0" smtClean="0"/>
              <a:t> CPU Core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Young Russian Chip Architects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/>
              <a:t>addiu</a:t>
            </a:r>
            <a:r>
              <a:rPr lang="en-US" sz="3600" dirty="0" smtClean="0"/>
              <a:t> instruction</a:t>
            </a:r>
            <a:endParaRPr lang="ru-RU" sz="36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9698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Step 1: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Fetch instruction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1746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Step 2: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Read source operands from RF</a:t>
            </a:r>
            <a:endParaRPr lang="en-US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/>
              <a:t>addiu</a:t>
            </a:r>
            <a:r>
              <a:rPr lang="en-US" sz="3600" dirty="0" smtClean="0"/>
              <a:t> instruction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21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0722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/>
              <a:t>addiu</a:t>
            </a:r>
            <a:r>
              <a:rPr lang="en-US" sz="3600" dirty="0" smtClean="0"/>
              <a:t> instruction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Step </a:t>
            </a:r>
            <a:r>
              <a:rPr lang="ru-RU" sz="2800" b="1" dirty="0" smtClean="0">
                <a:solidFill>
                  <a:schemeClr val="accent1"/>
                </a:solidFill>
              </a:rPr>
              <a:t>3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Sign-extend the immediate operand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            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            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867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/>
              <a:t>addiu</a:t>
            </a:r>
            <a:r>
              <a:rPr lang="en-US" sz="3600" dirty="0" smtClean="0"/>
              <a:t> instruction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Step </a:t>
            </a:r>
            <a:r>
              <a:rPr lang="ru-RU" sz="2800" b="1" dirty="0" smtClean="0">
                <a:solidFill>
                  <a:schemeClr val="accent1"/>
                </a:solidFill>
              </a:rPr>
              <a:t>4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compute the arithmetic operation result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7650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/>
              <a:t>addiu</a:t>
            </a:r>
            <a:r>
              <a:rPr lang="en-US" sz="3600" dirty="0" smtClean="0"/>
              <a:t> instruction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Step </a:t>
            </a:r>
            <a:r>
              <a:rPr lang="ru-RU" sz="2800" b="1" dirty="0" smtClean="0">
                <a:solidFill>
                  <a:schemeClr val="accent1"/>
                </a:solidFill>
              </a:rPr>
              <a:t>5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write the result to the Register File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rgbClr val="3333CC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6626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/>
              <a:t>addiu</a:t>
            </a:r>
            <a:r>
              <a:rPr lang="en-US" sz="3600" dirty="0" smtClean="0"/>
              <a:t> instruction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13690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Step</a:t>
            </a:r>
            <a:r>
              <a:rPr lang="ru-RU" sz="2800" b="1" dirty="0" smtClean="0">
                <a:solidFill>
                  <a:schemeClr val="accent1"/>
                </a:solidFill>
              </a:rPr>
              <a:t> 6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Determine address of next instruction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/>
              <a:t>instruction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5602" name="Visio" r:id="rId3" imgW="4077387" imgH="2849580" progId="Visio.Drawing.11">
              <p:embed/>
            </p:oleObj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836712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en-US" sz="2800" dirty="0" smtClean="0"/>
              <a:t>Read the second operand from Register File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457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/>
              <a:t>instruction</a:t>
            </a:r>
            <a:endParaRPr lang="ru-RU" sz="3600" dirty="0">
              <a:latin typeface="Calibri" pitchFamily="34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20891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en-US" sz="2800" dirty="0" smtClean="0"/>
              <a:t>use the register value operand (</a:t>
            </a:r>
            <a:r>
              <a:rPr lang="en-US" sz="2800" dirty="0" err="1" smtClean="0">
                <a:solidFill>
                  <a:srgbClr val="3333CC"/>
                </a:solidFill>
              </a:rPr>
              <a:t>rt</a:t>
            </a:r>
            <a:r>
              <a:rPr lang="en-US" sz="2800" dirty="0" smtClean="0"/>
              <a:t>) instead of sign extended value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355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/>
              <a:t>instruction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49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Write the result to </a:t>
            </a:r>
            <a:r>
              <a:rPr lang="en-US" sz="2800" dirty="0" smtClean="0">
                <a:latin typeface="Courier New" pitchFamily="49" charset="0"/>
              </a:rPr>
              <a:t>rd</a:t>
            </a:r>
            <a:r>
              <a:rPr lang="en-US" sz="2800" dirty="0" smtClean="0"/>
              <a:t> (instead of </a:t>
            </a:r>
            <a:r>
              <a:rPr lang="en-US" sz="2800" dirty="0" err="1" smtClean="0">
                <a:latin typeface="Courier New" pitchFamily="49" charset="0"/>
              </a:rPr>
              <a:t>rt</a:t>
            </a:r>
            <a:r>
              <a:rPr lang="en-US" sz="2800" dirty="0" smtClean="0"/>
              <a:t>)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11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945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srl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/>
              <a:t>instruction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Right Logical, rd =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836712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en-US" sz="2800" dirty="0" smtClean="0"/>
              <a:t>read the shift amount from instruction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913925"/>
            <a:ext cx="88924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Project download link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https://github.com/MIPSfpga/schoolMIPS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Project documents</a:t>
            </a:r>
            <a:r>
              <a:rPr lang="ru-RU" sz="2800" dirty="0" smtClean="0"/>
              <a:t>:</a:t>
            </a:r>
          </a:p>
          <a:p>
            <a:r>
              <a:rPr lang="en-US" sz="2800" dirty="0" smtClean="0">
                <a:hlinkClick r:id="rId3"/>
              </a:rPr>
              <a:t>https://github.com/MIPSfpga/schoolMIPS/tree/master/doc</a:t>
            </a:r>
            <a:endParaRPr lang="ru-RU" sz="2800" dirty="0" smtClean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843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/>
              <a:t>instruction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en-US" sz="2800" dirty="0" smtClean="0"/>
              <a:t>determine address of next instruction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On Equal,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if (Rs ==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PC +=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)offset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8888" y="692150"/>
          <a:ext cx="6913562" cy="5689600"/>
        </p:xfrm>
        <a:graphic>
          <a:graphicData uri="http://schemas.openxmlformats.org/presentationml/2006/ole">
            <p:oleObj spid="_x0000_s35843" name="Visio" r:id="rId3" imgW="4068472" imgH="300645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949280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en-US" sz="2800" dirty="0" smtClean="0"/>
              <a:t>decision to branch or not depending on </a:t>
            </a:r>
            <a:r>
              <a:rPr lang="en-US" sz="2800" dirty="0" err="1" smtClean="0"/>
              <a:t>aluZero</a:t>
            </a:r>
            <a:endParaRPr lang="en-US" sz="28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en-US" sz="3600" b="1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/>
              <a:t>instruction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 CPU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9552" y="475629"/>
          <a:ext cx="7920038" cy="6481763"/>
        </p:xfrm>
        <a:graphic>
          <a:graphicData uri="http://schemas.openxmlformats.org/presentationml/2006/ole">
            <p:oleObj spid="_x0000_s44034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Datapath</a:t>
            </a:r>
            <a:endParaRPr lang="ru-RU" dirty="0" smtClean="0"/>
          </a:p>
          <a:p>
            <a:pPr lvl="1"/>
            <a:r>
              <a:rPr lang="en-US" dirty="0" smtClean="0"/>
              <a:t>Program Counter </a:t>
            </a:r>
            <a:r>
              <a:rPr lang="ru-RU" dirty="0" smtClean="0"/>
              <a:t>(</a:t>
            </a:r>
            <a:r>
              <a:rPr lang="en-US" dirty="0" smtClean="0"/>
              <a:t>PC)</a:t>
            </a:r>
          </a:p>
          <a:p>
            <a:pPr lvl="1"/>
            <a:r>
              <a:rPr lang="en-US" dirty="0" smtClean="0"/>
              <a:t>Instruction Memory</a:t>
            </a:r>
          </a:p>
          <a:p>
            <a:pPr lvl="1"/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Arithmetic Logic Unit</a:t>
            </a:r>
            <a:r>
              <a:rPr lang="ru-RU" dirty="0" smtClean="0"/>
              <a:t>(</a:t>
            </a:r>
            <a:r>
              <a:rPr lang="en-US" dirty="0" smtClean="0"/>
              <a:t>ALU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Sign Extending module (Sign Extend)</a:t>
            </a:r>
            <a:endParaRPr lang="ru-RU" dirty="0" smtClean="0"/>
          </a:p>
          <a:p>
            <a:pPr lvl="1"/>
            <a:r>
              <a:rPr lang="en-US" dirty="0" smtClean="0"/>
              <a:t>Adders for calculation the next instruction address </a:t>
            </a:r>
            <a:r>
              <a:rPr lang="ru-RU" dirty="0" smtClean="0"/>
              <a:t>(</a:t>
            </a:r>
            <a:r>
              <a:rPr lang="en-US" dirty="0" err="1" smtClean="0"/>
              <a:t>pcNext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pcBranch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Multiplexors </a:t>
            </a:r>
            <a:r>
              <a:rPr lang="ru-RU" dirty="0" smtClean="0"/>
              <a:t>(</a:t>
            </a:r>
            <a:r>
              <a:rPr lang="en-US" dirty="0" err="1" smtClean="0"/>
              <a:t>pcSrc</a:t>
            </a:r>
            <a:r>
              <a:rPr lang="en-US" dirty="0" smtClean="0"/>
              <a:t>, </a:t>
            </a:r>
            <a:r>
              <a:rPr lang="en-US" dirty="0" err="1" smtClean="0"/>
              <a:t>regDst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aluSrc</a:t>
            </a:r>
            <a:r>
              <a:rPr lang="ru-RU" dirty="0" smtClean="0"/>
              <a:t>)</a:t>
            </a:r>
          </a:p>
          <a:p>
            <a:r>
              <a:rPr lang="en-US" dirty="0" smtClean="0"/>
              <a:t>Control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 Modules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 Program Counter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700808"/>
            <a:ext cx="53767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33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r_pc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rst_n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pc);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sm_register.v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3-15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[ 31 : 0 ] d,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[ 31 : 0 ] q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negedge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if(~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else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d;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/>
        </p:nvGraphicFramePr>
        <p:xfrm>
          <a:off x="7092280" y="836712"/>
          <a:ext cx="1808163" cy="1528763"/>
        </p:xfrm>
        <a:graphic>
          <a:graphicData uri="http://schemas.openxmlformats.org/presentationml/2006/ole">
            <p:oleObj spid="_x0000_s47108" name="Visio" r:id="rId5" imgW="700278" imgH="5214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 Instruction Memory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154" name="Object 2"/>
          <p:cNvGraphicFramePr>
            <a:graphicFrameLocks noGrp="1" noChangeAspect="1"/>
          </p:cNvGraphicFramePr>
          <p:nvPr/>
        </p:nvGraphicFramePr>
        <p:xfrm>
          <a:off x="6660232" y="764704"/>
          <a:ext cx="2092325" cy="1817688"/>
        </p:xfrm>
        <a:graphic>
          <a:graphicData uri="http://schemas.openxmlformats.org/presentationml/2006/ole">
            <p:oleObj spid="_x0000_s49154" name="Visio" r:id="rId3" imgW="858393" imgH="744931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908720"/>
            <a:ext cx="53767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35-37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reset_rom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(pc,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sm_rom.v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2-17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SIZE = 64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a,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[SIZE - 1:0];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readmemh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("program.hex",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 Register File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178" name="Object 2"/>
          <p:cNvGraphicFramePr>
            <a:graphicFrameLocks noGrp="1" noChangeAspect="1"/>
          </p:cNvGraphicFramePr>
          <p:nvPr/>
        </p:nvGraphicFramePr>
        <p:xfrm>
          <a:off x="6300192" y="764704"/>
          <a:ext cx="2651125" cy="2371725"/>
        </p:xfrm>
        <a:graphic>
          <a:graphicData uri="http://schemas.openxmlformats.org/presentationml/2006/ole">
            <p:oleObj spid="_x0000_s50178" name="Visio" r:id="rId3" imgW="1086993" imgH="971702" progId="Visio.Drawing.11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620688"/>
            <a:ext cx="8064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161-182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sm_register_file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wd3,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we3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rd0 = (a0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[a0] : 32'b0;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debug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rd1 = (a1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[a1]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rd2 = (a2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[a2]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if(we3)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[a3] &lt;= wd3;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868144" y="764704"/>
          <a:ext cx="3600400" cy="3816424"/>
        </p:xfrm>
        <a:graphic>
          <a:graphicData uri="http://schemas.openxmlformats.org/presentationml/2006/ole">
            <p:oleObj spid="_x0000_s33795" name="Visio" r:id="rId4" imgW="1119431" imgH="1278990" progId="Visio.Drawing.11">
              <p:embed/>
            </p:oleObj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44724113"/>
              </p:ext>
            </p:extLst>
          </p:nvPr>
        </p:nvGraphicFramePr>
        <p:xfrm>
          <a:off x="467544" y="2754208"/>
          <a:ext cx="5040561" cy="3627120"/>
        </p:xfrm>
        <a:graphic>
          <a:graphicData uri="http://schemas.openxmlformats.org/drawingml/2006/table">
            <a:tbl>
              <a:tblPr/>
              <a:tblGrid>
                <a:gridCol w="1216687"/>
                <a:gridCol w="1697388"/>
                <a:gridCol w="2126486"/>
              </a:tblGrid>
              <a:tr h="392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oper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Функция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&lt;&lt;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&gt;&gt;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SLTU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(A &lt; B) ? 1 :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SUBU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868144" y="4505052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11-17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ALU_ADD  3'b000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ALU_OR   3'b001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ALU_LUI  3'b010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ALU_SRL  3'b011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ALU_SLTU 3'b100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ALU_SUBU 3'b101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 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5867400" y="765175"/>
          <a:ext cx="3600450" cy="3816350"/>
        </p:xfrm>
        <a:graphic>
          <a:graphicData uri="http://schemas.openxmlformats.org/presentationml/2006/ole">
            <p:oleObj spid="_x0000_s51202" name="Visio" r:id="rId3" imgW="1119431" imgH="127899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620688"/>
            <a:ext cx="7632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137-159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sm_alu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[ 4:0] shift,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zero,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result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default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`ALU_ADD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`ALU_OR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`ALU_LUI 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16);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`ALU_SRL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&gt;&gt; shift;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`ALU_SLTU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? 1 :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`ALU_SUBU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zero = (result == 0);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346646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Adders and Sign Extend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//program counter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28-31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pc;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pc + 1;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//sign extension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{ {16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[15] }},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[15:0] };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//branch address calculation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164288" y="1340768"/>
          <a:ext cx="1814513" cy="1180678"/>
        </p:xfrm>
        <a:graphic>
          <a:graphicData uri="http://schemas.openxmlformats.org/presentationml/2006/ole">
            <p:oleObj spid="_x0000_s52228" name="Visio" r:id="rId4" imgW="891921" imgH="516128" progId="Visio.Drawing.11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868144" y="3356992"/>
          <a:ext cx="3486150" cy="820737"/>
        </p:xfrm>
        <a:graphic>
          <a:graphicData uri="http://schemas.openxmlformats.org/presentationml/2006/ole">
            <p:oleObj spid="_x0000_s52230" name="Visio" r:id="rId5" imgW="1714881" imgH="358038" progId="Visio.Drawing.11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816724" y="4941168"/>
          <a:ext cx="2363788" cy="1181100"/>
        </p:xfrm>
        <a:graphic>
          <a:graphicData uri="http://schemas.openxmlformats.org/presentationml/2006/ole">
            <p:oleObj spid="_x0000_s52231" name="Visio" r:id="rId6" imgW="1162431" imgH="51612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to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David Harris and Sarah Harris, the authors of the great book “Digital Design and Computer Architecture”. </a:t>
            </a:r>
            <a:r>
              <a:rPr lang="en-US" dirty="0" err="1" smtClean="0"/>
              <a:t>SchoolMIPS</a:t>
            </a:r>
            <a:r>
              <a:rPr lang="en-US" dirty="0" smtClean="0"/>
              <a:t> is based on the CPU that is described in this book</a:t>
            </a:r>
          </a:p>
          <a:p>
            <a:r>
              <a:rPr lang="en-US" dirty="0" smtClean="0"/>
              <a:t> the team of the “Digital Design and Computer Architecture” book translators</a:t>
            </a:r>
            <a:endParaRPr lang="ru-RU" dirty="0" smtClean="0"/>
          </a:p>
          <a:p>
            <a:r>
              <a:rPr lang="en-US" dirty="0" smtClean="0"/>
              <a:t>“Young Russian Chip Architects” Conference Members</a:t>
            </a:r>
            <a:endParaRPr lang="ru-RU" dirty="0" smtClean="0"/>
          </a:p>
          <a:p>
            <a:r>
              <a:rPr lang="en-US" dirty="0" smtClean="0"/>
              <a:t>Yuri </a:t>
            </a:r>
            <a:r>
              <a:rPr lang="en-US" dirty="0" err="1" smtClean="0"/>
              <a:t>Panchul</a:t>
            </a:r>
            <a:r>
              <a:rPr lang="en-US" dirty="0" smtClean="0"/>
              <a:t>, </a:t>
            </a:r>
            <a:r>
              <a:rPr lang="ru-RU" dirty="0" smtClean="0"/>
              <a:t> </a:t>
            </a:r>
            <a:r>
              <a:rPr lang="en-US" dirty="0" smtClean="0"/>
              <a:t>Senior Hardware Design Engineer at Imagination Technologies and MIPS. The author of the </a:t>
            </a:r>
            <a:r>
              <a:rPr lang="en-US" dirty="0" err="1" smtClean="0"/>
              <a:t>SchoolMIPS</a:t>
            </a:r>
            <a:r>
              <a:rPr lang="en-US" dirty="0" smtClean="0"/>
              <a:t> Idea.</a:t>
            </a:r>
            <a:endParaRPr lang="ru-RU" dirty="0" smtClean="0"/>
          </a:p>
          <a:p>
            <a:r>
              <a:rPr lang="en-US" dirty="0" err="1" smtClean="0"/>
              <a:t>Stanislav</a:t>
            </a:r>
            <a:r>
              <a:rPr lang="en-US" dirty="0" smtClean="0"/>
              <a:t> </a:t>
            </a:r>
            <a:r>
              <a:rPr lang="en-US" dirty="0" err="1" smtClean="0"/>
              <a:t>Zhelnio</a:t>
            </a:r>
            <a:r>
              <a:rPr lang="en-US" dirty="0" smtClean="0"/>
              <a:t>, CPU architecture, code and docs</a:t>
            </a:r>
            <a:endParaRPr lang="ru-RU" dirty="0" smtClean="0"/>
          </a:p>
          <a:p>
            <a:r>
              <a:rPr lang="en-US" dirty="0" smtClean="0"/>
              <a:t>Alexander Romanov, MIEM HSE, CPU architecture, test and port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 Multiplexors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12776"/>
            <a:ext cx="6984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next PC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mux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branch or +1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register file address A3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44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[ 4:0] a3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[15:11]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[20:16];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alu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source B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68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rd2;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020272" y="4437112"/>
          <a:ext cx="2430463" cy="1339850"/>
        </p:xfrm>
        <a:graphic>
          <a:graphicData uri="http://schemas.openxmlformats.org/presentationml/2006/ole">
            <p:oleObj spid="_x0000_s53251" name="Visio" r:id="rId5" imgW="1194816" imgH="586435" progId="Visio.Drawing.11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948264" y="2636912"/>
          <a:ext cx="2511425" cy="1341438"/>
        </p:xfrm>
        <a:graphic>
          <a:graphicData uri="http://schemas.openxmlformats.org/presentationml/2006/ole">
            <p:oleObj spid="_x0000_s53252" name="Visio" r:id="rId6" imgW="1235202" imgH="586435" progId="Visio.Drawing.11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7020272" y="764704"/>
          <a:ext cx="2406650" cy="1339850"/>
        </p:xfrm>
        <a:graphic>
          <a:graphicData uri="http://schemas.openxmlformats.org/presentationml/2006/ole">
            <p:oleObj spid="_x0000_s53253" name="Visio" r:id="rId7" imgW="1182243" imgH="58643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 I-type Instructions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79512" y="1412776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21-27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C_ADDIU 6'b001001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Integer Add Immediate Unsigned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C_BEQ 6'b000100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==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C_LUI 6'b001111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Load Upper Immediate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&lt;&lt; 16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C_BNE 6'b000101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Not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!=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  R-type Instructions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80728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19-41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C_SPEC 6'b000000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Special instructions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(depends on function field)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function field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F_ADDU 6'b100001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Integer Add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F_OR   6'b100101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Logical OR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|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F_SRL  6'b000010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Shift Right Logical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Rs∅ &gt;&gt; shift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F_SLTU 6'b101011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Set on Less Than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(Rs∅ &lt;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∅) ? 1 : 0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F_SUBU 6'b100011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Unsigned Subtract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–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F_ANY  6'b??????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21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2772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(2)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68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(3)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529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(4)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939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(5)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837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(6)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734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(7)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8915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SchoolMIPS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simplest CPU core</a:t>
            </a:r>
          </a:p>
          <a:p>
            <a:r>
              <a:rPr lang="en-US" dirty="0" smtClean="0"/>
              <a:t>designed for using in the basic course of digital design and computer architecture</a:t>
            </a:r>
          </a:p>
          <a:p>
            <a:r>
              <a:rPr lang="en-US" dirty="0" smtClean="0"/>
              <a:t>written </a:t>
            </a:r>
            <a:r>
              <a:rPr lang="en-US" dirty="0" smtClean="0"/>
              <a:t>on pure </a:t>
            </a:r>
            <a:r>
              <a:rPr lang="en-US" dirty="0" err="1" smtClean="0"/>
              <a:t>Verilog</a:t>
            </a:r>
            <a:endParaRPr lang="ru-RU" dirty="0" smtClean="0"/>
          </a:p>
          <a:p>
            <a:r>
              <a:rPr lang="en-US" dirty="0" smtClean="0"/>
              <a:t>consider subset of MIPS instructions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(8)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041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(9)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144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(10)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24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349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(12)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993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(13)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451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(14)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5539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(15)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65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(16)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758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(17)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92896"/>
          <a:ext cx="5400675" cy="4419600"/>
        </p:xfrm>
        <a:graphic>
          <a:graphicData uri="http://schemas.openxmlformats.org/presentationml/2006/ole">
            <p:oleObj spid="_x0000_s409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11560" y="12192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 err="1" smtClean="0"/>
              <a:t>Microarchitecture</a:t>
            </a:r>
            <a:r>
              <a:rPr lang="en-US" sz="3200" b="1" dirty="0" smtClean="0"/>
              <a:t>: </a:t>
            </a:r>
            <a:r>
              <a:rPr lang="en-US" sz="3200" dirty="0" smtClean="0"/>
              <a:t>how to implement an architecture in hardware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Processor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600" b="1" dirty="0" err="1" smtClean="0">
                <a:solidFill>
                  <a:schemeClr val="accent1"/>
                </a:solidFill>
              </a:rPr>
              <a:t>Datapath</a:t>
            </a:r>
            <a:r>
              <a:rPr lang="en-US" sz="2600" b="1" dirty="0" smtClean="0">
                <a:solidFill>
                  <a:schemeClr val="accent1"/>
                </a:solidFill>
              </a:rPr>
              <a:t>: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smtClean="0"/>
              <a:t>functional blocks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ALU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600" b="1" dirty="0" smtClean="0">
                <a:solidFill>
                  <a:schemeClr val="accent1"/>
                </a:solidFill>
              </a:rPr>
              <a:t>Control: </a:t>
            </a:r>
            <a:r>
              <a:rPr lang="en-US" sz="2600" dirty="0" smtClean="0"/>
              <a:t>control signals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18660" y="1219200"/>
          <a:ext cx="2222500" cy="4953000"/>
        </p:xfrm>
        <a:graphic>
          <a:graphicData uri="http://schemas.openxmlformats.org/presentationml/2006/ole">
            <p:oleObj spid="_x0000_s2050" name="VISIO" r:id="rId4" imgW="1871543" imgH="4161360" progId="Visio.Drawing.11">
              <p:embed/>
            </p:oleObj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(18)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861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(19)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8851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!= Rd =&gt; no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(20)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9874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== Rd =&gt;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en-US" sz="3400" dirty="0" err="1" smtClean="0"/>
              <a:t>SchoolMIPS</a:t>
            </a:r>
            <a:r>
              <a:rPr lang="en-US" sz="3400" dirty="0" smtClean="0"/>
              <a:t> Control Signals (21)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8192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SchoolMIPS</a:t>
            </a:r>
            <a:r>
              <a:rPr lang="en-US" sz="3200" dirty="0" smtClean="0"/>
              <a:t> Control</a:t>
            </a:r>
            <a:br>
              <a:rPr lang="en-US" sz="3200" dirty="0" smtClean="0"/>
            </a:br>
            <a:r>
              <a:rPr lang="en-US" sz="3200" dirty="0" smtClean="0"/>
              <a:t>Branch Signals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cmdFunk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branch;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branch &amp;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dirty="0">
              <a:solidFill>
                <a:srgbClr val="3333CC"/>
              </a:solidFill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5177606" y="1340768"/>
          <a:ext cx="4074914" cy="1728192"/>
        </p:xfrm>
        <a:graphic>
          <a:graphicData uri="http://schemas.openxmlformats.org/presentationml/2006/ole">
            <p:oleObj spid="_x0000_s83970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SchoolMIPS</a:t>
            </a:r>
            <a:r>
              <a:rPr lang="en-US" sz="3200" dirty="0" smtClean="0"/>
              <a:t> Control</a:t>
            </a:r>
            <a:br>
              <a:rPr lang="en-US" sz="3200" dirty="0" smtClean="0"/>
            </a:br>
            <a:r>
              <a:rPr lang="en-US" sz="3200" dirty="0" smtClean="0"/>
              <a:t>Control Signals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1052736"/>
            <a:ext cx="77048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//control signals default values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branch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{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cmdOper,cmdFunk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`C_SPEC, `F_ADDU } :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 </a:t>
            </a:r>
            <a:endParaRPr lang="ru-RU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sz="1600" dirty="0">
              <a:solidFill>
                <a:srgbClr val="3333CC"/>
              </a:solidFill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176838" y="1341438"/>
          <a:ext cx="4075112" cy="1727200"/>
        </p:xfrm>
        <a:graphic>
          <a:graphicData uri="http://schemas.openxmlformats.org/presentationml/2006/ole">
            <p:oleObj spid="_x0000_s84996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207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SchoolMIPS</a:t>
            </a:r>
            <a:r>
              <a:rPr lang="en-US" sz="3600" dirty="0" smtClean="0"/>
              <a:t>  and FPGA debug board</a:t>
            </a:r>
            <a:endParaRPr lang="ru-RU" sz="3600" dirty="0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395536" y="1196752"/>
          <a:ext cx="8352928" cy="4968552"/>
        </p:xfrm>
        <a:graphic>
          <a:graphicData uri="http://schemas.openxmlformats.org/presentationml/2006/ole">
            <p:oleObj spid="_x0000_s101378" name="Visio" r:id="rId3" imgW="3719703" imgH="206979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SchoolMIPS</a:t>
            </a:r>
            <a:r>
              <a:rPr lang="en-US" dirty="0" smtClean="0"/>
              <a:t> Programming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70080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gcc</a:t>
            </a:r>
            <a:r>
              <a:rPr lang="en-US" sz="3600" dirty="0" smtClean="0"/>
              <a:t> (MIPS </a:t>
            </a:r>
            <a:r>
              <a:rPr lang="en-US" sz="3600" dirty="0" err="1" smtClean="0"/>
              <a:t>toolchain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BIN2HEX converter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synthesis tool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programmer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  <a:endParaRPr lang="ru-RU" sz="3600" dirty="0"/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5949280"/>
            <a:ext cx="730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i="1" dirty="0" smtClean="0"/>
              <a:t> </a:t>
            </a:r>
            <a:r>
              <a:rPr lang="en-US" sz="4000" i="1" dirty="0" smtClean="0"/>
              <a:t>See details in User Manual</a:t>
            </a:r>
            <a:endParaRPr lang="ru-RU" sz="4000" i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MIPS Assembler Program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6000" y="908721"/>
            <a:ext cx="55983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program/01_fibonacci/</a:t>
            </a:r>
            <a:r>
              <a:rPr lang="fr-FR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main.S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(line 3-13)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fr-FR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fr-FR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  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fibonacci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fibonacci</a:t>
            </a: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4427984" y="494116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27784" y="5733256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gcc</a:t>
            </a:r>
            <a:r>
              <a:rPr lang="en-US" sz="3200" dirty="0" smtClean="0"/>
              <a:t> (MIPS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Executable File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98401"/>
            <a:ext cx="68675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трелка вниз 12"/>
          <p:cNvSpPr/>
          <p:nvPr/>
        </p:nvSpPr>
        <p:spPr>
          <a:xfrm>
            <a:off x="4427984" y="508518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15816" y="573325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BIN2HEX converter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Microarchitecture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Multiple implementations for a single architecture 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Single-cycle:</a:t>
            </a:r>
            <a:r>
              <a:rPr lang="en-US" dirty="0" smtClean="0"/>
              <a:t> Each instruction executes in a single cycle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Multicycle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Each instruction is broken into series of shorter steps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Pipelined:</a:t>
            </a:r>
            <a:r>
              <a:rPr lang="en-US" dirty="0" smtClean="0"/>
              <a:t> Each instruction </a:t>
            </a:r>
            <a:r>
              <a:rPr lang="en-US" dirty="0" smtClean="0"/>
              <a:t>broken </a:t>
            </a:r>
            <a:r>
              <a:rPr lang="en-US" dirty="0" smtClean="0"/>
              <a:t>up into series of steps &amp; multiple instructions execute at once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HEX-file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3923928" y="508518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87824" y="573325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synthesis tool (</a:t>
            </a:r>
            <a:r>
              <a:rPr lang="en-US" sz="3200" dirty="0" err="1" smtClean="0"/>
              <a:t>Quartus</a:t>
            </a:r>
            <a:r>
              <a:rPr lang="en-US" sz="3200" dirty="0" smtClean="0"/>
              <a:t> Prime)</a:t>
            </a:r>
            <a:endParaRPr lang="ru-RU" sz="3200" dirty="0"/>
          </a:p>
        </p:txBody>
      </p:sp>
      <p:sp>
        <p:nvSpPr>
          <p:cNvPr id="15" name="Вертикальный свиток 14"/>
          <p:cNvSpPr/>
          <p:nvPr/>
        </p:nvSpPr>
        <p:spPr>
          <a:xfrm>
            <a:off x="5940152" y="1124744"/>
            <a:ext cx="2808312" cy="3744416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*.v, *.</a:t>
            </a:r>
            <a:r>
              <a:rPr lang="en-US" b="1" dirty="0" err="1" smtClean="0">
                <a:solidFill>
                  <a:schemeClr val="tx1"/>
                </a:solidFill>
              </a:rPr>
              <a:t>vh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Verilog</a:t>
            </a:r>
            <a:r>
              <a:rPr lang="en-US" dirty="0" smtClean="0">
                <a:solidFill>
                  <a:schemeClr val="tx1"/>
                </a:solidFill>
              </a:rPr>
              <a:t> Sources</a:t>
            </a:r>
          </a:p>
        </p:txBody>
      </p:sp>
      <p:sp>
        <p:nvSpPr>
          <p:cNvPr id="17" name="Стрелка вниз 16"/>
          <p:cNvSpPr/>
          <p:nvPr/>
        </p:nvSpPr>
        <p:spPr>
          <a:xfrm>
            <a:off x="6948264" y="5085184"/>
            <a:ext cx="360040" cy="64807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Вертикальный свиток 21"/>
          <p:cNvSpPr/>
          <p:nvPr/>
        </p:nvSpPr>
        <p:spPr>
          <a:xfrm>
            <a:off x="2843808" y="3645024"/>
            <a:ext cx="2448272" cy="1224136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sm_rom.v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readmemh</a:t>
            </a:r>
            <a:r>
              <a:rPr lang="en-US" dirty="0" smtClean="0">
                <a:solidFill>
                  <a:schemeClr val="tx1"/>
                </a:solidFill>
              </a:rPr>
              <a:t> (…);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196752"/>
            <a:ext cx="2304256" cy="159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Стрелка вниз 22"/>
          <p:cNvSpPr/>
          <p:nvPr/>
        </p:nvSpPr>
        <p:spPr>
          <a:xfrm>
            <a:off x="3923928" y="296792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FPGA Configuration File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749" y="1268760"/>
            <a:ext cx="61716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562074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Configured FPGA chip on the Debug Board</a:t>
            </a:r>
            <a:endParaRPr lang="ru-RU" sz="3600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6258" name="Picture 2" descr="https://www.altera.com/content/dam/altera-www/global/en_US/images/products/devices/max10/frontSh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5992611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What is Next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great book “Digital Design and Computer Architecture”  by David Harris and Sarah Harris</a:t>
            </a:r>
          </a:p>
          <a:p>
            <a:pPr>
              <a:buNone/>
            </a:pPr>
            <a:r>
              <a:rPr lang="en-US" dirty="0" smtClean="0"/>
              <a:t>	The free translation (Russian) can be downloaded from MIPS Academic Community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MIPSfpga – provides the RTL source code of the MIPS </a:t>
            </a:r>
            <a:r>
              <a:rPr lang="en-US" dirty="0" err="1" smtClean="0"/>
              <a:t>microAptiv</a:t>
            </a:r>
            <a:r>
              <a:rPr lang="en-US" dirty="0" smtClean="0"/>
              <a:t> UP core for implementation on an FPGA (including </a:t>
            </a:r>
            <a:r>
              <a:rPr lang="en-US" dirty="0" err="1" smtClean="0"/>
              <a:t>SoC</a:t>
            </a:r>
            <a:r>
              <a:rPr lang="en-US" dirty="0" smtClean="0"/>
              <a:t> and Labs). This core is a member of the same microcontroller family found in many embedded devices, including the popular PIC32MZ &amp; PIC32MK microcontrollers from Microchip and the </a:t>
            </a:r>
            <a:r>
              <a:rPr lang="en-US" dirty="0" err="1" smtClean="0"/>
              <a:t>Artik</a:t>
            </a:r>
            <a:r>
              <a:rPr lang="en-US" dirty="0" smtClean="0"/>
              <a:t> 1 from Samsung </a:t>
            </a:r>
            <a:r>
              <a:rPr lang="ru-RU" dirty="0" smtClean="0"/>
              <a:t>(</a:t>
            </a:r>
            <a:r>
              <a:rPr lang="en-US" dirty="0" smtClean="0">
                <a:hlinkClick r:id="rId3"/>
              </a:rPr>
              <a:t>link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Thank you!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Your questions</a:t>
            </a:r>
            <a:r>
              <a:rPr lang="ru-RU" sz="4400" noProof="0" dirty="0" smtClean="0">
                <a:latin typeface="+mj-lt"/>
                <a:ea typeface="+mj-ea"/>
                <a:cs typeface="+mj-cs"/>
              </a:rPr>
              <a:t>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SchoolMIPS</a:t>
            </a:r>
            <a:r>
              <a:rPr lang="en-US" dirty="0" smtClean="0"/>
              <a:t> CPU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Single-cycle</a:t>
            </a:r>
            <a:endParaRPr lang="ru-RU" dirty="0" smtClean="0"/>
          </a:p>
          <a:p>
            <a:r>
              <a:rPr lang="en-US" dirty="0" smtClean="0"/>
              <a:t>no Data Memory</a:t>
            </a:r>
            <a:endParaRPr lang="ru-RU" dirty="0" smtClean="0"/>
          </a:p>
          <a:p>
            <a:r>
              <a:rPr lang="en-US" dirty="0" smtClean="0"/>
              <a:t>The word by word addressing of Instruction Memory</a:t>
            </a:r>
            <a:endParaRPr lang="ru-RU" dirty="0" smtClean="0"/>
          </a:p>
          <a:p>
            <a:r>
              <a:rPr lang="en-US" dirty="0" smtClean="0"/>
              <a:t>Subset of MIPS Instructions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R-type</a:t>
            </a:r>
            <a:r>
              <a:rPr lang="ru-RU" dirty="0" smtClean="0"/>
              <a:t> </a:t>
            </a:r>
            <a:r>
              <a:rPr lang="en-US" dirty="0" smtClean="0"/>
              <a:t>instructions (both operands are from RF</a:t>
            </a:r>
            <a:r>
              <a:rPr lang="ru-RU" dirty="0" smtClean="0"/>
              <a:t>):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, or,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srl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sltu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subu</a:t>
            </a:r>
            <a:endParaRPr lang="ru-RU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I-type</a:t>
            </a:r>
            <a:r>
              <a:rPr lang="ru-RU" dirty="0" smtClean="0"/>
              <a:t> </a:t>
            </a:r>
            <a:r>
              <a:rPr lang="en-US" dirty="0" smtClean="0"/>
              <a:t>instructions </a:t>
            </a:r>
            <a:r>
              <a:rPr lang="ru-RU" dirty="0" smtClean="0"/>
              <a:t>(</a:t>
            </a:r>
            <a:r>
              <a:rPr lang="en-US" dirty="0" smtClean="0"/>
              <a:t>one of operand is a constant</a:t>
            </a:r>
            <a:r>
              <a:rPr lang="ru-RU" dirty="0" smtClean="0"/>
              <a:t>):</a:t>
            </a:r>
            <a:br>
              <a:rPr lang="ru-RU" dirty="0" smtClean="0"/>
            </a:b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addiu</a:t>
            </a:r>
            <a:r>
              <a:rPr lang="ru-RU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lui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I-type</a:t>
            </a:r>
            <a:r>
              <a:rPr lang="ru-RU" dirty="0" smtClean="0"/>
              <a:t> </a:t>
            </a:r>
            <a:r>
              <a:rPr lang="en-US" dirty="0" smtClean="0"/>
              <a:t>instructions </a:t>
            </a:r>
            <a:r>
              <a:rPr lang="ru-RU" dirty="0" smtClean="0"/>
              <a:t>(</a:t>
            </a:r>
            <a:r>
              <a:rPr lang="en-US" dirty="0" smtClean="0"/>
              <a:t>branch</a:t>
            </a:r>
            <a:r>
              <a:rPr lang="ru-RU" dirty="0" smtClean="0"/>
              <a:t>): </a:t>
            </a:r>
            <a:br>
              <a:rPr lang="ru-RU" dirty="0" smtClean="0"/>
            </a:b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beq</a:t>
            </a:r>
            <a:r>
              <a:rPr lang="ru-RU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bne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Architectural State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Determines everything about a processor 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Program Counter (PC)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Register File (RF)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	with 32 General Purpose Registers (GPR)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memory </a:t>
            </a:r>
            <a:r>
              <a:rPr lang="ru-RU" dirty="0" smtClean="0"/>
              <a:t>(</a:t>
            </a:r>
            <a:r>
              <a:rPr lang="en-US" dirty="0" smtClean="0"/>
              <a:t>instructions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MIPS</a:t>
            </a:r>
            <a:r>
              <a:rPr lang="en-US" sz="4000" dirty="0" smtClean="0"/>
              <a:t> State Elements</a:t>
            </a:r>
            <a:endParaRPr lang="ru-RU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395536" y="1916832"/>
          <a:ext cx="8497887" cy="2387600"/>
        </p:xfrm>
        <a:graphic>
          <a:graphicData uri="http://schemas.openxmlformats.org/presentationml/2006/ole">
            <p:oleObj spid="_x0000_s3074" name="Visio" r:id="rId3" imgW="3486150" imgH="9786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2552</Words>
  <Application>Microsoft Office PowerPoint</Application>
  <PresentationFormat>Экран (4:3)</PresentationFormat>
  <Paragraphs>1095</Paragraphs>
  <Slides>64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64</vt:i4>
      </vt:variant>
    </vt:vector>
  </HeadingPairs>
  <TitlesOfParts>
    <vt:vector size="67" baseType="lpstr">
      <vt:lpstr>Тема Office</vt:lpstr>
      <vt:lpstr>VISIO</vt:lpstr>
      <vt:lpstr>Visio</vt:lpstr>
      <vt:lpstr>SchoolMIPS CPU Core</vt:lpstr>
      <vt:lpstr>Слайд 2</vt:lpstr>
      <vt:lpstr>Thanks to</vt:lpstr>
      <vt:lpstr>What is SchoolMIPS?</vt:lpstr>
      <vt:lpstr>Introduction</vt:lpstr>
      <vt:lpstr>Microarchitecture</vt:lpstr>
      <vt:lpstr>The SchoolMIPS CPU</vt:lpstr>
      <vt:lpstr>Architectural State</vt:lpstr>
      <vt:lpstr>MIPS State Elements</vt:lpstr>
      <vt:lpstr>SchoolMIPS: addiu instruction</vt:lpstr>
      <vt:lpstr>SchoolMIPS: addiu instruction</vt:lpstr>
      <vt:lpstr>SchoolMIPS: addiu instruction</vt:lpstr>
      <vt:lpstr>SchoolMIPS: addiu instruction</vt:lpstr>
      <vt:lpstr>SchoolMIPS: addiu instruction</vt:lpstr>
      <vt:lpstr>SchoolMIPS: addiu instruction</vt:lpstr>
      <vt:lpstr>SchoolMIPS: addu instruction</vt:lpstr>
      <vt:lpstr>SchoolMIPS: addu instruction</vt:lpstr>
      <vt:lpstr>SchoolMIPS: addu instruction</vt:lpstr>
      <vt:lpstr>SchoolMIPS: srl instruction</vt:lpstr>
      <vt:lpstr>SchoolMIPS: beq instruction</vt:lpstr>
      <vt:lpstr>SchoolMIPS: beq instruction</vt:lpstr>
      <vt:lpstr>SchoolMIPS CPU</vt:lpstr>
      <vt:lpstr>SchoolMIPS Modules</vt:lpstr>
      <vt:lpstr>SchoolMIPS Program Counter</vt:lpstr>
      <vt:lpstr>SchoolMIPS Instruction Memory</vt:lpstr>
      <vt:lpstr>SchoolMIPS Register File</vt:lpstr>
      <vt:lpstr>SchoolMIPS ALU</vt:lpstr>
      <vt:lpstr>SchoolMIPS  ALU</vt:lpstr>
      <vt:lpstr>SchoolMIPS Adders and Sign Extend</vt:lpstr>
      <vt:lpstr>SchoolMIPS Multiplexors</vt:lpstr>
      <vt:lpstr>SchoolMIPS I-type Instructions</vt:lpstr>
      <vt:lpstr>SchoolMIPS  R-type Instructions</vt:lpstr>
      <vt:lpstr>SchoolMIPS Control Signals (1)</vt:lpstr>
      <vt:lpstr>SchoolMIPS Control Signals (2)</vt:lpstr>
      <vt:lpstr>SchoolMIPS Control Signals (3)</vt:lpstr>
      <vt:lpstr>SchoolMIPS Control Signals (4)</vt:lpstr>
      <vt:lpstr>SchoolMIPS Control Signals (5)</vt:lpstr>
      <vt:lpstr>SchoolMIPS Control Signals (6)</vt:lpstr>
      <vt:lpstr>SchoolMIPS Control Signals (7)</vt:lpstr>
      <vt:lpstr>SchoolMIPS Control Signals (8)</vt:lpstr>
      <vt:lpstr>SchoolMIPS Control Signals (9)</vt:lpstr>
      <vt:lpstr>SchoolMIPS Control Signals (10)</vt:lpstr>
      <vt:lpstr>SchoolMIPS Control Signals (11)</vt:lpstr>
      <vt:lpstr>SchoolMIPS Control Signals (12)</vt:lpstr>
      <vt:lpstr>SchoolMIPS Control Signals (13)</vt:lpstr>
      <vt:lpstr>SchoolMIPS Control Signals (14)</vt:lpstr>
      <vt:lpstr>SchoolMIPS Control Signals (15)</vt:lpstr>
      <vt:lpstr>SchoolMIPS Control Signals (16)</vt:lpstr>
      <vt:lpstr>SchoolMIPS Control Signals (17)</vt:lpstr>
      <vt:lpstr>SchoolMIPS Control Signals (18)</vt:lpstr>
      <vt:lpstr>SchoolMIPS Control Signals (19)</vt:lpstr>
      <vt:lpstr>SchoolMIPS Control Signals (20)</vt:lpstr>
      <vt:lpstr>SchoolMIPS Control Signals (21)</vt:lpstr>
      <vt:lpstr>SchoolMIPS Control Branch Signals</vt:lpstr>
      <vt:lpstr>SchoolMIPS Control Control Signals</vt:lpstr>
      <vt:lpstr>SchoolMIPS  and FPGA debug board</vt:lpstr>
      <vt:lpstr>SchoolMIPS Programming</vt:lpstr>
      <vt:lpstr>MIPS Assembler Program</vt:lpstr>
      <vt:lpstr>Binary Executable File</vt:lpstr>
      <vt:lpstr>HEX-file</vt:lpstr>
      <vt:lpstr>FPGA Configuration File</vt:lpstr>
      <vt:lpstr>Configured FPGA chip on the Debug Board</vt:lpstr>
      <vt:lpstr>What is Next?</vt:lpstr>
      <vt:lpstr>Слайд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stas</dc:creator>
  <cp:lastModifiedBy>stas</cp:lastModifiedBy>
  <cp:revision>696</cp:revision>
  <dcterms:created xsi:type="dcterms:W3CDTF">2017-07-07T14:07:24Z</dcterms:created>
  <dcterms:modified xsi:type="dcterms:W3CDTF">2017-10-31T19:42:50Z</dcterms:modified>
</cp:coreProperties>
</file>