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4" r:id="rId9"/>
    <p:sldId id="262" r:id="rId10"/>
    <p:sldId id="265" r:id="rId11"/>
    <p:sldId id="272" r:id="rId12"/>
    <p:sldId id="269" r:id="rId13"/>
    <p:sldId id="270" r:id="rId14"/>
    <p:sldId id="271" r:id="rId15"/>
    <p:sldId id="263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AD70A-012C-4ACE-ADD5-96E35656D506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B6ECB-ADF9-4A2D-B8EB-BEB512F1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39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B6ECB-ADF9-4A2D-B8EB-BEB512F1D7B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9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4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4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2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16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61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4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158E-6BBA-4839-AB15-AE72F3A1904B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8580-1571-4E6E-B042-8D138BA20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84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wiki.org/cgi-bin/view/Codev/TWikiPresentation2013x03x0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crossword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flex/" TargetMode="External"/><Relationship Id="rId2" Type="http://schemas.openxmlformats.org/officeDocument/2006/relationships/hyperlink" Target="http://rus-linux.net/lib.php?name=/MyLDP/algol/lex-yacc-howt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gnu.org/old-gnu/Manuals/flex-2.5.4/html_mono/flex.html" TargetMode="External"/><Relationship Id="rId4" Type="http://schemas.openxmlformats.org/officeDocument/2006/relationships/hyperlink" Target="http://dinosaur.compilertools.net/flex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mipt.igor.gorban/pa1_lexer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vanzuzak.info/noam/webapps/fsm2regex/" TargetMode="External"/><Relationship Id="rId2" Type="http://schemas.openxmlformats.org/officeDocument/2006/relationships/hyperlink" Target="https://cyberzhg.github.io/toolb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olknote/SedChessexample" TargetMode="External"/><Relationship Id="rId4" Type="http://schemas.openxmlformats.org/officeDocument/2006/relationships/hyperlink" Target="https://regex101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inosaur.compilertools.net/flex/manpag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lexical analysis (</a:t>
            </a:r>
            <a:r>
              <a:rPr lang="en-US" dirty="0" err="1" smtClean="0"/>
              <a:t>ilab</a:t>
            </a:r>
            <a:r>
              <a:rPr lang="en-US" dirty="0" smtClean="0"/>
              <a:t>)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Igor Gorban</a:t>
            </a:r>
          </a:p>
          <a:p>
            <a:pPr algn="r"/>
            <a:r>
              <a:rPr lang="ru-RU" dirty="0" smtClean="0"/>
              <a:t>3.10.18</a:t>
            </a:r>
            <a:endParaRPr lang="en-US" dirty="0" smtClean="0"/>
          </a:p>
          <a:p>
            <a:pPr algn="r"/>
            <a:r>
              <a:rPr lang="en-US" dirty="0" smtClean="0"/>
              <a:t>mipt.igor.gorban@gmail.com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66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&lt;&lt;EOF&gt;&gt;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Всякий раз, когда сканер </a:t>
            </a:r>
            <a:r>
              <a:rPr lang="en-US" dirty="0" smtClean="0"/>
              <a:t>flex </a:t>
            </a:r>
            <a:r>
              <a:rPr lang="ru-RU" dirty="0" smtClean="0"/>
              <a:t>достигает конца входного файла, он готов проматчится с паттерном  &lt;&lt; </a:t>
            </a:r>
            <a:r>
              <a:rPr lang="en-US" dirty="0" smtClean="0"/>
              <a:t>EOF &gt;&gt; .</a:t>
            </a:r>
          </a:p>
          <a:p>
            <a:pPr marL="0" indent="0">
              <a:buNone/>
            </a:pPr>
            <a:r>
              <a:rPr lang="ru-RU" dirty="0" smtClean="0"/>
              <a:t>Пример: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en-US" dirty="0" smtClean="0"/>
              <a:t>STRING&gt;&lt;&lt;EOF&gt;&gt;  {</a:t>
            </a:r>
            <a:r>
              <a:rPr lang="en-US" dirty="0" err="1" smtClean="0"/>
              <a:t>cool_yylval.error_msg</a:t>
            </a:r>
            <a:r>
              <a:rPr lang="en-US" dirty="0" smtClean="0"/>
              <a:t> = "EOF in string constant»;} </a:t>
            </a:r>
          </a:p>
          <a:p>
            <a:pPr marL="0" indent="0">
              <a:buNone/>
            </a:pPr>
            <a:r>
              <a:rPr lang="en-US" dirty="0" smtClean="0"/>
              <a:t>&lt;SMALL_COMMENT&gt;&lt;&lt;EOF&gt;&gt; BEGIN(INITIAL);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Резюме - &lt;&lt;</a:t>
            </a:r>
            <a:r>
              <a:rPr lang="en-US" dirty="0" smtClean="0"/>
              <a:t>EOF&gt;&gt; </a:t>
            </a:r>
            <a:r>
              <a:rPr lang="ru-RU" dirty="0" smtClean="0"/>
              <a:t>используется как «символ» конца файла.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9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Cool.flex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Относящиеся к строке переменные: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ru-RU" b="1" dirty="0" smtClean="0"/>
              <a:t>#</a:t>
            </a:r>
            <a:r>
              <a:rPr lang="en-US" b="1" dirty="0" smtClean="0"/>
              <a:t>define MAX_STR_CONST 1025</a:t>
            </a:r>
          </a:p>
          <a:p>
            <a:pPr marL="0" indent="0">
              <a:buNone/>
            </a:pPr>
            <a:r>
              <a:rPr lang="en-US" b="1" dirty="0" smtClean="0"/>
              <a:t>	char </a:t>
            </a:r>
            <a:r>
              <a:rPr lang="en-US" b="1" dirty="0" err="1" smtClean="0"/>
              <a:t>string_buf</a:t>
            </a:r>
            <a:r>
              <a:rPr lang="en-US" b="1" dirty="0" smtClean="0"/>
              <a:t>[MAX_STR_CONST];</a:t>
            </a:r>
          </a:p>
          <a:p>
            <a:pPr marL="0" indent="0">
              <a:buNone/>
            </a:pPr>
            <a:r>
              <a:rPr lang="en-US" b="1" dirty="0" smtClean="0"/>
              <a:t>	char *</a:t>
            </a:r>
            <a:r>
              <a:rPr lang="en-US" b="1" dirty="0" err="1" smtClean="0"/>
              <a:t>string_buf_ptr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На основании константы </a:t>
            </a:r>
            <a:r>
              <a:rPr lang="en-US" dirty="0" smtClean="0"/>
              <a:t>MAX_STR_CONST </a:t>
            </a:r>
            <a:r>
              <a:rPr lang="ru-RU" dirty="0" smtClean="0"/>
              <a:t>построены тесты. То есть считается, что строка в кавычках не может превышать это количество!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 smtClean="0"/>
              <a:t>cool-manual.pdf - 7.1. Constants</a:t>
            </a:r>
          </a:p>
          <a:p>
            <a:pPr marL="0" indent="0">
              <a:buNone/>
            </a:pPr>
            <a:r>
              <a:rPr lang="ru-RU" dirty="0" smtClean="0"/>
              <a:t>Пример:    </a:t>
            </a:r>
            <a:r>
              <a:rPr lang="ru-RU" dirty="0" smtClean="0">
                <a:solidFill>
                  <a:schemeClr val="accent3"/>
                </a:solidFill>
              </a:rPr>
              <a:t>[\"]   { </a:t>
            </a:r>
            <a:r>
              <a:rPr lang="en-US" dirty="0" err="1" smtClean="0">
                <a:solidFill>
                  <a:schemeClr val="accent3"/>
                </a:solidFill>
              </a:rPr>
              <a:t>string_buf_ptr</a:t>
            </a:r>
            <a:r>
              <a:rPr lang="en-US" dirty="0" smtClean="0">
                <a:solidFill>
                  <a:schemeClr val="accent3"/>
                </a:solidFill>
              </a:rPr>
              <a:t> = </a:t>
            </a:r>
            <a:r>
              <a:rPr lang="en-US" dirty="0" err="1" smtClean="0">
                <a:solidFill>
                  <a:schemeClr val="accent3"/>
                </a:solidFill>
              </a:rPr>
              <a:t>string_buf</a:t>
            </a:r>
            <a:r>
              <a:rPr lang="en-US" dirty="0" smtClean="0">
                <a:solidFill>
                  <a:schemeClr val="accent3"/>
                </a:solidFill>
              </a:rPr>
              <a:t>; BEGIN(STRING);}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curr_lineno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ru-RU" dirty="0" smtClean="0"/>
              <a:t>Конечно же в этой переменной должна храниться строка в файле. Пример:  </a:t>
            </a:r>
            <a:r>
              <a:rPr lang="ru-RU" dirty="0" smtClean="0">
                <a:solidFill>
                  <a:schemeClr val="accent3"/>
                </a:solidFill>
              </a:rPr>
              <a:t>&lt;</a:t>
            </a:r>
            <a:r>
              <a:rPr lang="en-US" dirty="0" smtClean="0">
                <a:solidFill>
                  <a:schemeClr val="accent3"/>
                </a:solidFill>
              </a:rPr>
              <a:t>COMMENT&gt;\n ++</a:t>
            </a:r>
            <a:r>
              <a:rPr lang="en-US" dirty="0" err="1" smtClean="0">
                <a:solidFill>
                  <a:schemeClr val="accent3"/>
                </a:solidFill>
              </a:rPr>
              <a:t>curr_lineno</a:t>
            </a:r>
            <a:r>
              <a:rPr lang="en-US" dirty="0" smtClean="0">
                <a:solidFill>
                  <a:schemeClr val="accent3"/>
                </a:solidFill>
              </a:rPr>
              <a:t>;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Лексическая структура языка Cool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Лексические единицы языка Cool - это &lt;</a:t>
            </a:r>
            <a:r>
              <a:rPr lang="ru-RU" dirty="0" smtClean="0">
                <a:solidFill>
                  <a:schemeClr val="accent6"/>
                </a:solidFill>
              </a:rPr>
              <a:t>целые числа</a:t>
            </a:r>
            <a:r>
              <a:rPr lang="ru-RU" dirty="0" smtClean="0"/>
              <a:t>&gt;, &lt;</a:t>
            </a:r>
            <a:r>
              <a:rPr lang="ru-RU" dirty="0" smtClean="0">
                <a:solidFill>
                  <a:schemeClr val="accent6"/>
                </a:solidFill>
              </a:rPr>
              <a:t>идентификаторы типов</a:t>
            </a:r>
            <a:r>
              <a:rPr lang="ru-RU" dirty="0" smtClean="0"/>
              <a:t>&gt;, &lt;</a:t>
            </a:r>
            <a:r>
              <a:rPr lang="ru-RU" dirty="0" smtClean="0">
                <a:solidFill>
                  <a:schemeClr val="accent6"/>
                </a:solidFill>
              </a:rPr>
              <a:t>идентификаторы объектов</a:t>
            </a:r>
            <a:r>
              <a:rPr lang="ru-RU" dirty="0" smtClean="0"/>
              <a:t>&gt;, &lt;</a:t>
            </a:r>
            <a:r>
              <a:rPr lang="ru-RU" dirty="0" smtClean="0">
                <a:solidFill>
                  <a:schemeClr val="accent6"/>
                </a:solidFill>
              </a:rPr>
              <a:t>специальные обозначения</a:t>
            </a:r>
            <a:r>
              <a:rPr lang="ru-RU" dirty="0" smtClean="0"/>
              <a:t>&gt;, &lt;</a:t>
            </a:r>
            <a:r>
              <a:rPr lang="ru-RU" dirty="0" smtClean="0">
                <a:solidFill>
                  <a:schemeClr val="accent6"/>
                </a:solidFill>
              </a:rPr>
              <a:t>строки</a:t>
            </a:r>
            <a:r>
              <a:rPr lang="ru-RU" dirty="0" smtClean="0"/>
              <a:t>&gt;, &lt;</a:t>
            </a:r>
            <a:r>
              <a:rPr lang="ru-RU" dirty="0" smtClean="0">
                <a:solidFill>
                  <a:schemeClr val="accent6"/>
                </a:solidFill>
              </a:rPr>
              <a:t>ключевые слова</a:t>
            </a:r>
            <a:r>
              <a:rPr lang="ru-RU" dirty="0" smtClean="0"/>
              <a:t>&gt; и &lt;</a:t>
            </a:r>
            <a:r>
              <a:rPr lang="ru-RU" dirty="0" smtClean="0">
                <a:solidFill>
                  <a:schemeClr val="accent6"/>
                </a:solidFill>
              </a:rPr>
              <a:t>пробельные символы</a:t>
            </a:r>
            <a:r>
              <a:rPr lang="ru-RU" dirty="0" smtClean="0"/>
              <a:t>&gt;.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smtClean="0">
                <a:solidFill>
                  <a:schemeClr val="accent6"/>
                </a:solidFill>
              </a:rPr>
              <a:t>Целые числа</a:t>
            </a:r>
            <a:r>
              <a:rPr lang="ru-RU" dirty="0" smtClean="0"/>
              <a:t>&gt; - это непустые строки цифр от 0 до 9.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smtClean="0">
                <a:solidFill>
                  <a:schemeClr val="accent6"/>
                </a:solidFill>
              </a:rPr>
              <a:t>Идентификаторы</a:t>
            </a:r>
            <a:r>
              <a:rPr lang="ru-RU" dirty="0" smtClean="0"/>
              <a:t>&gt; - это строки (не совпадающие с ключевыми словами), состоящие из буквы, цифры и символ подчеркивания.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smtClean="0">
                <a:solidFill>
                  <a:schemeClr val="accent6"/>
                </a:solidFill>
              </a:rPr>
              <a:t>Идентификаторы типов</a:t>
            </a:r>
            <a:r>
              <a:rPr lang="ru-RU" dirty="0" smtClean="0"/>
              <a:t>&gt; начинаются с заглавной буквы.</a:t>
            </a:r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smtClean="0">
                <a:solidFill>
                  <a:schemeClr val="accent6"/>
                </a:solidFill>
              </a:rPr>
              <a:t>Идентификаторы объектов</a:t>
            </a:r>
            <a:r>
              <a:rPr lang="ru-RU" dirty="0" smtClean="0"/>
              <a:t>&gt; начинаются с буквы нижнего регистра.</a:t>
            </a:r>
          </a:p>
          <a:p>
            <a:pPr marL="0" indent="0">
              <a:buNone/>
            </a:pPr>
            <a:r>
              <a:rPr lang="ru-RU" dirty="0" smtClean="0"/>
              <a:t>Есть два других идентификатора: </a:t>
            </a:r>
            <a:r>
              <a:rPr lang="ru-RU" dirty="0" smtClean="0">
                <a:solidFill>
                  <a:schemeClr val="accent6"/>
                </a:solidFill>
              </a:rPr>
              <a:t>self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chemeClr val="accent6"/>
                </a:solidFill>
              </a:rPr>
              <a:t>SELF_TYPE</a:t>
            </a:r>
            <a:r>
              <a:rPr lang="ru-RU" dirty="0" smtClean="0"/>
              <a:t>, которые обрабатываются специально в Cool, но не рассматриваются как ключевые слова.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212234" y="1321356"/>
            <a:ext cx="427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# vsplit examples/cool/examples/sort_list.cl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2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Лексическая структура языка Cool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Строки заключены в двойные кавычки «...».</a:t>
            </a:r>
          </a:p>
          <a:p>
            <a:pPr marL="0" indent="0">
              <a:buNone/>
            </a:pPr>
            <a:r>
              <a:rPr lang="ru-RU" dirty="0" smtClean="0"/>
              <a:t>Внутри строки последовательность '\c' обозначает символ 'c', за исключением следующего:</a:t>
            </a:r>
          </a:p>
          <a:p>
            <a:pPr marL="0" indent="0">
              <a:buNone/>
            </a:pPr>
            <a:r>
              <a:rPr lang="ru-RU" dirty="0" smtClean="0"/>
              <a:t>\b - возврат каретки	\t – табуляция	\n - перевод на новую строку	\f - конец страницы</a:t>
            </a:r>
          </a:p>
          <a:p>
            <a:pPr marL="0" indent="0">
              <a:buNone/>
            </a:pPr>
            <a:r>
              <a:rPr lang="ru-RU" dirty="0" smtClean="0"/>
              <a:t>Для того, чтобы поместить в строку несколько строк - можно использовать экранирование.</a:t>
            </a:r>
          </a:p>
          <a:p>
            <a:pPr marL="0" indent="0">
              <a:buNone/>
            </a:pPr>
            <a:r>
              <a:rPr lang="ru-RU" dirty="0" smtClean="0"/>
              <a:t>Помещение в строку неэкранированного перевода строки - недопустимо:</a:t>
            </a:r>
          </a:p>
          <a:p>
            <a:pPr marL="0" indent="0">
              <a:buNone/>
            </a:pPr>
            <a:r>
              <a:rPr lang="ru-RU" dirty="0" smtClean="0"/>
              <a:t>"This \</a:t>
            </a:r>
          </a:p>
          <a:p>
            <a:pPr marL="0" indent="0">
              <a:buNone/>
            </a:pPr>
            <a:r>
              <a:rPr lang="ru-RU" dirty="0" smtClean="0"/>
              <a:t>is OK</a:t>
            </a:r>
            <a:r>
              <a:rPr lang="ru-RU" dirty="0" smtClean="0"/>
              <a:t> "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"This is not</a:t>
            </a:r>
          </a:p>
          <a:p>
            <a:pPr marL="0" indent="0">
              <a:buNone/>
            </a:pPr>
            <a:r>
              <a:rPr lang="ru-RU" dirty="0" smtClean="0"/>
              <a:t>OK</a:t>
            </a:r>
            <a:r>
              <a:rPr lang="ru-RU" dirty="0" smtClean="0"/>
              <a:t> "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&lt;</a:t>
            </a:r>
            <a:r>
              <a:rPr lang="ru-RU" dirty="0" smtClean="0">
                <a:solidFill>
                  <a:schemeClr val="accent6"/>
                </a:solidFill>
              </a:rPr>
              <a:t>Строка</a:t>
            </a:r>
            <a:r>
              <a:rPr lang="ru-RU" dirty="0" smtClean="0"/>
              <a:t>&gt; не может содержать EOF(конец файла).</a:t>
            </a:r>
          </a:p>
          <a:p>
            <a:pPr marL="0" indent="0">
              <a:buNone/>
            </a:pPr>
            <a:r>
              <a:rPr lang="ru-RU" dirty="0" smtClean="0"/>
              <a:t>Строка не может содержать нуль (символ \0).</a:t>
            </a:r>
          </a:p>
          <a:p>
            <a:pPr marL="0" indent="0">
              <a:buNone/>
            </a:pPr>
            <a:r>
              <a:rPr lang="ru-RU" dirty="0" smtClean="0"/>
              <a:t>Любой другой символ может содержаться в строке. </a:t>
            </a:r>
          </a:p>
          <a:p>
            <a:pPr marL="0" indent="0">
              <a:buNone/>
            </a:pPr>
            <a:r>
              <a:rPr lang="ru-RU" dirty="0" smtClean="0"/>
              <a:t>Файл не может закончится, если строка не закрыта.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8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Лексическая структура языка Cool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smtClean="0">
                <a:solidFill>
                  <a:schemeClr val="accent6"/>
                </a:solidFill>
              </a:rPr>
              <a:t>Комментарии</a:t>
            </a:r>
            <a:r>
              <a:rPr lang="en-US" dirty="0"/>
              <a:t>&gt;</a:t>
            </a:r>
            <a:r>
              <a:rPr lang="ru-RU" dirty="0" smtClean="0"/>
              <a:t> В Cool есть две формы комментариев.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Любые символы между двумя штрихами "--" и следующей новой строкой (или EOF) рассматриваются как комментарии.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Комментарии также могут быть написаны путем включения текст в (* ... *). </a:t>
            </a:r>
            <a:r>
              <a:rPr lang="en-US" dirty="0" smtClean="0"/>
              <a:t> </a:t>
            </a:r>
            <a:r>
              <a:rPr lang="ru-RU" dirty="0" smtClean="0"/>
              <a:t>Этот тип комментария может быть вложенным</a:t>
            </a:r>
            <a:r>
              <a:rPr lang="en-US" dirty="0" smtClean="0"/>
              <a:t>(!)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Файл не может закончится, если строка не закрыта.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Ключевые слова cool: </a:t>
            </a:r>
            <a:r>
              <a:rPr lang="ru-RU" dirty="0" smtClean="0">
                <a:solidFill>
                  <a:schemeClr val="accent6"/>
                </a:solidFill>
              </a:rPr>
              <a:t>class, else, false, </a:t>
            </a:r>
            <a:r>
              <a:rPr lang="en-US" dirty="0" smtClean="0">
                <a:solidFill>
                  <a:schemeClr val="accent6"/>
                </a:solidFill>
              </a:rPr>
              <a:t>fi</a:t>
            </a:r>
            <a:r>
              <a:rPr lang="ru-RU" dirty="0" smtClean="0">
                <a:solidFill>
                  <a:schemeClr val="accent6"/>
                </a:solidFill>
              </a:rPr>
              <a:t>, if, in, inherits, isvoid, let, loop, pool, then, while, case, esac, new, of, not, true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Все ключевые слова, кроме true и false, нечувствительны к регистру</a:t>
            </a:r>
            <a:r>
              <a:rPr lang="en-US" dirty="0" smtClean="0"/>
              <a:t>(!)</a:t>
            </a:r>
            <a:r>
              <a:rPr lang="ru-RU" dirty="0" smtClean="0"/>
              <a:t>. Однако, чтобы поддерживать логику остальных ключевых слов - только первая буква &lt;true&gt; и &lt;false&gt; должна быть строчной, остальные буквы могут быть как в верхнем, так и в нижнем регистре (tRUe - ok, True - not ok).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gex-crossword-puzzle.png (999Ã9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9" y="365125"/>
            <a:ext cx="6949273" cy="62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381" y="445509"/>
            <a:ext cx="4823208" cy="211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</a:t>
            </a:r>
            <a:endParaRPr lang="en-US" sz="2000" dirty="0" smtClean="0">
              <a:hlinkClick r:id="rId3"/>
            </a:endParaRP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http://twiki.org/cgi-bin/view/Codev/TWikiPresentation2013x03x07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Еще больше на </a:t>
            </a:r>
            <a:r>
              <a:rPr lang="en-US" sz="2000" dirty="0" smtClean="0">
                <a:hlinkClick r:id="rId4"/>
              </a:rPr>
              <a:t>https://regexcrossword.com/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399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Flex:</a:t>
            </a:r>
          </a:p>
          <a:p>
            <a:pPr lvl="1"/>
            <a:r>
              <a:rPr lang="ru-RU" dirty="0" smtClean="0"/>
              <a:t>Статья на русском:</a:t>
            </a:r>
            <a:endParaRPr lang="en-US" dirty="0" smtClean="0"/>
          </a:p>
          <a:p>
            <a:pPr lvl="2"/>
            <a:r>
              <a:rPr lang="ru-RU" dirty="0" smtClean="0">
                <a:hlinkClick r:id="rId2"/>
              </a:rPr>
              <a:t>http://rus-linux.net/lib.php?name=/MyLDP/algol/lex-yacc-howto.html</a:t>
            </a:r>
            <a:endParaRPr lang="en-US" dirty="0" smtClean="0"/>
          </a:p>
          <a:p>
            <a:pPr lvl="1"/>
            <a:r>
              <a:rPr lang="ru-RU" dirty="0" smtClean="0">
                <a:hlinkClick r:id="rId3"/>
              </a:rPr>
              <a:t>https://www.gnu.org/software/flex/</a:t>
            </a:r>
            <a:endParaRPr lang="en-US" dirty="0" smtClean="0"/>
          </a:p>
          <a:p>
            <a:pPr lvl="1"/>
            <a:r>
              <a:rPr lang="ru-RU" dirty="0" smtClean="0">
                <a:hlinkClick r:id="rId4"/>
              </a:rPr>
              <a:t>http://dinosaur.compilertools.net/flex/index.html</a:t>
            </a:r>
            <a:endParaRPr lang="en-US" dirty="0" smtClean="0"/>
          </a:p>
          <a:p>
            <a:pPr lvl="1"/>
            <a:r>
              <a:rPr lang="ru-RU" dirty="0" smtClean="0">
                <a:hlinkClick r:id="rId5"/>
              </a:rPr>
              <a:t>ftp://ftp.gnu.org/old-gnu/Manuals/flex-2.5.4/html_mono/flex.html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4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156"/>
            <a:ext cx="10515600" cy="46898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Написать лексический анализатор для языка COOL.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этого необходимо использовать подготовленную инфрастру сборки и тестирования.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Репозиторий: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>
                <a:hlinkClick r:id="rId2"/>
              </a:rPr>
              <a:t>https://gitlab.com/mipt.igor.gorban/pa1_lexer.git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Лексический анализатор находится в файле </a:t>
            </a:r>
            <a:r>
              <a:rPr lang="ru-RU" b="1" i="1" dirty="0" smtClean="0"/>
              <a:t>cool.flex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того чтобы понять как его писать необходимо заглянуть в файлы: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handouts/PA2.pdf (самостоятельно)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handouts/сool-manual.pdf (самостоятельно)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include/cool-parce.h + 116 (Tokens)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 же прийдется разобраться как работа</a:t>
            </a:r>
            <a:r>
              <a:rPr lang="ru-RU" dirty="0"/>
              <a:t>е</a:t>
            </a:r>
            <a:r>
              <a:rPr lang="ru-RU" dirty="0" smtClean="0"/>
              <a:t>т flex и научиться регулярным выражениям.</a:t>
            </a:r>
            <a:r>
              <a:rPr lang="en-US" dirty="0" smtClean="0"/>
              <a:t> – </a:t>
            </a:r>
            <a:r>
              <a:rPr lang="ru-RU" dirty="0" smtClean="0"/>
              <a:t>Этим сегодня и будем заниматься.</a:t>
            </a:r>
          </a:p>
          <a:p>
            <a:pPr marL="0" indent="0">
              <a:buNone/>
            </a:pPr>
            <a:r>
              <a:rPr lang="ru-RU" dirty="0" smtClean="0"/>
              <a:t>В помощь – </a:t>
            </a:r>
            <a:r>
              <a:rPr lang="en-US" dirty="0" smtClean="0"/>
              <a:t>“cool-manual.pdf: figure 1. Cool syntax” </a:t>
            </a:r>
            <a:r>
              <a:rPr lang="ru-RU" dirty="0" smtClean="0"/>
              <a:t>и </a:t>
            </a:r>
            <a:r>
              <a:rPr lang="en-US" dirty="0" smtClean="0"/>
              <a:t>“</a:t>
            </a:r>
            <a:r>
              <a:rPr lang="en-US" dirty="0" err="1" smtClean="0"/>
              <a:t>cool-parce.h:line</a:t>
            </a:r>
            <a:r>
              <a:rPr lang="en-US" dirty="0" smtClean="0"/>
              <a:t> 116”(</a:t>
            </a:r>
            <a:r>
              <a:rPr lang="ru-RU" dirty="0" smtClean="0"/>
              <a:t>список токенов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0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выражения, краткая таблица.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57958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8134"/>
                <a:gridCol w="3908809"/>
                <a:gridCol w="870857"/>
                <a:gridCol w="807218"/>
                <a:gridCol w="3104940"/>
                <a:gridCol w="134564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.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Один любой символ</a:t>
                      </a:r>
                      <a:r>
                        <a:rPr lang="en-US" b="0" dirty="0" smtClean="0"/>
                        <a:t> (</a:t>
                      </a:r>
                      <a:r>
                        <a:rPr lang="ru-RU" b="0" dirty="0" smtClean="0"/>
                        <a:t>кроме $</a:t>
                      </a:r>
                      <a:r>
                        <a:rPr lang="en-US" b="0" dirty="0" smtClean="0"/>
                        <a:t>)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[ab].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?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Проверка ноль или один раз (есть ли совпадение)</a:t>
                      </a:r>
                      <a:r>
                        <a:rPr lang="en-US" b="0" dirty="0" smtClean="0"/>
                        <a:t>?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(a)?</a:t>
                      </a:r>
                      <a:r>
                        <a:rPr lang="en-US" b="0" baseline="0" dirty="0" smtClean="0"/>
                        <a:t> [</a:t>
                      </a:r>
                      <a:r>
                        <a:rPr lang="en-US" b="0" baseline="0" dirty="0" err="1" smtClean="0"/>
                        <a:t>abc</a:t>
                      </a:r>
                      <a:r>
                        <a:rPr lang="en-US" b="0" baseline="0" dirty="0" smtClean="0"/>
                        <a:t>]?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^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Отрицание последовательности символов</a:t>
                      </a:r>
                      <a:r>
                        <a:rPr lang="en-US" b="0" dirty="0" smtClean="0"/>
                        <a:t> (</a:t>
                      </a:r>
                      <a:r>
                        <a:rPr lang="ru-RU" b="0" dirty="0" smtClean="0"/>
                        <a:t>если</a:t>
                      </a:r>
                      <a:r>
                        <a:rPr lang="ru-RU" b="0" baseline="0" dirty="0" smtClean="0"/>
                        <a:t> в скобках</a:t>
                      </a:r>
                      <a:r>
                        <a:rPr lang="en-US" b="0" dirty="0" smtClean="0"/>
                        <a:t>)</a:t>
                      </a:r>
                      <a:r>
                        <a:rPr lang="ru-RU" b="0" dirty="0" smtClean="0"/>
                        <a:t>. Начало</a:t>
                      </a:r>
                      <a:r>
                        <a:rPr lang="ru-RU" b="0" baseline="0" dirty="0" smtClean="0"/>
                        <a:t> строки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[^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]</a:t>
                      </a:r>
                      <a:endParaRPr lang="ru-RU" b="0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 ]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Набор символов, с которыми ищется совпадение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]</a:t>
                      </a:r>
                    </a:p>
                    <a:p>
                      <a:r>
                        <a:rPr lang="en-US" b="0" dirty="0" smtClean="0"/>
                        <a:t>[a-c]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Символ окончания ввода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]$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\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Специальный</a:t>
                      </a:r>
                      <a:r>
                        <a:rPr lang="ru-RU" b="0" baseline="0" dirty="0" smtClean="0"/>
                        <a:t> символ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[\t\n\r\f\v]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Повторение последовательности ноль и более раз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]*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|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«Или» для выбора группы символов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a|b|c</a:t>
                      </a:r>
                      <a:r>
                        <a:rPr lang="en-US" b="0" dirty="0" smtClean="0"/>
                        <a:t>)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То же что и *, но один и более раз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[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]+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Объединение группы символов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)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𝜀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Эпсилон - пустой символ. (Обычно</a:t>
                      </a:r>
                      <a:r>
                        <a:rPr lang="ru-RU" b="0" baseline="0" dirty="0" smtClean="0"/>
                        <a:t> не пишется</a:t>
                      </a:r>
                      <a:r>
                        <a:rPr lang="ru-RU" b="0" dirty="0" smtClean="0"/>
                        <a:t>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^$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</a:t>
                      </a:r>
                      <a:r>
                        <a:rPr lang="en-US" b="0" dirty="0" err="1" smtClean="0"/>
                        <a:t>m,n</a:t>
                      </a:r>
                      <a:r>
                        <a:rPr lang="en-US" b="0" dirty="0" smtClean="0"/>
                        <a:t>}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Не менее m и не более n повторений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{2,4}r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используются регулярные выражения?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Имплементированны в языках </a:t>
            </a:r>
            <a:r>
              <a:rPr lang="en-US" dirty="0" smtClean="0"/>
              <a:t>Perl</a:t>
            </a:r>
            <a:r>
              <a:rPr lang="en-US" dirty="0"/>
              <a:t>, </a:t>
            </a:r>
            <a:r>
              <a:rPr lang="en-US" dirty="0" smtClean="0"/>
              <a:t>Java,</a:t>
            </a:r>
            <a:r>
              <a:rPr lang="ru-RU" dirty="0" smtClean="0"/>
              <a:t> </a:t>
            </a:r>
            <a:r>
              <a:rPr lang="en-US" dirty="0" smtClean="0"/>
              <a:t>PHP,</a:t>
            </a:r>
            <a:r>
              <a:rPr lang="ru-RU" dirty="0" smtClean="0"/>
              <a:t> </a:t>
            </a:r>
            <a:r>
              <a:rPr lang="en-US" dirty="0" smtClean="0"/>
              <a:t>JavaScript,</a:t>
            </a:r>
            <a:r>
              <a:rPr lang="ru-RU" dirty="0" smtClean="0"/>
              <a:t> </a:t>
            </a:r>
            <a:r>
              <a:rPr lang="en-US" dirty="0" smtClean="0"/>
              <a:t>Python,</a:t>
            </a:r>
            <a:r>
              <a:rPr lang="ru-RU" dirty="0" smtClean="0"/>
              <a:t> </a:t>
            </a:r>
            <a:r>
              <a:rPr lang="en-US" dirty="0" smtClean="0"/>
              <a:t>Ruby,</a:t>
            </a:r>
            <a:r>
              <a:rPr lang="ru-RU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C++</a:t>
            </a:r>
            <a:r>
              <a:rPr lang="ru-RU" dirty="0" smtClean="0"/>
              <a:t>, </a:t>
            </a:r>
            <a:r>
              <a:rPr lang="en-US" dirty="0" smtClean="0"/>
              <a:t>Delphi,</a:t>
            </a:r>
            <a:r>
              <a:rPr lang="ru-RU" dirty="0" smtClean="0"/>
              <a:t>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Регулярные выражения широко используются в UNIX и UNIX-подобных утилитах, например в expr, awk, Emacs, vi(</a:t>
            </a:r>
            <a:r>
              <a:rPr lang="en-US" dirty="0" smtClean="0"/>
              <a:t>m</a:t>
            </a:r>
            <a:r>
              <a:rPr lang="ru-RU" dirty="0" smtClean="0"/>
              <a:t>), </a:t>
            </a:r>
            <a:r>
              <a:rPr lang="en-US" dirty="0" smtClean="0"/>
              <a:t>(f)</a:t>
            </a:r>
            <a:r>
              <a:rPr lang="ru-RU" dirty="0" smtClean="0"/>
              <a:t>lex и</a:t>
            </a:r>
            <a:r>
              <a:rPr lang="en-US" dirty="0"/>
              <a:t> </a:t>
            </a:r>
            <a:r>
              <a:rPr lang="en-US" dirty="0" smtClean="0"/>
              <a:t>gre</a:t>
            </a:r>
            <a:r>
              <a:rPr lang="en-US" dirty="0"/>
              <a:t>p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Sed</a:t>
            </a:r>
            <a:r>
              <a:rPr lang="en-US" dirty="0" smtClean="0"/>
              <a:t>: </a:t>
            </a:r>
            <a:r>
              <a:rPr lang="ru-RU" dirty="0" smtClean="0"/>
              <a:t>потоковый текстовый редактор. Повсеместно используется для поиска и замены регулярных выражений</a:t>
            </a:r>
            <a:r>
              <a:rPr lang="en-US" dirty="0" smtClean="0"/>
              <a:t>, </a:t>
            </a:r>
            <a:r>
              <a:rPr lang="ru-RU" dirty="0" smtClean="0"/>
              <a:t>однако является более мощным инструментом.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8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выражения, ссылки.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Построители ДКА по регулярному выражению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https://cyberzhg.github.io/toolbox/</a:t>
            </a:r>
            <a:r>
              <a:rPr lang="en-US" dirty="0" smtClean="0"/>
              <a:t> (  -?(0|1)*\.(0|1)+  )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http://ivanzuzak.info/noam/webapps/fsm2regex/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( (-+$)(0+1+$)*.(0+1+$)* 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Regular expression online : </a:t>
            </a:r>
            <a:r>
              <a:rPr lang="en-US" dirty="0" smtClean="0">
                <a:hlinkClick r:id="rId4"/>
              </a:rPr>
              <a:t>https://regex101.com/</a:t>
            </a:r>
            <a:r>
              <a:rPr lang="en-US" dirty="0"/>
              <a:t> </a:t>
            </a:r>
            <a:r>
              <a:rPr lang="en-US" dirty="0" smtClean="0"/>
              <a:t>( -?(0|1)*\.(0|1)+ )</a:t>
            </a:r>
          </a:p>
          <a:p>
            <a:pPr marL="0" indent="0">
              <a:buNone/>
            </a:pPr>
            <a:r>
              <a:rPr lang="ru-RU" sz="1700" dirty="0" smtClean="0"/>
              <a:t>-100010.001</a:t>
            </a:r>
          </a:p>
          <a:p>
            <a:pPr marL="0" indent="0">
              <a:buNone/>
            </a:pPr>
            <a:r>
              <a:rPr lang="ru-RU" sz="1700" dirty="0" smtClean="0"/>
              <a:t>-.001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заинтересовало – показать шахматы на </a:t>
            </a:r>
            <a:r>
              <a:rPr lang="en-US" dirty="0" err="1" smtClean="0"/>
              <a:t>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hlinkClick r:id="rId5"/>
              </a:rPr>
              <a:t>https://github.com/bolknote/SedChess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01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r>
              <a:rPr lang="ru-RU" dirty="0" smtClean="0"/>
              <a:t> (</a:t>
            </a:r>
            <a:r>
              <a:rPr lang="en-US" dirty="0" smtClean="0"/>
              <a:t>Fast Lexical Analyzer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Определение.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%{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Код, копируемый 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почти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в начало сгенерированной программы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%}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Блок определений (декларации и настройки параметров)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%%</a:t>
            </a:r>
          </a:p>
          <a:p>
            <a:pPr marL="0" indent="0">
              <a:buNone/>
            </a:pPr>
            <a:r>
              <a:rPr lang="ru-RU" dirty="0" smtClean="0"/>
              <a:t>Блок правил (шаблон и соответсвующий ему код).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Шаблон задается регулярным выражением.</a:t>
            </a:r>
          </a:p>
          <a:p>
            <a:pPr marL="0" indent="0">
              <a:buNone/>
            </a:pPr>
            <a:r>
              <a:rPr lang="ru-RU" dirty="0" smtClean="0"/>
              <a:t>В начале строки - нет пробелов!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%%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Блок кода - основная программа, если вы не пишите компилятор COOL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8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</a:t>
            </a:r>
            <a:r>
              <a:rPr lang="ru-RU" dirty="0" smtClean="0"/>
              <a:t>переменные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yytext</a:t>
            </a:r>
            <a:r>
              <a:rPr lang="en-US" dirty="0" smtClean="0"/>
              <a:t> – </a:t>
            </a:r>
            <a:r>
              <a:rPr lang="ru-RU" dirty="0" smtClean="0"/>
              <a:t>строковая переменная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Заполняется текстом токена, распознанного по регулярному выражению.</a:t>
            </a:r>
            <a:endParaRPr lang="en-US" dirty="0" smtClean="0"/>
          </a:p>
          <a:p>
            <a:r>
              <a:rPr lang="en-US" dirty="0" err="1" smtClean="0"/>
              <a:t>yylval</a:t>
            </a:r>
            <a:r>
              <a:rPr lang="en-US" dirty="0" smtClean="0"/>
              <a:t> –</a:t>
            </a:r>
            <a:r>
              <a:rPr lang="ru-RU" dirty="0" smtClean="0"/>
              <a:t> переменная, определяемая парсером (</a:t>
            </a:r>
            <a:r>
              <a:rPr lang="en-US" dirty="0" smtClean="0"/>
              <a:t>bison</a:t>
            </a:r>
            <a:r>
              <a:rPr lang="ru-RU" dirty="0" smtClean="0"/>
              <a:t>). Может быть структурой (или обьединением). Цель – передать в парсер значение токена.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Пример: </a:t>
            </a:r>
          </a:p>
          <a:p>
            <a:pPr marL="0" indent="0">
              <a:buNone/>
            </a:pPr>
            <a:r>
              <a:rPr lang="ru-RU" dirty="0" smtClean="0"/>
              <a:t>[\\] { </a:t>
            </a:r>
            <a:r>
              <a:rPr lang="en-US" dirty="0" err="1" smtClean="0"/>
              <a:t>cool_yylval.error_msg</a:t>
            </a:r>
            <a:r>
              <a:rPr lang="en-US" dirty="0" smtClean="0"/>
              <a:t> = </a:t>
            </a:r>
            <a:r>
              <a:rPr lang="en-US" dirty="0" err="1" smtClean="0"/>
              <a:t>yytext</a:t>
            </a:r>
            <a:r>
              <a:rPr lang="en-US" dirty="0" smtClean="0"/>
              <a:t>; return ERROR;  }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b="1" dirty="0" smtClean="0"/>
              <a:t>COOL</a:t>
            </a:r>
            <a:r>
              <a:rPr lang="en-US" dirty="0" smtClean="0"/>
              <a:t> </a:t>
            </a:r>
            <a:r>
              <a:rPr lang="en-US" dirty="0" err="1" smtClean="0"/>
              <a:t>yylval</a:t>
            </a:r>
            <a:r>
              <a:rPr lang="en-US" dirty="0" smtClean="0"/>
              <a:t> </a:t>
            </a:r>
            <a:r>
              <a:rPr lang="ru-RU" dirty="0" smtClean="0"/>
              <a:t>определяется так</a:t>
            </a:r>
            <a:r>
              <a:rPr lang="en-US" dirty="0" smtClean="0"/>
              <a:t> (</a:t>
            </a:r>
            <a:r>
              <a:rPr lang="ru-RU" dirty="0" smtClean="0"/>
              <a:t>Смотри </a:t>
            </a:r>
            <a:r>
              <a:rPr lang="en-US" dirty="0" smtClean="0"/>
              <a:t>cool-</a:t>
            </a:r>
            <a:r>
              <a:rPr lang="en-US" dirty="0" err="1" smtClean="0"/>
              <a:t>parse.h</a:t>
            </a:r>
            <a:r>
              <a:rPr lang="en-US" dirty="0" smtClean="0"/>
              <a:t> )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yylval</a:t>
            </a:r>
            <a:r>
              <a:rPr lang="en-US" dirty="0" smtClean="0"/>
              <a:t> </a:t>
            </a:r>
            <a:r>
              <a:rPr lang="en-US" dirty="0" err="1" smtClean="0"/>
              <a:t>cool_yylval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задании необходимо использовать поля </a:t>
            </a:r>
            <a:r>
              <a:rPr lang="en-US" dirty="0" err="1" smtClean="0">
                <a:solidFill>
                  <a:schemeClr val="accent6"/>
                </a:solidFill>
              </a:rPr>
              <a:t>boolean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symbol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/>
                </a:solidFill>
              </a:rPr>
              <a:t>error_msg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http://dinosaur.compilertools.net/flex/manpage.html</a:t>
            </a:r>
            <a:r>
              <a:rPr lang="en-US" dirty="0"/>
              <a:t> </a:t>
            </a:r>
            <a:r>
              <a:rPr lang="en-US" dirty="0" smtClean="0"/>
              <a:t>- MULTIPLE INPUT BUFFERS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9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</a:t>
            </a:r>
            <a:r>
              <a:rPr lang="ru-RU" dirty="0" smtClean="0"/>
              <a:t>пример</a:t>
            </a:r>
            <a:r>
              <a:rPr lang="ru-RU" dirty="0"/>
              <a:t>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13809" cy="4464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%{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%}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%option main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%%</a:t>
            </a:r>
            <a:endParaRPr lang="ru-RU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[a-z]+ {</a:t>
            </a:r>
            <a:r>
              <a:rPr lang="en-US" dirty="0" err="1" smtClean="0"/>
              <a:t>printf</a:t>
            </a:r>
            <a:r>
              <a:rPr lang="en-US" dirty="0" smtClean="0"/>
              <a:t>("VARIABLE %s \n",</a:t>
            </a:r>
            <a:r>
              <a:rPr lang="en-US" dirty="0" err="1" smtClean="0"/>
              <a:t>yytext</a:t>
            </a:r>
            <a:r>
              <a:rPr lang="en-US" dirty="0" smtClean="0"/>
              <a:t>);}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[0-9]+ {</a:t>
            </a:r>
            <a:r>
              <a:rPr lang="en-US" dirty="0" err="1" smtClean="0"/>
              <a:t>printf</a:t>
            </a:r>
            <a:r>
              <a:rPr lang="en-US" dirty="0" smtClean="0"/>
              <a:t>("NUMBER %s \n",</a:t>
            </a:r>
            <a:r>
              <a:rPr lang="en-US" dirty="0" err="1" smtClean="0"/>
              <a:t>yytext</a:t>
            </a:r>
            <a:r>
              <a:rPr lang="en-US" dirty="0" smtClean="0"/>
              <a:t>);}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[+] {</a:t>
            </a:r>
            <a:r>
              <a:rPr lang="en-US" dirty="0" err="1" smtClean="0"/>
              <a:t>printf</a:t>
            </a:r>
            <a:r>
              <a:rPr lang="en-US" dirty="0" smtClean="0"/>
              <a:t>("TOKEN + \n");}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[*] {</a:t>
            </a:r>
            <a:r>
              <a:rPr lang="en-US" dirty="0" err="1" smtClean="0"/>
              <a:t>printf</a:t>
            </a:r>
            <a:r>
              <a:rPr lang="en-US" dirty="0" smtClean="0"/>
              <a:t>("TOKEN * \n");}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[=] {</a:t>
            </a:r>
            <a:r>
              <a:rPr lang="en-US" dirty="0" err="1" smtClean="0"/>
              <a:t>printf</a:t>
            </a:r>
            <a:r>
              <a:rPr lang="en-US" dirty="0" smtClean="0"/>
              <a:t>("TOKEN = \n");}[ \t\r\n]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%%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4602" y="2952629"/>
            <a:ext cx="2843683" cy="462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main function</a:t>
            </a:r>
            <a:endParaRPr lang="ru-R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81670" y="904352"/>
            <a:ext cx="5315578" cy="5385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%{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num_lines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0,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num_chars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%}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%option </a:t>
            </a:r>
            <a:r>
              <a:rPr lang="en-US" dirty="0" err="1" smtClean="0">
                <a:solidFill>
                  <a:schemeClr val="accent6"/>
                </a:solidFill>
              </a:rPr>
              <a:t>noyywrap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%%</a:t>
            </a:r>
          </a:p>
          <a:p>
            <a:pPr marL="0" indent="0">
              <a:buNone/>
            </a:pPr>
            <a:r>
              <a:rPr lang="en-US" dirty="0" smtClean="0"/>
              <a:t>\n	++</a:t>
            </a:r>
            <a:r>
              <a:rPr lang="en-US" dirty="0" err="1" smtClean="0"/>
              <a:t>num_lines</a:t>
            </a:r>
            <a:r>
              <a:rPr lang="en-US" dirty="0" smtClean="0"/>
              <a:t>; ++</a:t>
            </a:r>
            <a:r>
              <a:rPr lang="en-US" dirty="0" err="1" smtClean="0"/>
              <a:t>num_chars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.	++</a:t>
            </a:r>
            <a:r>
              <a:rPr lang="en-US" dirty="0" err="1" smtClean="0"/>
              <a:t>num_chars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%%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yylex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(“lines = %d, chars = %d\n”,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num_lines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num_chars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0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%x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494"/>
            <a:ext cx="10515600" cy="5014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Во flex существует возможность определять «состояния».</a:t>
            </a:r>
            <a:r>
              <a:rPr lang="en-US" dirty="0"/>
              <a:t> </a:t>
            </a:r>
            <a:r>
              <a:rPr lang="ru-RU" dirty="0" smtClean="0"/>
              <a:t>Состояния задаются в блоке определений. Для определения состояния необходимо написать </a:t>
            </a:r>
            <a:r>
              <a:rPr lang="ru-RU" dirty="0" smtClean="0">
                <a:solidFill>
                  <a:schemeClr val="accent6"/>
                </a:solidFill>
              </a:rPr>
              <a:t>«%</a:t>
            </a:r>
            <a:r>
              <a:rPr lang="en-US" dirty="0" smtClean="0">
                <a:solidFill>
                  <a:schemeClr val="accent6"/>
                </a:solidFill>
              </a:rPr>
              <a:t>x &lt;</a:t>
            </a:r>
            <a:r>
              <a:rPr lang="ru-RU" dirty="0" smtClean="0">
                <a:solidFill>
                  <a:schemeClr val="accent6"/>
                </a:solidFill>
              </a:rPr>
              <a:t>имя_состояния</a:t>
            </a:r>
            <a:r>
              <a:rPr lang="en-US" dirty="0" smtClean="0">
                <a:solidFill>
                  <a:schemeClr val="accent6"/>
                </a:solidFill>
              </a:rPr>
              <a:t>&gt;</a:t>
            </a:r>
            <a:r>
              <a:rPr lang="ru-RU" dirty="0" smtClean="0">
                <a:solidFill>
                  <a:schemeClr val="accent6"/>
                </a:solidFill>
              </a:rPr>
              <a:t>»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Из состояния в состояние можно переходить в коде. Однако воспринимают его шаблоны правил.</a:t>
            </a:r>
            <a:r>
              <a:rPr lang="ru-RU" dirty="0"/>
              <a:t> </a:t>
            </a:r>
            <a:r>
              <a:rPr lang="ru-RU" dirty="0" smtClean="0"/>
              <a:t>По умолчанию задано одно начальное состояние - INITIAL.</a:t>
            </a:r>
            <a:r>
              <a:rPr lang="en-US" dirty="0"/>
              <a:t> </a:t>
            </a:r>
            <a:r>
              <a:rPr lang="ru-RU" dirty="0" smtClean="0"/>
              <a:t>В нем по-умолчанию программа и находится.</a:t>
            </a:r>
            <a:r>
              <a:rPr lang="ru-RU" dirty="0"/>
              <a:t> </a:t>
            </a:r>
            <a:r>
              <a:rPr lang="ru-RU" dirty="0" smtClean="0"/>
              <a:t>Если состояние не задано - считается, что это INITIAL.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(рабочий код):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...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%x COMMENT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%%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&lt;COMMENT&gt;"\*\)" 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in_comment</a:t>
            </a:r>
            <a:r>
              <a:rPr lang="en-US" dirty="0" smtClean="0"/>
              <a:t>--</a:t>
            </a:r>
            <a:r>
              <a:rPr lang="ru-RU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if (in_comment == 0) BEGIN(INITIAL);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9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987</Words>
  <Application>Microsoft Office PowerPoint</Application>
  <PresentationFormat>Widescreen</PresentationFormat>
  <Paragraphs>186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Lab 1: lexical analysis (ilab) </vt:lpstr>
      <vt:lpstr>Решаемая задача</vt:lpstr>
      <vt:lpstr>Регулярные выражения, краткая таблица.</vt:lpstr>
      <vt:lpstr>Где используются регулярные выражения?</vt:lpstr>
      <vt:lpstr>Регулярные выражения, ссылки.</vt:lpstr>
      <vt:lpstr>Flex (Fast Lexical Analyzer) Определение.</vt:lpstr>
      <vt:lpstr>Flex переменные.</vt:lpstr>
      <vt:lpstr>Flex примеры</vt:lpstr>
      <vt:lpstr>Flex %x</vt:lpstr>
      <vt:lpstr>Flex &lt;&lt;EOF&gt;&gt;</vt:lpstr>
      <vt:lpstr>Cool.flex</vt:lpstr>
      <vt:lpstr>Лексическая структура языка Cool</vt:lpstr>
      <vt:lpstr>Лексическая структура языка Cool</vt:lpstr>
      <vt:lpstr>Лексическая структура языка Cool</vt:lpstr>
      <vt:lpstr>PowerPoint Presentation</vt:lpstr>
      <vt:lpstr>Links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lexical analysis (ilab)</dc:title>
  <dc:creator>Gorban, Igor</dc:creator>
  <cp:keywords>CTPClassification=CTP_NT</cp:keywords>
  <cp:lastModifiedBy>Gorban, Igor</cp:lastModifiedBy>
  <cp:revision>43</cp:revision>
  <dcterms:created xsi:type="dcterms:W3CDTF">2018-10-02T17:50:59Z</dcterms:created>
  <dcterms:modified xsi:type="dcterms:W3CDTF">2018-10-02T22:32:54Z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98b6710a-56c6-4f6f-9f56-b90f1797cb6f</vt:lpwstr>
  </property>
  <property fmtid="{D5CDD505-2E9C-101B-9397-08002B2CF9AE}" pid="3" name="CTP_TimeStamp">
    <vt:lpwstr>2018-10-02 22:32:54Z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