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0"/>
  </p:notesMasterIdLst>
  <p:sldIdLst>
    <p:sldId id="256" r:id="rId2"/>
    <p:sldId id="365" r:id="rId3"/>
    <p:sldId id="371" r:id="rId4"/>
    <p:sldId id="374" r:id="rId5"/>
    <p:sldId id="373" r:id="rId6"/>
    <p:sldId id="372" r:id="rId7"/>
    <p:sldId id="375" r:id="rId8"/>
    <p:sldId id="361" r:id="rId9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92929"/>
    <a:srgbClr val="FF5C00"/>
    <a:srgbClr val="333333"/>
    <a:srgbClr val="DDDDDD"/>
    <a:srgbClr val="0860A8"/>
    <a:srgbClr val="FFFFFF"/>
    <a:srgbClr val="AA01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1429" autoAdjust="0"/>
  </p:normalViewPr>
  <p:slideViewPr>
    <p:cSldViewPr snapToGrid="0">
      <p:cViewPr varScale="1">
        <p:scale>
          <a:sx n="84" d="100"/>
          <a:sy n="84" d="100"/>
        </p:scale>
        <p:origin x="-1098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1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EC06194F-F32B-486C-B3C1-B7FAC24BB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E79A6-59E2-4526-86BF-D4CA84D954E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9CBAA-709D-4418-9DB0-8210BB6F482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F61503CB-3801-4D80-A8AF-5431E53531A7}" type="slidenum">
              <a:rPr lang="en-US" sz="1000"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2BE8EA14-44DD-42A1-A9D0-0D27EBCA5954}" type="slidenum">
              <a:rPr lang="en-US" sz="1000"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latin typeface="Arial" charset="0"/>
            </a:endParaRPr>
          </a:p>
        </p:txBody>
      </p:sp>
      <p:pic>
        <p:nvPicPr>
          <p:cNvPr id="6" name="Picture 8" descr="intel_rgb_100 [Converted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60375"/>
            <a:ext cx="1903413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00063" y="2130425"/>
            <a:ext cx="7772400" cy="1470025"/>
          </a:xfrm>
        </p:spPr>
        <p:txBody>
          <a:bodyPr lIns="91440" tIns="45720" rIns="91440" bIns="45720" anchor="ctr"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663" y="3886200"/>
            <a:ext cx="6400800" cy="1752600"/>
          </a:xfrm>
        </p:spPr>
        <p:txBody>
          <a:bodyPr lIns="91440" tIns="45720" rIns="91440" bIns="45720"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3" y="158750"/>
            <a:ext cx="2058987" cy="58832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5613" y="158750"/>
            <a:ext cx="6026150" cy="58832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DB52B142-8CFE-4853-B037-5A31ECB78702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1176" name="Rectangle 8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defRPr/>
            </a:pPr>
            <a:fld id="{9CA5AB8B-2F5E-4176-A502-A90448887713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9" name="Picture 10" descr="intel_wht_100 [Converted]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9875" y="6165850"/>
            <a:ext cx="8064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.umass.edu/ece/koren/architecture/Tomasulo1/tomasulo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scheduling</a:t>
            </a:r>
          </a:p>
        </p:txBody>
      </p:sp>
      <p:sp>
        <p:nvSpPr>
          <p:cNvPr id="5123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871663" y="3886200"/>
            <a:ext cx="6400800" cy="1689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Kosarev Nikolay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MIPT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Apr, 2010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In-order execution</a:t>
            </a:r>
          </a:p>
          <a:p>
            <a:pPr eaLnBrk="1" hangingPunct="1"/>
            <a:r>
              <a:rPr lang="en-US" dirty="0" smtClean="0"/>
              <a:t>Out-of-order execution.</a:t>
            </a:r>
          </a:p>
          <a:p>
            <a:pPr eaLnBrk="1" hangingPunct="1"/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</a:p>
          <a:p>
            <a:pPr eaLnBrk="1" hangingPunct="1"/>
            <a:r>
              <a:rPr lang="en-US" dirty="0" smtClean="0"/>
              <a:t>Implementation in </a:t>
            </a:r>
            <a:r>
              <a:rPr lang="en-US" dirty="0" smtClean="0"/>
              <a:t>hardware</a:t>
            </a:r>
            <a:endParaRPr lang="en-US" dirty="0" smtClean="0"/>
          </a:p>
          <a:p>
            <a:pPr eaLnBrk="1" hangingPunct="1"/>
            <a:r>
              <a:rPr lang="en-US" dirty="0" smtClean="0"/>
              <a:t>Demo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In-order execution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08" y="4512560"/>
            <a:ext cx="5154967" cy="544862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Data hazards - </a:t>
            </a:r>
            <a:r>
              <a:rPr lang="en-US" sz="2000" b="1" dirty="0" smtClean="0">
                <a:solidFill>
                  <a:srgbClr val="FF0000"/>
                </a:solidFill>
              </a:rPr>
              <a:t>RAW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WAW</a:t>
            </a:r>
            <a:r>
              <a:rPr lang="en-US" sz="2000" dirty="0" smtClean="0"/>
              <a:t>. No WAR.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2053" y="1377248"/>
            <a:ext cx="1294169" cy="395109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Pipeline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6098" y="2477912"/>
            <a:ext cx="2891541" cy="1236132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</a:t>
            </a: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R1</a:t>
            </a:r>
            <a:r>
              <a:rPr lang="en-US" kern="0" dirty="0" smtClean="0">
                <a:latin typeface="+mn-lt"/>
              </a:rPr>
              <a:t> = R2, R3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	R9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FFC000"/>
                </a:solidFill>
                <a:latin typeface="+mn-lt"/>
              </a:rPr>
              <a:t>SUB	R8 = R4, R5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98633" y="2472268"/>
            <a:ext cx="2891541" cy="1501418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R1</a:t>
            </a:r>
            <a:r>
              <a:rPr lang="en-US" kern="0" dirty="0" smtClean="0">
                <a:latin typeface="+mn-lt"/>
              </a:rPr>
              <a:t> = R2, R3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latin typeface="+mn-lt"/>
              </a:rPr>
              <a:t>ADD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kern="0" dirty="0" smtClean="0">
                <a:latin typeface="+mn-lt"/>
              </a:rPr>
              <a:t>R2,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R6 = R1, R5</a:t>
            </a:r>
          </a:p>
          <a:p>
            <a:pPr marL="225425" marR="0" lvl="0" indent="-225425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latin typeface="+mn-lt"/>
              </a:rPr>
              <a:t>(but code has no sense)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458" y="1238251"/>
            <a:ext cx="3609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Out-of-order execution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877535"/>
            <a:ext cx="8191677" cy="1210908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Split ID into 2 stages:</a:t>
            </a:r>
          </a:p>
          <a:p>
            <a:pPr eaLnBrk="1" hangingPunct="1"/>
            <a:r>
              <a:rPr lang="en-US" sz="2000" dirty="0" smtClean="0"/>
              <a:t>Issue - IS		 	</a:t>
            </a:r>
            <a:r>
              <a:rPr lang="en-US" sz="1600" dirty="0" smtClean="0"/>
              <a:t>Decode, check for structural hazards</a:t>
            </a:r>
          </a:p>
          <a:p>
            <a:pPr eaLnBrk="1" hangingPunct="1"/>
            <a:r>
              <a:rPr lang="en-US" sz="2000" dirty="0" smtClean="0"/>
              <a:t>Read operands - RO	</a:t>
            </a:r>
            <a:r>
              <a:rPr lang="en-US" sz="1600" dirty="0" smtClean="0"/>
              <a:t>Wait until no data hazards, read operands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3746" y="2410177"/>
            <a:ext cx="1378832" cy="46849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Pipeline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2854" y="3332865"/>
            <a:ext cx="7926389" cy="86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Out-of-order execution implies out-of-order completion (WB)</a:t>
            </a:r>
          </a:p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Hazards – RAW, 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WAW</a:t>
            </a:r>
            <a:r>
              <a:rPr lang="en-US" kern="0" dirty="0" smtClean="0">
                <a:latin typeface="+mn-lt"/>
              </a:rPr>
              <a:t>, 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WAR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7698" y="4278489"/>
            <a:ext cx="3207635" cy="1546578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</a:t>
            </a:r>
            <a:r>
              <a:rPr lang="en-US" b="1" kern="0" dirty="0" smtClean="0">
                <a:solidFill>
                  <a:srgbClr val="FF0000"/>
                </a:solidFill>
                <a:latin typeface="+mn-lt"/>
              </a:rPr>
              <a:t>R0</a:t>
            </a:r>
            <a:r>
              <a:rPr lang="en-US" kern="0" dirty="0" smtClean="0">
                <a:latin typeface="+mn-lt"/>
              </a:rPr>
              <a:t> = R2,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R0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R8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R8</a:t>
            </a:r>
            <a:r>
              <a:rPr lang="en-US" kern="0" dirty="0" smtClean="0">
                <a:latin typeface="+mn-lt"/>
              </a:rPr>
              <a:t> = R10, R14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R10, R8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870" y="2276828"/>
            <a:ext cx="4324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4" y="1035580"/>
            <a:ext cx="8248120" cy="1233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How are data hazards avoided?</a:t>
            </a:r>
          </a:p>
          <a:p>
            <a:pPr eaLnBrk="1" hangingPunct="1"/>
            <a:r>
              <a:rPr lang="en-US" sz="2000" dirty="0" smtClean="0"/>
              <a:t>RAW – wait for availability of operands</a:t>
            </a:r>
          </a:p>
          <a:p>
            <a:pPr eaLnBrk="1" hangingPunct="1"/>
            <a:r>
              <a:rPr lang="en-US" sz="2000" dirty="0" smtClean="0"/>
              <a:t>WAR, WAW – </a:t>
            </a:r>
            <a:r>
              <a:rPr lang="en-US" sz="2000" b="1" dirty="0" smtClean="0">
                <a:solidFill>
                  <a:srgbClr val="FF0000"/>
                </a:solidFill>
              </a:rPr>
              <a:t>register renaming</a:t>
            </a:r>
            <a:r>
              <a:rPr lang="en-US" sz="20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переименование регистров</a:t>
            </a:r>
            <a:r>
              <a:rPr lang="en-US" sz="1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2854" y="2734168"/>
            <a:ext cx="3207635" cy="198233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R0 = R2,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R0,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R8</a:t>
            </a:r>
            <a:endParaRPr kumimoji="0" lang="ru-RU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ADD	R9 = R6, R1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R8</a:t>
            </a:r>
            <a:r>
              <a:rPr lang="en-US" kern="0" dirty="0" smtClean="0">
                <a:latin typeface="+mn-lt"/>
              </a:rPr>
              <a:t> = R10, R14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R6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R10, R8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154319" y="3465696"/>
            <a:ext cx="628354" cy="470767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21127" y="2728522"/>
            <a:ext cx="3207635" cy="1982330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	R0 = R2, R4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R0, R8</a:t>
            </a:r>
            <a:endParaRPr kumimoji="0" lang="ru-RU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ADD	R9 = 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US" kern="0" dirty="0" smtClean="0">
                <a:latin typeface="+mn-lt"/>
              </a:rPr>
              <a:t>, R1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B</a:t>
            </a:r>
            <a:r>
              <a:rPr lang="en-US" kern="0" dirty="0" smtClean="0">
                <a:latin typeface="+mn-lt"/>
              </a:rPr>
              <a:t> = R10, R14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	R6 = R10,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in </a:t>
            </a:r>
            <a:r>
              <a:rPr lang="en-US" dirty="0" smtClean="0"/>
              <a:t>HW</a:t>
            </a:r>
            <a:endParaRPr lang="en-US" dirty="0" smtClean="0"/>
          </a:p>
        </p:txBody>
      </p:sp>
      <p:pic>
        <p:nvPicPr>
          <p:cNvPr id="4" name="Picture 3" descr="Tomasul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435" y="745065"/>
            <a:ext cx="6250140" cy="51396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746" y="3973690"/>
            <a:ext cx="8338431" cy="53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Tomasulo's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algorithm for dynamic scheduling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20631" y="1119856"/>
            <a:ext cx="3207635" cy="2273583"/>
          </a:xfrm>
          <a:prstGeom prst="rect">
            <a:avLst/>
          </a:prstGeom>
        </p:spPr>
        <p:txBody>
          <a:bodyPr/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LD	</a:t>
            </a:r>
            <a:r>
              <a:rPr lang="en-US" b="1" kern="0" dirty="0" smtClean="0">
                <a:solidFill>
                  <a:srgbClr val="0070C0"/>
                </a:solidFill>
                <a:latin typeface="+mn-lt"/>
              </a:rPr>
              <a:t>F6</a:t>
            </a:r>
            <a:r>
              <a:rPr lang="en-US" kern="0" dirty="0" smtClean="0">
                <a:latin typeface="+mn-lt"/>
              </a:rPr>
              <a:t> = </a:t>
            </a:r>
            <a:r>
              <a:rPr lang="en-US" kern="0" dirty="0" smtClean="0">
                <a:latin typeface="+mn-lt"/>
              </a:rPr>
              <a:t>R2, 2</a:t>
            </a:r>
            <a:endParaRPr lang="en-US" kern="0" dirty="0" smtClean="0">
              <a:latin typeface="+mn-lt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LD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F2 =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R3, 4</a:t>
            </a:r>
            <a:endParaRPr kumimoji="0" lang="ru-RU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MUL	F0 = F2, F4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SUB	F8 = F2, F6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DIV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F10 = F0,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F6</a:t>
            </a:r>
          </a:p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+mn-lt"/>
              </a:rPr>
              <a:t>ADD	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F6</a:t>
            </a:r>
            <a:r>
              <a:rPr lang="en-US" kern="0" dirty="0" smtClean="0">
                <a:latin typeface="+mn-lt"/>
              </a:rPr>
              <a:t> = F8, F2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intel_rgb_1700t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430338"/>
            <a:ext cx="775176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31122</TotalTime>
  <Words>103</Words>
  <Application>Microsoft Office PowerPoint</Application>
  <PresentationFormat>On-screen Show (4:3)</PresentationFormat>
  <Paragraphs>58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2_white_intel_only</vt:lpstr>
      <vt:lpstr>Dynamic scheduling</vt:lpstr>
      <vt:lpstr>Agenda</vt:lpstr>
      <vt:lpstr>In-order execution</vt:lpstr>
      <vt:lpstr>Out-of-order execution</vt:lpstr>
      <vt:lpstr>Tomasulo’s algorithm</vt:lpstr>
      <vt:lpstr>Implementation in HW</vt:lpstr>
      <vt:lpstr>Demo</vt:lpstr>
      <vt:lpstr>Slide 8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Verdana Bold 30</dc:title>
  <dc:creator>SPritchard</dc:creator>
  <cp:lastModifiedBy>Kosarev, Nikolay</cp:lastModifiedBy>
  <cp:revision>760</cp:revision>
  <dcterms:created xsi:type="dcterms:W3CDTF">2006-01-03T03:33:43Z</dcterms:created>
  <dcterms:modified xsi:type="dcterms:W3CDTF">2010-04-03T13:01:51Z</dcterms:modified>
</cp:coreProperties>
</file>