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2" r:id="rId2"/>
    <p:sldId id="353" r:id="rId3"/>
    <p:sldId id="325" r:id="rId4"/>
    <p:sldId id="359" r:id="rId5"/>
    <p:sldId id="355" r:id="rId6"/>
    <p:sldId id="356" r:id="rId7"/>
    <p:sldId id="357" r:id="rId8"/>
    <p:sldId id="358" r:id="rId9"/>
    <p:sldId id="364" r:id="rId10"/>
    <p:sldId id="361" r:id="rId11"/>
    <p:sldId id="351" r:id="rId12"/>
    <p:sldId id="337" r:id="rId13"/>
    <p:sldId id="338" r:id="rId14"/>
    <p:sldId id="363" r:id="rId15"/>
    <p:sldId id="33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99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6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2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6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" TargetMode="External"/><Relationship Id="rId2" Type="http://schemas.openxmlformats.org/officeDocument/2006/relationships/hyperlink" Target="http://www.cburch.com/logisim/ru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circui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Sequential Circuits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28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Single port 2</a:t>
            </a:r>
            <a:r>
              <a:rPr lang="en-US" baseline="30000" dirty="0"/>
              <a:t>M</a:t>
            </a:r>
            <a:r>
              <a:rPr lang="en-US" dirty="0"/>
              <a:t>xN Memory Array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Memory array has 3 input signals and 1 output</a:t>
            </a:r>
          </a:p>
          <a:p>
            <a:pPr marL="285750" indent="-285750"/>
            <a:r>
              <a:rPr lang="en-US" dirty="0"/>
              <a:t>Data buses are N bits wide (each chunk is N bits)</a:t>
            </a:r>
          </a:p>
          <a:p>
            <a:pPr marL="285750" indent="-285750"/>
            <a:r>
              <a:rPr lang="en-US" dirty="0"/>
              <a:t>Address is M bits wide if 2</a:t>
            </a:r>
            <a:r>
              <a:rPr lang="en-US" baseline="30000" dirty="0"/>
              <a:t>M</a:t>
            </a:r>
            <a:r>
              <a:rPr lang="en-US" dirty="0"/>
              <a:t> is array size</a:t>
            </a:r>
          </a:p>
          <a:p>
            <a:pPr marL="285750" indent="-285750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28" name="Rectangle 27"/>
          <p:cNvSpPr/>
          <p:nvPr/>
        </p:nvSpPr>
        <p:spPr bwMode="auto">
          <a:xfrm>
            <a:off x="4896635" y="4659171"/>
            <a:ext cx="2027808" cy="14138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Memory</a:t>
            </a:r>
          </a:p>
          <a:p>
            <a:pPr algn="ctr" eaLnBrk="0" hangingPunct="0"/>
            <a:r>
              <a:rPr lang="en-US" sz="2800" b="1" dirty="0">
                <a:latin typeface="+mj-lt"/>
                <a:cs typeface="Arial" pitchFamily="34" charset="0"/>
              </a:rPr>
              <a:t>Array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5979164" y="3698524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536604" y="3329192"/>
            <a:ext cx="9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address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rot="5400000" flipV="1">
            <a:off x="4416312" y="5106398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147082" y="5671327"/>
            <a:ext cx="1175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input data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 flipV="1">
            <a:off x="7406224" y="5129549"/>
            <a:ext cx="0" cy="96064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7432672" y="5694477"/>
            <a:ext cx="1277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output data</a:t>
            </a: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5910539" y="4103415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050027" y="38030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M</a:t>
            </a:r>
            <a:endParaRPr lang="ru-RU" sz="2400" dirty="0" err="1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4275948" y="5509642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415436" y="51976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193671" y="5521217"/>
            <a:ext cx="139488" cy="1394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7333159" y="522080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</a:t>
            </a:r>
            <a:endParaRPr lang="ru-RU" sz="2400" dirty="0" err="1">
              <a:latin typeface="+mj-lt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294838" y="4335466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  <a:cs typeface="Arial" pitchFamily="34" charset="0"/>
              </a:rPr>
              <a:t>Write enable</a:t>
            </a:r>
          </a:p>
        </p:txBody>
      </p:sp>
      <p:cxnSp>
        <p:nvCxnSpPr>
          <p:cNvPr id="6" name="Соединительная линия уступом 5"/>
          <p:cNvCxnSpPr>
            <a:endCxn id="42" idx="2"/>
          </p:cNvCxnSpPr>
          <p:nvPr/>
        </p:nvCxnSpPr>
        <p:spPr bwMode="auto">
          <a:xfrm rot="10800000">
            <a:off x="4003528" y="4704800"/>
            <a:ext cx="884139" cy="17156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3147082" y="3332887"/>
            <a:ext cx="5562671" cy="2743823"/>
            <a:chOff x="1895131" y="1538919"/>
            <a:chExt cx="5562671" cy="274382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>
                  <a:latin typeface="+mj-lt"/>
                  <a:cs typeface="Arial" pitchFamily="34" charset="0"/>
                </a:rPr>
                <a:t>Array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4284654" y="1538919"/>
              <a:ext cx="904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address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input data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180721" y="3904204"/>
              <a:ext cx="1277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output data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2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1</a:t>
              </a:r>
              <a:endParaRPr lang="ru-RU" sz="2400" dirty="0" err="1">
                <a:latin typeface="+mj-lt"/>
              </a:endParaRPr>
            </a:p>
          </p:txBody>
        </p:sp>
        <p:sp>
          <p:nvSpPr>
            <p:cNvPr id="40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+mj-lt"/>
                  <a:cs typeface="Arial" pitchFamily="34" charset="0"/>
                </a:rPr>
                <a:t>Write enable</a:t>
              </a:r>
            </a:p>
          </p:txBody>
        </p:sp>
        <p:cxnSp>
          <p:nvCxnSpPr>
            <p:cNvPr id="43" name="Соединительная линия уступом 5"/>
            <p:cNvCxnSpPr>
              <a:endCxn id="40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71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/>
      <p:bldP spid="30" grpId="1"/>
      <p:bldP spid="32" grpId="0"/>
      <p:bldP spid="32" grpId="1"/>
      <p:bldP spid="34" grpId="0"/>
      <p:bldP spid="34" grpId="1"/>
      <p:bldP spid="50" grpId="0"/>
      <p:bldP spid="50" grpId="1"/>
      <p:bldP spid="52" grpId="0"/>
      <p:bldP spid="52" grpId="1"/>
      <p:bldP spid="54" grpId="0"/>
      <p:bldP spid="54" grpId="1"/>
      <p:bldP spid="42" grpId="0"/>
      <p:bldP spid="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80704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critical path of scheme?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Critical path is the slowest logic path in the circuit</a:t>
            </a:r>
          </a:p>
          <a:p>
            <a:pPr marL="342900" indent="-342900"/>
            <a:r>
              <a:rPr lang="en-US" i="1" dirty="0"/>
              <a:t>Reliable</a:t>
            </a:r>
            <a:r>
              <a:rPr lang="en-US" dirty="0"/>
              <a:t> result of whole logic path can not be ready until critical path is passed by signal</a:t>
            </a:r>
            <a:endParaRPr lang="ru-RU" dirty="0"/>
          </a:p>
        </p:txBody>
      </p:sp>
      <p:grpSp>
        <p:nvGrpSpPr>
          <p:cNvPr id="4" name="Group 7"/>
          <p:cNvGrpSpPr/>
          <p:nvPr/>
        </p:nvGrpSpPr>
        <p:grpSpPr>
          <a:xfrm>
            <a:off x="4416265" y="4127313"/>
            <a:ext cx="424236" cy="406400"/>
            <a:chOff x="1607464" y="2009795"/>
            <a:chExt cx="720577" cy="690282"/>
          </a:xfrm>
        </p:grpSpPr>
        <p:sp>
          <p:nvSpPr>
            <p:cNvPr id="5" name="Isosceles Triangle 8"/>
            <p:cNvSpPr/>
            <p:nvPr/>
          </p:nvSpPr>
          <p:spPr bwMode="auto">
            <a:xfrm rot="5400000">
              <a:off x="1559859" y="2057400"/>
              <a:ext cx="690282" cy="59507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" name="Oval 9"/>
            <p:cNvSpPr/>
            <p:nvPr/>
          </p:nvSpPr>
          <p:spPr bwMode="auto">
            <a:xfrm>
              <a:off x="2193570" y="2287699"/>
              <a:ext cx="134471" cy="134471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7" name="Flowchart: Delay 10"/>
          <p:cNvSpPr/>
          <p:nvPr/>
        </p:nvSpPr>
        <p:spPr bwMode="auto">
          <a:xfrm>
            <a:off x="5194859" y="4131123"/>
            <a:ext cx="663742" cy="812800"/>
          </a:xfrm>
          <a:custGeom>
            <a:avLst/>
            <a:gdLst>
              <a:gd name="connsiteX0" fmla="*/ 0 w 658964"/>
              <a:gd name="connsiteY0" fmla="*/ 0 h 812800"/>
              <a:gd name="connsiteX1" fmla="*/ 329482 w 658964"/>
              <a:gd name="connsiteY1" fmla="*/ 0 h 812800"/>
              <a:gd name="connsiteX2" fmla="*/ 658964 w 658964"/>
              <a:gd name="connsiteY2" fmla="*/ 406400 h 812800"/>
              <a:gd name="connsiteX3" fmla="*/ 329482 w 658964"/>
              <a:gd name="connsiteY3" fmla="*/ 812800 h 812800"/>
              <a:gd name="connsiteX4" fmla="*/ 0 w 658964"/>
              <a:gd name="connsiteY4" fmla="*/ 812800 h 812800"/>
              <a:gd name="connsiteX5" fmla="*/ 0 w 658964"/>
              <a:gd name="connsiteY5" fmla="*/ 0 h 812800"/>
              <a:gd name="connsiteX0" fmla="*/ 969 w 659933"/>
              <a:gd name="connsiteY0" fmla="*/ 0 h 812800"/>
              <a:gd name="connsiteX1" fmla="*/ 330451 w 659933"/>
              <a:gd name="connsiteY1" fmla="*/ 0 h 812800"/>
              <a:gd name="connsiteX2" fmla="*/ 659933 w 659933"/>
              <a:gd name="connsiteY2" fmla="*/ 406400 h 812800"/>
              <a:gd name="connsiteX3" fmla="*/ 330451 w 659933"/>
              <a:gd name="connsiteY3" fmla="*/ 812800 h 812800"/>
              <a:gd name="connsiteX4" fmla="*/ 969 w 659933"/>
              <a:gd name="connsiteY4" fmla="*/ 812800 h 812800"/>
              <a:gd name="connsiteX5" fmla="*/ 0 w 659933"/>
              <a:gd name="connsiteY5" fmla="*/ 199987 h 812800"/>
              <a:gd name="connsiteX6" fmla="*/ 969 w 659933"/>
              <a:gd name="connsiteY6" fmla="*/ 0 h 812800"/>
              <a:gd name="connsiteX0" fmla="*/ 4778 w 663742"/>
              <a:gd name="connsiteY0" fmla="*/ 0 h 812800"/>
              <a:gd name="connsiteX1" fmla="*/ 334260 w 663742"/>
              <a:gd name="connsiteY1" fmla="*/ 0 h 812800"/>
              <a:gd name="connsiteX2" fmla="*/ 663742 w 663742"/>
              <a:gd name="connsiteY2" fmla="*/ 406400 h 812800"/>
              <a:gd name="connsiteX3" fmla="*/ 334260 w 663742"/>
              <a:gd name="connsiteY3" fmla="*/ 812800 h 812800"/>
              <a:gd name="connsiteX4" fmla="*/ 4778 w 663742"/>
              <a:gd name="connsiteY4" fmla="*/ 812800 h 812800"/>
              <a:gd name="connsiteX5" fmla="*/ 0 w 663742"/>
              <a:gd name="connsiteY5" fmla="*/ 653377 h 812800"/>
              <a:gd name="connsiteX6" fmla="*/ 3809 w 663742"/>
              <a:gd name="connsiteY6" fmla="*/ 199987 h 812800"/>
              <a:gd name="connsiteX7" fmla="*/ 4778 w 663742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3742" h="812800">
                <a:moveTo>
                  <a:pt x="4778" y="0"/>
                </a:moveTo>
                <a:lnTo>
                  <a:pt x="334260" y="0"/>
                </a:lnTo>
                <a:cubicBezTo>
                  <a:pt x="516228" y="0"/>
                  <a:pt x="663742" y="181951"/>
                  <a:pt x="663742" y="406400"/>
                </a:cubicBezTo>
                <a:cubicBezTo>
                  <a:pt x="663742" y="630849"/>
                  <a:pt x="516228" y="812800"/>
                  <a:pt x="334260" y="812800"/>
                </a:cubicBezTo>
                <a:lnTo>
                  <a:pt x="4778" y="812800"/>
                </a:lnTo>
                <a:lnTo>
                  <a:pt x="0" y="653377"/>
                </a:lnTo>
                <a:cubicBezTo>
                  <a:pt x="1270" y="502247"/>
                  <a:pt x="2539" y="351117"/>
                  <a:pt x="3809" y="199987"/>
                </a:cubicBezTo>
                <a:lnTo>
                  <a:pt x="477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Flowchart: Delay 18"/>
          <p:cNvSpPr/>
          <p:nvPr/>
        </p:nvSpPr>
        <p:spPr bwMode="auto">
          <a:xfrm flipH="1">
            <a:off x="6447120" y="3512856"/>
            <a:ext cx="632999" cy="82045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  <a:gd name="connsiteX0" fmla="*/ 6067 w 10039"/>
              <a:gd name="connsiteY0" fmla="*/ 0 h 10000"/>
              <a:gd name="connsiteX1" fmla="*/ 10000 w 10039"/>
              <a:gd name="connsiteY1" fmla="*/ 0 h 10000"/>
              <a:gd name="connsiteX2" fmla="*/ 8034 w 10039"/>
              <a:gd name="connsiteY2" fmla="*/ 1970 h 10000"/>
              <a:gd name="connsiteX3" fmla="*/ 7244 w 10039"/>
              <a:gd name="connsiteY3" fmla="*/ 4953 h 10000"/>
              <a:gd name="connsiteX4" fmla="*/ 10000 w 10039"/>
              <a:gd name="connsiteY4" fmla="*/ 9906 h 10000"/>
              <a:gd name="connsiteX5" fmla="*/ 6337 w 10039"/>
              <a:gd name="connsiteY5" fmla="*/ 10000 h 10000"/>
              <a:gd name="connsiteX6" fmla="*/ 1 w 10039"/>
              <a:gd name="connsiteY6" fmla="*/ 4953 h 10000"/>
              <a:gd name="connsiteX7" fmla="*/ 6067 w 10039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034 w 10000"/>
              <a:gd name="connsiteY2" fmla="*/ 1970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10000 w 10000"/>
              <a:gd name="connsiteY4" fmla="*/ 9906 h 10000"/>
              <a:gd name="connsiteX5" fmla="*/ 6337 w 10000"/>
              <a:gd name="connsiteY5" fmla="*/ 10000 h 10000"/>
              <a:gd name="connsiteX6" fmla="*/ 1 w 10000"/>
              <a:gd name="connsiteY6" fmla="*/ 4953 h 10000"/>
              <a:gd name="connsiteX7" fmla="*/ 6067 w 10000"/>
              <a:gd name="connsiteY7" fmla="*/ 0 h 10000"/>
              <a:gd name="connsiteX0" fmla="*/ 6067 w 10064"/>
              <a:gd name="connsiteY0" fmla="*/ 0 h 10000"/>
              <a:gd name="connsiteX1" fmla="*/ 10000 w 10064"/>
              <a:gd name="connsiteY1" fmla="*/ 0 h 10000"/>
              <a:gd name="connsiteX2" fmla="*/ 7914 w 10064"/>
              <a:gd name="connsiteY2" fmla="*/ 2179 h 10000"/>
              <a:gd name="connsiteX3" fmla="*/ 7244 w 10064"/>
              <a:gd name="connsiteY3" fmla="*/ 4953 h 10000"/>
              <a:gd name="connsiteX4" fmla="*/ 8566 w 10064"/>
              <a:gd name="connsiteY4" fmla="*/ 8000 h 10000"/>
              <a:gd name="connsiteX5" fmla="*/ 10000 w 10064"/>
              <a:gd name="connsiteY5" fmla="*/ 9906 h 10000"/>
              <a:gd name="connsiteX6" fmla="*/ 6337 w 10064"/>
              <a:gd name="connsiteY6" fmla="*/ 10000 h 10000"/>
              <a:gd name="connsiteX7" fmla="*/ 1 w 10064"/>
              <a:gd name="connsiteY7" fmla="*/ 4953 h 10000"/>
              <a:gd name="connsiteX8" fmla="*/ 6067 w 10064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55"/>
              <a:gd name="connsiteY0" fmla="*/ 0 h 10000"/>
              <a:gd name="connsiteX1" fmla="*/ 10000 w 10055"/>
              <a:gd name="connsiteY1" fmla="*/ 0 h 10000"/>
              <a:gd name="connsiteX2" fmla="*/ 7914 w 10055"/>
              <a:gd name="connsiteY2" fmla="*/ 2179 h 10000"/>
              <a:gd name="connsiteX3" fmla="*/ 7244 w 10055"/>
              <a:gd name="connsiteY3" fmla="*/ 4953 h 10000"/>
              <a:gd name="connsiteX4" fmla="*/ 8566 w 10055"/>
              <a:gd name="connsiteY4" fmla="*/ 8000 h 10000"/>
              <a:gd name="connsiteX5" fmla="*/ 10000 w 10055"/>
              <a:gd name="connsiteY5" fmla="*/ 9906 h 10000"/>
              <a:gd name="connsiteX6" fmla="*/ 6337 w 10055"/>
              <a:gd name="connsiteY6" fmla="*/ 10000 h 10000"/>
              <a:gd name="connsiteX7" fmla="*/ 1 w 10055"/>
              <a:gd name="connsiteY7" fmla="*/ 4953 h 10000"/>
              <a:gd name="connsiteX8" fmla="*/ 6067 w 10055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44 w 10000"/>
              <a:gd name="connsiteY3" fmla="*/ 4953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7914 w 10000"/>
              <a:gd name="connsiteY2" fmla="*/ 2179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  <a:gd name="connsiteX0" fmla="*/ 6067 w 10000"/>
              <a:gd name="connsiteY0" fmla="*/ 0 h 10000"/>
              <a:gd name="connsiteX1" fmla="*/ 10000 w 10000"/>
              <a:gd name="connsiteY1" fmla="*/ 0 h 10000"/>
              <a:gd name="connsiteX2" fmla="*/ 8125 w 10000"/>
              <a:gd name="connsiteY2" fmla="*/ 2063 h 10000"/>
              <a:gd name="connsiteX3" fmla="*/ 7214 w 10000"/>
              <a:gd name="connsiteY3" fmla="*/ 4837 h 10000"/>
              <a:gd name="connsiteX4" fmla="*/ 8566 w 10000"/>
              <a:gd name="connsiteY4" fmla="*/ 8000 h 10000"/>
              <a:gd name="connsiteX5" fmla="*/ 10000 w 10000"/>
              <a:gd name="connsiteY5" fmla="*/ 9906 h 10000"/>
              <a:gd name="connsiteX6" fmla="*/ 6337 w 10000"/>
              <a:gd name="connsiteY6" fmla="*/ 10000 h 10000"/>
              <a:gd name="connsiteX7" fmla="*/ 1 w 10000"/>
              <a:gd name="connsiteY7" fmla="*/ 4953 h 10000"/>
              <a:gd name="connsiteX8" fmla="*/ 6067 w 10000"/>
              <a:gd name="connsiteY8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6067" y="0"/>
                </a:moveTo>
                <a:lnTo>
                  <a:pt x="10000" y="0"/>
                </a:lnTo>
                <a:cubicBezTo>
                  <a:pt x="9586" y="448"/>
                  <a:pt x="8389" y="1731"/>
                  <a:pt x="8125" y="2063"/>
                </a:cubicBezTo>
                <a:cubicBezTo>
                  <a:pt x="7877" y="2448"/>
                  <a:pt x="7141" y="3848"/>
                  <a:pt x="7214" y="4837"/>
                </a:cubicBezTo>
                <a:cubicBezTo>
                  <a:pt x="7287" y="5826"/>
                  <a:pt x="8348" y="7639"/>
                  <a:pt x="8566" y="8000"/>
                </a:cubicBezTo>
                <a:cubicBezTo>
                  <a:pt x="8754" y="8315"/>
                  <a:pt x="9710" y="9480"/>
                  <a:pt x="10000" y="9906"/>
                </a:cubicBezTo>
                <a:lnTo>
                  <a:pt x="6337" y="10000"/>
                </a:lnTo>
                <a:cubicBezTo>
                  <a:pt x="2638" y="10046"/>
                  <a:pt x="46" y="6620"/>
                  <a:pt x="1" y="4953"/>
                </a:cubicBezTo>
                <a:cubicBezTo>
                  <a:pt x="-44" y="3286"/>
                  <a:pt x="1797" y="0"/>
                  <a:pt x="6067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Elbow Connector 18"/>
          <p:cNvCxnSpPr>
            <a:stCxn id="6" idx="6"/>
            <a:endCxn id="7" idx="6"/>
          </p:cNvCxnSpPr>
          <p:nvPr/>
        </p:nvCxnSpPr>
        <p:spPr bwMode="auto">
          <a:xfrm>
            <a:off x="4840502" y="4330514"/>
            <a:ext cx="358167" cy="5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" name="Elbow Connector 22"/>
          <p:cNvCxnSpPr>
            <a:stCxn id="7" idx="2"/>
            <a:endCxn id="8" idx="4"/>
          </p:cNvCxnSpPr>
          <p:nvPr/>
        </p:nvCxnSpPr>
        <p:spPr bwMode="auto">
          <a:xfrm flipV="1">
            <a:off x="5858601" y="4169217"/>
            <a:ext cx="679290" cy="368306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2" name="Elbow Connector 25"/>
          <p:cNvCxnSpPr>
            <a:stCxn id="8" idx="2"/>
          </p:cNvCxnSpPr>
          <p:nvPr/>
        </p:nvCxnSpPr>
        <p:spPr bwMode="auto">
          <a:xfrm flipH="1" flipV="1">
            <a:off x="4056932" y="3679794"/>
            <a:ext cx="2508875" cy="232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4" name="Straight Connector 29"/>
          <p:cNvCxnSpPr>
            <a:stCxn id="5" idx="3"/>
          </p:cNvCxnSpPr>
          <p:nvPr/>
        </p:nvCxnSpPr>
        <p:spPr bwMode="auto">
          <a:xfrm flipH="1">
            <a:off x="4053726" y="4330513"/>
            <a:ext cx="362541" cy="344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6" name="Straight Connector 33"/>
          <p:cNvCxnSpPr>
            <a:stCxn id="7" idx="5"/>
          </p:cNvCxnSpPr>
          <p:nvPr/>
        </p:nvCxnSpPr>
        <p:spPr bwMode="auto">
          <a:xfrm flipH="1" flipV="1">
            <a:off x="4039297" y="4782270"/>
            <a:ext cx="1155562" cy="22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7" name="Straight Connector 36"/>
          <p:cNvCxnSpPr>
            <a:stCxn id="8" idx="7"/>
          </p:cNvCxnSpPr>
          <p:nvPr/>
        </p:nvCxnSpPr>
        <p:spPr bwMode="auto">
          <a:xfrm>
            <a:off x="7080055" y="3919225"/>
            <a:ext cx="339180" cy="385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19" name="Овал 18"/>
          <p:cNvSpPr/>
          <p:nvPr/>
        </p:nvSpPr>
        <p:spPr bwMode="auto">
          <a:xfrm>
            <a:off x="3532787" y="351285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3532787" y="416921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3532787" y="4632923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5694595" y="4370097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 bwMode="auto">
          <a:xfrm>
            <a:off x="6875450" y="3763725"/>
            <a:ext cx="328013" cy="311000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8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2637E-6 L 0.07691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6595E-6 L 0.16563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1 -0.00023 L 0.16285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27944E-6 L 0.07482 -0.052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2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31632 -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Example of critical path finding: Multiplexer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3349" y="636584"/>
            <a:ext cx="3617226" cy="5965465"/>
          </a:xfrm>
        </p:spPr>
      </p:pic>
      <p:sp>
        <p:nvSpPr>
          <p:cNvPr id="5" name="Полилиния 4"/>
          <p:cNvSpPr/>
          <p:nvPr/>
        </p:nvSpPr>
        <p:spPr bwMode="auto">
          <a:xfrm>
            <a:off x="3962400" y="2576264"/>
            <a:ext cx="4969164" cy="2032681"/>
          </a:xfrm>
          <a:custGeom>
            <a:avLst/>
            <a:gdLst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444027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641600 w 4969164"/>
              <a:gd name="connsiteY19" fmla="*/ 120754 h 2041918"/>
              <a:gd name="connsiteX20" fmla="*/ 2346036 w 4969164"/>
              <a:gd name="connsiteY20" fmla="*/ 425554 h 2041918"/>
              <a:gd name="connsiteX21" fmla="*/ 2512291 w 4969164"/>
              <a:gd name="connsiteY21" fmla="*/ 407081 h 2041918"/>
              <a:gd name="connsiteX22" fmla="*/ 2595418 w 4969164"/>
              <a:gd name="connsiteY22" fmla="*/ 397845 h 2041918"/>
              <a:gd name="connsiteX23" fmla="*/ 2706255 w 4969164"/>
              <a:gd name="connsiteY23" fmla="*/ 379372 h 2041918"/>
              <a:gd name="connsiteX24" fmla="*/ 2789382 w 4969164"/>
              <a:gd name="connsiteY24" fmla="*/ 360900 h 2041918"/>
              <a:gd name="connsiteX25" fmla="*/ 2946400 w 4969164"/>
              <a:gd name="connsiteY25" fmla="*/ 351663 h 2041918"/>
              <a:gd name="connsiteX26" fmla="*/ 2992582 w 4969164"/>
              <a:gd name="connsiteY26" fmla="*/ 342427 h 2041918"/>
              <a:gd name="connsiteX27" fmla="*/ 3057236 w 4969164"/>
              <a:gd name="connsiteY27" fmla="*/ 333191 h 2041918"/>
              <a:gd name="connsiteX28" fmla="*/ 3094182 w 4969164"/>
              <a:gd name="connsiteY28" fmla="*/ 323954 h 2041918"/>
              <a:gd name="connsiteX29" fmla="*/ 3205018 w 4969164"/>
              <a:gd name="connsiteY29" fmla="*/ 305481 h 2041918"/>
              <a:gd name="connsiteX30" fmla="*/ 3297382 w 4969164"/>
              <a:gd name="connsiteY30" fmla="*/ 287009 h 2041918"/>
              <a:gd name="connsiteX31" fmla="*/ 3352800 w 4969164"/>
              <a:gd name="connsiteY31" fmla="*/ 259300 h 2041918"/>
              <a:gd name="connsiteX32" fmla="*/ 3389745 w 4969164"/>
              <a:gd name="connsiteY32" fmla="*/ 203881 h 2041918"/>
              <a:gd name="connsiteX33" fmla="*/ 3417455 w 4969164"/>
              <a:gd name="connsiteY33" fmla="*/ 185409 h 2041918"/>
              <a:gd name="connsiteX34" fmla="*/ 3491345 w 4969164"/>
              <a:gd name="connsiteY34" fmla="*/ 129991 h 2041918"/>
              <a:gd name="connsiteX35" fmla="*/ 3537527 w 4969164"/>
              <a:gd name="connsiteY35" fmla="*/ 111518 h 2041918"/>
              <a:gd name="connsiteX36" fmla="*/ 3620655 w 4969164"/>
              <a:gd name="connsiteY36" fmla="*/ 83809 h 2041918"/>
              <a:gd name="connsiteX37" fmla="*/ 3694545 w 4969164"/>
              <a:gd name="connsiteY37" fmla="*/ 56100 h 2041918"/>
              <a:gd name="connsiteX38" fmla="*/ 3823855 w 4969164"/>
              <a:gd name="connsiteY38" fmla="*/ 19154 h 2041918"/>
              <a:gd name="connsiteX39" fmla="*/ 4756727 w 4969164"/>
              <a:gd name="connsiteY39" fmla="*/ 19154 h 2041918"/>
              <a:gd name="connsiteX40" fmla="*/ 4913745 w 4969164"/>
              <a:gd name="connsiteY40" fmla="*/ 681 h 2041918"/>
              <a:gd name="connsiteX41" fmla="*/ 4969164 w 4969164"/>
              <a:gd name="connsiteY4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346036 w 4969164"/>
              <a:gd name="connsiteY19" fmla="*/ 425554 h 2041918"/>
              <a:gd name="connsiteX20" fmla="*/ 2512291 w 4969164"/>
              <a:gd name="connsiteY20" fmla="*/ 407081 h 2041918"/>
              <a:gd name="connsiteX21" fmla="*/ 2595418 w 4969164"/>
              <a:gd name="connsiteY21" fmla="*/ 397845 h 2041918"/>
              <a:gd name="connsiteX22" fmla="*/ 2706255 w 4969164"/>
              <a:gd name="connsiteY22" fmla="*/ 379372 h 2041918"/>
              <a:gd name="connsiteX23" fmla="*/ 2789382 w 4969164"/>
              <a:gd name="connsiteY23" fmla="*/ 360900 h 2041918"/>
              <a:gd name="connsiteX24" fmla="*/ 2946400 w 4969164"/>
              <a:gd name="connsiteY24" fmla="*/ 351663 h 2041918"/>
              <a:gd name="connsiteX25" fmla="*/ 2992582 w 4969164"/>
              <a:gd name="connsiteY25" fmla="*/ 342427 h 2041918"/>
              <a:gd name="connsiteX26" fmla="*/ 3057236 w 4969164"/>
              <a:gd name="connsiteY26" fmla="*/ 333191 h 2041918"/>
              <a:gd name="connsiteX27" fmla="*/ 3094182 w 4969164"/>
              <a:gd name="connsiteY27" fmla="*/ 323954 h 2041918"/>
              <a:gd name="connsiteX28" fmla="*/ 3205018 w 4969164"/>
              <a:gd name="connsiteY28" fmla="*/ 305481 h 2041918"/>
              <a:gd name="connsiteX29" fmla="*/ 3297382 w 4969164"/>
              <a:gd name="connsiteY29" fmla="*/ 287009 h 2041918"/>
              <a:gd name="connsiteX30" fmla="*/ 3352800 w 4969164"/>
              <a:gd name="connsiteY30" fmla="*/ 259300 h 2041918"/>
              <a:gd name="connsiteX31" fmla="*/ 3389745 w 4969164"/>
              <a:gd name="connsiteY31" fmla="*/ 203881 h 2041918"/>
              <a:gd name="connsiteX32" fmla="*/ 3417455 w 4969164"/>
              <a:gd name="connsiteY32" fmla="*/ 185409 h 2041918"/>
              <a:gd name="connsiteX33" fmla="*/ 3491345 w 4969164"/>
              <a:gd name="connsiteY33" fmla="*/ 129991 h 2041918"/>
              <a:gd name="connsiteX34" fmla="*/ 3537527 w 4969164"/>
              <a:gd name="connsiteY34" fmla="*/ 111518 h 2041918"/>
              <a:gd name="connsiteX35" fmla="*/ 3620655 w 4969164"/>
              <a:gd name="connsiteY35" fmla="*/ 83809 h 2041918"/>
              <a:gd name="connsiteX36" fmla="*/ 3694545 w 4969164"/>
              <a:gd name="connsiteY36" fmla="*/ 56100 h 2041918"/>
              <a:gd name="connsiteX37" fmla="*/ 3823855 w 4969164"/>
              <a:gd name="connsiteY37" fmla="*/ 19154 h 2041918"/>
              <a:gd name="connsiteX38" fmla="*/ 4756727 w 4969164"/>
              <a:gd name="connsiteY38" fmla="*/ 19154 h 2041918"/>
              <a:gd name="connsiteX39" fmla="*/ 4913745 w 4969164"/>
              <a:gd name="connsiteY39" fmla="*/ 681 h 2041918"/>
              <a:gd name="connsiteX40" fmla="*/ 4969164 w 4969164"/>
              <a:gd name="connsiteY4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12291 w 4969164"/>
              <a:gd name="connsiteY19" fmla="*/ 407081 h 2041918"/>
              <a:gd name="connsiteX20" fmla="*/ 2595418 w 4969164"/>
              <a:gd name="connsiteY20" fmla="*/ 397845 h 2041918"/>
              <a:gd name="connsiteX21" fmla="*/ 2706255 w 4969164"/>
              <a:gd name="connsiteY21" fmla="*/ 379372 h 2041918"/>
              <a:gd name="connsiteX22" fmla="*/ 2789382 w 4969164"/>
              <a:gd name="connsiteY22" fmla="*/ 360900 h 2041918"/>
              <a:gd name="connsiteX23" fmla="*/ 2946400 w 4969164"/>
              <a:gd name="connsiteY23" fmla="*/ 351663 h 2041918"/>
              <a:gd name="connsiteX24" fmla="*/ 2992582 w 4969164"/>
              <a:gd name="connsiteY24" fmla="*/ 342427 h 2041918"/>
              <a:gd name="connsiteX25" fmla="*/ 3057236 w 4969164"/>
              <a:gd name="connsiteY25" fmla="*/ 333191 h 2041918"/>
              <a:gd name="connsiteX26" fmla="*/ 3094182 w 4969164"/>
              <a:gd name="connsiteY26" fmla="*/ 323954 h 2041918"/>
              <a:gd name="connsiteX27" fmla="*/ 3205018 w 4969164"/>
              <a:gd name="connsiteY27" fmla="*/ 305481 h 2041918"/>
              <a:gd name="connsiteX28" fmla="*/ 3297382 w 4969164"/>
              <a:gd name="connsiteY28" fmla="*/ 287009 h 2041918"/>
              <a:gd name="connsiteX29" fmla="*/ 3352800 w 4969164"/>
              <a:gd name="connsiteY29" fmla="*/ 259300 h 2041918"/>
              <a:gd name="connsiteX30" fmla="*/ 3389745 w 4969164"/>
              <a:gd name="connsiteY30" fmla="*/ 203881 h 2041918"/>
              <a:gd name="connsiteX31" fmla="*/ 3417455 w 4969164"/>
              <a:gd name="connsiteY31" fmla="*/ 185409 h 2041918"/>
              <a:gd name="connsiteX32" fmla="*/ 3491345 w 4969164"/>
              <a:gd name="connsiteY32" fmla="*/ 129991 h 2041918"/>
              <a:gd name="connsiteX33" fmla="*/ 3537527 w 4969164"/>
              <a:gd name="connsiteY33" fmla="*/ 111518 h 2041918"/>
              <a:gd name="connsiteX34" fmla="*/ 3620655 w 4969164"/>
              <a:gd name="connsiteY34" fmla="*/ 83809 h 2041918"/>
              <a:gd name="connsiteX35" fmla="*/ 3694545 w 4969164"/>
              <a:gd name="connsiteY35" fmla="*/ 56100 h 2041918"/>
              <a:gd name="connsiteX36" fmla="*/ 3823855 w 4969164"/>
              <a:gd name="connsiteY36" fmla="*/ 19154 h 2041918"/>
              <a:gd name="connsiteX37" fmla="*/ 4756727 w 4969164"/>
              <a:gd name="connsiteY37" fmla="*/ 19154 h 2041918"/>
              <a:gd name="connsiteX38" fmla="*/ 4913745 w 4969164"/>
              <a:gd name="connsiteY38" fmla="*/ 681 h 2041918"/>
              <a:gd name="connsiteX39" fmla="*/ 4969164 w 4969164"/>
              <a:gd name="connsiteY3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111518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97845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595418 w 4969164"/>
              <a:gd name="connsiteY19" fmla="*/ 370136 h 2041918"/>
              <a:gd name="connsiteX20" fmla="*/ 2706255 w 4969164"/>
              <a:gd name="connsiteY20" fmla="*/ 379372 h 2041918"/>
              <a:gd name="connsiteX21" fmla="*/ 2789382 w 4969164"/>
              <a:gd name="connsiteY21" fmla="*/ 360900 h 2041918"/>
              <a:gd name="connsiteX22" fmla="*/ 2946400 w 4969164"/>
              <a:gd name="connsiteY22" fmla="*/ 351663 h 2041918"/>
              <a:gd name="connsiteX23" fmla="*/ 2992582 w 4969164"/>
              <a:gd name="connsiteY23" fmla="*/ 342427 h 2041918"/>
              <a:gd name="connsiteX24" fmla="*/ 3057236 w 4969164"/>
              <a:gd name="connsiteY24" fmla="*/ 333191 h 2041918"/>
              <a:gd name="connsiteX25" fmla="*/ 3094182 w 4969164"/>
              <a:gd name="connsiteY25" fmla="*/ 323954 h 2041918"/>
              <a:gd name="connsiteX26" fmla="*/ 3205018 w 4969164"/>
              <a:gd name="connsiteY26" fmla="*/ 305481 h 2041918"/>
              <a:gd name="connsiteX27" fmla="*/ 3297382 w 4969164"/>
              <a:gd name="connsiteY27" fmla="*/ 287009 h 2041918"/>
              <a:gd name="connsiteX28" fmla="*/ 3352800 w 4969164"/>
              <a:gd name="connsiteY28" fmla="*/ 259300 h 2041918"/>
              <a:gd name="connsiteX29" fmla="*/ 3389745 w 4969164"/>
              <a:gd name="connsiteY29" fmla="*/ 203881 h 2041918"/>
              <a:gd name="connsiteX30" fmla="*/ 3417455 w 4969164"/>
              <a:gd name="connsiteY30" fmla="*/ 185409 h 2041918"/>
              <a:gd name="connsiteX31" fmla="*/ 3491345 w 4969164"/>
              <a:gd name="connsiteY31" fmla="*/ 129991 h 2041918"/>
              <a:gd name="connsiteX32" fmla="*/ 3537527 w 4969164"/>
              <a:gd name="connsiteY32" fmla="*/ 111518 h 2041918"/>
              <a:gd name="connsiteX33" fmla="*/ 3620655 w 4969164"/>
              <a:gd name="connsiteY33" fmla="*/ 83809 h 2041918"/>
              <a:gd name="connsiteX34" fmla="*/ 3694545 w 4969164"/>
              <a:gd name="connsiteY34" fmla="*/ 56100 h 2041918"/>
              <a:gd name="connsiteX35" fmla="*/ 3823855 w 4969164"/>
              <a:gd name="connsiteY35" fmla="*/ 19154 h 2041918"/>
              <a:gd name="connsiteX36" fmla="*/ 4756727 w 4969164"/>
              <a:gd name="connsiteY36" fmla="*/ 19154 h 2041918"/>
              <a:gd name="connsiteX37" fmla="*/ 4913745 w 4969164"/>
              <a:gd name="connsiteY37" fmla="*/ 681 h 2041918"/>
              <a:gd name="connsiteX38" fmla="*/ 4969164 w 4969164"/>
              <a:gd name="connsiteY38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06255 w 4969164"/>
              <a:gd name="connsiteY19" fmla="*/ 379372 h 2041918"/>
              <a:gd name="connsiteX20" fmla="*/ 2789382 w 4969164"/>
              <a:gd name="connsiteY20" fmla="*/ 360900 h 2041918"/>
              <a:gd name="connsiteX21" fmla="*/ 2946400 w 4969164"/>
              <a:gd name="connsiteY21" fmla="*/ 351663 h 2041918"/>
              <a:gd name="connsiteX22" fmla="*/ 2992582 w 4969164"/>
              <a:gd name="connsiteY22" fmla="*/ 342427 h 2041918"/>
              <a:gd name="connsiteX23" fmla="*/ 3057236 w 4969164"/>
              <a:gd name="connsiteY23" fmla="*/ 333191 h 2041918"/>
              <a:gd name="connsiteX24" fmla="*/ 3094182 w 4969164"/>
              <a:gd name="connsiteY24" fmla="*/ 323954 h 2041918"/>
              <a:gd name="connsiteX25" fmla="*/ 3205018 w 4969164"/>
              <a:gd name="connsiteY25" fmla="*/ 305481 h 2041918"/>
              <a:gd name="connsiteX26" fmla="*/ 3297382 w 4969164"/>
              <a:gd name="connsiteY26" fmla="*/ 287009 h 2041918"/>
              <a:gd name="connsiteX27" fmla="*/ 3352800 w 4969164"/>
              <a:gd name="connsiteY27" fmla="*/ 259300 h 2041918"/>
              <a:gd name="connsiteX28" fmla="*/ 3389745 w 4969164"/>
              <a:gd name="connsiteY28" fmla="*/ 203881 h 2041918"/>
              <a:gd name="connsiteX29" fmla="*/ 3417455 w 4969164"/>
              <a:gd name="connsiteY29" fmla="*/ 185409 h 2041918"/>
              <a:gd name="connsiteX30" fmla="*/ 3491345 w 4969164"/>
              <a:gd name="connsiteY30" fmla="*/ 129991 h 2041918"/>
              <a:gd name="connsiteX31" fmla="*/ 3537527 w 4969164"/>
              <a:gd name="connsiteY31" fmla="*/ 111518 h 2041918"/>
              <a:gd name="connsiteX32" fmla="*/ 3620655 w 4969164"/>
              <a:gd name="connsiteY32" fmla="*/ 83809 h 2041918"/>
              <a:gd name="connsiteX33" fmla="*/ 3694545 w 4969164"/>
              <a:gd name="connsiteY33" fmla="*/ 56100 h 2041918"/>
              <a:gd name="connsiteX34" fmla="*/ 3823855 w 4969164"/>
              <a:gd name="connsiteY34" fmla="*/ 19154 h 2041918"/>
              <a:gd name="connsiteX35" fmla="*/ 4756727 w 4969164"/>
              <a:gd name="connsiteY35" fmla="*/ 19154 h 2041918"/>
              <a:gd name="connsiteX36" fmla="*/ 4913745 w 4969164"/>
              <a:gd name="connsiteY36" fmla="*/ 681 h 2041918"/>
              <a:gd name="connsiteX37" fmla="*/ 4969164 w 4969164"/>
              <a:gd name="connsiteY37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789382 w 4969164"/>
              <a:gd name="connsiteY19" fmla="*/ 360900 h 2041918"/>
              <a:gd name="connsiteX20" fmla="*/ 2946400 w 4969164"/>
              <a:gd name="connsiteY20" fmla="*/ 351663 h 2041918"/>
              <a:gd name="connsiteX21" fmla="*/ 2992582 w 4969164"/>
              <a:gd name="connsiteY21" fmla="*/ 342427 h 2041918"/>
              <a:gd name="connsiteX22" fmla="*/ 3057236 w 4969164"/>
              <a:gd name="connsiteY22" fmla="*/ 333191 h 2041918"/>
              <a:gd name="connsiteX23" fmla="*/ 3094182 w 4969164"/>
              <a:gd name="connsiteY23" fmla="*/ 323954 h 2041918"/>
              <a:gd name="connsiteX24" fmla="*/ 3205018 w 4969164"/>
              <a:gd name="connsiteY24" fmla="*/ 305481 h 2041918"/>
              <a:gd name="connsiteX25" fmla="*/ 3297382 w 4969164"/>
              <a:gd name="connsiteY25" fmla="*/ 287009 h 2041918"/>
              <a:gd name="connsiteX26" fmla="*/ 3352800 w 4969164"/>
              <a:gd name="connsiteY26" fmla="*/ 259300 h 2041918"/>
              <a:gd name="connsiteX27" fmla="*/ 3389745 w 4969164"/>
              <a:gd name="connsiteY27" fmla="*/ 203881 h 2041918"/>
              <a:gd name="connsiteX28" fmla="*/ 3417455 w 4969164"/>
              <a:gd name="connsiteY28" fmla="*/ 185409 h 2041918"/>
              <a:gd name="connsiteX29" fmla="*/ 3491345 w 4969164"/>
              <a:gd name="connsiteY29" fmla="*/ 129991 h 2041918"/>
              <a:gd name="connsiteX30" fmla="*/ 3537527 w 4969164"/>
              <a:gd name="connsiteY30" fmla="*/ 111518 h 2041918"/>
              <a:gd name="connsiteX31" fmla="*/ 3620655 w 4969164"/>
              <a:gd name="connsiteY31" fmla="*/ 83809 h 2041918"/>
              <a:gd name="connsiteX32" fmla="*/ 3694545 w 4969164"/>
              <a:gd name="connsiteY32" fmla="*/ 56100 h 2041918"/>
              <a:gd name="connsiteX33" fmla="*/ 3823855 w 4969164"/>
              <a:gd name="connsiteY33" fmla="*/ 19154 h 2041918"/>
              <a:gd name="connsiteX34" fmla="*/ 4756727 w 4969164"/>
              <a:gd name="connsiteY34" fmla="*/ 19154 h 2041918"/>
              <a:gd name="connsiteX35" fmla="*/ 4913745 w 4969164"/>
              <a:gd name="connsiteY35" fmla="*/ 681 h 2041918"/>
              <a:gd name="connsiteX36" fmla="*/ 4969164 w 4969164"/>
              <a:gd name="connsiteY36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53673 w 4969164"/>
              <a:gd name="connsiteY17" fmla="*/ 471736 h 2041918"/>
              <a:gd name="connsiteX18" fmla="*/ 2272145 w 4969164"/>
              <a:gd name="connsiteY18" fmla="*/ 351664 h 2041918"/>
              <a:gd name="connsiteX19" fmla="*/ 2946400 w 4969164"/>
              <a:gd name="connsiteY19" fmla="*/ 351663 h 2041918"/>
              <a:gd name="connsiteX20" fmla="*/ 2992582 w 4969164"/>
              <a:gd name="connsiteY20" fmla="*/ 342427 h 2041918"/>
              <a:gd name="connsiteX21" fmla="*/ 3057236 w 4969164"/>
              <a:gd name="connsiteY21" fmla="*/ 333191 h 2041918"/>
              <a:gd name="connsiteX22" fmla="*/ 3094182 w 4969164"/>
              <a:gd name="connsiteY22" fmla="*/ 323954 h 2041918"/>
              <a:gd name="connsiteX23" fmla="*/ 3205018 w 4969164"/>
              <a:gd name="connsiteY23" fmla="*/ 305481 h 2041918"/>
              <a:gd name="connsiteX24" fmla="*/ 3297382 w 4969164"/>
              <a:gd name="connsiteY24" fmla="*/ 287009 h 2041918"/>
              <a:gd name="connsiteX25" fmla="*/ 3352800 w 4969164"/>
              <a:gd name="connsiteY25" fmla="*/ 259300 h 2041918"/>
              <a:gd name="connsiteX26" fmla="*/ 3389745 w 4969164"/>
              <a:gd name="connsiteY26" fmla="*/ 203881 h 2041918"/>
              <a:gd name="connsiteX27" fmla="*/ 3417455 w 4969164"/>
              <a:gd name="connsiteY27" fmla="*/ 185409 h 2041918"/>
              <a:gd name="connsiteX28" fmla="*/ 3491345 w 4969164"/>
              <a:gd name="connsiteY28" fmla="*/ 129991 h 2041918"/>
              <a:gd name="connsiteX29" fmla="*/ 3537527 w 4969164"/>
              <a:gd name="connsiteY29" fmla="*/ 111518 h 2041918"/>
              <a:gd name="connsiteX30" fmla="*/ 3620655 w 4969164"/>
              <a:gd name="connsiteY30" fmla="*/ 83809 h 2041918"/>
              <a:gd name="connsiteX31" fmla="*/ 3694545 w 4969164"/>
              <a:gd name="connsiteY31" fmla="*/ 56100 h 2041918"/>
              <a:gd name="connsiteX32" fmla="*/ 3823855 w 4969164"/>
              <a:gd name="connsiteY32" fmla="*/ 19154 h 2041918"/>
              <a:gd name="connsiteX33" fmla="*/ 4756727 w 4969164"/>
              <a:gd name="connsiteY33" fmla="*/ 19154 h 2041918"/>
              <a:gd name="connsiteX34" fmla="*/ 4913745 w 4969164"/>
              <a:gd name="connsiteY34" fmla="*/ 681 h 2041918"/>
              <a:gd name="connsiteX35" fmla="*/ 4969164 w 4969164"/>
              <a:gd name="connsiteY35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44436 w 4969164"/>
              <a:gd name="connsiteY16" fmla="*/ 804245 h 2041918"/>
              <a:gd name="connsiteX17" fmla="*/ 2272145 w 4969164"/>
              <a:gd name="connsiteY17" fmla="*/ 351664 h 2041918"/>
              <a:gd name="connsiteX18" fmla="*/ 2946400 w 4969164"/>
              <a:gd name="connsiteY18" fmla="*/ 351663 h 2041918"/>
              <a:gd name="connsiteX19" fmla="*/ 2992582 w 4969164"/>
              <a:gd name="connsiteY19" fmla="*/ 342427 h 2041918"/>
              <a:gd name="connsiteX20" fmla="*/ 3057236 w 4969164"/>
              <a:gd name="connsiteY20" fmla="*/ 333191 h 2041918"/>
              <a:gd name="connsiteX21" fmla="*/ 3094182 w 4969164"/>
              <a:gd name="connsiteY21" fmla="*/ 323954 h 2041918"/>
              <a:gd name="connsiteX22" fmla="*/ 3205018 w 4969164"/>
              <a:gd name="connsiteY22" fmla="*/ 305481 h 2041918"/>
              <a:gd name="connsiteX23" fmla="*/ 3297382 w 4969164"/>
              <a:gd name="connsiteY23" fmla="*/ 287009 h 2041918"/>
              <a:gd name="connsiteX24" fmla="*/ 3352800 w 4969164"/>
              <a:gd name="connsiteY24" fmla="*/ 259300 h 2041918"/>
              <a:gd name="connsiteX25" fmla="*/ 3389745 w 4969164"/>
              <a:gd name="connsiteY25" fmla="*/ 203881 h 2041918"/>
              <a:gd name="connsiteX26" fmla="*/ 3417455 w 4969164"/>
              <a:gd name="connsiteY26" fmla="*/ 185409 h 2041918"/>
              <a:gd name="connsiteX27" fmla="*/ 3491345 w 4969164"/>
              <a:gd name="connsiteY27" fmla="*/ 129991 h 2041918"/>
              <a:gd name="connsiteX28" fmla="*/ 3537527 w 4969164"/>
              <a:gd name="connsiteY28" fmla="*/ 111518 h 2041918"/>
              <a:gd name="connsiteX29" fmla="*/ 3620655 w 4969164"/>
              <a:gd name="connsiteY29" fmla="*/ 83809 h 2041918"/>
              <a:gd name="connsiteX30" fmla="*/ 3694545 w 4969164"/>
              <a:gd name="connsiteY30" fmla="*/ 56100 h 2041918"/>
              <a:gd name="connsiteX31" fmla="*/ 3823855 w 4969164"/>
              <a:gd name="connsiteY31" fmla="*/ 19154 h 2041918"/>
              <a:gd name="connsiteX32" fmla="*/ 4756727 w 4969164"/>
              <a:gd name="connsiteY32" fmla="*/ 19154 h 2041918"/>
              <a:gd name="connsiteX33" fmla="*/ 4913745 w 4969164"/>
              <a:gd name="connsiteY33" fmla="*/ 681 h 2041918"/>
              <a:gd name="connsiteX34" fmla="*/ 4969164 w 4969164"/>
              <a:gd name="connsiteY34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53673 w 4969164"/>
              <a:gd name="connsiteY15" fmla="*/ 905845 h 2041918"/>
              <a:gd name="connsiteX16" fmla="*/ 2272145 w 4969164"/>
              <a:gd name="connsiteY16" fmla="*/ 351664 h 2041918"/>
              <a:gd name="connsiteX17" fmla="*/ 2946400 w 4969164"/>
              <a:gd name="connsiteY17" fmla="*/ 351663 h 2041918"/>
              <a:gd name="connsiteX18" fmla="*/ 2992582 w 4969164"/>
              <a:gd name="connsiteY18" fmla="*/ 342427 h 2041918"/>
              <a:gd name="connsiteX19" fmla="*/ 3057236 w 4969164"/>
              <a:gd name="connsiteY19" fmla="*/ 333191 h 2041918"/>
              <a:gd name="connsiteX20" fmla="*/ 3094182 w 4969164"/>
              <a:gd name="connsiteY20" fmla="*/ 323954 h 2041918"/>
              <a:gd name="connsiteX21" fmla="*/ 3205018 w 4969164"/>
              <a:gd name="connsiteY21" fmla="*/ 305481 h 2041918"/>
              <a:gd name="connsiteX22" fmla="*/ 3297382 w 4969164"/>
              <a:gd name="connsiteY22" fmla="*/ 287009 h 2041918"/>
              <a:gd name="connsiteX23" fmla="*/ 3352800 w 4969164"/>
              <a:gd name="connsiteY23" fmla="*/ 259300 h 2041918"/>
              <a:gd name="connsiteX24" fmla="*/ 3389745 w 4969164"/>
              <a:gd name="connsiteY24" fmla="*/ 203881 h 2041918"/>
              <a:gd name="connsiteX25" fmla="*/ 3417455 w 4969164"/>
              <a:gd name="connsiteY25" fmla="*/ 185409 h 2041918"/>
              <a:gd name="connsiteX26" fmla="*/ 3491345 w 4969164"/>
              <a:gd name="connsiteY26" fmla="*/ 129991 h 2041918"/>
              <a:gd name="connsiteX27" fmla="*/ 3537527 w 4969164"/>
              <a:gd name="connsiteY27" fmla="*/ 111518 h 2041918"/>
              <a:gd name="connsiteX28" fmla="*/ 3620655 w 4969164"/>
              <a:gd name="connsiteY28" fmla="*/ 83809 h 2041918"/>
              <a:gd name="connsiteX29" fmla="*/ 3694545 w 4969164"/>
              <a:gd name="connsiteY29" fmla="*/ 56100 h 2041918"/>
              <a:gd name="connsiteX30" fmla="*/ 3823855 w 4969164"/>
              <a:gd name="connsiteY30" fmla="*/ 19154 h 2041918"/>
              <a:gd name="connsiteX31" fmla="*/ 4756727 w 4969164"/>
              <a:gd name="connsiteY31" fmla="*/ 19154 h 2041918"/>
              <a:gd name="connsiteX32" fmla="*/ 4913745 w 4969164"/>
              <a:gd name="connsiteY32" fmla="*/ 681 h 2041918"/>
              <a:gd name="connsiteX33" fmla="*/ 4969164 w 4969164"/>
              <a:gd name="connsiteY33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62909 w 4969164"/>
              <a:gd name="connsiteY14" fmla="*/ 1192172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244436 w 4969164"/>
              <a:gd name="connsiteY13" fmla="*/ 1450791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216727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041236 w 4969164"/>
              <a:gd name="connsiteY11" fmla="*/ 1995736 h 2041918"/>
              <a:gd name="connsiteX12" fmla="*/ 2179782 w 4969164"/>
              <a:gd name="connsiteY12" fmla="*/ 1995736 h 2041918"/>
              <a:gd name="connsiteX13" fmla="*/ 2198254 w 4969164"/>
              <a:gd name="connsiteY13" fmla="*/ 1644754 h 2041918"/>
              <a:gd name="connsiteX14" fmla="*/ 2272146 w 4969164"/>
              <a:gd name="connsiteY14" fmla="*/ 1275300 h 2041918"/>
              <a:gd name="connsiteX15" fmla="*/ 2272145 w 4969164"/>
              <a:gd name="connsiteY15" fmla="*/ 351664 h 2041918"/>
              <a:gd name="connsiteX16" fmla="*/ 2946400 w 4969164"/>
              <a:gd name="connsiteY16" fmla="*/ 351663 h 2041918"/>
              <a:gd name="connsiteX17" fmla="*/ 2992582 w 4969164"/>
              <a:gd name="connsiteY17" fmla="*/ 342427 h 2041918"/>
              <a:gd name="connsiteX18" fmla="*/ 3057236 w 4969164"/>
              <a:gd name="connsiteY18" fmla="*/ 333191 h 2041918"/>
              <a:gd name="connsiteX19" fmla="*/ 3094182 w 4969164"/>
              <a:gd name="connsiteY19" fmla="*/ 323954 h 2041918"/>
              <a:gd name="connsiteX20" fmla="*/ 3205018 w 4969164"/>
              <a:gd name="connsiteY20" fmla="*/ 305481 h 2041918"/>
              <a:gd name="connsiteX21" fmla="*/ 3297382 w 4969164"/>
              <a:gd name="connsiteY21" fmla="*/ 287009 h 2041918"/>
              <a:gd name="connsiteX22" fmla="*/ 3352800 w 4969164"/>
              <a:gd name="connsiteY22" fmla="*/ 259300 h 2041918"/>
              <a:gd name="connsiteX23" fmla="*/ 3389745 w 4969164"/>
              <a:gd name="connsiteY23" fmla="*/ 203881 h 2041918"/>
              <a:gd name="connsiteX24" fmla="*/ 3417455 w 4969164"/>
              <a:gd name="connsiteY24" fmla="*/ 185409 h 2041918"/>
              <a:gd name="connsiteX25" fmla="*/ 3491345 w 4969164"/>
              <a:gd name="connsiteY25" fmla="*/ 129991 h 2041918"/>
              <a:gd name="connsiteX26" fmla="*/ 3537527 w 4969164"/>
              <a:gd name="connsiteY26" fmla="*/ 111518 h 2041918"/>
              <a:gd name="connsiteX27" fmla="*/ 3620655 w 4969164"/>
              <a:gd name="connsiteY27" fmla="*/ 83809 h 2041918"/>
              <a:gd name="connsiteX28" fmla="*/ 3694545 w 4969164"/>
              <a:gd name="connsiteY28" fmla="*/ 56100 h 2041918"/>
              <a:gd name="connsiteX29" fmla="*/ 3823855 w 4969164"/>
              <a:gd name="connsiteY29" fmla="*/ 19154 h 2041918"/>
              <a:gd name="connsiteX30" fmla="*/ 4756727 w 4969164"/>
              <a:gd name="connsiteY30" fmla="*/ 19154 h 2041918"/>
              <a:gd name="connsiteX31" fmla="*/ 4913745 w 4969164"/>
              <a:gd name="connsiteY31" fmla="*/ 681 h 2041918"/>
              <a:gd name="connsiteX32" fmla="*/ 4969164 w 4969164"/>
              <a:gd name="connsiteY32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1986500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034473 w 4969164"/>
              <a:gd name="connsiteY9" fmla="*/ 1995736 h 2041918"/>
              <a:gd name="connsiteX10" fmla="*/ 1136073 w 4969164"/>
              <a:gd name="connsiteY10" fmla="*/ 2004973 h 2041918"/>
              <a:gd name="connsiteX11" fmla="*/ 2179782 w 4969164"/>
              <a:gd name="connsiteY11" fmla="*/ 1995736 h 2041918"/>
              <a:gd name="connsiteX12" fmla="*/ 2198254 w 4969164"/>
              <a:gd name="connsiteY12" fmla="*/ 1644754 h 2041918"/>
              <a:gd name="connsiteX13" fmla="*/ 2272146 w 4969164"/>
              <a:gd name="connsiteY13" fmla="*/ 1275300 h 2041918"/>
              <a:gd name="connsiteX14" fmla="*/ 2272145 w 4969164"/>
              <a:gd name="connsiteY14" fmla="*/ 351664 h 2041918"/>
              <a:gd name="connsiteX15" fmla="*/ 2946400 w 4969164"/>
              <a:gd name="connsiteY15" fmla="*/ 351663 h 2041918"/>
              <a:gd name="connsiteX16" fmla="*/ 2992582 w 4969164"/>
              <a:gd name="connsiteY16" fmla="*/ 342427 h 2041918"/>
              <a:gd name="connsiteX17" fmla="*/ 3057236 w 4969164"/>
              <a:gd name="connsiteY17" fmla="*/ 333191 h 2041918"/>
              <a:gd name="connsiteX18" fmla="*/ 3094182 w 4969164"/>
              <a:gd name="connsiteY18" fmla="*/ 323954 h 2041918"/>
              <a:gd name="connsiteX19" fmla="*/ 3205018 w 4969164"/>
              <a:gd name="connsiteY19" fmla="*/ 305481 h 2041918"/>
              <a:gd name="connsiteX20" fmla="*/ 3297382 w 4969164"/>
              <a:gd name="connsiteY20" fmla="*/ 287009 h 2041918"/>
              <a:gd name="connsiteX21" fmla="*/ 3352800 w 4969164"/>
              <a:gd name="connsiteY21" fmla="*/ 259300 h 2041918"/>
              <a:gd name="connsiteX22" fmla="*/ 3389745 w 4969164"/>
              <a:gd name="connsiteY22" fmla="*/ 203881 h 2041918"/>
              <a:gd name="connsiteX23" fmla="*/ 3417455 w 4969164"/>
              <a:gd name="connsiteY23" fmla="*/ 185409 h 2041918"/>
              <a:gd name="connsiteX24" fmla="*/ 3491345 w 4969164"/>
              <a:gd name="connsiteY24" fmla="*/ 129991 h 2041918"/>
              <a:gd name="connsiteX25" fmla="*/ 3537527 w 4969164"/>
              <a:gd name="connsiteY25" fmla="*/ 111518 h 2041918"/>
              <a:gd name="connsiteX26" fmla="*/ 3620655 w 4969164"/>
              <a:gd name="connsiteY26" fmla="*/ 83809 h 2041918"/>
              <a:gd name="connsiteX27" fmla="*/ 3694545 w 4969164"/>
              <a:gd name="connsiteY27" fmla="*/ 56100 h 2041918"/>
              <a:gd name="connsiteX28" fmla="*/ 3823855 w 4969164"/>
              <a:gd name="connsiteY28" fmla="*/ 19154 h 2041918"/>
              <a:gd name="connsiteX29" fmla="*/ 4756727 w 4969164"/>
              <a:gd name="connsiteY29" fmla="*/ 19154 h 2041918"/>
              <a:gd name="connsiteX30" fmla="*/ 4913745 w 4969164"/>
              <a:gd name="connsiteY30" fmla="*/ 681 h 2041918"/>
              <a:gd name="connsiteX31" fmla="*/ 4969164 w 4969164"/>
              <a:gd name="connsiteY31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738909 w 4969164"/>
              <a:gd name="connsiteY7" fmla="*/ 2023445 h 2041918"/>
              <a:gd name="connsiteX8" fmla="*/ 840509 w 4969164"/>
              <a:gd name="connsiteY8" fmla="*/ 2014209 h 2041918"/>
              <a:gd name="connsiteX9" fmla="*/ 1136073 w 4969164"/>
              <a:gd name="connsiteY9" fmla="*/ 2004973 h 2041918"/>
              <a:gd name="connsiteX10" fmla="*/ 2179782 w 4969164"/>
              <a:gd name="connsiteY10" fmla="*/ 1995736 h 2041918"/>
              <a:gd name="connsiteX11" fmla="*/ 2198254 w 4969164"/>
              <a:gd name="connsiteY11" fmla="*/ 1644754 h 2041918"/>
              <a:gd name="connsiteX12" fmla="*/ 2272146 w 4969164"/>
              <a:gd name="connsiteY12" fmla="*/ 1275300 h 2041918"/>
              <a:gd name="connsiteX13" fmla="*/ 2272145 w 4969164"/>
              <a:gd name="connsiteY13" fmla="*/ 351664 h 2041918"/>
              <a:gd name="connsiteX14" fmla="*/ 2946400 w 4969164"/>
              <a:gd name="connsiteY14" fmla="*/ 351663 h 2041918"/>
              <a:gd name="connsiteX15" fmla="*/ 2992582 w 4969164"/>
              <a:gd name="connsiteY15" fmla="*/ 342427 h 2041918"/>
              <a:gd name="connsiteX16" fmla="*/ 3057236 w 4969164"/>
              <a:gd name="connsiteY16" fmla="*/ 333191 h 2041918"/>
              <a:gd name="connsiteX17" fmla="*/ 3094182 w 4969164"/>
              <a:gd name="connsiteY17" fmla="*/ 323954 h 2041918"/>
              <a:gd name="connsiteX18" fmla="*/ 3205018 w 4969164"/>
              <a:gd name="connsiteY18" fmla="*/ 305481 h 2041918"/>
              <a:gd name="connsiteX19" fmla="*/ 3297382 w 4969164"/>
              <a:gd name="connsiteY19" fmla="*/ 287009 h 2041918"/>
              <a:gd name="connsiteX20" fmla="*/ 3352800 w 4969164"/>
              <a:gd name="connsiteY20" fmla="*/ 259300 h 2041918"/>
              <a:gd name="connsiteX21" fmla="*/ 3389745 w 4969164"/>
              <a:gd name="connsiteY21" fmla="*/ 203881 h 2041918"/>
              <a:gd name="connsiteX22" fmla="*/ 3417455 w 4969164"/>
              <a:gd name="connsiteY22" fmla="*/ 185409 h 2041918"/>
              <a:gd name="connsiteX23" fmla="*/ 3491345 w 4969164"/>
              <a:gd name="connsiteY23" fmla="*/ 129991 h 2041918"/>
              <a:gd name="connsiteX24" fmla="*/ 3537527 w 4969164"/>
              <a:gd name="connsiteY24" fmla="*/ 111518 h 2041918"/>
              <a:gd name="connsiteX25" fmla="*/ 3620655 w 4969164"/>
              <a:gd name="connsiteY25" fmla="*/ 83809 h 2041918"/>
              <a:gd name="connsiteX26" fmla="*/ 3694545 w 4969164"/>
              <a:gd name="connsiteY26" fmla="*/ 56100 h 2041918"/>
              <a:gd name="connsiteX27" fmla="*/ 3823855 w 4969164"/>
              <a:gd name="connsiteY27" fmla="*/ 19154 h 2041918"/>
              <a:gd name="connsiteX28" fmla="*/ 4756727 w 4969164"/>
              <a:gd name="connsiteY28" fmla="*/ 19154 h 2041918"/>
              <a:gd name="connsiteX29" fmla="*/ 4913745 w 4969164"/>
              <a:gd name="connsiteY29" fmla="*/ 681 h 2041918"/>
              <a:gd name="connsiteX30" fmla="*/ 4969164 w 4969164"/>
              <a:gd name="connsiteY30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683491 w 4969164"/>
              <a:gd name="connsiteY6" fmla="*/ 2032681 h 2041918"/>
              <a:gd name="connsiteX7" fmla="*/ 840509 w 4969164"/>
              <a:gd name="connsiteY7" fmla="*/ 2014209 h 2041918"/>
              <a:gd name="connsiteX8" fmla="*/ 1136073 w 4969164"/>
              <a:gd name="connsiteY8" fmla="*/ 2004973 h 2041918"/>
              <a:gd name="connsiteX9" fmla="*/ 2179782 w 4969164"/>
              <a:gd name="connsiteY9" fmla="*/ 1995736 h 2041918"/>
              <a:gd name="connsiteX10" fmla="*/ 2198254 w 4969164"/>
              <a:gd name="connsiteY10" fmla="*/ 1644754 h 2041918"/>
              <a:gd name="connsiteX11" fmla="*/ 2272146 w 4969164"/>
              <a:gd name="connsiteY11" fmla="*/ 1275300 h 2041918"/>
              <a:gd name="connsiteX12" fmla="*/ 2272145 w 4969164"/>
              <a:gd name="connsiteY12" fmla="*/ 351664 h 2041918"/>
              <a:gd name="connsiteX13" fmla="*/ 2946400 w 4969164"/>
              <a:gd name="connsiteY13" fmla="*/ 351663 h 2041918"/>
              <a:gd name="connsiteX14" fmla="*/ 2992582 w 4969164"/>
              <a:gd name="connsiteY14" fmla="*/ 342427 h 2041918"/>
              <a:gd name="connsiteX15" fmla="*/ 3057236 w 4969164"/>
              <a:gd name="connsiteY15" fmla="*/ 333191 h 2041918"/>
              <a:gd name="connsiteX16" fmla="*/ 3094182 w 4969164"/>
              <a:gd name="connsiteY16" fmla="*/ 323954 h 2041918"/>
              <a:gd name="connsiteX17" fmla="*/ 3205018 w 4969164"/>
              <a:gd name="connsiteY17" fmla="*/ 305481 h 2041918"/>
              <a:gd name="connsiteX18" fmla="*/ 3297382 w 4969164"/>
              <a:gd name="connsiteY18" fmla="*/ 287009 h 2041918"/>
              <a:gd name="connsiteX19" fmla="*/ 3352800 w 4969164"/>
              <a:gd name="connsiteY19" fmla="*/ 259300 h 2041918"/>
              <a:gd name="connsiteX20" fmla="*/ 3389745 w 4969164"/>
              <a:gd name="connsiteY20" fmla="*/ 203881 h 2041918"/>
              <a:gd name="connsiteX21" fmla="*/ 3417455 w 4969164"/>
              <a:gd name="connsiteY21" fmla="*/ 185409 h 2041918"/>
              <a:gd name="connsiteX22" fmla="*/ 3491345 w 4969164"/>
              <a:gd name="connsiteY22" fmla="*/ 129991 h 2041918"/>
              <a:gd name="connsiteX23" fmla="*/ 3537527 w 4969164"/>
              <a:gd name="connsiteY23" fmla="*/ 111518 h 2041918"/>
              <a:gd name="connsiteX24" fmla="*/ 3620655 w 4969164"/>
              <a:gd name="connsiteY24" fmla="*/ 83809 h 2041918"/>
              <a:gd name="connsiteX25" fmla="*/ 3694545 w 4969164"/>
              <a:gd name="connsiteY25" fmla="*/ 56100 h 2041918"/>
              <a:gd name="connsiteX26" fmla="*/ 3823855 w 4969164"/>
              <a:gd name="connsiteY26" fmla="*/ 19154 h 2041918"/>
              <a:gd name="connsiteX27" fmla="*/ 4756727 w 4969164"/>
              <a:gd name="connsiteY27" fmla="*/ 19154 h 2041918"/>
              <a:gd name="connsiteX28" fmla="*/ 4913745 w 4969164"/>
              <a:gd name="connsiteY28" fmla="*/ 681 h 2041918"/>
              <a:gd name="connsiteX29" fmla="*/ 4969164 w 4969164"/>
              <a:gd name="connsiteY29" fmla="*/ 681 h 2041918"/>
              <a:gd name="connsiteX0" fmla="*/ 0 w 4969164"/>
              <a:gd name="connsiteY0" fmla="*/ 1774063 h 2041918"/>
              <a:gd name="connsiteX1" fmla="*/ 489527 w 4969164"/>
              <a:gd name="connsiteY1" fmla="*/ 1774063 h 2041918"/>
              <a:gd name="connsiteX2" fmla="*/ 508000 w 4969164"/>
              <a:gd name="connsiteY2" fmla="*/ 1801772 h 2041918"/>
              <a:gd name="connsiteX3" fmla="*/ 517236 w 4969164"/>
              <a:gd name="connsiteY3" fmla="*/ 1829481 h 2041918"/>
              <a:gd name="connsiteX4" fmla="*/ 526473 w 4969164"/>
              <a:gd name="connsiteY4" fmla="*/ 2032681 h 2041918"/>
              <a:gd name="connsiteX5" fmla="*/ 554182 w 4969164"/>
              <a:gd name="connsiteY5" fmla="*/ 2041918 h 2041918"/>
              <a:gd name="connsiteX6" fmla="*/ 840509 w 4969164"/>
              <a:gd name="connsiteY6" fmla="*/ 2014209 h 2041918"/>
              <a:gd name="connsiteX7" fmla="*/ 1136073 w 4969164"/>
              <a:gd name="connsiteY7" fmla="*/ 2004973 h 2041918"/>
              <a:gd name="connsiteX8" fmla="*/ 2179782 w 4969164"/>
              <a:gd name="connsiteY8" fmla="*/ 1995736 h 2041918"/>
              <a:gd name="connsiteX9" fmla="*/ 2198254 w 4969164"/>
              <a:gd name="connsiteY9" fmla="*/ 1644754 h 2041918"/>
              <a:gd name="connsiteX10" fmla="*/ 2272146 w 4969164"/>
              <a:gd name="connsiteY10" fmla="*/ 1275300 h 2041918"/>
              <a:gd name="connsiteX11" fmla="*/ 2272145 w 4969164"/>
              <a:gd name="connsiteY11" fmla="*/ 351664 h 2041918"/>
              <a:gd name="connsiteX12" fmla="*/ 2946400 w 4969164"/>
              <a:gd name="connsiteY12" fmla="*/ 351663 h 2041918"/>
              <a:gd name="connsiteX13" fmla="*/ 2992582 w 4969164"/>
              <a:gd name="connsiteY13" fmla="*/ 342427 h 2041918"/>
              <a:gd name="connsiteX14" fmla="*/ 3057236 w 4969164"/>
              <a:gd name="connsiteY14" fmla="*/ 333191 h 2041918"/>
              <a:gd name="connsiteX15" fmla="*/ 3094182 w 4969164"/>
              <a:gd name="connsiteY15" fmla="*/ 323954 h 2041918"/>
              <a:gd name="connsiteX16" fmla="*/ 3205018 w 4969164"/>
              <a:gd name="connsiteY16" fmla="*/ 305481 h 2041918"/>
              <a:gd name="connsiteX17" fmla="*/ 3297382 w 4969164"/>
              <a:gd name="connsiteY17" fmla="*/ 287009 h 2041918"/>
              <a:gd name="connsiteX18" fmla="*/ 3352800 w 4969164"/>
              <a:gd name="connsiteY18" fmla="*/ 259300 h 2041918"/>
              <a:gd name="connsiteX19" fmla="*/ 3389745 w 4969164"/>
              <a:gd name="connsiteY19" fmla="*/ 203881 h 2041918"/>
              <a:gd name="connsiteX20" fmla="*/ 3417455 w 4969164"/>
              <a:gd name="connsiteY20" fmla="*/ 185409 h 2041918"/>
              <a:gd name="connsiteX21" fmla="*/ 3491345 w 4969164"/>
              <a:gd name="connsiteY21" fmla="*/ 129991 h 2041918"/>
              <a:gd name="connsiteX22" fmla="*/ 3537527 w 4969164"/>
              <a:gd name="connsiteY22" fmla="*/ 111518 h 2041918"/>
              <a:gd name="connsiteX23" fmla="*/ 3620655 w 4969164"/>
              <a:gd name="connsiteY23" fmla="*/ 83809 h 2041918"/>
              <a:gd name="connsiteX24" fmla="*/ 3694545 w 4969164"/>
              <a:gd name="connsiteY24" fmla="*/ 56100 h 2041918"/>
              <a:gd name="connsiteX25" fmla="*/ 3823855 w 4969164"/>
              <a:gd name="connsiteY25" fmla="*/ 19154 h 2041918"/>
              <a:gd name="connsiteX26" fmla="*/ 4756727 w 4969164"/>
              <a:gd name="connsiteY26" fmla="*/ 19154 h 2041918"/>
              <a:gd name="connsiteX27" fmla="*/ 4913745 w 4969164"/>
              <a:gd name="connsiteY27" fmla="*/ 681 h 2041918"/>
              <a:gd name="connsiteX28" fmla="*/ 4969164 w 4969164"/>
              <a:gd name="connsiteY28" fmla="*/ 681 h 2041918"/>
              <a:gd name="connsiteX0" fmla="*/ 0 w 4969164"/>
              <a:gd name="connsiteY0" fmla="*/ 1774063 h 2043434"/>
              <a:gd name="connsiteX1" fmla="*/ 489527 w 4969164"/>
              <a:gd name="connsiteY1" fmla="*/ 1774063 h 2043434"/>
              <a:gd name="connsiteX2" fmla="*/ 508000 w 4969164"/>
              <a:gd name="connsiteY2" fmla="*/ 1801772 h 2043434"/>
              <a:gd name="connsiteX3" fmla="*/ 517236 w 4969164"/>
              <a:gd name="connsiteY3" fmla="*/ 1829481 h 2043434"/>
              <a:gd name="connsiteX4" fmla="*/ 526473 w 4969164"/>
              <a:gd name="connsiteY4" fmla="*/ 2032681 h 2043434"/>
              <a:gd name="connsiteX5" fmla="*/ 840509 w 4969164"/>
              <a:gd name="connsiteY5" fmla="*/ 2014209 h 2043434"/>
              <a:gd name="connsiteX6" fmla="*/ 1136073 w 4969164"/>
              <a:gd name="connsiteY6" fmla="*/ 2004973 h 2043434"/>
              <a:gd name="connsiteX7" fmla="*/ 2179782 w 4969164"/>
              <a:gd name="connsiteY7" fmla="*/ 1995736 h 2043434"/>
              <a:gd name="connsiteX8" fmla="*/ 2198254 w 4969164"/>
              <a:gd name="connsiteY8" fmla="*/ 1644754 h 2043434"/>
              <a:gd name="connsiteX9" fmla="*/ 2272146 w 4969164"/>
              <a:gd name="connsiteY9" fmla="*/ 1275300 h 2043434"/>
              <a:gd name="connsiteX10" fmla="*/ 2272145 w 4969164"/>
              <a:gd name="connsiteY10" fmla="*/ 351664 h 2043434"/>
              <a:gd name="connsiteX11" fmla="*/ 2946400 w 4969164"/>
              <a:gd name="connsiteY11" fmla="*/ 351663 h 2043434"/>
              <a:gd name="connsiteX12" fmla="*/ 2992582 w 4969164"/>
              <a:gd name="connsiteY12" fmla="*/ 342427 h 2043434"/>
              <a:gd name="connsiteX13" fmla="*/ 3057236 w 4969164"/>
              <a:gd name="connsiteY13" fmla="*/ 333191 h 2043434"/>
              <a:gd name="connsiteX14" fmla="*/ 3094182 w 4969164"/>
              <a:gd name="connsiteY14" fmla="*/ 323954 h 2043434"/>
              <a:gd name="connsiteX15" fmla="*/ 3205018 w 4969164"/>
              <a:gd name="connsiteY15" fmla="*/ 305481 h 2043434"/>
              <a:gd name="connsiteX16" fmla="*/ 3297382 w 4969164"/>
              <a:gd name="connsiteY16" fmla="*/ 287009 h 2043434"/>
              <a:gd name="connsiteX17" fmla="*/ 3352800 w 4969164"/>
              <a:gd name="connsiteY17" fmla="*/ 259300 h 2043434"/>
              <a:gd name="connsiteX18" fmla="*/ 3389745 w 4969164"/>
              <a:gd name="connsiteY18" fmla="*/ 203881 h 2043434"/>
              <a:gd name="connsiteX19" fmla="*/ 3417455 w 4969164"/>
              <a:gd name="connsiteY19" fmla="*/ 185409 h 2043434"/>
              <a:gd name="connsiteX20" fmla="*/ 3491345 w 4969164"/>
              <a:gd name="connsiteY20" fmla="*/ 129991 h 2043434"/>
              <a:gd name="connsiteX21" fmla="*/ 3537527 w 4969164"/>
              <a:gd name="connsiteY21" fmla="*/ 111518 h 2043434"/>
              <a:gd name="connsiteX22" fmla="*/ 3620655 w 4969164"/>
              <a:gd name="connsiteY22" fmla="*/ 83809 h 2043434"/>
              <a:gd name="connsiteX23" fmla="*/ 3694545 w 4969164"/>
              <a:gd name="connsiteY23" fmla="*/ 56100 h 2043434"/>
              <a:gd name="connsiteX24" fmla="*/ 3823855 w 4969164"/>
              <a:gd name="connsiteY24" fmla="*/ 19154 h 2043434"/>
              <a:gd name="connsiteX25" fmla="*/ 4756727 w 4969164"/>
              <a:gd name="connsiteY25" fmla="*/ 19154 h 2043434"/>
              <a:gd name="connsiteX26" fmla="*/ 4913745 w 4969164"/>
              <a:gd name="connsiteY26" fmla="*/ 681 h 2043434"/>
              <a:gd name="connsiteX27" fmla="*/ 4969164 w 4969164"/>
              <a:gd name="connsiteY27" fmla="*/ 681 h 2043434"/>
              <a:gd name="connsiteX0" fmla="*/ 0 w 4969164"/>
              <a:gd name="connsiteY0" fmla="*/ 1774063 h 2045400"/>
              <a:gd name="connsiteX1" fmla="*/ 489527 w 4969164"/>
              <a:gd name="connsiteY1" fmla="*/ 1774063 h 2045400"/>
              <a:gd name="connsiteX2" fmla="*/ 508000 w 4969164"/>
              <a:gd name="connsiteY2" fmla="*/ 1801772 h 2045400"/>
              <a:gd name="connsiteX3" fmla="*/ 526473 w 4969164"/>
              <a:gd name="connsiteY3" fmla="*/ 2032681 h 2045400"/>
              <a:gd name="connsiteX4" fmla="*/ 840509 w 4969164"/>
              <a:gd name="connsiteY4" fmla="*/ 2014209 h 2045400"/>
              <a:gd name="connsiteX5" fmla="*/ 1136073 w 4969164"/>
              <a:gd name="connsiteY5" fmla="*/ 2004973 h 2045400"/>
              <a:gd name="connsiteX6" fmla="*/ 2179782 w 4969164"/>
              <a:gd name="connsiteY6" fmla="*/ 1995736 h 2045400"/>
              <a:gd name="connsiteX7" fmla="*/ 2198254 w 4969164"/>
              <a:gd name="connsiteY7" fmla="*/ 1644754 h 2045400"/>
              <a:gd name="connsiteX8" fmla="*/ 2272146 w 4969164"/>
              <a:gd name="connsiteY8" fmla="*/ 1275300 h 2045400"/>
              <a:gd name="connsiteX9" fmla="*/ 2272145 w 4969164"/>
              <a:gd name="connsiteY9" fmla="*/ 351664 h 2045400"/>
              <a:gd name="connsiteX10" fmla="*/ 2946400 w 4969164"/>
              <a:gd name="connsiteY10" fmla="*/ 351663 h 2045400"/>
              <a:gd name="connsiteX11" fmla="*/ 2992582 w 4969164"/>
              <a:gd name="connsiteY11" fmla="*/ 342427 h 2045400"/>
              <a:gd name="connsiteX12" fmla="*/ 3057236 w 4969164"/>
              <a:gd name="connsiteY12" fmla="*/ 333191 h 2045400"/>
              <a:gd name="connsiteX13" fmla="*/ 3094182 w 4969164"/>
              <a:gd name="connsiteY13" fmla="*/ 323954 h 2045400"/>
              <a:gd name="connsiteX14" fmla="*/ 3205018 w 4969164"/>
              <a:gd name="connsiteY14" fmla="*/ 305481 h 2045400"/>
              <a:gd name="connsiteX15" fmla="*/ 3297382 w 4969164"/>
              <a:gd name="connsiteY15" fmla="*/ 287009 h 2045400"/>
              <a:gd name="connsiteX16" fmla="*/ 3352800 w 4969164"/>
              <a:gd name="connsiteY16" fmla="*/ 259300 h 2045400"/>
              <a:gd name="connsiteX17" fmla="*/ 3389745 w 4969164"/>
              <a:gd name="connsiteY17" fmla="*/ 203881 h 2045400"/>
              <a:gd name="connsiteX18" fmla="*/ 3417455 w 4969164"/>
              <a:gd name="connsiteY18" fmla="*/ 185409 h 2045400"/>
              <a:gd name="connsiteX19" fmla="*/ 3491345 w 4969164"/>
              <a:gd name="connsiteY19" fmla="*/ 129991 h 2045400"/>
              <a:gd name="connsiteX20" fmla="*/ 3537527 w 4969164"/>
              <a:gd name="connsiteY20" fmla="*/ 111518 h 2045400"/>
              <a:gd name="connsiteX21" fmla="*/ 3620655 w 4969164"/>
              <a:gd name="connsiteY21" fmla="*/ 83809 h 2045400"/>
              <a:gd name="connsiteX22" fmla="*/ 3694545 w 4969164"/>
              <a:gd name="connsiteY22" fmla="*/ 56100 h 2045400"/>
              <a:gd name="connsiteX23" fmla="*/ 3823855 w 4969164"/>
              <a:gd name="connsiteY23" fmla="*/ 19154 h 2045400"/>
              <a:gd name="connsiteX24" fmla="*/ 4756727 w 4969164"/>
              <a:gd name="connsiteY24" fmla="*/ 19154 h 2045400"/>
              <a:gd name="connsiteX25" fmla="*/ 4913745 w 4969164"/>
              <a:gd name="connsiteY25" fmla="*/ 681 h 2045400"/>
              <a:gd name="connsiteX26" fmla="*/ 4969164 w 4969164"/>
              <a:gd name="connsiteY2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2992582 w 4969164"/>
              <a:gd name="connsiteY10" fmla="*/ 342427 h 2045400"/>
              <a:gd name="connsiteX11" fmla="*/ 3057236 w 4969164"/>
              <a:gd name="connsiteY11" fmla="*/ 333191 h 2045400"/>
              <a:gd name="connsiteX12" fmla="*/ 3094182 w 4969164"/>
              <a:gd name="connsiteY12" fmla="*/ 323954 h 2045400"/>
              <a:gd name="connsiteX13" fmla="*/ 3205018 w 4969164"/>
              <a:gd name="connsiteY13" fmla="*/ 305481 h 2045400"/>
              <a:gd name="connsiteX14" fmla="*/ 3297382 w 4969164"/>
              <a:gd name="connsiteY14" fmla="*/ 287009 h 2045400"/>
              <a:gd name="connsiteX15" fmla="*/ 3352800 w 4969164"/>
              <a:gd name="connsiteY15" fmla="*/ 259300 h 2045400"/>
              <a:gd name="connsiteX16" fmla="*/ 3389745 w 4969164"/>
              <a:gd name="connsiteY16" fmla="*/ 203881 h 2045400"/>
              <a:gd name="connsiteX17" fmla="*/ 3417455 w 4969164"/>
              <a:gd name="connsiteY17" fmla="*/ 185409 h 2045400"/>
              <a:gd name="connsiteX18" fmla="*/ 3491345 w 4969164"/>
              <a:gd name="connsiteY18" fmla="*/ 129991 h 2045400"/>
              <a:gd name="connsiteX19" fmla="*/ 3537527 w 4969164"/>
              <a:gd name="connsiteY19" fmla="*/ 111518 h 2045400"/>
              <a:gd name="connsiteX20" fmla="*/ 3620655 w 4969164"/>
              <a:gd name="connsiteY20" fmla="*/ 83809 h 2045400"/>
              <a:gd name="connsiteX21" fmla="*/ 3694545 w 4969164"/>
              <a:gd name="connsiteY21" fmla="*/ 56100 h 2045400"/>
              <a:gd name="connsiteX22" fmla="*/ 3823855 w 4969164"/>
              <a:gd name="connsiteY22" fmla="*/ 19154 h 2045400"/>
              <a:gd name="connsiteX23" fmla="*/ 4756727 w 4969164"/>
              <a:gd name="connsiteY23" fmla="*/ 19154 h 2045400"/>
              <a:gd name="connsiteX24" fmla="*/ 4913745 w 4969164"/>
              <a:gd name="connsiteY24" fmla="*/ 681 h 2045400"/>
              <a:gd name="connsiteX25" fmla="*/ 4969164 w 4969164"/>
              <a:gd name="connsiteY25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57236 w 4969164"/>
              <a:gd name="connsiteY10" fmla="*/ 333191 h 2045400"/>
              <a:gd name="connsiteX11" fmla="*/ 3094182 w 4969164"/>
              <a:gd name="connsiteY11" fmla="*/ 323954 h 2045400"/>
              <a:gd name="connsiteX12" fmla="*/ 3205018 w 4969164"/>
              <a:gd name="connsiteY12" fmla="*/ 305481 h 2045400"/>
              <a:gd name="connsiteX13" fmla="*/ 3297382 w 4969164"/>
              <a:gd name="connsiteY13" fmla="*/ 287009 h 2045400"/>
              <a:gd name="connsiteX14" fmla="*/ 3352800 w 4969164"/>
              <a:gd name="connsiteY14" fmla="*/ 259300 h 2045400"/>
              <a:gd name="connsiteX15" fmla="*/ 3389745 w 4969164"/>
              <a:gd name="connsiteY15" fmla="*/ 203881 h 2045400"/>
              <a:gd name="connsiteX16" fmla="*/ 3417455 w 4969164"/>
              <a:gd name="connsiteY16" fmla="*/ 185409 h 2045400"/>
              <a:gd name="connsiteX17" fmla="*/ 3491345 w 4969164"/>
              <a:gd name="connsiteY17" fmla="*/ 129991 h 2045400"/>
              <a:gd name="connsiteX18" fmla="*/ 3537527 w 4969164"/>
              <a:gd name="connsiteY18" fmla="*/ 111518 h 2045400"/>
              <a:gd name="connsiteX19" fmla="*/ 3620655 w 4969164"/>
              <a:gd name="connsiteY19" fmla="*/ 83809 h 2045400"/>
              <a:gd name="connsiteX20" fmla="*/ 3694545 w 4969164"/>
              <a:gd name="connsiteY20" fmla="*/ 56100 h 2045400"/>
              <a:gd name="connsiteX21" fmla="*/ 3823855 w 4969164"/>
              <a:gd name="connsiteY21" fmla="*/ 19154 h 2045400"/>
              <a:gd name="connsiteX22" fmla="*/ 4756727 w 4969164"/>
              <a:gd name="connsiteY22" fmla="*/ 19154 h 2045400"/>
              <a:gd name="connsiteX23" fmla="*/ 4913745 w 4969164"/>
              <a:gd name="connsiteY23" fmla="*/ 681 h 2045400"/>
              <a:gd name="connsiteX24" fmla="*/ 4969164 w 4969164"/>
              <a:gd name="connsiteY24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094182 w 4969164"/>
              <a:gd name="connsiteY10" fmla="*/ 323954 h 2045400"/>
              <a:gd name="connsiteX11" fmla="*/ 3205018 w 4969164"/>
              <a:gd name="connsiteY11" fmla="*/ 305481 h 2045400"/>
              <a:gd name="connsiteX12" fmla="*/ 3297382 w 4969164"/>
              <a:gd name="connsiteY12" fmla="*/ 287009 h 2045400"/>
              <a:gd name="connsiteX13" fmla="*/ 3352800 w 4969164"/>
              <a:gd name="connsiteY13" fmla="*/ 259300 h 2045400"/>
              <a:gd name="connsiteX14" fmla="*/ 3389745 w 4969164"/>
              <a:gd name="connsiteY14" fmla="*/ 203881 h 2045400"/>
              <a:gd name="connsiteX15" fmla="*/ 3417455 w 4969164"/>
              <a:gd name="connsiteY15" fmla="*/ 185409 h 2045400"/>
              <a:gd name="connsiteX16" fmla="*/ 3491345 w 4969164"/>
              <a:gd name="connsiteY16" fmla="*/ 129991 h 2045400"/>
              <a:gd name="connsiteX17" fmla="*/ 3537527 w 4969164"/>
              <a:gd name="connsiteY17" fmla="*/ 111518 h 2045400"/>
              <a:gd name="connsiteX18" fmla="*/ 3620655 w 4969164"/>
              <a:gd name="connsiteY18" fmla="*/ 83809 h 2045400"/>
              <a:gd name="connsiteX19" fmla="*/ 3694545 w 4969164"/>
              <a:gd name="connsiteY19" fmla="*/ 56100 h 2045400"/>
              <a:gd name="connsiteX20" fmla="*/ 3823855 w 4969164"/>
              <a:gd name="connsiteY20" fmla="*/ 19154 h 2045400"/>
              <a:gd name="connsiteX21" fmla="*/ 4756727 w 4969164"/>
              <a:gd name="connsiteY21" fmla="*/ 19154 h 2045400"/>
              <a:gd name="connsiteX22" fmla="*/ 4913745 w 4969164"/>
              <a:gd name="connsiteY22" fmla="*/ 681 h 2045400"/>
              <a:gd name="connsiteX23" fmla="*/ 4969164 w 4969164"/>
              <a:gd name="connsiteY23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05018 w 4969164"/>
              <a:gd name="connsiteY10" fmla="*/ 305481 h 2045400"/>
              <a:gd name="connsiteX11" fmla="*/ 3297382 w 4969164"/>
              <a:gd name="connsiteY11" fmla="*/ 287009 h 2045400"/>
              <a:gd name="connsiteX12" fmla="*/ 3352800 w 4969164"/>
              <a:gd name="connsiteY12" fmla="*/ 259300 h 2045400"/>
              <a:gd name="connsiteX13" fmla="*/ 3389745 w 4969164"/>
              <a:gd name="connsiteY13" fmla="*/ 203881 h 2045400"/>
              <a:gd name="connsiteX14" fmla="*/ 3417455 w 4969164"/>
              <a:gd name="connsiteY14" fmla="*/ 185409 h 2045400"/>
              <a:gd name="connsiteX15" fmla="*/ 3491345 w 4969164"/>
              <a:gd name="connsiteY15" fmla="*/ 129991 h 2045400"/>
              <a:gd name="connsiteX16" fmla="*/ 3537527 w 4969164"/>
              <a:gd name="connsiteY16" fmla="*/ 111518 h 2045400"/>
              <a:gd name="connsiteX17" fmla="*/ 3620655 w 4969164"/>
              <a:gd name="connsiteY17" fmla="*/ 83809 h 2045400"/>
              <a:gd name="connsiteX18" fmla="*/ 3694545 w 4969164"/>
              <a:gd name="connsiteY18" fmla="*/ 56100 h 2045400"/>
              <a:gd name="connsiteX19" fmla="*/ 3823855 w 4969164"/>
              <a:gd name="connsiteY19" fmla="*/ 19154 h 2045400"/>
              <a:gd name="connsiteX20" fmla="*/ 4756727 w 4969164"/>
              <a:gd name="connsiteY20" fmla="*/ 19154 h 2045400"/>
              <a:gd name="connsiteX21" fmla="*/ 4913745 w 4969164"/>
              <a:gd name="connsiteY21" fmla="*/ 681 h 2045400"/>
              <a:gd name="connsiteX22" fmla="*/ 4969164 w 4969164"/>
              <a:gd name="connsiteY22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52800 w 4969164"/>
              <a:gd name="connsiteY11" fmla="*/ 259300 h 2045400"/>
              <a:gd name="connsiteX12" fmla="*/ 3389745 w 4969164"/>
              <a:gd name="connsiteY12" fmla="*/ 203881 h 2045400"/>
              <a:gd name="connsiteX13" fmla="*/ 3417455 w 4969164"/>
              <a:gd name="connsiteY13" fmla="*/ 185409 h 2045400"/>
              <a:gd name="connsiteX14" fmla="*/ 3491345 w 4969164"/>
              <a:gd name="connsiteY14" fmla="*/ 129991 h 2045400"/>
              <a:gd name="connsiteX15" fmla="*/ 3537527 w 4969164"/>
              <a:gd name="connsiteY15" fmla="*/ 111518 h 2045400"/>
              <a:gd name="connsiteX16" fmla="*/ 3620655 w 4969164"/>
              <a:gd name="connsiteY16" fmla="*/ 83809 h 2045400"/>
              <a:gd name="connsiteX17" fmla="*/ 3694545 w 4969164"/>
              <a:gd name="connsiteY17" fmla="*/ 56100 h 2045400"/>
              <a:gd name="connsiteX18" fmla="*/ 3823855 w 4969164"/>
              <a:gd name="connsiteY18" fmla="*/ 19154 h 2045400"/>
              <a:gd name="connsiteX19" fmla="*/ 4756727 w 4969164"/>
              <a:gd name="connsiteY19" fmla="*/ 19154 h 2045400"/>
              <a:gd name="connsiteX20" fmla="*/ 4913745 w 4969164"/>
              <a:gd name="connsiteY20" fmla="*/ 681 h 2045400"/>
              <a:gd name="connsiteX21" fmla="*/ 4969164 w 4969164"/>
              <a:gd name="connsiteY21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17455 w 4969164"/>
              <a:gd name="connsiteY12" fmla="*/ 185409 h 2045400"/>
              <a:gd name="connsiteX13" fmla="*/ 3491345 w 4969164"/>
              <a:gd name="connsiteY13" fmla="*/ 129991 h 2045400"/>
              <a:gd name="connsiteX14" fmla="*/ 3537527 w 4969164"/>
              <a:gd name="connsiteY14" fmla="*/ 111518 h 2045400"/>
              <a:gd name="connsiteX15" fmla="*/ 3620655 w 4969164"/>
              <a:gd name="connsiteY15" fmla="*/ 83809 h 2045400"/>
              <a:gd name="connsiteX16" fmla="*/ 3694545 w 4969164"/>
              <a:gd name="connsiteY16" fmla="*/ 56100 h 2045400"/>
              <a:gd name="connsiteX17" fmla="*/ 3823855 w 4969164"/>
              <a:gd name="connsiteY17" fmla="*/ 19154 h 2045400"/>
              <a:gd name="connsiteX18" fmla="*/ 4756727 w 4969164"/>
              <a:gd name="connsiteY18" fmla="*/ 19154 h 2045400"/>
              <a:gd name="connsiteX19" fmla="*/ 4913745 w 4969164"/>
              <a:gd name="connsiteY19" fmla="*/ 681 h 2045400"/>
              <a:gd name="connsiteX20" fmla="*/ 4969164 w 4969164"/>
              <a:gd name="connsiteY20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389745 w 4969164"/>
              <a:gd name="connsiteY11" fmla="*/ 203881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93045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91345 w 4969164"/>
              <a:gd name="connsiteY12" fmla="*/ 12999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537527 w 4969164"/>
              <a:gd name="connsiteY13" fmla="*/ 111518 h 2045400"/>
              <a:gd name="connsiteX14" fmla="*/ 3620655 w 4969164"/>
              <a:gd name="connsiteY14" fmla="*/ 83809 h 2045400"/>
              <a:gd name="connsiteX15" fmla="*/ 3694545 w 4969164"/>
              <a:gd name="connsiteY15" fmla="*/ 56100 h 2045400"/>
              <a:gd name="connsiteX16" fmla="*/ 3823855 w 4969164"/>
              <a:gd name="connsiteY16" fmla="*/ 19154 h 2045400"/>
              <a:gd name="connsiteX17" fmla="*/ 4756727 w 4969164"/>
              <a:gd name="connsiteY17" fmla="*/ 19154 h 2045400"/>
              <a:gd name="connsiteX18" fmla="*/ 4913745 w 4969164"/>
              <a:gd name="connsiteY18" fmla="*/ 681 h 2045400"/>
              <a:gd name="connsiteX19" fmla="*/ 4969164 w 4969164"/>
              <a:gd name="connsiteY19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23855 w 4969164"/>
              <a:gd name="connsiteY15" fmla="*/ 19154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694545 w 4969164"/>
              <a:gd name="connsiteY14" fmla="*/ 56100 h 2045400"/>
              <a:gd name="connsiteX15" fmla="*/ 3860801 w 4969164"/>
              <a:gd name="connsiteY15" fmla="*/ 93045 h 2045400"/>
              <a:gd name="connsiteX16" fmla="*/ 4756727 w 4969164"/>
              <a:gd name="connsiteY16" fmla="*/ 19154 h 2045400"/>
              <a:gd name="connsiteX17" fmla="*/ 4913745 w 4969164"/>
              <a:gd name="connsiteY17" fmla="*/ 681 h 2045400"/>
              <a:gd name="connsiteX18" fmla="*/ 4969164 w 4969164"/>
              <a:gd name="connsiteY18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620655 w 4969164"/>
              <a:gd name="connsiteY13" fmla="*/ 83809 h 2045400"/>
              <a:gd name="connsiteX14" fmla="*/ 3860801 w 4969164"/>
              <a:gd name="connsiteY14" fmla="*/ 93045 h 2045400"/>
              <a:gd name="connsiteX15" fmla="*/ 4756727 w 4969164"/>
              <a:gd name="connsiteY15" fmla="*/ 19154 h 2045400"/>
              <a:gd name="connsiteX16" fmla="*/ 4913745 w 4969164"/>
              <a:gd name="connsiteY16" fmla="*/ 681 h 2045400"/>
              <a:gd name="connsiteX17" fmla="*/ 4969164 w 4969164"/>
              <a:gd name="connsiteY17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45400"/>
              <a:gd name="connsiteX1" fmla="*/ 508000 w 4969164"/>
              <a:gd name="connsiteY1" fmla="*/ 1801772 h 2045400"/>
              <a:gd name="connsiteX2" fmla="*/ 526473 w 4969164"/>
              <a:gd name="connsiteY2" fmla="*/ 2032681 h 2045400"/>
              <a:gd name="connsiteX3" fmla="*/ 840509 w 4969164"/>
              <a:gd name="connsiteY3" fmla="*/ 2014209 h 2045400"/>
              <a:gd name="connsiteX4" fmla="*/ 1136073 w 4969164"/>
              <a:gd name="connsiteY4" fmla="*/ 2004973 h 2045400"/>
              <a:gd name="connsiteX5" fmla="*/ 2179782 w 4969164"/>
              <a:gd name="connsiteY5" fmla="*/ 1995736 h 2045400"/>
              <a:gd name="connsiteX6" fmla="*/ 2198254 w 4969164"/>
              <a:gd name="connsiteY6" fmla="*/ 1644754 h 2045400"/>
              <a:gd name="connsiteX7" fmla="*/ 2272146 w 4969164"/>
              <a:gd name="connsiteY7" fmla="*/ 1275300 h 2045400"/>
              <a:gd name="connsiteX8" fmla="*/ 2272145 w 4969164"/>
              <a:gd name="connsiteY8" fmla="*/ 351664 h 2045400"/>
              <a:gd name="connsiteX9" fmla="*/ 2946400 w 4969164"/>
              <a:gd name="connsiteY9" fmla="*/ 351663 h 2045400"/>
              <a:gd name="connsiteX10" fmla="*/ 3297382 w 4969164"/>
              <a:gd name="connsiteY10" fmla="*/ 287009 h 2045400"/>
              <a:gd name="connsiteX11" fmla="*/ 3408218 w 4969164"/>
              <a:gd name="connsiteY11" fmla="*/ 268536 h 2045400"/>
              <a:gd name="connsiteX12" fmla="*/ 3417454 w 4969164"/>
              <a:gd name="connsiteY12" fmla="*/ 102281 h 2045400"/>
              <a:gd name="connsiteX13" fmla="*/ 3860801 w 4969164"/>
              <a:gd name="connsiteY13" fmla="*/ 93045 h 2045400"/>
              <a:gd name="connsiteX14" fmla="*/ 4756727 w 4969164"/>
              <a:gd name="connsiteY14" fmla="*/ 19154 h 2045400"/>
              <a:gd name="connsiteX15" fmla="*/ 4913745 w 4969164"/>
              <a:gd name="connsiteY15" fmla="*/ 681 h 2045400"/>
              <a:gd name="connsiteX16" fmla="*/ 4969164 w 4969164"/>
              <a:gd name="connsiteY16" fmla="*/ 681 h 2045400"/>
              <a:gd name="connsiteX0" fmla="*/ 0 w 4969164"/>
              <a:gd name="connsiteY0" fmla="*/ 1774063 h 2032681"/>
              <a:gd name="connsiteX1" fmla="*/ 508000 w 4969164"/>
              <a:gd name="connsiteY1" fmla="*/ 1801772 h 2032681"/>
              <a:gd name="connsiteX2" fmla="*/ 526473 w 4969164"/>
              <a:gd name="connsiteY2" fmla="*/ 2032681 h 2032681"/>
              <a:gd name="connsiteX3" fmla="*/ 840509 w 4969164"/>
              <a:gd name="connsiteY3" fmla="*/ 2014209 h 2032681"/>
              <a:gd name="connsiteX4" fmla="*/ 1136073 w 4969164"/>
              <a:gd name="connsiteY4" fmla="*/ 2004973 h 2032681"/>
              <a:gd name="connsiteX5" fmla="*/ 2179782 w 4969164"/>
              <a:gd name="connsiteY5" fmla="*/ 1995736 h 2032681"/>
              <a:gd name="connsiteX6" fmla="*/ 2198254 w 4969164"/>
              <a:gd name="connsiteY6" fmla="*/ 1644754 h 2032681"/>
              <a:gd name="connsiteX7" fmla="*/ 2272146 w 4969164"/>
              <a:gd name="connsiteY7" fmla="*/ 1275300 h 2032681"/>
              <a:gd name="connsiteX8" fmla="*/ 2272145 w 4969164"/>
              <a:gd name="connsiteY8" fmla="*/ 351664 h 2032681"/>
              <a:gd name="connsiteX9" fmla="*/ 2946400 w 4969164"/>
              <a:gd name="connsiteY9" fmla="*/ 351663 h 2032681"/>
              <a:gd name="connsiteX10" fmla="*/ 3297382 w 4969164"/>
              <a:gd name="connsiteY10" fmla="*/ 287009 h 2032681"/>
              <a:gd name="connsiteX11" fmla="*/ 3408218 w 4969164"/>
              <a:gd name="connsiteY11" fmla="*/ 268536 h 2032681"/>
              <a:gd name="connsiteX12" fmla="*/ 3417454 w 4969164"/>
              <a:gd name="connsiteY12" fmla="*/ 102281 h 2032681"/>
              <a:gd name="connsiteX13" fmla="*/ 3860801 w 4969164"/>
              <a:gd name="connsiteY13" fmla="*/ 93045 h 2032681"/>
              <a:gd name="connsiteX14" fmla="*/ 4756727 w 4969164"/>
              <a:gd name="connsiteY14" fmla="*/ 19154 h 2032681"/>
              <a:gd name="connsiteX15" fmla="*/ 4913745 w 4969164"/>
              <a:gd name="connsiteY15" fmla="*/ 681 h 2032681"/>
              <a:gd name="connsiteX16" fmla="*/ 4969164 w 4969164"/>
              <a:gd name="connsiteY16" fmla="*/ 681 h 203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9164" h="2032681">
                <a:moveTo>
                  <a:pt x="0" y="1774063"/>
                </a:moveTo>
                <a:lnTo>
                  <a:pt x="508000" y="1801772"/>
                </a:lnTo>
                <a:cubicBezTo>
                  <a:pt x="499931" y="1964050"/>
                  <a:pt x="517236" y="1917226"/>
                  <a:pt x="526473" y="2032681"/>
                </a:cubicBezTo>
                <a:lnTo>
                  <a:pt x="840509" y="2014209"/>
                </a:lnTo>
                <a:cubicBezTo>
                  <a:pt x="906703" y="2011130"/>
                  <a:pt x="912861" y="2008052"/>
                  <a:pt x="1136073" y="2004973"/>
                </a:cubicBezTo>
                <a:lnTo>
                  <a:pt x="2179782" y="1995736"/>
                </a:lnTo>
                <a:cubicBezTo>
                  <a:pt x="2204329" y="1774318"/>
                  <a:pt x="2182860" y="1764826"/>
                  <a:pt x="2198254" y="1644754"/>
                </a:cubicBezTo>
                <a:cubicBezTo>
                  <a:pt x="2213648" y="1524682"/>
                  <a:pt x="2263629" y="1368995"/>
                  <a:pt x="2272146" y="1275300"/>
                </a:cubicBezTo>
                <a:cubicBezTo>
                  <a:pt x="2276764" y="1092112"/>
                  <a:pt x="2258311" y="404914"/>
                  <a:pt x="2272145" y="351664"/>
                </a:cubicBezTo>
                <a:cubicBezTo>
                  <a:pt x="2282036" y="313591"/>
                  <a:pt x="2826327" y="353202"/>
                  <a:pt x="2946400" y="351663"/>
                </a:cubicBezTo>
                <a:cubicBezTo>
                  <a:pt x="3117273" y="340887"/>
                  <a:pt x="3121891" y="330112"/>
                  <a:pt x="3297382" y="287009"/>
                </a:cubicBezTo>
                <a:cubicBezTo>
                  <a:pt x="3472873" y="243906"/>
                  <a:pt x="3388206" y="299324"/>
                  <a:pt x="3408218" y="268536"/>
                </a:cubicBezTo>
                <a:cubicBezTo>
                  <a:pt x="3428230" y="237748"/>
                  <a:pt x="3415914" y="279312"/>
                  <a:pt x="3417454" y="102281"/>
                </a:cubicBezTo>
                <a:lnTo>
                  <a:pt x="3860801" y="93045"/>
                </a:lnTo>
                <a:cubicBezTo>
                  <a:pt x="4084013" y="79190"/>
                  <a:pt x="4581236" y="34548"/>
                  <a:pt x="4756727" y="19154"/>
                </a:cubicBezTo>
                <a:cubicBezTo>
                  <a:pt x="4932218" y="3760"/>
                  <a:pt x="4773734" y="12349"/>
                  <a:pt x="4913745" y="681"/>
                </a:cubicBezTo>
                <a:cubicBezTo>
                  <a:pt x="4932154" y="-853"/>
                  <a:pt x="4950691" y="681"/>
                  <a:pt x="4969164" y="681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3927" y="405464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431" y="3592603"/>
            <a:ext cx="44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899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1t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0070" y="2830603"/>
            <a:ext cx="38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2t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0585" y="2391597"/>
            <a:ext cx="7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= 5t</a:t>
            </a:r>
            <a:endParaRPr lang="ru-RU" b="1" dirty="0" err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6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– practice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examples of combinational and sequential circuits</a:t>
            </a:r>
          </a:p>
          <a:p>
            <a:r>
              <a:rPr lang="en-US" dirty="0"/>
              <a:t>You will need the </a:t>
            </a:r>
            <a:r>
              <a:rPr lang="en-US" b="1" dirty="0">
                <a:hlinkClick r:id="rId2"/>
              </a:rPr>
              <a:t>Logisim</a:t>
            </a:r>
            <a:r>
              <a:rPr lang="en-US" dirty="0"/>
              <a:t> app: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Java: </a:t>
            </a:r>
            <a:r>
              <a:rPr lang="en-US" dirty="0">
                <a:hlinkClick r:id="rId3"/>
              </a:rPr>
              <a:t>https://www.java.com/ru/download/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Ligisim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https://sourceforge.net/projects/circuit/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2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3237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09375" y="1622857"/>
            <a:ext cx="4274236" cy="2872551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09375" y="4511886"/>
            <a:ext cx="4274236" cy="1426169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solidFill>
              <a:schemeClr val="accent2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609375" y="1067083"/>
            <a:ext cx="4370360" cy="344480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557285" y="5026833"/>
            <a:ext cx="4370360" cy="1188772"/>
          </a:xfrm>
          <a:prstGeom prst="rect">
            <a:avLst/>
          </a:prstGeom>
          <a:gradFill flip="none" rotWithShape="1">
            <a:gsLst>
              <a:gs pos="68000">
                <a:srgbClr val="FFFFFF">
                  <a:alpha val="66000"/>
                </a:srgbClr>
              </a:gs>
              <a:gs pos="2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3357559" y="4511886"/>
            <a:ext cx="155692" cy="1426169"/>
          </a:xfrm>
          <a:prstGeom prst="leftBrace">
            <a:avLst>
              <a:gd name="adj1" fmla="val 38114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997" y="4871027"/>
            <a:ext cx="1629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Topics of </a:t>
            </a:r>
          </a:p>
          <a:p>
            <a:pPr algn="r"/>
            <a:r>
              <a:rPr lang="en-US" sz="2000" dirty="0">
                <a:latin typeface="+mj-lt"/>
              </a:rPr>
              <a:t>this lecture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8297" cy="1325563"/>
          </a:xfrm>
        </p:spPr>
        <p:txBody>
          <a:bodyPr/>
          <a:lstStyle/>
          <a:p>
            <a:r>
              <a:rPr lang="en-US" dirty="0"/>
              <a:t>Layers of Abstraction in Computer Science (CS)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11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Combinational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038" y="1690688"/>
            <a:ext cx="8228012" cy="795803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/>
              <a:t>If the output of a function is completely defined by the current input, then the function is called </a:t>
            </a:r>
            <a:r>
              <a:rPr lang="en-US" i="1" dirty="0">
                <a:solidFill>
                  <a:schemeClr val="accent1"/>
                </a:solidFill>
              </a:rPr>
              <a:t>combinational </a:t>
            </a:r>
            <a:r>
              <a:rPr lang="en-US" dirty="0"/>
              <a:t>:</a:t>
            </a:r>
          </a:p>
          <a:p>
            <a:pPr marL="342900" indent="-34290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6264" y="2464527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Q</a:t>
            </a:r>
            <a:r>
              <a:rPr lang="en-US" sz="2000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F(</a:t>
            </a:r>
            <a:r>
              <a:rPr lang="en-US" sz="2800" dirty="0" err="1">
                <a:latin typeface="+mj-lt"/>
              </a:rPr>
              <a:t>x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z</a:t>
            </a:r>
            <a:r>
              <a:rPr lang="en-US" dirty="0" err="1">
                <a:latin typeface="+mj-lt"/>
              </a:rPr>
              <a:t>t</a:t>
            </a:r>
            <a:r>
              <a:rPr lang="en-US" sz="2800" dirty="0">
                <a:latin typeface="+mj-lt"/>
              </a:rPr>
              <a:t>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1119" y="3150600"/>
            <a:ext cx="8228012" cy="316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 lot of things can be implemented using combinational circuits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e. g. adder, decoder, multiplexer…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8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376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output of a function depends not only on the current input, but on the previous state, then the function is called </a:t>
            </a:r>
            <a:r>
              <a:rPr lang="en-US" i="1" dirty="0">
                <a:solidFill>
                  <a:schemeClr val="accent1"/>
                </a:solidFill>
              </a:rPr>
              <a:t>sequential</a:t>
            </a:r>
          </a:p>
          <a:p>
            <a:endParaRPr lang="en-US" i="1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Main advantage - ability to remember the previous state</a:t>
            </a:r>
          </a:p>
          <a:p>
            <a:pPr lvl="1"/>
            <a:r>
              <a:rPr lang="en-US" dirty="0"/>
              <a:t>Used to store 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110" y="2911434"/>
            <a:ext cx="3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61922"/>
                </a:solidFill>
                <a:latin typeface="+mj-lt"/>
              </a:rPr>
              <a:t>Q</a:t>
            </a:r>
            <a:r>
              <a:rPr lang="en-US" dirty="0" err="1">
                <a:solidFill>
                  <a:srgbClr val="061922"/>
                </a:solidFill>
                <a:latin typeface="+mj-lt"/>
              </a:rPr>
              <a:t>t</a:t>
            </a:r>
            <a:r>
              <a:rPr lang="en-US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= F(</a:t>
            </a:r>
            <a:r>
              <a:rPr lang="en-US" sz="2400" dirty="0" err="1">
                <a:latin typeface="+mj-lt"/>
              </a:rPr>
              <a:t>x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y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z</a:t>
            </a:r>
            <a:r>
              <a:rPr lang="en-US" sz="1600" dirty="0" err="1">
                <a:latin typeface="+mj-lt"/>
              </a:rPr>
              <a:t>t</a:t>
            </a:r>
            <a:r>
              <a:rPr lang="en-US" sz="2400" dirty="0">
                <a:latin typeface="+mj-lt"/>
              </a:rPr>
              <a:t>, …,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Q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57698" y="2961388"/>
            <a:ext cx="2971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400" dirty="0">
                <a:solidFill>
                  <a:schemeClr val="accent1"/>
                </a:solidFill>
                <a:latin typeface="+mj-lt"/>
              </a:rPr>
              <a:t>F(x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y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z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t-1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6757" y="2919562"/>
            <a:ext cx="3220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+mj-lt"/>
              </a:rPr>
              <a:t>F(x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y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z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t-2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, …, 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Q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t-3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)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)</a:t>
            </a:r>
          </a:p>
        </p:txBody>
      </p:sp>
      <p:grpSp>
        <p:nvGrpSpPr>
          <p:cNvPr id="9" name="Group 8" hidden="1"/>
          <p:cNvGrpSpPr/>
          <p:nvPr/>
        </p:nvGrpSpPr>
        <p:grpSpPr>
          <a:xfrm>
            <a:off x="2204720" y="2907242"/>
            <a:ext cx="8006080" cy="536998"/>
            <a:chOff x="680720" y="2907242"/>
            <a:chExt cx="8006080" cy="536998"/>
          </a:xfrm>
        </p:grpSpPr>
        <p:sp>
          <p:nvSpPr>
            <p:cNvPr id="8" name="Rectangle 7"/>
            <p:cNvSpPr/>
            <p:nvPr/>
          </p:nvSpPr>
          <p:spPr bwMode="auto">
            <a:xfrm>
              <a:off x="680720" y="2907242"/>
              <a:ext cx="8006080" cy="53699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790" y="2907242"/>
              <a:ext cx="362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061922"/>
                  </a:solidFill>
                  <a:latin typeface="Neo Sans Intel" pitchFamily="34" charset="0"/>
                </a:rPr>
                <a:t>Q</a:t>
              </a: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</a:rPr>
                <a:t>t</a:t>
              </a:r>
              <a:r>
                <a:rPr lang="en-US" dirty="0">
                  <a:solidFill>
                    <a:srgbClr val="061922"/>
                  </a:solidFill>
                  <a:latin typeface="Neo Sans Intel" pitchFamily="34" charset="0"/>
                </a:rPr>
                <a:t> </a:t>
              </a:r>
              <a:r>
                <a:rPr lang="en-US" sz="2400" dirty="0">
                  <a:latin typeface="Neo Sans Intel" pitchFamily="34" charset="0"/>
                </a:rPr>
                <a:t>= F(</a:t>
              </a:r>
              <a:r>
                <a:rPr lang="en-US" sz="2400" dirty="0" err="1">
                  <a:latin typeface="Neo Sans Intel" pitchFamily="34" charset="0"/>
                </a:rPr>
                <a:t>x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y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</a:t>
              </a:r>
              <a:r>
                <a:rPr lang="en-US" sz="2400" dirty="0" err="1">
                  <a:latin typeface="Neo Sans Intel" pitchFamily="34" charset="0"/>
                </a:rPr>
                <a:t>z</a:t>
              </a:r>
              <a:r>
                <a:rPr lang="en-US" sz="1600" dirty="0" err="1">
                  <a:latin typeface="Neo Sans Intel" pitchFamily="34" charset="0"/>
                </a:rPr>
                <a:t>t</a:t>
              </a:r>
              <a:r>
                <a:rPr lang="en-US" sz="2400" dirty="0">
                  <a:latin typeface="Neo Sans Intel" pitchFamily="34" charset="0"/>
                </a:rPr>
                <a:t>, …, </a:t>
              </a:r>
              <a:r>
                <a:rPr lang="en-US" sz="2400" dirty="0">
                  <a:solidFill>
                    <a:schemeClr val="accent1"/>
                  </a:solidFill>
                  <a:latin typeface="Neo Sans Intel" pitchFamily="34" charset="0"/>
                </a:rPr>
                <a:t>Q</a:t>
              </a:r>
              <a:r>
                <a:rPr lang="en-US" sz="1600" dirty="0">
                  <a:solidFill>
                    <a:schemeClr val="accent1"/>
                  </a:solidFill>
                  <a:latin typeface="Neo Sans Intel" pitchFamily="34" charset="0"/>
                </a:rPr>
                <a:t>t-1</a:t>
              </a:r>
              <a:r>
                <a:rPr lang="en-US" sz="2400" dirty="0">
                  <a:latin typeface="Neo Sans Intel" pitchFamily="34" charset="0"/>
                </a:rPr>
                <a:t>)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03108" y="3034656"/>
            <a:ext cx="7872412" cy="54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75000"/>
              </a:spcBef>
              <a:buFont typeface="Arial" pitchFamily="34" charset="0"/>
              <a:buChar char="•"/>
              <a:defRPr sz="2400" b="0" i="1">
                <a:solidFill>
                  <a:schemeClr val="accent1"/>
                </a:solidFill>
                <a:latin typeface="Neo Sans Intel"/>
                <a:cs typeface="Neo Sans Intel"/>
              </a:defRPr>
            </a:lvl1pPr>
            <a:lvl2pPr marL="185738" indent="-184150" eaLnBrk="1" hangingPunct="1">
              <a:spcBef>
                <a:spcPct val="40000"/>
              </a:spcBef>
              <a:buClr>
                <a:schemeClr val="tx1"/>
              </a:buClr>
              <a:buFont typeface="Times" pitchFamily="18" charset="0"/>
              <a:buChar char="•"/>
              <a:defRPr sz="2200" b="0" i="0">
                <a:latin typeface="Neo Sans Intel"/>
                <a:cs typeface="Neo Sans Intel"/>
              </a:defRPr>
            </a:lvl2pPr>
            <a:lvl3pPr marL="414338" indent="-227013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2000" b="0" i="0">
                <a:latin typeface="Neo Sans Intel"/>
                <a:cs typeface="Neo Sans Intel"/>
              </a:defRPr>
            </a:lvl3pPr>
            <a:lvl4pPr marL="568325" indent="-152400" eaLnBrk="1" hangingPunct="1">
              <a:spcBef>
                <a:spcPct val="20000"/>
              </a:spcBef>
              <a:buClr>
                <a:schemeClr val="bg2"/>
              </a:buClr>
              <a:buFont typeface="Neo Sans Intel" pitchFamily="34" charset="0"/>
              <a:buChar char="–"/>
              <a:defRPr sz="1800" b="0" i="0">
                <a:latin typeface="Neo Sans Intel"/>
                <a:cs typeface="Neo Sans Intel"/>
              </a:defRPr>
            </a:lvl4pPr>
            <a:lvl5pPr marL="762000" indent="-192088" eaLnBrk="1" hangingPunct="1">
              <a:spcBef>
                <a:spcPct val="20000"/>
              </a:spcBef>
              <a:buClr>
                <a:schemeClr val="bg2"/>
              </a:buClr>
              <a:buChar char="–"/>
              <a:defRPr sz="1800" b="0" i="0">
                <a:latin typeface="Neo Sans Intel"/>
                <a:cs typeface="Neo Sans Intel"/>
              </a:defRPr>
            </a:lvl5pPr>
            <a:lvl6pPr marL="12192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6pPr>
            <a:lvl7pPr marL="16764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7pPr>
            <a:lvl8pPr marL="21336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8pPr>
            <a:lvl9pPr marL="2590800" indent="-19208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latin typeface="+mn-lt"/>
                <a:cs typeface="+mn-cs"/>
              </a:defRPr>
            </a:lvl9pPr>
          </a:lstStyle>
          <a:p>
            <a:pPr marL="690563" lvl="2" indent="-344488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4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1524001" y="4322786"/>
            <a:ext cx="6030093" cy="2039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83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SR Latch: Overview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8792032" y="1921476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36355" y="4739568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2319646" y="2009998"/>
            <a:ext cx="1913448" cy="1193030"/>
            <a:chOff x="795646" y="1425683"/>
            <a:chExt cx="1913448" cy="1193030"/>
          </a:xfrm>
        </p:grpSpPr>
        <p:grpSp>
          <p:nvGrpSpPr>
            <p:cNvPr id="18" name="Group 17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193" name="Isosceles Triangle 192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1" name="Isosceles Triangle 200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" name="Elbow Connector 26"/>
            <p:cNvCxnSpPr>
              <a:stCxn id="194" idx="6"/>
              <a:endCxn id="201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>
              <a:stCxn id="193" idx="3"/>
              <a:endCxn id="203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Straight Connector 227"/>
            <p:cNvCxnSpPr>
              <a:stCxn id="194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23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239" name="Straight Connector 238"/>
            <p:cNvCxnSpPr>
              <a:stCxn id="203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4" name="TextBox 203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188754" y="4582411"/>
            <a:ext cx="1859645" cy="670923"/>
            <a:chOff x="664753" y="4496685"/>
            <a:chExt cx="1859645" cy="670923"/>
          </a:xfrm>
        </p:grpSpPr>
        <p:grpSp>
          <p:nvGrpSpPr>
            <p:cNvPr id="246" name="Group 245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05" name="Oval 204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06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" name="TextBox 244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07686" y="5630839"/>
            <a:ext cx="1859645" cy="549192"/>
            <a:chOff x="683685" y="5545114"/>
            <a:chExt cx="1859645" cy="549192"/>
          </a:xfrm>
        </p:grpSpPr>
        <p:grpSp>
          <p:nvGrpSpPr>
            <p:cNvPr id="221" name="Group 220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222" name="Isosceles Triangle 2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47" name="Straight Connector 246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48" name="TextBox 247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1" name="TextBox 250"/>
          <p:cNvSpPr txBox="1"/>
          <p:nvPr/>
        </p:nvSpPr>
        <p:spPr>
          <a:xfrm rot="5400000">
            <a:off x="2959232" y="5121501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cs typeface="Calibri"/>
              </a:rPr>
              <a:t>≡</a:t>
            </a:r>
            <a:endParaRPr lang="en-US" sz="3600" dirty="0"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313389" y="4601458"/>
            <a:ext cx="1859645" cy="670923"/>
            <a:chOff x="2789388" y="4515732"/>
            <a:chExt cx="1859645" cy="670923"/>
          </a:xfrm>
        </p:grpSpPr>
        <p:grpSp>
          <p:nvGrpSpPr>
            <p:cNvPr id="252" name="Group 251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7" name="Straight Connector 256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0" name="TextBox 259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x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y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86647" y="5318039"/>
            <a:ext cx="910140" cy="700667"/>
            <a:chOff x="3262647" y="5232313"/>
            <a:chExt cx="910140" cy="700667"/>
          </a:xfrm>
        </p:grpSpPr>
        <p:sp>
          <p:nvSpPr>
            <p:cNvPr id="244" name="TextBox 24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  <a:cs typeface="Calibri"/>
                </a:rPr>
                <a:t>≡</a:t>
              </a:r>
              <a:endParaRPr lang="en-US" sz="3600" dirty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out</a:t>
              </a:r>
            </a:p>
          </p:txBody>
        </p:sp>
        <p:cxnSp>
          <p:nvCxnSpPr>
            <p:cNvPr id="266" name="Straight Connector 265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5125148" y="1712541"/>
            <a:ext cx="2253249" cy="1963216"/>
            <a:chOff x="3601147" y="1450966"/>
            <a:chExt cx="2253249" cy="1963216"/>
          </a:xfrm>
        </p:grpSpPr>
        <p:grpSp>
          <p:nvGrpSpPr>
            <p:cNvPr id="32" name="Group 31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270" name="Oval 269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2" name="Straight Connector 271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3" name="TextBox 272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Q</a:t>
              </a:r>
            </a:p>
          </p:txBody>
        </p:sp>
        <p:cxnSp>
          <p:nvCxnSpPr>
            <p:cNvPr id="38" name="Elbow Connector 37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27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!Q</a:t>
              </a:r>
            </a:p>
          </p:txBody>
        </p:sp>
        <p:cxnSp>
          <p:nvCxnSpPr>
            <p:cNvPr id="47" name="Elbow Connector 46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76" name="Straight Connector 275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</p:grpSp>
      <p:sp>
        <p:nvSpPr>
          <p:cNvPr id="279" name="TextBox 278"/>
          <p:cNvSpPr txBox="1"/>
          <p:nvPr/>
        </p:nvSpPr>
        <p:spPr>
          <a:xfrm>
            <a:off x="5062926" y="206798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215531" y="3017276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5062926" y="207703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7211148" y="2168757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5063610" y="316609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7228363" y="3002454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5040021" y="317188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7214187" y="2180190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86335" y="442131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NOR: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8800652" y="1539286"/>
            <a:ext cx="895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SR latch:</a:t>
            </a:r>
          </a:p>
        </p:txBody>
      </p:sp>
      <p:sp>
        <p:nvSpPr>
          <p:cNvPr id="61" name="Curved Up Arrow 60"/>
          <p:cNvSpPr/>
          <p:nvPr/>
        </p:nvSpPr>
        <p:spPr bwMode="auto">
          <a:xfrm>
            <a:off x="5812170" y="3600311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38713" y="1091707"/>
            <a:ext cx="2394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simplest store element: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926232" y="1088121"/>
            <a:ext cx="228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SR latch: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359965" y="4386871"/>
            <a:ext cx="569572" cy="487498"/>
            <a:chOff x="835965" y="4301146"/>
            <a:chExt cx="569572" cy="487498"/>
          </a:xfrm>
        </p:grpSpPr>
        <p:sp>
          <p:nvSpPr>
            <p:cNvPr id="267" name="TextBox 266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90118" y="4409588"/>
            <a:ext cx="564054" cy="483829"/>
            <a:chOff x="2966118" y="4323862"/>
            <a:chExt cx="564054" cy="483829"/>
          </a:xfrm>
        </p:grpSpPr>
        <p:sp>
          <p:nvSpPr>
            <p:cNvPr id="259" name="TextBox 258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856917" y="2231440"/>
            <a:ext cx="1707408" cy="369332"/>
            <a:chOff x="6549916" y="999409"/>
            <a:chExt cx="1707408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856917" y="2579302"/>
            <a:ext cx="1678554" cy="369332"/>
            <a:chOff x="6549916" y="999409"/>
            <a:chExt cx="1678554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8855461" y="2916719"/>
            <a:ext cx="1678554" cy="369332"/>
            <a:chOff x="6549916" y="999409"/>
            <a:chExt cx="1678554" cy="369332"/>
          </a:xfrm>
        </p:grpSpPr>
        <p:sp>
          <p:nvSpPr>
            <p:cNvPr id="298" name="TextBox 297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855461" y="3236049"/>
            <a:ext cx="1678554" cy="369332"/>
            <a:chOff x="6549916" y="999409"/>
            <a:chExt cx="1678554" cy="369332"/>
          </a:xfrm>
        </p:grpSpPr>
        <p:sp>
          <p:nvSpPr>
            <p:cNvPr id="303" name="TextBox 302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842106" y="1612821"/>
            <a:ext cx="2805952" cy="2624965"/>
            <a:chOff x="7055224" y="3469340"/>
            <a:chExt cx="2805952" cy="2624965"/>
          </a:xfrm>
        </p:grpSpPr>
        <p:sp>
          <p:nvSpPr>
            <p:cNvPr id="60" name="Rectangle 59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!Q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845849" y="3620482"/>
            <a:ext cx="1675267" cy="692179"/>
            <a:chOff x="6579873" y="3477287"/>
            <a:chExt cx="1675267" cy="692179"/>
          </a:xfrm>
        </p:grpSpPr>
        <p:sp>
          <p:nvSpPr>
            <p:cNvPr id="74" name="TextBox 73"/>
            <p:cNvSpPr txBox="1"/>
            <p:nvPr/>
          </p:nvSpPr>
          <p:spPr>
            <a:xfrm>
              <a:off x="6579873" y="3800134"/>
              <a:ext cx="16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Prohibited state</a:t>
              </a:r>
            </a:p>
          </p:txBody>
        </p:sp>
        <p:cxnSp>
          <p:nvCxnSpPr>
            <p:cNvPr id="76" name="Straight Arrow Connector 75"/>
            <p:cNvCxnSpPr>
              <a:stCxn id="74" idx="0"/>
            </p:cNvCxnSpPr>
            <p:nvPr/>
          </p:nvCxnSpPr>
          <p:spPr bwMode="auto">
            <a:xfrm flipH="1" flipV="1">
              <a:off x="7007056" y="3477287"/>
              <a:ext cx="410451" cy="32284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420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51" grpId="0"/>
      <p:bldP spid="279" grpId="0" animBg="1"/>
      <p:bldP spid="280" grpId="0" animBg="1"/>
      <p:bldP spid="281" grpId="0" animBg="1"/>
      <p:bldP spid="281" grpId="1" animBg="1"/>
      <p:bldP spid="281" grpId="2" animBg="1"/>
      <p:bldP spid="282" grpId="0" animBg="1"/>
      <p:bldP spid="283" grpId="0" animBg="1"/>
      <p:bldP spid="284" grpId="0" animBg="1"/>
      <p:bldP spid="285" grpId="0" animBg="1"/>
      <p:bldP spid="286" grpId="0" animBg="1"/>
      <p:bldP spid="286" grpId="1" animBg="1"/>
      <p:bldP spid="58" grpId="0"/>
      <p:bldP spid="287" grpId="0"/>
      <p:bldP spid="61" grpId="0" animBg="1"/>
      <p:bldP spid="63" grpId="0"/>
      <p:bldP spid="2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4135" y="842437"/>
            <a:ext cx="2429206" cy="2007416"/>
            <a:chOff x="468775" y="1830131"/>
            <a:chExt cx="2429206" cy="2007416"/>
          </a:xfrm>
        </p:grpSpPr>
        <p:sp>
          <p:nvSpPr>
            <p:cNvPr id="17" name="Oval 1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11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reset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sp>
          <p:nvSpPr>
            <p:cNvPr id="22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cs typeface="Arial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Q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!Q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06473" y="1342778"/>
            <a:ext cx="1522301" cy="1093694"/>
            <a:chOff x="1237558" y="4455457"/>
            <a:chExt cx="2393549" cy="109369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00470" y="4547707"/>
              <a:ext cx="4667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R</a:t>
              </a: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2758972" y="5102261"/>
              <a:ext cx="6331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!Q</a:t>
              </a: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Q</a:t>
              </a:r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8050057" y="1195557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09581" y="3093426"/>
            <a:ext cx="694658" cy="738664"/>
            <a:chOff x="1139501" y="3550642"/>
            <a:chExt cx="694658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1139501" y="366389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909581" y="3960675"/>
            <a:ext cx="694658" cy="738664"/>
            <a:chOff x="1139501" y="3550642"/>
            <a:chExt cx="694658" cy="738664"/>
          </a:xfrm>
        </p:grpSpPr>
        <p:sp>
          <p:nvSpPr>
            <p:cNvPr id="101" name="TextBox 100"/>
            <p:cNvSpPr txBox="1"/>
            <p:nvPr/>
          </p:nvSpPr>
          <p:spPr>
            <a:xfrm>
              <a:off x="1139501" y="366389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R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1909581" y="4827924"/>
            <a:ext cx="694658" cy="738664"/>
            <a:chOff x="1139501" y="3550642"/>
            <a:chExt cx="694658" cy="738664"/>
          </a:xfrm>
        </p:grpSpPr>
        <p:sp>
          <p:nvSpPr>
            <p:cNvPr id="106" name="TextBox 105"/>
            <p:cNvSpPr txBox="1"/>
            <p:nvPr/>
          </p:nvSpPr>
          <p:spPr>
            <a:xfrm>
              <a:off x="1139501" y="366389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Q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3426058" y="3279997"/>
            <a:ext cx="953378" cy="1234676"/>
            <a:chOff x="2344674" y="3279997"/>
            <a:chExt cx="953378" cy="1234676"/>
          </a:xfrm>
        </p:grpSpPr>
        <p:grpSp>
          <p:nvGrpSpPr>
            <p:cNvPr id="19" name="Group 18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Freeform 1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Straight Connector 112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2" name="Group 211"/>
          <p:cNvGrpSpPr/>
          <p:nvPr/>
        </p:nvGrpSpPr>
        <p:grpSpPr>
          <a:xfrm>
            <a:off x="4376633" y="3279997"/>
            <a:ext cx="763508" cy="1234676"/>
            <a:chOff x="3295249" y="3279997"/>
            <a:chExt cx="763508" cy="1234676"/>
          </a:xfrm>
        </p:grpSpPr>
        <p:grpSp>
          <p:nvGrpSpPr>
            <p:cNvPr id="30" name="Group 2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126" name="Straight Connector 125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128" name="Straight Connector 127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9" name="Freeform 12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30" name="Straight Connector 129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4" name="Group 213"/>
          <p:cNvGrpSpPr/>
          <p:nvPr/>
        </p:nvGrpSpPr>
        <p:grpSpPr>
          <a:xfrm>
            <a:off x="5137310" y="3646917"/>
            <a:ext cx="953378" cy="867757"/>
            <a:chOff x="4055926" y="3646916"/>
            <a:chExt cx="953378" cy="86775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133" name="Straight Connector 13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4" name="Freeform 13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4" name="Group 223"/>
          <p:cNvGrpSpPr/>
          <p:nvPr/>
        </p:nvGrpSpPr>
        <p:grpSpPr>
          <a:xfrm>
            <a:off x="6089585" y="3646917"/>
            <a:ext cx="1328852" cy="867757"/>
            <a:chOff x="5008201" y="3646916"/>
            <a:chExt cx="1328852" cy="867757"/>
          </a:xfrm>
        </p:grpSpPr>
        <p:grpSp>
          <p:nvGrpSpPr>
            <p:cNvPr id="146" name="Group 145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147" name="Straight Connector 146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48" name="Group 147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149" name="Straight Connector 148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0" name="Freeform 149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151" name="Straight Connector 150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6" name="Group 225"/>
          <p:cNvGrpSpPr/>
          <p:nvPr/>
        </p:nvGrpSpPr>
        <p:grpSpPr>
          <a:xfrm>
            <a:off x="7417415" y="3278211"/>
            <a:ext cx="954401" cy="1235716"/>
            <a:chOff x="6336030" y="3278211"/>
            <a:chExt cx="954401" cy="1235716"/>
          </a:xfrm>
        </p:grpSpPr>
        <p:grpSp>
          <p:nvGrpSpPr>
            <p:cNvPr id="153" name="Group 152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Freeform 154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Freeform 1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992879" y="3278093"/>
            <a:ext cx="972879" cy="1235835"/>
            <a:chOff x="6911494" y="3278092"/>
            <a:chExt cx="972879" cy="1235835"/>
          </a:xfrm>
        </p:grpSpPr>
        <p:grpSp>
          <p:nvGrpSpPr>
            <p:cNvPr id="160" name="Group 159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3" name="Straight Connector 162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4" name="Freeform 163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65" name="Group 164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168" name="Straight Connector 167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9" name="Freeform 168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67" name="Straight Connector 166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70" name="Group 169"/>
          <p:cNvGrpSpPr/>
          <p:nvPr/>
        </p:nvGrpSpPr>
        <p:grpSpPr>
          <a:xfrm>
            <a:off x="1906778" y="5556860"/>
            <a:ext cx="694658" cy="738664"/>
            <a:chOff x="1139501" y="3550642"/>
            <a:chExt cx="694658" cy="738664"/>
          </a:xfrm>
        </p:grpSpPr>
        <p:sp>
          <p:nvSpPr>
            <p:cNvPr id="171" name="TextBox 170"/>
            <p:cNvSpPr txBox="1"/>
            <p:nvPr/>
          </p:nvSpPr>
          <p:spPr>
            <a:xfrm>
              <a:off x="1139501" y="3663890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Neo Sans Intel" pitchFamily="34" charset="0"/>
                </a:rPr>
                <a:t>!Q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2668845" y="3647424"/>
            <a:ext cx="760677" cy="2098944"/>
            <a:chOff x="1587460" y="3647424"/>
            <a:chExt cx="760677" cy="2098944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0" name="Group 199"/>
          <p:cNvGrpSpPr/>
          <p:nvPr/>
        </p:nvGrpSpPr>
        <p:grpSpPr>
          <a:xfrm>
            <a:off x="3423256" y="5016162"/>
            <a:ext cx="956181" cy="1097126"/>
            <a:chOff x="2341871" y="5016162"/>
            <a:chExt cx="956181" cy="10971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8" name="Straight Connector 27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9" name="Group 198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76" name="Group 175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77" name="Straight Connector 176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78" name="Freeform 177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13" name="Group 212"/>
          <p:cNvGrpSpPr/>
          <p:nvPr/>
        </p:nvGrpSpPr>
        <p:grpSpPr>
          <a:xfrm>
            <a:off x="4376634" y="5017432"/>
            <a:ext cx="760677" cy="1095856"/>
            <a:chOff x="3295249" y="5017432"/>
            <a:chExt cx="760677" cy="1095856"/>
          </a:xfrm>
        </p:grpSpPr>
        <p:cxnSp>
          <p:nvCxnSpPr>
            <p:cNvPr id="131" name="Straight Connector 130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5" name="Group 214"/>
          <p:cNvGrpSpPr/>
          <p:nvPr/>
        </p:nvGrpSpPr>
        <p:grpSpPr>
          <a:xfrm>
            <a:off x="5133405" y="5017433"/>
            <a:ext cx="956181" cy="1095331"/>
            <a:chOff x="4052020" y="5017432"/>
            <a:chExt cx="956181" cy="1095331"/>
          </a:xfrm>
        </p:grpSpPr>
        <p:grpSp>
          <p:nvGrpSpPr>
            <p:cNvPr id="33" name="Group 32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2" name="Freeform 141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43" name="Straight Connector 142"/>
              <p:cNvCxnSpPr>
                <a:endCxn id="142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1" name="Group 180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5" name="Freeform 184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83" name="Straight Connector 182"/>
              <p:cNvCxnSpPr>
                <a:endCxn id="185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225" name="Group 224"/>
          <p:cNvGrpSpPr/>
          <p:nvPr/>
        </p:nvGrpSpPr>
        <p:grpSpPr>
          <a:xfrm>
            <a:off x="6081449" y="5384351"/>
            <a:ext cx="1346761" cy="359588"/>
            <a:chOff x="5000064" y="5384351"/>
            <a:chExt cx="1346761" cy="359588"/>
          </a:xfrm>
        </p:grpSpPr>
        <p:cxnSp>
          <p:nvCxnSpPr>
            <p:cNvPr id="152" name="Straight Connector 15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0" name="Group 229"/>
          <p:cNvGrpSpPr/>
          <p:nvPr/>
        </p:nvGrpSpPr>
        <p:grpSpPr>
          <a:xfrm>
            <a:off x="7415634" y="5384351"/>
            <a:ext cx="1001588" cy="726398"/>
            <a:chOff x="6334250" y="5384351"/>
            <a:chExt cx="1001588" cy="726398"/>
          </a:xfrm>
        </p:grpSpPr>
        <p:cxnSp>
          <p:nvCxnSpPr>
            <p:cNvPr id="159" name="Straight Connector 158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229" name="Group 228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88" name="Group 18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89" name="Straight Connector 18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90" name="Freeform 18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09" name="Rectangle 208"/>
          <p:cNvSpPr/>
          <p:nvPr/>
        </p:nvSpPr>
        <p:spPr bwMode="auto">
          <a:xfrm>
            <a:off x="3605180" y="3164840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02" name="Straight Connector 201"/>
          <p:cNvCxnSpPr/>
          <p:nvPr/>
        </p:nvCxnSpPr>
        <p:spPr bwMode="auto">
          <a:xfrm>
            <a:off x="3602106" y="3093426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4063344" y="3098290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6" name="Rectangle 215"/>
          <p:cNvSpPr/>
          <p:nvPr/>
        </p:nvSpPr>
        <p:spPr bwMode="auto">
          <a:xfrm>
            <a:off x="5325902" y="3194837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217" name="Straight Connector 216"/>
          <p:cNvCxnSpPr/>
          <p:nvPr/>
        </p:nvCxnSpPr>
        <p:spPr bwMode="auto">
          <a:xfrm>
            <a:off x="5322828" y="3123423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5784066" y="3128287"/>
            <a:ext cx="0" cy="320209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34" name="Group 233"/>
          <p:cNvGrpSpPr/>
          <p:nvPr/>
        </p:nvGrpSpPr>
        <p:grpSpPr>
          <a:xfrm>
            <a:off x="8371815" y="4972085"/>
            <a:ext cx="389144" cy="1305608"/>
            <a:chOff x="7290431" y="4972085"/>
            <a:chExt cx="389144" cy="1305608"/>
          </a:xfrm>
        </p:grpSpPr>
        <p:sp>
          <p:nvSpPr>
            <p:cNvPr id="232" name="TextBox 231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8966200" y="4964692"/>
            <a:ext cx="1706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But, which signal will be really faster will depend on many factors (e.g., temperature).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966576" y="3710043"/>
            <a:ext cx="1711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output will be determined by the fastest signal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838200" y="365126"/>
            <a:ext cx="10515600" cy="51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SR Latch: Timing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0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6" grpId="0" animBg="1"/>
      <p:bldP spid="235" grpId="0"/>
      <p:bldP spid="2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 Latch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838200" y="3835583"/>
            <a:ext cx="10515600" cy="211874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400" dirty="0"/>
              <a:t>Don’t have prohibited states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i="1" dirty="0"/>
              <a:t>Asserted by a level of the write enable signal (we)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Store one bit of information</a:t>
            </a:r>
          </a:p>
          <a:p>
            <a:pPr marL="342900" indent="-342900">
              <a:spcBef>
                <a:spcPts val="600"/>
              </a:spcBef>
            </a:pPr>
            <a:r>
              <a:rPr lang="en-US" sz="2400" dirty="0"/>
              <a:t>Can be used as building block for creating static memory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28.09.2020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grpSp>
        <p:nvGrpSpPr>
          <p:cNvPr id="3" name="Group 2"/>
          <p:cNvGrpSpPr/>
          <p:nvPr/>
        </p:nvGrpSpPr>
        <p:grpSpPr>
          <a:xfrm>
            <a:off x="1870916" y="1571177"/>
            <a:ext cx="3729617" cy="1965243"/>
            <a:chOff x="184355" y="1399726"/>
            <a:chExt cx="3729617" cy="1965243"/>
          </a:xfrm>
        </p:grpSpPr>
        <p:grpSp>
          <p:nvGrpSpPr>
            <p:cNvPr id="87" name="Group 86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000470" y="4547707"/>
                <a:ext cx="5045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S</a:t>
                </a:r>
              </a:p>
            </p:txBody>
          </p:sp>
          <p:cxnSp>
            <p:nvCxnSpPr>
              <p:cNvPr id="94" name="Straight Connector 93"/>
              <p:cNvCxnSpPr>
                <a:stCxn id="101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5" name="Straight Connector 94"/>
              <p:cNvCxnSpPr>
                <a:stCxn id="102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97" name="Rectangle 96"/>
              <p:cNvSpPr/>
              <p:nvPr/>
            </p:nvSpPr>
            <p:spPr>
              <a:xfrm>
                <a:off x="2758972" y="5102261"/>
                <a:ext cx="5423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Neo Sans Intel" pitchFamily="34" charset="0"/>
                  </a:rPr>
                  <a:t>Q</a:t>
                </a: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99" name="Rectangle 98"/>
            <p:cNvSpPr/>
            <p:nvPr/>
          </p:nvSpPr>
          <p:spPr>
            <a:xfrm>
              <a:off x="2878383" y="2234258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R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301585" y="1696375"/>
              <a:ext cx="4026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!Q</a:t>
              </a:r>
            </a:p>
          </p:txBody>
        </p:sp>
        <p:sp>
          <p:nvSpPr>
            <p:cNvPr id="101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02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104" name="Isosceles Triangle 103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06" name="Straight Connector 105"/>
            <p:cNvCxnSpPr>
              <a:endCxn id="102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Straight Connector 106"/>
            <p:cNvCxnSpPr>
              <a:endCxn id="102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Straight Connector 107"/>
            <p:cNvCxnSpPr>
              <a:endCxn id="101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9" name="Oval 108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Rectangle 110"/>
            <p:cNvSpPr/>
            <p:nvPr/>
          </p:nvSpPr>
          <p:spPr>
            <a:xfrm>
              <a:off x="988837" y="3026415"/>
              <a:ext cx="13319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Write enable</a:t>
              </a:r>
            </a:p>
          </p:txBody>
        </p:sp>
        <p:cxnSp>
          <p:nvCxnSpPr>
            <p:cNvPr id="113" name="Straight Connector 112"/>
            <p:cNvCxnSpPr>
              <a:endCxn id="101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4" name="Straight Connector 113"/>
            <p:cNvCxnSpPr>
              <a:endCxn id="104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Rectangle 115"/>
            <p:cNvSpPr/>
            <p:nvPr/>
          </p:nvSpPr>
          <p:spPr>
            <a:xfrm>
              <a:off x="184355" y="1399726"/>
              <a:ext cx="6174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Data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59915" y="1771913"/>
            <a:ext cx="1280121" cy="1093694"/>
            <a:chOff x="1618343" y="4455457"/>
            <a:chExt cx="2012764" cy="109369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00469" y="4547707"/>
              <a:ext cx="522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>
              <a:off x="1618343" y="4733655"/>
              <a:ext cx="38078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618343" y="5271539"/>
              <a:ext cx="38078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1995391" y="5098329"/>
              <a:ext cx="7048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we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65672" y="4537702"/>
              <a:ext cx="5423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8219950" y="1765901"/>
          <a:ext cx="1782501" cy="134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965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Edge-triggered D Latch (D flip-flop)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38200" y="3303044"/>
            <a:ext cx="7822485" cy="278768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/>
              <a:t>Don’t </a:t>
            </a:r>
            <a:r>
              <a:rPr lang="en-US" sz="2000" i="1" dirty="0"/>
              <a:t>open</a:t>
            </a:r>
            <a:r>
              <a:rPr lang="en-US" sz="2000" dirty="0"/>
              <a:t> for writing neither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sz="2000" dirty="0"/>
              <a:t> nor at </a:t>
            </a:r>
            <a:r>
              <a:rPr lang="en-US" sz="2000" b="1" i="1" dirty="0"/>
              <a:t>we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en-US" sz="2000" dirty="0"/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It is open for a very small amount of time when the write enable goes from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/>
              <a:t> to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800" dirty="0"/>
              <a:t>It is a trigger asserted by the positive edge of write enable signal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Such types of triggers are mostly used to organize pipelined execution</a:t>
            </a:r>
          </a:p>
          <a:p>
            <a:pPr marL="342900" indent="-342900">
              <a:spcBef>
                <a:spcPts val="600"/>
              </a:spcBef>
            </a:pPr>
            <a:endParaRPr lang="en-US" sz="2000" dirty="0"/>
          </a:p>
          <a:p>
            <a:pPr marL="342900" indent="-342900">
              <a:spcBef>
                <a:spcPts val="600"/>
              </a:spcBef>
            </a:pPr>
            <a:r>
              <a:rPr lang="en-US" sz="2000" dirty="0"/>
              <a:t>There are several common flip-flop / latch types: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600" dirty="0"/>
              <a:t>SR (“set-reset”), D (“data” / “delay”), T (“toggle”), JK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790770" y="1572181"/>
          <a:ext cx="209833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  <a:r>
                        <a:rPr lang="en-US" sz="1400" dirty="0"/>
                        <a:t>t-1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2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6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3456491" y="1819255"/>
            <a:ext cx="1292951" cy="1093694"/>
            <a:chOff x="4766878" y="2308155"/>
            <a:chExt cx="1292951" cy="109369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5021888" y="2308155"/>
              <a:ext cx="821026" cy="10936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 dirty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2741" y="240040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D</a:t>
              </a: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5843846" y="2586353"/>
              <a:ext cx="21598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5509411" y="2390400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Q</a:t>
              </a: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9851746">
              <a:off x="4972437" y="3052739"/>
              <a:ext cx="187953" cy="162029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6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22740" y="2951027"/>
              <a:ext cx="9051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 err="1">
                  <a:latin typeface="Neo Sans Intel" pitchFamily="34" charset="0"/>
                </a:rPr>
                <a:t>clk</a:t>
              </a:r>
              <a:r>
                <a:rPr lang="en-US" sz="1600" dirty="0">
                  <a:latin typeface="Neo Sans Intel" pitchFamily="34" charset="0"/>
                </a:rPr>
                <a:t> (we)</a:t>
              </a:r>
            </a:p>
          </p:txBody>
        </p:sp>
        <p:cxnSp>
          <p:nvCxnSpPr>
            <p:cNvPr id="58" name="Straight Connector 57"/>
            <p:cNvCxnSpPr>
              <a:stCxn id="56" idx="1"/>
            </p:cNvCxnSpPr>
            <p:nvPr/>
          </p:nvCxnSpPr>
          <p:spPr bwMode="auto">
            <a:xfrm flipH="1" flipV="1">
              <a:off x="4766878" y="3156585"/>
              <a:ext cx="258493" cy="4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50" idx="1"/>
            </p:cNvCxnSpPr>
            <p:nvPr/>
          </p:nvCxnSpPr>
          <p:spPr bwMode="auto">
            <a:xfrm flipH="1">
              <a:off x="4766879" y="2569682"/>
              <a:ext cx="25586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/>
          <p:cNvGrpSpPr/>
          <p:nvPr/>
        </p:nvGrpSpPr>
        <p:grpSpPr>
          <a:xfrm>
            <a:off x="6866651" y="1889527"/>
            <a:ext cx="1917314" cy="369332"/>
            <a:chOff x="6549916" y="999409"/>
            <a:chExt cx="1917314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2844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8317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5592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875696" y="2238961"/>
            <a:ext cx="1907154" cy="369332"/>
            <a:chOff x="6549916" y="999409"/>
            <a:chExt cx="1907154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233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875696" y="2552413"/>
            <a:ext cx="1907154" cy="369332"/>
            <a:chOff x="6549916" y="999409"/>
            <a:chExt cx="1907154" cy="369332"/>
          </a:xfrm>
        </p:grpSpPr>
        <p:sp>
          <p:nvSpPr>
            <p:cNvPr id="74" name="TextBox 73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/>
                  <a:cs typeface="Calibri"/>
                </a:rPr>
                <a:t>↑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76811" y="2877533"/>
            <a:ext cx="1907154" cy="369332"/>
            <a:chOff x="6549916" y="999409"/>
            <a:chExt cx="1907154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87806" y="99940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alibri"/>
                  <a:cs typeface="Calibri"/>
                </a:rPr>
                <a:t>↓</a:t>
              </a:r>
              <a:endPara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3017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1457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</a:t>
              </a:r>
            </a:p>
          </p:txBody>
        </p:sp>
      </p:grp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E8FBE3BC-9306-41FE-8B8C-FAF05C72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7900" cy="365125"/>
          </a:xfrm>
        </p:spPr>
        <p:txBody>
          <a:bodyPr/>
          <a:lstStyle/>
          <a:p>
            <a:r>
              <a:rPr lang="en-US" dirty="0"/>
              <a:t>28.09.2020</a:t>
            </a:r>
            <a:endParaRPr lang="ru-RU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D8B985D4-CA15-4958-8198-BC7D7CF6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9697" y="6356349"/>
            <a:ext cx="1447800" cy="365125"/>
          </a:xfrm>
        </p:spPr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8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0.9|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8.6|5.2|1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|2.6|19|2.9|-67.5|83.8|2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3|232.8|1.2|22.8|1.6|8.7|12|1.3|0.8|14.3|0.6|17.6|2.1|2.6|18.1|2.1|24.1|1.9|10.1|15.3|1.2|28.9|46|1.1|11.7|13.2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4.9|11.7|3.7|14.2|8.7|65.2|4.4|13|2.1|2.3|1.8|4.7|4.1|1.3|3.3|1.7|2.4|1.8|4.7|2.9|1.5|0.7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7.3|2.5|145.8|1.3|0.5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8|0.6|0.3|0.2|0.7|0.5|1.5|22.8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5.8|2|0.8|0.6|75.8|46.1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38.1|23.1|4.3|2.2|1.2|17.4|3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751</Words>
  <Application>Microsoft Office PowerPoint</Application>
  <PresentationFormat>Widescreen</PresentationFormat>
  <Paragraphs>298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Neo Sans Intel</vt:lpstr>
      <vt:lpstr>Office Theme</vt:lpstr>
      <vt:lpstr>Sequential Circuits</vt:lpstr>
      <vt:lpstr>Layers of Abstraction in Computer Science (CS)</vt:lpstr>
      <vt:lpstr>Reminder: Combinational Circuits</vt:lpstr>
      <vt:lpstr>Sequential Circuits</vt:lpstr>
      <vt:lpstr>Sequential Circuits</vt:lpstr>
      <vt:lpstr>SR Latch: Overview</vt:lpstr>
      <vt:lpstr>PowerPoint Presentation</vt:lpstr>
      <vt:lpstr>D Latch</vt:lpstr>
      <vt:lpstr>Edge-triggered D Latch (D flip-flop)</vt:lpstr>
      <vt:lpstr>Single port 2MxN Memory Array</vt:lpstr>
      <vt:lpstr>Critical paths</vt:lpstr>
      <vt:lpstr>What is a critical path of scheme?</vt:lpstr>
      <vt:lpstr>Example of critical path finding: Multiplexer</vt:lpstr>
      <vt:lpstr>Next time – practice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193</cp:revision>
  <dcterms:created xsi:type="dcterms:W3CDTF">2018-09-18T18:10:21Z</dcterms:created>
  <dcterms:modified xsi:type="dcterms:W3CDTF">2020-09-26T14:27:25Z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2019-09-30 19:57:22Z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