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52" r:id="rId2"/>
    <p:sldId id="357" r:id="rId3"/>
    <p:sldId id="374" r:id="rId4"/>
    <p:sldId id="370" r:id="rId5"/>
    <p:sldId id="375" r:id="rId6"/>
    <p:sldId id="371" r:id="rId7"/>
    <p:sldId id="376" r:id="rId8"/>
    <p:sldId id="367" r:id="rId9"/>
    <p:sldId id="377" r:id="rId10"/>
    <p:sldId id="373" r:id="rId11"/>
    <p:sldId id="372" r:id="rId12"/>
    <p:sldId id="363" r:id="rId13"/>
    <p:sldId id="378" r:id="rId14"/>
    <p:sldId id="33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87112" autoAdjust="0"/>
  </p:normalViewPr>
  <p:slideViewPr>
    <p:cSldViewPr snapToGrid="0">
      <p:cViewPr varScale="1">
        <p:scale>
          <a:sx n="75" d="100"/>
          <a:sy n="75" d="100"/>
        </p:scale>
        <p:origin x="11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00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625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065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371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554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64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43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23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8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393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4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95869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921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07.10.2019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MIPT-MIPS 2018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Practice 1</a:t>
            </a:r>
            <a:br>
              <a:rPr lang="en-US" sz="3600" dirty="0"/>
            </a:br>
            <a:r>
              <a:rPr lang="en-US" sz="3600" dirty="0"/>
              <a:t>Combinational and Sequential Circuits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Oleg Ladin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7 October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14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Arithmetic Logic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5526409" cy="4314019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000" i="1" dirty="0">
                <a:solidFill>
                  <a:schemeClr val="accent1"/>
                </a:solidFill>
              </a:rPr>
              <a:t>ALU</a:t>
            </a:r>
            <a:r>
              <a:rPr lang="en-US" sz="2000" dirty="0"/>
              <a:t> is a circuit that is able to perform different arithmetic and bitwise logical operations on integer binary numbers</a:t>
            </a:r>
            <a:endParaRPr lang="ru-RU" sz="2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638302" y="2543175"/>
            <a:ext cx="4191002" cy="3678616"/>
            <a:chOff x="4716161" y="1573422"/>
            <a:chExt cx="5061016" cy="4061364"/>
          </a:xfrm>
        </p:grpSpPr>
        <p:sp>
          <p:nvSpPr>
            <p:cNvPr id="4" name="Freeform 127"/>
            <p:cNvSpPr>
              <a:spLocks/>
            </p:cNvSpPr>
            <p:nvPr/>
          </p:nvSpPr>
          <p:spPr bwMode="auto">
            <a:xfrm>
              <a:off x="6354612" y="1573422"/>
              <a:ext cx="1700991" cy="336627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en-US" sz="2000" b="1" dirty="0">
                  <a:latin typeface="Neo Sans Intel" pitchFamily="34" charset="0"/>
                  <a:cs typeface="Arial" pitchFamily="34" charset="0"/>
                </a:rPr>
                <a:t>    ALU</a:t>
              </a:r>
            </a:p>
          </p:txBody>
        </p:sp>
        <p:cxnSp>
          <p:nvCxnSpPr>
            <p:cNvPr id="5" name="Straight Connector 4"/>
            <p:cNvCxnSpPr/>
            <p:nvPr/>
          </p:nvCxnSpPr>
          <p:spPr bwMode="auto">
            <a:xfrm>
              <a:off x="5734494" y="2300021"/>
              <a:ext cx="62011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5729368" y="4300838"/>
              <a:ext cx="625243" cy="809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flipH="1" flipV="1">
              <a:off x="7218960" y="4412513"/>
              <a:ext cx="4091" cy="90148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flipH="1">
              <a:off x="8055603" y="3267033"/>
              <a:ext cx="88669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4716161" y="1961467"/>
              <a:ext cx="29541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+mj-lt"/>
                </a:rPr>
                <a:t>Operand 1 (X)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716161" y="3936819"/>
              <a:ext cx="29541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+mj-lt"/>
                </a:rPr>
                <a:t>Operand 2 (Y)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673450" y="5296232"/>
              <a:ext cx="29541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+mj-lt"/>
                </a:rPr>
                <a:t>Opcode (I)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085829" y="2928479"/>
              <a:ext cx="16913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+mj-lt"/>
                </a:rPr>
                <a:t>Result (out)</a:t>
              </a:r>
              <a:endParaRPr lang="en-US" sz="1100" dirty="0">
                <a:latin typeface="+mj-lt"/>
              </a:endParaRPr>
            </a:p>
          </p:txBody>
        </p:sp>
      </p:grp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2375991-1F80-4A4E-B597-E24D75DC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  <a:endParaRPr lang="ru-R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CF2F5B6-EDB4-450E-A184-E1E8C8ED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4F520EC-5F3A-4434-B8E6-065E1883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10</a:t>
            </a:fld>
            <a:endParaRPr lang="ru-R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6553F0-1F81-4B75-9AEF-1E46BCCF2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711" y="3112901"/>
            <a:ext cx="2838846" cy="17242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539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2523"/>
            <a:ext cx="10744200" cy="762642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000" dirty="0"/>
              <a:t>A </a:t>
            </a:r>
            <a:r>
              <a:rPr lang="en-US" sz="2000" i="1" dirty="0">
                <a:solidFill>
                  <a:schemeClr val="accent1"/>
                </a:solidFill>
              </a:rPr>
              <a:t>comparator</a:t>
            </a:r>
            <a:r>
              <a:rPr lang="en-US" sz="2000" dirty="0"/>
              <a:t> is a device that takes two numbers as input in binary form and determines whether one number is greater than, less than or equal to the other number</a:t>
            </a:r>
            <a:endParaRPr lang="ru-RU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78904"/>
              </p:ext>
            </p:extLst>
          </p:nvPr>
        </p:nvGraphicFramePr>
        <p:xfrm>
          <a:off x="2468709" y="3038288"/>
          <a:ext cx="237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LEQ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A&gt;B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latin typeface="Consolas" pitchFamily="49" charset="0"/>
                          <a:cs typeface="Consolas" pitchFamily="49" charset="0"/>
                        </a:rPr>
                        <a:t>A==B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A&lt;B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C9BB686-C475-4906-8038-4E92086F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  <a:endParaRPr lang="ru-R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94588BD-E71C-46A0-B319-742D122BF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DAB758B-B543-4827-AE4C-8181B74B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4BD08DF-127A-434B-A2CA-BB85DDC96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663678"/>
              </p:ext>
            </p:extLst>
          </p:nvPr>
        </p:nvGraphicFramePr>
        <p:xfrm>
          <a:off x="6342503" y="3038288"/>
          <a:ext cx="316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876578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EQ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GR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A&gt;B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latin typeface="Consolas" pitchFamily="49" charset="0"/>
                          <a:cs typeface="Consolas" pitchFamily="49" charset="0"/>
                        </a:rPr>
                        <a:t>A==B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A&lt;B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29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Edge-triggered D Latch (D flip-flop)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838200" y="3511784"/>
            <a:ext cx="7822485" cy="2578939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</a:pPr>
            <a:r>
              <a:rPr lang="en-US" sz="2000" dirty="0"/>
              <a:t>Don’t </a:t>
            </a:r>
            <a:r>
              <a:rPr lang="en-US" sz="2000" i="1" dirty="0"/>
              <a:t>open</a:t>
            </a:r>
            <a:r>
              <a:rPr lang="en-US" sz="2000" dirty="0"/>
              <a:t> for writing neither at </a:t>
            </a:r>
            <a:r>
              <a:rPr lang="en-US" sz="2000" b="1" i="1" dirty="0"/>
              <a:t>we</a:t>
            </a:r>
            <a:r>
              <a:rPr lang="en-US" sz="2000" dirty="0"/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  <a:r>
              <a:rPr lang="en-US" sz="2000" dirty="0"/>
              <a:t> nor at </a:t>
            </a:r>
            <a:r>
              <a:rPr lang="en-US" sz="2000" b="1" i="1" dirty="0"/>
              <a:t>we</a:t>
            </a:r>
            <a:r>
              <a:rPr lang="en-US" sz="2000" dirty="0"/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=1</a:t>
            </a:r>
            <a:endParaRPr lang="en-US" sz="2000" dirty="0"/>
          </a:p>
          <a:p>
            <a:pPr marL="342900" indent="-342900">
              <a:spcBef>
                <a:spcPts val="600"/>
              </a:spcBef>
            </a:pPr>
            <a:r>
              <a:rPr lang="en-US" sz="2000" dirty="0"/>
              <a:t>It is open for a very small amount of time when the write enable goes from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/>
              <a:t> to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800100" lvl="1" indent="-342900">
              <a:spcBef>
                <a:spcPts val="600"/>
              </a:spcBef>
            </a:pPr>
            <a:r>
              <a:rPr lang="en-US" sz="1800" dirty="0"/>
              <a:t>It is a trigger asserted by the positive edge of write enable signal</a:t>
            </a:r>
          </a:p>
          <a:p>
            <a:pPr marL="342900" indent="-342900">
              <a:spcBef>
                <a:spcPts val="600"/>
              </a:spcBef>
            </a:pPr>
            <a:r>
              <a:rPr lang="en-US" sz="2000" dirty="0"/>
              <a:t>Such types of triggers are mostly used to organize pipelined execution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161216"/>
              </p:ext>
            </p:extLst>
          </p:nvPr>
        </p:nvGraphicFramePr>
        <p:xfrm>
          <a:off x="6790770" y="1572181"/>
          <a:ext cx="2098339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30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400" dirty="0"/>
                        <a:t>t-1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01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01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01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2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2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2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2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967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accent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3456491" y="1819255"/>
            <a:ext cx="1292951" cy="1093694"/>
            <a:chOff x="4766878" y="2308155"/>
            <a:chExt cx="1292951" cy="1093694"/>
          </a:xfrm>
        </p:grpSpPr>
        <p:sp>
          <p:nvSpPr>
            <p:cNvPr id="49" name="Rectangle 48"/>
            <p:cNvSpPr/>
            <p:nvPr/>
          </p:nvSpPr>
          <p:spPr bwMode="auto">
            <a:xfrm>
              <a:off x="5021888" y="2308155"/>
              <a:ext cx="821026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22741" y="2400405"/>
              <a:ext cx="3321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D</a:t>
              </a:r>
            </a:p>
          </p:txBody>
        </p:sp>
        <p:cxnSp>
          <p:nvCxnSpPr>
            <p:cNvPr id="51" name="Straight Connector 50"/>
            <p:cNvCxnSpPr/>
            <p:nvPr/>
          </p:nvCxnSpPr>
          <p:spPr bwMode="auto">
            <a:xfrm flipH="1">
              <a:off x="5843846" y="2586353"/>
              <a:ext cx="21598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Rectangle 52"/>
            <p:cNvSpPr/>
            <p:nvPr/>
          </p:nvSpPr>
          <p:spPr>
            <a:xfrm>
              <a:off x="5509411" y="2390400"/>
              <a:ext cx="3449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Q</a:t>
              </a:r>
            </a:p>
          </p:txBody>
        </p:sp>
        <p:sp>
          <p:nvSpPr>
            <p:cNvPr id="56" name="Isosceles Triangle 55"/>
            <p:cNvSpPr/>
            <p:nvPr/>
          </p:nvSpPr>
          <p:spPr bwMode="auto">
            <a:xfrm rot="19851746">
              <a:off x="4972437" y="3052739"/>
              <a:ext cx="187953" cy="162029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022740" y="2951027"/>
              <a:ext cx="9051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 err="1">
                  <a:latin typeface="Neo Sans Intel" pitchFamily="34" charset="0"/>
                </a:rPr>
                <a:t>clk</a:t>
              </a:r>
              <a:r>
                <a:rPr lang="en-US" sz="1600" dirty="0">
                  <a:latin typeface="Neo Sans Intel" pitchFamily="34" charset="0"/>
                </a:rPr>
                <a:t> (we)</a:t>
              </a:r>
            </a:p>
          </p:txBody>
        </p:sp>
        <p:cxnSp>
          <p:nvCxnSpPr>
            <p:cNvPr id="58" name="Straight Connector 57"/>
            <p:cNvCxnSpPr>
              <a:stCxn id="56" idx="1"/>
            </p:cNvCxnSpPr>
            <p:nvPr/>
          </p:nvCxnSpPr>
          <p:spPr bwMode="auto">
            <a:xfrm flipH="1" flipV="1">
              <a:off x="4766878" y="3156585"/>
              <a:ext cx="258493" cy="4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50" idx="1"/>
            </p:cNvCxnSpPr>
            <p:nvPr/>
          </p:nvCxnSpPr>
          <p:spPr bwMode="auto">
            <a:xfrm flipH="1">
              <a:off x="4766879" y="2569682"/>
              <a:ext cx="25586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3" name="Group 62"/>
          <p:cNvGrpSpPr/>
          <p:nvPr/>
        </p:nvGrpSpPr>
        <p:grpSpPr>
          <a:xfrm>
            <a:off x="6866651" y="1889527"/>
            <a:ext cx="1917314" cy="369332"/>
            <a:chOff x="6549916" y="999409"/>
            <a:chExt cx="1917314" cy="369332"/>
          </a:xfrm>
        </p:grpSpPr>
        <p:sp>
          <p:nvSpPr>
            <p:cNvPr id="64" name="TextBox 63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2844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58317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15592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875696" y="2238961"/>
            <a:ext cx="1907154" cy="369332"/>
            <a:chOff x="6549916" y="999409"/>
            <a:chExt cx="1907154" cy="369332"/>
          </a:xfrm>
        </p:grpSpPr>
        <p:sp>
          <p:nvSpPr>
            <p:cNvPr id="69" name="TextBox 68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0233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57301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1457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875696" y="2552413"/>
            <a:ext cx="1907154" cy="369332"/>
            <a:chOff x="6549916" y="999409"/>
            <a:chExt cx="1907154" cy="369332"/>
          </a:xfrm>
        </p:grpSpPr>
        <p:sp>
          <p:nvSpPr>
            <p:cNvPr id="74" name="TextBox 73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987806" y="999409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/>
                  <a:cs typeface="Calibri"/>
                </a:rPr>
                <a:t>↑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57301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1457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876811" y="2877533"/>
            <a:ext cx="1907154" cy="369332"/>
            <a:chOff x="6549916" y="999409"/>
            <a:chExt cx="1907154" cy="369332"/>
          </a:xfrm>
        </p:grpSpPr>
        <p:sp>
          <p:nvSpPr>
            <p:cNvPr id="79" name="TextBox 78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987806" y="999409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alibri"/>
                  <a:cs typeface="Calibri"/>
                </a:rPr>
                <a:t>↓</a:t>
              </a:r>
              <a:endPara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57301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1457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4682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work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scheme in Logisim – several variants</a:t>
            </a:r>
          </a:p>
          <a:p>
            <a:r>
              <a:rPr lang="en-US" dirty="0"/>
              <a:t>Will be announced via email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627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07323742"/>
      </p:ext>
    </p:extLst>
  </p:cSld>
  <p:clrMapOvr>
    <a:masterClrMapping/>
  </p:clrMapOvr>
  <p:transition>
    <p:fade/>
  </p:transition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SR Latch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</a:t>
            </a:fld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87F6E6-B181-4C06-A515-E679B23FA3E8}"/>
              </a:ext>
            </a:extLst>
          </p:cNvPr>
          <p:cNvGrpSpPr/>
          <p:nvPr/>
        </p:nvGrpSpPr>
        <p:grpSpPr>
          <a:xfrm>
            <a:off x="838200" y="2321850"/>
            <a:ext cx="2805952" cy="2624965"/>
            <a:chOff x="7055224" y="3469340"/>
            <a:chExt cx="2805952" cy="26249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1F5402-6F7D-4658-9746-F464E68050AD}"/>
                </a:ext>
              </a:extLst>
            </p:cNvPr>
            <p:cNvSpPr/>
            <p:nvPr/>
          </p:nvSpPr>
          <p:spPr bwMode="auto">
            <a:xfrm>
              <a:off x="7055224" y="3469340"/>
              <a:ext cx="2805952" cy="2624965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BDB22FE-CB1D-4EF8-9C43-05FC442D667A}"/>
                </a:ext>
              </a:extLst>
            </p:cNvPr>
            <p:cNvSpPr/>
            <p:nvPr/>
          </p:nvSpPr>
          <p:spPr bwMode="auto">
            <a:xfrm>
              <a:off x="8759304" y="3989928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3" name="Flowchart: Delay 18">
              <a:extLst>
                <a:ext uri="{FF2B5EF4-FFF2-40B4-BE49-F238E27FC236}">
                  <a16:creationId xmlns:a16="http://schemas.microsoft.com/office/drawing/2014/main" id="{DA31BF4A-D2C0-4A0E-ACC5-A4D400B202A6}"/>
                </a:ext>
              </a:extLst>
            </p:cNvPr>
            <p:cNvSpPr/>
            <p:nvPr/>
          </p:nvSpPr>
          <p:spPr bwMode="auto">
            <a:xfrm flipH="1">
              <a:off x="8293162" y="3756703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77E58C-99EC-40D4-AC47-04F6A3E0E35A}"/>
                </a:ext>
              </a:extLst>
            </p:cNvPr>
            <p:cNvCxnSpPr/>
            <p:nvPr/>
          </p:nvCxnSpPr>
          <p:spPr bwMode="auto">
            <a:xfrm>
              <a:off x="7430219" y="39077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7445A51-7A9E-4B98-BC3B-BE4A1FE3DC38}"/>
                </a:ext>
              </a:extLst>
            </p:cNvPr>
            <p:cNvCxnSpPr/>
            <p:nvPr/>
          </p:nvCxnSpPr>
          <p:spPr bwMode="auto">
            <a:xfrm>
              <a:off x="8070297" y="4227939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ACF9E26-82B3-4D29-8AB7-F501BA3F063F}"/>
                </a:ext>
              </a:extLst>
            </p:cNvPr>
            <p:cNvCxnSpPr/>
            <p:nvPr/>
          </p:nvCxnSpPr>
          <p:spPr bwMode="auto">
            <a:xfrm flipH="1">
              <a:off x="8907240" y="4058277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F3F8C1-4D74-4C03-ADEB-E2A2AA818111}"/>
                </a:ext>
              </a:extLst>
            </p:cNvPr>
            <p:cNvSpPr txBox="1"/>
            <p:nvPr/>
          </p:nvSpPr>
          <p:spPr>
            <a:xfrm>
              <a:off x="7123138" y="3544787"/>
              <a:ext cx="866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reset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2718BF6-9364-4DE9-899E-414CB5F754A7}"/>
                </a:ext>
              </a:extLst>
            </p:cNvPr>
            <p:cNvSpPr/>
            <p:nvPr/>
          </p:nvSpPr>
          <p:spPr bwMode="auto">
            <a:xfrm>
              <a:off x="8759304" y="5181244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9" name="Flowchart: Delay 18">
              <a:extLst>
                <a:ext uri="{FF2B5EF4-FFF2-40B4-BE49-F238E27FC236}">
                  <a16:creationId xmlns:a16="http://schemas.microsoft.com/office/drawing/2014/main" id="{7CB831F9-6506-46E3-856C-79403F2CD608}"/>
                </a:ext>
              </a:extLst>
            </p:cNvPr>
            <p:cNvSpPr/>
            <p:nvPr/>
          </p:nvSpPr>
          <p:spPr bwMode="auto">
            <a:xfrm flipH="1">
              <a:off x="8293162" y="4948019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8384944-920A-41C0-AF0E-51440A1D52FC}"/>
                </a:ext>
              </a:extLst>
            </p:cNvPr>
            <p:cNvCxnSpPr/>
            <p:nvPr/>
          </p:nvCxnSpPr>
          <p:spPr bwMode="auto">
            <a:xfrm>
              <a:off x="7430219" y="54192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0369EB-1559-450D-BF6E-E38C142FEE4B}"/>
                </a:ext>
              </a:extLst>
            </p:cNvPr>
            <p:cNvCxnSpPr/>
            <p:nvPr/>
          </p:nvCxnSpPr>
          <p:spPr bwMode="auto">
            <a:xfrm flipH="1">
              <a:off x="8907240" y="5249593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29950A-991A-4F57-BA84-D8384D67EC0F}"/>
                </a:ext>
              </a:extLst>
            </p:cNvPr>
            <p:cNvCxnSpPr/>
            <p:nvPr/>
          </p:nvCxnSpPr>
          <p:spPr bwMode="auto">
            <a:xfrm>
              <a:off x="8077820" y="5123381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1BF3F1B-6527-4525-9BE1-D98DBEFAE3F3}"/>
                </a:ext>
              </a:extLst>
            </p:cNvPr>
            <p:cNvCxnSpPr/>
            <p:nvPr/>
          </p:nvCxnSpPr>
          <p:spPr bwMode="auto">
            <a:xfrm>
              <a:off x="8077820" y="4833044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0207D59-EFC8-4B22-9A27-84613F94D127}"/>
                </a:ext>
              </a:extLst>
            </p:cNvPr>
            <p:cNvCxnSpPr/>
            <p:nvPr/>
          </p:nvCxnSpPr>
          <p:spPr bwMode="auto">
            <a:xfrm>
              <a:off x="9149085" y="4058277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26EC41-6909-497D-B438-5C879F35DDD1}"/>
                </a:ext>
              </a:extLst>
            </p:cNvPr>
            <p:cNvSpPr txBox="1"/>
            <p:nvPr/>
          </p:nvSpPr>
          <p:spPr>
            <a:xfrm>
              <a:off x="7123138" y="5054885"/>
              <a:ext cx="913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set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EAF555-AAC9-4D17-ACFE-5C06D38C175D}"/>
                </a:ext>
              </a:extLst>
            </p:cNvPr>
            <p:cNvCxnSpPr/>
            <p:nvPr/>
          </p:nvCxnSpPr>
          <p:spPr bwMode="auto">
            <a:xfrm>
              <a:off x="9151607" y="4958412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F71E38-7976-47EB-8309-C9360A100AE0}"/>
                </a:ext>
              </a:extLst>
            </p:cNvPr>
            <p:cNvCxnSpPr/>
            <p:nvPr/>
          </p:nvCxnSpPr>
          <p:spPr bwMode="auto">
            <a:xfrm>
              <a:off x="8070297" y="4506056"/>
              <a:ext cx="1083831" cy="452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45D588-8106-4C53-A8E6-E204C9CFD9EB}"/>
                </a:ext>
              </a:extLst>
            </p:cNvPr>
            <p:cNvCxnSpPr/>
            <p:nvPr/>
          </p:nvCxnSpPr>
          <p:spPr bwMode="auto">
            <a:xfrm>
              <a:off x="8070297" y="4215719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0519F63-3100-4B5B-B814-DE20845C151A}"/>
                </a:ext>
              </a:extLst>
            </p:cNvPr>
            <p:cNvSpPr/>
            <p:nvPr/>
          </p:nvSpPr>
          <p:spPr bwMode="auto">
            <a:xfrm>
              <a:off x="8399460" y="4618790"/>
              <a:ext cx="101267" cy="98247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66C710E-2F6C-4937-ADD3-302A6E54DADF}"/>
                </a:ext>
              </a:extLst>
            </p:cNvPr>
            <p:cNvCxnSpPr/>
            <p:nvPr/>
          </p:nvCxnSpPr>
          <p:spPr bwMode="auto">
            <a:xfrm flipH="1">
              <a:off x="8080342" y="4348615"/>
              <a:ext cx="1071265" cy="4844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58A3CFA-C110-4B34-98B1-EF39741ADA49}"/>
                </a:ext>
              </a:extLst>
            </p:cNvPr>
            <p:cNvSpPr txBox="1"/>
            <p:nvPr/>
          </p:nvSpPr>
          <p:spPr>
            <a:xfrm>
              <a:off x="8992958" y="3717394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Q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E4A16E-1662-4793-BD2E-2897DC371BBC}"/>
                </a:ext>
              </a:extLst>
            </p:cNvPr>
            <p:cNvSpPr txBox="1"/>
            <p:nvPr/>
          </p:nvSpPr>
          <p:spPr>
            <a:xfrm>
              <a:off x="8992958" y="4895747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!Q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304E6FB-A2EC-4284-8ABC-F0AD35723CA0}"/>
              </a:ext>
            </a:extLst>
          </p:cNvPr>
          <p:cNvGrpSpPr/>
          <p:nvPr/>
        </p:nvGrpSpPr>
        <p:grpSpPr>
          <a:xfrm>
            <a:off x="5218233" y="2879296"/>
            <a:ext cx="1522301" cy="1093694"/>
            <a:chOff x="1237558" y="4455457"/>
            <a:chExt cx="2393549" cy="1093694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B10BBE4-F0B1-4613-BCEA-936F1AFA2950}"/>
                </a:ext>
              </a:extLst>
            </p:cNvPr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 dirty="0">
                <a:cs typeface="Arial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0969793-2E40-4A2E-99CF-5C6AF3376900}"/>
                </a:ext>
              </a:extLst>
            </p:cNvPr>
            <p:cNvSpPr/>
            <p:nvPr/>
          </p:nvSpPr>
          <p:spPr>
            <a:xfrm>
              <a:off x="2000470" y="4547707"/>
              <a:ext cx="4667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R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C7CD6CA-5A81-4247-9CBE-BB1814DA8789}"/>
                </a:ext>
              </a:extLst>
            </p:cNvPr>
            <p:cNvCxnSpPr/>
            <p:nvPr/>
          </p:nvCxnSpPr>
          <p:spPr bwMode="auto">
            <a:xfrm flipV="1">
              <a:off x="1237558" y="4733656"/>
              <a:ext cx="761570" cy="774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11DF17D-9E07-4FCC-B68D-6B95CFA4A34F}"/>
                </a:ext>
              </a:extLst>
            </p:cNvPr>
            <p:cNvCxnSpPr/>
            <p:nvPr/>
          </p:nvCxnSpPr>
          <p:spPr bwMode="auto">
            <a:xfrm flipV="1">
              <a:off x="1237558" y="5271538"/>
              <a:ext cx="761570" cy="978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1AF7005-6065-49CE-ABF9-C082CB19649A}"/>
                </a:ext>
              </a:extLst>
            </p:cNvPr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1C1117B-48E7-45D2-A1B3-BCBE04D93B53}"/>
                </a:ext>
              </a:extLst>
            </p:cNvPr>
            <p:cNvSpPr/>
            <p:nvPr/>
          </p:nvSpPr>
          <p:spPr>
            <a:xfrm>
              <a:off x="2758972" y="5102261"/>
              <a:ext cx="6331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!Q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C17B063-A073-4E15-9E0A-776FC9EB16F8}"/>
                </a:ext>
              </a:extLst>
            </p:cNvPr>
            <p:cNvCxnSpPr/>
            <p:nvPr/>
          </p:nvCxnSpPr>
          <p:spPr bwMode="auto">
            <a:xfrm flipH="1">
              <a:off x="3291512" y="5271537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4C5E9B5-A59F-4F79-9A0B-AEE390F230F5}"/>
                </a:ext>
              </a:extLst>
            </p:cNvPr>
            <p:cNvSpPr/>
            <p:nvPr/>
          </p:nvSpPr>
          <p:spPr>
            <a:xfrm>
              <a:off x="1995391" y="5098329"/>
              <a:ext cx="4390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S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9BC0DDB-861D-4978-87EC-B4A1FA0C3D0A}"/>
                </a:ext>
              </a:extLst>
            </p:cNvPr>
            <p:cNvSpPr/>
            <p:nvPr/>
          </p:nvSpPr>
          <p:spPr>
            <a:xfrm>
              <a:off x="2711073" y="4537702"/>
              <a:ext cx="58020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 Q</a:t>
              </a:r>
            </a:p>
          </p:txBody>
        </p:sp>
      </p:grp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F8AD67EC-B601-41A2-B879-BB65A5198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821155"/>
              </p:ext>
            </p:extLst>
          </p:nvPr>
        </p:nvGraphicFramePr>
        <p:xfrm>
          <a:off x="8893744" y="2455592"/>
          <a:ext cx="1782501" cy="167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400" dirty="0"/>
                        <a:t>t-1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9D96DAA2-A926-4427-AC3E-F4A86C1D78C8}"/>
              </a:ext>
            </a:extLst>
          </p:cNvPr>
          <p:cNvSpPr txBox="1"/>
          <p:nvPr/>
        </p:nvSpPr>
        <p:spPr>
          <a:xfrm>
            <a:off x="9015348" y="4547715"/>
            <a:ext cx="167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Prohibited state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75979C7-1E44-4D09-9F8F-8002CA31C08F}"/>
              </a:ext>
            </a:extLst>
          </p:cNvPr>
          <p:cNvCxnSpPr>
            <a:stCxn id="91" idx="0"/>
          </p:cNvCxnSpPr>
          <p:nvPr/>
        </p:nvCxnSpPr>
        <p:spPr bwMode="auto">
          <a:xfrm flipH="1" flipV="1">
            <a:off x="9442531" y="4224868"/>
            <a:ext cx="410451" cy="32284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F540B1A-2AB9-469B-8B75-85CC2788AE89}"/>
              </a:ext>
            </a:extLst>
          </p:cNvPr>
          <p:cNvSpPr txBox="1"/>
          <p:nvPr/>
        </p:nvSpPr>
        <p:spPr>
          <a:xfrm>
            <a:off x="5460413" y="1714923"/>
            <a:ext cx="1377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Symbol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876F09D-4166-4424-B421-6D4EBD52372C}"/>
              </a:ext>
            </a:extLst>
          </p:cNvPr>
          <p:cNvSpPr txBox="1"/>
          <p:nvPr/>
        </p:nvSpPr>
        <p:spPr>
          <a:xfrm>
            <a:off x="1690960" y="1774038"/>
            <a:ext cx="145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Scheme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744FDAE-D586-4543-8E5F-1246195A335A}"/>
              </a:ext>
            </a:extLst>
          </p:cNvPr>
          <p:cNvSpPr txBox="1"/>
          <p:nvPr/>
        </p:nvSpPr>
        <p:spPr>
          <a:xfrm>
            <a:off x="8924034" y="1781194"/>
            <a:ext cx="1782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Truth table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2281342"/>
      </p:ext>
    </p:extLst>
  </p:cSld>
  <p:clrMapOvr>
    <a:masterClrMapping/>
  </p:clrMapOvr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 Latch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</a:t>
            </a:fld>
            <a:endParaRPr lang="ru-RU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F540B1A-2AB9-469B-8B75-85CC2788AE89}"/>
              </a:ext>
            </a:extLst>
          </p:cNvPr>
          <p:cNvSpPr txBox="1"/>
          <p:nvPr/>
        </p:nvSpPr>
        <p:spPr>
          <a:xfrm>
            <a:off x="5460413" y="1714923"/>
            <a:ext cx="1377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Symbol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876F09D-4166-4424-B421-6D4EBD52372C}"/>
              </a:ext>
            </a:extLst>
          </p:cNvPr>
          <p:cNvSpPr txBox="1"/>
          <p:nvPr/>
        </p:nvSpPr>
        <p:spPr>
          <a:xfrm>
            <a:off x="1690960" y="1774038"/>
            <a:ext cx="145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Scheme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744FDAE-D586-4543-8E5F-1246195A335A}"/>
              </a:ext>
            </a:extLst>
          </p:cNvPr>
          <p:cNvSpPr txBox="1"/>
          <p:nvPr/>
        </p:nvSpPr>
        <p:spPr>
          <a:xfrm>
            <a:off x="8924034" y="1781194"/>
            <a:ext cx="1782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Truth table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6886DE16-5C73-43A5-AC84-267CC7560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759886"/>
              </p:ext>
            </p:extLst>
          </p:nvPr>
        </p:nvGraphicFramePr>
        <p:xfrm>
          <a:off x="8908114" y="2557438"/>
          <a:ext cx="1782501" cy="1343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400" dirty="0"/>
                        <a:t>t-1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6" name="Group 45">
            <a:extLst>
              <a:ext uri="{FF2B5EF4-FFF2-40B4-BE49-F238E27FC236}">
                <a16:creationId xmlns:a16="http://schemas.microsoft.com/office/drawing/2014/main" id="{19D1B208-40B3-4A01-AA82-2D81E9E974E5}"/>
              </a:ext>
            </a:extLst>
          </p:cNvPr>
          <p:cNvGrpSpPr/>
          <p:nvPr/>
        </p:nvGrpSpPr>
        <p:grpSpPr>
          <a:xfrm>
            <a:off x="5455939" y="2752908"/>
            <a:ext cx="1280121" cy="1093694"/>
            <a:chOff x="1618343" y="4455457"/>
            <a:chExt cx="2012764" cy="109369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99DBF4A-20AB-4B69-BBCA-C91208BBD1AA}"/>
                </a:ext>
              </a:extLst>
            </p:cNvPr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428E3F4-81C0-4EFB-9876-B32B3B8926D5}"/>
                </a:ext>
              </a:extLst>
            </p:cNvPr>
            <p:cNvSpPr/>
            <p:nvPr/>
          </p:nvSpPr>
          <p:spPr>
            <a:xfrm>
              <a:off x="2000469" y="4547707"/>
              <a:ext cx="5222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D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545A627-0DD9-4BB2-959C-EB43FCF11D48}"/>
                </a:ext>
              </a:extLst>
            </p:cNvPr>
            <p:cNvCxnSpPr/>
            <p:nvPr/>
          </p:nvCxnSpPr>
          <p:spPr bwMode="auto">
            <a:xfrm>
              <a:off x="1618343" y="4733655"/>
              <a:ext cx="380785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DBAEDE3-0A95-45CD-A2C7-AB8F7D7D7DD5}"/>
                </a:ext>
              </a:extLst>
            </p:cNvPr>
            <p:cNvCxnSpPr/>
            <p:nvPr/>
          </p:nvCxnSpPr>
          <p:spPr bwMode="auto">
            <a:xfrm>
              <a:off x="1618343" y="5271539"/>
              <a:ext cx="38078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E45F47B-4012-4E67-AAF3-E4300F9DD377}"/>
                </a:ext>
              </a:extLst>
            </p:cNvPr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B7A1BCA-2A8E-4005-8DD5-A4D82D47321A}"/>
                </a:ext>
              </a:extLst>
            </p:cNvPr>
            <p:cNvSpPr/>
            <p:nvPr/>
          </p:nvSpPr>
          <p:spPr>
            <a:xfrm>
              <a:off x="1995391" y="5098329"/>
              <a:ext cx="70481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we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03D622E-FBB4-439C-9854-F4CA30417785}"/>
                </a:ext>
              </a:extLst>
            </p:cNvPr>
            <p:cNvSpPr/>
            <p:nvPr/>
          </p:nvSpPr>
          <p:spPr>
            <a:xfrm>
              <a:off x="2765672" y="4537702"/>
              <a:ext cx="5423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Q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B3EB33B-D801-4F49-9A00-A80E93F4FD60}"/>
              </a:ext>
            </a:extLst>
          </p:cNvPr>
          <p:cNvGrpSpPr/>
          <p:nvPr/>
        </p:nvGrpSpPr>
        <p:grpSpPr>
          <a:xfrm>
            <a:off x="613374" y="2557438"/>
            <a:ext cx="3729617" cy="1965243"/>
            <a:chOff x="184355" y="1399726"/>
            <a:chExt cx="3729617" cy="1965243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C28E437-9F7D-4B94-BCC0-872B95FAD2ED}"/>
                </a:ext>
              </a:extLst>
            </p:cNvPr>
            <p:cNvGrpSpPr/>
            <p:nvPr/>
          </p:nvGrpSpPr>
          <p:grpSpPr>
            <a:xfrm>
              <a:off x="2391671" y="1587454"/>
              <a:ext cx="1522301" cy="1093694"/>
              <a:chOff x="1237558" y="4455457"/>
              <a:chExt cx="2393549" cy="109369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C83408D-1FD6-4961-B546-DA035C04C39D}"/>
                  </a:ext>
                </a:extLst>
              </p:cNvPr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8BEA50E-D359-4E78-B8B6-D9635F127882}"/>
                  </a:ext>
                </a:extLst>
              </p:cNvPr>
              <p:cNvSpPr/>
              <p:nvPr/>
            </p:nvSpPr>
            <p:spPr>
              <a:xfrm>
                <a:off x="2000470" y="4547707"/>
                <a:ext cx="5045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S</a:t>
                </a: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43D11FA-B530-453E-9848-154E66FADFE2}"/>
                  </a:ext>
                </a:extLst>
              </p:cNvPr>
              <p:cNvCxnSpPr>
                <a:stCxn id="58" idx="2"/>
              </p:cNvCxnSpPr>
              <p:nvPr/>
            </p:nvCxnSpPr>
            <p:spPr bwMode="auto">
              <a:xfrm flipV="1">
                <a:off x="1237558" y="4733656"/>
                <a:ext cx="761570" cy="7744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70E8542-921B-479F-AE0B-8034CE3AA171}"/>
                  </a:ext>
                </a:extLst>
              </p:cNvPr>
              <p:cNvCxnSpPr>
                <a:stCxn id="59" idx="2"/>
              </p:cNvCxnSpPr>
              <p:nvPr/>
            </p:nvCxnSpPr>
            <p:spPr bwMode="auto">
              <a:xfrm flipV="1">
                <a:off x="1237558" y="5271538"/>
                <a:ext cx="761570" cy="9787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FD1FE95-3AF4-40CA-A0CD-69B45FC2B3F9}"/>
                  </a:ext>
                </a:extLst>
              </p:cNvPr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4149807-3F63-47FA-8E1A-386B9FB907EC}"/>
                  </a:ext>
                </a:extLst>
              </p:cNvPr>
              <p:cNvSpPr/>
              <p:nvPr/>
            </p:nvSpPr>
            <p:spPr>
              <a:xfrm>
                <a:off x="2758972" y="5102261"/>
                <a:ext cx="5423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Q</a:t>
                </a: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97DD02D-D104-4486-B51D-92545D6A97A9}"/>
                  </a:ext>
                </a:extLst>
              </p:cNvPr>
              <p:cNvCxnSpPr/>
              <p:nvPr/>
            </p:nvCxnSpPr>
            <p:spPr bwMode="auto">
              <a:xfrm flipH="1">
                <a:off x="3291512" y="5271537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0DF393D-82FE-44F1-8068-98A0B22BE444}"/>
                </a:ext>
              </a:extLst>
            </p:cNvPr>
            <p:cNvSpPr/>
            <p:nvPr/>
          </p:nvSpPr>
          <p:spPr>
            <a:xfrm>
              <a:off x="2878383" y="2234258"/>
              <a:ext cx="3321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R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47081FE-0842-4C82-BCEA-9E00D39802A8}"/>
                </a:ext>
              </a:extLst>
            </p:cNvPr>
            <p:cNvSpPr/>
            <p:nvPr/>
          </p:nvSpPr>
          <p:spPr>
            <a:xfrm>
              <a:off x="3301585" y="1696375"/>
              <a:ext cx="40267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!Q</a:t>
              </a:r>
            </a:p>
          </p:txBody>
        </p:sp>
        <p:sp>
          <p:nvSpPr>
            <p:cNvPr id="58" name="Flowchart: Delay 10">
              <a:extLst>
                <a:ext uri="{FF2B5EF4-FFF2-40B4-BE49-F238E27FC236}">
                  <a16:creationId xmlns:a16="http://schemas.microsoft.com/office/drawing/2014/main" id="{5513FEB4-4FD7-4EBF-BC52-3AC01ECE0118}"/>
                </a:ext>
              </a:extLst>
            </p:cNvPr>
            <p:cNvSpPr/>
            <p:nvPr/>
          </p:nvSpPr>
          <p:spPr bwMode="auto">
            <a:xfrm>
              <a:off x="2008762" y="1638947"/>
              <a:ext cx="382909" cy="4689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9" name="Flowchart: Delay 10">
              <a:extLst>
                <a:ext uri="{FF2B5EF4-FFF2-40B4-BE49-F238E27FC236}">
                  <a16:creationId xmlns:a16="http://schemas.microsoft.com/office/drawing/2014/main" id="{50397218-AD56-4FD8-824A-751D16CD6FB8}"/>
                </a:ext>
              </a:extLst>
            </p:cNvPr>
            <p:cNvSpPr/>
            <p:nvPr/>
          </p:nvSpPr>
          <p:spPr bwMode="auto">
            <a:xfrm>
              <a:off x="2008762" y="2178872"/>
              <a:ext cx="382909" cy="4689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D5D28FE-B40C-4052-995A-89E1A2059D63}"/>
                </a:ext>
              </a:extLst>
            </p:cNvPr>
            <p:cNvGrpSpPr/>
            <p:nvPr/>
          </p:nvGrpSpPr>
          <p:grpSpPr>
            <a:xfrm>
              <a:off x="824586" y="2352602"/>
              <a:ext cx="424236" cy="406400"/>
              <a:chOff x="1607464" y="2009795"/>
              <a:chExt cx="720577" cy="690282"/>
            </a:xfrm>
          </p:grpSpPr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6113B998-4A34-4AA4-B1B4-E46A3F674B64}"/>
                  </a:ext>
                </a:extLst>
              </p:cNvPr>
              <p:cNvSpPr/>
              <p:nvPr/>
            </p:nvSpPr>
            <p:spPr bwMode="auto">
              <a:xfrm rot="5400000">
                <a:off x="1559859" y="2057400"/>
                <a:ext cx="690282" cy="595071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EE6CCF3-3995-4433-94B6-9633B6423A83}"/>
                  </a:ext>
                </a:extLst>
              </p:cNvPr>
              <p:cNvSpPr/>
              <p:nvPr/>
            </p:nvSpPr>
            <p:spPr bwMode="auto">
              <a:xfrm>
                <a:off x="2193570" y="2287699"/>
                <a:ext cx="134471" cy="134471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B4B27A4-7A3D-4494-9BD5-F4CA4D53E517}"/>
                </a:ext>
              </a:extLst>
            </p:cNvPr>
            <p:cNvCxnSpPr>
              <a:endCxn id="59" idx="5"/>
            </p:cNvCxnSpPr>
            <p:nvPr/>
          </p:nvCxnSpPr>
          <p:spPr bwMode="auto">
            <a:xfrm>
              <a:off x="1300441" y="2555801"/>
              <a:ext cx="708321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C5BC4DA-EE2B-41EC-8DC0-4BE6B672249C}"/>
                </a:ext>
              </a:extLst>
            </p:cNvPr>
            <p:cNvCxnSpPr>
              <a:endCxn id="59" idx="6"/>
            </p:cNvCxnSpPr>
            <p:nvPr/>
          </p:nvCxnSpPr>
          <p:spPr bwMode="auto">
            <a:xfrm>
              <a:off x="1592826" y="2294243"/>
              <a:ext cx="41813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6EEE609-904B-493C-894C-11752EE97DDE}"/>
                </a:ext>
              </a:extLst>
            </p:cNvPr>
            <p:cNvCxnSpPr>
              <a:endCxn id="58" idx="5"/>
            </p:cNvCxnSpPr>
            <p:nvPr/>
          </p:nvCxnSpPr>
          <p:spPr bwMode="auto">
            <a:xfrm>
              <a:off x="1592826" y="2012586"/>
              <a:ext cx="415936" cy="329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14CE864-1879-4C75-9AD7-444074F33993}"/>
                </a:ext>
              </a:extLst>
            </p:cNvPr>
            <p:cNvSpPr/>
            <p:nvPr/>
          </p:nvSpPr>
          <p:spPr bwMode="auto">
            <a:xfrm>
              <a:off x="1534540" y="2488997"/>
              <a:ext cx="120061" cy="106389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CA1516D-2170-4A87-804F-AE2C8DC70EDF}"/>
                </a:ext>
              </a:extLst>
            </p:cNvPr>
            <p:cNvCxnSpPr/>
            <p:nvPr/>
          </p:nvCxnSpPr>
          <p:spPr bwMode="auto">
            <a:xfrm>
              <a:off x="1603298" y="1996481"/>
              <a:ext cx="0" cy="106380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6FB3E30-D9B1-4097-B7EA-0CC3403C73EC}"/>
                </a:ext>
              </a:extLst>
            </p:cNvPr>
            <p:cNvSpPr/>
            <p:nvPr/>
          </p:nvSpPr>
          <p:spPr>
            <a:xfrm>
              <a:off x="988837" y="3026415"/>
              <a:ext cx="13319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Write enable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4ABEBD2-248D-42A1-B50B-7DB2F8B6ED83}"/>
                </a:ext>
              </a:extLst>
            </p:cNvPr>
            <p:cNvCxnSpPr>
              <a:endCxn id="58" idx="6"/>
            </p:cNvCxnSpPr>
            <p:nvPr/>
          </p:nvCxnSpPr>
          <p:spPr bwMode="auto">
            <a:xfrm>
              <a:off x="184355" y="1754318"/>
              <a:ext cx="18266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D6B12A0-5625-4E66-A748-734B79661A34}"/>
                </a:ext>
              </a:extLst>
            </p:cNvPr>
            <p:cNvCxnSpPr>
              <a:endCxn id="71" idx="3"/>
            </p:cNvCxnSpPr>
            <p:nvPr/>
          </p:nvCxnSpPr>
          <p:spPr bwMode="auto">
            <a:xfrm flipV="1">
              <a:off x="530942" y="2555802"/>
              <a:ext cx="293645" cy="850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0FAE1DE-38E7-4F80-B397-45F4D109FA3E}"/>
                </a:ext>
              </a:extLst>
            </p:cNvPr>
            <p:cNvCxnSpPr/>
            <p:nvPr/>
          </p:nvCxnSpPr>
          <p:spPr bwMode="auto">
            <a:xfrm>
              <a:off x="530942" y="1754318"/>
              <a:ext cx="0" cy="8184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29C2AB2-1D68-4D8C-91FE-C3DC6559C1A0}"/>
                </a:ext>
              </a:extLst>
            </p:cNvPr>
            <p:cNvSpPr/>
            <p:nvPr/>
          </p:nvSpPr>
          <p:spPr>
            <a:xfrm>
              <a:off x="184355" y="1399726"/>
              <a:ext cx="6174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Data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86545183"/>
      </p:ext>
    </p:extLst>
  </p:cSld>
  <p:clrMapOvr>
    <a:masterClrMapping/>
  </p:clrMapOvr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362353" y="2702643"/>
          <a:ext cx="26167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1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1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Binary Decoder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818"/>
            <a:ext cx="10515600" cy="98613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000" dirty="0"/>
              <a:t>A </a:t>
            </a:r>
            <a:r>
              <a:rPr lang="en-US" sz="2000" i="1" dirty="0">
                <a:solidFill>
                  <a:schemeClr val="accent1"/>
                </a:solidFill>
              </a:rPr>
              <a:t>binary decoder</a:t>
            </a:r>
            <a:r>
              <a:rPr lang="en-US" sz="2000" dirty="0"/>
              <a:t> is a logic circuit that converts a binary integer value to an associated pattern of output bits.</a:t>
            </a:r>
            <a:endParaRPr lang="ru-RU" sz="20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DF5C-13D2-4193-B3FD-2382F57C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C150C-6270-4982-9BA1-1D38037F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3786D3-98B1-4F2C-A011-DE2CBB49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08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362353" y="2702643"/>
          <a:ext cx="26167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1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1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Binary Decoder – Answer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818"/>
            <a:ext cx="10515600" cy="98613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000" dirty="0"/>
              <a:t>A </a:t>
            </a:r>
            <a:r>
              <a:rPr lang="en-US" sz="2000" i="1" dirty="0">
                <a:solidFill>
                  <a:schemeClr val="accent1"/>
                </a:solidFill>
              </a:rPr>
              <a:t>binary decoder</a:t>
            </a:r>
            <a:r>
              <a:rPr lang="en-US" sz="2000" dirty="0"/>
              <a:t> is a logic circuit that converts a binary integer value to an associated pattern of output bits.</a:t>
            </a:r>
            <a:endParaRPr lang="ru-RU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060" y="2702644"/>
            <a:ext cx="4401693" cy="312142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DF5C-13D2-4193-B3FD-2382F57C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C150C-6270-4982-9BA1-1D38037F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3786D3-98B1-4F2C-A011-DE2CBB49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48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Multiplexer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439452"/>
            <a:ext cx="56763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i="1" dirty="0">
                <a:solidFill>
                  <a:schemeClr val="accent1"/>
                </a:solidFill>
              </a:rPr>
              <a:t>multiplexer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/>
              <a:t>(or </a:t>
            </a:r>
            <a:r>
              <a:rPr lang="en-US" sz="2000" i="1" dirty="0">
                <a:solidFill>
                  <a:schemeClr val="accent1"/>
                </a:solidFill>
              </a:rPr>
              <a:t>mux</a:t>
            </a:r>
            <a:r>
              <a:rPr lang="en-US" sz="2000" dirty="0"/>
              <a:t>) is a device that selects one signal and forwards the selected input into a single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entry wires are </a:t>
            </a:r>
            <a:r>
              <a:rPr lang="en-US" sz="2000" i="1" dirty="0">
                <a:solidFill>
                  <a:schemeClr val="accent1"/>
                </a:solidFill>
              </a:rPr>
              <a:t>address bus </a:t>
            </a:r>
            <a:r>
              <a:rPr lang="en-US" sz="2000" dirty="0"/>
              <a:t>and </a:t>
            </a:r>
            <a:r>
              <a:rPr lang="en-US" sz="2000" i="1" dirty="0">
                <a:solidFill>
                  <a:schemeClr val="accent1"/>
                </a:solidFill>
              </a:rPr>
              <a:t>data buses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Address bus is connected via decoder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197512" y="3921737"/>
          <a:ext cx="17663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2231051" y="3561254"/>
            <a:ext cx="1622639" cy="2293700"/>
            <a:chOff x="5178158" y="3561763"/>
            <a:chExt cx="1622639" cy="2293700"/>
          </a:xfrm>
        </p:grpSpPr>
        <p:sp>
          <p:nvSpPr>
            <p:cNvPr id="6" name="Trapezoid 5"/>
            <p:cNvSpPr/>
            <p:nvPr/>
          </p:nvSpPr>
          <p:spPr bwMode="auto">
            <a:xfrm rot="5400000">
              <a:off x="5095633" y="4250510"/>
              <a:ext cx="1720176" cy="432958"/>
            </a:xfrm>
            <a:prstGeom prst="trapezoid">
              <a:avLst>
                <a:gd name="adj" fmla="val 77747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5286122" y="3883162"/>
              <a:ext cx="44760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5292534" y="4254751"/>
              <a:ext cx="4411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5286122" y="4638235"/>
              <a:ext cx="44760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5292534" y="5009824"/>
              <a:ext cx="4411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5867400" y="5237019"/>
              <a:ext cx="0" cy="36021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flipV="1">
              <a:off x="6047509" y="5096326"/>
              <a:ext cx="0" cy="36021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8" name="Rectangle 17"/>
            <p:cNvSpPr/>
            <p:nvPr/>
          </p:nvSpPr>
          <p:spPr>
            <a:xfrm>
              <a:off x="5178158" y="3561763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186716" y="3928092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78158" y="4324090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86716" y="4707573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603043" y="5516909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67400" y="5387796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H="1">
              <a:off x="6172201" y="4456760"/>
              <a:ext cx="32558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27" name="Rectangle 26"/>
            <p:cNvSpPr/>
            <p:nvPr/>
          </p:nvSpPr>
          <p:spPr>
            <a:xfrm>
              <a:off x="6279500" y="4120665"/>
              <a:ext cx="5212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  <a:endParaRPr lang="en-US" sz="1600" baseline="-25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D9D450B-A9AD-4EAC-B8E1-CF2D774EC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  <a:endParaRPr lang="ru-R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EB43042-7C84-4F3E-9D6E-4E561590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7725F4F-6F72-4DDE-9616-DCE14CCE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4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Multiplexer – Answer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439452"/>
            <a:ext cx="56763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i="1" dirty="0">
                <a:solidFill>
                  <a:schemeClr val="accent1"/>
                </a:solidFill>
              </a:rPr>
              <a:t>multiplexer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/>
              <a:t>(or </a:t>
            </a:r>
            <a:r>
              <a:rPr lang="en-US" sz="2000" i="1" dirty="0">
                <a:solidFill>
                  <a:schemeClr val="accent1"/>
                </a:solidFill>
              </a:rPr>
              <a:t>mux</a:t>
            </a:r>
            <a:r>
              <a:rPr lang="en-US" sz="2000" dirty="0"/>
              <a:t>) is a device that selects one signal and forwards the selected input into a single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entry wires are </a:t>
            </a:r>
            <a:r>
              <a:rPr lang="en-US" sz="2000" i="1" dirty="0">
                <a:solidFill>
                  <a:schemeClr val="accent1"/>
                </a:solidFill>
              </a:rPr>
              <a:t>address bus </a:t>
            </a:r>
            <a:r>
              <a:rPr lang="en-US" sz="2000" dirty="0"/>
              <a:t>and </a:t>
            </a:r>
            <a:r>
              <a:rPr lang="en-US" sz="2000" i="1" dirty="0">
                <a:solidFill>
                  <a:schemeClr val="accent1"/>
                </a:solidFill>
              </a:rPr>
              <a:t>data buses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Address bus is connected via decoder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628978" y="679520"/>
            <a:ext cx="3778472" cy="5498960"/>
            <a:chOff x="4905153" y="710454"/>
            <a:chExt cx="3778472" cy="5498960"/>
          </a:xfrm>
        </p:grpSpPr>
        <p:pic>
          <p:nvPicPr>
            <p:cNvPr id="1027" name="Picture 3" descr="C:\Users\pikryuko\AppData\Local\Temp\1bit_multiplexer_4_in_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531"/>
            <a:stretch/>
          </p:blipFill>
          <p:spPr bwMode="auto">
            <a:xfrm>
              <a:off x="4956587" y="710454"/>
              <a:ext cx="3727038" cy="5437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 bwMode="auto">
            <a:xfrm>
              <a:off x="4905153" y="4508205"/>
              <a:ext cx="2055628" cy="1701209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197512" y="3921737"/>
          <a:ext cx="17663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2231051" y="3561254"/>
            <a:ext cx="1622639" cy="2293700"/>
            <a:chOff x="5178158" y="3561763"/>
            <a:chExt cx="1622639" cy="2293700"/>
          </a:xfrm>
        </p:grpSpPr>
        <p:sp>
          <p:nvSpPr>
            <p:cNvPr id="6" name="Trapezoid 5"/>
            <p:cNvSpPr/>
            <p:nvPr/>
          </p:nvSpPr>
          <p:spPr bwMode="auto">
            <a:xfrm rot="5400000">
              <a:off x="5095633" y="4250510"/>
              <a:ext cx="1720176" cy="432958"/>
            </a:xfrm>
            <a:prstGeom prst="trapezoid">
              <a:avLst>
                <a:gd name="adj" fmla="val 77747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5286122" y="3883162"/>
              <a:ext cx="44760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5292534" y="4254751"/>
              <a:ext cx="4411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5286122" y="4638235"/>
              <a:ext cx="44760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5292534" y="5009824"/>
              <a:ext cx="4411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5867400" y="5237019"/>
              <a:ext cx="0" cy="36021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flipV="1">
              <a:off x="6047509" y="5096326"/>
              <a:ext cx="0" cy="36021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8" name="Rectangle 17"/>
            <p:cNvSpPr/>
            <p:nvPr/>
          </p:nvSpPr>
          <p:spPr>
            <a:xfrm>
              <a:off x="5178158" y="3561763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186716" y="3928092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78158" y="4324090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86716" y="4707573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603043" y="5516909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67400" y="5387796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H="1">
              <a:off x="6172201" y="4456760"/>
              <a:ext cx="32558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27" name="Rectangle 26"/>
            <p:cNvSpPr/>
            <p:nvPr/>
          </p:nvSpPr>
          <p:spPr>
            <a:xfrm>
              <a:off x="6279500" y="4120665"/>
              <a:ext cx="5212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  <a:endParaRPr lang="en-US" sz="1600" baseline="-25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D9D450B-A9AD-4EAC-B8E1-CF2D774EC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  <a:endParaRPr lang="ru-R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EB43042-7C84-4F3E-9D6E-4E561590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7725F4F-6F72-4DDE-9616-DCE14CCE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55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Single port 2</a:t>
            </a:r>
            <a:r>
              <a:rPr lang="en-US" baseline="30000" dirty="0"/>
              <a:t>M</a:t>
            </a:r>
            <a:r>
              <a:rPr lang="en-US" dirty="0"/>
              <a:t>xN Memory Array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Memory array has 3 input signals and 1 output</a:t>
            </a:r>
          </a:p>
          <a:p>
            <a:pPr marL="285750" indent="-285750"/>
            <a:r>
              <a:rPr lang="en-US" dirty="0"/>
              <a:t>Data buses are N bits wide (each chunk is N bits)</a:t>
            </a:r>
          </a:p>
          <a:p>
            <a:pPr marL="285750" indent="-285750"/>
            <a:r>
              <a:rPr lang="en-US" dirty="0"/>
              <a:t>Address is M bits wide if 2</a:t>
            </a:r>
            <a:r>
              <a:rPr lang="en-US" baseline="30000" dirty="0"/>
              <a:t>M</a:t>
            </a:r>
            <a:r>
              <a:rPr lang="en-US" dirty="0"/>
              <a:t> is array size</a:t>
            </a:r>
          </a:p>
          <a:p>
            <a:pPr marL="285750" indent="-285750"/>
            <a:endParaRPr lang="ru-RU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8</a:t>
            </a:fld>
            <a:endParaRPr lang="ru-RU"/>
          </a:p>
        </p:txBody>
      </p:sp>
      <p:sp>
        <p:nvSpPr>
          <p:cNvPr id="28" name="Rectangle 27"/>
          <p:cNvSpPr/>
          <p:nvPr/>
        </p:nvSpPr>
        <p:spPr bwMode="auto">
          <a:xfrm>
            <a:off x="4896635" y="4659171"/>
            <a:ext cx="2027808" cy="14138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Memory</a:t>
            </a:r>
          </a:p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Array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5979164" y="3698524"/>
            <a:ext cx="0" cy="96064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5536604" y="3329192"/>
            <a:ext cx="904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j-lt"/>
                <a:cs typeface="Arial" pitchFamily="34" charset="0"/>
              </a:rPr>
              <a:t>address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 rot="5400000" flipV="1">
            <a:off x="4416312" y="5106398"/>
            <a:ext cx="0" cy="96064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3147082" y="5671327"/>
            <a:ext cx="1175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j-lt"/>
                <a:cs typeface="Arial" pitchFamily="34" charset="0"/>
              </a:rPr>
              <a:t>input data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 rot="5400000" flipV="1">
            <a:off x="7406224" y="5129549"/>
            <a:ext cx="0" cy="96064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7432672" y="5694477"/>
            <a:ext cx="1277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j-lt"/>
                <a:cs typeface="Arial" pitchFamily="34" charset="0"/>
              </a:rPr>
              <a:t>output data</a:t>
            </a:r>
          </a:p>
        </p:txBody>
      </p:sp>
      <p:cxnSp>
        <p:nvCxnSpPr>
          <p:cNvPr id="49" name="Straight Connector 48"/>
          <p:cNvCxnSpPr/>
          <p:nvPr/>
        </p:nvCxnSpPr>
        <p:spPr bwMode="auto">
          <a:xfrm flipV="1">
            <a:off x="5910539" y="4103415"/>
            <a:ext cx="139488" cy="13948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050027" y="3803000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M</a:t>
            </a:r>
            <a:endParaRPr lang="ru-RU" sz="2400" dirty="0" err="1">
              <a:latin typeface="+mj-lt"/>
            </a:endParaRPr>
          </a:p>
        </p:txBody>
      </p:sp>
      <p:cxnSp>
        <p:nvCxnSpPr>
          <p:cNvPr id="51" name="Straight Connector 50"/>
          <p:cNvCxnSpPr/>
          <p:nvPr/>
        </p:nvCxnSpPr>
        <p:spPr bwMode="auto">
          <a:xfrm flipV="1">
            <a:off x="4275948" y="5509642"/>
            <a:ext cx="139488" cy="13948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4415436" y="5197652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N</a:t>
            </a:r>
            <a:endParaRPr lang="ru-RU" sz="2400" dirty="0" err="1">
              <a:latin typeface="+mj-lt"/>
            </a:endParaRPr>
          </a:p>
        </p:txBody>
      </p:sp>
      <p:cxnSp>
        <p:nvCxnSpPr>
          <p:cNvPr id="53" name="Straight Connector 52"/>
          <p:cNvCxnSpPr/>
          <p:nvPr/>
        </p:nvCxnSpPr>
        <p:spPr bwMode="auto">
          <a:xfrm flipV="1">
            <a:off x="7193671" y="5521217"/>
            <a:ext cx="139488" cy="13948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7333159" y="5220802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N</a:t>
            </a:r>
            <a:endParaRPr lang="ru-RU" sz="2400" dirty="0" err="1">
              <a:latin typeface="+mj-lt"/>
            </a:endParaRPr>
          </a:p>
        </p:txBody>
      </p:sp>
      <p:sp>
        <p:nvSpPr>
          <p:cNvPr id="42" name="Rectangle 10"/>
          <p:cNvSpPr/>
          <p:nvPr/>
        </p:nvSpPr>
        <p:spPr>
          <a:xfrm>
            <a:off x="3294838" y="4335466"/>
            <a:ext cx="1417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j-lt"/>
                <a:cs typeface="Arial" pitchFamily="34" charset="0"/>
              </a:rPr>
              <a:t>Write enable</a:t>
            </a:r>
          </a:p>
        </p:txBody>
      </p:sp>
      <p:cxnSp>
        <p:nvCxnSpPr>
          <p:cNvPr id="6" name="Соединительная линия уступом 5"/>
          <p:cNvCxnSpPr>
            <a:endCxn id="42" idx="2"/>
          </p:cNvCxnSpPr>
          <p:nvPr/>
        </p:nvCxnSpPr>
        <p:spPr bwMode="auto">
          <a:xfrm rot="10800000">
            <a:off x="4003528" y="4704800"/>
            <a:ext cx="884139" cy="171565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48833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/>
      <p:bldP spid="32" grpId="0"/>
      <p:bldP spid="34" grpId="0"/>
      <p:bldP spid="50" grpId="0"/>
      <p:bldP spid="52" grpId="0"/>
      <p:bldP spid="54" grpId="0"/>
      <p:bldP spid="42" grpId="0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Task 3: Single port 4x1 Memory Array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Data is stored in D latches</a:t>
            </a:r>
          </a:p>
          <a:p>
            <a:pPr marL="285750" indent="-285750"/>
            <a:r>
              <a:rPr lang="en-US" dirty="0"/>
              <a:t>Use decoder and mux to select memory entry</a:t>
            </a:r>
          </a:p>
          <a:p>
            <a:pPr marL="285750" indent="-285750"/>
            <a:endParaRPr lang="ru-RU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9</a:t>
            </a:fld>
            <a:endParaRPr lang="ru-RU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41B32EB-A426-468E-91C9-673B9D517979}"/>
              </a:ext>
            </a:extLst>
          </p:cNvPr>
          <p:cNvGrpSpPr/>
          <p:nvPr/>
        </p:nvGrpSpPr>
        <p:grpSpPr>
          <a:xfrm>
            <a:off x="3147082" y="3332887"/>
            <a:ext cx="5562671" cy="2743823"/>
            <a:chOff x="1895131" y="1538919"/>
            <a:chExt cx="5562671" cy="274382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B369E57-C5ED-45E2-9F57-C5E4BF72607B}"/>
                </a:ext>
              </a:extLst>
            </p:cNvPr>
            <p:cNvSpPr/>
            <p:nvPr/>
          </p:nvSpPr>
          <p:spPr bwMode="auto">
            <a:xfrm>
              <a:off x="3644685" y="2868898"/>
              <a:ext cx="2027808" cy="141384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800" b="1" dirty="0">
                  <a:latin typeface="+mj-lt"/>
                  <a:cs typeface="Arial" pitchFamily="34" charset="0"/>
                </a:rPr>
                <a:t>Memory</a:t>
              </a:r>
            </a:p>
            <a:p>
              <a:pPr algn="ctr" eaLnBrk="0" hangingPunct="0"/>
              <a:r>
                <a:rPr lang="en-US" sz="2800" b="1" dirty="0">
                  <a:latin typeface="+mj-lt"/>
                  <a:cs typeface="Arial" pitchFamily="34" charset="0"/>
                </a:rPr>
                <a:t>Array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270ECB7-0456-4E50-9109-2BB474467337}"/>
                </a:ext>
              </a:extLst>
            </p:cNvPr>
            <p:cNvCxnSpPr/>
            <p:nvPr/>
          </p:nvCxnSpPr>
          <p:spPr bwMode="auto">
            <a:xfrm>
              <a:off x="4727214" y="1908251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E0A4AB1-F508-4137-B69D-DA34EBEA31D0}"/>
                </a:ext>
              </a:extLst>
            </p:cNvPr>
            <p:cNvSpPr/>
            <p:nvPr/>
          </p:nvSpPr>
          <p:spPr>
            <a:xfrm>
              <a:off x="4284654" y="1538919"/>
              <a:ext cx="9042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+mj-lt"/>
                  <a:cs typeface="Arial" pitchFamily="34" charset="0"/>
                </a:rPr>
                <a:t>address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8A1A006-DF25-4164-912E-BE9B5D77AAD2}"/>
                </a:ext>
              </a:extLst>
            </p:cNvPr>
            <p:cNvCxnSpPr/>
            <p:nvPr/>
          </p:nvCxnSpPr>
          <p:spPr bwMode="auto">
            <a:xfrm rot="5400000" flipV="1">
              <a:off x="3164362" y="3316125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66B4DB7-415B-46C1-970E-9902249B762D}"/>
                </a:ext>
              </a:extLst>
            </p:cNvPr>
            <p:cNvSpPr/>
            <p:nvPr/>
          </p:nvSpPr>
          <p:spPr>
            <a:xfrm>
              <a:off x="1895131" y="3881054"/>
              <a:ext cx="1175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+mj-lt"/>
                  <a:cs typeface="Arial" pitchFamily="34" charset="0"/>
                </a:rPr>
                <a:t>input data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5D9FDD6-E9E5-4C68-B2C1-B87287FC0EAE}"/>
                </a:ext>
              </a:extLst>
            </p:cNvPr>
            <p:cNvCxnSpPr/>
            <p:nvPr/>
          </p:nvCxnSpPr>
          <p:spPr bwMode="auto">
            <a:xfrm rot="5400000" flipV="1">
              <a:off x="6154274" y="3339276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B35C0F4-3B6B-4B2E-9479-E3B521DCFBB1}"/>
                </a:ext>
              </a:extLst>
            </p:cNvPr>
            <p:cNvSpPr/>
            <p:nvPr/>
          </p:nvSpPr>
          <p:spPr>
            <a:xfrm>
              <a:off x="6180721" y="3904204"/>
              <a:ext cx="1277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+mj-lt"/>
                  <a:cs typeface="Arial" pitchFamily="34" charset="0"/>
                </a:rPr>
                <a:t>output data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493BAC9-4BB6-47FC-8DFC-2BAF583B3273}"/>
                </a:ext>
              </a:extLst>
            </p:cNvPr>
            <p:cNvCxnSpPr/>
            <p:nvPr/>
          </p:nvCxnSpPr>
          <p:spPr bwMode="auto">
            <a:xfrm flipV="1">
              <a:off x="4658589" y="2313142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61C849-BA84-408D-9B8E-3BFB9A6A8B1F}"/>
                </a:ext>
              </a:extLst>
            </p:cNvPr>
            <p:cNvSpPr txBox="1"/>
            <p:nvPr/>
          </p:nvSpPr>
          <p:spPr>
            <a:xfrm>
              <a:off x="4798077" y="201272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2</a:t>
              </a:r>
              <a:endParaRPr lang="ru-RU" sz="2400" dirty="0" err="1">
                <a:latin typeface="+mj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83C902F-5677-4815-891A-7670762EAFE8}"/>
                </a:ext>
              </a:extLst>
            </p:cNvPr>
            <p:cNvCxnSpPr/>
            <p:nvPr/>
          </p:nvCxnSpPr>
          <p:spPr bwMode="auto">
            <a:xfrm flipV="1">
              <a:off x="3023998" y="3719369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CE3CDDB-0535-4E25-AA35-DA09ABD6D320}"/>
                </a:ext>
              </a:extLst>
            </p:cNvPr>
            <p:cNvSpPr txBox="1"/>
            <p:nvPr/>
          </p:nvSpPr>
          <p:spPr>
            <a:xfrm>
              <a:off x="3163486" y="340737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1</a:t>
              </a:r>
              <a:endParaRPr lang="ru-RU" sz="2400" dirty="0" err="1">
                <a:latin typeface="+mj-lt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558864E-1B4B-434B-8718-78CC3760AF06}"/>
                </a:ext>
              </a:extLst>
            </p:cNvPr>
            <p:cNvCxnSpPr/>
            <p:nvPr/>
          </p:nvCxnSpPr>
          <p:spPr bwMode="auto">
            <a:xfrm flipV="1">
              <a:off x="5941721" y="3730944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700A566-42B5-4B82-9B22-EC32C5C8B56F}"/>
                </a:ext>
              </a:extLst>
            </p:cNvPr>
            <p:cNvSpPr txBox="1"/>
            <p:nvPr/>
          </p:nvSpPr>
          <p:spPr>
            <a:xfrm>
              <a:off x="6081209" y="343052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1</a:t>
              </a:r>
              <a:endParaRPr lang="ru-RU" sz="2400" dirty="0" err="1">
                <a:latin typeface="+mj-lt"/>
              </a:endParaRPr>
            </a:p>
          </p:txBody>
        </p:sp>
        <p:sp>
          <p:nvSpPr>
            <p:cNvPr id="65" name="Rectangle 10">
              <a:extLst>
                <a:ext uri="{FF2B5EF4-FFF2-40B4-BE49-F238E27FC236}">
                  <a16:creationId xmlns:a16="http://schemas.microsoft.com/office/drawing/2014/main" id="{329AD030-1DB4-49CF-90E8-877566EFEB5C}"/>
                </a:ext>
              </a:extLst>
            </p:cNvPr>
            <p:cNvSpPr/>
            <p:nvPr/>
          </p:nvSpPr>
          <p:spPr>
            <a:xfrm>
              <a:off x="2042888" y="2545193"/>
              <a:ext cx="14173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+mj-lt"/>
                  <a:cs typeface="Arial" pitchFamily="34" charset="0"/>
                </a:rPr>
                <a:t>Write enable</a:t>
              </a:r>
            </a:p>
          </p:txBody>
        </p:sp>
        <p:cxnSp>
          <p:nvCxnSpPr>
            <p:cNvPr id="66" name="Соединительная линия уступом 5">
              <a:extLst>
                <a:ext uri="{FF2B5EF4-FFF2-40B4-BE49-F238E27FC236}">
                  <a16:creationId xmlns:a16="http://schemas.microsoft.com/office/drawing/2014/main" id="{625F62E1-F773-4809-9C2F-6F6540A61A07}"/>
                </a:ext>
              </a:extLst>
            </p:cNvPr>
            <p:cNvCxnSpPr>
              <a:endCxn id="65" idx="2"/>
            </p:cNvCxnSpPr>
            <p:nvPr/>
          </p:nvCxnSpPr>
          <p:spPr bwMode="auto">
            <a:xfrm rot="10800000">
              <a:off x="2751577" y="2914526"/>
              <a:ext cx="884139" cy="171565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858807236"/>
      </p:ext>
    </p:extLst>
  </p:cSld>
  <p:clrMapOvr>
    <a:masterClrMapping/>
  </p:clrMapOvr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24.2|20.5|61.7|2.3|88.6|26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24.2|20.5|61.7|2.3|88.6|26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8|0.6|0.3|0.2|0.7|0.5|1.5|22.8|1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685</Words>
  <Application>Microsoft Office PowerPoint</Application>
  <PresentationFormat>Widescreen</PresentationFormat>
  <Paragraphs>322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Neo Sans Intel</vt:lpstr>
      <vt:lpstr>Verdana</vt:lpstr>
      <vt:lpstr>Office Theme</vt:lpstr>
      <vt:lpstr>Practice 1 Combinational and Sequential Circuits</vt:lpstr>
      <vt:lpstr>SR Latch</vt:lpstr>
      <vt:lpstr>D Latch</vt:lpstr>
      <vt:lpstr>Task 1: Binary Decoder</vt:lpstr>
      <vt:lpstr>Task 1: Binary Decoder – Answer</vt:lpstr>
      <vt:lpstr>Task 2: Multiplexer</vt:lpstr>
      <vt:lpstr>Task 2: Multiplexer – Answer</vt:lpstr>
      <vt:lpstr>Single port 2MxN Memory Array</vt:lpstr>
      <vt:lpstr>Task 3: Single port 4x1 Memory Array</vt:lpstr>
      <vt:lpstr>Arithmetic Logic Unit</vt:lpstr>
      <vt:lpstr>Comparator</vt:lpstr>
      <vt:lpstr>Edge-triggered D Latch (D flip-flop)</vt:lpstr>
      <vt:lpstr>Home work</vt:lpstr>
      <vt:lpstr>Thank You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Ladin, Oleg</cp:lastModifiedBy>
  <cp:revision>179</cp:revision>
  <dcterms:created xsi:type="dcterms:W3CDTF">2018-09-18T18:10:21Z</dcterms:created>
  <dcterms:modified xsi:type="dcterms:W3CDTF">2019-10-07T11:53:52Z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2019-10-07 11:53:51Z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