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471" r:id="rId2"/>
    <p:sldId id="473" r:id="rId3"/>
    <p:sldId id="486" r:id="rId4"/>
    <p:sldId id="490" r:id="rId5"/>
    <p:sldId id="474" r:id="rId6"/>
    <p:sldId id="475" r:id="rId7"/>
    <p:sldId id="477" r:id="rId8"/>
    <p:sldId id="478" r:id="rId9"/>
    <p:sldId id="491" r:id="rId10"/>
    <p:sldId id="479" r:id="rId11"/>
    <p:sldId id="480" r:id="rId12"/>
    <p:sldId id="495" r:id="rId13"/>
    <p:sldId id="488" r:id="rId14"/>
    <p:sldId id="485" r:id="rId15"/>
    <p:sldId id="492" r:id="rId16"/>
    <p:sldId id="481" r:id="rId17"/>
    <p:sldId id="482" r:id="rId18"/>
    <p:sldId id="487" r:id="rId19"/>
    <p:sldId id="493" r:id="rId20"/>
    <p:sldId id="497" r:id="rId21"/>
    <p:sldId id="494" r:id="rId22"/>
    <p:sldId id="483" r:id="rId23"/>
    <p:sldId id="484" r:id="rId24"/>
    <p:sldId id="496" r:id="rId25"/>
    <p:sldId id="4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B084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5233" autoAdjust="0"/>
  </p:normalViewPr>
  <p:slideViewPr>
    <p:cSldViewPr snapToGrid="0">
      <p:cViewPr varScale="1">
        <p:scale>
          <a:sx n="99" d="100"/>
          <a:sy n="99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6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Virtual Memory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29.03.2019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perform translation of virtual address into physical one, the special structure called Page Table (PT) is used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It contains the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following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information for each page: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Whether the page is in memory or on the disc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Physical address of the page (if it is in memory)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Was its data modified?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need for evictions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Access rights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(read-only,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read-write, etc.)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security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process has its own PT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 uses PT to translate addresses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But, all complex tasks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(initialization, misses, evictions, etc.)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 are performed by OS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593333" r="-58053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090791" y="2373155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Page Table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1888"/>
              </p:ext>
            </p:extLst>
          </p:nvPr>
        </p:nvGraphicFramePr>
        <p:xfrm>
          <a:off x="3049697" y="1398345"/>
          <a:ext cx="6495972" cy="584685"/>
        </p:xfrm>
        <a:graphic>
          <a:graphicData uri="http://schemas.openxmlformats.org/drawingml/2006/table">
            <a:tbl>
              <a:tblPr/>
              <a:tblGrid>
                <a:gridCol w="5153889"/>
                <a:gridCol w="772737"/>
                <a:gridCol w="569346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67335" y="1084355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29961"/>
              </p:ext>
            </p:extLst>
          </p:nvPr>
        </p:nvGraphicFramePr>
        <p:xfrm>
          <a:off x="5971195" y="5479323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/>
                <a:gridCol w="772737"/>
                <a:gridCol w="593542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2447" y="6146234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01574" y="3877760"/>
            <a:ext cx="4006735" cy="315883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85101" y="4035701"/>
            <a:ext cx="0" cy="16292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Elbow Connector 14"/>
          <p:cNvCxnSpPr>
            <a:endCxn id="11" idx="1"/>
          </p:cNvCxnSpPr>
          <p:nvPr/>
        </p:nvCxnSpPr>
        <p:spPr bwMode="auto">
          <a:xfrm rot="5400000">
            <a:off x="3672726" y="2111304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897276" y="1982457"/>
            <a:ext cx="0" cy="368253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4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1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structure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32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table implementation is defined by OS</a:t>
            </a:r>
          </a:p>
          <a:p>
            <a:r>
              <a:rPr lang="en-US" dirty="0" smtClean="0"/>
              <a:t>Usually it is a multi-level table</a:t>
            </a:r>
          </a:p>
          <a:p>
            <a:r>
              <a:rPr lang="en-US" dirty="0" smtClean="0"/>
              <a:t>Accessing of final page table entry is a chain of loads (“walk”)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4670"/>
              </p:ext>
            </p:extLst>
          </p:nvPr>
        </p:nvGraphicFramePr>
        <p:xfrm>
          <a:off x="473487" y="3383939"/>
          <a:ext cx="5967266" cy="584685"/>
        </p:xfrm>
        <a:graphic>
          <a:graphicData uri="http://schemas.openxmlformats.org/drawingml/2006/table">
            <a:tbl>
              <a:tblPr/>
              <a:tblGrid>
                <a:gridCol w="4306798"/>
                <a:gridCol w="1446344"/>
                <a:gridCol w="214124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44548"/>
              </p:ext>
            </p:extLst>
          </p:nvPr>
        </p:nvGraphicFramePr>
        <p:xfrm>
          <a:off x="8453138" y="3363421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/>
                <a:gridCol w="772737"/>
                <a:gridCol w="593542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 bwMode="auto">
          <a:xfrm rot="5400000">
            <a:off x="1325766" y="4097471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877" t="-606818" r="-204386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0" name="Elbow Connector 19"/>
          <p:cNvCxnSpPr>
            <a:endCxn id="28" idx="0"/>
          </p:cNvCxnSpPr>
          <p:nvPr/>
        </p:nvCxnSpPr>
        <p:spPr bwMode="auto">
          <a:xfrm flipV="1">
            <a:off x="2842284" y="4450715"/>
            <a:ext cx="2113739" cy="1540509"/>
          </a:xfrm>
          <a:prstGeom prst="bentConnector4">
            <a:avLst>
              <a:gd name="adj1" fmla="val 45125"/>
              <a:gd name="adj2" fmla="val 114839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613636" r="-20708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/>
                    <a:gridCol w="1646400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/>
                    <a:gridCol w="1646400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459" t="-613636" r="-1261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3" name="Elbow Connector 32"/>
          <p:cNvCxnSpPr>
            <a:stCxn id="40" idx="3"/>
            <a:endCxn id="32" idx="0"/>
          </p:cNvCxnSpPr>
          <p:nvPr/>
        </p:nvCxnSpPr>
        <p:spPr bwMode="auto">
          <a:xfrm flipV="1">
            <a:off x="7040706" y="4450715"/>
            <a:ext cx="1729264" cy="991767"/>
          </a:xfrm>
          <a:prstGeom prst="bentConnector4">
            <a:avLst>
              <a:gd name="adj1" fmla="val 7004"/>
              <a:gd name="adj2" fmla="val 123050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283060" y="5180872"/>
            <a:ext cx="7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...</a:t>
            </a:r>
            <a:endParaRPr lang="ru-RU" sz="2800" dirty="0"/>
          </a:p>
        </p:txBody>
      </p:sp>
      <p:cxnSp>
        <p:nvCxnSpPr>
          <p:cNvPr id="18" name="Elbow Connector 17"/>
          <p:cNvCxnSpPr>
            <a:stCxn id="32" idx="3"/>
            <a:endCxn id="13" idx="2"/>
          </p:cNvCxnSpPr>
          <p:nvPr/>
        </p:nvCxnSpPr>
        <p:spPr bwMode="auto">
          <a:xfrm flipV="1">
            <a:off x="10257000" y="3948106"/>
            <a:ext cx="12700" cy="1455426"/>
          </a:xfrm>
          <a:prstGeom prst="bentConnector4">
            <a:avLst>
              <a:gd name="adj1" fmla="val 2220000"/>
              <a:gd name="adj2" fmla="val 82733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18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fault is inability to translate address</a:t>
            </a:r>
          </a:p>
          <a:p>
            <a:pPr lvl="1"/>
            <a:r>
              <a:rPr lang="en-US" dirty="0" smtClean="0"/>
              <a:t>Control is given to OS to perform action, like in exception case</a:t>
            </a:r>
          </a:p>
          <a:p>
            <a:r>
              <a:rPr lang="en-US" dirty="0" smtClean="0"/>
              <a:t>If page is on disk, OS loads page to memory and adds PT entry</a:t>
            </a:r>
          </a:p>
          <a:p>
            <a:r>
              <a:rPr lang="en-US" dirty="0" smtClean="0"/>
              <a:t>If page was not allocated,</a:t>
            </a:r>
            <a:r>
              <a:rPr lang="en-US" dirty="0"/>
              <a:t> </a:t>
            </a:r>
            <a:r>
              <a:rPr lang="en-US" dirty="0" smtClean="0"/>
              <a:t>segmentation fault exception is raised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protection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process must not access physical memory of another process</a:t>
            </a:r>
          </a:p>
          <a:p>
            <a:pPr lvl="1"/>
            <a:r>
              <a:rPr lang="en-US" dirty="0" smtClean="0"/>
              <a:t>Each process has its own page table therefore</a:t>
            </a:r>
          </a:p>
          <a:p>
            <a:r>
              <a:rPr lang="en-US" dirty="0" smtClean="0"/>
              <a:t>How to write to PT? CPU works in 2 modes at least</a:t>
            </a:r>
          </a:p>
          <a:p>
            <a:r>
              <a:rPr lang="en-US" b="1" dirty="0"/>
              <a:t>K</a:t>
            </a:r>
            <a:r>
              <a:rPr lang="en-US" b="1" dirty="0" smtClean="0"/>
              <a:t>ernel</a:t>
            </a:r>
            <a:r>
              <a:rPr lang="en-US" dirty="0" smtClean="0"/>
              <a:t> mode: </a:t>
            </a:r>
          </a:p>
          <a:p>
            <a:pPr lvl="1"/>
            <a:r>
              <a:rPr lang="en-US" dirty="0" smtClean="0"/>
              <a:t>entered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has write access to PT</a:t>
            </a:r>
          </a:p>
          <a:p>
            <a:pPr lvl="1"/>
            <a:r>
              <a:rPr lang="en-US" dirty="0"/>
              <a:t>knows what physical addresses are</a:t>
            </a:r>
          </a:p>
          <a:p>
            <a:r>
              <a:rPr lang="en-US" b="1" dirty="0"/>
              <a:t>U</a:t>
            </a:r>
            <a:r>
              <a:rPr lang="en-US" b="1" dirty="0" smtClean="0"/>
              <a:t>ser</a:t>
            </a:r>
            <a:r>
              <a:rPr lang="en-US" dirty="0" smtClean="0"/>
              <a:t> mode:</a:t>
            </a:r>
          </a:p>
          <a:p>
            <a:pPr lvl="1"/>
            <a:r>
              <a:rPr lang="en-US" dirty="0" smtClean="0"/>
              <a:t>return from kernel mode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r>
              <a:rPr lang="en-US" dirty="0"/>
              <a:t> </a:t>
            </a:r>
            <a:r>
              <a:rPr lang="en-US" dirty="0" smtClean="0"/>
              <a:t>instruction</a:t>
            </a:r>
            <a:endParaRPr lang="en-US" dirty="0"/>
          </a:p>
          <a:p>
            <a:pPr lvl="1"/>
            <a:r>
              <a:rPr lang="en-US" dirty="0" smtClean="0"/>
              <a:t>operates only with own PT in a read-only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Lookaside Buffer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PT is too huge to be in HW → it is stored in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There are multiple methods to compact it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translation requires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several memory accesses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Needed for every load or store → too many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!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Data cache helps, but not much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TLB caches recently used PT entries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speed up translation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typically 64 to 256 entries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usually 2 to 8 way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TLB access time is faster than L1 cache access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09506" y="2347625"/>
            <a:ext cx="3254378" cy="3908426"/>
            <a:chOff x="3293" y="1138"/>
            <a:chExt cx="2050" cy="2462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4851" y="2868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139" y="2393"/>
              <a:ext cx="2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393" y="2307"/>
              <a:ext cx="745" cy="554"/>
              <a:chOff x="1940" y="1887"/>
              <a:chExt cx="735" cy="504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 bwMode="auto">
              <a:xfrm>
                <a:off x="1940" y="1887"/>
                <a:ext cx="735" cy="504"/>
                <a:chOff x="1940" y="1887"/>
                <a:chExt cx="735" cy="504"/>
              </a:xfrm>
            </p:grpSpPr>
            <p:sp>
              <p:nvSpPr>
                <p:cNvPr id="28" name="Freeform 27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365 w 735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5"/>
                    <a:gd name="T22" fmla="*/ 0 h 504"/>
                    <a:gd name="T23" fmla="*/ 735 w 735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5"/>
                    <a:gd name="T19" fmla="*/ 0 h 504"/>
                    <a:gd name="T20" fmla="*/ 735 w 735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2025" y="2049"/>
                <a:ext cx="5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600" b="0">
                    <a:solidFill>
                      <a:srgbClr val="000000"/>
                    </a:solidFill>
                    <a:latin typeface="+mj-lt"/>
                  </a:rPr>
                  <a:t>TLB Hit ?</a:t>
                </a:r>
              </a:p>
            </p:txBody>
          </p:sp>
        </p:grpSp>
        <p:sp>
          <p:nvSpPr>
            <p:cNvPr id="24" name="Freeform 23"/>
            <p:cNvSpPr>
              <a:spLocks noChangeAspect="1"/>
            </p:cNvSpPr>
            <p:nvPr/>
          </p:nvSpPr>
          <p:spPr bwMode="auto">
            <a:xfrm>
              <a:off x="3293" y="2366"/>
              <a:ext cx="751" cy="415"/>
            </a:xfrm>
            <a:custGeom>
              <a:avLst/>
              <a:gdLst>
                <a:gd name="T0" fmla="*/ 0 w 739"/>
                <a:gd name="T1" fmla="*/ 374 h 378"/>
                <a:gd name="T2" fmla="*/ 2 w 739"/>
                <a:gd name="T3" fmla="*/ 0 h 378"/>
                <a:gd name="T4" fmla="*/ 738 w 739"/>
                <a:gd name="T5" fmla="*/ 0 h 378"/>
                <a:gd name="T6" fmla="*/ 738 w 739"/>
                <a:gd name="T7" fmla="*/ 377 h 378"/>
                <a:gd name="T8" fmla="*/ 2 w 739"/>
                <a:gd name="T9" fmla="*/ 377 h 378"/>
                <a:gd name="T10" fmla="*/ 2 w 739"/>
                <a:gd name="T11" fmla="*/ 377 h 378"/>
                <a:gd name="T12" fmla="*/ 0 w 739"/>
                <a:gd name="T13" fmla="*/ 374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4B084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04" y="2396"/>
              <a:ext cx="6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Access</a:t>
              </a:r>
            </a:p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Page Table</a:t>
              </a:r>
            </a:p>
          </p:txBody>
        </p:sp>
        <p:sp>
          <p:nvSpPr>
            <p:cNvPr id="10" name="Line 23"/>
            <p:cNvSpPr>
              <a:spLocks noChangeAspect="1" noChangeShapeType="1"/>
            </p:cNvSpPr>
            <p:nvPr/>
          </p:nvSpPr>
          <p:spPr bwMode="auto">
            <a:xfrm flipH="1">
              <a:off x="4052" y="258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1" name="Line 29"/>
            <p:cNvSpPr>
              <a:spLocks noChangeAspect="1" noChangeShapeType="1"/>
            </p:cNvSpPr>
            <p:nvPr/>
          </p:nvSpPr>
          <p:spPr bwMode="auto">
            <a:xfrm>
              <a:off x="4767" y="287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" name="Line 30"/>
            <p:cNvSpPr>
              <a:spLocks noChangeAspect="1" noChangeShapeType="1"/>
            </p:cNvSpPr>
            <p:nvPr/>
          </p:nvSpPr>
          <p:spPr bwMode="auto">
            <a:xfrm>
              <a:off x="4767" y="2049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flipH="1">
              <a:off x="3641" y="2781"/>
              <a:ext cx="1" cy="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Line 32"/>
            <p:cNvSpPr>
              <a:spLocks noChangeAspect="1" noChangeShapeType="1"/>
            </p:cNvSpPr>
            <p:nvPr/>
          </p:nvSpPr>
          <p:spPr bwMode="auto">
            <a:xfrm flipH="1">
              <a:off x="3642" y="2976"/>
              <a:ext cx="7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 bwMode="auto">
            <a:xfrm>
              <a:off x="3902" y="1138"/>
              <a:ext cx="1441" cy="331"/>
              <a:chOff x="1612" y="824"/>
              <a:chExt cx="1236" cy="301"/>
            </a:xfrm>
          </p:grpSpPr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1760" y="824"/>
                <a:ext cx="1088" cy="301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2" y="870"/>
                <a:ext cx="116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Virtual Address</a:t>
                </a:r>
              </a:p>
            </p:txBody>
          </p:sp>
        </p:grpSp>
        <p:sp>
          <p:nvSpPr>
            <p:cNvPr id="16" name="Line 36"/>
            <p:cNvSpPr>
              <a:spLocks noChangeAspect="1" noChangeShapeType="1"/>
            </p:cNvSpPr>
            <p:nvPr/>
          </p:nvSpPr>
          <p:spPr bwMode="auto">
            <a:xfrm>
              <a:off x="4765" y="14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" name="Line 42"/>
            <p:cNvSpPr>
              <a:spLocks noChangeAspect="1" noChangeShapeType="1"/>
            </p:cNvSpPr>
            <p:nvPr/>
          </p:nvSpPr>
          <p:spPr bwMode="auto">
            <a:xfrm>
              <a:off x="4420" y="2976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 bwMode="auto">
            <a:xfrm>
              <a:off x="4016" y="3143"/>
              <a:ext cx="1104" cy="457"/>
              <a:chOff x="1568" y="2648"/>
              <a:chExt cx="1088" cy="416"/>
            </a:xfrm>
          </p:grpSpPr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63" y="2678"/>
                <a:ext cx="71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Physical </a:t>
                </a:r>
              </a:p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Addresses</a:t>
                </a: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2" y="1728"/>
              <a:ext cx="972" cy="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rnd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b="0">
                  <a:solidFill>
                    <a:srgbClr val="000000"/>
                  </a:solidFill>
                  <a:latin typeface="+mj-lt"/>
                </a:rPr>
                <a:t>TLB Access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9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PT, TLB and Cache</a:t>
            </a:r>
            <a:endParaRPr lang="ru-RU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86813" y="1140959"/>
            <a:ext cx="4099886" cy="4334512"/>
            <a:chOff x="162813" y="1140959"/>
            <a:chExt cx="4099886" cy="4334512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62941" y="4072092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3076700" y="2244782"/>
              <a:ext cx="1185999" cy="536605"/>
              <a:chOff x="1939" y="1351"/>
              <a:chExt cx="737" cy="307"/>
            </a:xfrm>
          </p:grpSpPr>
          <p:sp>
            <p:nvSpPr>
              <p:cNvPr id="81" name="Freeform 80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2" name="Freeform 81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08209" y="331798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15257" y="2211880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TLB </a:t>
              </a: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162813" y="3230671"/>
              <a:ext cx="1189174" cy="838245"/>
            </a:xfrm>
            <a:custGeom>
              <a:avLst/>
              <a:gdLst>
                <a:gd name="T0" fmla="*/ 0 w 739"/>
                <a:gd name="T1" fmla="*/ 2147483647 h 378"/>
                <a:gd name="T2" fmla="*/ 2147483647 w 739"/>
                <a:gd name="T3" fmla="*/ 0 h 378"/>
                <a:gd name="T4" fmla="*/ 2147483647 w 739"/>
                <a:gd name="T5" fmla="*/ 0 h 378"/>
                <a:gd name="T6" fmla="*/ 2147483647 w 739"/>
                <a:gd name="T7" fmla="*/ 2147483647 h 378"/>
                <a:gd name="T8" fmla="*/ 2147483647 w 739"/>
                <a:gd name="T9" fmla="*/ 2147483647 h 378"/>
                <a:gd name="T10" fmla="*/ 2147483647 w 739"/>
                <a:gd name="T11" fmla="*/ 2147483647 h 378"/>
                <a:gd name="T12" fmla="*/ 0 w 739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CE9D6"/>
            </a:solidFill>
            <a:ln w="9525" cap="rnd">
              <a:noFill/>
              <a:round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189517" y="3217304"/>
              <a:ext cx="1129412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Page Table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In Memory</a:t>
              </a:r>
            </a:p>
          </p:txBody>
        </p:sp>
        <p:sp>
          <p:nvSpPr>
            <p:cNvPr id="13" name="Line 21"/>
            <p:cNvSpPr>
              <a:spLocks noChangeAspect="1" noChangeShapeType="1"/>
            </p:cNvSpPr>
            <p:nvPr/>
          </p:nvSpPr>
          <p:spPr bwMode="auto">
            <a:xfrm flipH="1">
              <a:off x="2793599" y="365975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5" name="Line 27"/>
            <p:cNvSpPr>
              <a:spLocks noChangeAspect="1" noChangeShapeType="1"/>
            </p:cNvSpPr>
            <p:nvPr/>
          </p:nvSpPr>
          <p:spPr bwMode="auto">
            <a:xfrm>
              <a:off x="3672076" y="4075267"/>
              <a:ext cx="0" cy="625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>
              <a:off x="3672076" y="2771859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2278313" y="4153304"/>
              <a:ext cx="1588" cy="30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8" name="Line 30"/>
            <p:cNvSpPr>
              <a:spLocks noChangeAspect="1" noChangeShapeType="1"/>
            </p:cNvSpPr>
            <p:nvPr/>
          </p:nvSpPr>
          <p:spPr bwMode="auto">
            <a:xfrm flipH="1">
              <a:off x="2279900" y="4462883"/>
              <a:ext cx="1096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3128019" y="1140959"/>
              <a:ext cx="1057983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 anchorCtr="1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latin typeface="+mj-lt"/>
                </a:rPr>
                <a:t>  Virtual </a:t>
              </a:r>
              <a:br>
                <a:rPr lang="en-US" altLang="en-US" sz="2000" b="0" dirty="0">
                  <a:latin typeface="+mj-lt"/>
                </a:rPr>
              </a:br>
              <a:r>
                <a:rPr lang="en-US" altLang="en-US" sz="2000" b="0" dirty="0">
                  <a:latin typeface="+mj-lt"/>
                </a:rPr>
                <a:t>Address</a:t>
              </a:r>
            </a:p>
          </p:txBody>
        </p:sp>
        <p:sp>
          <p:nvSpPr>
            <p:cNvPr id="21" name="Line 34"/>
            <p:cNvSpPr>
              <a:spLocks noChangeAspect="1" noChangeShapeType="1"/>
            </p:cNvSpPr>
            <p:nvPr/>
          </p:nvSpPr>
          <p:spPr bwMode="auto">
            <a:xfrm>
              <a:off x="3668901" y="1841534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3" name="Line 40"/>
            <p:cNvSpPr>
              <a:spLocks noChangeAspect="1" noChangeShapeType="1"/>
            </p:cNvSpPr>
            <p:nvPr/>
          </p:nvSpPr>
          <p:spPr bwMode="auto">
            <a:xfrm>
              <a:off x="3376768" y="4462883"/>
              <a:ext cx="0" cy="250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2478143" y="4715063"/>
              <a:ext cx="1752801" cy="760408"/>
              <a:chOff x="1568" y="2648"/>
              <a:chExt cx="1088" cy="436"/>
            </a:xfrm>
            <a:noFill/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1733" y="2678"/>
                <a:ext cx="776" cy="4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Physical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Addresses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174642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4968126" y="3164356"/>
                <a:ext cx="577015" cy="585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TLB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775204" y="3168536"/>
              <a:ext cx="1011360" cy="1006434"/>
              <a:chOff x="4724400" y="2987774"/>
              <a:chExt cx="1011245" cy="1006380"/>
            </a:xfrm>
          </p:grpSpPr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5" name="Freeform 5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56" name="Freeform 5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L2</a:t>
                </a:r>
                <a:br>
                  <a:rPr lang="en-US" altLang="en-US" sz="1600" b="0" dirty="0">
                    <a:latin typeface="+mj-lt"/>
                  </a:rPr>
                </a:br>
                <a:r>
                  <a:rPr lang="en-US" altLang="en-US" sz="1600" b="0" dirty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48" name="Rectangle 47"/>
            <p:cNvSpPr>
              <a:spLocks noChangeAspect="1" noChangeArrowheads="1"/>
            </p:cNvSpPr>
            <p:nvPr/>
          </p:nvSpPr>
          <p:spPr bwMode="auto">
            <a:xfrm>
              <a:off x="1395419" y="332797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9" name="Line 21"/>
            <p:cNvSpPr>
              <a:spLocks noChangeAspect="1" noChangeShapeType="1"/>
            </p:cNvSpPr>
            <p:nvPr/>
          </p:nvSpPr>
          <p:spPr bwMode="auto">
            <a:xfrm flipH="1">
              <a:off x="1380808" y="366974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785674" y="4068917"/>
              <a:ext cx="0" cy="538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1" name="Line 30"/>
            <p:cNvSpPr>
              <a:spLocks noChangeAspect="1" noChangeShapeType="1"/>
            </p:cNvSpPr>
            <p:nvPr/>
          </p:nvSpPr>
          <p:spPr bwMode="auto">
            <a:xfrm flipH="1">
              <a:off x="785674" y="4602345"/>
              <a:ext cx="220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2" name="Line 40"/>
            <p:cNvSpPr>
              <a:spLocks noChangeAspect="1" noChangeShapeType="1"/>
            </p:cNvSpPr>
            <p:nvPr/>
          </p:nvSpPr>
          <p:spPr bwMode="auto">
            <a:xfrm>
              <a:off x="2995725" y="4602345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76952" y="1744472"/>
            <a:ext cx="5663256" cy="3940362"/>
            <a:chOff x="3352952" y="1744472"/>
            <a:chExt cx="5663256" cy="394036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5262054" y="3145721"/>
              <a:ext cx="1011360" cy="1006434"/>
              <a:chOff x="4724400" y="2987774"/>
              <a:chExt cx="1011245" cy="1006380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75" name="Freeform 7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76" name="Freeform 7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7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885582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L1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5768304" y="2724232"/>
              <a:ext cx="0" cy="417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5" name="Line 42"/>
            <p:cNvSpPr>
              <a:spLocks noChangeAspect="1" noChangeShapeType="1"/>
            </p:cNvSpPr>
            <p:nvPr/>
          </p:nvSpPr>
          <p:spPr bwMode="auto">
            <a:xfrm>
              <a:off x="3352952" y="5440590"/>
              <a:ext cx="0" cy="228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6" name="Line 43"/>
            <p:cNvSpPr>
              <a:spLocks noChangeAspect="1" noChangeShapeType="1"/>
            </p:cNvSpPr>
            <p:nvPr/>
          </p:nvSpPr>
          <p:spPr bwMode="auto">
            <a:xfrm>
              <a:off x="3352952" y="5681685"/>
              <a:ext cx="147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7" name="Line 45"/>
            <p:cNvSpPr>
              <a:spLocks noChangeAspect="1" noChangeShapeType="1"/>
            </p:cNvSpPr>
            <p:nvPr/>
          </p:nvSpPr>
          <p:spPr bwMode="auto">
            <a:xfrm flipV="1">
              <a:off x="4824732" y="1747621"/>
              <a:ext cx="0" cy="393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8" name="Line 46"/>
            <p:cNvSpPr>
              <a:spLocks noChangeAspect="1" noChangeShapeType="1"/>
            </p:cNvSpPr>
            <p:nvPr/>
          </p:nvSpPr>
          <p:spPr bwMode="auto">
            <a:xfrm>
              <a:off x="4824732" y="1744472"/>
              <a:ext cx="914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9" name="Line 47"/>
            <p:cNvSpPr>
              <a:spLocks noChangeAspect="1" noChangeShapeType="1"/>
            </p:cNvSpPr>
            <p:nvPr/>
          </p:nvSpPr>
          <p:spPr bwMode="auto">
            <a:xfrm flipH="1">
              <a:off x="5739726" y="1744691"/>
              <a:ext cx="4764" cy="455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0" name="Line 48"/>
            <p:cNvSpPr>
              <a:spLocks noChangeAspect="1" noChangeShapeType="1"/>
            </p:cNvSpPr>
            <p:nvPr/>
          </p:nvSpPr>
          <p:spPr bwMode="auto">
            <a:xfrm flipH="1">
              <a:off x="5767375" y="4145121"/>
              <a:ext cx="0" cy="710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328065" y="4122895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32" name="Line 50"/>
            <p:cNvSpPr>
              <a:spLocks noChangeAspect="1" noChangeShapeType="1"/>
            </p:cNvSpPr>
            <p:nvPr/>
          </p:nvSpPr>
          <p:spPr bwMode="auto">
            <a:xfrm>
              <a:off x="6284030" y="3654801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auto">
            <a:xfrm>
              <a:off x="6238063" y="3342705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6114419" y="4297529"/>
              <a:ext cx="0" cy="533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6" name="Line 57"/>
            <p:cNvSpPr>
              <a:spLocks noChangeAspect="1" noChangeShapeType="1"/>
            </p:cNvSpPr>
            <p:nvPr/>
          </p:nvSpPr>
          <p:spPr bwMode="auto">
            <a:xfrm flipH="1">
              <a:off x="7160235" y="4145121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7" name="Line 58"/>
            <p:cNvSpPr>
              <a:spLocks noChangeAspect="1" noChangeShapeType="1"/>
            </p:cNvSpPr>
            <p:nvPr/>
          </p:nvSpPr>
          <p:spPr bwMode="auto">
            <a:xfrm flipH="1">
              <a:off x="6114419" y="4297529"/>
              <a:ext cx="106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42124" y="4838898"/>
              <a:ext cx="1752799" cy="556194"/>
              <a:chOff x="4559300" y="4581525"/>
              <a:chExt cx="1752600" cy="556164"/>
            </a:xfrm>
            <a:noFill/>
          </p:grpSpPr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4559300" y="4581525"/>
                <a:ext cx="1752600" cy="525463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5033715" y="4675407"/>
                <a:ext cx="765892" cy="462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 dirty="0">
                    <a:latin typeface="+mj-lt"/>
                  </a:rPr>
                  <a:t>Data</a:t>
                </a:r>
              </a:p>
            </p:txBody>
          </p:sp>
        </p:grpSp>
        <p:sp>
          <p:nvSpPr>
            <p:cNvPr id="39" name="Line 53"/>
            <p:cNvSpPr>
              <a:spLocks noChangeAspect="1" noChangeShapeType="1"/>
            </p:cNvSpPr>
            <p:nvPr/>
          </p:nvSpPr>
          <p:spPr bwMode="auto">
            <a:xfrm>
              <a:off x="6571671" y="4526141"/>
              <a:ext cx="0" cy="381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>
              <a:off x="6573259" y="4526141"/>
              <a:ext cx="1979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7662407" y="3640487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2" name="Rectangle 41"/>
            <p:cNvSpPr>
              <a:spLocks noChangeAspect="1" noChangeArrowheads="1"/>
            </p:cNvSpPr>
            <p:nvPr/>
          </p:nvSpPr>
          <p:spPr bwMode="auto">
            <a:xfrm>
              <a:off x="7587888" y="3328637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3" name="Line 57"/>
            <p:cNvSpPr>
              <a:spLocks noChangeAspect="1" noChangeShapeType="1"/>
            </p:cNvSpPr>
            <p:nvPr/>
          </p:nvSpPr>
          <p:spPr bwMode="auto">
            <a:xfrm flipH="1">
              <a:off x="8553095" y="3916508"/>
              <a:ext cx="0" cy="609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999624" y="3340898"/>
              <a:ext cx="1016584" cy="585418"/>
              <a:chOff x="7441731" y="3303587"/>
              <a:chExt cx="1016469" cy="585386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 bwMode="auto">
              <a:xfrm>
                <a:off x="7467601" y="3339664"/>
                <a:ext cx="990599" cy="534988"/>
                <a:chOff x="4638" y="1971"/>
                <a:chExt cx="738" cy="307"/>
              </a:xfrm>
            </p:grpSpPr>
            <p:sp>
              <p:nvSpPr>
                <p:cNvPr id="67" name="Freeform 66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w 738"/>
                    <a:gd name="T13" fmla="*/ 304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8"/>
                    <a:gd name="T22" fmla="*/ 0 h 307"/>
                    <a:gd name="T23" fmla="*/ 738 w 738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  <a:lnTo>
                        <a:pt x="0" y="304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8"/>
                    <a:gd name="T19" fmla="*/ 0 h 307"/>
                    <a:gd name="T20" fmla="*/ 738 w 738"/>
                    <a:gd name="T21" fmla="*/ 307 h 3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7441731" y="3303587"/>
                <a:ext cx="917710" cy="585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Access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Memory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647879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4" name="Freeform 63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 bwMode="auto">
            <a:xfrm>
              <a:off x="5146236" y="2187626"/>
              <a:ext cx="1185999" cy="536605"/>
              <a:chOff x="1939" y="1351"/>
              <a:chExt cx="737" cy="307"/>
            </a:xfrm>
          </p:grpSpPr>
          <p:sp>
            <p:nvSpPr>
              <p:cNvPr id="84" name="Freeform 83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5" name="Freeform 84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6" name="Rectangle 85"/>
            <p:cNvSpPr>
              <a:spLocks noChangeAspect="1" noChangeArrowheads="1"/>
            </p:cNvSpPr>
            <p:nvPr/>
          </p:nvSpPr>
          <p:spPr bwMode="auto">
            <a:xfrm>
              <a:off x="5384750" y="2169571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Cache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6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TLB miss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traditionally handles TLB miss by software:</a:t>
            </a:r>
          </a:p>
          <a:p>
            <a:pPr lvl="1"/>
            <a:r>
              <a:rPr lang="en-US" dirty="0" smtClean="0"/>
              <a:t>Exception is raised, control is given to OS</a:t>
            </a:r>
          </a:p>
          <a:p>
            <a:pPr lvl="1"/>
            <a:r>
              <a:rPr lang="en-US" dirty="0" smtClean="0"/>
              <a:t>OS fetches PT entry and fills it contents to TLB</a:t>
            </a:r>
          </a:p>
          <a:p>
            <a:r>
              <a:rPr lang="en-US" dirty="0" smtClean="0"/>
              <a:t>x86 does it with hardware</a:t>
            </a:r>
          </a:p>
          <a:p>
            <a:r>
              <a:rPr lang="en-US" dirty="0" smtClean="0"/>
              <a:t>RISC-V allows both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Protection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solution — flush TLB on context switch</a:t>
            </a:r>
          </a:p>
          <a:p>
            <a:pPr lvl="1"/>
            <a:r>
              <a:rPr lang="en-US" dirty="0" smtClean="0"/>
              <a:t>Not optimal if “new” context switches back early</a:t>
            </a:r>
          </a:p>
          <a:p>
            <a:r>
              <a:rPr lang="en-US" dirty="0" smtClean="0"/>
              <a:t>Performance-friendly solution — process id is a part of TLB tag</a:t>
            </a:r>
          </a:p>
          <a:p>
            <a:pPr lvl="1"/>
            <a:r>
              <a:rPr lang="en-US" dirty="0" smtClean="0"/>
              <a:t>Translate for different contexts simultaneously</a:t>
            </a:r>
          </a:p>
          <a:p>
            <a:pPr lvl="1"/>
            <a:r>
              <a:rPr lang="en-US" dirty="0" smtClean="0"/>
              <a:t>Safe, one context will not read TLB entries of other contexts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 in Computer Science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09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320620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564551" y="935579"/>
            <a:ext cx="4736759" cy="1744682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4153" y="3135036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4551" y="4297698"/>
            <a:ext cx="4736759" cy="18211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2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Speculation and context protection are self-contradicting</a:t>
            </a:r>
          </a:p>
          <a:p>
            <a:pPr lvl="1"/>
            <a:r>
              <a:rPr lang="en-US" dirty="0" smtClean="0"/>
              <a:t>Leads to vulnerabilities like Meltdown or </a:t>
            </a:r>
            <a:r>
              <a:rPr lang="en-US" dirty="0" err="1" smtClean="0"/>
              <a:t>TLBleed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lw</a:t>
            </a:r>
            <a:r>
              <a:rPr lang="en-US" dirty="0" smtClean="0">
                <a:latin typeface="Consolas" panose="020B0609020204030204" pitchFamily="49" charset="0"/>
              </a:rPr>
              <a:t> $r1, 0x0($r2)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attempts to read kernel-space memory</a:t>
            </a:r>
            <a:b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raises exception at retirement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andi</a:t>
            </a:r>
            <a:r>
              <a:rPr lang="en-US" dirty="0" smtClean="0">
                <a:latin typeface="Consolas" panose="020B0609020204030204" pitchFamily="49" charset="0"/>
              </a:rPr>
              <a:t> $r1, $r1, 0x1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read bit 0 (may be any)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slli</a:t>
            </a:r>
            <a:r>
              <a:rPr lang="en-US" dirty="0" smtClean="0">
                <a:latin typeface="Consolas" panose="020B0609020204030204" pitchFamily="49" charset="0"/>
              </a:rPr>
              <a:t> $r1, $r1, 0x40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get a cache line offset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addi</a:t>
            </a:r>
            <a:r>
              <a:rPr lang="en-US" dirty="0" smtClean="0">
                <a:latin typeface="Consolas" panose="020B0609020204030204" pitchFamily="49" charset="0"/>
              </a:rPr>
              <a:t> $r3, $r3, $r1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speculatively fetch data to cache</a:t>
            </a:r>
            <a:b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             # on [$r3] or [$r3 + 0x40]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lw</a:t>
            </a:r>
            <a:r>
              <a:rPr lang="en-US" dirty="0" smtClean="0">
                <a:latin typeface="Consolas" panose="020B0609020204030204" pitchFamily="49" charset="0"/>
              </a:rPr>
              <a:t> $r4, 0x0($r3)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# measure time of instruction to check if cache</a:t>
            </a:r>
            <a:b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          # miss or hit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430000" cy="1325563"/>
          </a:xfrm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Optimization 1: overlapped TLB &amp; cache </a:t>
            </a:r>
            <a:r>
              <a:rPr lang="en-US" dirty="0"/>
              <a:t>a</a:t>
            </a:r>
            <a:r>
              <a:rPr lang="en-US" dirty="0" smtClean="0"/>
              <a:t>ccess</a:t>
            </a:r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629620" y="3537783"/>
            <a:ext cx="8308236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#Set is contained within the Page Offset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#Set is known immediately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Cache can be accessed in parallel with address translation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Once translation is done, match upper bits with tags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hlink"/>
                </a:solidFill>
              </a:rPr>
              <a:t>Limitation: Cache ≤ (page size × associativity)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5131" y="1690688"/>
            <a:ext cx="11007512" cy="762000"/>
            <a:chOff x="675131" y="1690688"/>
            <a:chExt cx="11007512" cy="762000"/>
          </a:xfrm>
        </p:grpSpPr>
        <p:sp>
          <p:nvSpPr>
            <p:cNvPr id="18436" name="Rectangle 368"/>
            <p:cNvSpPr>
              <a:spLocks noChangeArrowheads="1"/>
            </p:cNvSpPr>
            <p:nvPr/>
          </p:nvSpPr>
          <p:spPr bwMode="auto">
            <a:xfrm>
              <a:off x="675131" y="2034824"/>
              <a:ext cx="452688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Virtual Memory view of a Physical Address</a:t>
              </a:r>
            </a:p>
          </p:txBody>
        </p:sp>
        <p:sp>
          <p:nvSpPr>
            <p:cNvPr id="18438" name="Rectangle 371"/>
            <p:cNvSpPr>
              <a:spLocks noChangeArrowheads="1"/>
            </p:cNvSpPr>
            <p:nvPr/>
          </p:nvSpPr>
          <p:spPr bwMode="auto">
            <a:xfrm>
              <a:off x="11565623" y="1690688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39" name="Rectangle 372"/>
            <p:cNvSpPr>
              <a:spLocks noChangeArrowheads="1"/>
            </p:cNvSpPr>
            <p:nvPr/>
          </p:nvSpPr>
          <p:spPr bwMode="auto">
            <a:xfrm>
              <a:off x="9485998" y="2017713"/>
              <a:ext cx="2178050" cy="4349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>
                  <a:latin typeface="+mj-lt"/>
                </a:rPr>
                <a:t>Page offset</a:t>
              </a:r>
            </a:p>
          </p:txBody>
        </p:sp>
        <p:sp>
          <p:nvSpPr>
            <p:cNvPr id="18440" name="Rectangle 373"/>
            <p:cNvSpPr>
              <a:spLocks noChangeArrowheads="1"/>
            </p:cNvSpPr>
            <p:nvPr/>
          </p:nvSpPr>
          <p:spPr bwMode="auto">
            <a:xfrm>
              <a:off x="95367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11</a:t>
              </a:r>
            </a:p>
          </p:txBody>
        </p:sp>
        <p:sp>
          <p:nvSpPr>
            <p:cNvPr id="18441" name="Rectangle 374"/>
            <p:cNvSpPr>
              <a:spLocks noChangeArrowheads="1"/>
            </p:cNvSpPr>
            <p:nvPr/>
          </p:nvSpPr>
          <p:spPr bwMode="auto">
            <a:xfrm>
              <a:off x="5269597" y="2017713"/>
              <a:ext cx="4233177" cy="434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 dirty="0">
                  <a:latin typeface="+mj-lt"/>
                </a:rPr>
                <a:t>Physical Page Number</a:t>
              </a:r>
            </a:p>
          </p:txBody>
        </p:sp>
        <p:sp>
          <p:nvSpPr>
            <p:cNvPr id="18443" name="Rectangle 376"/>
            <p:cNvSpPr>
              <a:spLocks noChangeArrowheads="1"/>
            </p:cNvSpPr>
            <p:nvPr/>
          </p:nvSpPr>
          <p:spPr bwMode="auto">
            <a:xfrm>
              <a:off x="52695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38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8639" y="2532912"/>
            <a:ext cx="10133919" cy="784225"/>
            <a:chOff x="1588639" y="2532912"/>
            <a:chExt cx="10133919" cy="784225"/>
          </a:xfrm>
        </p:grpSpPr>
        <p:sp>
          <p:nvSpPr>
            <p:cNvPr id="18437" name="Rectangle 369"/>
            <p:cNvSpPr>
              <a:spLocks noChangeArrowheads="1"/>
            </p:cNvSpPr>
            <p:nvPr/>
          </p:nvSpPr>
          <p:spPr bwMode="auto">
            <a:xfrm>
              <a:off x="1588639" y="2860032"/>
              <a:ext cx="3531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Cache view of a Physical Address</a:t>
              </a:r>
            </a:p>
          </p:txBody>
        </p:sp>
        <p:sp>
          <p:nvSpPr>
            <p:cNvPr id="18444" name="Rectangle 378"/>
            <p:cNvSpPr>
              <a:spLocks noChangeArrowheads="1"/>
            </p:cNvSpPr>
            <p:nvPr/>
          </p:nvSpPr>
          <p:spPr bwMode="auto">
            <a:xfrm>
              <a:off x="116055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46" name="Rectangle 384"/>
            <p:cNvSpPr>
              <a:spLocks noChangeArrowheads="1"/>
            </p:cNvSpPr>
            <p:nvPr/>
          </p:nvSpPr>
          <p:spPr bwMode="auto">
            <a:xfrm>
              <a:off x="107673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grpSp>
          <p:nvGrpSpPr>
            <p:cNvPr id="18447" name="Group 390"/>
            <p:cNvGrpSpPr>
              <a:grpSpLocks/>
            </p:cNvGrpSpPr>
            <p:nvPr/>
          </p:nvGrpSpPr>
          <p:grpSpPr bwMode="auto">
            <a:xfrm>
              <a:off x="5269597" y="2837712"/>
              <a:ext cx="6413728" cy="479425"/>
              <a:chOff x="864" y="2050"/>
              <a:chExt cx="4013" cy="302"/>
            </a:xfrm>
          </p:grpSpPr>
          <p:sp>
            <p:nvSpPr>
              <p:cNvPr id="18452" name="Rectangle 379"/>
              <p:cNvSpPr>
                <a:spLocks noChangeArrowheads="1"/>
              </p:cNvSpPr>
              <p:nvPr/>
            </p:nvSpPr>
            <p:spPr bwMode="auto">
              <a:xfrm>
                <a:off x="4278" y="2050"/>
                <a:ext cx="599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disp</a:t>
                </a:r>
              </a:p>
            </p:txBody>
          </p:sp>
          <p:sp>
            <p:nvSpPr>
              <p:cNvPr id="18453" name="Rectangle 381"/>
              <p:cNvSpPr>
                <a:spLocks noChangeArrowheads="1"/>
              </p:cNvSpPr>
              <p:nvPr/>
            </p:nvSpPr>
            <p:spPr bwMode="auto">
              <a:xfrm>
                <a:off x="864" y="2050"/>
                <a:ext cx="2651" cy="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tag</a:t>
                </a:r>
              </a:p>
            </p:txBody>
          </p:sp>
          <p:sp>
            <p:nvSpPr>
              <p:cNvPr id="18454" name="Rectangle 385"/>
              <p:cNvSpPr>
                <a:spLocks noChangeArrowheads="1"/>
              </p:cNvSpPr>
              <p:nvPr/>
            </p:nvSpPr>
            <p:spPr bwMode="auto">
              <a:xfrm>
                <a:off x="3511" y="2050"/>
                <a:ext cx="767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set</a:t>
                </a:r>
              </a:p>
            </p:txBody>
          </p:sp>
        </p:grpSp>
        <p:sp>
          <p:nvSpPr>
            <p:cNvPr id="18448" name="Rectangle 386"/>
            <p:cNvSpPr>
              <a:spLocks noChangeArrowheads="1"/>
            </p:cNvSpPr>
            <p:nvPr/>
          </p:nvSpPr>
          <p:spPr bwMode="auto">
            <a:xfrm>
              <a:off x="10568900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</p:grpSp>
      <p:sp>
        <p:nvSpPr>
          <p:cNvPr id="26" name="Line 387"/>
          <p:cNvSpPr>
            <a:spLocks noChangeShapeType="1"/>
          </p:cNvSpPr>
          <p:nvPr/>
        </p:nvSpPr>
        <p:spPr bwMode="auto">
          <a:xfrm>
            <a:off x="9502775" y="1798345"/>
            <a:ext cx="0" cy="17394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26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virtually-addressed cache</a:t>
            </a:r>
          </a:p>
        </p:txBody>
      </p:sp>
      <p:sp>
        <p:nvSpPr>
          <p:cNvPr id="23555" name="Rectangle 37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10515600" cy="485775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400" dirty="0" smtClean="0"/>
              <a:t>Address translation only done on a cache miss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Problem 1: two virtual pages mapped to the same physical page </a:t>
            </a:r>
          </a:p>
          <a:p>
            <a:pPr lvl="2"/>
            <a:r>
              <a:rPr lang="en-US" sz="1800" dirty="0" smtClean="0"/>
              <a:t>Must not reside in the cache together</a:t>
            </a:r>
          </a:p>
          <a:p>
            <a:pPr lvl="2">
              <a:spcAft>
                <a:spcPts val="1200"/>
              </a:spcAft>
            </a:pPr>
            <a:r>
              <a:rPr lang="en-US" sz="1800" dirty="0" smtClean="0"/>
              <a:t>On a cache miss, use a reverse TLB to verify that no other cache line already in the cache mapped to the missed physical address</a:t>
            </a:r>
          </a:p>
          <a:p>
            <a:pPr marL="342900" indent="-342900"/>
            <a:r>
              <a:rPr lang="en-US" sz="2400" dirty="0" smtClean="0"/>
              <a:t>Problem 2: flush cache on context switch</a:t>
            </a:r>
          </a:p>
          <a:p>
            <a:pPr lvl="2"/>
            <a:r>
              <a:rPr lang="en-US" sz="1800" dirty="0" smtClean="0"/>
              <a:t>Alternatively: add process </a:t>
            </a:r>
            <a:r>
              <a:rPr lang="en-US" sz="1800" dirty="0"/>
              <a:t>ID </a:t>
            </a:r>
            <a:r>
              <a:rPr lang="en-US" sz="1800" dirty="0" smtClean="0"/>
              <a:t>as part of the tag</a:t>
            </a:r>
            <a:endParaRPr lang="en-US" sz="1800" dirty="0"/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3261241" y="2169319"/>
            <a:ext cx="5892285" cy="1590675"/>
            <a:chOff x="945" y="982"/>
            <a:chExt cx="4020" cy="1002"/>
          </a:xfrm>
        </p:grpSpPr>
        <p:sp>
          <p:nvSpPr>
            <p:cNvPr id="23558" name="Rectangle 9"/>
            <p:cNvSpPr>
              <a:spLocks noChangeArrowheads="1"/>
            </p:cNvSpPr>
            <p:nvPr/>
          </p:nvSpPr>
          <p:spPr bwMode="auto">
            <a:xfrm>
              <a:off x="2666" y="1056"/>
              <a:ext cx="695" cy="4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Cache</a:t>
              </a:r>
            </a:p>
          </p:txBody>
        </p:sp>
        <p:sp>
          <p:nvSpPr>
            <p:cNvPr id="23559" name="Rectangle 10"/>
            <p:cNvSpPr>
              <a:spLocks noChangeArrowheads="1"/>
            </p:cNvSpPr>
            <p:nvPr/>
          </p:nvSpPr>
          <p:spPr bwMode="auto">
            <a:xfrm>
              <a:off x="2666" y="1558"/>
              <a:ext cx="695" cy="4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TLB</a:t>
              </a:r>
            </a:p>
          </p:txBody>
        </p:sp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272" y="1056"/>
              <a:ext cx="693" cy="4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Main</a:t>
              </a:r>
            </a:p>
            <a:p>
              <a:pPr algn="ctr" eaLnBrk="0" hangingPunct="0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>
              <a:off x="1640" y="1407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>
              <a:off x="1952" y="1770"/>
              <a:ext cx="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3792" y="13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H="1">
              <a:off x="3365" y="1768"/>
              <a:ext cx="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H="1">
              <a:off x="3792" y="1386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2" name="Rectangle 24"/>
            <p:cNvSpPr>
              <a:spLocks noChangeArrowheads="1"/>
            </p:cNvSpPr>
            <p:nvPr/>
          </p:nvSpPr>
          <p:spPr bwMode="auto">
            <a:xfrm>
              <a:off x="2023" y="1247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VA</a:t>
              </a:r>
            </a:p>
          </p:txBody>
        </p:sp>
        <p:sp>
          <p:nvSpPr>
            <p:cNvPr id="23574" name="Line 26"/>
            <p:cNvSpPr>
              <a:spLocks noChangeShapeType="1"/>
            </p:cNvSpPr>
            <p:nvPr/>
          </p:nvSpPr>
          <p:spPr bwMode="auto">
            <a:xfrm flipV="1">
              <a:off x="1952" y="1407"/>
              <a:ext cx="0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3447" y="1582"/>
              <a:ext cx="23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PA</a:t>
              </a:r>
            </a:p>
          </p:txBody>
        </p:sp>
        <p:sp>
          <p:nvSpPr>
            <p:cNvPr id="23576" name="Rectangle 30"/>
            <p:cNvSpPr>
              <a:spLocks noChangeArrowheads="1"/>
            </p:cNvSpPr>
            <p:nvPr/>
          </p:nvSpPr>
          <p:spPr bwMode="auto">
            <a:xfrm>
              <a:off x="945" y="1056"/>
              <a:ext cx="695" cy="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CPU</a:t>
              </a:r>
            </a:p>
          </p:txBody>
        </p:sp>
        <p:sp>
          <p:nvSpPr>
            <p:cNvPr id="23578" name="Oval 32"/>
            <p:cNvSpPr>
              <a:spLocks noChangeAspect="1" noChangeArrowheads="1"/>
            </p:cNvSpPr>
            <p:nvPr/>
          </p:nvSpPr>
          <p:spPr bwMode="auto">
            <a:xfrm>
              <a:off x="1927" y="1386"/>
              <a:ext cx="46" cy="4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+mj-lt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635" y="1146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981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365" y="11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704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questions: free discussion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address should be used for store forwarding?</a:t>
            </a:r>
          </a:p>
          <a:p>
            <a:r>
              <a:rPr lang="en-US" dirty="0" smtClean="0"/>
              <a:t>What address space should be used for prefetching logic?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Refresher on OS course: virtual memory</a:t>
            </a:r>
          </a:p>
          <a:p>
            <a:r>
              <a:rPr lang="en-US" dirty="0" smtClean="0"/>
              <a:t>Page table</a:t>
            </a:r>
          </a:p>
          <a:p>
            <a:r>
              <a:rPr lang="en-US" dirty="0" smtClean="0"/>
              <a:t>TLB</a:t>
            </a:r>
          </a:p>
          <a:p>
            <a:r>
              <a:rPr lang="en-US" dirty="0" smtClean="0"/>
              <a:t>Virtual-memory related HW optimizations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Virtual Memory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128108" y="4038495"/>
            <a:ext cx="7979308" cy="990711"/>
            <a:chOff x="604108" y="4038494"/>
            <a:chExt cx="7979308" cy="9907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110731" y="4547067"/>
              <a:ext cx="6916187" cy="482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419" y="4038494"/>
              <a:ext cx="111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address N</a:t>
              </a:r>
              <a:endParaRPr lang="ru-RU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4108" y="4038494"/>
              <a:ext cx="111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address 0</a:t>
              </a:r>
              <a:endParaRPr lang="ru-RU" dirty="0">
                <a:latin typeface="+mj-lt"/>
              </a:endParaRPr>
            </a:p>
          </p:txBody>
        </p:sp>
        <p:cxnSp>
          <p:nvCxnSpPr>
            <p:cNvPr id="15" name="Straight Arrow Connector 14"/>
            <p:cNvCxnSpPr>
              <a:stCxn id="13" idx="2"/>
            </p:cNvCxnSpPr>
            <p:nvPr/>
          </p:nvCxnSpPr>
          <p:spPr bwMode="auto">
            <a:xfrm>
              <a:off x="1160607" y="4407825"/>
              <a:ext cx="0" cy="16833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 bwMode="auto">
            <a:xfrm flipH="1">
              <a:off x="8026917" y="4407826"/>
              <a:ext cx="1" cy="16833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Memory managing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Initially, resources was managed manually by SW developer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One program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(= process)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occupied the whole machine recourses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There was no “external” programs with unknown code/requirements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Modern requirements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Multi-tasking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not effective to give all resources to one process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Many SW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cannot plan their co-existents anymore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How multiple process share the memory?</a:t>
            </a:r>
          </a:p>
          <a:p>
            <a:pPr>
              <a:spcBef>
                <a:spcPts val="1200"/>
              </a:spcBef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en-US" sz="105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happens if a process tries to access memory of another process?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happens if processes need more memory and there is no free one?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happens if a new process is spawned?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34732" y="4576163"/>
            <a:ext cx="1856913" cy="42394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84608" y="4576163"/>
            <a:ext cx="1856913" cy="423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Process A</a:t>
            </a:r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09331" y="4576163"/>
            <a:ext cx="1346662" cy="423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Process B</a:t>
            </a:r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23804" y="4576163"/>
            <a:ext cx="2466916" cy="4239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softEdge rad="2540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Process C</a:t>
            </a:r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6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Virtual </a:t>
            </a:r>
            <a:r>
              <a:rPr lang="en-US" dirty="0" smtClean="0"/>
              <a:t>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9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Isolation between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Processes can concurrently run on a single machine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prevents them from illegal accessing the memory of one another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Allows convenient sharing of memory for communication when required</a:t>
            </a:r>
            <a:endParaRPr lang="en-US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of  large memory for each process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size can be bigger than physical memory size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decouples program from real size (can differ across machines)</a:t>
            </a:r>
            <a:endParaRPr lang="en-US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Co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ntiguous memory illusion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Programmers need not worry about where data is placed exactly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dirty="0" smtClean="0">
                <a:solidFill>
                  <a:sysClr val="windowText" lastClr="000000"/>
                </a:solidFill>
                <a:cs typeface="Arial" charset="0"/>
              </a:rPr>
              <a:t>Dynamic </a:t>
            </a: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growth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Can add memory to processes at runtime as needed</a:t>
            </a:r>
            <a:endParaRPr lang="en-US" dirty="0"/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b="1" dirty="0" smtClean="0">
                <a:solidFill>
                  <a:sysClr val="windowText" lastClr="000000"/>
                </a:solidFill>
                <a:cs typeface="Arial" charset="0"/>
              </a:rPr>
              <a:t>Over commitment</a:t>
            </a:r>
            <a:endParaRPr lang="en-US" b="1" dirty="0">
              <a:solidFill>
                <a:sysClr val="windowText" lastClr="000000"/>
              </a:solidFill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Sum of VM spaces (across all processes) can be  &gt;&gt; physical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Memory often one of the most costly parts in the </a:t>
            </a:r>
            <a:r>
              <a:rPr lang="en-US" sz="2000" dirty="0" smtClean="0">
                <a:solidFill>
                  <a:sysClr val="windowText" lastClr="000000"/>
                </a:solidFill>
                <a:cs typeface="Arial" charset="0"/>
              </a:rPr>
              <a:t>system</a:t>
            </a:r>
            <a:endParaRPr lang="en-US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Physical Address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Virtual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Space used by the programmer</a:t>
            </a:r>
            <a:r>
              <a:rPr lang="ru-RU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(part of program visible state)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Perfect abstraction = contiguous and completely belongs to the process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Physical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address space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real physical memory (e.g., DRAM) available in the computer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Not</a:t>
            </a:r>
            <a:r>
              <a:rPr lang="ru-RU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known by the programmer (completely hidden by OS/HW)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How to map virtual space to physical one?</a:t>
            </a:r>
            <a:endParaRPr lang="en-US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3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Split both virtual and physical spaces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into fixed size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blocks called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pages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(commonly 4KB)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Not need to place the whole virtual space into the computer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only pages used by the process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Pages can be in physical memory or disk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Memory acts as a cache for the secondary storage (disk)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Process may use more pages that physical memory can keep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Each process can access only their pages</a:t>
            </a:r>
            <a:endParaRPr lang="en-US" sz="1800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graphicFrame>
        <p:nvGraphicFramePr>
          <p:cNvPr id="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348293"/>
              </p:ext>
            </p:extLst>
          </p:nvPr>
        </p:nvGraphicFramePr>
        <p:xfrm>
          <a:off x="8535970" y="3476957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73209" y="4164903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43040" y="3754013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6086" y="3105112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3768" y="4111035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202338" y="3993537"/>
            <a:ext cx="749300" cy="1336655"/>
            <a:chOff x="6972300" y="4044639"/>
            <a:chExt cx="749300" cy="133665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1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360186"/>
              </p:ext>
            </p:extLst>
          </p:nvPr>
        </p:nvGraphicFramePr>
        <p:xfrm>
          <a:off x="8535970" y="3476957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32994"/>
              </p:ext>
            </p:extLst>
          </p:nvPr>
        </p:nvGraphicFramePr>
        <p:xfrm>
          <a:off x="8218470" y="3476957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2489"/>
              </p:ext>
            </p:extLst>
          </p:nvPr>
        </p:nvGraphicFramePr>
        <p:xfrm>
          <a:off x="10352394" y="444230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6802"/>
              </p:ext>
            </p:extLst>
          </p:nvPr>
        </p:nvGraphicFramePr>
        <p:xfrm>
          <a:off x="10352394" y="444230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55372"/>
              </p:ext>
            </p:extLst>
          </p:nvPr>
        </p:nvGraphicFramePr>
        <p:xfrm>
          <a:off x="10352394" y="4442302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1889"/>
              </p:ext>
            </p:extLst>
          </p:nvPr>
        </p:nvGraphicFramePr>
        <p:xfrm>
          <a:off x="9996794" y="4442302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207909" y="5349563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Disk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5196" y="5656356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82368"/>
              </p:ext>
            </p:extLst>
          </p:nvPr>
        </p:nvGraphicFramePr>
        <p:xfrm>
          <a:off x="10393822" y="598762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98083"/>
              </p:ext>
            </p:extLst>
          </p:nvPr>
        </p:nvGraphicFramePr>
        <p:xfrm>
          <a:off x="10393822" y="598762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1109"/>
              </p:ext>
            </p:extLst>
          </p:nvPr>
        </p:nvGraphicFramePr>
        <p:xfrm>
          <a:off x="10393822" y="598762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99356"/>
              </p:ext>
            </p:extLst>
          </p:nvPr>
        </p:nvGraphicFramePr>
        <p:xfrm>
          <a:off x="10038222" y="598762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598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AFFF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9202338" y="4780487"/>
            <a:ext cx="749300" cy="131502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9202338" y="5756955"/>
            <a:ext cx="749300" cy="57801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1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29.03.2019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1|4|8.5|0|21.7|2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7|26.8|15.7|5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2|16.3|1.3|13|13.8|4.1|0.8|2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7|6.3|9.8|10.7|23|10.8|6.8|5.1|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6|51.4|17.5|1.5|12.2|2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5.7|40.3|2|57.3|20.7|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9|1.1|7.7|4.9|18|25.2|5.4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9.8|1.6|43.3|11.2|11.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2.8|1.4|1.5|0.7|17.5|38|2.6|19.1|2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1310</Words>
  <Application>Microsoft Office PowerPoint</Application>
  <PresentationFormat>Widescreen</PresentationFormat>
  <Paragraphs>423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2_Office Theme</vt:lpstr>
      <vt:lpstr>Virtual Memory</vt:lpstr>
      <vt:lpstr>Layers of Abstraction in Computer Science </vt:lpstr>
      <vt:lpstr>Agenda</vt:lpstr>
      <vt:lpstr>Refresher: Virtual Memory</vt:lpstr>
      <vt:lpstr>Refresher: Memory managing</vt:lpstr>
      <vt:lpstr>Refresher: Virtual Memory</vt:lpstr>
      <vt:lpstr>Virtual and Physical Address Space</vt:lpstr>
      <vt:lpstr>Basic Idea of VM</vt:lpstr>
      <vt:lpstr>Page Table</vt:lpstr>
      <vt:lpstr>Page Table</vt:lpstr>
      <vt:lpstr>Translation</vt:lpstr>
      <vt:lpstr>Page table structure</vt:lpstr>
      <vt:lpstr>Page fault</vt:lpstr>
      <vt:lpstr>Context protection</vt:lpstr>
      <vt:lpstr>Translation Lookaside Buffer</vt:lpstr>
      <vt:lpstr>TLB</vt:lpstr>
      <vt:lpstr>PT, TLB and Cache</vt:lpstr>
      <vt:lpstr>Handling TLB miss</vt:lpstr>
      <vt:lpstr>TLB Protection</vt:lpstr>
      <vt:lpstr>Vulnerabilities</vt:lpstr>
      <vt:lpstr>HW optimizations</vt:lpstr>
      <vt:lpstr>Optimization 1: overlapped TLB &amp; cache access</vt:lpstr>
      <vt:lpstr>Optimization 2: virtually-addressed cache</vt:lpstr>
      <vt:lpstr>Open questions: free discussion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514</cp:revision>
  <dcterms:created xsi:type="dcterms:W3CDTF">2018-09-18T18:10:21Z</dcterms:created>
  <dcterms:modified xsi:type="dcterms:W3CDTF">2019-03-29T15:25:00Z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2019-03-29 15:25:00Z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