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7" r:id="rId2"/>
    <p:sldId id="350" r:id="rId3"/>
    <p:sldId id="289" r:id="rId4"/>
    <p:sldId id="299" r:id="rId5"/>
    <p:sldId id="304" r:id="rId6"/>
    <p:sldId id="305" r:id="rId7"/>
    <p:sldId id="351" r:id="rId8"/>
    <p:sldId id="306" r:id="rId9"/>
    <p:sldId id="308" r:id="rId10"/>
    <p:sldId id="314" r:id="rId11"/>
    <p:sldId id="310" r:id="rId12"/>
    <p:sldId id="311" r:id="rId13"/>
    <p:sldId id="312" r:id="rId14"/>
    <p:sldId id="313" r:id="rId15"/>
    <p:sldId id="349" r:id="rId16"/>
    <p:sldId id="315" r:id="rId17"/>
    <p:sldId id="3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0741" autoAdjust="0"/>
  </p:normalViewPr>
  <p:slideViewPr>
    <p:cSldViewPr snapToGrid="0">
      <p:cViewPr varScale="1">
        <p:scale>
          <a:sx n="78" d="100"/>
          <a:sy n="78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68928C10-276A-4BFA-987B-3AA217BEA690}"/>
    <pc:docChg chg="modSld">
      <pc:chgData name="Ladin, Oleg" userId="37e65f59-2971-4074-92fd-420db51840ca" providerId="ADAL" clId="{68928C10-276A-4BFA-987B-3AA217BEA690}" dt="2021-09-26T17:35:19.853" v="4" actId="6549"/>
      <pc:docMkLst>
        <pc:docMk/>
      </pc:docMkLst>
      <pc:sldChg chg="modSp mod">
        <pc:chgData name="Ladin, Oleg" userId="37e65f59-2971-4074-92fd-420db51840ca" providerId="ADAL" clId="{68928C10-276A-4BFA-987B-3AA217BEA690}" dt="2021-09-26T17:34:53.895" v="3" actId="20577"/>
        <pc:sldMkLst>
          <pc:docMk/>
          <pc:sldMk cId="3380207545" sldId="347"/>
        </pc:sldMkLst>
        <pc:spChg chg="mod">
          <ac:chgData name="Ladin, Oleg" userId="37e65f59-2971-4074-92fd-420db51840ca" providerId="ADAL" clId="{68928C10-276A-4BFA-987B-3AA217BEA690}" dt="2021-09-26T17:34:53.895" v="3" actId="20577"/>
          <ac:spMkLst>
            <pc:docMk/>
            <pc:sldMk cId="3380207545" sldId="347"/>
            <ac:spMk id="6" creationId="{00000000-0000-0000-0000-000000000000}"/>
          </ac:spMkLst>
        </pc:spChg>
      </pc:sldChg>
      <pc:sldChg chg="modSp mod">
        <pc:chgData name="Ladin, Oleg" userId="37e65f59-2971-4074-92fd-420db51840ca" providerId="ADAL" clId="{68928C10-276A-4BFA-987B-3AA217BEA690}" dt="2021-09-26T17:35:19.853" v="4" actId="6549"/>
        <pc:sldMkLst>
          <pc:docMk/>
          <pc:sldMk cId="4212604125" sldId="350"/>
        </pc:sldMkLst>
        <pc:spChg chg="mod">
          <ac:chgData name="Ladin, Oleg" userId="37e65f59-2971-4074-92fd-420db51840ca" providerId="ADAL" clId="{68928C10-276A-4BFA-987B-3AA217BEA690}" dt="2021-09-26T17:35:19.853" v="4" actId="6549"/>
          <ac:spMkLst>
            <pc:docMk/>
            <pc:sldMk cId="4212604125" sldId="35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9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SWNLZvA8g" TargetMode="External"/><Relationship Id="rId2" Type="http://schemas.openxmlformats.org/officeDocument/2006/relationships/hyperlink" Target="http://www.youtube.com/watch?v=qm67wbB5G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intel.com/jobs/2012/02/from-sand-to-silicon-the-making-of-a-chi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github.com/MIPT-ILab/mipt-mip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CMOS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27 September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9833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equivalent scheme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2984002" y="1386618"/>
            <a:ext cx="5795040" cy="3115199"/>
            <a:chOff x="1458411" y="3116580"/>
            <a:chExt cx="5905542" cy="3055620"/>
          </a:xfrm>
        </p:grpSpPr>
        <p:grpSp>
          <p:nvGrpSpPr>
            <p:cNvPr id="5" name="Group 4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V="1">
              <a:off x="2818437" y="3296089"/>
              <a:ext cx="15105" cy="3538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V="1">
              <a:off x="6001477" y="3296089"/>
              <a:ext cx="26027" cy="35389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15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19903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02551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536865" y="27082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719513" y="27082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719904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380126" y="4778621"/>
            <a:ext cx="12417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Straight Connector 30"/>
          <p:cNvCxnSpPr/>
          <p:nvPr/>
        </p:nvCxnSpPr>
        <p:spPr bwMode="auto">
          <a:xfrm>
            <a:off x="7652405" y="4774608"/>
            <a:ext cx="202544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7" name="Straight Connector 36"/>
          <p:cNvCxnSpPr/>
          <p:nvPr/>
        </p:nvCxnSpPr>
        <p:spPr bwMode="auto">
          <a:xfrm>
            <a:off x="6621884" y="4774608"/>
            <a:ext cx="885452" cy="3288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Straight Connector 38"/>
          <p:cNvCxnSpPr/>
          <p:nvPr/>
        </p:nvCxnSpPr>
        <p:spPr bwMode="auto">
          <a:xfrm>
            <a:off x="7211079" y="5004580"/>
            <a:ext cx="0" cy="9771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51552" y="3671637"/>
            <a:ext cx="44397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8999814" y="2224541"/>
            <a:ext cx="7828" cy="177005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8584161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6" name="Straight Connector 45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5721365" y="4774608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7" name="Straight Connector 56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454482" y="5737133"/>
            <a:ext cx="496871" cy="655718"/>
            <a:chOff x="5116410" y="4904874"/>
            <a:chExt cx="496871" cy="655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2" name="Straight Connector 61"/>
            <p:cNvCxnSpPr/>
            <p:nvPr/>
          </p:nvCxnSpPr>
          <p:spPr bwMode="auto">
            <a:xfrm>
              <a:off x="5378550" y="4904874"/>
              <a:ext cx="0" cy="32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5116410" y="5231731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5116410" y="5335002"/>
              <a:ext cx="496871" cy="40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5381116" y="5335002"/>
              <a:ext cx="0" cy="2255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>
            <a:off x="6716621" y="5737133"/>
            <a:ext cx="49445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784492" y="2444506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2" y="1815884"/>
                <a:ext cx="914400" cy="644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 bwMode="auto">
          <a:xfrm>
            <a:off x="4303296" y="1307919"/>
            <a:ext cx="3164305" cy="1738077"/>
          </a:xfrm>
          <a:custGeom>
            <a:avLst/>
            <a:gdLst>
              <a:gd name="connsiteX0" fmla="*/ 24063 w 3164305"/>
              <a:gd name="connsiteY0" fmla="*/ 0 h 1732548"/>
              <a:gd name="connsiteX1" fmla="*/ 0 w 3164305"/>
              <a:gd name="connsiteY1" fmla="*/ 1720516 h 1732548"/>
              <a:gd name="connsiteX2" fmla="*/ 3104147 w 3164305"/>
              <a:gd name="connsiteY2" fmla="*/ 1732548 h 1732548"/>
              <a:gd name="connsiteX3" fmla="*/ 3164305 w 3164305"/>
              <a:gd name="connsiteY3" fmla="*/ 84221 h 17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732548">
                <a:moveTo>
                  <a:pt x="24063" y="0"/>
                </a:moveTo>
                <a:lnTo>
                  <a:pt x="0" y="1720516"/>
                </a:lnTo>
                <a:lnTo>
                  <a:pt x="3104147" y="1732548"/>
                </a:lnTo>
                <a:lnTo>
                  <a:pt x="3164305" y="84221"/>
                </a:ln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71784" y="4679728"/>
            <a:ext cx="564304" cy="21656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792738" y="3395460"/>
            <a:ext cx="790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sz="3200" dirty="0" err="1">
                  <a:latin typeface="Neo Sans Intel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38" y="2766839"/>
                <a:ext cx="9144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1792118" y="4622985"/>
            <a:ext cx="3286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MOSFET has some parasitic capacities...</a:t>
            </a:r>
            <a:endParaRPr lang="ru-RU" sz="2400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2031" y="5368813"/>
            <a:ext cx="24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 resistivity </a:t>
            </a:r>
            <a:endParaRPr lang="ru-RU" sz="2400" dirty="0" err="1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73" grpId="0"/>
      <p:bldP spid="75" grpId="0" animBg="1"/>
      <p:bldP spid="78" grpId="0" animBg="1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Time of charge or discharge can be calculated: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927"/>
                <a:ext cx="6457064" cy="4463688"/>
              </a:xfrm>
              <a:blipFill rotWithShape="0">
                <a:blip r:embed="rId2"/>
                <a:stretch>
                  <a:fillRect l="-1700" t="-2183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076198" y="1056416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latin typeface="+mj-lt"/>
                    </a:rPr>
                    <a:t>1</a:t>
                  </a:r>
                  <a:endParaRPr lang="en-US" sz="16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8220577" y="1462452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830183" y="1919440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 err="1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93662" y="1933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latin typeface="+mj-lt"/>
              </a:rPr>
              <a:t>1</a:t>
            </a:r>
            <a:endParaRPr lang="en-US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32291" y="1394970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itchFamily="34" charset="0"/>
              </a:rPr>
              <a:t>+</a:t>
            </a:r>
            <a:br>
              <a:rPr lang="en-US" dirty="0">
                <a:latin typeface="Neo Sans Intel" pitchFamily="34" charset="0"/>
              </a:rPr>
            </a:br>
            <a:r>
              <a:rPr lang="en-US" dirty="0">
                <a:latin typeface="Neo Sans Intel" pitchFamily="34" charset="0"/>
              </a:rPr>
              <a:t>−</a:t>
            </a:r>
            <a:endParaRPr lang="ru-RU" dirty="0" err="1">
              <a:latin typeface="Neo Sans Intel" pitchFamily="34" charset="0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/>
      <p:bldP spid="79" grpId="0"/>
      <p:bldP spid="79" grpId="1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470864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4427960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46405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592703" y="4326971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9227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6030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040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2410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418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77709" y="418220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838199" y="1462638"/>
            <a:ext cx="8996566" cy="106421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536830" y="5223154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in CMOS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37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00104 0.04259 L 0.16094 0.04259 L 0.16172 0.18078 L 0.16172 0.19328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0208 0.04259 L -0.16015 0.04259 L -0.16067 0.18079 L -0.16067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6601 -1.11111E-6 L 0.06679 0.11227 L 0.20651 0.11227 L 0.20859 0.0037 L 0.297 0.0037 L 0.29778 0.32222 L 0.2832 0.3382 " pathEditMode="relative" rAng="0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2.70833E-6 0 L 0.06588 0 L 0.06653 0.11227 L 0.20599 0.11227 L 0.20807 0.0037 L 0.29622 0.0037 L 0.297 0.32222 L 0.30911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82344" y="1568540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8460582" y="33456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4152363" y="19265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24" y="21371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61" y="35646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74" y="37769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8219941" y="34679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61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935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“How a CPU is made“</a:t>
            </a:r>
            <a:r>
              <a:rPr lang="en-US" dirty="0"/>
              <a:t> explains how integrated circuits (IC) are created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“Intel: The Making of a Chip with 22nm/3D Transistors“</a:t>
            </a:r>
            <a:r>
              <a:rPr lang="en-US" dirty="0"/>
              <a:t> shows the whole process shortly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Steps description: </a:t>
            </a:r>
            <a:r>
              <a:rPr lang="en-US" dirty="0">
                <a:hlinkClick r:id="rId4"/>
              </a:rPr>
              <a:t>From sand to silicon: the making of a chip</a:t>
            </a:r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Lectures: </a:t>
            </a:r>
            <a:r>
              <a:rPr lang="en-US" dirty="0">
                <a:hlinkClick r:id="rId3"/>
              </a:rPr>
              <a:t>https://mipt-ilab.github.io/mipt-mips/</a:t>
            </a:r>
            <a:endParaRPr lang="en-US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https://github.com/MIPT-ILab/mipt-mips/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6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(MOSFET, </a:t>
            </a:r>
            <a:r>
              <a:rPr lang="ru-RU" sz="2000" i="1" dirty="0"/>
              <a:t>«МОП-транзистор»</a:t>
            </a:r>
            <a:r>
              <a:rPr lang="en-US" sz="2000" dirty="0"/>
              <a:t>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Invertor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72761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b="1" dirty="0"/>
              <a:t>Complementary metal–oxide–semiconductor</a:t>
            </a:r>
            <a:r>
              <a:rPr lang="en-US" dirty="0"/>
              <a:t> (</a:t>
            </a:r>
            <a:r>
              <a:rPr lang="en-US" b="1" dirty="0"/>
              <a:t>CMOS</a:t>
            </a:r>
            <a:r>
              <a:rPr lang="ru-RU" b="1" dirty="0"/>
              <a:t>, </a:t>
            </a:r>
            <a:r>
              <a:rPr lang="ru-RU" i="1" dirty="0"/>
              <a:t>«КМОП»</a:t>
            </a:r>
            <a:r>
              <a:rPr lang="en-US" dirty="0"/>
              <a:t>) is a technology for constructing integrated circuits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The main characteristics of CMOS devices is low static power consumption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There is no current in static state of the scheme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(i.e. the power supply is never connected to the ground)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dirty="0"/>
              <a:t>CMOS schemes </a:t>
            </a:r>
            <a:r>
              <a:rPr lang="en-US" b="1" dirty="0"/>
              <a:t>always</a:t>
            </a:r>
            <a:r>
              <a:rPr lang="en-US" dirty="0"/>
              <a:t> contain two complementary parts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One part consists of P-type transistors and is connected to the power supply and provides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to the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The other consists of N-type transistors and is connected to the ground and provides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 to output</a:t>
            </a:r>
          </a:p>
          <a:p>
            <a:pPr marL="757238" lvl="2" indent="-342900">
              <a:spcBef>
                <a:spcPts val="1200"/>
              </a:spcBef>
            </a:pPr>
            <a:r>
              <a:rPr lang="en-US" dirty="0"/>
              <a:t>When one part is turned on the other part is disabled (provides 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NAND Circuit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9288"/>
              </p:ext>
            </p:extLst>
          </p:nvPr>
        </p:nvGraphicFramePr>
        <p:xfrm>
          <a:off x="3093353" y="156010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76605" y="2056919"/>
            <a:ext cx="2316748" cy="710719"/>
            <a:chOff x="540611" y="499320"/>
            <a:chExt cx="2316748" cy="710719"/>
          </a:xfrm>
        </p:grpSpPr>
        <p:grpSp>
          <p:nvGrpSpPr>
            <p:cNvPr id="3" name="Group 2"/>
            <p:cNvGrpSpPr/>
            <p:nvPr/>
          </p:nvGrpSpPr>
          <p:grpSpPr>
            <a:xfrm>
              <a:off x="540611" y="499320"/>
              <a:ext cx="623021" cy="369332"/>
              <a:chOff x="668627" y="718776"/>
              <a:chExt cx="623021" cy="369332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68627" y="718776"/>
                <a:ext cx="31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7023" y="840707"/>
              <a:ext cx="616609" cy="369332"/>
              <a:chOff x="675039" y="718776"/>
              <a:chExt cx="616609" cy="369332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976999" y="905859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675039" y="718776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B</a:t>
                </a:r>
              </a:p>
            </p:txBody>
          </p:sp>
        </p:grpSp>
        <p:sp>
          <p:nvSpPr>
            <p:cNvPr id="21" name="Flowchart: Delay 20"/>
            <p:cNvSpPr/>
            <p:nvPr/>
          </p:nvSpPr>
          <p:spPr bwMode="auto">
            <a:xfrm>
              <a:off x="1163631" y="609131"/>
              <a:ext cx="503645" cy="518188"/>
            </a:xfrm>
            <a:prstGeom prst="flowChartDelay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642893" y="821588"/>
              <a:ext cx="98467" cy="9846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H="1">
              <a:off x="1739261" y="872559"/>
              <a:ext cx="26311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988210" y="68615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536353" y="3604205"/>
            <a:ext cx="1353997" cy="2318018"/>
            <a:chOff x="895463" y="3549485"/>
            <a:chExt cx="1353997" cy="2318018"/>
          </a:xfrm>
        </p:grpSpPr>
        <p:grpSp>
          <p:nvGrpSpPr>
            <p:cNvPr id="62" name="Group 61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91" name="Straight Connector 9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8" name="Straight Connector 87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167641" y="3929469"/>
              <a:ext cx="511318" cy="931001"/>
              <a:chOff x="8127402" y="3544048"/>
              <a:chExt cx="620362" cy="1129551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8747764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326648" y="2986836"/>
                <a:ext cx="639509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68477" y="3549485"/>
              <a:ext cx="780983" cy="387413"/>
              <a:chOff x="7461542" y="2683144"/>
              <a:chExt cx="1283081" cy="470035"/>
            </a:xfrm>
          </p:grpSpPr>
          <p:cxnSp>
            <p:nvCxnSpPr>
              <p:cNvPr id="66" name="Straight Arrow Connector 65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7461542" y="2683144"/>
                <a:ext cx="1283081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019469" y="1101610"/>
            <a:ext cx="2214759" cy="2185018"/>
            <a:chOff x="3378579" y="1046890"/>
            <a:chExt cx="2214759" cy="2185018"/>
          </a:xfrm>
        </p:grpSpPr>
        <p:grpSp>
          <p:nvGrpSpPr>
            <p:cNvPr id="36" name="Group 35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V</a:t>
              </a:r>
              <a:r>
                <a:rPr lang="en-US" sz="1400" dirty="0" err="1">
                  <a:latin typeface="+mj-lt"/>
                </a:rPr>
                <a:t>cc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378579" y="1923820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05660" y="2875283"/>
              <a:ext cx="787678" cy="356625"/>
              <a:chOff x="8083195" y="3883166"/>
              <a:chExt cx="1294084" cy="432680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8094194" y="3905091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Output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1" name="Oval 100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B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8" name="Group 187"/>
          <p:cNvGrpSpPr/>
          <p:nvPr/>
        </p:nvGrpSpPr>
        <p:grpSpPr>
          <a:xfrm>
            <a:off x="8936289" y="1101611"/>
            <a:ext cx="2214759" cy="4755131"/>
            <a:chOff x="6295399" y="1046890"/>
            <a:chExt cx="2214759" cy="47551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6295399" y="1046890"/>
              <a:ext cx="2214759" cy="2855578"/>
              <a:chOff x="3378579" y="1046890"/>
              <a:chExt cx="2214759" cy="2855578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8" name="Straight Connector 147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9" name="Straight Connector 148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0" name="Straight Connector 149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1" name="Straight Connector 15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2" name="Straight Connector 151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46" name="Oval 145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V</a:t>
                </a:r>
                <a:r>
                  <a:rPr lang="en-US" sz="1400" dirty="0" err="1">
                    <a:latin typeface="+mj-lt"/>
                  </a:rPr>
                  <a:t>cc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126" name="Straight Connector 125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378579" y="1923820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A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7" name="Straight Connector 13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8" name="Straight Connector 13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35" name="Oval 13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latin typeface="+mj-lt"/>
                  </a:rPr>
                  <a:t>B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7" name="Straight Connector 17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8" name="Straight Connector 17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9" name="Straight Connector 17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0" name="Straight Connector 17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1" name="Straight Connector 18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2" name="Straight Connector 181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4" name="Straight Connector 173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72" name="TextBox 171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4" name="Straight Connector 16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7" name="Straight Connector 16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6326648" y="2986836"/>
                  <a:ext cx="63950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+mj-lt"/>
                    </a:rPr>
                    <a:t>B</a:t>
                  </a:r>
                </a:p>
              </p:txBody>
            </p:sp>
          </p:grpSp>
        </p:grpSp>
      </p:grpSp>
      <p:sp>
        <p:nvSpPr>
          <p:cNvPr id="185" name="TextBox 184"/>
          <p:cNvSpPr txBox="1"/>
          <p:nvPr/>
        </p:nvSpPr>
        <p:spPr>
          <a:xfrm>
            <a:off x="3376005" y="599078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82844" y="599078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98825" y="59907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7858" y="172036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!(A&amp;B)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8.8|165.8|118.4|5.6|61.1|3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.7|7.8|23.9|2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711</Words>
  <Application>Microsoft Office PowerPoint</Application>
  <PresentationFormat>Widescreen</PresentationFormat>
  <Paragraphs>281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Office Theme</vt:lpstr>
      <vt:lpstr>CMOS</vt:lpstr>
      <vt:lpstr>Course materials</vt:lpstr>
      <vt:lpstr>Layers of Abstraction in CS</vt:lpstr>
      <vt:lpstr>Reminder: MOSFET</vt:lpstr>
      <vt:lpstr>Reminder: N and P-type MOSFET</vt:lpstr>
      <vt:lpstr>Reminder: Invertor</vt:lpstr>
      <vt:lpstr>CMOS</vt:lpstr>
      <vt:lpstr>CMOS Circuits</vt:lpstr>
      <vt:lpstr>CMOS NAND Circuit</vt:lpstr>
      <vt:lpstr>Time and Power</vt:lpstr>
      <vt:lpstr>Transistor equivalent scheme</vt:lpstr>
      <vt:lpstr>Timing</vt:lpstr>
      <vt:lpstr>Power Consumption in CMOS</vt:lpstr>
      <vt:lpstr>Recharging Power</vt:lpstr>
      <vt:lpstr>Production</vt:lpstr>
      <vt:lpstr>YouTube videos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161</cp:revision>
  <dcterms:created xsi:type="dcterms:W3CDTF">2018-09-18T18:10:21Z</dcterms:created>
  <dcterms:modified xsi:type="dcterms:W3CDTF">2021-09-26T17:39:10Z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