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3"/>
  </p:notesMasterIdLst>
  <p:sldIdLst>
    <p:sldId id="439" r:id="rId2"/>
    <p:sldId id="440" r:id="rId3"/>
    <p:sldId id="444" r:id="rId4"/>
    <p:sldId id="404" r:id="rId5"/>
    <p:sldId id="405" r:id="rId6"/>
    <p:sldId id="446" r:id="rId7"/>
    <p:sldId id="406" r:id="rId8"/>
    <p:sldId id="407" r:id="rId9"/>
    <p:sldId id="408" r:id="rId10"/>
    <p:sldId id="409" r:id="rId11"/>
    <p:sldId id="410" r:id="rId12"/>
    <p:sldId id="411" r:id="rId13"/>
    <p:sldId id="412" r:id="rId14"/>
    <p:sldId id="447" r:id="rId15"/>
    <p:sldId id="448" r:id="rId16"/>
    <p:sldId id="449" r:id="rId17"/>
    <p:sldId id="450" r:id="rId18"/>
    <p:sldId id="451" r:id="rId19"/>
    <p:sldId id="453" r:id="rId20"/>
    <p:sldId id="454" r:id="rId21"/>
    <p:sldId id="455" r:id="rId22"/>
    <p:sldId id="456" r:id="rId23"/>
    <p:sldId id="457" r:id="rId24"/>
    <p:sldId id="458" r:id="rId25"/>
    <p:sldId id="459" r:id="rId26"/>
    <p:sldId id="433" r:id="rId27"/>
    <p:sldId id="435" r:id="rId28"/>
    <p:sldId id="436" r:id="rId29"/>
    <p:sldId id="401" r:id="rId30"/>
    <p:sldId id="460" r:id="rId31"/>
    <p:sldId id="443" r:id="rId3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B458"/>
    <a:srgbClr val="ADE9FF"/>
    <a:srgbClr val="DD8DE3"/>
    <a:srgbClr val="FFC000"/>
    <a:srgbClr val="F8BAAE"/>
    <a:srgbClr val="F8CBAD"/>
    <a:srgbClr val="FFCC99"/>
    <a:srgbClr val="EEC6F1"/>
    <a:srgbClr val="000000"/>
    <a:srgbClr val="F9B1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6433" autoAdjust="0"/>
  </p:normalViewPr>
  <p:slideViewPr>
    <p:cSldViewPr snapToGrid="0">
      <p:cViewPr varScale="1">
        <p:scale>
          <a:sx n="81" d="100"/>
          <a:sy n="81" d="100"/>
        </p:scale>
        <p:origin x="1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din, Oleg" userId="37e65f59-2971-4074-92fd-420db51840ca" providerId="ADAL" clId="{B36A3F54-601F-41A0-AA17-652B4C6E4EC0}"/>
    <pc:docChg chg="modSld">
      <pc:chgData name="Ladin, Oleg" userId="37e65f59-2971-4074-92fd-420db51840ca" providerId="ADAL" clId="{B36A3F54-601F-41A0-AA17-652B4C6E4EC0}" dt="2020-10-26T09:24:34.445" v="20" actId="14100"/>
      <pc:docMkLst>
        <pc:docMk/>
      </pc:docMkLst>
      <pc:sldChg chg="modSp">
        <pc:chgData name="Ladin, Oleg" userId="37e65f59-2971-4074-92fd-420db51840ca" providerId="ADAL" clId="{B36A3F54-601F-41A0-AA17-652B4C6E4EC0}" dt="2020-10-26T09:22:33.725" v="17" actId="20577"/>
        <pc:sldMkLst>
          <pc:docMk/>
          <pc:sldMk cId="3229092175" sldId="407"/>
        </pc:sldMkLst>
        <pc:spChg chg="mod">
          <ac:chgData name="Ladin, Oleg" userId="37e65f59-2971-4074-92fd-420db51840ca" providerId="ADAL" clId="{B36A3F54-601F-41A0-AA17-652B4C6E4EC0}" dt="2020-10-26T09:22:33.725" v="17" actId="20577"/>
          <ac:spMkLst>
            <pc:docMk/>
            <pc:sldMk cId="3229092175" sldId="407"/>
            <ac:spMk id="4" creationId="{00000000-0000-0000-0000-000000000000}"/>
          </ac:spMkLst>
        </pc:spChg>
      </pc:sldChg>
      <pc:sldChg chg="modSp">
        <pc:chgData name="Ladin, Oleg" userId="37e65f59-2971-4074-92fd-420db51840ca" providerId="ADAL" clId="{B36A3F54-601F-41A0-AA17-652B4C6E4EC0}" dt="2020-10-26T09:24:34.445" v="20" actId="14100"/>
        <pc:sldMkLst>
          <pc:docMk/>
          <pc:sldMk cId="3366250478" sldId="409"/>
        </pc:sldMkLst>
        <pc:cxnChg chg="mod">
          <ac:chgData name="Ladin, Oleg" userId="37e65f59-2971-4074-92fd-420db51840ca" providerId="ADAL" clId="{B36A3F54-601F-41A0-AA17-652B4C6E4EC0}" dt="2020-10-26T09:24:34.445" v="20" actId="14100"/>
          <ac:cxnSpMkLst>
            <pc:docMk/>
            <pc:sldMk cId="3366250478" sldId="409"/>
            <ac:cxnSpMk id="223" creationId="{00000000-0000-0000-0000-000000000000}"/>
          </ac:cxnSpMkLst>
        </pc:cxnChg>
      </pc:sldChg>
      <pc:sldChg chg="modSp">
        <pc:chgData name="Ladin, Oleg" userId="37e65f59-2971-4074-92fd-420db51840ca" providerId="ADAL" clId="{B36A3F54-601F-41A0-AA17-652B4C6E4EC0}" dt="2020-10-26T09:23:55.440" v="19" actId="14100"/>
        <pc:sldMkLst>
          <pc:docMk/>
          <pc:sldMk cId="1586356462" sldId="410"/>
        </pc:sldMkLst>
        <pc:cxnChg chg="mod">
          <ac:chgData name="Ladin, Oleg" userId="37e65f59-2971-4074-92fd-420db51840ca" providerId="ADAL" clId="{B36A3F54-601F-41A0-AA17-652B4C6E4EC0}" dt="2020-10-26T09:23:55.440" v="19" actId="14100"/>
          <ac:cxnSpMkLst>
            <pc:docMk/>
            <pc:sldMk cId="1586356462" sldId="410"/>
            <ac:cxnSpMk id="258" creationId="{00000000-0000-0000-0000-00000000000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A01DF-72FC-44AC-AB17-13BCF95A9755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FA1A4-2707-4A4B-9F25-788133E726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1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502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6844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774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084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014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6140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8995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8534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>
                <a:solidFill>
                  <a:prstClr val="black"/>
                </a:solidFill>
              </a:rPr>
              <a:pPr/>
              <a:t>31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774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644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26.10.2020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878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26.10.2020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204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514602"/>
            <a:ext cx="8636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chemeClr val="tx1"/>
                </a:solidFill>
                <a:latin typeface="+mn-lt"/>
                <a:cs typeface="Neo Sans Intel"/>
              </a:defRPr>
            </a:lvl1pPr>
          </a:lstStyle>
          <a:p>
            <a:r>
              <a:rPr lang="en-US" dirty="0"/>
              <a:t>Click To Edit Section Divider title Style</a:t>
            </a:r>
          </a:p>
        </p:txBody>
      </p:sp>
      <p:pic>
        <p:nvPicPr>
          <p:cNvPr id="4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3359" y="6049962"/>
            <a:ext cx="1138082" cy="80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18727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1770" y="2387602"/>
            <a:ext cx="8636000" cy="1362075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 sz="4000" b="0" i="0" cap="none">
                <a:solidFill>
                  <a:schemeClr val="tx1"/>
                </a:solidFill>
                <a:latin typeface="+mn-lt"/>
                <a:cs typeface="Neo Sans Intel"/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4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81"/>
          <a:stretch/>
        </p:blipFill>
        <p:spPr bwMode="auto">
          <a:xfrm>
            <a:off x="8752759" y="4124704"/>
            <a:ext cx="2615488" cy="152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516" y="4238055"/>
            <a:ext cx="2999507" cy="156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101603" y="4124704"/>
            <a:ext cx="5692812" cy="167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466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Covers-0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9535"/>
            <a:ext cx="11123539" cy="2904841"/>
          </a:xfrm>
          <a:prstGeom prst="rect">
            <a:avLst/>
          </a:prstGeom>
        </p:spPr>
      </p:pic>
      <p:sp>
        <p:nvSpPr>
          <p:cNvPr id="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09601" y="2736388"/>
            <a:ext cx="9005344" cy="677108"/>
          </a:xfrm>
        </p:spPr>
        <p:txBody>
          <a:bodyPr wrap="squar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+mj-lt"/>
                <a:cs typeface="Neo Sans Intel"/>
              </a:defRPr>
            </a:lvl1pPr>
          </a:lstStyle>
          <a:p>
            <a:r>
              <a:rPr lang="en-US" altLang="ja-JP" dirty="0"/>
              <a:t>Click to edit Master 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13276" y="3750108"/>
            <a:ext cx="5791200" cy="723275"/>
          </a:xfrm>
        </p:spPr>
        <p:txBody>
          <a:bodyPr wrap="square">
            <a:spAutoFit/>
          </a:bodyPr>
          <a:lstStyle>
            <a:lvl1pPr marL="0" indent="0" algn="l">
              <a:lnSpc>
                <a:spcPts val="2160"/>
              </a:lnSpc>
              <a:spcBef>
                <a:spcPts val="0"/>
              </a:spcBef>
              <a:spcAft>
                <a:spcPts val="0"/>
              </a:spcAft>
              <a:defRPr sz="20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>
                <a:latin typeface="Neo Sans Intel"/>
                <a:cs typeface="Neo Sans Intel"/>
              </a:rPr>
              <a:t>Subtitle</a:t>
            </a:r>
            <a:endParaRPr lang="en-US" dirty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>
                <a:latin typeface="Neo Sans Intel"/>
                <a:cs typeface="Neo Sans Intel"/>
              </a:rPr>
              <a:t>Additional Info</a:t>
            </a:r>
            <a:endParaRPr lang="en-US" sz="1600" dirty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67287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26.10.2020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392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26.10.2020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37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26.10.2020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185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26.10.2020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11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143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26.10.2020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014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26.10.2020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7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322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26.10.2020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657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26.10.2020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170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2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977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26.10.2020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9697" y="6356349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8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66"/>
          <a:stretch/>
        </p:blipFill>
        <p:spPr bwMode="auto">
          <a:xfrm>
            <a:off x="11013359" y="6049962"/>
            <a:ext cx="1138082" cy="65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5731094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32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82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PT-ILab/mipt-mips/blob/master/simulator/func_sim/alu.h" TargetMode="External"/><Relationship Id="rId2" Type="http://schemas.openxmlformats.org/officeDocument/2006/relationships/hyperlink" Target="https://github.com/MIPT-ILab/riscv-opcodes/blob/master/opcodes-rv32b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MIPT-ILab/mipt-mips/blob/master/simulator/risc_v/t/unit_test.cpp" TargetMode="External"/><Relationship Id="rId4" Type="http://schemas.openxmlformats.org/officeDocument/2006/relationships/hyperlink" Target="https://github.com/MIPT-ILab/mipt-mips/blob/master/simulator/risc_v/riscv_instr.cp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courses.cs.washington.edu/courses/cse378/10sp/lectures/lec12.pdf" TargetMode="External"/><Relationship Id="rId3" Type="http://schemas.openxmlformats.org/officeDocument/2006/relationships/hyperlink" Target="http://webcourse.cs.technion.ac.il/234267/Winter2012-2013/ho/WCFiles/L2_pipeline_2012.pptx" TargetMode="External"/><Relationship Id="rId7" Type="http://schemas.openxmlformats.org/officeDocument/2006/relationships/hyperlink" Target="http://courses.cs.washington.edu/courses/cse378/10sp/lectures/lec11.pdf" TargetMode="External"/><Relationship Id="rId2" Type="http://schemas.openxmlformats.org/officeDocument/2006/relationships/hyperlink" Target="http://webcourse.cs.technion.ac.il/234267/Winter2012-2013/en/ho_Lecture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urses.cs.washington.edu/courses/cse378/10sp/lectures/lec10.pdf" TargetMode="External"/><Relationship Id="rId5" Type="http://schemas.openxmlformats.org/officeDocument/2006/relationships/hyperlink" Target="http://courses.cs.washington.edu/courses/cse378/09wi/lectures.html" TargetMode="External"/><Relationship Id="rId10" Type="http://schemas.openxmlformats.org/officeDocument/2006/relationships/hyperlink" Target="https://passlab.github.io/CSE564/" TargetMode="External"/><Relationship Id="rId4" Type="http://schemas.openxmlformats.org/officeDocument/2006/relationships/hyperlink" Target="http://www.cs.washington.edu/people/faculty/luisceze/" TargetMode="External"/><Relationship Id="rId9" Type="http://schemas.openxmlformats.org/officeDocument/2006/relationships/hyperlink" Target="http://csg.csail.mit.edu/6.375/6_375_2016_www/handouts.html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Pipelining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i="1" dirty="0">
                <a:latin typeface="+mj-lt"/>
              </a:rPr>
              <a:t>Oleg Ladin</a:t>
            </a: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i="1" dirty="0">
                <a:latin typeface="+mj-lt"/>
              </a:rPr>
              <a:t>26 October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2521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2184747" y="2193740"/>
            <a:ext cx="381836" cy="470570"/>
            <a:chOff x="102806" y="1514471"/>
            <a:chExt cx="507649" cy="625620"/>
          </a:xfrm>
        </p:grpSpPr>
        <p:grpSp>
          <p:nvGrpSpPr>
            <p:cNvPr id="80" name="Group 79"/>
            <p:cNvGrpSpPr/>
            <p:nvPr/>
          </p:nvGrpSpPr>
          <p:grpSpPr>
            <a:xfrm>
              <a:off x="102806" y="1514471"/>
              <a:ext cx="507649" cy="625620"/>
              <a:chOff x="2891579" y="2694759"/>
              <a:chExt cx="668596" cy="823968"/>
            </a:xfrm>
          </p:grpSpPr>
          <p:sp>
            <p:nvSpPr>
              <p:cNvPr id="82" name="Rectangle 81"/>
              <p:cNvSpPr/>
              <p:nvPr/>
            </p:nvSpPr>
            <p:spPr bwMode="auto">
              <a:xfrm>
                <a:off x="2991378" y="2694759"/>
                <a:ext cx="468998" cy="82396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2891579" y="2872568"/>
                <a:ext cx="668596" cy="4580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>
                    <a:latin typeface="Neo Sans Intel Medium" panose="020B0604020202020204" pitchFamily="34" charset="0"/>
                  </a:rPr>
                  <a:t>PC</a:t>
                </a:r>
              </a:p>
            </p:txBody>
          </p:sp>
        </p:grpSp>
        <p:sp>
          <p:nvSpPr>
            <p:cNvPr id="81" name="Isosceles Triangle 80"/>
            <p:cNvSpPr/>
            <p:nvPr/>
          </p:nvSpPr>
          <p:spPr bwMode="auto">
            <a:xfrm rot="19800000">
              <a:off x="155044" y="1973506"/>
              <a:ext cx="89552" cy="77200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>
                <a:latin typeface="Neo Sans Intel" pitchFamily="34" charset="0"/>
                <a:cs typeface="Arial" pitchFamily="34" charset="0"/>
              </a:endParaRPr>
            </a:p>
          </p:txBody>
        </p:sp>
      </p:grpSp>
      <p:cxnSp>
        <p:nvCxnSpPr>
          <p:cNvPr id="50" name="Straight Arrow Connector 49"/>
          <p:cNvCxnSpPr>
            <a:stCxn id="82" idx="2"/>
          </p:cNvCxnSpPr>
          <p:nvPr/>
        </p:nvCxnSpPr>
        <p:spPr bwMode="auto">
          <a:xfrm>
            <a:off x="2375665" y="2664310"/>
            <a:ext cx="823" cy="363519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07" name="Rounded Rectangular Callout 106"/>
          <p:cNvSpPr/>
          <p:nvPr/>
        </p:nvSpPr>
        <p:spPr bwMode="auto">
          <a:xfrm>
            <a:off x="2799807" y="1206403"/>
            <a:ext cx="2265561" cy="1025914"/>
          </a:xfrm>
          <a:prstGeom prst="wedgeRoundRectCallout">
            <a:avLst>
              <a:gd name="adj1" fmla="val -66752"/>
              <a:gd name="adj2" fmla="val 49268"/>
              <a:gd name="adj3" fmla="val 16667"/>
            </a:avLst>
          </a:prstGeom>
          <a:solidFill>
            <a:schemeClr val="bg1"/>
          </a:solidFill>
          <a:ln w="19050">
            <a:solidFill>
              <a:schemeClr val="accent1"/>
            </a:solidFill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PC is also a pipeline latch, as </a:t>
            </a:r>
            <a:r>
              <a:rPr lang="en-US" sz="140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it separates </a:t>
            </a:r>
            <a:r>
              <a:rPr lang="en-US" sz="1400" dirty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stages: </a:t>
            </a:r>
            <a:r>
              <a:rPr lang="en-US" sz="1200" dirty="0">
                <a:solidFill>
                  <a:schemeClr val="tx2"/>
                </a:solidFill>
                <a:latin typeface="+mj-lt"/>
                <a:cs typeface="Arial" pitchFamily="34" charset="0"/>
              </a:rPr>
              <a:t>fetch of </a:t>
            </a:r>
            <a:r>
              <a:rPr lang="en-US" sz="1200">
                <a:solidFill>
                  <a:schemeClr val="tx2"/>
                </a:solidFill>
                <a:latin typeface="+mj-lt"/>
                <a:cs typeface="Arial" pitchFamily="34" charset="0"/>
              </a:rPr>
              <a:t>the current </a:t>
            </a:r>
            <a:r>
              <a:rPr lang="en-US" sz="1200" dirty="0">
                <a:solidFill>
                  <a:schemeClr val="tx2"/>
                </a:solidFill>
                <a:latin typeface="+mj-lt"/>
                <a:cs typeface="Arial" pitchFamily="34" charset="0"/>
              </a:rPr>
              <a:t>and the </a:t>
            </a:r>
            <a:r>
              <a:rPr lang="en-US" sz="1200">
                <a:solidFill>
                  <a:schemeClr val="tx2"/>
                </a:solidFill>
                <a:latin typeface="+mj-lt"/>
                <a:cs typeface="Arial" pitchFamily="34" charset="0"/>
              </a:rPr>
              <a:t>next instructions</a:t>
            </a:r>
            <a:endParaRPr lang="ru-RU" sz="1200" dirty="0">
              <a:solidFill>
                <a:schemeClr val="tx2"/>
              </a:solidFill>
              <a:latin typeface="+mj-lt"/>
              <a:cs typeface="Arial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26.10.2020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0" name="Straight Connector 109"/>
          <p:cNvCxnSpPr>
            <a:stCxn id="124" idx="3"/>
            <a:endCxn id="264" idx="2"/>
          </p:cNvCxnSpPr>
          <p:nvPr/>
        </p:nvCxnSpPr>
        <p:spPr bwMode="auto">
          <a:xfrm>
            <a:off x="5556358" y="3689346"/>
            <a:ext cx="701875" cy="2609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111" name="Straight Arrow Connector 110"/>
          <p:cNvCxnSpPr>
            <a:endCxn id="112" idx="0"/>
          </p:cNvCxnSpPr>
          <p:nvPr/>
        </p:nvCxnSpPr>
        <p:spPr bwMode="auto">
          <a:xfrm flipH="1">
            <a:off x="2375410" y="2664311"/>
            <a:ext cx="256" cy="135729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2" name="Oval 111"/>
          <p:cNvSpPr/>
          <p:nvPr/>
        </p:nvSpPr>
        <p:spPr bwMode="auto">
          <a:xfrm>
            <a:off x="2348155" y="2800040"/>
            <a:ext cx="54511" cy="54511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113" name="Straight Arrow Connector 112"/>
          <p:cNvCxnSpPr>
            <a:stCxn id="112" idx="4"/>
          </p:cNvCxnSpPr>
          <p:nvPr/>
        </p:nvCxnSpPr>
        <p:spPr bwMode="auto">
          <a:xfrm flipH="1">
            <a:off x="2375410" y="2854551"/>
            <a:ext cx="1" cy="17327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14" name="Group 113"/>
          <p:cNvGrpSpPr/>
          <p:nvPr/>
        </p:nvGrpSpPr>
        <p:grpSpPr>
          <a:xfrm>
            <a:off x="2158672" y="3043326"/>
            <a:ext cx="952882" cy="914028"/>
            <a:chOff x="3126744" y="3598050"/>
            <a:chExt cx="1445257" cy="1386326"/>
          </a:xfrm>
        </p:grpSpPr>
        <p:sp>
          <p:nvSpPr>
            <p:cNvPr id="115" name="Rectangle 114"/>
            <p:cNvSpPr/>
            <p:nvPr/>
          </p:nvSpPr>
          <p:spPr bwMode="auto">
            <a:xfrm>
              <a:off x="3126744" y="3598050"/>
              <a:ext cx="1445256" cy="1386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364669" y="3598108"/>
              <a:ext cx="280186" cy="396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100" dirty="0">
                <a:latin typeface="Neo Sans Intel" panose="020B0504020202020204" pitchFamily="34" charset="0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4275615" y="3692678"/>
              <a:ext cx="296386" cy="396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sz="1100" dirty="0">
                <a:latin typeface="Neo Sans Intel" panose="020B0504020202020204" pitchFamily="34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3234516" y="4025270"/>
              <a:ext cx="1259906" cy="4668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>
                  <a:latin typeface="Neo Sans Intel Medium" panose="020B0604020202020204" pitchFamily="34" charset="0"/>
                </a:rPr>
                <a:t>Memory</a:t>
              </a:r>
              <a:endParaRPr lang="en-US" sz="1400" dirty="0">
                <a:latin typeface="Neo Sans Intel Medium" panose="020B0604020202020204" pitchFamily="34" charset="0"/>
              </a:endParaRPr>
            </a:p>
          </p:txBody>
        </p:sp>
      </p:grpSp>
      <p:cxnSp>
        <p:nvCxnSpPr>
          <p:cNvPr id="119" name="Straight Arrow Connector 118"/>
          <p:cNvCxnSpPr>
            <a:endCxn id="228" idx="2"/>
          </p:cNvCxnSpPr>
          <p:nvPr/>
        </p:nvCxnSpPr>
        <p:spPr bwMode="auto">
          <a:xfrm>
            <a:off x="3117361" y="3191934"/>
            <a:ext cx="600555" cy="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20" name="Group 119"/>
          <p:cNvGrpSpPr/>
          <p:nvPr/>
        </p:nvGrpSpPr>
        <p:grpSpPr>
          <a:xfrm>
            <a:off x="4480654" y="3030552"/>
            <a:ext cx="1167978" cy="1418904"/>
            <a:chOff x="4488101" y="3657632"/>
            <a:chExt cx="1552821" cy="1886426"/>
          </a:xfrm>
        </p:grpSpPr>
        <p:sp>
          <p:nvSpPr>
            <p:cNvPr id="121" name="Rectangle 120"/>
            <p:cNvSpPr/>
            <p:nvPr/>
          </p:nvSpPr>
          <p:spPr bwMode="auto">
            <a:xfrm>
              <a:off x="4490028" y="3657632"/>
              <a:ext cx="1550894" cy="18706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4492305" y="3741384"/>
              <a:ext cx="245599" cy="347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100" b="1" dirty="0">
                <a:latin typeface="Neo Sans Intel" panose="020B0504020202020204" pitchFamily="34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5952523" y="3702375"/>
              <a:ext cx="88399" cy="34780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endParaRPr lang="en-US" sz="1100" b="1" dirty="0">
                <a:latin typeface="Neo Sans Intel" panose="020B0504020202020204" pitchFamily="34" charset="0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4666812" y="4328901"/>
              <a:ext cx="1251432" cy="4091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>
                  <a:latin typeface="Neo Sans Intel Medium" panose="020B0604020202020204" pitchFamily="34" charset="0"/>
                </a:rPr>
                <a:t>Registers</a:t>
              </a:r>
              <a:endParaRPr lang="en-US" sz="1400" dirty="0">
                <a:latin typeface="Neo Sans Intel Medium" panose="020B0604020202020204" pitchFamily="34" charset="0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492305" y="4215468"/>
              <a:ext cx="245599" cy="347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100" b="1" dirty="0">
                <a:latin typeface="Neo Sans Intel" panose="020B0504020202020204" pitchFamily="34" charset="0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5902089" y="4406640"/>
              <a:ext cx="137145" cy="347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sz="1100" b="1" dirty="0">
                <a:latin typeface="Neo Sans Intel" panose="020B0504020202020204" pitchFamily="34" charset="0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4488101" y="4754853"/>
              <a:ext cx="245599" cy="347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100" b="1" dirty="0">
                <a:latin typeface="Neo Sans Intel" panose="020B0504020202020204" pitchFamily="34" charset="0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488101" y="5196249"/>
              <a:ext cx="245599" cy="347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100" b="1" dirty="0">
                <a:latin typeface="Neo Sans Intel" panose="020B0504020202020204" pitchFamily="34" charset="0"/>
              </a:endParaRPr>
            </a:p>
          </p:txBody>
        </p:sp>
        <p:sp>
          <p:nvSpPr>
            <p:cNvPr id="129" name="Rectangle 128"/>
            <p:cNvSpPr/>
            <p:nvPr/>
          </p:nvSpPr>
          <p:spPr bwMode="auto">
            <a:xfrm>
              <a:off x="5194990" y="3666551"/>
              <a:ext cx="133350" cy="1333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</p:grpSp>
      <p:cxnSp>
        <p:nvCxnSpPr>
          <p:cNvPr id="130" name="Straight Connector 129"/>
          <p:cNvCxnSpPr>
            <a:endCxn id="121" idx="0"/>
          </p:cNvCxnSpPr>
          <p:nvPr/>
        </p:nvCxnSpPr>
        <p:spPr bwMode="auto">
          <a:xfrm>
            <a:off x="5065368" y="2904450"/>
            <a:ext cx="1" cy="126103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Straight Arrow Connector 130"/>
          <p:cNvCxnSpPr>
            <a:stCxn id="123" idx="3"/>
            <a:endCxn id="181" idx="1"/>
          </p:cNvCxnSpPr>
          <p:nvPr/>
        </p:nvCxnSpPr>
        <p:spPr bwMode="auto">
          <a:xfrm flipV="1">
            <a:off x="5648632" y="3194741"/>
            <a:ext cx="1130032" cy="27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32" name="Group 131"/>
          <p:cNvGrpSpPr/>
          <p:nvPr/>
        </p:nvGrpSpPr>
        <p:grpSpPr>
          <a:xfrm>
            <a:off x="6778665" y="2958564"/>
            <a:ext cx="547227" cy="1082965"/>
            <a:chOff x="6728724" y="3121968"/>
            <a:chExt cx="727535" cy="1439797"/>
          </a:xfrm>
        </p:grpSpPr>
        <p:sp>
          <p:nvSpPr>
            <p:cNvPr id="133" name="Freeform 127"/>
            <p:cNvSpPr>
              <a:spLocks/>
            </p:cNvSpPr>
            <p:nvPr/>
          </p:nvSpPr>
          <p:spPr bwMode="auto">
            <a:xfrm>
              <a:off x="6728724" y="3121968"/>
              <a:ext cx="727535" cy="1439797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6858085" y="3926238"/>
              <a:ext cx="465836" cy="2864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>
                  <a:latin typeface="Neo Sans Intel Medium" panose="020B0604020202020204" pitchFamily="34" charset="0"/>
                </a:rPr>
                <a:t>ALU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6728724" y="3319972"/>
              <a:ext cx="155484" cy="231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Neo Sans Intel" panose="020B0504020202020204" pitchFamily="34" charset="0"/>
                </a:rPr>
                <a:t> </a:t>
              </a: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6728724" y="4152246"/>
              <a:ext cx="155484" cy="231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Neo Sans Intel" panose="020B0504020202020204" pitchFamily="34" charset="0"/>
                </a:rPr>
                <a:t> </a:t>
              </a: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7360155" y="3870419"/>
              <a:ext cx="90572" cy="12275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endParaRPr lang="en-US" sz="600" dirty="0">
                <a:latin typeface="Neo Sans Intel Medium" panose="020B0604020202020204" pitchFamily="34" charset="0"/>
              </a:endParaRPr>
            </a:p>
          </p:txBody>
        </p:sp>
      </p:grpSp>
      <p:cxnSp>
        <p:nvCxnSpPr>
          <p:cNvPr id="223" name="Elbow Connector 222"/>
          <p:cNvCxnSpPr>
            <a:stCxn id="260" idx="0"/>
            <a:endCxn id="128" idx="1"/>
          </p:cNvCxnSpPr>
          <p:nvPr/>
        </p:nvCxnSpPr>
        <p:spPr bwMode="auto">
          <a:xfrm flipH="1">
            <a:off x="4480655" y="3449801"/>
            <a:ext cx="5689587" cy="868850"/>
          </a:xfrm>
          <a:prstGeom prst="bentConnector5">
            <a:avLst>
              <a:gd name="adj1" fmla="val -4018"/>
              <a:gd name="adj2" fmla="val 267230"/>
              <a:gd name="adj3" fmla="val 104018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28" name="Oval 227"/>
          <p:cNvSpPr/>
          <p:nvPr/>
        </p:nvSpPr>
        <p:spPr bwMode="auto">
          <a:xfrm>
            <a:off x="3717916" y="3164679"/>
            <a:ext cx="54511" cy="54511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235" name="Straight Arrow Connector 234"/>
          <p:cNvCxnSpPr>
            <a:stCxn id="228" idx="6"/>
          </p:cNvCxnSpPr>
          <p:nvPr/>
        </p:nvCxnSpPr>
        <p:spPr bwMode="auto">
          <a:xfrm flipV="1">
            <a:off x="3772427" y="3191911"/>
            <a:ext cx="704317" cy="2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39" name="Elbow Connector 238"/>
          <p:cNvCxnSpPr/>
          <p:nvPr/>
        </p:nvCxnSpPr>
        <p:spPr bwMode="auto">
          <a:xfrm>
            <a:off x="3896273" y="3985224"/>
            <a:ext cx="833889" cy="643782"/>
          </a:xfrm>
          <a:prstGeom prst="bentConnector3">
            <a:avLst>
              <a:gd name="adj1" fmla="val 122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 w="med" len="med"/>
          </a:ln>
          <a:effectLst/>
        </p:spPr>
      </p:cxnSp>
      <p:sp>
        <p:nvSpPr>
          <p:cNvPr id="240" name="TextBox 239"/>
          <p:cNvSpPr txBox="1"/>
          <p:nvPr/>
        </p:nvSpPr>
        <p:spPr>
          <a:xfrm>
            <a:off x="6807684" y="4056404"/>
            <a:ext cx="500458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" dirty="0" err="1">
                <a:solidFill>
                  <a:schemeClr val="accent1"/>
                </a:solidFill>
                <a:latin typeface="Neo Sans Intel" panose="020B0504020202020204" pitchFamily="34" charset="0"/>
              </a:rPr>
              <a:t>ALUop</a:t>
            </a:r>
            <a:endParaRPr lang="en-US" sz="800" dirty="0">
              <a:solidFill>
                <a:schemeClr val="accent1"/>
              </a:solidFill>
              <a:latin typeface="Neo Sans Intel" panose="020B0504020202020204" pitchFamily="34" charset="0"/>
            </a:endParaRPr>
          </a:p>
        </p:txBody>
      </p:sp>
      <p:cxnSp>
        <p:nvCxnSpPr>
          <p:cNvPr id="241" name="Straight Connector 240"/>
          <p:cNvCxnSpPr>
            <a:endCxn id="240" idx="0"/>
          </p:cNvCxnSpPr>
          <p:nvPr/>
        </p:nvCxnSpPr>
        <p:spPr bwMode="auto">
          <a:xfrm>
            <a:off x="7057663" y="3868018"/>
            <a:ext cx="251" cy="188387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2" name="Elbow Connector 241"/>
          <p:cNvCxnSpPr>
            <a:endCxn id="127" idx="1"/>
          </p:cNvCxnSpPr>
          <p:nvPr/>
        </p:nvCxnSpPr>
        <p:spPr bwMode="auto">
          <a:xfrm>
            <a:off x="3739868" y="3579182"/>
            <a:ext cx="740786" cy="407466"/>
          </a:xfrm>
          <a:prstGeom prst="bentConnector3">
            <a:avLst>
              <a:gd name="adj1" fmla="val 711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43" name="Rounded Rectangle 242"/>
          <p:cNvSpPr/>
          <p:nvPr/>
        </p:nvSpPr>
        <p:spPr bwMode="auto">
          <a:xfrm>
            <a:off x="4726986" y="4528155"/>
            <a:ext cx="717323" cy="32870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000" dirty="0">
                <a:latin typeface="Neo Sans Intel Medium" panose="020B0604020202020204" pitchFamily="34" charset="0"/>
                <a:cs typeface="Arial" pitchFamily="34" charset="0"/>
              </a:rPr>
              <a:t>Sign </a:t>
            </a:r>
            <a:r>
              <a:rPr lang="en-US" sz="1000" dirty="0" err="1">
                <a:latin typeface="Neo Sans Intel Medium" panose="020B0604020202020204" pitchFamily="34" charset="0"/>
                <a:cs typeface="Arial" pitchFamily="34" charset="0"/>
              </a:rPr>
              <a:t>ext</a:t>
            </a:r>
            <a:endParaRPr lang="en-US" sz="1000" dirty="0">
              <a:latin typeface="Neo Sans Intel Medium" panose="020B0604020202020204" pitchFamily="34" charset="0"/>
              <a:cs typeface="Arial" pitchFamily="34" charset="0"/>
            </a:endParaRPr>
          </a:p>
        </p:txBody>
      </p:sp>
      <p:cxnSp>
        <p:nvCxnSpPr>
          <p:cNvPr id="244" name="Elbow Connector 243"/>
          <p:cNvCxnSpPr>
            <a:stCxn id="228" idx="4"/>
          </p:cNvCxnSpPr>
          <p:nvPr/>
        </p:nvCxnSpPr>
        <p:spPr bwMode="auto">
          <a:xfrm rot="16200000" flipH="1">
            <a:off x="3461464" y="3502898"/>
            <a:ext cx="1550373" cy="982956"/>
          </a:xfrm>
          <a:prstGeom prst="bentConnector3">
            <a:avLst>
              <a:gd name="adj1" fmla="val 99969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245" name="Group 244"/>
          <p:cNvGrpSpPr/>
          <p:nvPr/>
        </p:nvGrpSpPr>
        <p:grpSpPr>
          <a:xfrm>
            <a:off x="6519062" y="3577626"/>
            <a:ext cx="135684" cy="484051"/>
            <a:chOff x="3390790" y="3616963"/>
            <a:chExt cx="180391" cy="643543"/>
          </a:xfrm>
        </p:grpSpPr>
        <p:sp>
          <p:nvSpPr>
            <p:cNvPr id="246" name="Trapezoid 245"/>
            <p:cNvSpPr/>
            <p:nvPr/>
          </p:nvSpPr>
          <p:spPr bwMode="auto">
            <a:xfrm rot="5400000">
              <a:off x="3159214" y="3848539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 Medium" panose="020B0604020202020204" pitchFamily="34" charset="0"/>
              </a:endParaRPr>
            </a:p>
          </p:txBody>
        </p:sp>
        <p:sp>
          <p:nvSpPr>
            <p:cNvPr id="247" name="Rectangle 158"/>
            <p:cNvSpPr>
              <a:spLocks noChangeArrowheads="1"/>
            </p:cNvSpPr>
            <p:nvPr/>
          </p:nvSpPr>
          <p:spPr bwMode="auto">
            <a:xfrm flipH="1">
              <a:off x="3395877" y="3698344"/>
              <a:ext cx="108737" cy="1432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0</a:t>
              </a:r>
              <a:endParaRPr lang="en-US" sz="700" dirty="0">
                <a:solidFill>
                  <a:srgbClr val="000000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248" name="Rectangle 159"/>
            <p:cNvSpPr>
              <a:spLocks noChangeArrowheads="1"/>
            </p:cNvSpPr>
            <p:nvPr/>
          </p:nvSpPr>
          <p:spPr bwMode="auto">
            <a:xfrm flipH="1">
              <a:off x="3395879" y="4047844"/>
              <a:ext cx="85106" cy="1432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1</a:t>
              </a:r>
            </a:p>
          </p:txBody>
        </p:sp>
      </p:grpSp>
      <p:cxnSp>
        <p:nvCxnSpPr>
          <p:cNvPr id="249" name="Straight Arrow Connector 248"/>
          <p:cNvCxnSpPr>
            <a:stCxn id="246" idx="0"/>
            <a:endCxn id="196" idx="1"/>
          </p:cNvCxnSpPr>
          <p:nvPr/>
        </p:nvCxnSpPr>
        <p:spPr bwMode="auto">
          <a:xfrm>
            <a:off x="6654746" y="3819651"/>
            <a:ext cx="123918" cy="109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50" name="Elbow Connector 249"/>
          <p:cNvCxnSpPr>
            <a:stCxn id="243" idx="3"/>
            <a:endCxn id="270" idx="4"/>
          </p:cNvCxnSpPr>
          <p:nvPr/>
        </p:nvCxnSpPr>
        <p:spPr bwMode="auto">
          <a:xfrm flipV="1">
            <a:off x="5444309" y="3968877"/>
            <a:ext cx="951895" cy="723630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51" name="Group 250"/>
          <p:cNvGrpSpPr/>
          <p:nvPr/>
        </p:nvGrpSpPr>
        <p:grpSpPr>
          <a:xfrm>
            <a:off x="8401457" y="3139648"/>
            <a:ext cx="912843" cy="874968"/>
            <a:chOff x="3124738" y="3598050"/>
            <a:chExt cx="1447262" cy="1387214"/>
          </a:xfrm>
        </p:grpSpPr>
        <p:sp>
          <p:nvSpPr>
            <p:cNvPr id="252" name="Rectangle 251"/>
            <p:cNvSpPr/>
            <p:nvPr/>
          </p:nvSpPr>
          <p:spPr bwMode="auto">
            <a:xfrm>
              <a:off x="3126744" y="3598050"/>
              <a:ext cx="1445256" cy="1386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3124738" y="3606109"/>
              <a:ext cx="292881" cy="41476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endParaRPr lang="en-US" sz="1100" dirty="0">
                <a:latin typeface="Neo Sans Intel" panose="020B0504020202020204" pitchFamily="34" charset="0"/>
              </a:endParaRPr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4371874" y="3710170"/>
              <a:ext cx="200126" cy="41476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endParaRPr lang="en-US" sz="1100" dirty="0">
                <a:latin typeface="Neo Sans Intel" panose="020B0504020202020204" pitchFamily="34" charset="0"/>
              </a:endParaRPr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3227302" y="4040440"/>
              <a:ext cx="1316992" cy="4879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>
                  <a:latin typeface="Neo Sans Intel Medium" panose="020B0604020202020204" pitchFamily="34" charset="0"/>
                </a:rPr>
                <a:t>Memory</a:t>
              </a:r>
              <a:endParaRPr lang="en-US" sz="1400" dirty="0">
                <a:latin typeface="Neo Sans Intel Medium" panose="020B0604020202020204" pitchFamily="34" charset="0"/>
              </a:endParaRP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3126747" y="4073408"/>
              <a:ext cx="102130" cy="41476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en-US" sz="1100" dirty="0">
                <a:latin typeface="Neo Sans Intel" panose="020B0504020202020204" pitchFamily="34" charset="0"/>
              </a:endParaRPr>
            </a:p>
          </p:txBody>
        </p:sp>
        <p:sp>
          <p:nvSpPr>
            <p:cNvPr id="257" name="TextBox 256"/>
            <p:cNvSpPr txBox="1"/>
            <p:nvPr/>
          </p:nvSpPr>
          <p:spPr>
            <a:xfrm>
              <a:off x="3128166" y="4570496"/>
              <a:ext cx="292881" cy="41476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endParaRPr lang="en-US" sz="1100" dirty="0">
                <a:latin typeface="Neo Sans Intel" panose="020B0504020202020204" pitchFamily="34" charset="0"/>
              </a:endParaRPr>
            </a:p>
          </p:txBody>
        </p:sp>
      </p:grpSp>
      <p:cxnSp>
        <p:nvCxnSpPr>
          <p:cNvPr id="258" name="Straight Arrow Connector 257"/>
          <p:cNvCxnSpPr>
            <a:stCxn id="254" idx="3"/>
            <a:endCxn id="261" idx="3"/>
          </p:cNvCxnSpPr>
          <p:nvPr/>
        </p:nvCxnSpPr>
        <p:spPr bwMode="auto">
          <a:xfrm flipV="1">
            <a:off x="9314300" y="3341005"/>
            <a:ext cx="724083" cy="16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259" name="Group 258"/>
          <p:cNvGrpSpPr/>
          <p:nvPr/>
        </p:nvGrpSpPr>
        <p:grpSpPr>
          <a:xfrm>
            <a:off x="10034556" y="3207775"/>
            <a:ext cx="135684" cy="484051"/>
            <a:chOff x="3390790" y="3616963"/>
            <a:chExt cx="180391" cy="643543"/>
          </a:xfrm>
        </p:grpSpPr>
        <p:sp>
          <p:nvSpPr>
            <p:cNvPr id="260" name="Trapezoid 259"/>
            <p:cNvSpPr/>
            <p:nvPr/>
          </p:nvSpPr>
          <p:spPr bwMode="auto">
            <a:xfrm rot="5400000">
              <a:off x="3159214" y="3848539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 Medium" panose="020B0604020202020204" pitchFamily="34" charset="0"/>
              </a:endParaRPr>
            </a:p>
          </p:txBody>
        </p:sp>
        <p:sp>
          <p:nvSpPr>
            <p:cNvPr id="261" name="Rectangle 158"/>
            <p:cNvSpPr>
              <a:spLocks noChangeArrowheads="1"/>
            </p:cNvSpPr>
            <p:nvPr/>
          </p:nvSpPr>
          <p:spPr bwMode="auto">
            <a:xfrm flipH="1">
              <a:off x="3395877" y="3722484"/>
              <a:ext cx="122543" cy="1432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1</a:t>
              </a:r>
            </a:p>
          </p:txBody>
        </p:sp>
        <p:sp>
          <p:nvSpPr>
            <p:cNvPr id="262" name="Rectangle 159"/>
            <p:cNvSpPr>
              <a:spLocks noChangeArrowheads="1"/>
            </p:cNvSpPr>
            <p:nvPr/>
          </p:nvSpPr>
          <p:spPr bwMode="auto">
            <a:xfrm flipH="1">
              <a:off x="3395879" y="4029231"/>
              <a:ext cx="122542" cy="1432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0</a:t>
              </a:r>
            </a:p>
          </p:txBody>
        </p:sp>
      </p:grpSp>
      <p:cxnSp>
        <p:nvCxnSpPr>
          <p:cNvPr id="263" name="Straight Arrow Connector 262"/>
          <p:cNvCxnSpPr>
            <a:stCxn id="222" idx="3"/>
            <a:endCxn id="268" idx="2"/>
          </p:cNvCxnSpPr>
          <p:nvPr/>
        </p:nvCxnSpPr>
        <p:spPr bwMode="auto">
          <a:xfrm flipV="1">
            <a:off x="7321730" y="3567235"/>
            <a:ext cx="786476" cy="45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4" name="Oval 263"/>
          <p:cNvSpPr/>
          <p:nvPr/>
        </p:nvSpPr>
        <p:spPr bwMode="auto">
          <a:xfrm>
            <a:off x="6258233" y="3664699"/>
            <a:ext cx="54511" cy="54511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7108680" y="4444825"/>
            <a:ext cx="71861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" dirty="0">
                <a:latin typeface="Neo Sans Intel" panose="020B0504020202020204" pitchFamily="34" charset="0"/>
              </a:rPr>
              <a:t> </a:t>
            </a:r>
          </a:p>
        </p:txBody>
      </p:sp>
      <p:cxnSp>
        <p:nvCxnSpPr>
          <p:cNvPr id="266" name="Elbow Connector 265"/>
          <p:cNvCxnSpPr>
            <a:stCxn id="264" idx="4"/>
            <a:endCxn id="265" idx="1"/>
          </p:cNvCxnSpPr>
          <p:nvPr/>
        </p:nvCxnSpPr>
        <p:spPr bwMode="auto">
          <a:xfrm rot="16200000" flipH="1">
            <a:off x="6303499" y="3701199"/>
            <a:ext cx="787171" cy="823191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267" name="Elbow Connector 266"/>
          <p:cNvCxnSpPr>
            <a:stCxn id="265" idx="1"/>
            <a:endCxn id="257" idx="1"/>
          </p:cNvCxnSpPr>
          <p:nvPr/>
        </p:nvCxnSpPr>
        <p:spPr bwMode="auto">
          <a:xfrm rot="10800000" flipH="1">
            <a:off x="7108679" y="3883811"/>
            <a:ext cx="1294939" cy="622570"/>
          </a:xfrm>
          <a:prstGeom prst="bentConnector3">
            <a:avLst>
              <a:gd name="adj1" fmla="val 25481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68" name="Oval 267"/>
          <p:cNvSpPr/>
          <p:nvPr/>
        </p:nvSpPr>
        <p:spPr bwMode="auto">
          <a:xfrm>
            <a:off x="8108207" y="3539980"/>
            <a:ext cx="54511" cy="54511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269" name="Elbow Connector 268"/>
          <p:cNvCxnSpPr>
            <a:stCxn id="268" idx="4"/>
            <a:endCxn id="262" idx="3"/>
          </p:cNvCxnSpPr>
          <p:nvPr/>
        </p:nvCxnSpPr>
        <p:spPr bwMode="auto">
          <a:xfrm rot="5400000" flipH="1" flipV="1">
            <a:off x="9075543" y="2631649"/>
            <a:ext cx="22761" cy="1902922"/>
          </a:xfrm>
          <a:prstGeom prst="bentConnector4">
            <a:avLst>
              <a:gd name="adj1" fmla="val -2946101"/>
              <a:gd name="adj2" fmla="val 89558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70" name="Oval 269"/>
          <p:cNvSpPr/>
          <p:nvPr/>
        </p:nvSpPr>
        <p:spPr bwMode="auto">
          <a:xfrm>
            <a:off x="6368948" y="3914366"/>
            <a:ext cx="54511" cy="54511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271" name="Straight Arrow Connector 270"/>
          <p:cNvCxnSpPr>
            <a:stCxn id="270" idx="6"/>
          </p:cNvCxnSpPr>
          <p:nvPr/>
        </p:nvCxnSpPr>
        <p:spPr bwMode="auto">
          <a:xfrm flipV="1">
            <a:off x="6423459" y="3940658"/>
            <a:ext cx="95602" cy="96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72" name="Elbow Connector 271"/>
          <p:cNvCxnSpPr>
            <a:stCxn id="268" idx="0"/>
            <a:endCxn id="253" idx="1"/>
          </p:cNvCxnSpPr>
          <p:nvPr/>
        </p:nvCxnSpPr>
        <p:spPr bwMode="auto">
          <a:xfrm rot="5400000" flipH="1" flipV="1">
            <a:off x="8136239" y="3274761"/>
            <a:ext cx="264443" cy="265994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73" name="TextBox 272"/>
          <p:cNvSpPr txBox="1"/>
          <p:nvPr/>
        </p:nvSpPr>
        <p:spPr>
          <a:xfrm>
            <a:off x="6320112" y="4177186"/>
            <a:ext cx="538930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">
                <a:solidFill>
                  <a:schemeClr val="accent1"/>
                </a:solidFill>
                <a:latin typeface="Neo Sans Intel" panose="020B0504020202020204" pitchFamily="34" charset="0"/>
              </a:rPr>
              <a:t>ALUSrc</a:t>
            </a:r>
            <a:endParaRPr lang="en-US" sz="800" dirty="0">
              <a:solidFill>
                <a:schemeClr val="accent1"/>
              </a:solidFill>
              <a:latin typeface="Neo Sans Intel" panose="020B0504020202020204" pitchFamily="34" charset="0"/>
            </a:endParaRPr>
          </a:p>
        </p:txBody>
      </p:sp>
      <p:cxnSp>
        <p:nvCxnSpPr>
          <p:cNvPr id="274" name="Straight Connector 273"/>
          <p:cNvCxnSpPr>
            <a:stCxn id="246" idx="3"/>
            <a:endCxn id="273" idx="0"/>
          </p:cNvCxnSpPr>
          <p:nvPr/>
        </p:nvCxnSpPr>
        <p:spPr bwMode="auto">
          <a:xfrm>
            <a:off x="6586905" y="4025374"/>
            <a:ext cx="2672" cy="151813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5" name="TextBox 274"/>
          <p:cNvSpPr txBox="1"/>
          <p:nvPr/>
        </p:nvSpPr>
        <p:spPr>
          <a:xfrm>
            <a:off x="8532940" y="2788909"/>
            <a:ext cx="651140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">
                <a:solidFill>
                  <a:schemeClr val="accent1"/>
                </a:solidFill>
                <a:latin typeface="Neo Sans Intel" panose="020B0504020202020204" pitchFamily="34" charset="0"/>
              </a:rPr>
              <a:t>MemWrite</a:t>
            </a:r>
            <a:endParaRPr lang="en-US" sz="800" dirty="0">
              <a:solidFill>
                <a:schemeClr val="accent1"/>
              </a:solidFill>
              <a:latin typeface="Neo Sans Intel" panose="020B0504020202020204" pitchFamily="34" charset="0"/>
            </a:endParaRPr>
          </a:p>
        </p:txBody>
      </p:sp>
      <p:cxnSp>
        <p:nvCxnSpPr>
          <p:cNvPr id="276" name="Straight Connector 275"/>
          <p:cNvCxnSpPr>
            <a:stCxn id="275" idx="2"/>
            <a:endCxn id="252" idx="0"/>
          </p:cNvCxnSpPr>
          <p:nvPr/>
        </p:nvCxnSpPr>
        <p:spPr bwMode="auto">
          <a:xfrm>
            <a:off x="8858510" y="3004354"/>
            <a:ext cx="0" cy="135295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7" name="TextBox 276"/>
          <p:cNvSpPr txBox="1"/>
          <p:nvPr/>
        </p:nvSpPr>
        <p:spPr>
          <a:xfrm>
            <a:off x="9740170" y="2812385"/>
            <a:ext cx="721672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">
                <a:solidFill>
                  <a:schemeClr val="accent1"/>
                </a:solidFill>
                <a:latin typeface="Neo Sans Intel" panose="020B0504020202020204" pitchFamily="34" charset="0"/>
              </a:rPr>
              <a:t>MemToReg</a:t>
            </a:r>
            <a:endParaRPr lang="en-US" sz="800" dirty="0">
              <a:solidFill>
                <a:schemeClr val="accent1"/>
              </a:solidFill>
              <a:latin typeface="Neo Sans Intel" panose="020B0504020202020204" pitchFamily="34" charset="0"/>
            </a:endParaRPr>
          </a:p>
        </p:txBody>
      </p:sp>
      <p:cxnSp>
        <p:nvCxnSpPr>
          <p:cNvPr id="278" name="Straight Connector 277"/>
          <p:cNvCxnSpPr>
            <a:stCxn id="277" idx="2"/>
            <a:endCxn id="260" idx="1"/>
          </p:cNvCxnSpPr>
          <p:nvPr/>
        </p:nvCxnSpPr>
        <p:spPr bwMode="auto">
          <a:xfrm>
            <a:off x="10101007" y="3027829"/>
            <a:ext cx="1393" cy="216250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9" name="Straight Connector 278"/>
          <p:cNvCxnSpPr/>
          <p:nvPr/>
        </p:nvCxnSpPr>
        <p:spPr bwMode="auto">
          <a:xfrm>
            <a:off x="3741010" y="3552825"/>
            <a:ext cx="7357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80" name="Straight Connector 279"/>
          <p:cNvCxnSpPr>
            <a:stCxn id="264" idx="6"/>
            <a:endCxn id="247" idx="3"/>
          </p:cNvCxnSpPr>
          <p:nvPr/>
        </p:nvCxnSpPr>
        <p:spPr bwMode="auto">
          <a:xfrm>
            <a:off x="6312740" y="3692173"/>
            <a:ext cx="210145" cy="744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81" name="Straight Connector 280"/>
          <p:cNvCxnSpPr>
            <a:stCxn id="268" idx="6"/>
            <a:endCxn id="256" idx="1"/>
          </p:cNvCxnSpPr>
          <p:nvPr/>
        </p:nvCxnSpPr>
        <p:spPr bwMode="auto">
          <a:xfrm>
            <a:off x="8162717" y="3567235"/>
            <a:ext cx="240006" cy="3044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282" name="Group 281"/>
          <p:cNvGrpSpPr/>
          <p:nvPr/>
        </p:nvGrpSpPr>
        <p:grpSpPr>
          <a:xfrm>
            <a:off x="2158672" y="3043326"/>
            <a:ext cx="952882" cy="914028"/>
            <a:chOff x="3126744" y="3598050"/>
            <a:chExt cx="1445257" cy="1386326"/>
          </a:xfrm>
        </p:grpSpPr>
        <p:sp>
          <p:nvSpPr>
            <p:cNvPr id="283" name="Rectangle 282"/>
            <p:cNvSpPr/>
            <p:nvPr/>
          </p:nvSpPr>
          <p:spPr bwMode="auto">
            <a:xfrm>
              <a:off x="3126744" y="3598050"/>
              <a:ext cx="1445256" cy="1386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3364669" y="3598108"/>
              <a:ext cx="280186" cy="396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100" dirty="0">
                <a:latin typeface="Neo Sans Intel" panose="020B0504020202020204" pitchFamily="34" charset="0"/>
              </a:endParaRPr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4275615" y="3692678"/>
              <a:ext cx="296386" cy="396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sz="1100" dirty="0">
                <a:latin typeface="Neo Sans Intel" panose="020B0504020202020204" pitchFamily="34" charset="0"/>
              </a:endParaRPr>
            </a:p>
          </p:txBody>
        </p:sp>
        <p:sp>
          <p:nvSpPr>
            <p:cNvPr id="286" name="TextBox 285"/>
            <p:cNvSpPr txBox="1"/>
            <p:nvPr/>
          </p:nvSpPr>
          <p:spPr>
            <a:xfrm>
              <a:off x="3234516" y="4025270"/>
              <a:ext cx="1259906" cy="4668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>
                  <a:latin typeface="Neo Sans Intel Medium" panose="020B0604020202020204" pitchFamily="34" charset="0"/>
                </a:rPr>
                <a:t>Memory</a:t>
              </a:r>
              <a:endParaRPr lang="en-US" sz="1400" dirty="0">
                <a:latin typeface="Neo Sans Intel Medium" panose="020B0604020202020204" pitchFamily="34" charset="0"/>
              </a:endParaRPr>
            </a:p>
          </p:txBody>
        </p:sp>
      </p:grpSp>
      <p:sp>
        <p:nvSpPr>
          <p:cNvPr id="287" name="TextBox 286"/>
          <p:cNvSpPr txBox="1"/>
          <p:nvPr/>
        </p:nvSpPr>
        <p:spPr>
          <a:xfrm>
            <a:off x="4759033" y="2689005"/>
            <a:ext cx="612668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">
                <a:solidFill>
                  <a:schemeClr val="accent1"/>
                </a:solidFill>
                <a:latin typeface="Neo Sans Intel" panose="020B0504020202020204" pitchFamily="34" charset="0"/>
              </a:rPr>
              <a:t>RegWrite</a:t>
            </a:r>
            <a:endParaRPr lang="en-US" sz="800" dirty="0">
              <a:solidFill>
                <a:schemeClr val="accent1"/>
              </a:solidFill>
              <a:latin typeface="Neo Sans Intel" panose="020B0504020202020204" pitchFamily="34" charset="0"/>
            </a:endParaRPr>
          </a:p>
        </p:txBody>
      </p:sp>
      <p:grpSp>
        <p:nvGrpSpPr>
          <p:cNvPr id="135" name="Group 134"/>
          <p:cNvGrpSpPr/>
          <p:nvPr/>
        </p:nvGrpSpPr>
        <p:grpSpPr>
          <a:xfrm>
            <a:off x="3307770" y="2519798"/>
            <a:ext cx="208020" cy="3195202"/>
            <a:chOff x="1740012" y="3281856"/>
            <a:chExt cx="180287" cy="2367290"/>
          </a:xfrm>
        </p:grpSpPr>
        <p:sp>
          <p:nvSpPr>
            <p:cNvPr id="150" name="Rectangle 149"/>
            <p:cNvSpPr/>
            <p:nvPr/>
          </p:nvSpPr>
          <p:spPr bwMode="auto">
            <a:xfrm>
              <a:off x="1740012" y="3281856"/>
              <a:ext cx="180287" cy="236729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solidFill>
                <a:srgbClr val="FF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53" name="Isosceles Triangle 152"/>
            <p:cNvSpPr/>
            <p:nvPr/>
          </p:nvSpPr>
          <p:spPr bwMode="auto">
            <a:xfrm>
              <a:off x="1779958" y="5562600"/>
              <a:ext cx="100394" cy="86546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solidFill>
                <a:srgbClr val="FF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5845175" y="2497004"/>
            <a:ext cx="208020" cy="3195202"/>
            <a:chOff x="1740012" y="3281856"/>
            <a:chExt cx="180287" cy="2367290"/>
          </a:xfrm>
        </p:grpSpPr>
        <p:sp>
          <p:nvSpPr>
            <p:cNvPr id="163" name="Rectangle 162"/>
            <p:cNvSpPr/>
            <p:nvPr/>
          </p:nvSpPr>
          <p:spPr bwMode="auto">
            <a:xfrm>
              <a:off x="1740012" y="3281856"/>
              <a:ext cx="180287" cy="236729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solidFill>
                <a:srgbClr val="FF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67" name="Isosceles Triangle 166"/>
            <p:cNvSpPr/>
            <p:nvPr/>
          </p:nvSpPr>
          <p:spPr bwMode="auto">
            <a:xfrm>
              <a:off x="1779958" y="5562600"/>
              <a:ext cx="100394" cy="86546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solidFill>
                <a:srgbClr val="FF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7651358" y="2519798"/>
            <a:ext cx="208020" cy="3195202"/>
            <a:chOff x="1740012" y="3281856"/>
            <a:chExt cx="180287" cy="2367290"/>
          </a:xfrm>
        </p:grpSpPr>
        <p:sp>
          <p:nvSpPr>
            <p:cNvPr id="175" name="Rectangle 174"/>
            <p:cNvSpPr/>
            <p:nvPr/>
          </p:nvSpPr>
          <p:spPr bwMode="auto">
            <a:xfrm>
              <a:off x="1740012" y="3281856"/>
              <a:ext cx="180287" cy="236729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solidFill>
                <a:srgbClr val="FF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218" name="Isosceles Triangle 217"/>
            <p:cNvSpPr/>
            <p:nvPr/>
          </p:nvSpPr>
          <p:spPr bwMode="auto">
            <a:xfrm>
              <a:off x="1779958" y="5562600"/>
              <a:ext cx="100394" cy="86546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solidFill>
                <a:srgbClr val="FF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236" name="Group 235"/>
          <p:cNvGrpSpPr/>
          <p:nvPr/>
        </p:nvGrpSpPr>
        <p:grpSpPr>
          <a:xfrm>
            <a:off x="9477000" y="2510064"/>
            <a:ext cx="208020" cy="3195202"/>
            <a:chOff x="1740012" y="3281856"/>
            <a:chExt cx="180287" cy="2367290"/>
          </a:xfrm>
        </p:grpSpPr>
        <p:sp>
          <p:nvSpPr>
            <p:cNvPr id="237" name="Rectangle 236"/>
            <p:cNvSpPr/>
            <p:nvPr/>
          </p:nvSpPr>
          <p:spPr bwMode="auto">
            <a:xfrm>
              <a:off x="1740012" y="3281856"/>
              <a:ext cx="180287" cy="236729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solidFill>
                <a:srgbClr val="FF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238" name="Isosceles Triangle 237"/>
            <p:cNvSpPr/>
            <p:nvPr/>
          </p:nvSpPr>
          <p:spPr bwMode="auto">
            <a:xfrm>
              <a:off x="1779958" y="5562600"/>
              <a:ext cx="100394" cy="86546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solidFill>
                <a:srgbClr val="FF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>
                <a:latin typeface="Neo Sans Intel" pitchFamily="34" charset="0"/>
                <a:cs typeface="Arial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366250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Straight Connector 123"/>
          <p:cNvCxnSpPr>
            <a:stCxn id="223" idx="3"/>
            <a:endCxn id="286" idx="2"/>
          </p:cNvCxnSpPr>
          <p:nvPr/>
        </p:nvCxnSpPr>
        <p:spPr bwMode="auto">
          <a:xfrm>
            <a:off x="5556358" y="3689346"/>
            <a:ext cx="701875" cy="2609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grpSp>
        <p:nvGrpSpPr>
          <p:cNvPr id="128" name="Group 127"/>
          <p:cNvGrpSpPr/>
          <p:nvPr/>
        </p:nvGrpSpPr>
        <p:grpSpPr>
          <a:xfrm>
            <a:off x="2158672" y="3043326"/>
            <a:ext cx="952882" cy="914028"/>
            <a:chOff x="3126744" y="3598050"/>
            <a:chExt cx="1445257" cy="1386326"/>
          </a:xfrm>
        </p:grpSpPr>
        <p:sp>
          <p:nvSpPr>
            <p:cNvPr id="129" name="Rectangle 128"/>
            <p:cNvSpPr/>
            <p:nvPr/>
          </p:nvSpPr>
          <p:spPr bwMode="auto">
            <a:xfrm>
              <a:off x="3126744" y="3598050"/>
              <a:ext cx="1445256" cy="1386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313613" y="3602861"/>
              <a:ext cx="280186" cy="396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100" dirty="0">
                <a:latin typeface="Neo Sans Intel" panose="020B0504020202020204" pitchFamily="34" charset="0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4275615" y="3692678"/>
              <a:ext cx="296386" cy="396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sz="1100" dirty="0">
                <a:latin typeface="Neo Sans Intel" panose="020B0504020202020204" pitchFamily="34" charset="0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3234516" y="4025270"/>
              <a:ext cx="1259906" cy="4668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>
                  <a:latin typeface="Neo Sans Intel Medium" panose="020B0604020202020204" pitchFamily="34" charset="0"/>
                </a:rPr>
                <a:t>Memory</a:t>
              </a:r>
              <a:endParaRPr lang="en-US" sz="1400" dirty="0">
                <a:latin typeface="Neo Sans Intel Medium" panose="020B0604020202020204" pitchFamily="34" charset="0"/>
              </a:endParaRPr>
            </a:p>
          </p:txBody>
        </p:sp>
      </p:grpSp>
      <p:cxnSp>
        <p:nvCxnSpPr>
          <p:cNvPr id="133" name="Straight Arrow Connector 132"/>
          <p:cNvCxnSpPr>
            <a:endCxn id="259" idx="2"/>
          </p:cNvCxnSpPr>
          <p:nvPr/>
        </p:nvCxnSpPr>
        <p:spPr bwMode="auto">
          <a:xfrm>
            <a:off x="3117361" y="3191934"/>
            <a:ext cx="600555" cy="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34" name="Group 133"/>
          <p:cNvGrpSpPr/>
          <p:nvPr/>
        </p:nvGrpSpPr>
        <p:grpSpPr>
          <a:xfrm>
            <a:off x="4480654" y="3030552"/>
            <a:ext cx="1167978" cy="1418904"/>
            <a:chOff x="4488101" y="3657632"/>
            <a:chExt cx="1552821" cy="1886426"/>
          </a:xfrm>
        </p:grpSpPr>
        <p:sp>
          <p:nvSpPr>
            <p:cNvPr id="181" name="Rectangle 180"/>
            <p:cNvSpPr/>
            <p:nvPr/>
          </p:nvSpPr>
          <p:spPr bwMode="auto">
            <a:xfrm>
              <a:off x="4490028" y="3657632"/>
              <a:ext cx="1550894" cy="18706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4492305" y="3741384"/>
              <a:ext cx="245599" cy="347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100" b="1" dirty="0">
                <a:latin typeface="Neo Sans Intel" panose="020B0504020202020204" pitchFamily="34" charset="0"/>
              </a:endParaRP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5952523" y="3702375"/>
              <a:ext cx="88399" cy="34780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endParaRPr lang="en-US" sz="1100" b="1" dirty="0">
                <a:latin typeface="Neo Sans Intel" panose="020B0504020202020204" pitchFamily="34" charset="0"/>
              </a:endParaRP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4666812" y="4328901"/>
              <a:ext cx="1251432" cy="4091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>
                  <a:latin typeface="Neo Sans Intel Medium" panose="020B0604020202020204" pitchFamily="34" charset="0"/>
                </a:rPr>
                <a:t>Registers</a:t>
              </a:r>
              <a:endParaRPr lang="en-US" sz="1400" dirty="0">
                <a:latin typeface="Neo Sans Intel Medium" panose="020B0604020202020204" pitchFamily="34" charset="0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4492305" y="4215468"/>
              <a:ext cx="245599" cy="347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100" b="1" dirty="0">
                <a:latin typeface="Neo Sans Intel" panose="020B0504020202020204" pitchFamily="34" charset="0"/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5902089" y="4406640"/>
              <a:ext cx="137145" cy="347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sz="1100" b="1" dirty="0">
                <a:latin typeface="Neo Sans Intel" panose="020B0504020202020204" pitchFamily="34" charset="0"/>
              </a:endParaRPr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4488101" y="4754853"/>
              <a:ext cx="245599" cy="347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100" b="1" dirty="0">
                <a:latin typeface="Neo Sans Intel" panose="020B0504020202020204" pitchFamily="34" charset="0"/>
              </a:endParaRPr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4488101" y="5196249"/>
              <a:ext cx="245599" cy="347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100" b="1" dirty="0">
                <a:latin typeface="Neo Sans Intel" panose="020B0504020202020204" pitchFamily="34" charset="0"/>
              </a:endParaRPr>
            </a:p>
          </p:txBody>
        </p:sp>
        <p:sp>
          <p:nvSpPr>
            <p:cNvPr id="249" name="Rectangle 248"/>
            <p:cNvSpPr/>
            <p:nvPr/>
          </p:nvSpPr>
          <p:spPr bwMode="auto">
            <a:xfrm>
              <a:off x="5194990" y="3666551"/>
              <a:ext cx="133350" cy="1333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</p:grpSp>
      <p:cxnSp>
        <p:nvCxnSpPr>
          <p:cNvPr id="250" name="Straight Connector 249"/>
          <p:cNvCxnSpPr>
            <a:endCxn id="181" idx="0"/>
          </p:cNvCxnSpPr>
          <p:nvPr/>
        </p:nvCxnSpPr>
        <p:spPr bwMode="auto">
          <a:xfrm>
            <a:off x="5065368" y="2904450"/>
            <a:ext cx="1" cy="126103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1" name="Straight Arrow Connector 250"/>
          <p:cNvCxnSpPr>
            <a:stCxn id="222" idx="3"/>
            <a:endCxn id="255" idx="1"/>
          </p:cNvCxnSpPr>
          <p:nvPr/>
        </p:nvCxnSpPr>
        <p:spPr bwMode="auto">
          <a:xfrm flipV="1">
            <a:off x="5648632" y="3194741"/>
            <a:ext cx="1130032" cy="27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252" name="Group 251"/>
          <p:cNvGrpSpPr/>
          <p:nvPr/>
        </p:nvGrpSpPr>
        <p:grpSpPr>
          <a:xfrm>
            <a:off x="6778665" y="2958564"/>
            <a:ext cx="547227" cy="1082965"/>
            <a:chOff x="6728724" y="3121968"/>
            <a:chExt cx="727535" cy="1439797"/>
          </a:xfrm>
        </p:grpSpPr>
        <p:sp>
          <p:nvSpPr>
            <p:cNvPr id="253" name="Freeform 127"/>
            <p:cNvSpPr>
              <a:spLocks/>
            </p:cNvSpPr>
            <p:nvPr/>
          </p:nvSpPr>
          <p:spPr bwMode="auto">
            <a:xfrm>
              <a:off x="6728724" y="3121968"/>
              <a:ext cx="727535" cy="1439797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6858085" y="3926238"/>
              <a:ext cx="465836" cy="2864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>
                  <a:latin typeface="Neo Sans Intel Medium" panose="020B0604020202020204" pitchFamily="34" charset="0"/>
                </a:rPr>
                <a:t>ALU</a:t>
              </a:r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6728724" y="3319972"/>
              <a:ext cx="155484" cy="231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Neo Sans Intel" panose="020B0504020202020204" pitchFamily="34" charset="0"/>
                </a:rPr>
                <a:t> </a:t>
              </a: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6728724" y="4152246"/>
              <a:ext cx="155484" cy="231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Neo Sans Intel" panose="020B0504020202020204" pitchFamily="34" charset="0"/>
                </a:rPr>
                <a:t> </a:t>
              </a:r>
            </a:p>
          </p:txBody>
        </p:sp>
        <p:sp>
          <p:nvSpPr>
            <p:cNvPr id="257" name="TextBox 256"/>
            <p:cNvSpPr txBox="1"/>
            <p:nvPr/>
          </p:nvSpPr>
          <p:spPr>
            <a:xfrm>
              <a:off x="7360155" y="3870419"/>
              <a:ext cx="90572" cy="12275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endParaRPr lang="en-US" sz="600" dirty="0">
                <a:latin typeface="Neo Sans Intel Medium" panose="020B0604020202020204" pitchFamily="34" charset="0"/>
              </a:endParaRPr>
            </a:p>
          </p:txBody>
        </p:sp>
      </p:grpSp>
      <p:cxnSp>
        <p:nvCxnSpPr>
          <p:cNvPr id="258" name="Elbow Connector 257"/>
          <p:cNvCxnSpPr>
            <a:stCxn id="282" idx="0"/>
            <a:endCxn id="248" idx="1"/>
          </p:cNvCxnSpPr>
          <p:nvPr/>
        </p:nvCxnSpPr>
        <p:spPr bwMode="auto">
          <a:xfrm flipH="1">
            <a:off x="4480655" y="3449801"/>
            <a:ext cx="5689587" cy="868850"/>
          </a:xfrm>
          <a:prstGeom prst="bentConnector5">
            <a:avLst>
              <a:gd name="adj1" fmla="val -4018"/>
              <a:gd name="adj2" fmla="val 269400"/>
              <a:gd name="adj3" fmla="val 104018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59" name="Oval 258"/>
          <p:cNvSpPr/>
          <p:nvPr/>
        </p:nvSpPr>
        <p:spPr bwMode="auto">
          <a:xfrm>
            <a:off x="3717916" y="3164679"/>
            <a:ext cx="54511" cy="54511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260" name="Straight Arrow Connector 259"/>
          <p:cNvCxnSpPr>
            <a:stCxn id="259" idx="6"/>
          </p:cNvCxnSpPr>
          <p:nvPr/>
        </p:nvCxnSpPr>
        <p:spPr bwMode="auto">
          <a:xfrm flipV="1">
            <a:off x="3772427" y="3191911"/>
            <a:ext cx="704317" cy="2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61" name="Elbow Connector 260"/>
          <p:cNvCxnSpPr/>
          <p:nvPr/>
        </p:nvCxnSpPr>
        <p:spPr bwMode="auto">
          <a:xfrm>
            <a:off x="3896273" y="3985224"/>
            <a:ext cx="833889" cy="643782"/>
          </a:xfrm>
          <a:prstGeom prst="bentConnector3">
            <a:avLst>
              <a:gd name="adj1" fmla="val 122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 w="med" len="med"/>
          </a:ln>
          <a:effectLst/>
        </p:spPr>
      </p:cxnSp>
      <p:sp>
        <p:nvSpPr>
          <p:cNvPr id="262" name="TextBox 261"/>
          <p:cNvSpPr txBox="1"/>
          <p:nvPr/>
        </p:nvSpPr>
        <p:spPr>
          <a:xfrm>
            <a:off x="6807684" y="4056404"/>
            <a:ext cx="500458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" dirty="0" err="1">
                <a:solidFill>
                  <a:schemeClr val="accent1"/>
                </a:solidFill>
                <a:latin typeface="Neo Sans Intel" panose="020B0504020202020204" pitchFamily="34" charset="0"/>
              </a:rPr>
              <a:t>ALUop</a:t>
            </a:r>
            <a:endParaRPr lang="en-US" sz="800" dirty="0">
              <a:solidFill>
                <a:schemeClr val="accent1"/>
              </a:solidFill>
              <a:latin typeface="Neo Sans Intel" panose="020B0504020202020204" pitchFamily="34" charset="0"/>
            </a:endParaRPr>
          </a:p>
        </p:txBody>
      </p:sp>
      <p:cxnSp>
        <p:nvCxnSpPr>
          <p:cNvPr id="263" name="Straight Connector 262"/>
          <p:cNvCxnSpPr>
            <a:endCxn id="262" idx="0"/>
          </p:cNvCxnSpPr>
          <p:nvPr/>
        </p:nvCxnSpPr>
        <p:spPr bwMode="auto">
          <a:xfrm>
            <a:off x="7057663" y="3868018"/>
            <a:ext cx="251" cy="188387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4" name="Elbow Connector 263"/>
          <p:cNvCxnSpPr>
            <a:endCxn id="243" idx="1"/>
          </p:cNvCxnSpPr>
          <p:nvPr/>
        </p:nvCxnSpPr>
        <p:spPr bwMode="auto">
          <a:xfrm>
            <a:off x="3739868" y="3579182"/>
            <a:ext cx="740786" cy="407466"/>
          </a:xfrm>
          <a:prstGeom prst="bentConnector3">
            <a:avLst>
              <a:gd name="adj1" fmla="val 711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65" name="Rounded Rectangle 264"/>
          <p:cNvSpPr/>
          <p:nvPr/>
        </p:nvSpPr>
        <p:spPr bwMode="auto">
          <a:xfrm>
            <a:off x="4726986" y="4528155"/>
            <a:ext cx="717323" cy="32870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000" dirty="0">
                <a:latin typeface="Neo Sans Intel Medium" panose="020B0604020202020204" pitchFamily="34" charset="0"/>
                <a:cs typeface="Arial" pitchFamily="34" charset="0"/>
              </a:rPr>
              <a:t>Sign </a:t>
            </a:r>
            <a:r>
              <a:rPr lang="en-US" sz="1000" dirty="0" err="1">
                <a:latin typeface="Neo Sans Intel Medium" panose="020B0604020202020204" pitchFamily="34" charset="0"/>
                <a:cs typeface="Arial" pitchFamily="34" charset="0"/>
              </a:rPr>
              <a:t>ext</a:t>
            </a:r>
            <a:endParaRPr lang="en-US" sz="1000" dirty="0">
              <a:latin typeface="Neo Sans Intel Medium" panose="020B0604020202020204" pitchFamily="34" charset="0"/>
              <a:cs typeface="Arial" pitchFamily="34" charset="0"/>
            </a:endParaRPr>
          </a:p>
        </p:txBody>
      </p:sp>
      <p:cxnSp>
        <p:nvCxnSpPr>
          <p:cNvPr id="266" name="Elbow Connector 265"/>
          <p:cNvCxnSpPr>
            <a:stCxn id="259" idx="4"/>
          </p:cNvCxnSpPr>
          <p:nvPr/>
        </p:nvCxnSpPr>
        <p:spPr bwMode="auto">
          <a:xfrm rot="16200000" flipH="1">
            <a:off x="3461464" y="3502898"/>
            <a:ext cx="1550373" cy="982956"/>
          </a:xfrm>
          <a:prstGeom prst="bentConnector3">
            <a:avLst>
              <a:gd name="adj1" fmla="val 99969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267" name="Group 266"/>
          <p:cNvGrpSpPr/>
          <p:nvPr/>
        </p:nvGrpSpPr>
        <p:grpSpPr>
          <a:xfrm>
            <a:off x="6519062" y="3577626"/>
            <a:ext cx="135684" cy="484051"/>
            <a:chOff x="3390790" y="3616963"/>
            <a:chExt cx="180391" cy="643543"/>
          </a:xfrm>
        </p:grpSpPr>
        <p:sp>
          <p:nvSpPr>
            <p:cNvPr id="268" name="Trapezoid 267"/>
            <p:cNvSpPr/>
            <p:nvPr/>
          </p:nvSpPr>
          <p:spPr bwMode="auto">
            <a:xfrm rot="5400000">
              <a:off x="3159214" y="3848539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 Medium" panose="020B0604020202020204" pitchFamily="34" charset="0"/>
              </a:endParaRPr>
            </a:p>
          </p:txBody>
        </p:sp>
        <p:sp>
          <p:nvSpPr>
            <p:cNvPr id="269" name="Rectangle 158"/>
            <p:cNvSpPr>
              <a:spLocks noChangeArrowheads="1"/>
            </p:cNvSpPr>
            <p:nvPr/>
          </p:nvSpPr>
          <p:spPr bwMode="auto">
            <a:xfrm flipH="1">
              <a:off x="3395877" y="3698344"/>
              <a:ext cx="108737" cy="1432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0</a:t>
              </a:r>
              <a:endParaRPr lang="en-US" sz="700" dirty="0">
                <a:solidFill>
                  <a:srgbClr val="000000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270" name="Rectangle 159"/>
            <p:cNvSpPr>
              <a:spLocks noChangeArrowheads="1"/>
            </p:cNvSpPr>
            <p:nvPr/>
          </p:nvSpPr>
          <p:spPr bwMode="auto">
            <a:xfrm flipH="1">
              <a:off x="3395879" y="4047844"/>
              <a:ext cx="85106" cy="1432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1</a:t>
              </a:r>
            </a:p>
          </p:txBody>
        </p:sp>
      </p:grpSp>
      <p:cxnSp>
        <p:nvCxnSpPr>
          <p:cNvPr id="271" name="Straight Arrow Connector 270"/>
          <p:cNvCxnSpPr>
            <a:stCxn id="268" idx="0"/>
            <a:endCxn id="256" idx="1"/>
          </p:cNvCxnSpPr>
          <p:nvPr/>
        </p:nvCxnSpPr>
        <p:spPr bwMode="auto">
          <a:xfrm>
            <a:off x="6654746" y="3819651"/>
            <a:ext cx="123918" cy="109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72" name="Elbow Connector 271"/>
          <p:cNvCxnSpPr>
            <a:stCxn id="265" idx="3"/>
            <a:endCxn id="292" idx="4"/>
          </p:cNvCxnSpPr>
          <p:nvPr/>
        </p:nvCxnSpPr>
        <p:spPr bwMode="auto">
          <a:xfrm flipV="1">
            <a:off x="5444309" y="3968877"/>
            <a:ext cx="951895" cy="723630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73" name="Group 272"/>
          <p:cNvGrpSpPr/>
          <p:nvPr/>
        </p:nvGrpSpPr>
        <p:grpSpPr>
          <a:xfrm>
            <a:off x="8401457" y="3139648"/>
            <a:ext cx="912843" cy="874968"/>
            <a:chOff x="3124738" y="3598050"/>
            <a:chExt cx="1447262" cy="1387214"/>
          </a:xfrm>
        </p:grpSpPr>
        <p:sp>
          <p:nvSpPr>
            <p:cNvPr id="274" name="Rectangle 273"/>
            <p:cNvSpPr/>
            <p:nvPr/>
          </p:nvSpPr>
          <p:spPr bwMode="auto">
            <a:xfrm>
              <a:off x="3126744" y="3598050"/>
              <a:ext cx="1445256" cy="1386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275" name="TextBox 274"/>
            <p:cNvSpPr txBox="1"/>
            <p:nvPr/>
          </p:nvSpPr>
          <p:spPr>
            <a:xfrm>
              <a:off x="3124738" y="3606109"/>
              <a:ext cx="292881" cy="41476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endParaRPr lang="en-US" sz="1100" dirty="0">
                <a:latin typeface="Neo Sans Intel" panose="020B0504020202020204" pitchFamily="34" charset="0"/>
              </a:endParaRPr>
            </a:p>
          </p:txBody>
        </p:sp>
        <p:sp>
          <p:nvSpPr>
            <p:cNvPr id="276" name="TextBox 275"/>
            <p:cNvSpPr txBox="1"/>
            <p:nvPr/>
          </p:nvSpPr>
          <p:spPr>
            <a:xfrm>
              <a:off x="4371874" y="3710170"/>
              <a:ext cx="200126" cy="41476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endParaRPr lang="en-US" sz="1100" dirty="0">
                <a:latin typeface="Neo Sans Intel" panose="020B0504020202020204" pitchFamily="34" charset="0"/>
              </a:endParaRPr>
            </a:p>
          </p:txBody>
        </p:sp>
        <p:sp>
          <p:nvSpPr>
            <p:cNvPr id="277" name="TextBox 276"/>
            <p:cNvSpPr txBox="1"/>
            <p:nvPr/>
          </p:nvSpPr>
          <p:spPr>
            <a:xfrm>
              <a:off x="3227302" y="4040440"/>
              <a:ext cx="1316992" cy="4879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>
                  <a:latin typeface="Neo Sans Intel Medium" panose="020B0604020202020204" pitchFamily="34" charset="0"/>
                </a:rPr>
                <a:t>Memory</a:t>
              </a:r>
              <a:endParaRPr lang="en-US" sz="1400" dirty="0">
                <a:latin typeface="Neo Sans Intel Medium" panose="020B0604020202020204" pitchFamily="34" charset="0"/>
              </a:endParaRPr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3126747" y="4073408"/>
              <a:ext cx="102130" cy="41476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en-US" sz="1100" dirty="0">
                <a:latin typeface="Neo Sans Intel" panose="020B0504020202020204" pitchFamily="34" charset="0"/>
              </a:endParaRPr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3128166" y="4570496"/>
              <a:ext cx="292881" cy="41476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endParaRPr lang="en-US" sz="1100" dirty="0">
                <a:latin typeface="Neo Sans Intel" panose="020B0504020202020204" pitchFamily="34" charset="0"/>
              </a:endParaRPr>
            </a:p>
          </p:txBody>
        </p:sp>
      </p:grpSp>
      <p:cxnSp>
        <p:nvCxnSpPr>
          <p:cNvPr id="280" name="Straight Arrow Connector 279"/>
          <p:cNvCxnSpPr>
            <a:stCxn id="276" idx="3"/>
            <a:endCxn id="283" idx="3"/>
          </p:cNvCxnSpPr>
          <p:nvPr/>
        </p:nvCxnSpPr>
        <p:spPr bwMode="auto">
          <a:xfrm flipV="1">
            <a:off x="9314300" y="3341005"/>
            <a:ext cx="724083" cy="16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281" name="Group 280"/>
          <p:cNvGrpSpPr/>
          <p:nvPr/>
        </p:nvGrpSpPr>
        <p:grpSpPr>
          <a:xfrm>
            <a:off x="10034556" y="3207775"/>
            <a:ext cx="135684" cy="484051"/>
            <a:chOff x="3390790" y="3616963"/>
            <a:chExt cx="180391" cy="643543"/>
          </a:xfrm>
        </p:grpSpPr>
        <p:sp>
          <p:nvSpPr>
            <p:cNvPr id="282" name="Trapezoid 281"/>
            <p:cNvSpPr/>
            <p:nvPr/>
          </p:nvSpPr>
          <p:spPr bwMode="auto">
            <a:xfrm rot="5400000">
              <a:off x="3159214" y="3848539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 Medium" panose="020B0604020202020204" pitchFamily="34" charset="0"/>
              </a:endParaRPr>
            </a:p>
          </p:txBody>
        </p:sp>
        <p:sp>
          <p:nvSpPr>
            <p:cNvPr id="283" name="Rectangle 158"/>
            <p:cNvSpPr>
              <a:spLocks noChangeArrowheads="1"/>
            </p:cNvSpPr>
            <p:nvPr/>
          </p:nvSpPr>
          <p:spPr bwMode="auto">
            <a:xfrm flipH="1">
              <a:off x="3395877" y="3722484"/>
              <a:ext cx="122543" cy="1432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1</a:t>
              </a:r>
            </a:p>
          </p:txBody>
        </p:sp>
        <p:sp>
          <p:nvSpPr>
            <p:cNvPr id="284" name="Rectangle 159"/>
            <p:cNvSpPr>
              <a:spLocks noChangeArrowheads="1"/>
            </p:cNvSpPr>
            <p:nvPr/>
          </p:nvSpPr>
          <p:spPr bwMode="auto">
            <a:xfrm flipH="1">
              <a:off x="3395879" y="4029231"/>
              <a:ext cx="122542" cy="1432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0</a:t>
              </a:r>
            </a:p>
          </p:txBody>
        </p:sp>
      </p:grpSp>
      <p:cxnSp>
        <p:nvCxnSpPr>
          <p:cNvPr id="285" name="Straight Arrow Connector 284"/>
          <p:cNvCxnSpPr>
            <a:stCxn id="257" idx="3"/>
            <a:endCxn id="290" idx="2"/>
          </p:cNvCxnSpPr>
          <p:nvPr/>
        </p:nvCxnSpPr>
        <p:spPr bwMode="auto">
          <a:xfrm flipV="1">
            <a:off x="7321730" y="3567235"/>
            <a:ext cx="786476" cy="45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6" name="Oval 285"/>
          <p:cNvSpPr/>
          <p:nvPr/>
        </p:nvSpPr>
        <p:spPr bwMode="auto">
          <a:xfrm>
            <a:off x="6258233" y="3664699"/>
            <a:ext cx="54511" cy="54511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87" name="TextBox 286"/>
          <p:cNvSpPr txBox="1"/>
          <p:nvPr/>
        </p:nvSpPr>
        <p:spPr>
          <a:xfrm>
            <a:off x="7108680" y="4444825"/>
            <a:ext cx="71861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" dirty="0">
                <a:latin typeface="Neo Sans Intel" panose="020B0504020202020204" pitchFamily="34" charset="0"/>
              </a:rPr>
              <a:t> </a:t>
            </a:r>
          </a:p>
        </p:txBody>
      </p:sp>
      <p:cxnSp>
        <p:nvCxnSpPr>
          <p:cNvPr id="288" name="Elbow Connector 287"/>
          <p:cNvCxnSpPr>
            <a:stCxn id="286" idx="4"/>
            <a:endCxn id="287" idx="1"/>
          </p:cNvCxnSpPr>
          <p:nvPr/>
        </p:nvCxnSpPr>
        <p:spPr bwMode="auto">
          <a:xfrm rot="16200000" flipH="1">
            <a:off x="6303499" y="3701199"/>
            <a:ext cx="787171" cy="823191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289" name="Elbow Connector 288"/>
          <p:cNvCxnSpPr>
            <a:stCxn id="287" idx="1"/>
            <a:endCxn id="279" idx="1"/>
          </p:cNvCxnSpPr>
          <p:nvPr/>
        </p:nvCxnSpPr>
        <p:spPr bwMode="auto">
          <a:xfrm rot="10800000" flipH="1">
            <a:off x="7108679" y="3883811"/>
            <a:ext cx="1294939" cy="622570"/>
          </a:xfrm>
          <a:prstGeom prst="bentConnector3">
            <a:avLst>
              <a:gd name="adj1" fmla="val 25481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90" name="Oval 289"/>
          <p:cNvSpPr/>
          <p:nvPr/>
        </p:nvSpPr>
        <p:spPr bwMode="auto">
          <a:xfrm>
            <a:off x="8108207" y="3539980"/>
            <a:ext cx="54511" cy="54511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291" name="Elbow Connector 290"/>
          <p:cNvCxnSpPr>
            <a:stCxn id="290" idx="4"/>
            <a:endCxn id="284" idx="3"/>
          </p:cNvCxnSpPr>
          <p:nvPr/>
        </p:nvCxnSpPr>
        <p:spPr bwMode="auto">
          <a:xfrm rot="5400000" flipH="1" flipV="1">
            <a:off x="9075543" y="2631649"/>
            <a:ext cx="22761" cy="1902922"/>
          </a:xfrm>
          <a:prstGeom prst="bentConnector4">
            <a:avLst>
              <a:gd name="adj1" fmla="val -2946101"/>
              <a:gd name="adj2" fmla="val 89558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92" name="Oval 291"/>
          <p:cNvSpPr/>
          <p:nvPr/>
        </p:nvSpPr>
        <p:spPr bwMode="auto">
          <a:xfrm>
            <a:off x="6368948" y="3914366"/>
            <a:ext cx="54511" cy="54511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293" name="Straight Arrow Connector 292"/>
          <p:cNvCxnSpPr>
            <a:stCxn id="292" idx="6"/>
          </p:cNvCxnSpPr>
          <p:nvPr/>
        </p:nvCxnSpPr>
        <p:spPr bwMode="auto">
          <a:xfrm flipV="1">
            <a:off x="6423459" y="3940658"/>
            <a:ext cx="95602" cy="96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94" name="Elbow Connector 293"/>
          <p:cNvCxnSpPr>
            <a:stCxn id="290" idx="0"/>
            <a:endCxn id="275" idx="1"/>
          </p:cNvCxnSpPr>
          <p:nvPr/>
        </p:nvCxnSpPr>
        <p:spPr bwMode="auto">
          <a:xfrm rot="5400000" flipH="1" flipV="1">
            <a:off x="8136239" y="3274761"/>
            <a:ext cx="264443" cy="265994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95" name="TextBox 294"/>
          <p:cNvSpPr txBox="1"/>
          <p:nvPr/>
        </p:nvSpPr>
        <p:spPr>
          <a:xfrm>
            <a:off x="6320112" y="4177186"/>
            <a:ext cx="538930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">
                <a:solidFill>
                  <a:schemeClr val="accent1"/>
                </a:solidFill>
                <a:latin typeface="Neo Sans Intel" panose="020B0504020202020204" pitchFamily="34" charset="0"/>
              </a:rPr>
              <a:t>ALUSrc</a:t>
            </a:r>
            <a:endParaRPr lang="en-US" sz="800" dirty="0">
              <a:solidFill>
                <a:schemeClr val="accent1"/>
              </a:solidFill>
              <a:latin typeface="Neo Sans Intel" panose="020B0504020202020204" pitchFamily="34" charset="0"/>
            </a:endParaRPr>
          </a:p>
        </p:txBody>
      </p:sp>
      <p:cxnSp>
        <p:nvCxnSpPr>
          <p:cNvPr id="296" name="Straight Connector 295"/>
          <p:cNvCxnSpPr>
            <a:stCxn id="268" idx="3"/>
            <a:endCxn id="295" idx="0"/>
          </p:cNvCxnSpPr>
          <p:nvPr/>
        </p:nvCxnSpPr>
        <p:spPr bwMode="auto">
          <a:xfrm>
            <a:off x="6586905" y="4025374"/>
            <a:ext cx="2672" cy="151813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7" name="TextBox 296"/>
          <p:cNvSpPr txBox="1"/>
          <p:nvPr/>
        </p:nvSpPr>
        <p:spPr>
          <a:xfrm>
            <a:off x="8532940" y="2788909"/>
            <a:ext cx="651140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">
                <a:solidFill>
                  <a:schemeClr val="accent1"/>
                </a:solidFill>
                <a:latin typeface="Neo Sans Intel" panose="020B0504020202020204" pitchFamily="34" charset="0"/>
              </a:rPr>
              <a:t>MemWrite</a:t>
            </a:r>
            <a:endParaRPr lang="en-US" sz="800" dirty="0">
              <a:solidFill>
                <a:schemeClr val="accent1"/>
              </a:solidFill>
              <a:latin typeface="Neo Sans Intel" panose="020B0504020202020204" pitchFamily="34" charset="0"/>
            </a:endParaRPr>
          </a:p>
        </p:txBody>
      </p:sp>
      <p:cxnSp>
        <p:nvCxnSpPr>
          <p:cNvPr id="298" name="Straight Connector 297"/>
          <p:cNvCxnSpPr>
            <a:stCxn id="297" idx="2"/>
            <a:endCxn id="274" idx="0"/>
          </p:cNvCxnSpPr>
          <p:nvPr/>
        </p:nvCxnSpPr>
        <p:spPr bwMode="auto">
          <a:xfrm>
            <a:off x="8858510" y="3004354"/>
            <a:ext cx="0" cy="135295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9" name="TextBox 298"/>
          <p:cNvSpPr txBox="1"/>
          <p:nvPr/>
        </p:nvSpPr>
        <p:spPr>
          <a:xfrm>
            <a:off x="9740170" y="2812385"/>
            <a:ext cx="721672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">
                <a:solidFill>
                  <a:schemeClr val="accent1"/>
                </a:solidFill>
                <a:latin typeface="Neo Sans Intel" panose="020B0504020202020204" pitchFamily="34" charset="0"/>
              </a:rPr>
              <a:t>MemToReg</a:t>
            </a:r>
            <a:endParaRPr lang="en-US" sz="800" dirty="0">
              <a:solidFill>
                <a:schemeClr val="accent1"/>
              </a:solidFill>
              <a:latin typeface="Neo Sans Intel" panose="020B0504020202020204" pitchFamily="34" charset="0"/>
            </a:endParaRPr>
          </a:p>
        </p:txBody>
      </p:sp>
      <p:cxnSp>
        <p:nvCxnSpPr>
          <p:cNvPr id="300" name="Straight Connector 299"/>
          <p:cNvCxnSpPr>
            <a:stCxn id="299" idx="2"/>
            <a:endCxn id="282" idx="1"/>
          </p:cNvCxnSpPr>
          <p:nvPr/>
        </p:nvCxnSpPr>
        <p:spPr bwMode="auto">
          <a:xfrm>
            <a:off x="10101007" y="3027829"/>
            <a:ext cx="1393" cy="216250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1" name="Straight Connector 300"/>
          <p:cNvCxnSpPr/>
          <p:nvPr/>
        </p:nvCxnSpPr>
        <p:spPr bwMode="auto">
          <a:xfrm>
            <a:off x="3741010" y="3552825"/>
            <a:ext cx="7357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302" name="Straight Connector 301"/>
          <p:cNvCxnSpPr>
            <a:stCxn id="286" idx="6"/>
            <a:endCxn id="269" idx="3"/>
          </p:cNvCxnSpPr>
          <p:nvPr/>
        </p:nvCxnSpPr>
        <p:spPr bwMode="auto">
          <a:xfrm>
            <a:off x="6312740" y="3692173"/>
            <a:ext cx="210145" cy="744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303" name="Straight Connector 302"/>
          <p:cNvCxnSpPr>
            <a:stCxn id="290" idx="6"/>
            <a:endCxn id="278" idx="1"/>
          </p:cNvCxnSpPr>
          <p:nvPr/>
        </p:nvCxnSpPr>
        <p:spPr bwMode="auto">
          <a:xfrm>
            <a:off x="8162717" y="3567235"/>
            <a:ext cx="240006" cy="3044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309" name="TextBox 308"/>
          <p:cNvSpPr txBox="1"/>
          <p:nvPr/>
        </p:nvSpPr>
        <p:spPr>
          <a:xfrm>
            <a:off x="4759033" y="2689005"/>
            <a:ext cx="612668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">
                <a:solidFill>
                  <a:schemeClr val="accent1"/>
                </a:solidFill>
                <a:latin typeface="Neo Sans Intel" panose="020B0504020202020204" pitchFamily="34" charset="0"/>
              </a:rPr>
              <a:t>RegWrite</a:t>
            </a:r>
            <a:endParaRPr lang="en-US" sz="800" dirty="0">
              <a:solidFill>
                <a:schemeClr val="accent1"/>
              </a:solidFill>
              <a:latin typeface="Neo Sans Intel" panose="020B05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Stages</a:t>
            </a:r>
            <a:endParaRPr lang="ru-RU" dirty="0"/>
          </a:p>
        </p:txBody>
      </p:sp>
      <p:grpSp>
        <p:nvGrpSpPr>
          <p:cNvPr id="46" name="Group 45"/>
          <p:cNvGrpSpPr/>
          <p:nvPr/>
        </p:nvGrpSpPr>
        <p:grpSpPr>
          <a:xfrm>
            <a:off x="2184747" y="2193740"/>
            <a:ext cx="381836" cy="470570"/>
            <a:chOff x="102806" y="1514471"/>
            <a:chExt cx="507649" cy="625620"/>
          </a:xfrm>
        </p:grpSpPr>
        <p:grpSp>
          <p:nvGrpSpPr>
            <p:cNvPr id="80" name="Group 79"/>
            <p:cNvGrpSpPr/>
            <p:nvPr/>
          </p:nvGrpSpPr>
          <p:grpSpPr>
            <a:xfrm>
              <a:off x="102806" y="1514471"/>
              <a:ext cx="507649" cy="625620"/>
              <a:chOff x="2891579" y="2694759"/>
              <a:chExt cx="668596" cy="823968"/>
            </a:xfrm>
          </p:grpSpPr>
          <p:sp>
            <p:nvSpPr>
              <p:cNvPr id="82" name="Rectangle 81"/>
              <p:cNvSpPr/>
              <p:nvPr/>
            </p:nvSpPr>
            <p:spPr bwMode="auto">
              <a:xfrm>
                <a:off x="2991378" y="2694759"/>
                <a:ext cx="468998" cy="82396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2891579" y="2872568"/>
                <a:ext cx="668596" cy="4580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>
                    <a:latin typeface="Neo Sans Intel Medium" panose="020B0604020202020204" pitchFamily="34" charset="0"/>
                  </a:rPr>
                  <a:t>PC</a:t>
                </a:r>
              </a:p>
            </p:txBody>
          </p:sp>
        </p:grpSp>
        <p:sp>
          <p:nvSpPr>
            <p:cNvPr id="81" name="Isosceles Triangle 80"/>
            <p:cNvSpPr/>
            <p:nvPr/>
          </p:nvSpPr>
          <p:spPr bwMode="auto">
            <a:xfrm rot="19800000">
              <a:off x="155044" y="1973506"/>
              <a:ext cx="89552" cy="77200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3307770" y="2519798"/>
            <a:ext cx="208020" cy="3195202"/>
            <a:chOff x="1740012" y="3281856"/>
            <a:chExt cx="180287" cy="2367290"/>
          </a:xfrm>
        </p:grpSpPr>
        <p:sp>
          <p:nvSpPr>
            <p:cNvPr id="150" name="Rectangle 149"/>
            <p:cNvSpPr/>
            <p:nvPr/>
          </p:nvSpPr>
          <p:spPr bwMode="auto">
            <a:xfrm>
              <a:off x="1740012" y="3281856"/>
              <a:ext cx="180287" cy="236729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solidFill>
                <a:srgbClr val="FF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53" name="Isosceles Triangle 152"/>
            <p:cNvSpPr/>
            <p:nvPr/>
          </p:nvSpPr>
          <p:spPr bwMode="auto">
            <a:xfrm>
              <a:off x="1779958" y="5562600"/>
              <a:ext cx="100394" cy="86546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solidFill>
                <a:srgbClr val="FF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5845175" y="2497004"/>
            <a:ext cx="208020" cy="3195202"/>
            <a:chOff x="1740012" y="3281856"/>
            <a:chExt cx="180287" cy="2367290"/>
          </a:xfrm>
        </p:grpSpPr>
        <p:sp>
          <p:nvSpPr>
            <p:cNvPr id="163" name="Rectangle 162"/>
            <p:cNvSpPr/>
            <p:nvPr/>
          </p:nvSpPr>
          <p:spPr bwMode="auto">
            <a:xfrm>
              <a:off x="1740012" y="3281856"/>
              <a:ext cx="180287" cy="236729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solidFill>
                <a:srgbClr val="FF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67" name="Isosceles Triangle 166"/>
            <p:cNvSpPr/>
            <p:nvPr/>
          </p:nvSpPr>
          <p:spPr bwMode="auto">
            <a:xfrm>
              <a:off x="1779958" y="5562600"/>
              <a:ext cx="100394" cy="86546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solidFill>
                <a:srgbClr val="FF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7651358" y="2519798"/>
            <a:ext cx="208020" cy="3195202"/>
            <a:chOff x="1740012" y="3281856"/>
            <a:chExt cx="180287" cy="2367290"/>
          </a:xfrm>
        </p:grpSpPr>
        <p:sp>
          <p:nvSpPr>
            <p:cNvPr id="175" name="Rectangle 174"/>
            <p:cNvSpPr/>
            <p:nvPr/>
          </p:nvSpPr>
          <p:spPr bwMode="auto">
            <a:xfrm>
              <a:off x="1740012" y="3281856"/>
              <a:ext cx="180287" cy="236729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solidFill>
                <a:srgbClr val="FF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218" name="Isosceles Triangle 217"/>
            <p:cNvSpPr/>
            <p:nvPr/>
          </p:nvSpPr>
          <p:spPr bwMode="auto">
            <a:xfrm>
              <a:off x="1779958" y="5562600"/>
              <a:ext cx="100394" cy="86546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solidFill>
                <a:srgbClr val="FF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236" name="Group 235"/>
          <p:cNvGrpSpPr/>
          <p:nvPr/>
        </p:nvGrpSpPr>
        <p:grpSpPr>
          <a:xfrm>
            <a:off x="9477000" y="2510064"/>
            <a:ext cx="208020" cy="3195202"/>
            <a:chOff x="1740012" y="3281856"/>
            <a:chExt cx="180287" cy="2367290"/>
          </a:xfrm>
        </p:grpSpPr>
        <p:sp>
          <p:nvSpPr>
            <p:cNvPr id="237" name="Rectangle 236"/>
            <p:cNvSpPr/>
            <p:nvPr/>
          </p:nvSpPr>
          <p:spPr bwMode="auto">
            <a:xfrm>
              <a:off x="1740012" y="3281856"/>
              <a:ext cx="180287" cy="236729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solidFill>
                <a:srgbClr val="FF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238" name="Isosceles Triangle 237"/>
            <p:cNvSpPr/>
            <p:nvPr/>
          </p:nvSpPr>
          <p:spPr bwMode="auto">
            <a:xfrm>
              <a:off x="1779958" y="5562600"/>
              <a:ext cx="100394" cy="86546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solidFill>
                <a:srgbClr val="FF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768754" y="2510065"/>
            <a:ext cx="218446" cy="977711"/>
            <a:chOff x="244754" y="2510064"/>
            <a:chExt cx="218446" cy="977711"/>
          </a:xfrm>
        </p:grpSpPr>
        <p:grpSp>
          <p:nvGrpSpPr>
            <p:cNvPr id="239" name="Group 238"/>
            <p:cNvGrpSpPr/>
            <p:nvPr/>
          </p:nvGrpSpPr>
          <p:grpSpPr>
            <a:xfrm>
              <a:off x="251616" y="2510064"/>
              <a:ext cx="208020" cy="977711"/>
              <a:chOff x="1740012" y="3281856"/>
              <a:chExt cx="180287" cy="2367290"/>
            </a:xfrm>
          </p:grpSpPr>
          <p:sp>
            <p:nvSpPr>
              <p:cNvPr id="240" name="Rectangle 239"/>
              <p:cNvSpPr/>
              <p:nvPr/>
            </p:nvSpPr>
            <p:spPr bwMode="auto">
              <a:xfrm>
                <a:off x="1740012" y="3281856"/>
                <a:ext cx="180287" cy="236729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 cap="flat" cmpd="sng" algn="ctr">
                <a:solidFill>
                  <a:srgbClr val="FF66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41" name="Isosceles Triangle 240"/>
              <p:cNvSpPr/>
              <p:nvPr/>
            </p:nvSpPr>
            <p:spPr bwMode="auto">
              <a:xfrm>
                <a:off x="1779958" y="5424187"/>
                <a:ext cx="100394" cy="224959"/>
              </a:xfrm>
              <a:prstGeom prst="triangl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 cap="flat" cmpd="sng" algn="ctr">
                <a:solidFill>
                  <a:srgbClr val="FF66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42" name="TextBox 241"/>
            <p:cNvSpPr txBox="1"/>
            <p:nvPr/>
          </p:nvSpPr>
          <p:spPr>
            <a:xfrm>
              <a:off x="244754" y="2743200"/>
              <a:ext cx="218446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>
                  <a:latin typeface="Neo Sans Intel Medium" panose="020B0604020202020204" pitchFamily="34" charset="0"/>
                </a:rPr>
                <a:t>PC</a:t>
              </a:r>
            </a:p>
          </p:txBody>
        </p:sp>
      </p:grpSp>
      <p:cxnSp>
        <p:nvCxnSpPr>
          <p:cNvPr id="6" name="Elbow Connector 5"/>
          <p:cNvCxnSpPr/>
          <p:nvPr/>
        </p:nvCxnSpPr>
        <p:spPr bwMode="auto">
          <a:xfrm>
            <a:off x="1990663" y="2824740"/>
            <a:ext cx="420706" cy="215525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44" name="TextBox 243"/>
          <p:cNvSpPr txBox="1"/>
          <p:nvPr/>
        </p:nvSpPr>
        <p:spPr>
          <a:xfrm>
            <a:off x="4250512" y="1447800"/>
            <a:ext cx="887743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dirty="0">
                <a:latin typeface="+mj-lt"/>
              </a:rPr>
              <a:t>Decode</a:t>
            </a:r>
          </a:p>
          <a:p>
            <a:pPr algn="ctr">
              <a:lnSpc>
                <a:spcPct val="70000"/>
              </a:lnSpc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stage</a:t>
            </a:r>
            <a:br>
              <a:rPr lang="en-US" sz="1400" dirty="0">
                <a:solidFill>
                  <a:schemeClr val="tx2"/>
                </a:solidFill>
                <a:latin typeface="+mj-lt"/>
              </a:rPr>
            </a:br>
            <a:br>
              <a:rPr lang="en-US" sz="1400" dirty="0">
                <a:solidFill>
                  <a:schemeClr val="tx2"/>
                </a:solidFill>
                <a:latin typeface="+mj-lt"/>
              </a:rPr>
            </a:br>
            <a:r>
              <a:rPr lang="en-US" sz="2400" dirty="0">
                <a:solidFill>
                  <a:schemeClr val="tx2"/>
                </a:solidFill>
                <a:latin typeface="+mj-lt"/>
              </a:rPr>
              <a:t>D</a:t>
            </a:r>
            <a:endParaRPr lang="ru-RU" sz="1400" dirty="0" err="1">
              <a:solidFill>
                <a:schemeClr val="tx2"/>
              </a:solidFill>
              <a:latin typeface="+mj-lt"/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6415010" y="1447800"/>
            <a:ext cx="905569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dirty="0">
                <a:latin typeface="+mj-lt"/>
              </a:rPr>
              <a:t>Execute</a:t>
            </a:r>
          </a:p>
          <a:p>
            <a:pPr algn="ctr">
              <a:lnSpc>
                <a:spcPct val="70000"/>
              </a:lnSpc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stage</a:t>
            </a:r>
            <a:br>
              <a:rPr lang="en-US" sz="1400" dirty="0">
                <a:solidFill>
                  <a:schemeClr val="tx2"/>
                </a:solidFill>
                <a:latin typeface="+mj-lt"/>
              </a:rPr>
            </a:br>
            <a:br>
              <a:rPr lang="en-US" sz="1400" dirty="0">
                <a:solidFill>
                  <a:schemeClr val="tx2"/>
                </a:solidFill>
                <a:latin typeface="+mj-lt"/>
              </a:rPr>
            </a:br>
            <a:r>
              <a:rPr lang="en-US" sz="2400" dirty="0">
                <a:solidFill>
                  <a:schemeClr val="tx2"/>
                </a:solidFill>
                <a:latin typeface="+mj-lt"/>
              </a:rPr>
              <a:t>E</a:t>
            </a:r>
            <a:endParaRPr lang="ru-RU" sz="1400" dirty="0" err="1">
              <a:solidFill>
                <a:schemeClr val="tx2"/>
              </a:solidFill>
              <a:latin typeface="+mj-lt"/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8245127" y="1447800"/>
            <a:ext cx="979307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>
                <a:latin typeface="+mj-lt"/>
              </a:rPr>
              <a:t>Memory</a:t>
            </a:r>
            <a:endParaRPr lang="en-US" dirty="0">
              <a:latin typeface="+mj-lt"/>
            </a:endParaRPr>
          </a:p>
          <a:p>
            <a:pPr algn="ctr">
              <a:lnSpc>
                <a:spcPct val="70000"/>
              </a:lnSpc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stage</a:t>
            </a:r>
            <a:br>
              <a:rPr lang="en-US" sz="1400" dirty="0">
                <a:solidFill>
                  <a:schemeClr val="tx2"/>
                </a:solidFill>
                <a:latin typeface="+mj-lt"/>
              </a:rPr>
            </a:br>
            <a:br>
              <a:rPr lang="en-US" sz="1400" dirty="0">
                <a:solidFill>
                  <a:schemeClr val="tx2"/>
                </a:solidFill>
                <a:latin typeface="+mj-lt"/>
              </a:rPr>
            </a:br>
            <a:r>
              <a:rPr lang="en-US" sz="2400" dirty="0">
                <a:solidFill>
                  <a:schemeClr val="tx2"/>
                </a:solidFill>
                <a:latin typeface="+mj-lt"/>
              </a:rPr>
              <a:t>M</a:t>
            </a:r>
            <a:endParaRPr lang="ru-RU" sz="1400" dirty="0" err="1">
              <a:solidFill>
                <a:schemeClr val="tx2"/>
              </a:solidFill>
              <a:latin typeface="+mj-lt"/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9517355" y="1447801"/>
            <a:ext cx="1193696" cy="87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>
                <a:latin typeface="+mj-lt"/>
              </a:rPr>
              <a:t>Write </a:t>
            </a:r>
            <a:r>
              <a:rPr lang="en-US" dirty="0">
                <a:latin typeface="+mj-lt"/>
              </a:rPr>
              <a:t>Back</a:t>
            </a:r>
          </a:p>
          <a:p>
            <a:pPr algn="ctr">
              <a:lnSpc>
                <a:spcPct val="70000"/>
              </a:lnSpc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stage</a:t>
            </a:r>
            <a:br>
              <a:rPr lang="en-US" sz="1400" dirty="0">
                <a:solidFill>
                  <a:schemeClr val="tx2"/>
                </a:solidFill>
                <a:latin typeface="+mj-lt"/>
              </a:rPr>
            </a:br>
            <a:br>
              <a:rPr lang="en-US" sz="1400" dirty="0">
                <a:solidFill>
                  <a:schemeClr val="tx2"/>
                </a:solidFill>
                <a:latin typeface="+mj-lt"/>
              </a:rPr>
            </a:br>
            <a:r>
              <a:rPr lang="en-US" sz="2400" dirty="0">
                <a:solidFill>
                  <a:schemeClr val="tx2"/>
                </a:solidFill>
                <a:latin typeface="+mj-lt"/>
              </a:rPr>
              <a:t>W</a:t>
            </a:r>
            <a:endParaRPr lang="ru-RU" sz="1400" dirty="0" err="1">
              <a:solidFill>
                <a:schemeClr val="tx2"/>
              </a:solidFill>
              <a:latin typeface="+mj-lt"/>
            </a:endParaRPr>
          </a:p>
        </p:txBody>
      </p:sp>
      <p:sp>
        <p:nvSpPr>
          <p:cNvPr id="9" name="Line Callout 1 (No Border) 8"/>
          <p:cNvSpPr/>
          <p:nvPr/>
        </p:nvSpPr>
        <p:spPr bwMode="auto">
          <a:xfrm>
            <a:off x="1524000" y="5959437"/>
            <a:ext cx="1269344" cy="276174"/>
          </a:xfrm>
          <a:prstGeom prst="callout1">
            <a:avLst>
              <a:gd name="adj1" fmla="val -1944"/>
              <a:gd name="adj2" fmla="val 28186"/>
              <a:gd name="adj3" fmla="val -860553"/>
              <a:gd name="adj4" fmla="val 28101"/>
            </a:avLst>
          </a:prstGeom>
          <a:noFill/>
          <a:ln w="6350" cap="flat" cmpd="sng" algn="ctr">
            <a:solidFill>
              <a:schemeClr val="tx2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200" dirty="0">
                <a:solidFill>
                  <a:schemeClr val="tx2"/>
                </a:solidFill>
                <a:latin typeface="Neo Sans Intel" pitchFamily="34" charset="0"/>
                <a:cs typeface="Arial" pitchFamily="34" charset="0"/>
              </a:rPr>
              <a:t>Fetch latch (F)</a:t>
            </a:r>
            <a:endParaRPr lang="ru-RU" sz="1200" dirty="0">
              <a:solidFill>
                <a:schemeClr val="tx2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26.10.2020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310" name="Straight Arrow Connector 309"/>
          <p:cNvCxnSpPr/>
          <p:nvPr/>
        </p:nvCxnSpPr>
        <p:spPr bwMode="auto">
          <a:xfrm flipH="1">
            <a:off x="2407585" y="2664310"/>
            <a:ext cx="1421" cy="38218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7" name="Rectangle 6"/>
          <p:cNvSpPr/>
          <p:nvPr/>
        </p:nvSpPr>
        <p:spPr bwMode="auto">
          <a:xfrm>
            <a:off x="2158672" y="2118146"/>
            <a:ext cx="457200" cy="694239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43856" y="1447800"/>
            <a:ext cx="690253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dirty="0">
                <a:latin typeface="+mj-lt"/>
              </a:rPr>
              <a:t>Fetch</a:t>
            </a:r>
          </a:p>
          <a:p>
            <a:pPr algn="ctr">
              <a:lnSpc>
                <a:spcPct val="70000"/>
              </a:lnSpc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stage</a:t>
            </a:r>
            <a:br>
              <a:rPr lang="en-US" sz="1400" dirty="0">
                <a:solidFill>
                  <a:schemeClr val="tx2"/>
                </a:solidFill>
                <a:latin typeface="+mj-lt"/>
              </a:rPr>
            </a:br>
            <a:br>
              <a:rPr lang="en-US" sz="1400" dirty="0">
                <a:solidFill>
                  <a:schemeClr val="tx2"/>
                </a:solidFill>
                <a:latin typeface="+mj-lt"/>
              </a:rPr>
            </a:br>
            <a:r>
              <a:rPr lang="en-US" sz="2400" dirty="0">
                <a:solidFill>
                  <a:schemeClr val="tx2"/>
                </a:solidFill>
                <a:latin typeface="+mj-lt"/>
              </a:rPr>
              <a:t>F</a:t>
            </a:r>
            <a:endParaRPr lang="ru-RU" sz="1400" dirty="0" err="1">
              <a:solidFill>
                <a:schemeClr val="tx2"/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635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816100" y="134377"/>
            <a:ext cx="7772400" cy="762000"/>
          </a:xfrm>
        </p:spPr>
        <p:txBody>
          <a:bodyPr>
            <a:normAutofit/>
          </a:bodyPr>
          <a:lstStyle/>
          <a:p>
            <a:r>
              <a:rPr lang="en-US" sz="3600"/>
              <a:t>Pipelined RISC-V </a:t>
            </a:r>
            <a:r>
              <a:rPr lang="en-US" sz="3600" dirty="0"/>
              <a:t>CPU </a:t>
            </a:r>
            <a:r>
              <a:rPr lang="en-US" sz="3600"/>
              <a:t>with Control</a:t>
            </a:r>
            <a:endParaRPr lang="en-US" sz="3600" dirty="0"/>
          </a:p>
        </p:txBody>
      </p:sp>
      <p:grpSp>
        <p:nvGrpSpPr>
          <p:cNvPr id="174" name="Group 276"/>
          <p:cNvGrpSpPr>
            <a:grpSpLocks/>
          </p:cNvGrpSpPr>
          <p:nvPr/>
        </p:nvGrpSpPr>
        <p:grpSpPr bwMode="auto">
          <a:xfrm>
            <a:off x="2339283" y="856037"/>
            <a:ext cx="6804120" cy="631371"/>
            <a:chOff x="326" y="600"/>
            <a:chExt cx="4473" cy="696"/>
          </a:xfrm>
        </p:grpSpPr>
        <p:sp>
          <p:nvSpPr>
            <p:cNvPr id="186" name="Line 264"/>
            <p:cNvSpPr>
              <a:spLocks noChangeShapeType="1"/>
            </p:cNvSpPr>
            <p:nvPr/>
          </p:nvSpPr>
          <p:spPr bwMode="auto">
            <a:xfrm flipV="1">
              <a:off x="326" y="624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lg" len="med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sp>
          <p:nvSpPr>
            <p:cNvPr id="187" name="Line 265"/>
            <p:cNvSpPr>
              <a:spLocks noChangeShapeType="1"/>
            </p:cNvSpPr>
            <p:nvPr/>
          </p:nvSpPr>
          <p:spPr bwMode="auto">
            <a:xfrm flipV="1">
              <a:off x="1274" y="600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lg" len="med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sp>
          <p:nvSpPr>
            <p:cNvPr id="188" name="Line 266"/>
            <p:cNvSpPr>
              <a:spLocks noChangeShapeType="1"/>
            </p:cNvSpPr>
            <p:nvPr/>
          </p:nvSpPr>
          <p:spPr bwMode="auto">
            <a:xfrm flipV="1">
              <a:off x="2409" y="624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lg" len="med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sp>
          <p:nvSpPr>
            <p:cNvPr id="189" name="Line 267"/>
            <p:cNvSpPr>
              <a:spLocks noChangeShapeType="1"/>
            </p:cNvSpPr>
            <p:nvPr/>
          </p:nvSpPr>
          <p:spPr bwMode="auto">
            <a:xfrm flipV="1">
              <a:off x="3624" y="624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lg" len="med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sp>
          <p:nvSpPr>
            <p:cNvPr id="190" name="Line 268"/>
            <p:cNvSpPr>
              <a:spLocks noChangeShapeType="1"/>
            </p:cNvSpPr>
            <p:nvPr/>
          </p:nvSpPr>
          <p:spPr bwMode="auto">
            <a:xfrm flipV="1">
              <a:off x="4799" y="624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lg" len="med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</p:grpSp>
      <p:sp>
        <p:nvSpPr>
          <p:cNvPr id="175" name="Text Box 269"/>
          <p:cNvSpPr txBox="1">
            <a:spLocks noChangeArrowheads="1"/>
          </p:cNvSpPr>
          <p:nvPr/>
        </p:nvSpPr>
        <p:spPr bwMode="auto">
          <a:xfrm>
            <a:off x="3904717" y="765942"/>
            <a:ext cx="1528062" cy="76944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D</a:t>
            </a:r>
          </a:p>
          <a:p>
            <a:pPr algn="ctr"/>
            <a:r>
              <a:rPr lang="en-US" sz="1200">
                <a:latin typeface="+mj-lt"/>
              </a:rPr>
              <a:t>Instruction </a:t>
            </a:r>
            <a:r>
              <a:rPr lang="en-US" sz="1200" dirty="0">
                <a:latin typeface="+mj-lt"/>
              </a:rPr>
              <a:t>decode</a:t>
            </a:r>
          </a:p>
          <a:p>
            <a:pPr algn="ctr"/>
            <a:r>
              <a:rPr lang="en-US" sz="1200">
                <a:latin typeface="+mj-lt"/>
              </a:rPr>
              <a:t>register </a:t>
            </a:r>
            <a:r>
              <a:rPr lang="en-US" sz="1200" dirty="0">
                <a:latin typeface="+mj-lt"/>
              </a:rPr>
              <a:t>fetch</a:t>
            </a:r>
          </a:p>
        </p:txBody>
      </p:sp>
      <p:sp>
        <p:nvSpPr>
          <p:cNvPr id="176" name="Text Box 270"/>
          <p:cNvSpPr txBox="1">
            <a:spLocks noChangeArrowheads="1"/>
          </p:cNvSpPr>
          <p:nvPr/>
        </p:nvSpPr>
        <p:spPr bwMode="auto">
          <a:xfrm>
            <a:off x="2385507" y="769153"/>
            <a:ext cx="1349606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F</a:t>
            </a:r>
          </a:p>
          <a:p>
            <a:pPr algn="ctr"/>
            <a:r>
              <a:rPr lang="en-US" sz="1200">
                <a:latin typeface="+mj-lt"/>
              </a:rPr>
              <a:t>Instruction </a:t>
            </a:r>
            <a:r>
              <a:rPr lang="en-US" sz="1200" dirty="0">
                <a:latin typeface="+mj-lt"/>
              </a:rPr>
              <a:t>fetch</a:t>
            </a:r>
          </a:p>
        </p:txBody>
      </p:sp>
      <p:sp>
        <p:nvSpPr>
          <p:cNvPr id="177" name="Text Box 271"/>
          <p:cNvSpPr txBox="1">
            <a:spLocks noChangeArrowheads="1"/>
          </p:cNvSpPr>
          <p:nvPr/>
        </p:nvSpPr>
        <p:spPr bwMode="auto">
          <a:xfrm>
            <a:off x="5616866" y="772744"/>
            <a:ext cx="1711916" cy="76944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E</a:t>
            </a:r>
          </a:p>
          <a:p>
            <a:pPr algn="ctr"/>
            <a:r>
              <a:rPr lang="en-US" sz="1200" dirty="0">
                <a:latin typeface="+mj-lt"/>
              </a:rPr>
              <a:t>Execute </a:t>
            </a:r>
            <a:r>
              <a:rPr lang="en-US" sz="1200">
                <a:latin typeface="+mj-lt"/>
              </a:rPr>
              <a:t>/address </a:t>
            </a:r>
            <a:r>
              <a:rPr lang="en-US" sz="1200" dirty="0">
                <a:latin typeface="+mj-lt"/>
              </a:rPr>
              <a:t>calculation</a:t>
            </a:r>
          </a:p>
        </p:txBody>
      </p:sp>
      <p:sp>
        <p:nvSpPr>
          <p:cNvPr id="178" name="Text Box 272"/>
          <p:cNvSpPr txBox="1">
            <a:spLocks noChangeArrowheads="1"/>
          </p:cNvSpPr>
          <p:nvPr/>
        </p:nvSpPr>
        <p:spPr bwMode="auto">
          <a:xfrm>
            <a:off x="7514773" y="812194"/>
            <a:ext cx="1494276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M</a:t>
            </a:r>
          </a:p>
          <a:p>
            <a:pPr algn="ctr"/>
            <a:r>
              <a:rPr lang="en-US" sz="1200">
                <a:latin typeface="+mj-lt"/>
              </a:rPr>
              <a:t>Memory </a:t>
            </a:r>
            <a:r>
              <a:rPr lang="en-US" sz="1200" dirty="0">
                <a:latin typeface="+mj-lt"/>
              </a:rPr>
              <a:t>access</a:t>
            </a:r>
          </a:p>
        </p:txBody>
      </p:sp>
      <p:sp>
        <p:nvSpPr>
          <p:cNvPr id="179" name="Text Box 273"/>
          <p:cNvSpPr txBox="1">
            <a:spLocks noChangeArrowheads="1"/>
          </p:cNvSpPr>
          <p:nvPr/>
        </p:nvSpPr>
        <p:spPr bwMode="auto">
          <a:xfrm>
            <a:off x="9099944" y="818881"/>
            <a:ext cx="1360474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W</a:t>
            </a:r>
          </a:p>
          <a:p>
            <a:pPr algn="ctr"/>
            <a:r>
              <a:rPr lang="en-US" sz="1200">
                <a:latin typeface="+mj-lt"/>
              </a:rPr>
              <a:t>Write </a:t>
            </a:r>
            <a:r>
              <a:rPr lang="en-US" sz="1200" dirty="0">
                <a:latin typeface="+mj-lt"/>
              </a:rPr>
              <a:t>back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z="900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ru-RU" sz="90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274" name="Group 273"/>
          <p:cNvGrpSpPr/>
          <p:nvPr/>
        </p:nvGrpSpPr>
        <p:grpSpPr>
          <a:xfrm>
            <a:off x="2104659" y="1515421"/>
            <a:ext cx="7810501" cy="4824413"/>
            <a:chOff x="2104659" y="1515421"/>
            <a:chExt cx="7810501" cy="4824413"/>
          </a:xfrm>
        </p:grpSpPr>
        <p:grpSp>
          <p:nvGrpSpPr>
            <p:cNvPr id="244" name="Группа 243"/>
            <p:cNvGrpSpPr/>
            <p:nvPr/>
          </p:nvGrpSpPr>
          <p:grpSpPr>
            <a:xfrm>
              <a:off x="2104659" y="1515421"/>
              <a:ext cx="7810501" cy="4824413"/>
              <a:chOff x="571500" y="1753394"/>
              <a:chExt cx="7734300" cy="4582319"/>
            </a:xfrm>
          </p:grpSpPr>
          <p:sp>
            <p:nvSpPr>
              <p:cNvPr id="155" name="Line 228"/>
              <p:cNvSpPr>
                <a:spLocks noChangeShapeType="1"/>
              </p:cNvSpPr>
              <p:nvPr/>
            </p:nvSpPr>
            <p:spPr bwMode="auto">
              <a:xfrm rot="10800000" flipV="1">
                <a:off x="5838825" y="2943225"/>
                <a:ext cx="887413" cy="4763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6" name="Rectangle 136"/>
              <p:cNvSpPr>
                <a:spLocks noChangeArrowheads="1"/>
              </p:cNvSpPr>
              <p:nvPr/>
            </p:nvSpPr>
            <p:spPr bwMode="auto">
              <a:xfrm>
                <a:off x="1143000" y="3911600"/>
                <a:ext cx="900113" cy="923925"/>
              </a:xfrm>
              <a:prstGeom prst="rect">
                <a:avLst/>
              </a:prstGeom>
              <a:solidFill>
                <a:srgbClr val="FFFFCC"/>
              </a:solidFill>
              <a:ln w="1905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7" name="Line 13"/>
              <p:cNvSpPr>
                <a:spLocks noChangeShapeType="1"/>
              </p:cNvSpPr>
              <p:nvPr/>
            </p:nvSpPr>
            <p:spPr bwMode="auto">
              <a:xfrm>
                <a:off x="933450" y="4027488"/>
                <a:ext cx="215900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9" name="Rectangle 15"/>
              <p:cNvSpPr>
                <a:spLocks noChangeArrowheads="1"/>
              </p:cNvSpPr>
              <p:nvPr/>
            </p:nvSpPr>
            <p:spPr bwMode="auto">
              <a:xfrm>
                <a:off x="3030515" y="5237163"/>
                <a:ext cx="184198" cy="351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11" name="Freeform 17"/>
              <p:cNvSpPr>
                <a:spLocks/>
              </p:cNvSpPr>
              <p:nvPr/>
            </p:nvSpPr>
            <p:spPr bwMode="auto">
              <a:xfrm>
                <a:off x="2873375" y="3768725"/>
                <a:ext cx="823913" cy="1023080"/>
              </a:xfrm>
              <a:custGeom>
                <a:avLst/>
                <a:gdLst>
                  <a:gd name="T0" fmla="*/ 518 w 519"/>
                  <a:gd name="T1" fmla="*/ 611 h 541"/>
                  <a:gd name="T2" fmla="*/ 518 w 519"/>
                  <a:gd name="T3" fmla="*/ 0 h 541"/>
                  <a:gd name="T4" fmla="*/ 0 w 519"/>
                  <a:gd name="T5" fmla="*/ 0 h 541"/>
                  <a:gd name="T6" fmla="*/ 0 w 519"/>
                  <a:gd name="T7" fmla="*/ 611 h 541"/>
                  <a:gd name="T8" fmla="*/ 518 w 519"/>
                  <a:gd name="T9" fmla="*/ 611 h 541"/>
                  <a:gd name="T10" fmla="*/ 518 w 519"/>
                  <a:gd name="T11" fmla="*/ 611 h 5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19"/>
                  <a:gd name="T19" fmla="*/ 0 h 541"/>
                  <a:gd name="T20" fmla="*/ 519 w 519"/>
                  <a:gd name="T21" fmla="*/ 541 h 5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19" h="541">
                    <a:moveTo>
                      <a:pt x="518" y="540"/>
                    </a:moveTo>
                    <a:lnTo>
                      <a:pt x="518" y="0"/>
                    </a:lnTo>
                    <a:lnTo>
                      <a:pt x="0" y="0"/>
                    </a:lnTo>
                    <a:lnTo>
                      <a:pt x="0" y="540"/>
                    </a:lnTo>
                    <a:lnTo>
                      <a:pt x="518" y="540"/>
                    </a:lnTo>
                  </a:path>
                </a:pathLst>
              </a:custGeom>
              <a:solidFill>
                <a:srgbClr val="CCFFFF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2" name="Rectangle 18"/>
              <p:cNvSpPr>
                <a:spLocks noChangeArrowheads="1"/>
              </p:cNvSpPr>
              <p:nvPr/>
            </p:nvSpPr>
            <p:spPr bwMode="auto">
              <a:xfrm>
                <a:off x="2982890" y="3835400"/>
                <a:ext cx="184198" cy="351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15" name="Freeform 21"/>
              <p:cNvSpPr>
                <a:spLocks/>
              </p:cNvSpPr>
              <p:nvPr/>
            </p:nvSpPr>
            <p:spPr bwMode="auto">
              <a:xfrm>
                <a:off x="2582863" y="4284663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6 w 24"/>
                  <a:gd name="T5" fmla="*/ 23 h 24"/>
                  <a:gd name="T6" fmla="*/ 18 w 24"/>
                  <a:gd name="T7" fmla="*/ 21 h 24"/>
                  <a:gd name="T8" fmla="*/ 18 w 24"/>
                  <a:gd name="T9" fmla="*/ 21 h 24"/>
                  <a:gd name="T10" fmla="*/ 20 w 24"/>
                  <a:gd name="T11" fmla="*/ 19 h 24"/>
                  <a:gd name="T12" fmla="*/ 22 w 24"/>
                  <a:gd name="T13" fmla="*/ 19 h 24"/>
                  <a:gd name="T14" fmla="*/ 22 w 24"/>
                  <a:gd name="T15" fmla="*/ 17 h 24"/>
                  <a:gd name="T16" fmla="*/ 23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9 h 24"/>
                  <a:gd name="T24" fmla="*/ 23 w 24"/>
                  <a:gd name="T25" fmla="*/ 7 h 24"/>
                  <a:gd name="T26" fmla="*/ 22 w 24"/>
                  <a:gd name="T27" fmla="*/ 5 h 24"/>
                  <a:gd name="T28" fmla="*/ 22 w 24"/>
                  <a:gd name="T29" fmla="*/ 5 h 24"/>
                  <a:gd name="T30" fmla="*/ 20 w 24"/>
                  <a:gd name="T31" fmla="*/ 4 h 24"/>
                  <a:gd name="T32" fmla="*/ 18 w 24"/>
                  <a:gd name="T33" fmla="*/ 2 h 24"/>
                  <a:gd name="T34" fmla="*/ 18 w 24"/>
                  <a:gd name="T35" fmla="*/ 2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4 w 24"/>
                  <a:gd name="T51" fmla="*/ 4 h 24"/>
                  <a:gd name="T52" fmla="*/ 2 w 24"/>
                  <a:gd name="T53" fmla="*/ 5 h 24"/>
                  <a:gd name="T54" fmla="*/ 2 w 24"/>
                  <a:gd name="T55" fmla="*/ 5 h 24"/>
                  <a:gd name="T56" fmla="*/ 0 w 24"/>
                  <a:gd name="T57" fmla="*/ 7 h 24"/>
                  <a:gd name="T58" fmla="*/ 0 w 24"/>
                  <a:gd name="T59" fmla="*/ 9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2 w 24"/>
                  <a:gd name="T67" fmla="*/ 17 h 24"/>
                  <a:gd name="T68" fmla="*/ 2 w 24"/>
                  <a:gd name="T69" fmla="*/ 19 h 24"/>
                  <a:gd name="T70" fmla="*/ 4 w 24"/>
                  <a:gd name="T71" fmla="*/ 19 h 24"/>
                  <a:gd name="T72" fmla="*/ 4 w 24"/>
                  <a:gd name="T73" fmla="*/ 21 h 24"/>
                  <a:gd name="T74" fmla="*/ 6 w 24"/>
                  <a:gd name="T75" fmla="*/ 21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2" y="19"/>
                    </a:lnTo>
                    <a:lnTo>
                      <a:pt x="22" y="17"/>
                    </a:lnTo>
                    <a:lnTo>
                      <a:pt x="23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9"/>
                    </a:lnTo>
                    <a:lnTo>
                      <a:pt x="23" y="7"/>
                    </a:lnTo>
                    <a:lnTo>
                      <a:pt x="22" y="5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6" name="Freeform 22"/>
              <p:cNvSpPr>
                <a:spLocks/>
              </p:cNvSpPr>
              <p:nvPr/>
            </p:nvSpPr>
            <p:spPr bwMode="auto">
              <a:xfrm>
                <a:off x="2586038" y="4143375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6 w 24"/>
                  <a:gd name="T5" fmla="*/ 23 h 24"/>
                  <a:gd name="T6" fmla="*/ 18 w 24"/>
                  <a:gd name="T7" fmla="*/ 21 h 24"/>
                  <a:gd name="T8" fmla="*/ 18 w 24"/>
                  <a:gd name="T9" fmla="*/ 21 h 24"/>
                  <a:gd name="T10" fmla="*/ 20 w 24"/>
                  <a:gd name="T11" fmla="*/ 19 h 24"/>
                  <a:gd name="T12" fmla="*/ 22 w 24"/>
                  <a:gd name="T13" fmla="*/ 19 h 24"/>
                  <a:gd name="T14" fmla="*/ 22 w 24"/>
                  <a:gd name="T15" fmla="*/ 17 h 24"/>
                  <a:gd name="T16" fmla="*/ 23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9 h 24"/>
                  <a:gd name="T24" fmla="*/ 23 w 24"/>
                  <a:gd name="T25" fmla="*/ 7 h 24"/>
                  <a:gd name="T26" fmla="*/ 22 w 24"/>
                  <a:gd name="T27" fmla="*/ 5 h 24"/>
                  <a:gd name="T28" fmla="*/ 22 w 24"/>
                  <a:gd name="T29" fmla="*/ 5 h 24"/>
                  <a:gd name="T30" fmla="*/ 20 w 24"/>
                  <a:gd name="T31" fmla="*/ 4 h 24"/>
                  <a:gd name="T32" fmla="*/ 18 w 24"/>
                  <a:gd name="T33" fmla="*/ 2 h 24"/>
                  <a:gd name="T34" fmla="*/ 18 w 24"/>
                  <a:gd name="T35" fmla="*/ 2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4 w 24"/>
                  <a:gd name="T51" fmla="*/ 4 h 24"/>
                  <a:gd name="T52" fmla="*/ 2 w 24"/>
                  <a:gd name="T53" fmla="*/ 5 h 24"/>
                  <a:gd name="T54" fmla="*/ 2 w 24"/>
                  <a:gd name="T55" fmla="*/ 5 h 24"/>
                  <a:gd name="T56" fmla="*/ 0 w 24"/>
                  <a:gd name="T57" fmla="*/ 7 h 24"/>
                  <a:gd name="T58" fmla="*/ 0 w 24"/>
                  <a:gd name="T59" fmla="*/ 9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2 w 24"/>
                  <a:gd name="T67" fmla="*/ 17 h 24"/>
                  <a:gd name="T68" fmla="*/ 2 w 24"/>
                  <a:gd name="T69" fmla="*/ 19 h 24"/>
                  <a:gd name="T70" fmla="*/ 4 w 24"/>
                  <a:gd name="T71" fmla="*/ 19 h 24"/>
                  <a:gd name="T72" fmla="*/ 4 w 24"/>
                  <a:gd name="T73" fmla="*/ 21 h 24"/>
                  <a:gd name="T74" fmla="*/ 6 w 24"/>
                  <a:gd name="T75" fmla="*/ 21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2" y="19"/>
                    </a:lnTo>
                    <a:lnTo>
                      <a:pt x="22" y="17"/>
                    </a:lnTo>
                    <a:lnTo>
                      <a:pt x="23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9"/>
                    </a:lnTo>
                    <a:lnTo>
                      <a:pt x="23" y="7"/>
                    </a:lnTo>
                    <a:lnTo>
                      <a:pt x="22" y="5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8" name="Line 24"/>
              <p:cNvSpPr>
                <a:spLocks noChangeShapeType="1"/>
              </p:cNvSpPr>
              <p:nvPr/>
            </p:nvSpPr>
            <p:spPr bwMode="auto">
              <a:xfrm flipV="1">
                <a:off x="2300288" y="4303713"/>
                <a:ext cx="29845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9" name="Line 25"/>
              <p:cNvSpPr>
                <a:spLocks noChangeShapeType="1"/>
              </p:cNvSpPr>
              <p:nvPr/>
            </p:nvSpPr>
            <p:spPr bwMode="auto">
              <a:xfrm flipV="1">
                <a:off x="3097214" y="5689556"/>
                <a:ext cx="76517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0" name="Line 26"/>
              <p:cNvSpPr>
                <a:spLocks noChangeShapeType="1"/>
              </p:cNvSpPr>
              <p:nvPr/>
            </p:nvSpPr>
            <p:spPr bwMode="auto">
              <a:xfrm flipH="1">
                <a:off x="2412993" y="3251200"/>
                <a:ext cx="144939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" name="Freeform 27"/>
              <p:cNvSpPr>
                <a:spLocks/>
              </p:cNvSpPr>
              <p:nvPr/>
            </p:nvSpPr>
            <p:spPr bwMode="auto">
              <a:xfrm>
                <a:off x="7467600" y="3081338"/>
                <a:ext cx="147638" cy="2820988"/>
              </a:xfrm>
              <a:custGeom>
                <a:avLst/>
                <a:gdLst>
                  <a:gd name="T0" fmla="*/ 92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2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" name="Freeform 28"/>
              <p:cNvSpPr>
                <a:spLocks/>
              </p:cNvSpPr>
              <p:nvPr/>
            </p:nvSpPr>
            <p:spPr bwMode="auto">
              <a:xfrm>
                <a:off x="3867150" y="3081338"/>
                <a:ext cx="147638" cy="2820988"/>
              </a:xfrm>
              <a:custGeom>
                <a:avLst/>
                <a:gdLst>
                  <a:gd name="T0" fmla="*/ 92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2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" name="Line 30"/>
              <p:cNvSpPr>
                <a:spLocks noChangeShapeType="1"/>
              </p:cNvSpPr>
              <p:nvPr/>
            </p:nvSpPr>
            <p:spPr bwMode="auto">
              <a:xfrm>
                <a:off x="4529136" y="2976561"/>
                <a:ext cx="6350" cy="1296989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" name="Line 31"/>
              <p:cNvSpPr>
                <a:spLocks noChangeShapeType="1"/>
              </p:cNvSpPr>
              <p:nvPr/>
            </p:nvSpPr>
            <p:spPr bwMode="auto">
              <a:xfrm flipV="1">
                <a:off x="4772025" y="5445125"/>
                <a:ext cx="0" cy="8255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6" name="Line 32"/>
              <p:cNvSpPr>
                <a:spLocks noChangeShapeType="1"/>
              </p:cNvSpPr>
              <p:nvPr/>
            </p:nvSpPr>
            <p:spPr bwMode="auto">
              <a:xfrm flipV="1">
                <a:off x="5340350" y="4217988"/>
                <a:ext cx="341313" cy="317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" name="Freeform 33"/>
              <p:cNvSpPr>
                <a:spLocks/>
              </p:cNvSpPr>
              <p:nvPr/>
            </p:nvSpPr>
            <p:spPr bwMode="auto">
              <a:xfrm>
                <a:off x="4567238" y="4887913"/>
                <a:ext cx="388938" cy="547688"/>
              </a:xfrm>
              <a:custGeom>
                <a:avLst/>
                <a:gdLst>
                  <a:gd name="T0" fmla="*/ 123 w 174"/>
                  <a:gd name="T1" fmla="*/ 344 h 367"/>
                  <a:gd name="T2" fmla="*/ 144 w 174"/>
                  <a:gd name="T3" fmla="*/ 342 h 367"/>
                  <a:gd name="T4" fmla="*/ 162 w 174"/>
                  <a:gd name="T5" fmla="*/ 336 h 367"/>
                  <a:gd name="T6" fmla="*/ 179 w 174"/>
                  <a:gd name="T7" fmla="*/ 324 h 367"/>
                  <a:gd name="T8" fmla="*/ 194 w 174"/>
                  <a:gd name="T9" fmla="*/ 312 h 367"/>
                  <a:gd name="T10" fmla="*/ 208 w 174"/>
                  <a:gd name="T11" fmla="*/ 294 h 367"/>
                  <a:gd name="T12" fmla="*/ 221 w 174"/>
                  <a:gd name="T13" fmla="*/ 274 h 367"/>
                  <a:gd name="T14" fmla="*/ 230 w 174"/>
                  <a:gd name="T15" fmla="*/ 251 h 367"/>
                  <a:gd name="T16" fmla="*/ 238 w 174"/>
                  <a:gd name="T17" fmla="*/ 227 h 367"/>
                  <a:gd name="T18" fmla="*/ 244 w 174"/>
                  <a:gd name="T19" fmla="*/ 200 h 367"/>
                  <a:gd name="T20" fmla="*/ 244 w 174"/>
                  <a:gd name="T21" fmla="*/ 171 h 367"/>
                  <a:gd name="T22" fmla="*/ 244 w 174"/>
                  <a:gd name="T23" fmla="*/ 145 h 367"/>
                  <a:gd name="T24" fmla="*/ 238 w 174"/>
                  <a:gd name="T25" fmla="*/ 118 h 367"/>
                  <a:gd name="T26" fmla="*/ 230 w 174"/>
                  <a:gd name="T27" fmla="*/ 92 h 367"/>
                  <a:gd name="T28" fmla="*/ 221 w 174"/>
                  <a:gd name="T29" fmla="*/ 71 h 367"/>
                  <a:gd name="T30" fmla="*/ 208 w 174"/>
                  <a:gd name="T31" fmla="*/ 51 h 367"/>
                  <a:gd name="T32" fmla="*/ 194 w 174"/>
                  <a:gd name="T33" fmla="*/ 33 h 367"/>
                  <a:gd name="T34" fmla="*/ 179 w 174"/>
                  <a:gd name="T35" fmla="*/ 19 h 367"/>
                  <a:gd name="T36" fmla="*/ 162 w 174"/>
                  <a:gd name="T37" fmla="*/ 8 h 367"/>
                  <a:gd name="T38" fmla="*/ 144 w 174"/>
                  <a:gd name="T39" fmla="*/ 2 h 367"/>
                  <a:gd name="T40" fmla="*/ 123 w 174"/>
                  <a:gd name="T41" fmla="*/ 0 h 367"/>
                  <a:gd name="T42" fmla="*/ 103 w 174"/>
                  <a:gd name="T43" fmla="*/ 2 h 367"/>
                  <a:gd name="T44" fmla="*/ 84 w 174"/>
                  <a:gd name="T45" fmla="*/ 8 h 367"/>
                  <a:gd name="T46" fmla="*/ 68 w 174"/>
                  <a:gd name="T47" fmla="*/ 19 h 367"/>
                  <a:gd name="T48" fmla="*/ 52 w 174"/>
                  <a:gd name="T49" fmla="*/ 33 h 367"/>
                  <a:gd name="T50" fmla="*/ 38 w 174"/>
                  <a:gd name="T51" fmla="*/ 51 h 367"/>
                  <a:gd name="T52" fmla="*/ 24 w 174"/>
                  <a:gd name="T53" fmla="*/ 71 h 367"/>
                  <a:gd name="T54" fmla="*/ 14 w 174"/>
                  <a:gd name="T55" fmla="*/ 92 h 367"/>
                  <a:gd name="T56" fmla="*/ 8 w 174"/>
                  <a:gd name="T57" fmla="*/ 118 h 367"/>
                  <a:gd name="T58" fmla="*/ 3 w 174"/>
                  <a:gd name="T59" fmla="*/ 145 h 367"/>
                  <a:gd name="T60" fmla="*/ 0 w 174"/>
                  <a:gd name="T61" fmla="*/ 171 h 367"/>
                  <a:gd name="T62" fmla="*/ 3 w 174"/>
                  <a:gd name="T63" fmla="*/ 200 h 367"/>
                  <a:gd name="T64" fmla="*/ 8 w 174"/>
                  <a:gd name="T65" fmla="*/ 227 h 367"/>
                  <a:gd name="T66" fmla="*/ 14 w 174"/>
                  <a:gd name="T67" fmla="*/ 251 h 367"/>
                  <a:gd name="T68" fmla="*/ 24 w 174"/>
                  <a:gd name="T69" fmla="*/ 274 h 367"/>
                  <a:gd name="T70" fmla="*/ 38 w 174"/>
                  <a:gd name="T71" fmla="*/ 294 h 367"/>
                  <a:gd name="T72" fmla="*/ 52 w 174"/>
                  <a:gd name="T73" fmla="*/ 312 h 367"/>
                  <a:gd name="T74" fmla="*/ 68 w 174"/>
                  <a:gd name="T75" fmla="*/ 324 h 367"/>
                  <a:gd name="T76" fmla="*/ 84 w 174"/>
                  <a:gd name="T77" fmla="*/ 336 h 367"/>
                  <a:gd name="T78" fmla="*/ 103 w 174"/>
                  <a:gd name="T79" fmla="*/ 342 h 367"/>
                  <a:gd name="T80" fmla="*/ 123 w 174"/>
                  <a:gd name="T81" fmla="*/ 344 h 367"/>
                  <a:gd name="T82" fmla="*/ 123 w 174"/>
                  <a:gd name="T83" fmla="*/ 344 h 36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74"/>
                  <a:gd name="T127" fmla="*/ 0 h 367"/>
                  <a:gd name="T128" fmla="*/ 174 w 174"/>
                  <a:gd name="T129" fmla="*/ 367 h 36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74" h="367">
                    <a:moveTo>
                      <a:pt x="87" y="366"/>
                    </a:moveTo>
                    <a:lnTo>
                      <a:pt x="102" y="364"/>
                    </a:lnTo>
                    <a:lnTo>
                      <a:pt x="115" y="357"/>
                    </a:lnTo>
                    <a:lnTo>
                      <a:pt x="127" y="345"/>
                    </a:lnTo>
                    <a:lnTo>
                      <a:pt x="138" y="332"/>
                    </a:lnTo>
                    <a:lnTo>
                      <a:pt x="148" y="313"/>
                    </a:lnTo>
                    <a:lnTo>
                      <a:pt x="157" y="292"/>
                    </a:lnTo>
                    <a:lnTo>
                      <a:pt x="163" y="267"/>
                    </a:lnTo>
                    <a:lnTo>
                      <a:pt x="169" y="242"/>
                    </a:lnTo>
                    <a:lnTo>
                      <a:pt x="173" y="213"/>
                    </a:lnTo>
                    <a:lnTo>
                      <a:pt x="173" y="182"/>
                    </a:lnTo>
                    <a:lnTo>
                      <a:pt x="173" y="154"/>
                    </a:lnTo>
                    <a:lnTo>
                      <a:pt x="169" y="125"/>
                    </a:lnTo>
                    <a:lnTo>
                      <a:pt x="163" y="98"/>
                    </a:lnTo>
                    <a:lnTo>
                      <a:pt x="157" y="75"/>
                    </a:lnTo>
                    <a:lnTo>
                      <a:pt x="148" y="54"/>
                    </a:lnTo>
                    <a:lnTo>
                      <a:pt x="138" y="35"/>
                    </a:lnTo>
                    <a:lnTo>
                      <a:pt x="127" y="20"/>
                    </a:lnTo>
                    <a:lnTo>
                      <a:pt x="115" y="8"/>
                    </a:lnTo>
                    <a:lnTo>
                      <a:pt x="102" y="2"/>
                    </a:lnTo>
                    <a:lnTo>
                      <a:pt x="87" y="0"/>
                    </a:lnTo>
                    <a:lnTo>
                      <a:pt x="73" y="2"/>
                    </a:lnTo>
                    <a:lnTo>
                      <a:pt x="60" y="8"/>
                    </a:lnTo>
                    <a:lnTo>
                      <a:pt x="48" y="20"/>
                    </a:lnTo>
                    <a:lnTo>
                      <a:pt x="37" y="35"/>
                    </a:lnTo>
                    <a:lnTo>
                      <a:pt x="27" y="54"/>
                    </a:lnTo>
                    <a:lnTo>
                      <a:pt x="17" y="75"/>
                    </a:lnTo>
                    <a:lnTo>
                      <a:pt x="10" y="98"/>
                    </a:lnTo>
                    <a:lnTo>
                      <a:pt x="6" y="125"/>
                    </a:lnTo>
                    <a:lnTo>
                      <a:pt x="2" y="154"/>
                    </a:lnTo>
                    <a:lnTo>
                      <a:pt x="0" y="182"/>
                    </a:lnTo>
                    <a:lnTo>
                      <a:pt x="2" y="213"/>
                    </a:lnTo>
                    <a:lnTo>
                      <a:pt x="6" y="242"/>
                    </a:lnTo>
                    <a:lnTo>
                      <a:pt x="10" y="267"/>
                    </a:lnTo>
                    <a:lnTo>
                      <a:pt x="17" y="292"/>
                    </a:lnTo>
                    <a:lnTo>
                      <a:pt x="27" y="313"/>
                    </a:lnTo>
                    <a:lnTo>
                      <a:pt x="37" y="332"/>
                    </a:lnTo>
                    <a:lnTo>
                      <a:pt x="48" y="345"/>
                    </a:lnTo>
                    <a:lnTo>
                      <a:pt x="60" y="357"/>
                    </a:lnTo>
                    <a:lnTo>
                      <a:pt x="73" y="364"/>
                    </a:lnTo>
                    <a:lnTo>
                      <a:pt x="87" y="366"/>
                    </a:lnTo>
                  </a:path>
                </a:pathLst>
              </a:custGeom>
              <a:solidFill>
                <a:srgbClr val="FFE6CD"/>
              </a:solidFill>
              <a:ln w="1905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" name="Line 34"/>
              <p:cNvSpPr>
                <a:spLocks noChangeShapeType="1"/>
              </p:cNvSpPr>
              <p:nvPr/>
            </p:nvSpPr>
            <p:spPr bwMode="auto">
              <a:xfrm>
                <a:off x="4016375" y="5157788"/>
                <a:ext cx="55403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" name="Rectangle 35"/>
              <p:cNvSpPr>
                <a:spLocks noChangeArrowheads="1"/>
              </p:cNvSpPr>
              <p:nvPr/>
            </p:nvSpPr>
            <p:spPr bwMode="auto">
              <a:xfrm>
                <a:off x="4210050" y="4073525"/>
                <a:ext cx="326997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ALUSrc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30" name="Line 36"/>
              <p:cNvSpPr>
                <a:spLocks noChangeShapeType="1"/>
              </p:cNvSpPr>
              <p:nvPr/>
            </p:nvSpPr>
            <p:spPr bwMode="auto">
              <a:xfrm flipH="1" flipV="1">
                <a:off x="4016375" y="3241675"/>
                <a:ext cx="577850" cy="47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1" name="Freeform 37"/>
              <p:cNvSpPr>
                <a:spLocks/>
              </p:cNvSpPr>
              <p:nvPr/>
            </p:nvSpPr>
            <p:spPr bwMode="auto">
              <a:xfrm>
                <a:off x="4256088" y="4340225"/>
                <a:ext cx="41275" cy="38100"/>
              </a:xfrm>
              <a:custGeom>
                <a:avLst/>
                <a:gdLst>
                  <a:gd name="T0" fmla="*/ 11 w 26"/>
                  <a:gd name="T1" fmla="*/ 23 h 24"/>
                  <a:gd name="T2" fmla="*/ 13 w 26"/>
                  <a:gd name="T3" fmla="*/ 23 h 24"/>
                  <a:gd name="T4" fmla="*/ 15 w 26"/>
                  <a:gd name="T5" fmla="*/ 23 h 24"/>
                  <a:gd name="T6" fmla="*/ 17 w 26"/>
                  <a:gd name="T7" fmla="*/ 23 h 24"/>
                  <a:gd name="T8" fmla="*/ 19 w 26"/>
                  <a:gd name="T9" fmla="*/ 21 h 24"/>
                  <a:gd name="T10" fmla="*/ 21 w 26"/>
                  <a:gd name="T11" fmla="*/ 21 h 24"/>
                  <a:gd name="T12" fmla="*/ 21 w 26"/>
                  <a:gd name="T13" fmla="*/ 19 h 24"/>
                  <a:gd name="T14" fmla="*/ 23 w 26"/>
                  <a:gd name="T15" fmla="*/ 17 h 24"/>
                  <a:gd name="T16" fmla="*/ 23 w 26"/>
                  <a:gd name="T17" fmla="*/ 15 h 24"/>
                  <a:gd name="T18" fmla="*/ 23 w 26"/>
                  <a:gd name="T19" fmla="*/ 14 h 24"/>
                  <a:gd name="T20" fmla="*/ 25 w 26"/>
                  <a:gd name="T21" fmla="*/ 12 h 24"/>
                  <a:gd name="T22" fmla="*/ 23 w 26"/>
                  <a:gd name="T23" fmla="*/ 10 h 24"/>
                  <a:gd name="T24" fmla="*/ 23 w 26"/>
                  <a:gd name="T25" fmla="*/ 10 h 24"/>
                  <a:gd name="T26" fmla="*/ 23 w 26"/>
                  <a:gd name="T27" fmla="*/ 8 h 24"/>
                  <a:gd name="T28" fmla="*/ 21 w 26"/>
                  <a:gd name="T29" fmla="*/ 6 h 24"/>
                  <a:gd name="T30" fmla="*/ 21 w 26"/>
                  <a:gd name="T31" fmla="*/ 4 h 24"/>
                  <a:gd name="T32" fmla="*/ 19 w 26"/>
                  <a:gd name="T33" fmla="*/ 4 h 24"/>
                  <a:gd name="T34" fmla="*/ 17 w 26"/>
                  <a:gd name="T35" fmla="*/ 2 h 24"/>
                  <a:gd name="T36" fmla="*/ 15 w 26"/>
                  <a:gd name="T37" fmla="*/ 2 h 24"/>
                  <a:gd name="T38" fmla="*/ 13 w 26"/>
                  <a:gd name="T39" fmla="*/ 2 h 24"/>
                  <a:gd name="T40" fmla="*/ 11 w 26"/>
                  <a:gd name="T41" fmla="*/ 0 h 24"/>
                  <a:gd name="T42" fmla="*/ 11 w 26"/>
                  <a:gd name="T43" fmla="*/ 2 h 24"/>
                  <a:gd name="T44" fmla="*/ 9 w 26"/>
                  <a:gd name="T45" fmla="*/ 2 h 24"/>
                  <a:gd name="T46" fmla="*/ 8 w 26"/>
                  <a:gd name="T47" fmla="*/ 2 h 24"/>
                  <a:gd name="T48" fmla="*/ 6 w 26"/>
                  <a:gd name="T49" fmla="*/ 4 h 24"/>
                  <a:gd name="T50" fmla="*/ 4 w 26"/>
                  <a:gd name="T51" fmla="*/ 4 h 24"/>
                  <a:gd name="T52" fmla="*/ 4 w 26"/>
                  <a:gd name="T53" fmla="*/ 6 h 24"/>
                  <a:gd name="T54" fmla="*/ 2 w 26"/>
                  <a:gd name="T55" fmla="*/ 8 h 24"/>
                  <a:gd name="T56" fmla="*/ 2 w 26"/>
                  <a:gd name="T57" fmla="*/ 10 h 24"/>
                  <a:gd name="T58" fmla="*/ 2 w 26"/>
                  <a:gd name="T59" fmla="*/ 10 h 24"/>
                  <a:gd name="T60" fmla="*/ 0 w 26"/>
                  <a:gd name="T61" fmla="*/ 12 h 24"/>
                  <a:gd name="T62" fmla="*/ 2 w 26"/>
                  <a:gd name="T63" fmla="*/ 14 h 24"/>
                  <a:gd name="T64" fmla="*/ 2 w 26"/>
                  <a:gd name="T65" fmla="*/ 15 h 24"/>
                  <a:gd name="T66" fmla="*/ 2 w 26"/>
                  <a:gd name="T67" fmla="*/ 17 h 24"/>
                  <a:gd name="T68" fmla="*/ 4 w 26"/>
                  <a:gd name="T69" fmla="*/ 19 h 24"/>
                  <a:gd name="T70" fmla="*/ 4 w 26"/>
                  <a:gd name="T71" fmla="*/ 21 h 24"/>
                  <a:gd name="T72" fmla="*/ 6 w 26"/>
                  <a:gd name="T73" fmla="*/ 21 h 24"/>
                  <a:gd name="T74" fmla="*/ 8 w 26"/>
                  <a:gd name="T75" fmla="*/ 23 h 24"/>
                  <a:gd name="T76" fmla="*/ 9 w 26"/>
                  <a:gd name="T77" fmla="*/ 23 h 24"/>
                  <a:gd name="T78" fmla="*/ 11 w 26"/>
                  <a:gd name="T79" fmla="*/ 23 h 24"/>
                  <a:gd name="T80" fmla="*/ 11 w 26"/>
                  <a:gd name="T81" fmla="*/ 23 h 24"/>
                  <a:gd name="T82" fmla="*/ 11 w 26"/>
                  <a:gd name="T83" fmla="*/ 23 h 2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6"/>
                  <a:gd name="T127" fmla="*/ 0 h 24"/>
                  <a:gd name="T128" fmla="*/ 26 w 26"/>
                  <a:gd name="T129" fmla="*/ 24 h 24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6" h="24">
                    <a:moveTo>
                      <a:pt x="11" y="23"/>
                    </a:moveTo>
                    <a:lnTo>
                      <a:pt x="13" y="23"/>
                    </a:lnTo>
                    <a:lnTo>
                      <a:pt x="15" y="23"/>
                    </a:lnTo>
                    <a:lnTo>
                      <a:pt x="17" y="23"/>
                    </a:lnTo>
                    <a:lnTo>
                      <a:pt x="19" y="21"/>
                    </a:lnTo>
                    <a:lnTo>
                      <a:pt x="21" y="21"/>
                    </a:lnTo>
                    <a:lnTo>
                      <a:pt x="21" y="19"/>
                    </a:lnTo>
                    <a:lnTo>
                      <a:pt x="23" y="17"/>
                    </a:lnTo>
                    <a:lnTo>
                      <a:pt x="23" y="15"/>
                    </a:lnTo>
                    <a:lnTo>
                      <a:pt x="23" y="14"/>
                    </a:lnTo>
                    <a:lnTo>
                      <a:pt x="25" y="12"/>
                    </a:lnTo>
                    <a:lnTo>
                      <a:pt x="23" y="10"/>
                    </a:lnTo>
                    <a:lnTo>
                      <a:pt x="23" y="8"/>
                    </a:lnTo>
                    <a:lnTo>
                      <a:pt x="21" y="6"/>
                    </a:lnTo>
                    <a:lnTo>
                      <a:pt x="21" y="4"/>
                    </a:lnTo>
                    <a:lnTo>
                      <a:pt x="19" y="4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3" y="2"/>
                    </a:lnTo>
                    <a:lnTo>
                      <a:pt x="11" y="0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8" y="2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2" y="15"/>
                    </a:lnTo>
                    <a:lnTo>
                      <a:pt x="2" y="17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9" y="23"/>
                    </a:lnTo>
                    <a:lnTo>
                      <a:pt x="11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2" name="Line 38"/>
              <p:cNvSpPr>
                <a:spLocks noChangeShapeType="1"/>
              </p:cNvSpPr>
              <p:nvPr/>
            </p:nvSpPr>
            <p:spPr bwMode="auto">
              <a:xfrm>
                <a:off x="4356100" y="3868738"/>
                <a:ext cx="3175" cy="12890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3" name="Freeform 39"/>
              <p:cNvSpPr>
                <a:spLocks/>
              </p:cNvSpPr>
              <p:nvPr/>
            </p:nvSpPr>
            <p:spPr bwMode="auto">
              <a:xfrm>
                <a:off x="4341813" y="4668838"/>
                <a:ext cx="38100" cy="38100"/>
              </a:xfrm>
              <a:custGeom>
                <a:avLst/>
                <a:gdLst>
                  <a:gd name="T0" fmla="*/ 9 w 24"/>
                  <a:gd name="T1" fmla="*/ 23 h 24"/>
                  <a:gd name="T2" fmla="*/ 13 w 24"/>
                  <a:gd name="T3" fmla="*/ 23 h 24"/>
                  <a:gd name="T4" fmla="*/ 15 w 24"/>
                  <a:gd name="T5" fmla="*/ 23 h 24"/>
                  <a:gd name="T6" fmla="*/ 15 w 24"/>
                  <a:gd name="T7" fmla="*/ 21 h 24"/>
                  <a:gd name="T8" fmla="*/ 17 w 24"/>
                  <a:gd name="T9" fmla="*/ 21 h 24"/>
                  <a:gd name="T10" fmla="*/ 19 w 24"/>
                  <a:gd name="T11" fmla="*/ 19 h 24"/>
                  <a:gd name="T12" fmla="*/ 21 w 24"/>
                  <a:gd name="T13" fmla="*/ 19 h 24"/>
                  <a:gd name="T14" fmla="*/ 21 w 24"/>
                  <a:gd name="T15" fmla="*/ 17 h 24"/>
                  <a:gd name="T16" fmla="*/ 21 w 24"/>
                  <a:gd name="T17" fmla="*/ 15 h 24"/>
                  <a:gd name="T18" fmla="*/ 23 w 24"/>
                  <a:gd name="T19" fmla="*/ 13 h 24"/>
                  <a:gd name="T20" fmla="*/ 23 w 24"/>
                  <a:gd name="T21" fmla="*/ 12 h 24"/>
                  <a:gd name="T22" fmla="*/ 23 w 24"/>
                  <a:gd name="T23" fmla="*/ 10 h 24"/>
                  <a:gd name="T24" fmla="*/ 21 w 24"/>
                  <a:gd name="T25" fmla="*/ 8 h 24"/>
                  <a:gd name="T26" fmla="*/ 21 w 24"/>
                  <a:gd name="T27" fmla="*/ 6 h 24"/>
                  <a:gd name="T28" fmla="*/ 21 w 24"/>
                  <a:gd name="T29" fmla="*/ 6 h 24"/>
                  <a:gd name="T30" fmla="*/ 19 w 24"/>
                  <a:gd name="T31" fmla="*/ 4 h 24"/>
                  <a:gd name="T32" fmla="*/ 17 w 24"/>
                  <a:gd name="T33" fmla="*/ 2 h 24"/>
                  <a:gd name="T34" fmla="*/ 15 w 24"/>
                  <a:gd name="T35" fmla="*/ 2 h 24"/>
                  <a:gd name="T36" fmla="*/ 15 w 24"/>
                  <a:gd name="T37" fmla="*/ 0 h 24"/>
                  <a:gd name="T38" fmla="*/ 13 w 24"/>
                  <a:gd name="T39" fmla="*/ 0 h 24"/>
                  <a:gd name="T40" fmla="*/ 11 w 24"/>
                  <a:gd name="T41" fmla="*/ 0 h 24"/>
                  <a:gd name="T42" fmla="*/ 9 w 24"/>
                  <a:gd name="T43" fmla="*/ 0 h 24"/>
                  <a:gd name="T44" fmla="*/ 7 w 24"/>
                  <a:gd name="T45" fmla="*/ 0 h 24"/>
                  <a:gd name="T46" fmla="*/ 5 w 24"/>
                  <a:gd name="T47" fmla="*/ 2 h 24"/>
                  <a:gd name="T48" fmla="*/ 3 w 24"/>
                  <a:gd name="T49" fmla="*/ 2 h 24"/>
                  <a:gd name="T50" fmla="*/ 2 w 24"/>
                  <a:gd name="T51" fmla="*/ 4 h 24"/>
                  <a:gd name="T52" fmla="*/ 2 w 24"/>
                  <a:gd name="T53" fmla="*/ 6 h 24"/>
                  <a:gd name="T54" fmla="*/ 0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2 h 24"/>
                  <a:gd name="T62" fmla="*/ 0 w 24"/>
                  <a:gd name="T63" fmla="*/ 13 h 24"/>
                  <a:gd name="T64" fmla="*/ 0 w 24"/>
                  <a:gd name="T65" fmla="*/ 15 h 24"/>
                  <a:gd name="T66" fmla="*/ 0 w 24"/>
                  <a:gd name="T67" fmla="*/ 17 h 24"/>
                  <a:gd name="T68" fmla="*/ 2 w 24"/>
                  <a:gd name="T69" fmla="*/ 19 h 24"/>
                  <a:gd name="T70" fmla="*/ 2 w 24"/>
                  <a:gd name="T71" fmla="*/ 19 h 24"/>
                  <a:gd name="T72" fmla="*/ 3 w 24"/>
                  <a:gd name="T73" fmla="*/ 21 h 24"/>
                  <a:gd name="T74" fmla="*/ 5 w 24"/>
                  <a:gd name="T75" fmla="*/ 21 h 24"/>
                  <a:gd name="T76" fmla="*/ 7 w 24"/>
                  <a:gd name="T77" fmla="*/ 23 h 24"/>
                  <a:gd name="T78" fmla="*/ 9 w 24"/>
                  <a:gd name="T79" fmla="*/ 23 h 24"/>
                  <a:gd name="T80" fmla="*/ 11 w 24"/>
                  <a:gd name="T81" fmla="*/ 23 h 24"/>
                  <a:gd name="T82" fmla="*/ 11 w 24"/>
                  <a:gd name="T83" fmla="*/ 23 h 24"/>
                  <a:gd name="T84" fmla="*/ 9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9" y="23"/>
                    </a:moveTo>
                    <a:lnTo>
                      <a:pt x="13" y="23"/>
                    </a:lnTo>
                    <a:lnTo>
                      <a:pt x="15" y="23"/>
                    </a:lnTo>
                    <a:lnTo>
                      <a:pt x="15" y="21"/>
                    </a:lnTo>
                    <a:lnTo>
                      <a:pt x="17" y="21"/>
                    </a:lnTo>
                    <a:lnTo>
                      <a:pt x="19" y="19"/>
                    </a:lnTo>
                    <a:lnTo>
                      <a:pt x="21" y="19"/>
                    </a:lnTo>
                    <a:lnTo>
                      <a:pt x="21" y="17"/>
                    </a:lnTo>
                    <a:lnTo>
                      <a:pt x="21" y="15"/>
                    </a:lnTo>
                    <a:lnTo>
                      <a:pt x="23" y="13"/>
                    </a:lnTo>
                    <a:lnTo>
                      <a:pt x="23" y="12"/>
                    </a:lnTo>
                    <a:lnTo>
                      <a:pt x="23" y="10"/>
                    </a:lnTo>
                    <a:lnTo>
                      <a:pt x="21" y="8"/>
                    </a:lnTo>
                    <a:lnTo>
                      <a:pt x="21" y="6"/>
                    </a:lnTo>
                    <a:lnTo>
                      <a:pt x="19" y="4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3" y="21"/>
                    </a:lnTo>
                    <a:lnTo>
                      <a:pt x="5" y="21"/>
                    </a:lnTo>
                    <a:lnTo>
                      <a:pt x="7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9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4" name="Freeform 40"/>
              <p:cNvSpPr>
                <a:spLocks/>
              </p:cNvSpPr>
              <p:nvPr/>
            </p:nvSpPr>
            <p:spPr bwMode="auto">
              <a:xfrm>
                <a:off x="4341813" y="5140325"/>
                <a:ext cx="38100" cy="38100"/>
              </a:xfrm>
              <a:custGeom>
                <a:avLst/>
                <a:gdLst>
                  <a:gd name="T0" fmla="*/ 9 w 24"/>
                  <a:gd name="T1" fmla="*/ 23 h 24"/>
                  <a:gd name="T2" fmla="*/ 13 w 24"/>
                  <a:gd name="T3" fmla="*/ 23 h 24"/>
                  <a:gd name="T4" fmla="*/ 15 w 24"/>
                  <a:gd name="T5" fmla="*/ 23 h 24"/>
                  <a:gd name="T6" fmla="*/ 15 w 24"/>
                  <a:gd name="T7" fmla="*/ 23 h 24"/>
                  <a:gd name="T8" fmla="*/ 17 w 24"/>
                  <a:gd name="T9" fmla="*/ 21 h 24"/>
                  <a:gd name="T10" fmla="*/ 19 w 24"/>
                  <a:gd name="T11" fmla="*/ 19 h 24"/>
                  <a:gd name="T12" fmla="*/ 19 w 24"/>
                  <a:gd name="T13" fmla="*/ 19 h 24"/>
                  <a:gd name="T14" fmla="*/ 21 w 24"/>
                  <a:gd name="T15" fmla="*/ 17 h 24"/>
                  <a:gd name="T16" fmla="*/ 21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10 h 24"/>
                  <a:gd name="T24" fmla="*/ 21 w 24"/>
                  <a:gd name="T25" fmla="*/ 8 h 24"/>
                  <a:gd name="T26" fmla="*/ 21 w 24"/>
                  <a:gd name="T27" fmla="*/ 6 h 24"/>
                  <a:gd name="T28" fmla="*/ 19 w 24"/>
                  <a:gd name="T29" fmla="*/ 6 h 24"/>
                  <a:gd name="T30" fmla="*/ 19 w 24"/>
                  <a:gd name="T31" fmla="*/ 4 h 24"/>
                  <a:gd name="T32" fmla="*/ 17 w 24"/>
                  <a:gd name="T33" fmla="*/ 2 h 24"/>
                  <a:gd name="T34" fmla="*/ 15 w 24"/>
                  <a:gd name="T35" fmla="*/ 2 h 24"/>
                  <a:gd name="T36" fmla="*/ 15 w 24"/>
                  <a:gd name="T37" fmla="*/ 0 h 24"/>
                  <a:gd name="T38" fmla="*/ 13 w 24"/>
                  <a:gd name="T39" fmla="*/ 0 h 24"/>
                  <a:gd name="T40" fmla="*/ 11 w 24"/>
                  <a:gd name="T41" fmla="*/ 0 h 24"/>
                  <a:gd name="T42" fmla="*/ 9 w 24"/>
                  <a:gd name="T43" fmla="*/ 0 h 24"/>
                  <a:gd name="T44" fmla="*/ 7 w 24"/>
                  <a:gd name="T45" fmla="*/ 0 h 24"/>
                  <a:gd name="T46" fmla="*/ 5 w 24"/>
                  <a:gd name="T47" fmla="*/ 2 h 24"/>
                  <a:gd name="T48" fmla="*/ 3 w 24"/>
                  <a:gd name="T49" fmla="*/ 2 h 24"/>
                  <a:gd name="T50" fmla="*/ 2 w 24"/>
                  <a:gd name="T51" fmla="*/ 4 h 24"/>
                  <a:gd name="T52" fmla="*/ 2 w 24"/>
                  <a:gd name="T53" fmla="*/ 6 h 24"/>
                  <a:gd name="T54" fmla="*/ 0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0 w 24"/>
                  <a:gd name="T67" fmla="*/ 17 h 24"/>
                  <a:gd name="T68" fmla="*/ 2 w 24"/>
                  <a:gd name="T69" fmla="*/ 19 h 24"/>
                  <a:gd name="T70" fmla="*/ 2 w 24"/>
                  <a:gd name="T71" fmla="*/ 19 h 24"/>
                  <a:gd name="T72" fmla="*/ 3 w 24"/>
                  <a:gd name="T73" fmla="*/ 21 h 24"/>
                  <a:gd name="T74" fmla="*/ 5 w 24"/>
                  <a:gd name="T75" fmla="*/ 23 h 24"/>
                  <a:gd name="T76" fmla="*/ 7 w 24"/>
                  <a:gd name="T77" fmla="*/ 23 h 24"/>
                  <a:gd name="T78" fmla="*/ 9 w 24"/>
                  <a:gd name="T79" fmla="*/ 23 h 24"/>
                  <a:gd name="T80" fmla="*/ 11 w 24"/>
                  <a:gd name="T81" fmla="*/ 23 h 24"/>
                  <a:gd name="T82" fmla="*/ 11 w 24"/>
                  <a:gd name="T83" fmla="*/ 23 h 24"/>
                  <a:gd name="T84" fmla="*/ 9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9" y="23"/>
                    </a:moveTo>
                    <a:lnTo>
                      <a:pt x="13" y="23"/>
                    </a:lnTo>
                    <a:lnTo>
                      <a:pt x="15" y="23"/>
                    </a:lnTo>
                    <a:lnTo>
                      <a:pt x="17" y="21"/>
                    </a:lnTo>
                    <a:lnTo>
                      <a:pt x="19" y="19"/>
                    </a:lnTo>
                    <a:lnTo>
                      <a:pt x="21" y="17"/>
                    </a:lnTo>
                    <a:lnTo>
                      <a:pt x="21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10"/>
                    </a:lnTo>
                    <a:lnTo>
                      <a:pt x="21" y="8"/>
                    </a:lnTo>
                    <a:lnTo>
                      <a:pt x="21" y="6"/>
                    </a:lnTo>
                    <a:lnTo>
                      <a:pt x="19" y="6"/>
                    </a:lnTo>
                    <a:lnTo>
                      <a:pt x="19" y="4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3" y="21"/>
                    </a:lnTo>
                    <a:lnTo>
                      <a:pt x="5" y="23"/>
                    </a:lnTo>
                    <a:lnTo>
                      <a:pt x="7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9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7" name="Line 43"/>
              <p:cNvSpPr>
                <a:spLocks noChangeShapeType="1"/>
              </p:cNvSpPr>
              <p:nvPr/>
            </p:nvSpPr>
            <p:spPr bwMode="auto">
              <a:xfrm flipH="1" flipV="1">
                <a:off x="4019550" y="4049713"/>
                <a:ext cx="698500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8" name="Freeform 44"/>
              <p:cNvSpPr>
                <a:spLocks/>
              </p:cNvSpPr>
              <p:nvPr/>
            </p:nvSpPr>
            <p:spPr bwMode="auto">
              <a:xfrm>
                <a:off x="4273550" y="4359275"/>
                <a:ext cx="1412875" cy="450850"/>
              </a:xfrm>
              <a:custGeom>
                <a:avLst/>
                <a:gdLst>
                  <a:gd name="T0" fmla="*/ 889 w 935"/>
                  <a:gd name="T1" fmla="*/ 283 h 284"/>
                  <a:gd name="T2" fmla="*/ 0 w 935"/>
                  <a:gd name="T3" fmla="*/ 283 h 284"/>
                  <a:gd name="T4" fmla="*/ 0 w 935"/>
                  <a:gd name="T5" fmla="*/ 0 h 284"/>
                  <a:gd name="T6" fmla="*/ 0 60000 65536"/>
                  <a:gd name="T7" fmla="*/ 0 60000 65536"/>
                  <a:gd name="T8" fmla="*/ 0 60000 65536"/>
                  <a:gd name="T9" fmla="*/ 0 w 935"/>
                  <a:gd name="T10" fmla="*/ 0 h 284"/>
                  <a:gd name="T11" fmla="*/ 935 w 935"/>
                  <a:gd name="T12" fmla="*/ 284 h 2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35" h="284">
                    <a:moveTo>
                      <a:pt x="934" y="283"/>
                    </a:moveTo>
                    <a:lnTo>
                      <a:pt x="0" y="283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9" name="Freeform 45"/>
              <p:cNvSpPr>
                <a:spLocks/>
              </p:cNvSpPr>
              <p:nvPr/>
            </p:nvSpPr>
            <p:spPr bwMode="auto">
              <a:xfrm>
                <a:off x="5686425" y="3081338"/>
                <a:ext cx="147638" cy="2820988"/>
              </a:xfrm>
              <a:custGeom>
                <a:avLst/>
                <a:gdLst>
                  <a:gd name="T0" fmla="*/ 90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0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40" name="Freeform 46"/>
              <p:cNvSpPr>
                <a:spLocks/>
              </p:cNvSpPr>
              <p:nvPr/>
            </p:nvSpPr>
            <p:spPr bwMode="auto">
              <a:xfrm>
                <a:off x="4602163" y="3141663"/>
                <a:ext cx="579438" cy="669925"/>
              </a:xfrm>
              <a:custGeom>
                <a:avLst/>
                <a:gdLst>
                  <a:gd name="T0" fmla="*/ 0 w 301"/>
                  <a:gd name="T1" fmla="*/ 0 h 422"/>
                  <a:gd name="T2" fmla="*/ 0 w 301"/>
                  <a:gd name="T3" fmla="*/ 170 h 422"/>
                  <a:gd name="T4" fmla="*/ 75 w 301"/>
                  <a:gd name="T5" fmla="*/ 210 h 422"/>
                  <a:gd name="T6" fmla="*/ 0 w 301"/>
                  <a:gd name="T7" fmla="*/ 251 h 422"/>
                  <a:gd name="T8" fmla="*/ 0 w 301"/>
                  <a:gd name="T9" fmla="*/ 421 h 422"/>
                  <a:gd name="T10" fmla="*/ 364 w 301"/>
                  <a:gd name="T11" fmla="*/ 285 h 422"/>
                  <a:gd name="T12" fmla="*/ 364 w 301"/>
                  <a:gd name="T13" fmla="*/ 138 h 422"/>
                  <a:gd name="T14" fmla="*/ 0 w 301"/>
                  <a:gd name="T15" fmla="*/ 0 h 422"/>
                  <a:gd name="T16" fmla="*/ 0 w 301"/>
                  <a:gd name="T17" fmla="*/ 0 h 42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01"/>
                  <a:gd name="T28" fmla="*/ 0 h 422"/>
                  <a:gd name="T29" fmla="*/ 301 w 301"/>
                  <a:gd name="T30" fmla="*/ 422 h 42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01" h="422">
                    <a:moveTo>
                      <a:pt x="0" y="0"/>
                    </a:moveTo>
                    <a:lnTo>
                      <a:pt x="0" y="170"/>
                    </a:lnTo>
                    <a:lnTo>
                      <a:pt x="62" y="210"/>
                    </a:lnTo>
                    <a:lnTo>
                      <a:pt x="0" y="251"/>
                    </a:lnTo>
                    <a:lnTo>
                      <a:pt x="0" y="421"/>
                    </a:lnTo>
                    <a:lnTo>
                      <a:pt x="300" y="285"/>
                    </a:lnTo>
                    <a:lnTo>
                      <a:pt x="300" y="13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FF99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41" name="Freeform 47"/>
              <p:cNvSpPr>
                <a:spLocks/>
              </p:cNvSpPr>
              <p:nvPr/>
            </p:nvSpPr>
            <p:spPr bwMode="auto">
              <a:xfrm>
                <a:off x="4713288" y="3944938"/>
                <a:ext cx="620713" cy="727075"/>
              </a:xfrm>
              <a:custGeom>
                <a:avLst/>
                <a:gdLst>
                  <a:gd name="T0" fmla="*/ 0 w 300"/>
                  <a:gd name="T1" fmla="*/ 0 h 422"/>
                  <a:gd name="T2" fmla="*/ 0 w 300"/>
                  <a:gd name="T3" fmla="*/ 186 h 422"/>
                  <a:gd name="T4" fmla="*/ 80 w 300"/>
                  <a:gd name="T5" fmla="*/ 229 h 422"/>
                  <a:gd name="T6" fmla="*/ 0 w 300"/>
                  <a:gd name="T7" fmla="*/ 272 h 422"/>
                  <a:gd name="T8" fmla="*/ 0 w 300"/>
                  <a:gd name="T9" fmla="*/ 457 h 422"/>
                  <a:gd name="T10" fmla="*/ 390 w 300"/>
                  <a:gd name="T11" fmla="*/ 309 h 422"/>
                  <a:gd name="T12" fmla="*/ 390 w 300"/>
                  <a:gd name="T13" fmla="*/ 148 h 422"/>
                  <a:gd name="T14" fmla="*/ 0 w 300"/>
                  <a:gd name="T15" fmla="*/ 0 h 422"/>
                  <a:gd name="T16" fmla="*/ 0 w 300"/>
                  <a:gd name="T17" fmla="*/ 0 h 42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00"/>
                  <a:gd name="T28" fmla="*/ 0 h 422"/>
                  <a:gd name="T29" fmla="*/ 300 w 300"/>
                  <a:gd name="T30" fmla="*/ 422 h 42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00" h="422">
                    <a:moveTo>
                      <a:pt x="0" y="0"/>
                    </a:moveTo>
                    <a:lnTo>
                      <a:pt x="0" y="171"/>
                    </a:lnTo>
                    <a:lnTo>
                      <a:pt x="61" y="211"/>
                    </a:lnTo>
                    <a:lnTo>
                      <a:pt x="0" y="251"/>
                    </a:lnTo>
                    <a:lnTo>
                      <a:pt x="0" y="421"/>
                    </a:lnTo>
                    <a:lnTo>
                      <a:pt x="299" y="285"/>
                    </a:lnTo>
                    <a:lnTo>
                      <a:pt x="299" y="13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FF99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42" name="Freeform 48"/>
              <p:cNvSpPr>
                <a:spLocks/>
              </p:cNvSpPr>
              <p:nvPr/>
            </p:nvSpPr>
            <p:spPr bwMode="auto">
              <a:xfrm>
                <a:off x="4246563" y="3482975"/>
                <a:ext cx="239713" cy="379413"/>
              </a:xfrm>
              <a:custGeom>
                <a:avLst/>
                <a:gdLst>
                  <a:gd name="T0" fmla="*/ 73 w 151"/>
                  <a:gd name="T1" fmla="*/ 236 h 239"/>
                  <a:gd name="T2" fmla="*/ 86 w 151"/>
                  <a:gd name="T3" fmla="*/ 236 h 239"/>
                  <a:gd name="T4" fmla="*/ 98 w 151"/>
                  <a:gd name="T5" fmla="*/ 232 h 239"/>
                  <a:gd name="T6" fmla="*/ 109 w 151"/>
                  <a:gd name="T7" fmla="*/ 224 h 239"/>
                  <a:gd name="T8" fmla="*/ 119 w 151"/>
                  <a:gd name="T9" fmla="*/ 215 h 239"/>
                  <a:gd name="T10" fmla="*/ 129 w 151"/>
                  <a:gd name="T11" fmla="*/ 203 h 239"/>
                  <a:gd name="T12" fmla="*/ 134 w 151"/>
                  <a:gd name="T13" fmla="*/ 188 h 239"/>
                  <a:gd name="T14" fmla="*/ 142 w 151"/>
                  <a:gd name="T15" fmla="*/ 172 h 239"/>
                  <a:gd name="T16" fmla="*/ 146 w 151"/>
                  <a:gd name="T17" fmla="*/ 155 h 239"/>
                  <a:gd name="T18" fmla="*/ 150 w 151"/>
                  <a:gd name="T19" fmla="*/ 138 h 239"/>
                  <a:gd name="T20" fmla="*/ 150 w 151"/>
                  <a:gd name="T21" fmla="*/ 119 h 239"/>
                  <a:gd name="T22" fmla="*/ 150 w 151"/>
                  <a:gd name="T23" fmla="*/ 100 h 239"/>
                  <a:gd name="T24" fmla="*/ 146 w 151"/>
                  <a:gd name="T25" fmla="*/ 80 h 239"/>
                  <a:gd name="T26" fmla="*/ 142 w 151"/>
                  <a:gd name="T27" fmla="*/ 63 h 239"/>
                  <a:gd name="T28" fmla="*/ 134 w 151"/>
                  <a:gd name="T29" fmla="*/ 48 h 239"/>
                  <a:gd name="T30" fmla="*/ 129 w 151"/>
                  <a:gd name="T31" fmla="*/ 34 h 239"/>
                  <a:gd name="T32" fmla="*/ 119 w 151"/>
                  <a:gd name="T33" fmla="*/ 23 h 239"/>
                  <a:gd name="T34" fmla="*/ 109 w 151"/>
                  <a:gd name="T35" fmla="*/ 13 h 239"/>
                  <a:gd name="T36" fmla="*/ 98 w 151"/>
                  <a:gd name="T37" fmla="*/ 6 h 239"/>
                  <a:gd name="T38" fmla="*/ 86 w 151"/>
                  <a:gd name="T39" fmla="*/ 0 h 239"/>
                  <a:gd name="T40" fmla="*/ 75 w 151"/>
                  <a:gd name="T41" fmla="*/ 0 h 239"/>
                  <a:gd name="T42" fmla="*/ 62 w 151"/>
                  <a:gd name="T43" fmla="*/ 0 h 239"/>
                  <a:gd name="T44" fmla="*/ 50 w 151"/>
                  <a:gd name="T45" fmla="*/ 6 h 239"/>
                  <a:gd name="T46" fmla="*/ 40 w 151"/>
                  <a:gd name="T47" fmla="*/ 13 h 239"/>
                  <a:gd name="T48" fmla="*/ 31 w 151"/>
                  <a:gd name="T49" fmla="*/ 23 h 239"/>
                  <a:gd name="T50" fmla="*/ 21 w 151"/>
                  <a:gd name="T51" fmla="*/ 34 h 239"/>
                  <a:gd name="T52" fmla="*/ 14 w 151"/>
                  <a:gd name="T53" fmla="*/ 48 h 239"/>
                  <a:gd name="T54" fmla="*/ 8 w 151"/>
                  <a:gd name="T55" fmla="*/ 63 h 239"/>
                  <a:gd name="T56" fmla="*/ 4 w 151"/>
                  <a:gd name="T57" fmla="*/ 80 h 239"/>
                  <a:gd name="T58" fmla="*/ 0 w 151"/>
                  <a:gd name="T59" fmla="*/ 100 h 239"/>
                  <a:gd name="T60" fmla="*/ 0 w 151"/>
                  <a:gd name="T61" fmla="*/ 119 h 239"/>
                  <a:gd name="T62" fmla="*/ 0 w 151"/>
                  <a:gd name="T63" fmla="*/ 138 h 239"/>
                  <a:gd name="T64" fmla="*/ 4 w 151"/>
                  <a:gd name="T65" fmla="*/ 155 h 239"/>
                  <a:gd name="T66" fmla="*/ 8 w 151"/>
                  <a:gd name="T67" fmla="*/ 172 h 239"/>
                  <a:gd name="T68" fmla="*/ 14 w 151"/>
                  <a:gd name="T69" fmla="*/ 188 h 239"/>
                  <a:gd name="T70" fmla="*/ 21 w 151"/>
                  <a:gd name="T71" fmla="*/ 203 h 239"/>
                  <a:gd name="T72" fmla="*/ 31 w 151"/>
                  <a:gd name="T73" fmla="*/ 215 h 239"/>
                  <a:gd name="T74" fmla="*/ 40 w 151"/>
                  <a:gd name="T75" fmla="*/ 224 h 239"/>
                  <a:gd name="T76" fmla="*/ 50 w 151"/>
                  <a:gd name="T77" fmla="*/ 232 h 239"/>
                  <a:gd name="T78" fmla="*/ 62 w 151"/>
                  <a:gd name="T79" fmla="*/ 236 h 239"/>
                  <a:gd name="T80" fmla="*/ 75 w 151"/>
                  <a:gd name="T81" fmla="*/ 238 h 239"/>
                  <a:gd name="T82" fmla="*/ 75 w 151"/>
                  <a:gd name="T83" fmla="*/ 238 h 239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51"/>
                  <a:gd name="T127" fmla="*/ 0 h 239"/>
                  <a:gd name="T128" fmla="*/ 151 w 151"/>
                  <a:gd name="T129" fmla="*/ 239 h 239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51" h="239">
                    <a:moveTo>
                      <a:pt x="73" y="236"/>
                    </a:moveTo>
                    <a:lnTo>
                      <a:pt x="86" y="236"/>
                    </a:lnTo>
                    <a:lnTo>
                      <a:pt x="98" y="232"/>
                    </a:lnTo>
                    <a:lnTo>
                      <a:pt x="109" y="224"/>
                    </a:lnTo>
                    <a:lnTo>
                      <a:pt x="119" y="215"/>
                    </a:lnTo>
                    <a:lnTo>
                      <a:pt x="129" y="203"/>
                    </a:lnTo>
                    <a:lnTo>
                      <a:pt x="134" y="188"/>
                    </a:lnTo>
                    <a:lnTo>
                      <a:pt x="142" y="172"/>
                    </a:lnTo>
                    <a:lnTo>
                      <a:pt x="146" y="155"/>
                    </a:lnTo>
                    <a:lnTo>
                      <a:pt x="150" y="138"/>
                    </a:lnTo>
                    <a:lnTo>
                      <a:pt x="150" y="119"/>
                    </a:lnTo>
                    <a:lnTo>
                      <a:pt x="150" y="100"/>
                    </a:lnTo>
                    <a:lnTo>
                      <a:pt x="146" y="80"/>
                    </a:lnTo>
                    <a:lnTo>
                      <a:pt x="142" y="63"/>
                    </a:lnTo>
                    <a:lnTo>
                      <a:pt x="134" y="48"/>
                    </a:lnTo>
                    <a:lnTo>
                      <a:pt x="129" y="34"/>
                    </a:lnTo>
                    <a:lnTo>
                      <a:pt x="119" y="23"/>
                    </a:lnTo>
                    <a:lnTo>
                      <a:pt x="109" y="13"/>
                    </a:lnTo>
                    <a:lnTo>
                      <a:pt x="98" y="6"/>
                    </a:lnTo>
                    <a:lnTo>
                      <a:pt x="86" y="0"/>
                    </a:lnTo>
                    <a:lnTo>
                      <a:pt x="75" y="0"/>
                    </a:lnTo>
                    <a:lnTo>
                      <a:pt x="62" y="0"/>
                    </a:lnTo>
                    <a:lnTo>
                      <a:pt x="50" y="6"/>
                    </a:lnTo>
                    <a:lnTo>
                      <a:pt x="40" y="13"/>
                    </a:lnTo>
                    <a:lnTo>
                      <a:pt x="31" y="23"/>
                    </a:lnTo>
                    <a:lnTo>
                      <a:pt x="21" y="34"/>
                    </a:lnTo>
                    <a:lnTo>
                      <a:pt x="14" y="48"/>
                    </a:lnTo>
                    <a:lnTo>
                      <a:pt x="8" y="63"/>
                    </a:lnTo>
                    <a:lnTo>
                      <a:pt x="4" y="80"/>
                    </a:lnTo>
                    <a:lnTo>
                      <a:pt x="0" y="100"/>
                    </a:lnTo>
                    <a:lnTo>
                      <a:pt x="0" y="119"/>
                    </a:lnTo>
                    <a:lnTo>
                      <a:pt x="0" y="138"/>
                    </a:lnTo>
                    <a:lnTo>
                      <a:pt x="4" y="155"/>
                    </a:lnTo>
                    <a:lnTo>
                      <a:pt x="8" y="172"/>
                    </a:lnTo>
                    <a:lnTo>
                      <a:pt x="14" y="188"/>
                    </a:lnTo>
                    <a:lnTo>
                      <a:pt x="21" y="203"/>
                    </a:lnTo>
                    <a:lnTo>
                      <a:pt x="31" y="215"/>
                    </a:lnTo>
                    <a:lnTo>
                      <a:pt x="40" y="224"/>
                    </a:lnTo>
                    <a:lnTo>
                      <a:pt x="50" y="232"/>
                    </a:lnTo>
                    <a:lnTo>
                      <a:pt x="62" y="236"/>
                    </a:lnTo>
                    <a:lnTo>
                      <a:pt x="75" y="238"/>
                    </a:lnTo>
                  </a:path>
                </a:pathLst>
              </a:custGeom>
              <a:solidFill>
                <a:srgbClr val="EAEAEA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43" name="Rectangle 49"/>
              <p:cNvSpPr>
                <a:spLocks noChangeArrowheads="1"/>
              </p:cNvSpPr>
              <p:nvPr/>
            </p:nvSpPr>
            <p:spPr bwMode="auto">
              <a:xfrm>
                <a:off x="4733925" y="4383088"/>
                <a:ext cx="185722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ALU</a:t>
                </a:r>
              </a:p>
            </p:txBody>
          </p:sp>
          <p:sp>
            <p:nvSpPr>
              <p:cNvPr id="44" name="Rectangle 50"/>
              <p:cNvSpPr>
                <a:spLocks noChangeArrowheads="1"/>
              </p:cNvSpPr>
              <p:nvPr/>
            </p:nvSpPr>
            <p:spPr bwMode="auto">
              <a:xfrm>
                <a:off x="5038725" y="4319588"/>
                <a:ext cx="263502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result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45" name="Rectangle 51"/>
              <p:cNvSpPr>
                <a:spLocks noChangeArrowheads="1"/>
              </p:cNvSpPr>
              <p:nvPr/>
            </p:nvSpPr>
            <p:spPr bwMode="auto">
              <a:xfrm>
                <a:off x="5059738" y="4160179"/>
                <a:ext cx="288146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zero</a:t>
                </a: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?</a:t>
                </a:r>
              </a:p>
            </p:txBody>
          </p:sp>
          <p:sp>
            <p:nvSpPr>
              <p:cNvPr id="46" name="Rectangle 52"/>
              <p:cNvSpPr>
                <a:spLocks noChangeArrowheads="1"/>
              </p:cNvSpPr>
              <p:nvPr/>
            </p:nvSpPr>
            <p:spPr bwMode="auto">
              <a:xfrm>
                <a:off x="4887913" y="3319463"/>
                <a:ext cx="263502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Add </a:t>
                </a:r>
              </a:p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result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47" name="Rectangle 53"/>
              <p:cNvSpPr>
                <a:spLocks noChangeArrowheads="1"/>
              </p:cNvSpPr>
              <p:nvPr/>
            </p:nvSpPr>
            <p:spPr bwMode="auto">
              <a:xfrm>
                <a:off x="4619625" y="3529013"/>
                <a:ext cx="182547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Add</a:t>
                </a:r>
              </a:p>
            </p:txBody>
          </p:sp>
          <p:sp>
            <p:nvSpPr>
              <p:cNvPr id="48" name="Rectangle 54"/>
              <p:cNvSpPr>
                <a:spLocks noChangeArrowheads="1"/>
              </p:cNvSpPr>
              <p:nvPr/>
            </p:nvSpPr>
            <p:spPr bwMode="auto">
              <a:xfrm>
                <a:off x="4283092" y="3573618"/>
                <a:ext cx="184134" cy="2046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Shift </a:t>
                </a:r>
              </a:p>
              <a:p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left 1</a:t>
                </a:r>
              </a:p>
            </p:txBody>
          </p:sp>
          <p:sp>
            <p:nvSpPr>
              <p:cNvPr id="49" name="Line 55"/>
              <p:cNvSpPr>
                <a:spLocks noChangeShapeType="1"/>
              </p:cNvSpPr>
              <p:nvPr/>
            </p:nvSpPr>
            <p:spPr bwMode="auto">
              <a:xfrm flipH="1" flipV="1">
                <a:off x="4614863" y="4514850"/>
                <a:ext cx="103188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50" name="Line 56"/>
              <p:cNvSpPr>
                <a:spLocks noChangeShapeType="1"/>
              </p:cNvSpPr>
              <p:nvPr/>
            </p:nvSpPr>
            <p:spPr bwMode="auto">
              <a:xfrm flipH="1" flipV="1">
                <a:off x="4010025" y="4357688"/>
                <a:ext cx="460375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51" name="Line 57"/>
              <p:cNvSpPr>
                <a:spLocks noChangeShapeType="1"/>
              </p:cNvSpPr>
              <p:nvPr/>
            </p:nvSpPr>
            <p:spPr bwMode="auto">
              <a:xfrm flipH="1" flipV="1">
                <a:off x="4359275" y="4681538"/>
                <a:ext cx="112713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52" name="Line 58"/>
              <p:cNvSpPr>
                <a:spLocks noChangeShapeType="1"/>
              </p:cNvSpPr>
              <p:nvPr/>
            </p:nvSpPr>
            <p:spPr bwMode="auto">
              <a:xfrm flipH="1">
                <a:off x="5187950" y="3471863"/>
                <a:ext cx="488950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53" name="Line 59"/>
              <p:cNvSpPr>
                <a:spLocks noChangeShapeType="1"/>
              </p:cNvSpPr>
              <p:nvPr/>
            </p:nvSpPr>
            <p:spPr bwMode="auto">
              <a:xfrm flipH="1" flipV="1">
                <a:off x="5326063" y="4400550"/>
                <a:ext cx="360363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56" name="Rectangle 62"/>
              <p:cNvSpPr>
                <a:spLocks noChangeArrowheads="1"/>
              </p:cNvSpPr>
              <p:nvPr/>
            </p:nvSpPr>
            <p:spPr bwMode="auto">
              <a:xfrm>
                <a:off x="4591065" y="5002213"/>
                <a:ext cx="344458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rgbClr val="EB7500"/>
                    </a:solidFill>
                    <a:latin typeface="+mj-lt"/>
                  </a:rPr>
                  <a:t>ALU</a:t>
                </a:r>
              </a:p>
              <a:p>
                <a:pPr algn="ctr"/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Control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57" name="Rectangle 63"/>
              <p:cNvSpPr>
                <a:spLocks noChangeArrowheads="1"/>
              </p:cNvSpPr>
              <p:nvPr/>
            </p:nvSpPr>
            <p:spPr bwMode="auto">
              <a:xfrm>
                <a:off x="4873625" y="5386388"/>
                <a:ext cx="319061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ALUOp</a:t>
                </a:r>
              </a:p>
            </p:txBody>
          </p:sp>
          <p:sp>
            <p:nvSpPr>
              <p:cNvPr id="59" name="Line 65"/>
              <p:cNvSpPr>
                <a:spLocks noChangeShapeType="1"/>
              </p:cNvSpPr>
              <p:nvPr/>
            </p:nvSpPr>
            <p:spPr bwMode="auto">
              <a:xfrm flipH="1">
                <a:off x="4010024" y="5681664"/>
                <a:ext cx="166846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60" name="Line 66"/>
              <p:cNvSpPr>
                <a:spLocks noChangeShapeType="1"/>
              </p:cNvSpPr>
              <p:nvPr/>
            </p:nvSpPr>
            <p:spPr bwMode="auto">
              <a:xfrm flipH="1" flipV="1">
                <a:off x="4486275" y="3667125"/>
                <a:ext cx="112713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61" name="Rectangle 67"/>
              <p:cNvSpPr>
                <a:spLocks noChangeArrowheads="1"/>
              </p:cNvSpPr>
              <p:nvPr/>
            </p:nvSpPr>
            <p:spPr bwMode="auto">
              <a:xfrm>
                <a:off x="3298714" y="3522987"/>
                <a:ext cx="431763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RegWrite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62" name="Rectangle 68"/>
              <p:cNvSpPr>
                <a:spLocks noChangeArrowheads="1"/>
              </p:cNvSpPr>
              <p:nvPr/>
            </p:nvSpPr>
            <p:spPr bwMode="auto">
              <a:xfrm>
                <a:off x="2880684" y="3867157"/>
                <a:ext cx="380968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reg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63" name="Rectangle 69"/>
              <p:cNvSpPr>
                <a:spLocks noChangeArrowheads="1"/>
              </p:cNvSpPr>
              <p:nvPr/>
            </p:nvSpPr>
            <p:spPr bwMode="auto">
              <a:xfrm>
                <a:off x="2884605" y="4119546"/>
                <a:ext cx="380968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reg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2</a:t>
                </a:r>
              </a:p>
            </p:txBody>
          </p:sp>
          <p:sp>
            <p:nvSpPr>
              <p:cNvPr id="64" name="Rectangle 70"/>
              <p:cNvSpPr>
                <a:spLocks noChangeArrowheads="1"/>
              </p:cNvSpPr>
              <p:nvPr/>
            </p:nvSpPr>
            <p:spPr bwMode="auto">
              <a:xfrm>
                <a:off x="2892480" y="4359228"/>
                <a:ext cx="336521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Write reg</a:t>
                </a:r>
                <a:endParaRPr lang="en-US" sz="7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65" name="Rectangle 71"/>
              <p:cNvSpPr>
                <a:spLocks noChangeArrowheads="1"/>
              </p:cNvSpPr>
              <p:nvPr/>
            </p:nvSpPr>
            <p:spPr bwMode="auto">
              <a:xfrm>
                <a:off x="2887417" y="4591380"/>
                <a:ext cx="377793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Write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data</a:t>
                </a:r>
              </a:p>
            </p:txBody>
          </p:sp>
          <p:sp>
            <p:nvSpPr>
              <p:cNvPr id="66" name="Rectangle 72"/>
              <p:cNvSpPr>
                <a:spLocks noChangeArrowheads="1"/>
              </p:cNvSpPr>
              <p:nvPr/>
            </p:nvSpPr>
            <p:spPr bwMode="auto">
              <a:xfrm>
                <a:off x="3252970" y="4009338"/>
                <a:ext cx="422239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data 1</a:t>
                </a:r>
              </a:p>
            </p:txBody>
          </p:sp>
          <p:sp>
            <p:nvSpPr>
              <p:cNvPr id="67" name="Rectangle 73"/>
              <p:cNvSpPr>
                <a:spLocks noChangeArrowheads="1"/>
              </p:cNvSpPr>
              <p:nvPr/>
            </p:nvSpPr>
            <p:spPr bwMode="auto">
              <a:xfrm>
                <a:off x="3258731" y="4311681"/>
                <a:ext cx="422239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data 2</a:t>
                </a:r>
              </a:p>
            </p:txBody>
          </p:sp>
          <p:sp>
            <p:nvSpPr>
              <p:cNvPr id="68" name="Rectangle 74"/>
              <p:cNvSpPr>
                <a:spLocks noChangeArrowheads="1"/>
              </p:cNvSpPr>
              <p:nvPr/>
            </p:nvSpPr>
            <p:spPr bwMode="auto">
              <a:xfrm>
                <a:off x="3279774" y="4525078"/>
                <a:ext cx="387303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r"/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Register </a:t>
                </a: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File</a:t>
                </a:r>
              </a:p>
            </p:txBody>
          </p:sp>
          <p:sp>
            <p:nvSpPr>
              <p:cNvPr id="73" name="Freeform 79"/>
              <p:cNvSpPr>
                <a:spLocks/>
              </p:cNvSpPr>
              <p:nvPr/>
            </p:nvSpPr>
            <p:spPr bwMode="auto">
              <a:xfrm>
                <a:off x="3319463" y="4862513"/>
                <a:ext cx="341313" cy="582613"/>
              </a:xfrm>
              <a:custGeom>
                <a:avLst/>
                <a:gdLst>
                  <a:gd name="T0" fmla="*/ 107 w 173"/>
                  <a:gd name="T1" fmla="*/ 366 h 367"/>
                  <a:gd name="T2" fmla="*/ 123 w 173"/>
                  <a:gd name="T3" fmla="*/ 364 h 367"/>
                  <a:gd name="T4" fmla="*/ 140 w 173"/>
                  <a:gd name="T5" fmla="*/ 357 h 367"/>
                  <a:gd name="T6" fmla="*/ 157 w 173"/>
                  <a:gd name="T7" fmla="*/ 345 h 367"/>
                  <a:gd name="T8" fmla="*/ 172 w 173"/>
                  <a:gd name="T9" fmla="*/ 332 h 367"/>
                  <a:gd name="T10" fmla="*/ 183 w 173"/>
                  <a:gd name="T11" fmla="*/ 313 h 367"/>
                  <a:gd name="T12" fmla="*/ 193 w 173"/>
                  <a:gd name="T13" fmla="*/ 292 h 367"/>
                  <a:gd name="T14" fmla="*/ 203 w 173"/>
                  <a:gd name="T15" fmla="*/ 267 h 367"/>
                  <a:gd name="T16" fmla="*/ 209 w 173"/>
                  <a:gd name="T17" fmla="*/ 242 h 367"/>
                  <a:gd name="T18" fmla="*/ 214 w 173"/>
                  <a:gd name="T19" fmla="*/ 213 h 367"/>
                  <a:gd name="T20" fmla="*/ 214 w 173"/>
                  <a:gd name="T21" fmla="*/ 182 h 367"/>
                  <a:gd name="T22" fmla="*/ 214 w 173"/>
                  <a:gd name="T23" fmla="*/ 154 h 367"/>
                  <a:gd name="T24" fmla="*/ 209 w 173"/>
                  <a:gd name="T25" fmla="*/ 125 h 367"/>
                  <a:gd name="T26" fmla="*/ 203 w 173"/>
                  <a:gd name="T27" fmla="*/ 98 h 367"/>
                  <a:gd name="T28" fmla="*/ 193 w 173"/>
                  <a:gd name="T29" fmla="*/ 75 h 367"/>
                  <a:gd name="T30" fmla="*/ 183 w 173"/>
                  <a:gd name="T31" fmla="*/ 54 h 367"/>
                  <a:gd name="T32" fmla="*/ 172 w 173"/>
                  <a:gd name="T33" fmla="*/ 35 h 367"/>
                  <a:gd name="T34" fmla="*/ 157 w 173"/>
                  <a:gd name="T35" fmla="*/ 20 h 367"/>
                  <a:gd name="T36" fmla="*/ 140 w 173"/>
                  <a:gd name="T37" fmla="*/ 8 h 367"/>
                  <a:gd name="T38" fmla="*/ 123 w 173"/>
                  <a:gd name="T39" fmla="*/ 2 h 367"/>
                  <a:gd name="T40" fmla="*/ 107 w 173"/>
                  <a:gd name="T41" fmla="*/ 0 h 367"/>
                  <a:gd name="T42" fmla="*/ 91 w 173"/>
                  <a:gd name="T43" fmla="*/ 2 h 367"/>
                  <a:gd name="T44" fmla="*/ 73 w 173"/>
                  <a:gd name="T45" fmla="*/ 8 h 367"/>
                  <a:gd name="T46" fmla="*/ 57 w 173"/>
                  <a:gd name="T47" fmla="*/ 20 h 367"/>
                  <a:gd name="T48" fmla="*/ 45 w 173"/>
                  <a:gd name="T49" fmla="*/ 35 h 367"/>
                  <a:gd name="T50" fmla="*/ 31 w 173"/>
                  <a:gd name="T51" fmla="*/ 54 h 367"/>
                  <a:gd name="T52" fmla="*/ 21 w 173"/>
                  <a:gd name="T53" fmla="*/ 75 h 367"/>
                  <a:gd name="T54" fmla="*/ 11 w 173"/>
                  <a:gd name="T55" fmla="*/ 98 h 367"/>
                  <a:gd name="T56" fmla="*/ 5 w 173"/>
                  <a:gd name="T57" fmla="*/ 125 h 367"/>
                  <a:gd name="T58" fmla="*/ 2 w 173"/>
                  <a:gd name="T59" fmla="*/ 154 h 367"/>
                  <a:gd name="T60" fmla="*/ 0 w 173"/>
                  <a:gd name="T61" fmla="*/ 182 h 367"/>
                  <a:gd name="T62" fmla="*/ 2 w 173"/>
                  <a:gd name="T63" fmla="*/ 213 h 367"/>
                  <a:gd name="T64" fmla="*/ 5 w 173"/>
                  <a:gd name="T65" fmla="*/ 242 h 367"/>
                  <a:gd name="T66" fmla="*/ 11 w 173"/>
                  <a:gd name="T67" fmla="*/ 267 h 367"/>
                  <a:gd name="T68" fmla="*/ 21 w 173"/>
                  <a:gd name="T69" fmla="*/ 292 h 367"/>
                  <a:gd name="T70" fmla="*/ 31 w 173"/>
                  <a:gd name="T71" fmla="*/ 313 h 367"/>
                  <a:gd name="T72" fmla="*/ 45 w 173"/>
                  <a:gd name="T73" fmla="*/ 332 h 367"/>
                  <a:gd name="T74" fmla="*/ 57 w 173"/>
                  <a:gd name="T75" fmla="*/ 345 h 367"/>
                  <a:gd name="T76" fmla="*/ 73 w 173"/>
                  <a:gd name="T77" fmla="*/ 357 h 367"/>
                  <a:gd name="T78" fmla="*/ 91 w 173"/>
                  <a:gd name="T79" fmla="*/ 364 h 367"/>
                  <a:gd name="T80" fmla="*/ 107 w 173"/>
                  <a:gd name="T81" fmla="*/ 366 h 367"/>
                  <a:gd name="T82" fmla="*/ 107 w 173"/>
                  <a:gd name="T83" fmla="*/ 366 h 36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73"/>
                  <a:gd name="T127" fmla="*/ 0 h 367"/>
                  <a:gd name="T128" fmla="*/ 173 w 173"/>
                  <a:gd name="T129" fmla="*/ 367 h 36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73" h="367">
                    <a:moveTo>
                      <a:pt x="86" y="366"/>
                    </a:moveTo>
                    <a:lnTo>
                      <a:pt x="99" y="364"/>
                    </a:lnTo>
                    <a:lnTo>
                      <a:pt x="113" y="357"/>
                    </a:lnTo>
                    <a:lnTo>
                      <a:pt x="126" y="345"/>
                    </a:lnTo>
                    <a:lnTo>
                      <a:pt x="138" y="332"/>
                    </a:lnTo>
                    <a:lnTo>
                      <a:pt x="147" y="313"/>
                    </a:lnTo>
                    <a:lnTo>
                      <a:pt x="155" y="292"/>
                    </a:lnTo>
                    <a:lnTo>
                      <a:pt x="163" y="267"/>
                    </a:lnTo>
                    <a:lnTo>
                      <a:pt x="168" y="242"/>
                    </a:lnTo>
                    <a:lnTo>
                      <a:pt x="172" y="213"/>
                    </a:lnTo>
                    <a:lnTo>
                      <a:pt x="172" y="182"/>
                    </a:lnTo>
                    <a:lnTo>
                      <a:pt x="172" y="154"/>
                    </a:lnTo>
                    <a:lnTo>
                      <a:pt x="168" y="125"/>
                    </a:lnTo>
                    <a:lnTo>
                      <a:pt x="163" y="98"/>
                    </a:lnTo>
                    <a:lnTo>
                      <a:pt x="155" y="75"/>
                    </a:lnTo>
                    <a:lnTo>
                      <a:pt x="147" y="54"/>
                    </a:lnTo>
                    <a:lnTo>
                      <a:pt x="138" y="35"/>
                    </a:lnTo>
                    <a:lnTo>
                      <a:pt x="126" y="20"/>
                    </a:lnTo>
                    <a:lnTo>
                      <a:pt x="113" y="8"/>
                    </a:lnTo>
                    <a:lnTo>
                      <a:pt x="99" y="2"/>
                    </a:lnTo>
                    <a:lnTo>
                      <a:pt x="86" y="0"/>
                    </a:lnTo>
                    <a:lnTo>
                      <a:pt x="73" y="2"/>
                    </a:lnTo>
                    <a:lnTo>
                      <a:pt x="59" y="8"/>
                    </a:lnTo>
                    <a:lnTo>
                      <a:pt x="46" y="20"/>
                    </a:lnTo>
                    <a:lnTo>
                      <a:pt x="36" y="35"/>
                    </a:lnTo>
                    <a:lnTo>
                      <a:pt x="25" y="54"/>
                    </a:lnTo>
                    <a:lnTo>
                      <a:pt x="17" y="75"/>
                    </a:lnTo>
                    <a:lnTo>
                      <a:pt x="9" y="98"/>
                    </a:lnTo>
                    <a:lnTo>
                      <a:pt x="4" y="125"/>
                    </a:lnTo>
                    <a:lnTo>
                      <a:pt x="2" y="154"/>
                    </a:lnTo>
                    <a:lnTo>
                      <a:pt x="0" y="182"/>
                    </a:lnTo>
                    <a:lnTo>
                      <a:pt x="2" y="213"/>
                    </a:lnTo>
                    <a:lnTo>
                      <a:pt x="4" y="242"/>
                    </a:lnTo>
                    <a:lnTo>
                      <a:pt x="9" y="267"/>
                    </a:lnTo>
                    <a:lnTo>
                      <a:pt x="17" y="292"/>
                    </a:lnTo>
                    <a:lnTo>
                      <a:pt x="25" y="313"/>
                    </a:lnTo>
                    <a:lnTo>
                      <a:pt x="36" y="332"/>
                    </a:lnTo>
                    <a:lnTo>
                      <a:pt x="46" y="345"/>
                    </a:lnTo>
                    <a:lnTo>
                      <a:pt x="59" y="357"/>
                    </a:lnTo>
                    <a:lnTo>
                      <a:pt x="73" y="364"/>
                    </a:lnTo>
                    <a:lnTo>
                      <a:pt x="86" y="366"/>
                    </a:lnTo>
                  </a:path>
                </a:pathLst>
              </a:custGeom>
              <a:solidFill>
                <a:srgbClr val="EAEAEA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74" name="Rectangle 80"/>
              <p:cNvSpPr>
                <a:spLocks noChangeArrowheads="1"/>
              </p:cNvSpPr>
              <p:nvPr/>
            </p:nvSpPr>
            <p:spPr bwMode="auto">
              <a:xfrm>
                <a:off x="3332997" y="5027379"/>
                <a:ext cx="317473" cy="2367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Sign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extend</a:t>
                </a:r>
              </a:p>
            </p:txBody>
          </p:sp>
          <p:sp>
            <p:nvSpPr>
              <p:cNvPr id="77" name="Line 83"/>
              <p:cNvSpPr>
                <a:spLocks noChangeShapeType="1"/>
              </p:cNvSpPr>
              <p:nvPr/>
            </p:nvSpPr>
            <p:spPr bwMode="auto">
              <a:xfrm flipH="1">
                <a:off x="2598738" y="4162425"/>
                <a:ext cx="2730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78" name="Line 84"/>
              <p:cNvSpPr>
                <a:spLocks noChangeShapeType="1"/>
              </p:cNvSpPr>
              <p:nvPr/>
            </p:nvSpPr>
            <p:spPr bwMode="auto">
              <a:xfrm flipH="1">
                <a:off x="2595563" y="3902075"/>
                <a:ext cx="2809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79" name="Line 85"/>
              <p:cNvSpPr>
                <a:spLocks noChangeShapeType="1"/>
              </p:cNvSpPr>
              <p:nvPr/>
            </p:nvSpPr>
            <p:spPr bwMode="auto">
              <a:xfrm flipH="1">
                <a:off x="3690938" y="4049713"/>
                <a:ext cx="17621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80" name="Line 86"/>
              <p:cNvSpPr>
                <a:spLocks noChangeShapeType="1"/>
              </p:cNvSpPr>
              <p:nvPr/>
            </p:nvSpPr>
            <p:spPr bwMode="auto">
              <a:xfrm flipH="1">
                <a:off x="3690938" y="4357688"/>
                <a:ext cx="17621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81" name="Line 87"/>
              <p:cNvSpPr>
                <a:spLocks noChangeShapeType="1"/>
              </p:cNvSpPr>
              <p:nvPr/>
            </p:nvSpPr>
            <p:spPr bwMode="auto">
              <a:xfrm flipH="1">
                <a:off x="3275013" y="3425825"/>
                <a:ext cx="1588" cy="34290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82" name="Rectangle 88"/>
              <p:cNvSpPr>
                <a:spLocks noChangeArrowheads="1"/>
              </p:cNvSpPr>
              <p:nvPr/>
            </p:nvSpPr>
            <p:spPr bwMode="auto">
              <a:xfrm>
                <a:off x="3841758" y="1928144"/>
                <a:ext cx="198421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D/E</a:t>
                </a:r>
              </a:p>
            </p:txBody>
          </p:sp>
          <p:sp>
            <p:nvSpPr>
              <p:cNvPr id="83" name="Rectangle 89"/>
              <p:cNvSpPr>
                <a:spLocks noChangeArrowheads="1"/>
              </p:cNvSpPr>
              <p:nvPr/>
            </p:nvSpPr>
            <p:spPr bwMode="auto">
              <a:xfrm>
                <a:off x="5640389" y="2183384"/>
                <a:ext cx="231755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E/M</a:t>
                </a:r>
              </a:p>
            </p:txBody>
          </p:sp>
          <p:sp>
            <p:nvSpPr>
              <p:cNvPr id="84" name="Rectangle 90"/>
              <p:cNvSpPr>
                <a:spLocks noChangeArrowheads="1"/>
              </p:cNvSpPr>
              <p:nvPr/>
            </p:nvSpPr>
            <p:spPr bwMode="auto">
              <a:xfrm>
                <a:off x="7398555" y="2510855"/>
                <a:ext cx="285726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M/W</a:t>
                </a:r>
              </a:p>
            </p:txBody>
          </p:sp>
          <p:sp>
            <p:nvSpPr>
              <p:cNvPr id="86" name="Freeform 92"/>
              <p:cNvSpPr>
                <a:spLocks/>
              </p:cNvSpPr>
              <p:nvPr/>
            </p:nvSpPr>
            <p:spPr bwMode="auto">
              <a:xfrm>
                <a:off x="6015038" y="4379913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4 w 24"/>
                  <a:gd name="T5" fmla="*/ 23 h 24"/>
                  <a:gd name="T6" fmla="*/ 16 w 24"/>
                  <a:gd name="T7" fmla="*/ 23 h 24"/>
                  <a:gd name="T8" fmla="*/ 18 w 24"/>
                  <a:gd name="T9" fmla="*/ 21 h 24"/>
                  <a:gd name="T10" fmla="*/ 20 w 24"/>
                  <a:gd name="T11" fmla="*/ 19 h 24"/>
                  <a:gd name="T12" fmla="*/ 20 w 24"/>
                  <a:gd name="T13" fmla="*/ 19 h 24"/>
                  <a:gd name="T14" fmla="*/ 21 w 24"/>
                  <a:gd name="T15" fmla="*/ 17 h 24"/>
                  <a:gd name="T16" fmla="*/ 21 w 24"/>
                  <a:gd name="T17" fmla="*/ 15 h 24"/>
                  <a:gd name="T18" fmla="*/ 23 w 24"/>
                  <a:gd name="T19" fmla="*/ 13 h 24"/>
                  <a:gd name="T20" fmla="*/ 23 w 24"/>
                  <a:gd name="T21" fmla="*/ 12 h 24"/>
                  <a:gd name="T22" fmla="*/ 23 w 24"/>
                  <a:gd name="T23" fmla="*/ 10 h 24"/>
                  <a:gd name="T24" fmla="*/ 21 w 24"/>
                  <a:gd name="T25" fmla="*/ 8 h 24"/>
                  <a:gd name="T26" fmla="*/ 21 w 24"/>
                  <a:gd name="T27" fmla="*/ 6 h 24"/>
                  <a:gd name="T28" fmla="*/ 20 w 24"/>
                  <a:gd name="T29" fmla="*/ 6 h 24"/>
                  <a:gd name="T30" fmla="*/ 20 w 24"/>
                  <a:gd name="T31" fmla="*/ 4 h 24"/>
                  <a:gd name="T32" fmla="*/ 18 w 24"/>
                  <a:gd name="T33" fmla="*/ 2 h 24"/>
                  <a:gd name="T34" fmla="*/ 16 w 24"/>
                  <a:gd name="T35" fmla="*/ 2 h 24"/>
                  <a:gd name="T36" fmla="*/ 14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2 w 24"/>
                  <a:gd name="T51" fmla="*/ 4 h 24"/>
                  <a:gd name="T52" fmla="*/ 2 w 24"/>
                  <a:gd name="T53" fmla="*/ 6 h 24"/>
                  <a:gd name="T54" fmla="*/ 0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2 h 24"/>
                  <a:gd name="T62" fmla="*/ 0 w 24"/>
                  <a:gd name="T63" fmla="*/ 13 h 24"/>
                  <a:gd name="T64" fmla="*/ 0 w 24"/>
                  <a:gd name="T65" fmla="*/ 15 h 24"/>
                  <a:gd name="T66" fmla="*/ 0 w 24"/>
                  <a:gd name="T67" fmla="*/ 17 h 24"/>
                  <a:gd name="T68" fmla="*/ 2 w 24"/>
                  <a:gd name="T69" fmla="*/ 19 h 24"/>
                  <a:gd name="T70" fmla="*/ 2 w 24"/>
                  <a:gd name="T71" fmla="*/ 19 h 24"/>
                  <a:gd name="T72" fmla="*/ 4 w 24"/>
                  <a:gd name="T73" fmla="*/ 21 h 24"/>
                  <a:gd name="T74" fmla="*/ 6 w 24"/>
                  <a:gd name="T75" fmla="*/ 23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1" y="17"/>
                    </a:lnTo>
                    <a:lnTo>
                      <a:pt x="21" y="15"/>
                    </a:lnTo>
                    <a:lnTo>
                      <a:pt x="23" y="13"/>
                    </a:lnTo>
                    <a:lnTo>
                      <a:pt x="23" y="12"/>
                    </a:lnTo>
                    <a:lnTo>
                      <a:pt x="23" y="10"/>
                    </a:lnTo>
                    <a:lnTo>
                      <a:pt x="21" y="8"/>
                    </a:lnTo>
                    <a:lnTo>
                      <a:pt x="21" y="6"/>
                    </a:lnTo>
                    <a:lnTo>
                      <a:pt x="20" y="6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2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4" y="21"/>
                    </a:lnTo>
                    <a:lnTo>
                      <a:pt x="6" y="23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87" name="Line 93"/>
              <p:cNvSpPr>
                <a:spLocks noChangeShapeType="1"/>
              </p:cNvSpPr>
              <p:nvPr/>
            </p:nvSpPr>
            <p:spPr bwMode="auto">
              <a:xfrm flipH="1">
                <a:off x="5840413" y="4805363"/>
                <a:ext cx="396875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88" name="Freeform 94"/>
              <p:cNvSpPr>
                <a:spLocks/>
              </p:cNvSpPr>
              <p:nvPr/>
            </p:nvSpPr>
            <p:spPr bwMode="auto">
              <a:xfrm>
                <a:off x="6034088" y="4398963"/>
                <a:ext cx="1433513" cy="969963"/>
              </a:xfrm>
              <a:custGeom>
                <a:avLst/>
                <a:gdLst>
                  <a:gd name="T0" fmla="*/ 902 w 1318"/>
                  <a:gd name="T1" fmla="*/ 608 h 410"/>
                  <a:gd name="T2" fmla="*/ 0 w 1318"/>
                  <a:gd name="T3" fmla="*/ 610 h 410"/>
                  <a:gd name="T4" fmla="*/ 0 w 1318"/>
                  <a:gd name="T5" fmla="*/ 0 h 410"/>
                  <a:gd name="T6" fmla="*/ 0 60000 65536"/>
                  <a:gd name="T7" fmla="*/ 0 60000 65536"/>
                  <a:gd name="T8" fmla="*/ 0 60000 65536"/>
                  <a:gd name="T9" fmla="*/ 0 w 1318"/>
                  <a:gd name="T10" fmla="*/ 0 h 410"/>
                  <a:gd name="T11" fmla="*/ 1318 w 1318"/>
                  <a:gd name="T12" fmla="*/ 410 h 41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18" h="410">
                    <a:moveTo>
                      <a:pt x="1317" y="408"/>
                    </a:moveTo>
                    <a:lnTo>
                      <a:pt x="0" y="409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89" name="Line 95"/>
              <p:cNvSpPr>
                <a:spLocks noChangeShapeType="1"/>
              </p:cNvSpPr>
              <p:nvPr/>
            </p:nvSpPr>
            <p:spPr bwMode="auto">
              <a:xfrm>
                <a:off x="5837238" y="5686425"/>
                <a:ext cx="1625600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90" name="Line 96"/>
              <p:cNvSpPr>
                <a:spLocks noChangeShapeType="1"/>
              </p:cNvSpPr>
              <p:nvPr/>
            </p:nvSpPr>
            <p:spPr bwMode="auto">
              <a:xfrm flipH="1">
                <a:off x="5840413" y="4398963"/>
                <a:ext cx="40163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91" name="Line 97"/>
              <p:cNvSpPr>
                <a:spLocks noChangeShapeType="1"/>
              </p:cNvSpPr>
              <p:nvPr/>
            </p:nvSpPr>
            <p:spPr bwMode="auto">
              <a:xfrm flipH="1">
                <a:off x="7224713" y="4391025"/>
                <a:ext cx="246063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92" name="Line 98"/>
              <p:cNvSpPr>
                <a:spLocks noChangeShapeType="1"/>
              </p:cNvSpPr>
              <p:nvPr/>
            </p:nvSpPr>
            <p:spPr bwMode="auto">
              <a:xfrm flipH="1" flipV="1">
                <a:off x="6734175" y="3978275"/>
                <a:ext cx="1588" cy="10477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grpSp>
            <p:nvGrpSpPr>
              <p:cNvPr id="93" name="Group 289"/>
              <p:cNvGrpSpPr>
                <a:grpSpLocks/>
              </p:cNvGrpSpPr>
              <p:nvPr/>
            </p:nvGrpSpPr>
            <p:grpSpPr bwMode="auto">
              <a:xfrm>
                <a:off x="6248407" y="3844926"/>
                <a:ext cx="966789" cy="1422401"/>
                <a:chOff x="3936" y="2422"/>
                <a:chExt cx="609" cy="896"/>
              </a:xfrm>
            </p:grpSpPr>
            <p:sp>
              <p:nvSpPr>
                <p:cNvPr id="236" name="Line 100"/>
                <p:cNvSpPr>
                  <a:spLocks noChangeShapeType="1"/>
                </p:cNvSpPr>
                <p:nvPr/>
              </p:nvSpPr>
              <p:spPr bwMode="auto">
                <a:xfrm flipH="1">
                  <a:off x="4248" y="3132"/>
                  <a:ext cx="1" cy="105"/>
                </a:xfrm>
                <a:prstGeom prst="line">
                  <a:avLst/>
                </a:prstGeom>
                <a:noFill/>
                <a:ln w="12700">
                  <a:solidFill>
                    <a:srgbClr val="EB75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237" name="Rectangle 101"/>
                <p:cNvSpPr>
                  <a:spLocks noChangeArrowheads="1"/>
                </p:cNvSpPr>
                <p:nvPr/>
              </p:nvSpPr>
              <p:spPr bwMode="auto">
                <a:xfrm>
                  <a:off x="4073" y="3235"/>
                  <a:ext cx="299" cy="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>
                      <a:solidFill>
                        <a:srgbClr val="EB7500"/>
                      </a:solidFill>
                      <a:latin typeface="+mj-lt"/>
                    </a:rPr>
                    <a:t>MemRead</a:t>
                  </a:r>
                  <a:endParaRPr lang="en-US" sz="900" dirty="0">
                    <a:solidFill>
                      <a:srgbClr val="EB7500"/>
                    </a:solidFill>
                    <a:latin typeface="+mj-lt"/>
                  </a:endParaRPr>
                </a:p>
              </p:txBody>
            </p:sp>
            <p:sp>
              <p:nvSpPr>
                <p:cNvPr id="238" name="Rectangle 102"/>
                <p:cNvSpPr>
                  <a:spLocks noChangeArrowheads="1"/>
                </p:cNvSpPr>
                <p:nvPr/>
              </p:nvSpPr>
              <p:spPr bwMode="auto">
                <a:xfrm>
                  <a:off x="4063" y="2422"/>
                  <a:ext cx="318" cy="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>
                      <a:solidFill>
                        <a:srgbClr val="EB7500"/>
                      </a:solidFill>
                      <a:latin typeface="+mj-lt"/>
                    </a:rPr>
                    <a:t>MemWrite</a:t>
                  </a:r>
                  <a:endParaRPr lang="en-US" sz="900" dirty="0">
                    <a:solidFill>
                      <a:srgbClr val="EB7500"/>
                    </a:solidFill>
                    <a:latin typeface="+mj-lt"/>
                  </a:endParaRPr>
                </a:p>
              </p:txBody>
            </p:sp>
            <p:sp>
              <p:nvSpPr>
                <p:cNvPr id="239" name="Rectangle 103"/>
                <p:cNvSpPr>
                  <a:spLocks noChangeArrowheads="1"/>
                </p:cNvSpPr>
                <p:nvPr/>
              </p:nvSpPr>
              <p:spPr bwMode="auto">
                <a:xfrm>
                  <a:off x="3936" y="2577"/>
                  <a:ext cx="609" cy="552"/>
                </a:xfrm>
                <a:prstGeom prst="rect">
                  <a:avLst/>
                </a:prstGeom>
                <a:solidFill>
                  <a:srgbClr val="FFFFCC"/>
                </a:solidFill>
                <a:ln w="19050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240" name="Rectangle 104"/>
                <p:cNvSpPr>
                  <a:spLocks noChangeArrowheads="1"/>
                </p:cNvSpPr>
                <p:nvPr/>
              </p:nvSpPr>
              <p:spPr bwMode="auto">
                <a:xfrm>
                  <a:off x="3950" y="2746"/>
                  <a:ext cx="181" cy="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Address</a:t>
                  </a:r>
                  <a:endParaRPr lang="en-US" sz="7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241" name="Rectangle 105"/>
                <p:cNvSpPr>
                  <a:spLocks noChangeArrowheads="1"/>
                </p:cNvSpPr>
                <p:nvPr/>
              </p:nvSpPr>
              <p:spPr bwMode="auto">
                <a:xfrm>
                  <a:off x="3948" y="2994"/>
                  <a:ext cx="247" cy="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Write </a:t>
                  </a: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Data</a:t>
                  </a:r>
                </a:p>
              </p:txBody>
            </p:sp>
            <p:sp>
              <p:nvSpPr>
                <p:cNvPr id="242" name="Rectangle 106"/>
                <p:cNvSpPr>
                  <a:spLocks noChangeArrowheads="1"/>
                </p:cNvSpPr>
                <p:nvPr/>
              </p:nvSpPr>
              <p:spPr bwMode="auto">
                <a:xfrm>
                  <a:off x="4300" y="2735"/>
                  <a:ext cx="230" cy="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Read </a:t>
                  </a: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Data</a:t>
                  </a:r>
                </a:p>
              </p:txBody>
            </p:sp>
            <p:sp>
              <p:nvSpPr>
                <p:cNvPr id="243" name="Rectangle 107"/>
                <p:cNvSpPr>
                  <a:spLocks noChangeArrowheads="1"/>
                </p:cNvSpPr>
                <p:nvPr/>
              </p:nvSpPr>
              <p:spPr bwMode="auto">
                <a:xfrm>
                  <a:off x="4281" y="2971"/>
                  <a:ext cx="249" cy="1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900" dirty="0">
                      <a:solidFill>
                        <a:srgbClr val="000000"/>
                      </a:solidFill>
                      <a:latin typeface="+mj-lt"/>
                    </a:rPr>
                    <a:t>Data</a:t>
                  </a:r>
                </a:p>
                <a:p>
                  <a:pPr algn="ctr">
                    <a:lnSpc>
                      <a:spcPct val="90000"/>
                    </a:lnSpc>
                  </a:pPr>
                  <a:r>
                    <a:rPr lang="en-US" sz="900">
                      <a:solidFill>
                        <a:srgbClr val="000000"/>
                      </a:solidFill>
                      <a:latin typeface="+mj-lt"/>
                    </a:rPr>
                    <a:t>Memory</a:t>
                  </a:r>
                  <a:endParaRPr lang="en-US" sz="9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</p:grpSp>
          <p:sp>
            <p:nvSpPr>
              <p:cNvPr id="94" name="Freeform 108"/>
              <p:cNvSpPr>
                <a:spLocks/>
              </p:cNvSpPr>
              <p:nvPr/>
            </p:nvSpPr>
            <p:spPr bwMode="auto">
              <a:xfrm>
                <a:off x="5961063" y="3009900"/>
                <a:ext cx="114300" cy="717550"/>
              </a:xfrm>
              <a:custGeom>
                <a:avLst/>
                <a:gdLst>
                  <a:gd name="T0" fmla="*/ 0 w 72"/>
                  <a:gd name="T1" fmla="*/ 0 h 72"/>
                  <a:gd name="T2" fmla="*/ 2 w 72"/>
                  <a:gd name="T3" fmla="*/ 446 h 72"/>
                  <a:gd name="T4" fmla="*/ 71 w 72"/>
                  <a:gd name="T5" fmla="*/ 446 h 72"/>
                  <a:gd name="T6" fmla="*/ 0 60000 65536"/>
                  <a:gd name="T7" fmla="*/ 0 60000 65536"/>
                  <a:gd name="T8" fmla="*/ 0 60000 65536"/>
                  <a:gd name="T9" fmla="*/ 0 w 72"/>
                  <a:gd name="T10" fmla="*/ 0 h 72"/>
                  <a:gd name="T11" fmla="*/ 72 w 72"/>
                  <a:gd name="T12" fmla="*/ 72 h 7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2" h="72">
                    <a:moveTo>
                      <a:pt x="0" y="0"/>
                    </a:moveTo>
                    <a:lnTo>
                      <a:pt x="2" y="71"/>
                    </a:lnTo>
                    <a:lnTo>
                      <a:pt x="71" y="71"/>
                    </a:lnTo>
                  </a:path>
                </a:pathLst>
              </a:custGeom>
              <a:noFill/>
              <a:ln w="1270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95" name="Freeform 109"/>
              <p:cNvSpPr>
                <a:spLocks/>
              </p:cNvSpPr>
              <p:nvPr/>
            </p:nvSpPr>
            <p:spPr bwMode="auto">
              <a:xfrm>
                <a:off x="5851525" y="3848100"/>
                <a:ext cx="223838" cy="363538"/>
              </a:xfrm>
              <a:custGeom>
                <a:avLst/>
                <a:gdLst>
                  <a:gd name="T0" fmla="*/ 0 w 141"/>
                  <a:gd name="T1" fmla="*/ 228 h 229"/>
                  <a:gd name="T2" fmla="*/ 71 w 141"/>
                  <a:gd name="T3" fmla="*/ 228 h 229"/>
                  <a:gd name="T4" fmla="*/ 71 w 141"/>
                  <a:gd name="T5" fmla="*/ 0 h 229"/>
                  <a:gd name="T6" fmla="*/ 140 w 141"/>
                  <a:gd name="T7" fmla="*/ 0 h 22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1"/>
                  <a:gd name="T13" fmla="*/ 0 h 229"/>
                  <a:gd name="T14" fmla="*/ 141 w 141"/>
                  <a:gd name="T15" fmla="*/ 229 h 22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1" h="229">
                    <a:moveTo>
                      <a:pt x="0" y="228"/>
                    </a:moveTo>
                    <a:lnTo>
                      <a:pt x="71" y="228"/>
                    </a:lnTo>
                    <a:lnTo>
                      <a:pt x="71" y="0"/>
                    </a:lnTo>
                    <a:lnTo>
                      <a:pt x="140" y="0"/>
                    </a:lnTo>
                  </a:path>
                </a:pathLst>
              </a:custGeom>
              <a:noFill/>
              <a:ln w="1270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96" name="Freeform 110"/>
              <p:cNvSpPr>
                <a:spLocks/>
              </p:cNvSpPr>
              <p:nvPr/>
            </p:nvSpPr>
            <p:spPr bwMode="auto">
              <a:xfrm>
                <a:off x="6073775" y="3692525"/>
                <a:ext cx="230188" cy="193675"/>
              </a:xfrm>
              <a:custGeom>
                <a:avLst/>
                <a:gdLst>
                  <a:gd name="T0" fmla="*/ 85 w 145"/>
                  <a:gd name="T1" fmla="*/ 119 h 122"/>
                  <a:gd name="T2" fmla="*/ 96 w 145"/>
                  <a:gd name="T3" fmla="*/ 119 h 122"/>
                  <a:gd name="T4" fmla="*/ 104 w 145"/>
                  <a:gd name="T5" fmla="*/ 117 h 122"/>
                  <a:gd name="T6" fmla="*/ 113 w 145"/>
                  <a:gd name="T7" fmla="*/ 113 h 122"/>
                  <a:gd name="T8" fmla="*/ 121 w 145"/>
                  <a:gd name="T9" fmla="*/ 107 h 122"/>
                  <a:gd name="T10" fmla="*/ 127 w 145"/>
                  <a:gd name="T11" fmla="*/ 102 h 122"/>
                  <a:gd name="T12" fmla="*/ 132 w 145"/>
                  <a:gd name="T13" fmla="*/ 96 h 122"/>
                  <a:gd name="T14" fmla="*/ 138 w 145"/>
                  <a:gd name="T15" fmla="*/ 88 h 122"/>
                  <a:gd name="T16" fmla="*/ 142 w 145"/>
                  <a:gd name="T17" fmla="*/ 79 h 122"/>
                  <a:gd name="T18" fmla="*/ 144 w 145"/>
                  <a:gd name="T19" fmla="*/ 69 h 122"/>
                  <a:gd name="T20" fmla="*/ 144 w 145"/>
                  <a:gd name="T21" fmla="*/ 60 h 122"/>
                  <a:gd name="T22" fmla="*/ 144 w 145"/>
                  <a:gd name="T23" fmla="*/ 50 h 122"/>
                  <a:gd name="T24" fmla="*/ 142 w 145"/>
                  <a:gd name="T25" fmla="*/ 40 h 122"/>
                  <a:gd name="T26" fmla="*/ 138 w 145"/>
                  <a:gd name="T27" fmla="*/ 33 h 122"/>
                  <a:gd name="T28" fmla="*/ 132 w 145"/>
                  <a:gd name="T29" fmla="*/ 25 h 122"/>
                  <a:gd name="T30" fmla="*/ 127 w 145"/>
                  <a:gd name="T31" fmla="*/ 17 h 122"/>
                  <a:gd name="T32" fmla="*/ 121 w 145"/>
                  <a:gd name="T33" fmla="*/ 12 h 122"/>
                  <a:gd name="T34" fmla="*/ 113 w 145"/>
                  <a:gd name="T35" fmla="*/ 6 h 122"/>
                  <a:gd name="T36" fmla="*/ 104 w 145"/>
                  <a:gd name="T37" fmla="*/ 2 h 122"/>
                  <a:gd name="T38" fmla="*/ 96 w 145"/>
                  <a:gd name="T39" fmla="*/ 0 h 122"/>
                  <a:gd name="T40" fmla="*/ 86 w 145"/>
                  <a:gd name="T41" fmla="*/ 0 h 122"/>
                  <a:gd name="T42" fmla="*/ 0 w 145"/>
                  <a:gd name="T43" fmla="*/ 0 h 122"/>
                  <a:gd name="T44" fmla="*/ 0 w 145"/>
                  <a:gd name="T45" fmla="*/ 121 h 122"/>
                  <a:gd name="T46" fmla="*/ 86 w 145"/>
                  <a:gd name="T47" fmla="*/ 121 h 122"/>
                  <a:gd name="T48" fmla="*/ 86 w 145"/>
                  <a:gd name="T49" fmla="*/ 121 h 12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145"/>
                  <a:gd name="T76" fmla="*/ 0 h 122"/>
                  <a:gd name="T77" fmla="*/ 145 w 145"/>
                  <a:gd name="T78" fmla="*/ 122 h 122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145" h="122">
                    <a:moveTo>
                      <a:pt x="85" y="119"/>
                    </a:moveTo>
                    <a:lnTo>
                      <a:pt x="96" y="119"/>
                    </a:lnTo>
                    <a:lnTo>
                      <a:pt x="104" y="117"/>
                    </a:lnTo>
                    <a:lnTo>
                      <a:pt x="113" y="113"/>
                    </a:lnTo>
                    <a:lnTo>
                      <a:pt x="121" y="107"/>
                    </a:lnTo>
                    <a:lnTo>
                      <a:pt x="127" y="102"/>
                    </a:lnTo>
                    <a:lnTo>
                      <a:pt x="132" y="96"/>
                    </a:lnTo>
                    <a:lnTo>
                      <a:pt x="138" y="88"/>
                    </a:lnTo>
                    <a:lnTo>
                      <a:pt x="142" y="79"/>
                    </a:lnTo>
                    <a:lnTo>
                      <a:pt x="144" y="69"/>
                    </a:lnTo>
                    <a:lnTo>
                      <a:pt x="144" y="60"/>
                    </a:lnTo>
                    <a:lnTo>
                      <a:pt x="144" y="50"/>
                    </a:lnTo>
                    <a:lnTo>
                      <a:pt x="142" y="40"/>
                    </a:lnTo>
                    <a:lnTo>
                      <a:pt x="138" y="33"/>
                    </a:lnTo>
                    <a:lnTo>
                      <a:pt x="132" y="25"/>
                    </a:lnTo>
                    <a:lnTo>
                      <a:pt x="127" y="17"/>
                    </a:lnTo>
                    <a:lnTo>
                      <a:pt x="121" y="12"/>
                    </a:lnTo>
                    <a:lnTo>
                      <a:pt x="113" y="6"/>
                    </a:lnTo>
                    <a:lnTo>
                      <a:pt x="104" y="2"/>
                    </a:lnTo>
                    <a:lnTo>
                      <a:pt x="96" y="0"/>
                    </a:lnTo>
                    <a:lnTo>
                      <a:pt x="86" y="0"/>
                    </a:lnTo>
                    <a:lnTo>
                      <a:pt x="0" y="0"/>
                    </a:lnTo>
                    <a:lnTo>
                      <a:pt x="0" y="121"/>
                    </a:lnTo>
                    <a:lnTo>
                      <a:pt x="86" y="121"/>
                    </a:lnTo>
                  </a:path>
                </a:pathLst>
              </a:custGeom>
              <a:solidFill>
                <a:srgbClr val="FFE6CD"/>
              </a:solidFill>
              <a:ln w="1905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97" name="Rectangle 111"/>
              <p:cNvSpPr>
                <a:spLocks noChangeArrowheads="1"/>
              </p:cNvSpPr>
              <p:nvPr/>
            </p:nvSpPr>
            <p:spPr bwMode="auto">
              <a:xfrm>
                <a:off x="5913438" y="3516313"/>
                <a:ext cx="322235" cy="13154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Branch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98" name="Rectangle 112"/>
              <p:cNvSpPr>
                <a:spLocks noChangeArrowheads="1"/>
              </p:cNvSpPr>
              <p:nvPr/>
            </p:nvSpPr>
            <p:spPr bwMode="auto">
              <a:xfrm>
                <a:off x="6438900" y="2549525"/>
                <a:ext cx="261916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PCSrc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99" name="Line 113"/>
              <p:cNvSpPr>
                <a:spLocks noChangeShapeType="1"/>
              </p:cNvSpPr>
              <p:nvPr/>
            </p:nvSpPr>
            <p:spPr bwMode="auto">
              <a:xfrm>
                <a:off x="2449513" y="6076950"/>
                <a:ext cx="533241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00" name="Line 114"/>
              <p:cNvSpPr>
                <a:spLocks noChangeShapeType="1"/>
              </p:cNvSpPr>
              <p:nvPr/>
            </p:nvSpPr>
            <p:spPr bwMode="auto">
              <a:xfrm flipV="1">
                <a:off x="2452688" y="4405313"/>
                <a:ext cx="0" cy="16764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01" name="Line 115"/>
              <p:cNvSpPr>
                <a:spLocks noChangeShapeType="1"/>
              </p:cNvSpPr>
              <p:nvPr/>
            </p:nvSpPr>
            <p:spPr bwMode="auto">
              <a:xfrm>
                <a:off x="2446338" y="4400550"/>
                <a:ext cx="4206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02" name="Line 116"/>
              <p:cNvSpPr>
                <a:spLocks noChangeShapeType="1"/>
              </p:cNvSpPr>
              <p:nvPr/>
            </p:nvSpPr>
            <p:spPr bwMode="auto">
              <a:xfrm>
                <a:off x="2687684" y="4633913"/>
                <a:ext cx="18410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03" name="Line 117"/>
              <p:cNvSpPr>
                <a:spLocks noChangeShapeType="1"/>
              </p:cNvSpPr>
              <p:nvPr/>
            </p:nvSpPr>
            <p:spPr bwMode="auto">
              <a:xfrm flipV="1">
                <a:off x="2687684" y="4633913"/>
                <a:ext cx="0" cy="15716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04" name="Line 118"/>
              <p:cNvSpPr>
                <a:spLocks noChangeShapeType="1"/>
              </p:cNvSpPr>
              <p:nvPr/>
            </p:nvSpPr>
            <p:spPr bwMode="auto">
              <a:xfrm>
                <a:off x="2687685" y="6207125"/>
                <a:ext cx="53514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05" name="Line 119"/>
              <p:cNvSpPr>
                <a:spLocks noChangeShapeType="1"/>
              </p:cNvSpPr>
              <p:nvPr/>
            </p:nvSpPr>
            <p:spPr bwMode="auto">
              <a:xfrm flipH="1" flipV="1">
                <a:off x="7897813" y="2989263"/>
                <a:ext cx="0" cy="1333500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06" name="Line 120"/>
              <p:cNvSpPr>
                <a:spLocks noChangeShapeType="1"/>
              </p:cNvSpPr>
              <p:nvPr/>
            </p:nvSpPr>
            <p:spPr bwMode="auto">
              <a:xfrm flipH="1">
                <a:off x="7620000" y="4394200"/>
                <a:ext cx="182563" cy="47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07" name="Freeform 121"/>
              <p:cNvSpPr>
                <a:spLocks/>
              </p:cNvSpPr>
              <p:nvPr/>
            </p:nvSpPr>
            <p:spPr bwMode="auto">
              <a:xfrm>
                <a:off x="7620000" y="4725988"/>
                <a:ext cx="188913" cy="642938"/>
              </a:xfrm>
              <a:custGeom>
                <a:avLst/>
                <a:gdLst>
                  <a:gd name="T0" fmla="*/ 118 w 104"/>
                  <a:gd name="T1" fmla="*/ 0 h 204"/>
                  <a:gd name="T2" fmla="*/ 60 w 104"/>
                  <a:gd name="T3" fmla="*/ 0 h 204"/>
                  <a:gd name="T4" fmla="*/ 60 w 104"/>
                  <a:gd name="T5" fmla="*/ 403 h 204"/>
                  <a:gd name="T6" fmla="*/ 0 w 104"/>
                  <a:gd name="T7" fmla="*/ 403 h 20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4"/>
                  <a:gd name="T13" fmla="*/ 0 h 204"/>
                  <a:gd name="T14" fmla="*/ 104 w 104"/>
                  <a:gd name="T15" fmla="*/ 204 h 20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4" h="204">
                    <a:moveTo>
                      <a:pt x="103" y="0"/>
                    </a:moveTo>
                    <a:lnTo>
                      <a:pt x="52" y="0"/>
                    </a:lnTo>
                    <a:lnTo>
                      <a:pt x="52" y="203"/>
                    </a:lnTo>
                    <a:lnTo>
                      <a:pt x="0" y="203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08" name="Rectangle 122"/>
              <p:cNvSpPr>
                <a:spLocks noChangeArrowheads="1"/>
              </p:cNvSpPr>
              <p:nvPr/>
            </p:nvSpPr>
            <p:spPr bwMode="auto">
              <a:xfrm>
                <a:off x="7672388" y="4103688"/>
                <a:ext cx="514306" cy="13154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MemtoReg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109" name="Line 123"/>
              <p:cNvSpPr>
                <a:spLocks noChangeShapeType="1"/>
              </p:cNvSpPr>
              <p:nvPr/>
            </p:nvSpPr>
            <p:spPr bwMode="auto">
              <a:xfrm>
                <a:off x="7624763" y="5686425"/>
                <a:ext cx="152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10" name="Line 124"/>
              <p:cNvSpPr>
                <a:spLocks noChangeShapeType="1"/>
              </p:cNvSpPr>
              <p:nvPr/>
            </p:nvSpPr>
            <p:spPr bwMode="auto">
              <a:xfrm rot="5400000">
                <a:off x="7572375" y="5881688"/>
                <a:ext cx="4000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11" name="Line 125"/>
              <p:cNvSpPr>
                <a:spLocks noChangeShapeType="1"/>
              </p:cNvSpPr>
              <p:nvPr/>
            </p:nvSpPr>
            <p:spPr bwMode="auto">
              <a:xfrm flipV="1">
                <a:off x="8043863" y="4557713"/>
                <a:ext cx="0" cy="16525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12" name="Line 126"/>
              <p:cNvSpPr>
                <a:spLocks noChangeShapeType="1"/>
              </p:cNvSpPr>
              <p:nvPr/>
            </p:nvSpPr>
            <p:spPr bwMode="auto">
              <a:xfrm flipV="1">
                <a:off x="7977188" y="4557713"/>
                <a:ext cx="66675" cy="47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13" name="Freeform 127"/>
              <p:cNvSpPr>
                <a:spLocks/>
              </p:cNvSpPr>
              <p:nvPr/>
            </p:nvSpPr>
            <p:spPr bwMode="auto">
              <a:xfrm>
                <a:off x="1009650" y="3030538"/>
                <a:ext cx="438150" cy="1001713"/>
              </a:xfrm>
              <a:custGeom>
                <a:avLst/>
                <a:gdLst>
                  <a:gd name="T0" fmla="*/ 275 w 194"/>
                  <a:gd name="T1" fmla="*/ 0 h 631"/>
                  <a:gd name="T2" fmla="*/ 0 w 194"/>
                  <a:gd name="T3" fmla="*/ 2 h 631"/>
                  <a:gd name="T4" fmla="*/ 0 w 194"/>
                  <a:gd name="T5" fmla="*/ 630 h 631"/>
                  <a:gd name="T6" fmla="*/ 0 60000 65536"/>
                  <a:gd name="T7" fmla="*/ 0 60000 65536"/>
                  <a:gd name="T8" fmla="*/ 0 60000 65536"/>
                  <a:gd name="T9" fmla="*/ 0 w 194"/>
                  <a:gd name="T10" fmla="*/ 0 h 631"/>
                  <a:gd name="T11" fmla="*/ 194 w 194"/>
                  <a:gd name="T12" fmla="*/ 631 h 6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4" h="631">
                    <a:moveTo>
                      <a:pt x="193" y="0"/>
                    </a:moveTo>
                    <a:lnTo>
                      <a:pt x="0" y="2"/>
                    </a:lnTo>
                    <a:lnTo>
                      <a:pt x="0" y="63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14" name="Freeform 128"/>
              <p:cNvSpPr>
                <a:spLocks/>
              </p:cNvSpPr>
              <p:nvPr/>
            </p:nvSpPr>
            <p:spPr bwMode="auto">
              <a:xfrm>
                <a:off x="990600" y="4011613"/>
                <a:ext cx="38100" cy="38100"/>
              </a:xfrm>
              <a:custGeom>
                <a:avLst/>
                <a:gdLst>
                  <a:gd name="T0" fmla="*/ 12 w 24"/>
                  <a:gd name="T1" fmla="*/ 21 h 24"/>
                  <a:gd name="T2" fmla="*/ 14 w 24"/>
                  <a:gd name="T3" fmla="*/ 21 h 24"/>
                  <a:gd name="T4" fmla="*/ 16 w 24"/>
                  <a:gd name="T5" fmla="*/ 21 h 24"/>
                  <a:gd name="T6" fmla="*/ 17 w 24"/>
                  <a:gd name="T7" fmla="*/ 21 h 24"/>
                  <a:gd name="T8" fmla="*/ 19 w 24"/>
                  <a:gd name="T9" fmla="*/ 19 h 24"/>
                  <a:gd name="T10" fmla="*/ 19 w 24"/>
                  <a:gd name="T11" fmla="*/ 19 h 24"/>
                  <a:gd name="T12" fmla="*/ 21 w 24"/>
                  <a:gd name="T13" fmla="*/ 18 h 24"/>
                  <a:gd name="T14" fmla="*/ 23 w 24"/>
                  <a:gd name="T15" fmla="*/ 16 h 24"/>
                  <a:gd name="T16" fmla="*/ 23 w 24"/>
                  <a:gd name="T17" fmla="*/ 14 h 24"/>
                  <a:gd name="T18" fmla="*/ 23 w 24"/>
                  <a:gd name="T19" fmla="*/ 14 h 24"/>
                  <a:gd name="T20" fmla="*/ 23 w 24"/>
                  <a:gd name="T21" fmla="*/ 12 h 24"/>
                  <a:gd name="T22" fmla="*/ 23 w 24"/>
                  <a:gd name="T23" fmla="*/ 10 h 24"/>
                  <a:gd name="T24" fmla="*/ 23 w 24"/>
                  <a:gd name="T25" fmla="*/ 8 h 24"/>
                  <a:gd name="T26" fmla="*/ 23 w 24"/>
                  <a:gd name="T27" fmla="*/ 6 h 24"/>
                  <a:gd name="T28" fmla="*/ 21 w 24"/>
                  <a:gd name="T29" fmla="*/ 4 h 24"/>
                  <a:gd name="T30" fmla="*/ 19 w 24"/>
                  <a:gd name="T31" fmla="*/ 2 h 24"/>
                  <a:gd name="T32" fmla="*/ 19 w 24"/>
                  <a:gd name="T33" fmla="*/ 2 h 24"/>
                  <a:gd name="T34" fmla="*/ 17 w 24"/>
                  <a:gd name="T35" fmla="*/ 0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0 h 24"/>
                  <a:gd name="T48" fmla="*/ 6 w 24"/>
                  <a:gd name="T49" fmla="*/ 2 h 24"/>
                  <a:gd name="T50" fmla="*/ 4 w 24"/>
                  <a:gd name="T51" fmla="*/ 2 h 24"/>
                  <a:gd name="T52" fmla="*/ 2 w 24"/>
                  <a:gd name="T53" fmla="*/ 4 h 24"/>
                  <a:gd name="T54" fmla="*/ 2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2 h 24"/>
                  <a:gd name="T62" fmla="*/ 0 w 24"/>
                  <a:gd name="T63" fmla="*/ 14 h 24"/>
                  <a:gd name="T64" fmla="*/ 0 w 24"/>
                  <a:gd name="T65" fmla="*/ 14 h 24"/>
                  <a:gd name="T66" fmla="*/ 2 w 24"/>
                  <a:gd name="T67" fmla="*/ 16 h 24"/>
                  <a:gd name="T68" fmla="*/ 2 w 24"/>
                  <a:gd name="T69" fmla="*/ 18 h 24"/>
                  <a:gd name="T70" fmla="*/ 4 w 24"/>
                  <a:gd name="T71" fmla="*/ 19 h 24"/>
                  <a:gd name="T72" fmla="*/ 6 w 24"/>
                  <a:gd name="T73" fmla="*/ 19 h 24"/>
                  <a:gd name="T74" fmla="*/ 6 w 24"/>
                  <a:gd name="T75" fmla="*/ 21 h 24"/>
                  <a:gd name="T76" fmla="*/ 8 w 24"/>
                  <a:gd name="T77" fmla="*/ 21 h 24"/>
                  <a:gd name="T78" fmla="*/ 10 w 24"/>
                  <a:gd name="T79" fmla="*/ 21 h 24"/>
                  <a:gd name="T80" fmla="*/ 12 w 24"/>
                  <a:gd name="T81" fmla="*/ 23 h 24"/>
                  <a:gd name="T82" fmla="*/ 12 w 24"/>
                  <a:gd name="T83" fmla="*/ 23 h 24"/>
                  <a:gd name="T84" fmla="*/ 12 w 24"/>
                  <a:gd name="T85" fmla="*/ 21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2" y="21"/>
                    </a:moveTo>
                    <a:lnTo>
                      <a:pt x="14" y="21"/>
                    </a:lnTo>
                    <a:lnTo>
                      <a:pt x="16" y="21"/>
                    </a:lnTo>
                    <a:lnTo>
                      <a:pt x="17" y="21"/>
                    </a:lnTo>
                    <a:lnTo>
                      <a:pt x="19" y="19"/>
                    </a:lnTo>
                    <a:lnTo>
                      <a:pt x="21" y="18"/>
                    </a:lnTo>
                    <a:lnTo>
                      <a:pt x="23" y="16"/>
                    </a:lnTo>
                    <a:lnTo>
                      <a:pt x="23" y="14"/>
                    </a:lnTo>
                    <a:lnTo>
                      <a:pt x="23" y="12"/>
                    </a:lnTo>
                    <a:lnTo>
                      <a:pt x="23" y="10"/>
                    </a:lnTo>
                    <a:lnTo>
                      <a:pt x="23" y="8"/>
                    </a:lnTo>
                    <a:lnTo>
                      <a:pt x="23" y="6"/>
                    </a:lnTo>
                    <a:lnTo>
                      <a:pt x="21" y="4"/>
                    </a:lnTo>
                    <a:lnTo>
                      <a:pt x="19" y="2"/>
                    </a:lnTo>
                    <a:lnTo>
                      <a:pt x="17" y="0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2" y="16"/>
                    </a:lnTo>
                    <a:lnTo>
                      <a:pt x="2" y="18"/>
                    </a:lnTo>
                    <a:lnTo>
                      <a:pt x="4" y="19"/>
                    </a:lnTo>
                    <a:lnTo>
                      <a:pt x="6" y="19"/>
                    </a:lnTo>
                    <a:lnTo>
                      <a:pt x="6" y="21"/>
                    </a:lnTo>
                    <a:lnTo>
                      <a:pt x="8" y="21"/>
                    </a:lnTo>
                    <a:lnTo>
                      <a:pt x="10" y="21"/>
                    </a:lnTo>
                    <a:lnTo>
                      <a:pt x="12" y="23"/>
                    </a:lnTo>
                    <a:lnTo>
                      <a:pt x="12" y="21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15" name="Rectangle 129"/>
              <p:cNvSpPr>
                <a:spLocks noChangeArrowheads="1"/>
              </p:cNvSpPr>
              <p:nvPr/>
            </p:nvSpPr>
            <p:spPr bwMode="auto">
              <a:xfrm>
                <a:off x="1115889" y="3365813"/>
                <a:ext cx="241279" cy="2198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4</a:t>
                </a:r>
              </a:p>
            </p:txBody>
          </p:sp>
          <p:sp>
            <p:nvSpPr>
              <p:cNvPr id="116" name="Freeform 130"/>
              <p:cNvSpPr>
                <a:spLocks/>
              </p:cNvSpPr>
              <p:nvPr/>
            </p:nvSpPr>
            <p:spPr bwMode="auto">
              <a:xfrm>
                <a:off x="2157413" y="3081338"/>
                <a:ext cx="147638" cy="2820988"/>
              </a:xfrm>
              <a:custGeom>
                <a:avLst/>
                <a:gdLst>
                  <a:gd name="T0" fmla="*/ 90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0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19" name="Freeform 133"/>
              <p:cNvSpPr>
                <a:spLocks/>
              </p:cNvSpPr>
              <p:nvPr/>
            </p:nvSpPr>
            <p:spPr bwMode="auto">
              <a:xfrm>
                <a:off x="1452563" y="2935288"/>
                <a:ext cx="452438" cy="655638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FF99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20" name="Line 134"/>
              <p:cNvSpPr>
                <a:spLocks noChangeShapeType="1"/>
              </p:cNvSpPr>
              <p:nvPr/>
            </p:nvSpPr>
            <p:spPr bwMode="auto">
              <a:xfrm flipH="1">
                <a:off x="1287463" y="3479800"/>
                <a:ext cx="161925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21" name="Rectangle 135"/>
              <p:cNvSpPr>
                <a:spLocks noChangeArrowheads="1"/>
              </p:cNvSpPr>
              <p:nvPr/>
            </p:nvSpPr>
            <p:spPr bwMode="auto">
              <a:xfrm>
                <a:off x="1336697" y="4441825"/>
                <a:ext cx="500019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Instruction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Memory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122" name="Rectangle 137"/>
              <p:cNvSpPr>
                <a:spLocks noChangeArrowheads="1"/>
              </p:cNvSpPr>
              <p:nvPr/>
            </p:nvSpPr>
            <p:spPr bwMode="auto">
              <a:xfrm>
                <a:off x="1185863" y="3976688"/>
                <a:ext cx="368269" cy="1183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Address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123" name="Rectangle 138"/>
              <p:cNvSpPr>
                <a:spLocks noChangeArrowheads="1"/>
              </p:cNvSpPr>
              <p:nvPr/>
            </p:nvSpPr>
            <p:spPr bwMode="auto">
              <a:xfrm>
                <a:off x="1595438" y="3162300"/>
                <a:ext cx="182547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Add</a:t>
                </a:r>
              </a:p>
            </p:txBody>
          </p:sp>
          <p:sp>
            <p:nvSpPr>
              <p:cNvPr id="124" name="Rectangle 139"/>
              <p:cNvSpPr>
                <a:spLocks noChangeArrowheads="1"/>
              </p:cNvSpPr>
              <p:nvPr/>
            </p:nvSpPr>
            <p:spPr bwMode="auto">
              <a:xfrm>
                <a:off x="2137092" y="2888971"/>
                <a:ext cx="195246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F/D</a:t>
                </a:r>
              </a:p>
            </p:txBody>
          </p:sp>
          <p:grpSp>
            <p:nvGrpSpPr>
              <p:cNvPr id="125" name="Group 140"/>
              <p:cNvGrpSpPr>
                <a:grpSpLocks/>
              </p:cNvGrpSpPr>
              <p:nvPr/>
            </p:nvGrpSpPr>
            <p:grpSpPr bwMode="auto">
              <a:xfrm>
                <a:off x="685800" y="3836988"/>
                <a:ext cx="247650" cy="388938"/>
                <a:chOff x="480" y="2155"/>
                <a:chExt cx="156" cy="245"/>
              </a:xfrm>
            </p:grpSpPr>
            <p:sp>
              <p:nvSpPr>
                <p:cNvPr id="234" name="Freeform 141"/>
                <p:cNvSpPr>
                  <a:spLocks/>
                </p:cNvSpPr>
                <p:nvPr/>
              </p:nvSpPr>
              <p:spPr bwMode="auto">
                <a:xfrm>
                  <a:off x="480" y="2155"/>
                  <a:ext cx="156" cy="245"/>
                </a:xfrm>
                <a:custGeom>
                  <a:avLst/>
                  <a:gdLst>
                    <a:gd name="T0" fmla="*/ 155 w 104"/>
                    <a:gd name="T1" fmla="*/ 242 h 245"/>
                    <a:gd name="T2" fmla="*/ 155 w 104"/>
                    <a:gd name="T3" fmla="*/ 0 h 245"/>
                    <a:gd name="T4" fmla="*/ 0 w 104"/>
                    <a:gd name="T5" fmla="*/ 0 h 245"/>
                    <a:gd name="T6" fmla="*/ 0 w 104"/>
                    <a:gd name="T7" fmla="*/ 244 h 245"/>
                    <a:gd name="T8" fmla="*/ 155 w 104"/>
                    <a:gd name="T9" fmla="*/ 244 h 245"/>
                    <a:gd name="T10" fmla="*/ 155 w 104"/>
                    <a:gd name="T11" fmla="*/ 244 h 24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4"/>
                    <a:gd name="T19" fmla="*/ 0 h 245"/>
                    <a:gd name="T20" fmla="*/ 104 w 104"/>
                    <a:gd name="T21" fmla="*/ 245 h 24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4" h="245">
                      <a:moveTo>
                        <a:pt x="103" y="242"/>
                      </a:moveTo>
                      <a:lnTo>
                        <a:pt x="103" y="0"/>
                      </a:lnTo>
                      <a:lnTo>
                        <a:pt x="0" y="0"/>
                      </a:lnTo>
                      <a:lnTo>
                        <a:pt x="0" y="244"/>
                      </a:lnTo>
                      <a:lnTo>
                        <a:pt x="103" y="244"/>
                      </a:lnTo>
                    </a:path>
                  </a:pathLst>
                </a:custGeom>
                <a:solidFill>
                  <a:srgbClr val="FFE6CD"/>
                </a:solidFill>
                <a:ln w="190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235" name="Rectangle 142"/>
                <p:cNvSpPr>
                  <a:spLocks noChangeArrowheads="1"/>
                </p:cNvSpPr>
                <p:nvPr/>
              </p:nvSpPr>
              <p:spPr bwMode="auto">
                <a:xfrm>
                  <a:off x="522" y="2240"/>
                  <a:ext cx="76" cy="83"/>
                </a:xfrm>
                <a:prstGeom prst="rect">
                  <a:avLst/>
                </a:prstGeom>
                <a:solidFill>
                  <a:srgbClr val="FFE6C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 dirty="0">
                      <a:solidFill>
                        <a:srgbClr val="000000"/>
                      </a:solidFill>
                      <a:latin typeface="+mj-lt"/>
                    </a:rPr>
                    <a:t>PC</a:t>
                  </a:r>
                </a:p>
              </p:txBody>
            </p:sp>
          </p:grpSp>
          <p:sp>
            <p:nvSpPr>
              <p:cNvPr id="126" name="Line 143"/>
              <p:cNvSpPr>
                <a:spLocks noChangeShapeType="1"/>
              </p:cNvSpPr>
              <p:nvPr/>
            </p:nvSpPr>
            <p:spPr bwMode="auto">
              <a:xfrm flipH="1">
                <a:off x="2047875" y="4305300"/>
                <a:ext cx="1143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27" name="Line 144"/>
              <p:cNvSpPr>
                <a:spLocks noChangeShapeType="1"/>
              </p:cNvSpPr>
              <p:nvPr/>
            </p:nvSpPr>
            <p:spPr bwMode="auto">
              <a:xfrm flipV="1">
                <a:off x="1997077" y="2864659"/>
                <a:ext cx="0" cy="39844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28" name="Line 145"/>
              <p:cNvSpPr>
                <a:spLocks noChangeShapeType="1"/>
              </p:cNvSpPr>
              <p:nvPr/>
            </p:nvSpPr>
            <p:spPr bwMode="auto">
              <a:xfrm flipH="1" flipV="1">
                <a:off x="6100763" y="1863725"/>
                <a:ext cx="0" cy="16144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29" name="Line 146"/>
              <p:cNvSpPr>
                <a:spLocks noChangeShapeType="1"/>
              </p:cNvSpPr>
              <p:nvPr/>
            </p:nvSpPr>
            <p:spPr bwMode="auto">
              <a:xfrm rot="5400000" flipH="1" flipV="1">
                <a:off x="1612901" y="2482849"/>
                <a:ext cx="0" cy="76835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30" name="Line 147"/>
              <p:cNvSpPr>
                <a:spLocks noChangeShapeType="1"/>
              </p:cNvSpPr>
              <p:nvPr/>
            </p:nvSpPr>
            <p:spPr bwMode="auto">
              <a:xfrm rot="16200000" flipV="1">
                <a:off x="5962650" y="3335338"/>
                <a:ext cx="4763" cy="2714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31" name="Line 148"/>
              <p:cNvSpPr>
                <a:spLocks noChangeShapeType="1"/>
              </p:cNvSpPr>
              <p:nvPr/>
            </p:nvSpPr>
            <p:spPr bwMode="auto">
              <a:xfrm rot="16200000" flipV="1">
                <a:off x="827088" y="2465388"/>
                <a:ext cx="0" cy="5000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32" name="Line 149"/>
              <p:cNvSpPr>
                <a:spLocks noChangeShapeType="1"/>
              </p:cNvSpPr>
              <p:nvPr/>
            </p:nvSpPr>
            <p:spPr bwMode="auto">
              <a:xfrm flipV="1">
                <a:off x="571500" y="2709863"/>
                <a:ext cx="0" cy="13287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33" name="Line 150"/>
              <p:cNvSpPr>
                <a:spLocks noChangeShapeType="1"/>
              </p:cNvSpPr>
              <p:nvPr/>
            </p:nvSpPr>
            <p:spPr bwMode="auto">
              <a:xfrm rot="16200000" flipV="1">
                <a:off x="623888" y="3976688"/>
                <a:ext cx="0" cy="1047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grpSp>
            <p:nvGrpSpPr>
              <p:cNvPr id="135" name="Group 285"/>
              <p:cNvGrpSpPr>
                <a:grpSpLocks/>
              </p:cNvGrpSpPr>
              <p:nvPr/>
            </p:nvGrpSpPr>
            <p:grpSpPr bwMode="auto">
              <a:xfrm>
                <a:off x="4400559" y="4268788"/>
                <a:ext cx="233363" cy="509588"/>
                <a:chOff x="2772" y="2689"/>
                <a:chExt cx="147" cy="321"/>
              </a:xfrm>
            </p:grpSpPr>
            <p:sp>
              <p:nvSpPr>
                <p:cNvPr id="226" name="AutoShape 160"/>
                <p:cNvSpPr>
                  <a:spLocks noChangeArrowheads="1"/>
                </p:cNvSpPr>
                <p:nvPr/>
              </p:nvSpPr>
              <p:spPr bwMode="auto">
                <a:xfrm rot="5400000">
                  <a:off x="2713" y="2799"/>
                  <a:ext cx="297" cy="96"/>
                </a:xfrm>
                <a:prstGeom prst="flowChartTerminator">
                  <a:avLst/>
                </a:prstGeom>
                <a:solidFill>
                  <a:srgbClr val="EAEAEA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227" name="Rectangle 157"/>
                <p:cNvSpPr>
                  <a:spLocks noChangeArrowheads="1"/>
                </p:cNvSpPr>
                <p:nvPr/>
              </p:nvSpPr>
              <p:spPr bwMode="auto">
                <a:xfrm>
                  <a:off x="2775" y="2689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228" name="Rectangle 158"/>
                <p:cNvSpPr>
                  <a:spLocks noChangeArrowheads="1"/>
                </p:cNvSpPr>
                <p:nvPr/>
              </p:nvSpPr>
              <p:spPr bwMode="auto">
                <a:xfrm>
                  <a:off x="2772" y="2890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229" name="Rectangle 159"/>
                <p:cNvSpPr>
                  <a:spLocks noChangeArrowheads="1"/>
                </p:cNvSpPr>
                <p:nvPr/>
              </p:nvSpPr>
              <p:spPr bwMode="auto">
                <a:xfrm>
                  <a:off x="2851" y="2783"/>
                  <a:ext cx="44" cy="138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x</a:t>
                  </a:r>
                </a:p>
              </p:txBody>
            </p:sp>
          </p:grpSp>
          <p:sp>
            <p:nvSpPr>
              <p:cNvPr id="136" name="Line 161"/>
              <p:cNvSpPr>
                <a:spLocks noChangeShapeType="1"/>
              </p:cNvSpPr>
              <p:nvPr/>
            </p:nvSpPr>
            <p:spPr bwMode="auto">
              <a:xfrm flipV="1">
                <a:off x="5029200" y="4552950"/>
                <a:ext cx="0" cy="620713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37" name="Line 162"/>
              <p:cNvSpPr>
                <a:spLocks noChangeShapeType="1"/>
              </p:cNvSpPr>
              <p:nvPr/>
            </p:nvSpPr>
            <p:spPr bwMode="auto">
              <a:xfrm rot="5400000" flipV="1">
                <a:off x="4987925" y="5122863"/>
                <a:ext cx="0" cy="8255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grpSp>
            <p:nvGrpSpPr>
              <p:cNvPr id="138" name="Group 288"/>
              <p:cNvGrpSpPr>
                <a:grpSpLocks/>
              </p:cNvGrpSpPr>
              <p:nvPr/>
            </p:nvGrpSpPr>
            <p:grpSpPr bwMode="auto">
              <a:xfrm>
                <a:off x="1065214" y="2473325"/>
                <a:ext cx="230188" cy="500063"/>
                <a:chOff x="671" y="1558"/>
                <a:chExt cx="145" cy="315"/>
              </a:xfrm>
            </p:grpSpPr>
            <p:sp>
              <p:nvSpPr>
                <p:cNvPr id="222" name="AutoShape 167"/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579" y="1668"/>
                  <a:ext cx="297" cy="96"/>
                </a:xfrm>
                <a:prstGeom prst="flowChartTerminator">
                  <a:avLst/>
                </a:prstGeom>
                <a:solidFill>
                  <a:srgbClr val="EAEAEA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223" name="Rectangle 164"/>
                <p:cNvSpPr>
                  <a:spLocks noChangeArrowheads="1"/>
                </p:cNvSpPr>
                <p:nvPr/>
              </p:nvSpPr>
              <p:spPr bwMode="auto">
                <a:xfrm flipH="1">
                  <a:off x="672" y="1558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224" name="Rectangle 165"/>
                <p:cNvSpPr>
                  <a:spLocks noChangeArrowheads="1"/>
                </p:cNvSpPr>
                <p:nvPr/>
              </p:nvSpPr>
              <p:spPr bwMode="auto">
                <a:xfrm flipH="1">
                  <a:off x="671" y="1753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225" name="Rectangle 166"/>
                <p:cNvSpPr>
                  <a:spLocks noChangeArrowheads="1"/>
                </p:cNvSpPr>
                <p:nvPr/>
              </p:nvSpPr>
              <p:spPr bwMode="auto">
                <a:xfrm flipH="1">
                  <a:off x="692" y="1645"/>
                  <a:ext cx="44" cy="138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x</a:t>
                  </a:r>
                </a:p>
              </p:txBody>
            </p:sp>
          </p:grpSp>
          <p:grpSp>
            <p:nvGrpSpPr>
              <p:cNvPr id="139" name="Group 284"/>
              <p:cNvGrpSpPr>
                <a:grpSpLocks/>
              </p:cNvGrpSpPr>
              <p:nvPr/>
            </p:nvGrpSpPr>
            <p:grpSpPr bwMode="auto">
              <a:xfrm>
                <a:off x="7748604" y="4302125"/>
                <a:ext cx="233363" cy="509588"/>
                <a:chOff x="4881" y="2710"/>
                <a:chExt cx="147" cy="321"/>
              </a:xfrm>
            </p:grpSpPr>
            <p:sp>
              <p:nvSpPr>
                <p:cNvPr id="218" name="AutoShape 172"/>
                <p:cNvSpPr>
                  <a:spLocks noChangeArrowheads="1"/>
                </p:cNvSpPr>
                <p:nvPr/>
              </p:nvSpPr>
              <p:spPr bwMode="auto">
                <a:xfrm rot="5400000">
                  <a:off x="4822" y="2820"/>
                  <a:ext cx="297" cy="96"/>
                </a:xfrm>
                <a:prstGeom prst="flowChartTerminator">
                  <a:avLst/>
                </a:prstGeom>
                <a:solidFill>
                  <a:srgbClr val="EAEAEA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219" name="Rectangle 169"/>
                <p:cNvSpPr>
                  <a:spLocks noChangeArrowheads="1"/>
                </p:cNvSpPr>
                <p:nvPr/>
              </p:nvSpPr>
              <p:spPr bwMode="auto">
                <a:xfrm>
                  <a:off x="4884" y="2710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220" name="Rectangle 170"/>
                <p:cNvSpPr>
                  <a:spLocks noChangeArrowheads="1"/>
                </p:cNvSpPr>
                <p:nvPr/>
              </p:nvSpPr>
              <p:spPr bwMode="auto">
                <a:xfrm>
                  <a:off x="4881" y="2911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221" name="Rectangle 171"/>
                <p:cNvSpPr>
                  <a:spLocks noChangeArrowheads="1"/>
                </p:cNvSpPr>
                <p:nvPr/>
              </p:nvSpPr>
              <p:spPr bwMode="auto">
                <a:xfrm>
                  <a:off x="4956" y="2811"/>
                  <a:ext cx="44" cy="138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x</a:t>
                  </a:r>
                </a:p>
              </p:txBody>
            </p:sp>
          </p:grpSp>
          <p:sp>
            <p:nvSpPr>
              <p:cNvPr id="140" name="Rectangle 173"/>
              <p:cNvSpPr>
                <a:spLocks noChangeArrowheads="1"/>
              </p:cNvSpPr>
              <p:nvPr/>
            </p:nvSpPr>
            <p:spPr bwMode="auto">
              <a:xfrm>
                <a:off x="1525631" y="4242924"/>
                <a:ext cx="500020" cy="1183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Instruction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143" name="Line 176"/>
              <p:cNvSpPr>
                <a:spLocks noChangeShapeType="1"/>
              </p:cNvSpPr>
              <p:nvPr/>
            </p:nvSpPr>
            <p:spPr bwMode="auto">
              <a:xfrm flipH="1">
                <a:off x="1989138" y="1866900"/>
                <a:ext cx="41211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44" name="Line 177"/>
              <p:cNvSpPr>
                <a:spLocks noChangeShapeType="1"/>
              </p:cNvSpPr>
              <p:nvPr/>
            </p:nvSpPr>
            <p:spPr bwMode="auto">
              <a:xfrm flipV="1">
                <a:off x="6300788" y="3783013"/>
                <a:ext cx="103188" cy="317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45" name="Line 178"/>
              <p:cNvSpPr>
                <a:spLocks noChangeShapeType="1"/>
              </p:cNvSpPr>
              <p:nvPr/>
            </p:nvSpPr>
            <p:spPr bwMode="auto">
              <a:xfrm rot="16200000" flipH="1" flipV="1">
                <a:off x="5383212" y="2774950"/>
                <a:ext cx="2028825" cy="635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46" name="Line 179"/>
              <p:cNvSpPr>
                <a:spLocks noChangeShapeType="1"/>
              </p:cNvSpPr>
              <p:nvPr/>
            </p:nvSpPr>
            <p:spPr bwMode="auto">
              <a:xfrm>
                <a:off x="1143000" y="1763713"/>
                <a:ext cx="5257800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47" name="Line 180"/>
              <p:cNvSpPr>
                <a:spLocks noChangeShapeType="1"/>
              </p:cNvSpPr>
              <p:nvPr/>
            </p:nvSpPr>
            <p:spPr bwMode="auto">
              <a:xfrm rot="5400000" flipV="1">
                <a:off x="776287" y="2120900"/>
                <a:ext cx="738188" cy="317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grpSp>
            <p:nvGrpSpPr>
              <p:cNvPr id="148" name="Group 254"/>
              <p:cNvGrpSpPr>
                <a:grpSpLocks/>
              </p:cNvGrpSpPr>
              <p:nvPr/>
            </p:nvGrpSpPr>
            <p:grpSpPr bwMode="auto">
              <a:xfrm>
                <a:off x="3100388" y="2095500"/>
                <a:ext cx="404813" cy="952500"/>
                <a:chOff x="1524" y="1296"/>
                <a:chExt cx="255" cy="600"/>
              </a:xfrm>
            </p:grpSpPr>
            <p:sp>
              <p:nvSpPr>
                <p:cNvPr id="216" name="Freeform 186"/>
                <p:cNvSpPr>
                  <a:spLocks/>
                </p:cNvSpPr>
                <p:nvPr/>
              </p:nvSpPr>
              <p:spPr bwMode="auto">
                <a:xfrm>
                  <a:off x="1524" y="1296"/>
                  <a:ext cx="255" cy="600"/>
                </a:xfrm>
                <a:custGeom>
                  <a:avLst/>
                  <a:gdLst>
                    <a:gd name="T0" fmla="*/ 128 w 200"/>
                    <a:gd name="T1" fmla="*/ 600 h 425"/>
                    <a:gd name="T2" fmla="*/ 147 w 200"/>
                    <a:gd name="T3" fmla="*/ 597 h 425"/>
                    <a:gd name="T4" fmla="*/ 167 w 200"/>
                    <a:gd name="T5" fmla="*/ 586 h 425"/>
                    <a:gd name="T6" fmla="*/ 186 w 200"/>
                    <a:gd name="T7" fmla="*/ 568 h 425"/>
                    <a:gd name="T8" fmla="*/ 204 w 200"/>
                    <a:gd name="T9" fmla="*/ 542 h 425"/>
                    <a:gd name="T10" fmla="*/ 218 w 200"/>
                    <a:gd name="T11" fmla="*/ 512 h 425"/>
                    <a:gd name="T12" fmla="*/ 231 w 200"/>
                    <a:gd name="T13" fmla="*/ 479 h 425"/>
                    <a:gd name="T14" fmla="*/ 240 w 200"/>
                    <a:gd name="T15" fmla="*/ 438 h 425"/>
                    <a:gd name="T16" fmla="*/ 250 w 200"/>
                    <a:gd name="T17" fmla="*/ 394 h 425"/>
                    <a:gd name="T18" fmla="*/ 255 w 200"/>
                    <a:gd name="T19" fmla="*/ 349 h 425"/>
                    <a:gd name="T20" fmla="*/ 255 w 200"/>
                    <a:gd name="T21" fmla="*/ 299 h 425"/>
                    <a:gd name="T22" fmla="*/ 255 w 200"/>
                    <a:gd name="T23" fmla="*/ 251 h 425"/>
                    <a:gd name="T24" fmla="*/ 250 w 200"/>
                    <a:gd name="T25" fmla="*/ 205 h 425"/>
                    <a:gd name="T26" fmla="*/ 240 w 200"/>
                    <a:gd name="T27" fmla="*/ 162 h 425"/>
                    <a:gd name="T28" fmla="*/ 231 w 200"/>
                    <a:gd name="T29" fmla="*/ 124 h 425"/>
                    <a:gd name="T30" fmla="*/ 218 w 200"/>
                    <a:gd name="T31" fmla="*/ 89 h 425"/>
                    <a:gd name="T32" fmla="*/ 204 w 200"/>
                    <a:gd name="T33" fmla="*/ 59 h 425"/>
                    <a:gd name="T34" fmla="*/ 186 w 200"/>
                    <a:gd name="T35" fmla="*/ 35 h 425"/>
                    <a:gd name="T36" fmla="*/ 167 w 200"/>
                    <a:gd name="T37" fmla="*/ 16 h 425"/>
                    <a:gd name="T38" fmla="*/ 147 w 200"/>
                    <a:gd name="T39" fmla="*/ 6 h 425"/>
                    <a:gd name="T40" fmla="*/ 128 w 200"/>
                    <a:gd name="T41" fmla="*/ 0 h 425"/>
                    <a:gd name="T42" fmla="*/ 106 w 200"/>
                    <a:gd name="T43" fmla="*/ 6 h 425"/>
                    <a:gd name="T44" fmla="*/ 87 w 200"/>
                    <a:gd name="T45" fmla="*/ 16 h 425"/>
                    <a:gd name="T46" fmla="*/ 69 w 200"/>
                    <a:gd name="T47" fmla="*/ 35 h 425"/>
                    <a:gd name="T48" fmla="*/ 52 w 200"/>
                    <a:gd name="T49" fmla="*/ 59 h 425"/>
                    <a:gd name="T50" fmla="*/ 37 w 200"/>
                    <a:gd name="T51" fmla="*/ 89 h 425"/>
                    <a:gd name="T52" fmla="*/ 26 w 200"/>
                    <a:gd name="T53" fmla="*/ 124 h 425"/>
                    <a:gd name="T54" fmla="*/ 15 w 200"/>
                    <a:gd name="T55" fmla="*/ 162 h 425"/>
                    <a:gd name="T56" fmla="*/ 5 w 200"/>
                    <a:gd name="T57" fmla="*/ 205 h 425"/>
                    <a:gd name="T58" fmla="*/ 0 w 200"/>
                    <a:gd name="T59" fmla="*/ 251 h 425"/>
                    <a:gd name="T60" fmla="*/ 0 w 200"/>
                    <a:gd name="T61" fmla="*/ 299 h 425"/>
                    <a:gd name="T62" fmla="*/ 0 w 200"/>
                    <a:gd name="T63" fmla="*/ 349 h 425"/>
                    <a:gd name="T64" fmla="*/ 5 w 200"/>
                    <a:gd name="T65" fmla="*/ 394 h 425"/>
                    <a:gd name="T66" fmla="*/ 15 w 200"/>
                    <a:gd name="T67" fmla="*/ 438 h 425"/>
                    <a:gd name="T68" fmla="*/ 26 w 200"/>
                    <a:gd name="T69" fmla="*/ 479 h 425"/>
                    <a:gd name="T70" fmla="*/ 37 w 200"/>
                    <a:gd name="T71" fmla="*/ 512 h 425"/>
                    <a:gd name="T72" fmla="*/ 52 w 200"/>
                    <a:gd name="T73" fmla="*/ 542 h 425"/>
                    <a:gd name="T74" fmla="*/ 69 w 200"/>
                    <a:gd name="T75" fmla="*/ 568 h 425"/>
                    <a:gd name="T76" fmla="*/ 87 w 200"/>
                    <a:gd name="T77" fmla="*/ 586 h 425"/>
                    <a:gd name="T78" fmla="*/ 106 w 200"/>
                    <a:gd name="T79" fmla="*/ 597 h 425"/>
                    <a:gd name="T80" fmla="*/ 128 w 200"/>
                    <a:gd name="T81" fmla="*/ 600 h 425"/>
                    <a:gd name="T82" fmla="*/ 128 w 200"/>
                    <a:gd name="T83" fmla="*/ 600 h 425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200"/>
                    <a:gd name="T127" fmla="*/ 0 h 425"/>
                    <a:gd name="T128" fmla="*/ 200 w 200"/>
                    <a:gd name="T129" fmla="*/ 425 h 425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200" h="425">
                      <a:moveTo>
                        <a:pt x="100" y="425"/>
                      </a:moveTo>
                      <a:lnTo>
                        <a:pt x="115" y="423"/>
                      </a:lnTo>
                      <a:lnTo>
                        <a:pt x="131" y="415"/>
                      </a:lnTo>
                      <a:lnTo>
                        <a:pt x="146" y="402"/>
                      </a:lnTo>
                      <a:lnTo>
                        <a:pt x="160" y="384"/>
                      </a:lnTo>
                      <a:lnTo>
                        <a:pt x="171" y="363"/>
                      </a:lnTo>
                      <a:lnTo>
                        <a:pt x="181" y="339"/>
                      </a:lnTo>
                      <a:lnTo>
                        <a:pt x="188" y="310"/>
                      </a:lnTo>
                      <a:lnTo>
                        <a:pt x="196" y="279"/>
                      </a:lnTo>
                      <a:lnTo>
                        <a:pt x="200" y="247"/>
                      </a:lnTo>
                      <a:lnTo>
                        <a:pt x="200" y="212"/>
                      </a:lnTo>
                      <a:lnTo>
                        <a:pt x="200" y="178"/>
                      </a:lnTo>
                      <a:lnTo>
                        <a:pt x="196" y="145"/>
                      </a:lnTo>
                      <a:lnTo>
                        <a:pt x="188" y="115"/>
                      </a:lnTo>
                      <a:lnTo>
                        <a:pt x="181" y="88"/>
                      </a:lnTo>
                      <a:lnTo>
                        <a:pt x="171" y="63"/>
                      </a:lnTo>
                      <a:lnTo>
                        <a:pt x="160" y="42"/>
                      </a:lnTo>
                      <a:lnTo>
                        <a:pt x="146" y="25"/>
                      </a:lnTo>
                      <a:lnTo>
                        <a:pt x="131" y="11"/>
                      </a:lnTo>
                      <a:lnTo>
                        <a:pt x="115" y="4"/>
                      </a:lnTo>
                      <a:lnTo>
                        <a:pt x="100" y="0"/>
                      </a:lnTo>
                      <a:lnTo>
                        <a:pt x="83" y="4"/>
                      </a:lnTo>
                      <a:lnTo>
                        <a:pt x="68" y="11"/>
                      </a:lnTo>
                      <a:lnTo>
                        <a:pt x="54" y="25"/>
                      </a:lnTo>
                      <a:lnTo>
                        <a:pt x="41" y="42"/>
                      </a:lnTo>
                      <a:lnTo>
                        <a:pt x="29" y="63"/>
                      </a:lnTo>
                      <a:lnTo>
                        <a:pt x="20" y="88"/>
                      </a:lnTo>
                      <a:lnTo>
                        <a:pt x="12" y="115"/>
                      </a:lnTo>
                      <a:lnTo>
                        <a:pt x="4" y="145"/>
                      </a:lnTo>
                      <a:lnTo>
                        <a:pt x="0" y="178"/>
                      </a:lnTo>
                      <a:lnTo>
                        <a:pt x="0" y="212"/>
                      </a:lnTo>
                      <a:lnTo>
                        <a:pt x="0" y="247"/>
                      </a:lnTo>
                      <a:lnTo>
                        <a:pt x="4" y="279"/>
                      </a:lnTo>
                      <a:lnTo>
                        <a:pt x="12" y="310"/>
                      </a:lnTo>
                      <a:lnTo>
                        <a:pt x="20" y="339"/>
                      </a:lnTo>
                      <a:lnTo>
                        <a:pt x="29" y="363"/>
                      </a:lnTo>
                      <a:lnTo>
                        <a:pt x="41" y="384"/>
                      </a:lnTo>
                      <a:lnTo>
                        <a:pt x="54" y="402"/>
                      </a:lnTo>
                      <a:lnTo>
                        <a:pt x="68" y="415"/>
                      </a:lnTo>
                      <a:lnTo>
                        <a:pt x="83" y="423"/>
                      </a:lnTo>
                      <a:lnTo>
                        <a:pt x="100" y="425"/>
                      </a:lnTo>
                    </a:path>
                  </a:pathLst>
                </a:custGeom>
                <a:solidFill>
                  <a:srgbClr val="FFE6CD"/>
                </a:solidFill>
                <a:ln w="19050" cmpd="sng">
                  <a:solidFill>
                    <a:srgbClr val="EB75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900" dirty="0">
                    <a:latin typeface="+mj-lt"/>
                  </a:endParaRPr>
                </a:p>
              </p:txBody>
            </p:sp>
            <p:sp>
              <p:nvSpPr>
                <p:cNvPr id="217" name="Rectangle 187"/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1545" y="1552"/>
                  <a:ext cx="208" cy="86"/>
                </a:xfrm>
                <a:prstGeom prst="rect">
                  <a:avLst/>
                </a:prstGeom>
                <a:solidFill>
                  <a:srgbClr val="FFE6C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>
                      <a:solidFill>
                        <a:srgbClr val="EB7500"/>
                      </a:solidFill>
                      <a:latin typeface="+mj-lt"/>
                    </a:rPr>
                    <a:t>Control</a:t>
                  </a:r>
                  <a:endParaRPr lang="en-US" sz="900" dirty="0">
                    <a:latin typeface="+mj-lt"/>
                  </a:endParaRPr>
                </a:p>
              </p:txBody>
            </p:sp>
          </p:grpSp>
          <p:grpSp>
            <p:nvGrpSpPr>
              <p:cNvPr id="149" name="Group 296"/>
              <p:cNvGrpSpPr>
                <a:grpSpLocks/>
              </p:cNvGrpSpPr>
              <p:nvPr/>
            </p:nvGrpSpPr>
            <p:grpSpPr bwMode="auto">
              <a:xfrm>
                <a:off x="7089775" y="2547938"/>
                <a:ext cx="530225" cy="523875"/>
                <a:chOff x="4466" y="1605"/>
                <a:chExt cx="334" cy="330"/>
              </a:xfrm>
            </p:grpSpPr>
            <p:sp>
              <p:nvSpPr>
                <p:cNvPr id="212" name="Line 182"/>
                <p:cNvSpPr>
                  <a:spLocks noChangeShapeType="1"/>
                </p:cNvSpPr>
                <p:nvPr/>
              </p:nvSpPr>
              <p:spPr bwMode="auto">
                <a:xfrm>
                  <a:off x="4466" y="1818"/>
                  <a:ext cx="211" cy="0"/>
                </a:xfrm>
                <a:prstGeom prst="line">
                  <a:avLst/>
                </a:prstGeom>
                <a:noFill/>
                <a:ln w="12700">
                  <a:solidFill>
                    <a:srgbClr val="EB75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213" name="Freeform 202"/>
                <p:cNvSpPr>
                  <a:spLocks/>
                </p:cNvSpPr>
                <p:nvPr/>
              </p:nvSpPr>
              <p:spPr bwMode="auto">
                <a:xfrm>
                  <a:off x="4704" y="1704"/>
                  <a:ext cx="96" cy="231"/>
                </a:xfrm>
                <a:custGeom>
                  <a:avLst/>
                  <a:gdLst>
                    <a:gd name="T0" fmla="*/ 96 w 98"/>
                    <a:gd name="T1" fmla="*/ 231 h 162"/>
                    <a:gd name="T2" fmla="*/ 96 w 98"/>
                    <a:gd name="T3" fmla="*/ 0 h 162"/>
                    <a:gd name="T4" fmla="*/ 0 w 98"/>
                    <a:gd name="T5" fmla="*/ 0 h 162"/>
                    <a:gd name="T6" fmla="*/ 0 w 98"/>
                    <a:gd name="T7" fmla="*/ 231 h 162"/>
                    <a:gd name="T8" fmla="*/ 96 w 98"/>
                    <a:gd name="T9" fmla="*/ 231 h 162"/>
                    <a:gd name="T10" fmla="*/ 96 w 98"/>
                    <a:gd name="T11" fmla="*/ 231 h 16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8"/>
                    <a:gd name="T19" fmla="*/ 0 h 162"/>
                    <a:gd name="T20" fmla="*/ 98 w 98"/>
                    <a:gd name="T21" fmla="*/ 162 h 16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8" h="162">
                      <a:moveTo>
                        <a:pt x="98" y="162"/>
                      </a:moveTo>
                      <a:lnTo>
                        <a:pt x="98" y="0"/>
                      </a:lnTo>
                      <a:lnTo>
                        <a:pt x="0" y="0"/>
                      </a:lnTo>
                      <a:lnTo>
                        <a:pt x="0" y="162"/>
                      </a:lnTo>
                      <a:lnTo>
                        <a:pt x="98" y="162"/>
                      </a:lnTo>
                    </a:path>
                  </a:pathLst>
                </a:custGeom>
                <a:solidFill>
                  <a:srgbClr val="FFE6CD"/>
                </a:solidFill>
                <a:ln w="19050" cmpd="sng">
                  <a:solidFill>
                    <a:srgbClr val="EB75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214" name="Rectangle 208"/>
                <p:cNvSpPr>
                  <a:spLocks noChangeArrowheads="1"/>
                </p:cNvSpPr>
                <p:nvPr/>
              </p:nvSpPr>
              <p:spPr bwMode="auto">
                <a:xfrm>
                  <a:off x="4722" y="1779"/>
                  <a:ext cx="63" cy="8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 dirty="0">
                      <a:solidFill>
                        <a:srgbClr val="EB7500"/>
                      </a:solidFill>
                      <a:latin typeface="+mj-lt"/>
                    </a:rPr>
                    <a:t>W</a:t>
                  </a:r>
                  <a:endParaRPr lang="en-US" sz="900" dirty="0">
                    <a:latin typeface="+mj-lt"/>
                  </a:endParaRPr>
                </a:p>
              </p:txBody>
            </p:sp>
            <p:sp>
              <p:nvSpPr>
                <p:cNvPr id="215" name="Line 209"/>
                <p:cNvSpPr>
                  <a:spLocks noChangeShapeType="1"/>
                </p:cNvSpPr>
                <p:nvPr/>
              </p:nvSpPr>
              <p:spPr bwMode="auto">
                <a:xfrm rot="16200000" flipH="1">
                  <a:off x="4359" y="1712"/>
                  <a:ext cx="214" cy="0"/>
                </a:xfrm>
                <a:prstGeom prst="line">
                  <a:avLst/>
                </a:prstGeom>
                <a:noFill/>
                <a:ln w="12700">
                  <a:solidFill>
                    <a:srgbClr val="EB7500"/>
                  </a:solidFill>
                  <a:round/>
                  <a:headEnd/>
                  <a:tailEnd type="none" w="sm" len="sm"/>
                </a:ln>
              </p:spPr>
              <p:txBody>
                <a:bodyPr/>
                <a:lstStyle/>
                <a:p>
                  <a:endParaRPr lang="en-US" sz="900">
                    <a:latin typeface="+mj-lt"/>
                  </a:endParaRPr>
                </a:p>
              </p:txBody>
            </p:sp>
          </p:grpSp>
          <p:grpSp>
            <p:nvGrpSpPr>
              <p:cNvPr id="150" name="Group 294"/>
              <p:cNvGrpSpPr>
                <a:grpSpLocks/>
              </p:cNvGrpSpPr>
              <p:nvPr/>
            </p:nvGrpSpPr>
            <p:grpSpPr bwMode="auto">
              <a:xfrm>
                <a:off x="5484807" y="2619375"/>
                <a:ext cx="355600" cy="447675"/>
                <a:chOff x="3455" y="1650"/>
                <a:chExt cx="224" cy="282"/>
              </a:xfrm>
            </p:grpSpPr>
            <p:sp>
              <p:nvSpPr>
                <p:cNvPr id="208" name="Line 212"/>
                <p:cNvSpPr>
                  <a:spLocks noChangeShapeType="1"/>
                </p:cNvSpPr>
                <p:nvPr/>
              </p:nvSpPr>
              <p:spPr bwMode="auto">
                <a:xfrm>
                  <a:off x="3455" y="1826"/>
                  <a:ext cx="101" cy="1"/>
                </a:xfrm>
                <a:prstGeom prst="line">
                  <a:avLst/>
                </a:prstGeom>
                <a:noFill/>
                <a:ln w="12700">
                  <a:solidFill>
                    <a:srgbClr val="EB75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209" name="Freeform 213"/>
                <p:cNvSpPr>
                  <a:spLocks/>
                </p:cNvSpPr>
                <p:nvPr/>
              </p:nvSpPr>
              <p:spPr bwMode="auto">
                <a:xfrm>
                  <a:off x="3583" y="1711"/>
                  <a:ext cx="96" cy="221"/>
                </a:xfrm>
                <a:custGeom>
                  <a:avLst/>
                  <a:gdLst>
                    <a:gd name="T0" fmla="*/ 96 w 98"/>
                    <a:gd name="T1" fmla="*/ 221 h 162"/>
                    <a:gd name="T2" fmla="*/ 96 w 98"/>
                    <a:gd name="T3" fmla="*/ 0 h 162"/>
                    <a:gd name="T4" fmla="*/ 0 w 98"/>
                    <a:gd name="T5" fmla="*/ 0 h 162"/>
                    <a:gd name="T6" fmla="*/ 0 w 98"/>
                    <a:gd name="T7" fmla="*/ 221 h 162"/>
                    <a:gd name="T8" fmla="*/ 96 w 98"/>
                    <a:gd name="T9" fmla="*/ 221 h 162"/>
                    <a:gd name="T10" fmla="*/ 96 w 98"/>
                    <a:gd name="T11" fmla="*/ 221 h 16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8"/>
                    <a:gd name="T19" fmla="*/ 0 h 162"/>
                    <a:gd name="T20" fmla="*/ 98 w 98"/>
                    <a:gd name="T21" fmla="*/ 162 h 16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8" h="162">
                      <a:moveTo>
                        <a:pt x="98" y="162"/>
                      </a:moveTo>
                      <a:lnTo>
                        <a:pt x="98" y="0"/>
                      </a:lnTo>
                      <a:lnTo>
                        <a:pt x="0" y="0"/>
                      </a:lnTo>
                      <a:lnTo>
                        <a:pt x="0" y="162"/>
                      </a:lnTo>
                      <a:lnTo>
                        <a:pt x="98" y="162"/>
                      </a:lnTo>
                    </a:path>
                  </a:pathLst>
                </a:custGeom>
                <a:solidFill>
                  <a:srgbClr val="FFE6CD"/>
                </a:solidFill>
                <a:ln w="19050" cmpd="sng">
                  <a:solidFill>
                    <a:srgbClr val="EB75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210" name="Rectangle 214"/>
                <p:cNvSpPr>
                  <a:spLocks noChangeArrowheads="1"/>
                </p:cNvSpPr>
                <p:nvPr/>
              </p:nvSpPr>
              <p:spPr bwMode="auto">
                <a:xfrm>
                  <a:off x="3601" y="1784"/>
                  <a:ext cx="61" cy="8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 dirty="0">
                      <a:solidFill>
                        <a:srgbClr val="EB7500"/>
                      </a:solidFill>
                      <a:latin typeface="+mj-lt"/>
                    </a:rPr>
                    <a:t>M</a:t>
                  </a:r>
                  <a:endParaRPr lang="en-US" sz="900" dirty="0">
                    <a:latin typeface="+mj-lt"/>
                  </a:endParaRPr>
                </a:p>
              </p:txBody>
            </p:sp>
            <p:sp>
              <p:nvSpPr>
                <p:cNvPr id="211" name="Line 215"/>
                <p:cNvSpPr>
                  <a:spLocks noChangeShapeType="1"/>
                </p:cNvSpPr>
                <p:nvPr/>
              </p:nvSpPr>
              <p:spPr bwMode="auto">
                <a:xfrm rot="5400000">
                  <a:off x="3367" y="1739"/>
                  <a:ext cx="178" cy="0"/>
                </a:xfrm>
                <a:prstGeom prst="line">
                  <a:avLst/>
                </a:prstGeom>
                <a:noFill/>
                <a:ln w="12700">
                  <a:solidFill>
                    <a:srgbClr val="EB7500"/>
                  </a:solidFill>
                  <a:round/>
                  <a:headEnd/>
                  <a:tailEnd type="none" w="sm" len="sm"/>
                </a:ln>
              </p:spPr>
              <p:txBody>
                <a:bodyPr/>
                <a:lstStyle/>
                <a:p>
                  <a:endParaRPr lang="en-US" sz="900">
                    <a:latin typeface="+mj-lt"/>
                  </a:endParaRPr>
                </a:p>
              </p:txBody>
            </p:sp>
          </p:grpSp>
          <p:grpSp>
            <p:nvGrpSpPr>
              <p:cNvPr id="151" name="Group 295"/>
              <p:cNvGrpSpPr>
                <a:grpSpLocks/>
              </p:cNvGrpSpPr>
              <p:nvPr/>
            </p:nvGrpSpPr>
            <p:grpSpPr bwMode="auto">
              <a:xfrm>
                <a:off x="5414963" y="2295525"/>
                <a:ext cx="425450" cy="419100"/>
                <a:chOff x="3411" y="1446"/>
                <a:chExt cx="268" cy="264"/>
              </a:xfrm>
            </p:grpSpPr>
            <p:sp>
              <p:nvSpPr>
                <p:cNvPr id="204" name="Line 217"/>
                <p:cNvSpPr>
                  <a:spLocks noChangeShapeType="1"/>
                </p:cNvSpPr>
                <p:nvPr/>
              </p:nvSpPr>
              <p:spPr bwMode="auto">
                <a:xfrm flipV="1">
                  <a:off x="3411" y="1608"/>
                  <a:ext cx="145" cy="0"/>
                </a:xfrm>
                <a:prstGeom prst="line">
                  <a:avLst/>
                </a:prstGeom>
                <a:noFill/>
                <a:ln w="12700">
                  <a:solidFill>
                    <a:srgbClr val="EB75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205" name="Freeform 218"/>
                <p:cNvSpPr>
                  <a:spLocks/>
                </p:cNvSpPr>
                <p:nvPr/>
              </p:nvSpPr>
              <p:spPr bwMode="auto">
                <a:xfrm>
                  <a:off x="3583" y="1495"/>
                  <a:ext cx="96" cy="215"/>
                </a:xfrm>
                <a:custGeom>
                  <a:avLst/>
                  <a:gdLst>
                    <a:gd name="T0" fmla="*/ 96 w 98"/>
                    <a:gd name="T1" fmla="*/ 215 h 162"/>
                    <a:gd name="T2" fmla="*/ 96 w 98"/>
                    <a:gd name="T3" fmla="*/ 0 h 162"/>
                    <a:gd name="T4" fmla="*/ 0 w 98"/>
                    <a:gd name="T5" fmla="*/ 0 h 162"/>
                    <a:gd name="T6" fmla="*/ 0 w 98"/>
                    <a:gd name="T7" fmla="*/ 215 h 162"/>
                    <a:gd name="T8" fmla="*/ 96 w 98"/>
                    <a:gd name="T9" fmla="*/ 215 h 162"/>
                    <a:gd name="T10" fmla="*/ 96 w 98"/>
                    <a:gd name="T11" fmla="*/ 215 h 16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8"/>
                    <a:gd name="T19" fmla="*/ 0 h 162"/>
                    <a:gd name="T20" fmla="*/ 98 w 98"/>
                    <a:gd name="T21" fmla="*/ 162 h 16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8" h="162">
                      <a:moveTo>
                        <a:pt x="98" y="162"/>
                      </a:moveTo>
                      <a:lnTo>
                        <a:pt x="98" y="0"/>
                      </a:lnTo>
                      <a:lnTo>
                        <a:pt x="0" y="0"/>
                      </a:lnTo>
                      <a:lnTo>
                        <a:pt x="0" y="162"/>
                      </a:lnTo>
                      <a:lnTo>
                        <a:pt x="98" y="162"/>
                      </a:lnTo>
                    </a:path>
                  </a:pathLst>
                </a:custGeom>
                <a:solidFill>
                  <a:srgbClr val="FFE6CD"/>
                </a:solidFill>
                <a:ln w="19050" cmpd="sng">
                  <a:solidFill>
                    <a:srgbClr val="EB75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206" name="Rectangle 219"/>
                <p:cNvSpPr>
                  <a:spLocks noChangeArrowheads="1"/>
                </p:cNvSpPr>
                <p:nvPr/>
              </p:nvSpPr>
              <p:spPr bwMode="auto">
                <a:xfrm>
                  <a:off x="3598" y="1566"/>
                  <a:ext cx="63" cy="8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 dirty="0">
                      <a:solidFill>
                        <a:srgbClr val="EB7500"/>
                      </a:solidFill>
                      <a:latin typeface="+mj-lt"/>
                    </a:rPr>
                    <a:t>W</a:t>
                  </a:r>
                  <a:endParaRPr lang="en-US" sz="900" dirty="0">
                    <a:latin typeface="+mj-lt"/>
                  </a:endParaRPr>
                </a:p>
              </p:txBody>
            </p:sp>
            <p:sp>
              <p:nvSpPr>
                <p:cNvPr id="207" name="Line 220"/>
                <p:cNvSpPr>
                  <a:spLocks noChangeShapeType="1"/>
                </p:cNvSpPr>
                <p:nvPr/>
              </p:nvSpPr>
              <p:spPr bwMode="auto">
                <a:xfrm rot="16200000" flipH="1">
                  <a:off x="3331" y="1529"/>
                  <a:ext cx="166" cy="0"/>
                </a:xfrm>
                <a:prstGeom prst="line">
                  <a:avLst/>
                </a:prstGeom>
                <a:noFill/>
                <a:ln w="12700">
                  <a:solidFill>
                    <a:srgbClr val="EB7500"/>
                  </a:solidFill>
                  <a:round/>
                  <a:headEnd/>
                  <a:tailEnd type="none" w="sm" len="sm"/>
                </a:ln>
              </p:spPr>
              <p:txBody>
                <a:bodyPr/>
                <a:lstStyle/>
                <a:p>
                  <a:endParaRPr lang="en-US" sz="900">
                    <a:latin typeface="+mj-lt"/>
                  </a:endParaRPr>
                </a:p>
              </p:txBody>
            </p:sp>
          </p:grpSp>
          <p:sp>
            <p:nvSpPr>
              <p:cNvPr id="152" name="Line 225"/>
              <p:cNvSpPr>
                <a:spLocks noChangeShapeType="1"/>
              </p:cNvSpPr>
              <p:nvPr/>
            </p:nvSpPr>
            <p:spPr bwMode="auto">
              <a:xfrm rot="5400000">
                <a:off x="6284912" y="3392488"/>
                <a:ext cx="896938" cy="0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53" name="Line 226"/>
              <p:cNvSpPr>
                <a:spLocks noChangeShapeType="1"/>
              </p:cNvSpPr>
              <p:nvPr/>
            </p:nvSpPr>
            <p:spPr bwMode="auto">
              <a:xfrm rot="10800000">
                <a:off x="5886450" y="2552700"/>
                <a:ext cx="1201738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54" name="Line 227"/>
              <p:cNvSpPr>
                <a:spLocks noChangeShapeType="1"/>
              </p:cNvSpPr>
              <p:nvPr/>
            </p:nvSpPr>
            <p:spPr bwMode="auto">
              <a:xfrm rot="10800000" flipV="1">
                <a:off x="5838825" y="3009900"/>
                <a:ext cx="128588" cy="0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56" name="Line 229"/>
              <p:cNvSpPr>
                <a:spLocks noChangeShapeType="1"/>
              </p:cNvSpPr>
              <p:nvPr/>
            </p:nvSpPr>
            <p:spPr bwMode="auto">
              <a:xfrm rot="5400000">
                <a:off x="6664325" y="5375275"/>
                <a:ext cx="163513" cy="4763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57" name="Line 230"/>
              <p:cNvSpPr>
                <a:spLocks noChangeShapeType="1"/>
              </p:cNvSpPr>
              <p:nvPr/>
            </p:nvSpPr>
            <p:spPr bwMode="auto">
              <a:xfrm rot="5400000">
                <a:off x="5965825" y="4106863"/>
                <a:ext cx="2700338" cy="3175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58" name="Line 231"/>
              <p:cNvSpPr>
                <a:spLocks noChangeShapeType="1"/>
              </p:cNvSpPr>
              <p:nvPr/>
            </p:nvSpPr>
            <p:spPr bwMode="auto">
              <a:xfrm>
                <a:off x="6743700" y="5459413"/>
                <a:ext cx="568325" cy="0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59" name="Line 232"/>
              <p:cNvSpPr>
                <a:spLocks noChangeShapeType="1"/>
              </p:cNvSpPr>
              <p:nvPr/>
            </p:nvSpPr>
            <p:spPr bwMode="auto">
              <a:xfrm rot="10800000" flipV="1">
                <a:off x="5842000" y="2762250"/>
                <a:ext cx="1473200" cy="0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grpSp>
            <p:nvGrpSpPr>
              <p:cNvPr id="160" name="Group 293"/>
              <p:cNvGrpSpPr>
                <a:grpSpLocks/>
              </p:cNvGrpSpPr>
              <p:nvPr/>
            </p:nvGrpSpPr>
            <p:grpSpPr bwMode="auto">
              <a:xfrm>
                <a:off x="3452810" y="2106613"/>
                <a:ext cx="568325" cy="960438"/>
                <a:chOff x="2175" y="1327"/>
                <a:chExt cx="358" cy="605"/>
              </a:xfrm>
            </p:grpSpPr>
            <p:grpSp>
              <p:nvGrpSpPr>
                <p:cNvPr id="191" name="Group 292"/>
                <p:cNvGrpSpPr>
                  <a:grpSpLocks/>
                </p:cNvGrpSpPr>
                <p:nvPr/>
              </p:nvGrpSpPr>
              <p:grpSpPr bwMode="auto">
                <a:xfrm>
                  <a:off x="2208" y="1537"/>
                  <a:ext cx="325" cy="215"/>
                  <a:chOff x="2208" y="1537"/>
                  <a:chExt cx="325" cy="215"/>
                </a:xfrm>
              </p:grpSpPr>
              <p:sp>
                <p:nvSpPr>
                  <p:cNvPr id="201" name="Line 234"/>
                  <p:cNvSpPr>
                    <a:spLocks noChangeShapeType="1"/>
                  </p:cNvSpPr>
                  <p:nvPr/>
                </p:nvSpPr>
                <p:spPr bwMode="auto">
                  <a:xfrm>
                    <a:off x="2208" y="1650"/>
                    <a:ext cx="202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EB7500"/>
                    </a:solidFill>
                    <a:round/>
                    <a:headEnd/>
                    <a:tailEnd type="triangle" w="sm" len="sm"/>
                  </a:ln>
                </p:spPr>
                <p:txBody>
                  <a:bodyPr/>
                  <a:lstStyle/>
                  <a:p>
                    <a:endParaRPr lang="en-US" sz="900">
                      <a:latin typeface="+mj-lt"/>
                    </a:endParaRPr>
                  </a:p>
                </p:txBody>
              </p:sp>
              <p:sp>
                <p:nvSpPr>
                  <p:cNvPr id="202" name="Freeform 235"/>
                  <p:cNvSpPr>
                    <a:spLocks/>
                  </p:cNvSpPr>
                  <p:nvPr/>
                </p:nvSpPr>
                <p:spPr bwMode="auto">
                  <a:xfrm>
                    <a:off x="2437" y="1537"/>
                    <a:ext cx="96" cy="215"/>
                  </a:xfrm>
                  <a:custGeom>
                    <a:avLst/>
                    <a:gdLst>
                      <a:gd name="T0" fmla="*/ 96 w 98"/>
                      <a:gd name="T1" fmla="*/ 215 h 162"/>
                      <a:gd name="T2" fmla="*/ 96 w 98"/>
                      <a:gd name="T3" fmla="*/ 0 h 162"/>
                      <a:gd name="T4" fmla="*/ 0 w 98"/>
                      <a:gd name="T5" fmla="*/ 0 h 162"/>
                      <a:gd name="T6" fmla="*/ 0 w 98"/>
                      <a:gd name="T7" fmla="*/ 215 h 162"/>
                      <a:gd name="T8" fmla="*/ 96 w 98"/>
                      <a:gd name="T9" fmla="*/ 215 h 162"/>
                      <a:gd name="T10" fmla="*/ 96 w 98"/>
                      <a:gd name="T11" fmla="*/ 215 h 16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98"/>
                      <a:gd name="T19" fmla="*/ 0 h 162"/>
                      <a:gd name="T20" fmla="*/ 98 w 98"/>
                      <a:gd name="T21" fmla="*/ 162 h 162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98" h="162">
                        <a:moveTo>
                          <a:pt x="98" y="162"/>
                        </a:moveTo>
                        <a:lnTo>
                          <a:pt x="98" y="0"/>
                        </a:lnTo>
                        <a:lnTo>
                          <a:pt x="0" y="0"/>
                        </a:lnTo>
                        <a:lnTo>
                          <a:pt x="0" y="162"/>
                        </a:lnTo>
                        <a:lnTo>
                          <a:pt x="98" y="162"/>
                        </a:lnTo>
                      </a:path>
                    </a:pathLst>
                  </a:custGeom>
                  <a:solidFill>
                    <a:srgbClr val="FFE6CD"/>
                  </a:solidFill>
                  <a:ln w="19050" cmpd="sng">
                    <a:solidFill>
                      <a:srgbClr val="EB75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900">
                      <a:latin typeface="+mj-lt"/>
                    </a:endParaRPr>
                  </a:p>
                </p:txBody>
              </p:sp>
              <p:sp>
                <p:nvSpPr>
                  <p:cNvPr id="203" name="Rectangle 236"/>
                  <p:cNvSpPr>
                    <a:spLocks noChangeArrowheads="1"/>
                  </p:cNvSpPr>
                  <p:nvPr/>
                </p:nvSpPr>
                <p:spPr bwMode="auto">
                  <a:xfrm>
                    <a:off x="2456" y="1608"/>
                    <a:ext cx="61" cy="83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sz="900" dirty="0">
                        <a:solidFill>
                          <a:srgbClr val="EB7500"/>
                        </a:solidFill>
                        <a:latin typeface="+mj-lt"/>
                      </a:rPr>
                      <a:t>M</a:t>
                    </a:r>
                    <a:endParaRPr lang="en-US" sz="900" dirty="0">
                      <a:latin typeface="+mj-lt"/>
                    </a:endParaRPr>
                  </a:p>
                </p:txBody>
              </p:sp>
            </p:grpSp>
            <p:grpSp>
              <p:nvGrpSpPr>
                <p:cNvPr id="192" name="Group 291"/>
                <p:cNvGrpSpPr>
                  <a:grpSpLocks/>
                </p:cNvGrpSpPr>
                <p:nvPr/>
              </p:nvGrpSpPr>
              <p:grpSpPr bwMode="auto">
                <a:xfrm>
                  <a:off x="2184" y="1327"/>
                  <a:ext cx="349" cy="209"/>
                  <a:chOff x="2184" y="1327"/>
                  <a:chExt cx="349" cy="209"/>
                </a:xfrm>
              </p:grpSpPr>
              <p:sp>
                <p:nvSpPr>
                  <p:cNvPr id="198" name="Line 239"/>
                  <p:cNvSpPr>
                    <a:spLocks noChangeShapeType="1"/>
                  </p:cNvSpPr>
                  <p:nvPr/>
                </p:nvSpPr>
                <p:spPr bwMode="auto">
                  <a:xfrm>
                    <a:off x="2184" y="1437"/>
                    <a:ext cx="226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EB7500"/>
                    </a:solidFill>
                    <a:round/>
                    <a:headEnd/>
                    <a:tailEnd type="triangle" w="sm" len="sm"/>
                  </a:ln>
                </p:spPr>
                <p:txBody>
                  <a:bodyPr/>
                  <a:lstStyle/>
                  <a:p>
                    <a:endParaRPr lang="en-US" sz="900">
                      <a:latin typeface="+mj-lt"/>
                    </a:endParaRPr>
                  </a:p>
                </p:txBody>
              </p:sp>
              <p:sp>
                <p:nvSpPr>
                  <p:cNvPr id="199" name="Freeform 240"/>
                  <p:cNvSpPr>
                    <a:spLocks/>
                  </p:cNvSpPr>
                  <p:nvPr/>
                </p:nvSpPr>
                <p:spPr bwMode="auto">
                  <a:xfrm>
                    <a:off x="2437" y="1327"/>
                    <a:ext cx="96" cy="209"/>
                  </a:xfrm>
                  <a:custGeom>
                    <a:avLst/>
                    <a:gdLst>
                      <a:gd name="T0" fmla="*/ 96 w 98"/>
                      <a:gd name="T1" fmla="*/ 209 h 162"/>
                      <a:gd name="T2" fmla="*/ 96 w 98"/>
                      <a:gd name="T3" fmla="*/ 0 h 162"/>
                      <a:gd name="T4" fmla="*/ 0 w 98"/>
                      <a:gd name="T5" fmla="*/ 0 h 162"/>
                      <a:gd name="T6" fmla="*/ 0 w 98"/>
                      <a:gd name="T7" fmla="*/ 209 h 162"/>
                      <a:gd name="T8" fmla="*/ 96 w 98"/>
                      <a:gd name="T9" fmla="*/ 209 h 162"/>
                      <a:gd name="T10" fmla="*/ 96 w 98"/>
                      <a:gd name="T11" fmla="*/ 209 h 16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98"/>
                      <a:gd name="T19" fmla="*/ 0 h 162"/>
                      <a:gd name="T20" fmla="*/ 98 w 98"/>
                      <a:gd name="T21" fmla="*/ 162 h 162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98" h="162">
                        <a:moveTo>
                          <a:pt x="98" y="162"/>
                        </a:moveTo>
                        <a:lnTo>
                          <a:pt x="98" y="0"/>
                        </a:lnTo>
                        <a:lnTo>
                          <a:pt x="0" y="0"/>
                        </a:lnTo>
                        <a:lnTo>
                          <a:pt x="0" y="162"/>
                        </a:lnTo>
                        <a:lnTo>
                          <a:pt x="98" y="162"/>
                        </a:lnTo>
                      </a:path>
                    </a:pathLst>
                  </a:custGeom>
                  <a:solidFill>
                    <a:srgbClr val="FFE6CD"/>
                  </a:solidFill>
                  <a:ln w="19050" cmpd="sng">
                    <a:solidFill>
                      <a:srgbClr val="EB75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900">
                      <a:latin typeface="+mj-lt"/>
                    </a:endParaRPr>
                  </a:p>
                </p:txBody>
              </p:sp>
              <p:sp>
                <p:nvSpPr>
                  <p:cNvPr id="200" name="Rectangle 241"/>
                  <p:cNvSpPr>
                    <a:spLocks noChangeArrowheads="1"/>
                  </p:cNvSpPr>
                  <p:nvPr/>
                </p:nvSpPr>
                <p:spPr bwMode="auto">
                  <a:xfrm>
                    <a:off x="2455" y="1396"/>
                    <a:ext cx="63" cy="83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sz="900" dirty="0">
                        <a:solidFill>
                          <a:srgbClr val="EB7500"/>
                        </a:solidFill>
                        <a:latin typeface="+mj-lt"/>
                      </a:rPr>
                      <a:t>W</a:t>
                    </a:r>
                    <a:endParaRPr lang="en-US" sz="900" dirty="0">
                      <a:latin typeface="+mj-lt"/>
                    </a:endParaRPr>
                  </a:p>
                </p:txBody>
              </p:sp>
            </p:grpSp>
            <p:grpSp>
              <p:nvGrpSpPr>
                <p:cNvPr id="194" name="Group 290"/>
                <p:cNvGrpSpPr>
                  <a:grpSpLocks/>
                </p:cNvGrpSpPr>
                <p:nvPr/>
              </p:nvGrpSpPr>
              <p:grpSpPr bwMode="auto">
                <a:xfrm>
                  <a:off x="2175" y="1752"/>
                  <a:ext cx="358" cy="180"/>
                  <a:chOff x="2175" y="1752"/>
                  <a:chExt cx="358" cy="180"/>
                </a:xfrm>
              </p:grpSpPr>
              <p:sp>
                <p:nvSpPr>
                  <p:cNvPr id="195" name="Line 245"/>
                  <p:cNvSpPr>
                    <a:spLocks noChangeShapeType="1"/>
                  </p:cNvSpPr>
                  <p:nvPr/>
                </p:nvSpPr>
                <p:spPr bwMode="auto">
                  <a:xfrm>
                    <a:off x="2175" y="1827"/>
                    <a:ext cx="235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EB7500"/>
                    </a:solidFill>
                    <a:round/>
                    <a:headEnd/>
                    <a:tailEnd type="triangle" w="sm" len="sm"/>
                  </a:ln>
                </p:spPr>
                <p:txBody>
                  <a:bodyPr/>
                  <a:lstStyle/>
                  <a:p>
                    <a:endParaRPr lang="en-US" sz="900">
                      <a:latin typeface="+mj-lt"/>
                    </a:endParaRPr>
                  </a:p>
                </p:txBody>
              </p:sp>
              <p:sp>
                <p:nvSpPr>
                  <p:cNvPr id="196" name="Freeform 246"/>
                  <p:cNvSpPr>
                    <a:spLocks/>
                  </p:cNvSpPr>
                  <p:nvPr/>
                </p:nvSpPr>
                <p:spPr bwMode="auto">
                  <a:xfrm>
                    <a:off x="2437" y="1752"/>
                    <a:ext cx="96" cy="180"/>
                  </a:xfrm>
                  <a:custGeom>
                    <a:avLst/>
                    <a:gdLst>
                      <a:gd name="T0" fmla="*/ 96 w 98"/>
                      <a:gd name="T1" fmla="*/ 180 h 162"/>
                      <a:gd name="T2" fmla="*/ 96 w 98"/>
                      <a:gd name="T3" fmla="*/ 0 h 162"/>
                      <a:gd name="T4" fmla="*/ 0 w 98"/>
                      <a:gd name="T5" fmla="*/ 0 h 162"/>
                      <a:gd name="T6" fmla="*/ 0 w 98"/>
                      <a:gd name="T7" fmla="*/ 180 h 162"/>
                      <a:gd name="T8" fmla="*/ 96 w 98"/>
                      <a:gd name="T9" fmla="*/ 180 h 162"/>
                      <a:gd name="T10" fmla="*/ 96 w 98"/>
                      <a:gd name="T11" fmla="*/ 180 h 16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98"/>
                      <a:gd name="T19" fmla="*/ 0 h 162"/>
                      <a:gd name="T20" fmla="*/ 98 w 98"/>
                      <a:gd name="T21" fmla="*/ 162 h 162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98" h="162">
                        <a:moveTo>
                          <a:pt x="98" y="162"/>
                        </a:moveTo>
                        <a:lnTo>
                          <a:pt x="98" y="0"/>
                        </a:lnTo>
                        <a:lnTo>
                          <a:pt x="0" y="0"/>
                        </a:lnTo>
                        <a:lnTo>
                          <a:pt x="0" y="162"/>
                        </a:lnTo>
                        <a:lnTo>
                          <a:pt x="98" y="162"/>
                        </a:lnTo>
                      </a:path>
                    </a:pathLst>
                  </a:custGeom>
                  <a:solidFill>
                    <a:srgbClr val="FFE6CD"/>
                  </a:solidFill>
                  <a:ln w="19050" cmpd="sng">
                    <a:solidFill>
                      <a:srgbClr val="EB75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900">
                      <a:latin typeface="+mj-lt"/>
                    </a:endParaRPr>
                  </a:p>
                </p:txBody>
              </p:sp>
              <p:sp>
                <p:nvSpPr>
                  <p:cNvPr id="197" name="Rectangle 247"/>
                  <p:cNvSpPr>
                    <a:spLocks noChangeArrowheads="1"/>
                  </p:cNvSpPr>
                  <p:nvPr/>
                </p:nvSpPr>
                <p:spPr bwMode="auto">
                  <a:xfrm>
                    <a:off x="2471" y="1796"/>
                    <a:ext cx="29" cy="83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 lIns="0" tIns="0" rIns="0" bIns="0">
                    <a:spAutoFit/>
                  </a:bodyPr>
                  <a:lstStyle/>
                  <a:p>
                    <a:pPr algn="ctr"/>
                    <a:r>
                      <a:rPr lang="en-US" sz="900" dirty="0">
                        <a:solidFill>
                          <a:srgbClr val="EB7500"/>
                        </a:solidFill>
                        <a:latin typeface="+mj-lt"/>
                      </a:rPr>
                      <a:t>E</a:t>
                    </a:r>
                    <a:endParaRPr lang="en-US" sz="900" dirty="0">
                      <a:latin typeface="+mj-lt"/>
                    </a:endParaRPr>
                  </a:p>
                </p:txBody>
              </p:sp>
            </p:grpSp>
          </p:grpSp>
          <p:sp>
            <p:nvSpPr>
              <p:cNvPr id="161" name="Line 250"/>
              <p:cNvSpPr>
                <a:spLocks noChangeShapeType="1"/>
              </p:cNvSpPr>
              <p:nvPr/>
            </p:nvSpPr>
            <p:spPr bwMode="auto">
              <a:xfrm rot="10800000">
                <a:off x="4019550" y="2290763"/>
                <a:ext cx="1406526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62" name="Line 251"/>
              <p:cNvSpPr>
                <a:spLocks noChangeShapeType="1"/>
              </p:cNvSpPr>
              <p:nvPr/>
            </p:nvSpPr>
            <p:spPr bwMode="auto">
              <a:xfrm rot="10800000">
                <a:off x="4035422" y="2619375"/>
                <a:ext cx="1457327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63" name="Line 252"/>
              <p:cNvSpPr>
                <a:spLocks noChangeShapeType="1"/>
              </p:cNvSpPr>
              <p:nvPr/>
            </p:nvSpPr>
            <p:spPr bwMode="auto">
              <a:xfrm flipH="1">
                <a:off x="1231900" y="2574925"/>
                <a:ext cx="752475" cy="31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64" name="Line 253"/>
              <p:cNvSpPr>
                <a:spLocks noChangeShapeType="1"/>
              </p:cNvSpPr>
              <p:nvPr/>
            </p:nvSpPr>
            <p:spPr bwMode="auto">
              <a:xfrm flipH="1" flipV="1">
                <a:off x="1981200" y="1868488"/>
                <a:ext cx="0" cy="7175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65" name="Line 255"/>
              <p:cNvSpPr>
                <a:spLocks noChangeShapeType="1"/>
              </p:cNvSpPr>
              <p:nvPr/>
            </p:nvSpPr>
            <p:spPr bwMode="auto">
              <a:xfrm flipH="1" flipV="1">
                <a:off x="2600325" y="2581275"/>
                <a:ext cx="4968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66" name="Line 256"/>
              <p:cNvSpPr>
                <a:spLocks noChangeShapeType="1"/>
              </p:cNvSpPr>
              <p:nvPr/>
            </p:nvSpPr>
            <p:spPr bwMode="auto">
              <a:xfrm flipV="1">
                <a:off x="2600325" y="2581275"/>
                <a:ext cx="0" cy="13239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lg" len="med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67" name="Freeform 257"/>
              <p:cNvSpPr>
                <a:spLocks/>
              </p:cNvSpPr>
              <p:nvPr/>
            </p:nvSpPr>
            <p:spPr bwMode="auto">
              <a:xfrm>
                <a:off x="2581275" y="3886200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6 w 24"/>
                  <a:gd name="T5" fmla="*/ 23 h 24"/>
                  <a:gd name="T6" fmla="*/ 18 w 24"/>
                  <a:gd name="T7" fmla="*/ 21 h 24"/>
                  <a:gd name="T8" fmla="*/ 18 w 24"/>
                  <a:gd name="T9" fmla="*/ 21 h 24"/>
                  <a:gd name="T10" fmla="*/ 20 w 24"/>
                  <a:gd name="T11" fmla="*/ 19 h 24"/>
                  <a:gd name="T12" fmla="*/ 22 w 24"/>
                  <a:gd name="T13" fmla="*/ 19 h 24"/>
                  <a:gd name="T14" fmla="*/ 22 w 24"/>
                  <a:gd name="T15" fmla="*/ 17 h 24"/>
                  <a:gd name="T16" fmla="*/ 23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9 h 24"/>
                  <a:gd name="T24" fmla="*/ 23 w 24"/>
                  <a:gd name="T25" fmla="*/ 7 h 24"/>
                  <a:gd name="T26" fmla="*/ 22 w 24"/>
                  <a:gd name="T27" fmla="*/ 5 h 24"/>
                  <a:gd name="T28" fmla="*/ 22 w 24"/>
                  <a:gd name="T29" fmla="*/ 5 h 24"/>
                  <a:gd name="T30" fmla="*/ 20 w 24"/>
                  <a:gd name="T31" fmla="*/ 4 h 24"/>
                  <a:gd name="T32" fmla="*/ 18 w 24"/>
                  <a:gd name="T33" fmla="*/ 2 h 24"/>
                  <a:gd name="T34" fmla="*/ 18 w 24"/>
                  <a:gd name="T35" fmla="*/ 2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4 w 24"/>
                  <a:gd name="T51" fmla="*/ 4 h 24"/>
                  <a:gd name="T52" fmla="*/ 2 w 24"/>
                  <a:gd name="T53" fmla="*/ 5 h 24"/>
                  <a:gd name="T54" fmla="*/ 2 w 24"/>
                  <a:gd name="T55" fmla="*/ 5 h 24"/>
                  <a:gd name="T56" fmla="*/ 0 w 24"/>
                  <a:gd name="T57" fmla="*/ 7 h 24"/>
                  <a:gd name="T58" fmla="*/ 0 w 24"/>
                  <a:gd name="T59" fmla="*/ 9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2 w 24"/>
                  <a:gd name="T67" fmla="*/ 17 h 24"/>
                  <a:gd name="T68" fmla="*/ 2 w 24"/>
                  <a:gd name="T69" fmla="*/ 19 h 24"/>
                  <a:gd name="T70" fmla="*/ 4 w 24"/>
                  <a:gd name="T71" fmla="*/ 19 h 24"/>
                  <a:gd name="T72" fmla="*/ 4 w 24"/>
                  <a:gd name="T73" fmla="*/ 21 h 24"/>
                  <a:gd name="T74" fmla="*/ 6 w 24"/>
                  <a:gd name="T75" fmla="*/ 21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2" y="19"/>
                    </a:lnTo>
                    <a:lnTo>
                      <a:pt x="22" y="17"/>
                    </a:lnTo>
                    <a:lnTo>
                      <a:pt x="23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9"/>
                    </a:lnTo>
                    <a:lnTo>
                      <a:pt x="23" y="7"/>
                    </a:lnTo>
                    <a:lnTo>
                      <a:pt x="22" y="5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69" name="Line 259"/>
              <p:cNvSpPr>
                <a:spLocks noChangeShapeType="1"/>
              </p:cNvSpPr>
              <p:nvPr/>
            </p:nvSpPr>
            <p:spPr bwMode="auto">
              <a:xfrm>
                <a:off x="5410200" y="2857500"/>
                <a:ext cx="0" cy="2667000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70" name="Line 260"/>
              <p:cNvSpPr>
                <a:spLocks noChangeShapeType="1"/>
              </p:cNvSpPr>
              <p:nvPr/>
            </p:nvSpPr>
            <p:spPr bwMode="auto">
              <a:xfrm rot="10800000">
                <a:off x="4038600" y="2984501"/>
                <a:ext cx="484188" cy="0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71" name="Line 261"/>
              <p:cNvSpPr>
                <a:spLocks noChangeShapeType="1"/>
              </p:cNvSpPr>
              <p:nvPr/>
            </p:nvSpPr>
            <p:spPr bwMode="auto">
              <a:xfrm rot="10800000" flipV="1">
                <a:off x="4038600" y="2857500"/>
                <a:ext cx="1371600" cy="0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73" name="Line 263"/>
              <p:cNvSpPr>
                <a:spLocks noChangeShapeType="1"/>
              </p:cNvSpPr>
              <p:nvPr/>
            </p:nvSpPr>
            <p:spPr bwMode="auto">
              <a:xfrm rot="10800000" flipV="1">
                <a:off x="4762500" y="5524500"/>
                <a:ext cx="647700" cy="0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80" name="Line 278"/>
              <p:cNvSpPr>
                <a:spLocks noChangeShapeType="1"/>
              </p:cNvSpPr>
              <p:nvPr/>
            </p:nvSpPr>
            <p:spPr bwMode="auto">
              <a:xfrm rot="10800000" flipV="1">
                <a:off x="7616825" y="2979738"/>
                <a:ext cx="277813" cy="4763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81" name="Line 279"/>
              <p:cNvSpPr>
                <a:spLocks noChangeShapeType="1"/>
              </p:cNvSpPr>
              <p:nvPr/>
            </p:nvSpPr>
            <p:spPr bwMode="auto">
              <a:xfrm rot="10800000" flipV="1">
                <a:off x="7620000" y="2781300"/>
                <a:ext cx="685800" cy="4763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82" name="Line 280"/>
              <p:cNvSpPr>
                <a:spLocks noChangeShapeType="1"/>
              </p:cNvSpPr>
              <p:nvPr/>
            </p:nvSpPr>
            <p:spPr bwMode="auto">
              <a:xfrm flipH="1" flipV="1">
                <a:off x="8305800" y="2781300"/>
                <a:ext cx="0" cy="3554413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83" name="Line 281"/>
              <p:cNvSpPr>
                <a:spLocks noChangeShapeType="1"/>
              </p:cNvSpPr>
              <p:nvPr/>
            </p:nvSpPr>
            <p:spPr bwMode="auto">
              <a:xfrm rot="5400000" flipH="1">
                <a:off x="5410200" y="3440113"/>
                <a:ext cx="0" cy="5791200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84" name="Line 282"/>
              <p:cNvSpPr>
                <a:spLocks noChangeShapeType="1"/>
              </p:cNvSpPr>
              <p:nvPr/>
            </p:nvSpPr>
            <p:spPr bwMode="auto">
              <a:xfrm flipH="1" flipV="1">
                <a:off x="2514600" y="3429000"/>
                <a:ext cx="0" cy="2895600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85" name="Line 283"/>
              <p:cNvSpPr>
                <a:spLocks noChangeShapeType="1"/>
              </p:cNvSpPr>
              <p:nvPr/>
            </p:nvSpPr>
            <p:spPr bwMode="auto">
              <a:xfrm rot="10800000" flipV="1">
                <a:off x="2514600" y="3429000"/>
                <a:ext cx="762000" cy="0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</p:grpSp>
        <p:cxnSp>
          <p:nvCxnSpPr>
            <p:cNvPr id="246" name="Straight Connector 245"/>
            <p:cNvCxnSpPr>
              <a:stCxn id="167" idx="0"/>
              <a:endCxn id="258" idx="0"/>
            </p:cNvCxnSpPr>
            <p:nvPr/>
          </p:nvCxnSpPr>
          <p:spPr>
            <a:xfrm flipH="1">
              <a:off x="4145917" y="3799350"/>
              <a:ext cx="4349" cy="14511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" name="Line 34"/>
            <p:cNvSpPr>
              <a:spLocks noChangeShapeType="1"/>
            </p:cNvSpPr>
            <p:nvPr/>
          </p:nvSpPr>
          <p:spPr bwMode="auto">
            <a:xfrm flipV="1">
              <a:off x="5221165" y="5091059"/>
              <a:ext cx="197646" cy="6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sp>
          <p:nvSpPr>
            <p:cNvPr id="257" name="Line 34"/>
            <p:cNvSpPr>
              <a:spLocks noChangeShapeType="1"/>
            </p:cNvSpPr>
            <p:nvPr/>
          </p:nvSpPr>
          <p:spPr bwMode="auto">
            <a:xfrm>
              <a:off x="4145917" y="4926748"/>
              <a:ext cx="75122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sp>
          <p:nvSpPr>
            <p:cNvPr id="258" name="Line 34"/>
            <p:cNvSpPr>
              <a:spLocks noChangeShapeType="1"/>
            </p:cNvSpPr>
            <p:nvPr/>
          </p:nvSpPr>
          <p:spPr bwMode="auto">
            <a:xfrm>
              <a:off x="4145917" y="5250491"/>
              <a:ext cx="75122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4068163" y="3587429"/>
              <a:ext cx="44728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[19-15]</a:t>
              </a:r>
              <a:endParaRPr lang="ru-RU" sz="600" dirty="0"/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4075379" y="3864423"/>
              <a:ext cx="44246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[14-20]</a:t>
              </a:r>
              <a:endParaRPr lang="ru-RU" sz="600" dirty="0"/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4352814" y="4763282"/>
              <a:ext cx="44246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[31-20]</a:t>
              </a:r>
              <a:endParaRPr lang="ru-RU" sz="600" dirty="0"/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4254563" y="5091736"/>
              <a:ext cx="44246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[11-7]</a:t>
              </a:r>
              <a:endParaRPr lang="ru-RU" sz="600" dirty="0"/>
            </a:p>
          </p:txBody>
        </p:sp>
        <p:cxnSp>
          <p:nvCxnSpPr>
            <p:cNvPr id="264" name="Straight Connector 263"/>
            <p:cNvCxnSpPr/>
            <p:nvPr/>
          </p:nvCxnSpPr>
          <p:spPr>
            <a:xfrm>
              <a:off x="4645410" y="5255254"/>
              <a:ext cx="0" cy="4033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7" name="Line 131"/>
            <p:cNvSpPr>
              <a:spLocks noChangeShapeType="1"/>
            </p:cNvSpPr>
            <p:nvPr/>
          </p:nvSpPr>
          <p:spPr bwMode="auto">
            <a:xfrm flipH="1" flipV="1">
              <a:off x="2541944" y="3597493"/>
              <a:ext cx="115719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cxnSp>
          <p:nvCxnSpPr>
            <p:cNvPr id="268" name="Straight Connector 267"/>
            <p:cNvCxnSpPr/>
            <p:nvPr/>
          </p:nvCxnSpPr>
          <p:spPr>
            <a:xfrm>
              <a:off x="3964296" y="3089017"/>
              <a:ext cx="1" cy="4984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flipH="1" flipV="1">
              <a:off x="3861701" y="3591263"/>
              <a:ext cx="98251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 flipH="1" flipV="1">
              <a:off x="3449785" y="3104895"/>
              <a:ext cx="98251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0" name="Date Placeholder 1">
            <a:extLst>
              <a:ext uri="{FF2B5EF4-FFF2-40B4-BE49-F238E27FC236}">
                <a16:creationId xmlns:a16="http://schemas.microsoft.com/office/drawing/2014/main" id="{8B97FFBA-73DC-4C10-BF01-5398584AAD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977900" cy="365125"/>
          </a:xfrm>
        </p:spPr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26.10.2020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185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roup 199"/>
          <p:cNvGrpSpPr/>
          <p:nvPr/>
        </p:nvGrpSpPr>
        <p:grpSpPr>
          <a:xfrm>
            <a:off x="2104659" y="2202354"/>
            <a:ext cx="7690222" cy="4005442"/>
            <a:chOff x="2104659" y="2202354"/>
            <a:chExt cx="7690222" cy="4005442"/>
          </a:xfrm>
        </p:grpSpPr>
        <p:grpSp>
          <p:nvGrpSpPr>
            <p:cNvPr id="201" name="Группа 243"/>
            <p:cNvGrpSpPr/>
            <p:nvPr/>
          </p:nvGrpSpPr>
          <p:grpSpPr>
            <a:xfrm>
              <a:off x="2104659" y="2202354"/>
              <a:ext cx="7690222" cy="4005442"/>
              <a:chOff x="571500" y="2405856"/>
              <a:chExt cx="7615194" cy="3804445"/>
            </a:xfrm>
          </p:grpSpPr>
          <p:sp>
            <p:nvSpPr>
              <p:cNvPr id="334" name="Line 180"/>
              <p:cNvSpPr>
                <a:spLocks noChangeShapeType="1"/>
              </p:cNvSpPr>
              <p:nvPr/>
            </p:nvSpPr>
            <p:spPr bwMode="auto">
              <a:xfrm rot="5400000" flipV="1">
                <a:off x="1108821" y="2448718"/>
                <a:ext cx="85724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6" name="Rectangle 136"/>
              <p:cNvSpPr>
                <a:spLocks noChangeArrowheads="1"/>
              </p:cNvSpPr>
              <p:nvPr/>
            </p:nvSpPr>
            <p:spPr bwMode="auto">
              <a:xfrm>
                <a:off x="1143000" y="3911600"/>
                <a:ext cx="900113" cy="923925"/>
              </a:xfrm>
              <a:prstGeom prst="rect">
                <a:avLst/>
              </a:prstGeom>
              <a:solidFill>
                <a:srgbClr val="FFFFCC"/>
              </a:solidFill>
              <a:ln w="1905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7" name="Line 13"/>
              <p:cNvSpPr>
                <a:spLocks noChangeShapeType="1"/>
              </p:cNvSpPr>
              <p:nvPr/>
            </p:nvSpPr>
            <p:spPr bwMode="auto">
              <a:xfrm>
                <a:off x="933450" y="4027488"/>
                <a:ext cx="215900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8" name="Rectangle 15"/>
              <p:cNvSpPr>
                <a:spLocks noChangeArrowheads="1"/>
              </p:cNvSpPr>
              <p:nvPr/>
            </p:nvSpPr>
            <p:spPr bwMode="auto">
              <a:xfrm>
                <a:off x="3030515" y="5237163"/>
                <a:ext cx="184198" cy="351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19" name="Freeform 17"/>
              <p:cNvSpPr>
                <a:spLocks/>
              </p:cNvSpPr>
              <p:nvPr/>
            </p:nvSpPr>
            <p:spPr bwMode="auto">
              <a:xfrm>
                <a:off x="2873375" y="3768725"/>
                <a:ext cx="823913" cy="1023080"/>
              </a:xfrm>
              <a:custGeom>
                <a:avLst/>
                <a:gdLst>
                  <a:gd name="T0" fmla="*/ 518 w 519"/>
                  <a:gd name="T1" fmla="*/ 611 h 541"/>
                  <a:gd name="T2" fmla="*/ 518 w 519"/>
                  <a:gd name="T3" fmla="*/ 0 h 541"/>
                  <a:gd name="T4" fmla="*/ 0 w 519"/>
                  <a:gd name="T5" fmla="*/ 0 h 541"/>
                  <a:gd name="T6" fmla="*/ 0 w 519"/>
                  <a:gd name="T7" fmla="*/ 611 h 541"/>
                  <a:gd name="T8" fmla="*/ 518 w 519"/>
                  <a:gd name="T9" fmla="*/ 611 h 541"/>
                  <a:gd name="T10" fmla="*/ 518 w 519"/>
                  <a:gd name="T11" fmla="*/ 611 h 5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19"/>
                  <a:gd name="T19" fmla="*/ 0 h 541"/>
                  <a:gd name="T20" fmla="*/ 519 w 519"/>
                  <a:gd name="T21" fmla="*/ 541 h 5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19" h="541">
                    <a:moveTo>
                      <a:pt x="518" y="540"/>
                    </a:moveTo>
                    <a:lnTo>
                      <a:pt x="518" y="0"/>
                    </a:lnTo>
                    <a:lnTo>
                      <a:pt x="0" y="0"/>
                    </a:lnTo>
                    <a:lnTo>
                      <a:pt x="0" y="540"/>
                    </a:lnTo>
                    <a:lnTo>
                      <a:pt x="518" y="540"/>
                    </a:lnTo>
                  </a:path>
                </a:pathLst>
              </a:custGeom>
              <a:solidFill>
                <a:srgbClr val="CCFFFF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0" name="Rectangle 18"/>
              <p:cNvSpPr>
                <a:spLocks noChangeArrowheads="1"/>
              </p:cNvSpPr>
              <p:nvPr/>
            </p:nvSpPr>
            <p:spPr bwMode="auto">
              <a:xfrm>
                <a:off x="2982890" y="3835400"/>
                <a:ext cx="184198" cy="351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21" name="Freeform 21"/>
              <p:cNvSpPr>
                <a:spLocks/>
              </p:cNvSpPr>
              <p:nvPr/>
            </p:nvSpPr>
            <p:spPr bwMode="auto">
              <a:xfrm>
                <a:off x="2582863" y="4284663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6 w 24"/>
                  <a:gd name="T5" fmla="*/ 23 h 24"/>
                  <a:gd name="T6" fmla="*/ 18 w 24"/>
                  <a:gd name="T7" fmla="*/ 21 h 24"/>
                  <a:gd name="T8" fmla="*/ 18 w 24"/>
                  <a:gd name="T9" fmla="*/ 21 h 24"/>
                  <a:gd name="T10" fmla="*/ 20 w 24"/>
                  <a:gd name="T11" fmla="*/ 19 h 24"/>
                  <a:gd name="T12" fmla="*/ 22 w 24"/>
                  <a:gd name="T13" fmla="*/ 19 h 24"/>
                  <a:gd name="T14" fmla="*/ 22 w 24"/>
                  <a:gd name="T15" fmla="*/ 17 h 24"/>
                  <a:gd name="T16" fmla="*/ 23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9 h 24"/>
                  <a:gd name="T24" fmla="*/ 23 w 24"/>
                  <a:gd name="T25" fmla="*/ 7 h 24"/>
                  <a:gd name="T26" fmla="*/ 22 w 24"/>
                  <a:gd name="T27" fmla="*/ 5 h 24"/>
                  <a:gd name="T28" fmla="*/ 22 w 24"/>
                  <a:gd name="T29" fmla="*/ 5 h 24"/>
                  <a:gd name="T30" fmla="*/ 20 w 24"/>
                  <a:gd name="T31" fmla="*/ 4 h 24"/>
                  <a:gd name="T32" fmla="*/ 18 w 24"/>
                  <a:gd name="T33" fmla="*/ 2 h 24"/>
                  <a:gd name="T34" fmla="*/ 18 w 24"/>
                  <a:gd name="T35" fmla="*/ 2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4 w 24"/>
                  <a:gd name="T51" fmla="*/ 4 h 24"/>
                  <a:gd name="T52" fmla="*/ 2 w 24"/>
                  <a:gd name="T53" fmla="*/ 5 h 24"/>
                  <a:gd name="T54" fmla="*/ 2 w 24"/>
                  <a:gd name="T55" fmla="*/ 5 h 24"/>
                  <a:gd name="T56" fmla="*/ 0 w 24"/>
                  <a:gd name="T57" fmla="*/ 7 h 24"/>
                  <a:gd name="T58" fmla="*/ 0 w 24"/>
                  <a:gd name="T59" fmla="*/ 9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2 w 24"/>
                  <a:gd name="T67" fmla="*/ 17 h 24"/>
                  <a:gd name="T68" fmla="*/ 2 w 24"/>
                  <a:gd name="T69" fmla="*/ 19 h 24"/>
                  <a:gd name="T70" fmla="*/ 4 w 24"/>
                  <a:gd name="T71" fmla="*/ 19 h 24"/>
                  <a:gd name="T72" fmla="*/ 4 w 24"/>
                  <a:gd name="T73" fmla="*/ 21 h 24"/>
                  <a:gd name="T74" fmla="*/ 6 w 24"/>
                  <a:gd name="T75" fmla="*/ 21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2" y="19"/>
                    </a:lnTo>
                    <a:lnTo>
                      <a:pt x="22" y="17"/>
                    </a:lnTo>
                    <a:lnTo>
                      <a:pt x="23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9"/>
                    </a:lnTo>
                    <a:lnTo>
                      <a:pt x="23" y="7"/>
                    </a:lnTo>
                    <a:lnTo>
                      <a:pt x="22" y="5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2" name="Freeform 22"/>
              <p:cNvSpPr>
                <a:spLocks/>
              </p:cNvSpPr>
              <p:nvPr/>
            </p:nvSpPr>
            <p:spPr bwMode="auto">
              <a:xfrm>
                <a:off x="2586038" y="4143375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6 w 24"/>
                  <a:gd name="T5" fmla="*/ 23 h 24"/>
                  <a:gd name="T6" fmla="*/ 18 w 24"/>
                  <a:gd name="T7" fmla="*/ 21 h 24"/>
                  <a:gd name="T8" fmla="*/ 18 w 24"/>
                  <a:gd name="T9" fmla="*/ 21 h 24"/>
                  <a:gd name="T10" fmla="*/ 20 w 24"/>
                  <a:gd name="T11" fmla="*/ 19 h 24"/>
                  <a:gd name="T12" fmla="*/ 22 w 24"/>
                  <a:gd name="T13" fmla="*/ 19 h 24"/>
                  <a:gd name="T14" fmla="*/ 22 w 24"/>
                  <a:gd name="T15" fmla="*/ 17 h 24"/>
                  <a:gd name="T16" fmla="*/ 23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9 h 24"/>
                  <a:gd name="T24" fmla="*/ 23 w 24"/>
                  <a:gd name="T25" fmla="*/ 7 h 24"/>
                  <a:gd name="T26" fmla="*/ 22 w 24"/>
                  <a:gd name="T27" fmla="*/ 5 h 24"/>
                  <a:gd name="T28" fmla="*/ 22 w 24"/>
                  <a:gd name="T29" fmla="*/ 5 h 24"/>
                  <a:gd name="T30" fmla="*/ 20 w 24"/>
                  <a:gd name="T31" fmla="*/ 4 h 24"/>
                  <a:gd name="T32" fmla="*/ 18 w 24"/>
                  <a:gd name="T33" fmla="*/ 2 h 24"/>
                  <a:gd name="T34" fmla="*/ 18 w 24"/>
                  <a:gd name="T35" fmla="*/ 2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4 w 24"/>
                  <a:gd name="T51" fmla="*/ 4 h 24"/>
                  <a:gd name="T52" fmla="*/ 2 w 24"/>
                  <a:gd name="T53" fmla="*/ 5 h 24"/>
                  <a:gd name="T54" fmla="*/ 2 w 24"/>
                  <a:gd name="T55" fmla="*/ 5 h 24"/>
                  <a:gd name="T56" fmla="*/ 0 w 24"/>
                  <a:gd name="T57" fmla="*/ 7 h 24"/>
                  <a:gd name="T58" fmla="*/ 0 w 24"/>
                  <a:gd name="T59" fmla="*/ 9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2 w 24"/>
                  <a:gd name="T67" fmla="*/ 17 h 24"/>
                  <a:gd name="T68" fmla="*/ 2 w 24"/>
                  <a:gd name="T69" fmla="*/ 19 h 24"/>
                  <a:gd name="T70" fmla="*/ 4 w 24"/>
                  <a:gd name="T71" fmla="*/ 19 h 24"/>
                  <a:gd name="T72" fmla="*/ 4 w 24"/>
                  <a:gd name="T73" fmla="*/ 21 h 24"/>
                  <a:gd name="T74" fmla="*/ 6 w 24"/>
                  <a:gd name="T75" fmla="*/ 21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2" y="19"/>
                    </a:lnTo>
                    <a:lnTo>
                      <a:pt x="22" y="17"/>
                    </a:lnTo>
                    <a:lnTo>
                      <a:pt x="23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9"/>
                    </a:lnTo>
                    <a:lnTo>
                      <a:pt x="23" y="7"/>
                    </a:lnTo>
                    <a:lnTo>
                      <a:pt x="22" y="5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3" name="Line 24"/>
              <p:cNvSpPr>
                <a:spLocks noChangeShapeType="1"/>
              </p:cNvSpPr>
              <p:nvPr/>
            </p:nvSpPr>
            <p:spPr bwMode="auto">
              <a:xfrm flipV="1">
                <a:off x="2300288" y="4303713"/>
                <a:ext cx="29845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4" name="Line 25"/>
              <p:cNvSpPr>
                <a:spLocks noChangeShapeType="1"/>
              </p:cNvSpPr>
              <p:nvPr/>
            </p:nvSpPr>
            <p:spPr bwMode="auto">
              <a:xfrm flipV="1">
                <a:off x="3097214" y="5689556"/>
                <a:ext cx="76517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5" name="Line 26"/>
              <p:cNvSpPr>
                <a:spLocks noChangeShapeType="1"/>
              </p:cNvSpPr>
              <p:nvPr/>
            </p:nvSpPr>
            <p:spPr bwMode="auto">
              <a:xfrm flipH="1">
                <a:off x="2412993" y="3251200"/>
                <a:ext cx="144939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6" name="Freeform 27"/>
              <p:cNvSpPr>
                <a:spLocks/>
              </p:cNvSpPr>
              <p:nvPr/>
            </p:nvSpPr>
            <p:spPr bwMode="auto">
              <a:xfrm>
                <a:off x="7467600" y="3081338"/>
                <a:ext cx="147638" cy="2820988"/>
              </a:xfrm>
              <a:custGeom>
                <a:avLst/>
                <a:gdLst>
                  <a:gd name="T0" fmla="*/ 92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2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7" name="Freeform 28"/>
              <p:cNvSpPr>
                <a:spLocks/>
              </p:cNvSpPr>
              <p:nvPr/>
            </p:nvSpPr>
            <p:spPr bwMode="auto">
              <a:xfrm>
                <a:off x="3867150" y="3081338"/>
                <a:ext cx="147638" cy="2820988"/>
              </a:xfrm>
              <a:custGeom>
                <a:avLst/>
                <a:gdLst>
                  <a:gd name="T0" fmla="*/ 92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2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0" name="Line 32"/>
              <p:cNvSpPr>
                <a:spLocks noChangeShapeType="1"/>
              </p:cNvSpPr>
              <p:nvPr/>
            </p:nvSpPr>
            <p:spPr bwMode="auto">
              <a:xfrm flipV="1">
                <a:off x="5340350" y="4217988"/>
                <a:ext cx="341313" cy="317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1" name="Freeform 33"/>
              <p:cNvSpPr>
                <a:spLocks/>
              </p:cNvSpPr>
              <p:nvPr/>
            </p:nvSpPr>
            <p:spPr bwMode="auto">
              <a:xfrm>
                <a:off x="4567238" y="4887913"/>
                <a:ext cx="388938" cy="547688"/>
              </a:xfrm>
              <a:custGeom>
                <a:avLst/>
                <a:gdLst>
                  <a:gd name="T0" fmla="*/ 123 w 174"/>
                  <a:gd name="T1" fmla="*/ 344 h 367"/>
                  <a:gd name="T2" fmla="*/ 144 w 174"/>
                  <a:gd name="T3" fmla="*/ 342 h 367"/>
                  <a:gd name="T4" fmla="*/ 162 w 174"/>
                  <a:gd name="T5" fmla="*/ 336 h 367"/>
                  <a:gd name="T6" fmla="*/ 179 w 174"/>
                  <a:gd name="T7" fmla="*/ 324 h 367"/>
                  <a:gd name="T8" fmla="*/ 194 w 174"/>
                  <a:gd name="T9" fmla="*/ 312 h 367"/>
                  <a:gd name="T10" fmla="*/ 208 w 174"/>
                  <a:gd name="T11" fmla="*/ 294 h 367"/>
                  <a:gd name="T12" fmla="*/ 221 w 174"/>
                  <a:gd name="T13" fmla="*/ 274 h 367"/>
                  <a:gd name="T14" fmla="*/ 230 w 174"/>
                  <a:gd name="T15" fmla="*/ 251 h 367"/>
                  <a:gd name="T16" fmla="*/ 238 w 174"/>
                  <a:gd name="T17" fmla="*/ 227 h 367"/>
                  <a:gd name="T18" fmla="*/ 244 w 174"/>
                  <a:gd name="T19" fmla="*/ 200 h 367"/>
                  <a:gd name="T20" fmla="*/ 244 w 174"/>
                  <a:gd name="T21" fmla="*/ 171 h 367"/>
                  <a:gd name="T22" fmla="*/ 244 w 174"/>
                  <a:gd name="T23" fmla="*/ 145 h 367"/>
                  <a:gd name="T24" fmla="*/ 238 w 174"/>
                  <a:gd name="T25" fmla="*/ 118 h 367"/>
                  <a:gd name="T26" fmla="*/ 230 w 174"/>
                  <a:gd name="T27" fmla="*/ 92 h 367"/>
                  <a:gd name="T28" fmla="*/ 221 w 174"/>
                  <a:gd name="T29" fmla="*/ 71 h 367"/>
                  <a:gd name="T30" fmla="*/ 208 w 174"/>
                  <a:gd name="T31" fmla="*/ 51 h 367"/>
                  <a:gd name="T32" fmla="*/ 194 w 174"/>
                  <a:gd name="T33" fmla="*/ 33 h 367"/>
                  <a:gd name="T34" fmla="*/ 179 w 174"/>
                  <a:gd name="T35" fmla="*/ 19 h 367"/>
                  <a:gd name="T36" fmla="*/ 162 w 174"/>
                  <a:gd name="T37" fmla="*/ 8 h 367"/>
                  <a:gd name="T38" fmla="*/ 144 w 174"/>
                  <a:gd name="T39" fmla="*/ 2 h 367"/>
                  <a:gd name="T40" fmla="*/ 123 w 174"/>
                  <a:gd name="T41" fmla="*/ 0 h 367"/>
                  <a:gd name="T42" fmla="*/ 103 w 174"/>
                  <a:gd name="T43" fmla="*/ 2 h 367"/>
                  <a:gd name="T44" fmla="*/ 84 w 174"/>
                  <a:gd name="T45" fmla="*/ 8 h 367"/>
                  <a:gd name="T46" fmla="*/ 68 w 174"/>
                  <a:gd name="T47" fmla="*/ 19 h 367"/>
                  <a:gd name="T48" fmla="*/ 52 w 174"/>
                  <a:gd name="T49" fmla="*/ 33 h 367"/>
                  <a:gd name="T50" fmla="*/ 38 w 174"/>
                  <a:gd name="T51" fmla="*/ 51 h 367"/>
                  <a:gd name="T52" fmla="*/ 24 w 174"/>
                  <a:gd name="T53" fmla="*/ 71 h 367"/>
                  <a:gd name="T54" fmla="*/ 14 w 174"/>
                  <a:gd name="T55" fmla="*/ 92 h 367"/>
                  <a:gd name="T56" fmla="*/ 8 w 174"/>
                  <a:gd name="T57" fmla="*/ 118 h 367"/>
                  <a:gd name="T58" fmla="*/ 3 w 174"/>
                  <a:gd name="T59" fmla="*/ 145 h 367"/>
                  <a:gd name="T60" fmla="*/ 0 w 174"/>
                  <a:gd name="T61" fmla="*/ 171 h 367"/>
                  <a:gd name="T62" fmla="*/ 3 w 174"/>
                  <a:gd name="T63" fmla="*/ 200 h 367"/>
                  <a:gd name="T64" fmla="*/ 8 w 174"/>
                  <a:gd name="T65" fmla="*/ 227 h 367"/>
                  <a:gd name="T66" fmla="*/ 14 w 174"/>
                  <a:gd name="T67" fmla="*/ 251 h 367"/>
                  <a:gd name="T68" fmla="*/ 24 w 174"/>
                  <a:gd name="T69" fmla="*/ 274 h 367"/>
                  <a:gd name="T70" fmla="*/ 38 w 174"/>
                  <a:gd name="T71" fmla="*/ 294 h 367"/>
                  <a:gd name="T72" fmla="*/ 52 w 174"/>
                  <a:gd name="T73" fmla="*/ 312 h 367"/>
                  <a:gd name="T74" fmla="*/ 68 w 174"/>
                  <a:gd name="T75" fmla="*/ 324 h 367"/>
                  <a:gd name="T76" fmla="*/ 84 w 174"/>
                  <a:gd name="T77" fmla="*/ 336 h 367"/>
                  <a:gd name="T78" fmla="*/ 103 w 174"/>
                  <a:gd name="T79" fmla="*/ 342 h 367"/>
                  <a:gd name="T80" fmla="*/ 123 w 174"/>
                  <a:gd name="T81" fmla="*/ 344 h 367"/>
                  <a:gd name="T82" fmla="*/ 123 w 174"/>
                  <a:gd name="T83" fmla="*/ 344 h 36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74"/>
                  <a:gd name="T127" fmla="*/ 0 h 367"/>
                  <a:gd name="T128" fmla="*/ 174 w 174"/>
                  <a:gd name="T129" fmla="*/ 367 h 36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74" h="367">
                    <a:moveTo>
                      <a:pt x="87" y="366"/>
                    </a:moveTo>
                    <a:lnTo>
                      <a:pt x="102" y="364"/>
                    </a:lnTo>
                    <a:lnTo>
                      <a:pt x="115" y="357"/>
                    </a:lnTo>
                    <a:lnTo>
                      <a:pt x="127" y="345"/>
                    </a:lnTo>
                    <a:lnTo>
                      <a:pt x="138" y="332"/>
                    </a:lnTo>
                    <a:lnTo>
                      <a:pt x="148" y="313"/>
                    </a:lnTo>
                    <a:lnTo>
                      <a:pt x="157" y="292"/>
                    </a:lnTo>
                    <a:lnTo>
                      <a:pt x="163" y="267"/>
                    </a:lnTo>
                    <a:lnTo>
                      <a:pt x="169" y="242"/>
                    </a:lnTo>
                    <a:lnTo>
                      <a:pt x="173" y="213"/>
                    </a:lnTo>
                    <a:lnTo>
                      <a:pt x="173" y="182"/>
                    </a:lnTo>
                    <a:lnTo>
                      <a:pt x="173" y="154"/>
                    </a:lnTo>
                    <a:lnTo>
                      <a:pt x="169" y="125"/>
                    </a:lnTo>
                    <a:lnTo>
                      <a:pt x="163" y="98"/>
                    </a:lnTo>
                    <a:lnTo>
                      <a:pt x="157" y="75"/>
                    </a:lnTo>
                    <a:lnTo>
                      <a:pt x="148" y="54"/>
                    </a:lnTo>
                    <a:lnTo>
                      <a:pt x="138" y="35"/>
                    </a:lnTo>
                    <a:lnTo>
                      <a:pt x="127" y="20"/>
                    </a:lnTo>
                    <a:lnTo>
                      <a:pt x="115" y="8"/>
                    </a:lnTo>
                    <a:lnTo>
                      <a:pt x="102" y="2"/>
                    </a:lnTo>
                    <a:lnTo>
                      <a:pt x="87" y="0"/>
                    </a:lnTo>
                    <a:lnTo>
                      <a:pt x="73" y="2"/>
                    </a:lnTo>
                    <a:lnTo>
                      <a:pt x="60" y="8"/>
                    </a:lnTo>
                    <a:lnTo>
                      <a:pt x="48" y="20"/>
                    </a:lnTo>
                    <a:lnTo>
                      <a:pt x="37" y="35"/>
                    </a:lnTo>
                    <a:lnTo>
                      <a:pt x="27" y="54"/>
                    </a:lnTo>
                    <a:lnTo>
                      <a:pt x="17" y="75"/>
                    </a:lnTo>
                    <a:lnTo>
                      <a:pt x="10" y="98"/>
                    </a:lnTo>
                    <a:lnTo>
                      <a:pt x="6" y="125"/>
                    </a:lnTo>
                    <a:lnTo>
                      <a:pt x="2" y="154"/>
                    </a:lnTo>
                    <a:lnTo>
                      <a:pt x="0" y="182"/>
                    </a:lnTo>
                    <a:lnTo>
                      <a:pt x="2" y="213"/>
                    </a:lnTo>
                    <a:lnTo>
                      <a:pt x="6" y="242"/>
                    </a:lnTo>
                    <a:lnTo>
                      <a:pt x="10" y="267"/>
                    </a:lnTo>
                    <a:lnTo>
                      <a:pt x="17" y="292"/>
                    </a:lnTo>
                    <a:lnTo>
                      <a:pt x="27" y="313"/>
                    </a:lnTo>
                    <a:lnTo>
                      <a:pt x="37" y="332"/>
                    </a:lnTo>
                    <a:lnTo>
                      <a:pt x="48" y="345"/>
                    </a:lnTo>
                    <a:lnTo>
                      <a:pt x="60" y="357"/>
                    </a:lnTo>
                    <a:lnTo>
                      <a:pt x="73" y="364"/>
                    </a:lnTo>
                    <a:lnTo>
                      <a:pt x="87" y="366"/>
                    </a:lnTo>
                  </a:path>
                </a:pathLst>
              </a:custGeom>
              <a:solidFill>
                <a:srgbClr val="FFE6CD"/>
              </a:solidFill>
              <a:ln w="1905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2" name="Line 34"/>
              <p:cNvSpPr>
                <a:spLocks noChangeShapeType="1"/>
              </p:cNvSpPr>
              <p:nvPr/>
            </p:nvSpPr>
            <p:spPr bwMode="auto">
              <a:xfrm>
                <a:off x="4016375" y="5157788"/>
                <a:ext cx="55403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4" name="Line 36"/>
              <p:cNvSpPr>
                <a:spLocks noChangeShapeType="1"/>
              </p:cNvSpPr>
              <p:nvPr/>
            </p:nvSpPr>
            <p:spPr bwMode="auto">
              <a:xfrm flipH="1" flipV="1">
                <a:off x="4016375" y="3241675"/>
                <a:ext cx="577850" cy="47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5" name="Freeform 37"/>
              <p:cNvSpPr>
                <a:spLocks/>
              </p:cNvSpPr>
              <p:nvPr/>
            </p:nvSpPr>
            <p:spPr bwMode="auto">
              <a:xfrm>
                <a:off x="4256088" y="4340225"/>
                <a:ext cx="41275" cy="38100"/>
              </a:xfrm>
              <a:custGeom>
                <a:avLst/>
                <a:gdLst>
                  <a:gd name="T0" fmla="*/ 11 w 26"/>
                  <a:gd name="T1" fmla="*/ 23 h 24"/>
                  <a:gd name="T2" fmla="*/ 13 w 26"/>
                  <a:gd name="T3" fmla="*/ 23 h 24"/>
                  <a:gd name="T4" fmla="*/ 15 w 26"/>
                  <a:gd name="T5" fmla="*/ 23 h 24"/>
                  <a:gd name="T6" fmla="*/ 17 w 26"/>
                  <a:gd name="T7" fmla="*/ 23 h 24"/>
                  <a:gd name="T8" fmla="*/ 19 w 26"/>
                  <a:gd name="T9" fmla="*/ 21 h 24"/>
                  <a:gd name="T10" fmla="*/ 21 w 26"/>
                  <a:gd name="T11" fmla="*/ 21 h 24"/>
                  <a:gd name="T12" fmla="*/ 21 w 26"/>
                  <a:gd name="T13" fmla="*/ 19 h 24"/>
                  <a:gd name="T14" fmla="*/ 23 w 26"/>
                  <a:gd name="T15" fmla="*/ 17 h 24"/>
                  <a:gd name="T16" fmla="*/ 23 w 26"/>
                  <a:gd name="T17" fmla="*/ 15 h 24"/>
                  <a:gd name="T18" fmla="*/ 23 w 26"/>
                  <a:gd name="T19" fmla="*/ 14 h 24"/>
                  <a:gd name="T20" fmla="*/ 25 w 26"/>
                  <a:gd name="T21" fmla="*/ 12 h 24"/>
                  <a:gd name="T22" fmla="*/ 23 w 26"/>
                  <a:gd name="T23" fmla="*/ 10 h 24"/>
                  <a:gd name="T24" fmla="*/ 23 w 26"/>
                  <a:gd name="T25" fmla="*/ 10 h 24"/>
                  <a:gd name="T26" fmla="*/ 23 w 26"/>
                  <a:gd name="T27" fmla="*/ 8 h 24"/>
                  <a:gd name="T28" fmla="*/ 21 w 26"/>
                  <a:gd name="T29" fmla="*/ 6 h 24"/>
                  <a:gd name="T30" fmla="*/ 21 w 26"/>
                  <a:gd name="T31" fmla="*/ 4 h 24"/>
                  <a:gd name="T32" fmla="*/ 19 w 26"/>
                  <a:gd name="T33" fmla="*/ 4 h 24"/>
                  <a:gd name="T34" fmla="*/ 17 w 26"/>
                  <a:gd name="T35" fmla="*/ 2 h 24"/>
                  <a:gd name="T36" fmla="*/ 15 w 26"/>
                  <a:gd name="T37" fmla="*/ 2 h 24"/>
                  <a:gd name="T38" fmla="*/ 13 w 26"/>
                  <a:gd name="T39" fmla="*/ 2 h 24"/>
                  <a:gd name="T40" fmla="*/ 11 w 26"/>
                  <a:gd name="T41" fmla="*/ 0 h 24"/>
                  <a:gd name="T42" fmla="*/ 11 w 26"/>
                  <a:gd name="T43" fmla="*/ 2 h 24"/>
                  <a:gd name="T44" fmla="*/ 9 w 26"/>
                  <a:gd name="T45" fmla="*/ 2 h 24"/>
                  <a:gd name="T46" fmla="*/ 8 w 26"/>
                  <a:gd name="T47" fmla="*/ 2 h 24"/>
                  <a:gd name="T48" fmla="*/ 6 w 26"/>
                  <a:gd name="T49" fmla="*/ 4 h 24"/>
                  <a:gd name="T50" fmla="*/ 4 w 26"/>
                  <a:gd name="T51" fmla="*/ 4 h 24"/>
                  <a:gd name="T52" fmla="*/ 4 w 26"/>
                  <a:gd name="T53" fmla="*/ 6 h 24"/>
                  <a:gd name="T54" fmla="*/ 2 w 26"/>
                  <a:gd name="T55" fmla="*/ 8 h 24"/>
                  <a:gd name="T56" fmla="*/ 2 w 26"/>
                  <a:gd name="T57" fmla="*/ 10 h 24"/>
                  <a:gd name="T58" fmla="*/ 2 w 26"/>
                  <a:gd name="T59" fmla="*/ 10 h 24"/>
                  <a:gd name="T60" fmla="*/ 0 w 26"/>
                  <a:gd name="T61" fmla="*/ 12 h 24"/>
                  <a:gd name="T62" fmla="*/ 2 w 26"/>
                  <a:gd name="T63" fmla="*/ 14 h 24"/>
                  <a:gd name="T64" fmla="*/ 2 w 26"/>
                  <a:gd name="T65" fmla="*/ 15 h 24"/>
                  <a:gd name="T66" fmla="*/ 2 w 26"/>
                  <a:gd name="T67" fmla="*/ 17 h 24"/>
                  <a:gd name="T68" fmla="*/ 4 w 26"/>
                  <a:gd name="T69" fmla="*/ 19 h 24"/>
                  <a:gd name="T70" fmla="*/ 4 w 26"/>
                  <a:gd name="T71" fmla="*/ 21 h 24"/>
                  <a:gd name="T72" fmla="*/ 6 w 26"/>
                  <a:gd name="T73" fmla="*/ 21 h 24"/>
                  <a:gd name="T74" fmla="*/ 8 w 26"/>
                  <a:gd name="T75" fmla="*/ 23 h 24"/>
                  <a:gd name="T76" fmla="*/ 9 w 26"/>
                  <a:gd name="T77" fmla="*/ 23 h 24"/>
                  <a:gd name="T78" fmla="*/ 11 w 26"/>
                  <a:gd name="T79" fmla="*/ 23 h 24"/>
                  <a:gd name="T80" fmla="*/ 11 w 26"/>
                  <a:gd name="T81" fmla="*/ 23 h 24"/>
                  <a:gd name="T82" fmla="*/ 11 w 26"/>
                  <a:gd name="T83" fmla="*/ 23 h 2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6"/>
                  <a:gd name="T127" fmla="*/ 0 h 24"/>
                  <a:gd name="T128" fmla="*/ 26 w 26"/>
                  <a:gd name="T129" fmla="*/ 24 h 24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6" h="24">
                    <a:moveTo>
                      <a:pt x="11" y="23"/>
                    </a:moveTo>
                    <a:lnTo>
                      <a:pt x="13" y="23"/>
                    </a:lnTo>
                    <a:lnTo>
                      <a:pt x="15" y="23"/>
                    </a:lnTo>
                    <a:lnTo>
                      <a:pt x="17" y="23"/>
                    </a:lnTo>
                    <a:lnTo>
                      <a:pt x="19" y="21"/>
                    </a:lnTo>
                    <a:lnTo>
                      <a:pt x="21" y="21"/>
                    </a:lnTo>
                    <a:lnTo>
                      <a:pt x="21" y="19"/>
                    </a:lnTo>
                    <a:lnTo>
                      <a:pt x="23" y="17"/>
                    </a:lnTo>
                    <a:lnTo>
                      <a:pt x="23" y="15"/>
                    </a:lnTo>
                    <a:lnTo>
                      <a:pt x="23" y="14"/>
                    </a:lnTo>
                    <a:lnTo>
                      <a:pt x="25" y="12"/>
                    </a:lnTo>
                    <a:lnTo>
                      <a:pt x="23" y="10"/>
                    </a:lnTo>
                    <a:lnTo>
                      <a:pt x="23" y="8"/>
                    </a:lnTo>
                    <a:lnTo>
                      <a:pt x="21" y="6"/>
                    </a:lnTo>
                    <a:lnTo>
                      <a:pt x="21" y="4"/>
                    </a:lnTo>
                    <a:lnTo>
                      <a:pt x="19" y="4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3" y="2"/>
                    </a:lnTo>
                    <a:lnTo>
                      <a:pt x="11" y="0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8" y="2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2" y="15"/>
                    </a:lnTo>
                    <a:lnTo>
                      <a:pt x="2" y="17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9" y="23"/>
                    </a:lnTo>
                    <a:lnTo>
                      <a:pt x="11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6" name="Line 38"/>
              <p:cNvSpPr>
                <a:spLocks noChangeShapeType="1"/>
              </p:cNvSpPr>
              <p:nvPr/>
            </p:nvSpPr>
            <p:spPr bwMode="auto">
              <a:xfrm>
                <a:off x="4356100" y="3868738"/>
                <a:ext cx="3175" cy="12890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7" name="Freeform 39"/>
              <p:cNvSpPr>
                <a:spLocks/>
              </p:cNvSpPr>
              <p:nvPr/>
            </p:nvSpPr>
            <p:spPr bwMode="auto">
              <a:xfrm>
                <a:off x="4341813" y="4668838"/>
                <a:ext cx="38100" cy="38100"/>
              </a:xfrm>
              <a:custGeom>
                <a:avLst/>
                <a:gdLst>
                  <a:gd name="T0" fmla="*/ 9 w 24"/>
                  <a:gd name="T1" fmla="*/ 23 h 24"/>
                  <a:gd name="T2" fmla="*/ 13 w 24"/>
                  <a:gd name="T3" fmla="*/ 23 h 24"/>
                  <a:gd name="T4" fmla="*/ 15 w 24"/>
                  <a:gd name="T5" fmla="*/ 23 h 24"/>
                  <a:gd name="T6" fmla="*/ 15 w 24"/>
                  <a:gd name="T7" fmla="*/ 21 h 24"/>
                  <a:gd name="T8" fmla="*/ 17 w 24"/>
                  <a:gd name="T9" fmla="*/ 21 h 24"/>
                  <a:gd name="T10" fmla="*/ 19 w 24"/>
                  <a:gd name="T11" fmla="*/ 19 h 24"/>
                  <a:gd name="T12" fmla="*/ 21 w 24"/>
                  <a:gd name="T13" fmla="*/ 19 h 24"/>
                  <a:gd name="T14" fmla="*/ 21 w 24"/>
                  <a:gd name="T15" fmla="*/ 17 h 24"/>
                  <a:gd name="T16" fmla="*/ 21 w 24"/>
                  <a:gd name="T17" fmla="*/ 15 h 24"/>
                  <a:gd name="T18" fmla="*/ 23 w 24"/>
                  <a:gd name="T19" fmla="*/ 13 h 24"/>
                  <a:gd name="T20" fmla="*/ 23 w 24"/>
                  <a:gd name="T21" fmla="*/ 12 h 24"/>
                  <a:gd name="T22" fmla="*/ 23 w 24"/>
                  <a:gd name="T23" fmla="*/ 10 h 24"/>
                  <a:gd name="T24" fmla="*/ 21 w 24"/>
                  <a:gd name="T25" fmla="*/ 8 h 24"/>
                  <a:gd name="T26" fmla="*/ 21 w 24"/>
                  <a:gd name="T27" fmla="*/ 6 h 24"/>
                  <a:gd name="T28" fmla="*/ 21 w 24"/>
                  <a:gd name="T29" fmla="*/ 6 h 24"/>
                  <a:gd name="T30" fmla="*/ 19 w 24"/>
                  <a:gd name="T31" fmla="*/ 4 h 24"/>
                  <a:gd name="T32" fmla="*/ 17 w 24"/>
                  <a:gd name="T33" fmla="*/ 2 h 24"/>
                  <a:gd name="T34" fmla="*/ 15 w 24"/>
                  <a:gd name="T35" fmla="*/ 2 h 24"/>
                  <a:gd name="T36" fmla="*/ 15 w 24"/>
                  <a:gd name="T37" fmla="*/ 0 h 24"/>
                  <a:gd name="T38" fmla="*/ 13 w 24"/>
                  <a:gd name="T39" fmla="*/ 0 h 24"/>
                  <a:gd name="T40" fmla="*/ 11 w 24"/>
                  <a:gd name="T41" fmla="*/ 0 h 24"/>
                  <a:gd name="T42" fmla="*/ 9 w 24"/>
                  <a:gd name="T43" fmla="*/ 0 h 24"/>
                  <a:gd name="T44" fmla="*/ 7 w 24"/>
                  <a:gd name="T45" fmla="*/ 0 h 24"/>
                  <a:gd name="T46" fmla="*/ 5 w 24"/>
                  <a:gd name="T47" fmla="*/ 2 h 24"/>
                  <a:gd name="T48" fmla="*/ 3 w 24"/>
                  <a:gd name="T49" fmla="*/ 2 h 24"/>
                  <a:gd name="T50" fmla="*/ 2 w 24"/>
                  <a:gd name="T51" fmla="*/ 4 h 24"/>
                  <a:gd name="T52" fmla="*/ 2 w 24"/>
                  <a:gd name="T53" fmla="*/ 6 h 24"/>
                  <a:gd name="T54" fmla="*/ 0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2 h 24"/>
                  <a:gd name="T62" fmla="*/ 0 w 24"/>
                  <a:gd name="T63" fmla="*/ 13 h 24"/>
                  <a:gd name="T64" fmla="*/ 0 w 24"/>
                  <a:gd name="T65" fmla="*/ 15 h 24"/>
                  <a:gd name="T66" fmla="*/ 0 w 24"/>
                  <a:gd name="T67" fmla="*/ 17 h 24"/>
                  <a:gd name="T68" fmla="*/ 2 w 24"/>
                  <a:gd name="T69" fmla="*/ 19 h 24"/>
                  <a:gd name="T70" fmla="*/ 2 w 24"/>
                  <a:gd name="T71" fmla="*/ 19 h 24"/>
                  <a:gd name="T72" fmla="*/ 3 w 24"/>
                  <a:gd name="T73" fmla="*/ 21 h 24"/>
                  <a:gd name="T74" fmla="*/ 5 w 24"/>
                  <a:gd name="T75" fmla="*/ 21 h 24"/>
                  <a:gd name="T76" fmla="*/ 7 w 24"/>
                  <a:gd name="T77" fmla="*/ 23 h 24"/>
                  <a:gd name="T78" fmla="*/ 9 w 24"/>
                  <a:gd name="T79" fmla="*/ 23 h 24"/>
                  <a:gd name="T80" fmla="*/ 11 w 24"/>
                  <a:gd name="T81" fmla="*/ 23 h 24"/>
                  <a:gd name="T82" fmla="*/ 11 w 24"/>
                  <a:gd name="T83" fmla="*/ 23 h 24"/>
                  <a:gd name="T84" fmla="*/ 9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9" y="23"/>
                    </a:moveTo>
                    <a:lnTo>
                      <a:pt x="13" y="23"/>
                    </a:lnTo>
                    <a:lnTo>
                      <a:pt x="15" y="23"/>
                    </a:lnTo>
                    <a:lnTo>
                      <a:pt x="15" y="21"/>
                    </a:lnTo>
                    <a:lnTo>
                      <a:pt x="17" y="21"/>
                    </a:lnTo>
                    <a:lnTo>
                      <a:pt x="19" y="19"/>
                    </a:lnTo>
                    <a:lnTo>
                      <a:pt x="21" y="19"/>
                    </a:lnTo>
                    <a:lnTo>
                      <a:pt x="21" y="17"/>
                    </a:lnTo>
                    <a:lnTo>
                      <a:pt x="21" y="15"/>
                    </a:lnTo>
                    <a:lnTo>
                      <a:pt x="23" y="13"/>
                    </a:lnTo>
                    <a:lnTo>
                      <a:pt x="23" y="12"/>
                    </a:lnTo>
                    <a:lnTo>
                      <a:pt x="23" y="10"/>
                    </a:lnTo>
                    <a:lnTo>
                      <a:pt x="21" y="8"/>
                    </a:lnTo>
                    <a:lnTo>
                      <a:pt x="21" y="6"/>
                    </a:lnTo>
                    <a:lnTo>
                      <a:pt x="19" y="4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3" y="21"/>
                    </a:lnTo>
                    <a:lnTo>
                      <a:pt x="5" y="21"/>
                    </a:lnTo>
                    <a:lnTo>
                      <a:pt x="7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9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8" name="Freeform 40"/>
              <p:cNvSpPr>
                <a:spLocks/>
              </p:cNvSpPr>
              <p:nvPr/>
            </p:nvSpPr>
            <p:spPr bwMode="auto">
              <a:xfrm>
                <a:off x="4341813" y="5140325"/>
                <a:ext cx="38100" cy="38100"/>
              </a:xfrm>
              <a:custGeom>
                <a:avLst/>
                <a:gdLst>
                  <a:gd name="T0" fmla="*/ 9 w 24"/>
                  <a:gd name="T1" fmla="*/ 23 h 24"/>
                  <a:gd name="T2" fmla="*/ 13 w 24"/>
                  <a:gd name="T3" fmla="*/ 23 h 24"/>
                  <a:gd name="T4" fmla="*/ 15 w 24"/>
                  <a:gd name="T5" fmla="*/ 23 h 24"/>
                  <a:gd name="T6" fmla="*/ 15 w 24"/>
                  <a:gd name="T7" fmla="*/ 23 h 24"/>
                  <a:gd name="T8" fmla="*/ 17 w 24"/>
                  <a:gd name="T9" fmla="*/ 21 h 24"/>
                  <a:gd name="T10" fmla="*/ 19 w 24"/>
                  <a:gd name="T11" fmla="*/ 19 h 24"/>
                  <a:gd name="T12" fmla="*/ 19 w 24"/>
                  <a:gd name="T13" fmla="*/ 19 h 24"/>
                  <a:gd name="T14" fmla="*/ 21 w 24"/>
                  <a:gd name="T15" fmla="*/ 17 h 24"/>
                  <a:gd name="T16" fmla="*/ 21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10 h 24"/>
                  <a:gd name="T24" fmla="*/ 21 w 24"/>
                  <a:gd name="T25" fmla="*/ 8 h 24"/>
                  <a:gd name="T26" fmla="*/ 21 w 24"/>
                  <a:gd name="T27" fmla="*/ 6 h 24"/>
                  <a:gd name="T28" fmla="*/ 19 w 24"/>
                  <a:gd name="T29" fmla="*/ 6 h 24"/>
                  <a:gd name="T30" fmla="*/ 19 w 24"/>
                  <a:gd name="T31" fmla="*/ 4 h 24"/>
                  <a:gd name="T32" fmla="*/ 17 w 24"/>
                  <a:gd name="T33" fmla="*/ 2 h 24"/>
                  <a:gd name="T34" fmla="*/ 15 w 24"/>
                  <a:gd name="T35" fmla="*/ 2 h 24"/>
                  <a:gd name="T36" fmla="*/ 15 w 24"/>
                  <a:gd name="T37" fmla="*/ 0 h 24"/>
                  <a:gd name="T38" fmla="*/ 13 w 24"/>
                  <a:gd name="T39" fmla="*/ 0 h 24"/>
                  <a:gd name="T40" fmla="*/ 11 w 24"/>
                  <a:gd name="T41" fmla="*/ 0 h 24"/>
                  <a:gd name="T42" fmla="*/ 9 w 24"/>
                  <a:gd name="T43" fmla="*/ 0 h 24"/>
                  <a:gd name="T44" fmla="*/ 7 w 24"/>
                  <a:gd name="T45" fmla="*/ 0 h 24"/>
                  <a:gd name="T46" fmla="*/ 5 w 24"/>
                  <a:gd name="T47" fmla="*/ 2 h 24"/>
                  <a:gd name="T48" fmla="*/ 3 w 24"/>
                  <a:gd name="T49" fmla="*/ 2 h 24"/>
                  <a:gd name="T50" fmla="*/ 2 w 24"/>
                  <a:gd name="T51" fmla="*/ 4 h 24"/>
                  <a:gd name="T52" fmla="*/ 2 w 24"/>
                  <a:gd name="T53" fmla="*/ 6 h 24"/>
                  <a:gd name="T54" fmla="*/ 0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0 w 24"/>
                  <a:gd name="T67" fmla="*/ 17 h 24"/>
                  <a:gd name="T68" fmla="*/ 2 w 24"/>
                  <a:gd name="T69" fmla="*/ 19 h 24"/>
                  <a:gd name="T70" fmla="*/ 2 w 24"/>
                  <a:gd name="T71" fmla="*/ 19 h 24"/>
                  <a:gd name="T72" fmla="*/ 3 w 24"/>
                  <a:gd name="T73" fmla="*/ 21 h 24"/>
                  <a:gd name="T74" fmla="*/ 5 w 24"/>
                  <a:gd name="T75" fmla="*/ 23 h 24"/>
                  <a:gd name="T76" fmla="*/ 7 w 24"/>
                  <a:gd name="T77" fmla="*/ 23 h 24"/>
                  <a:gd name="T78" fmla="*/ 9 w 24"/>
                  <a:gd name="T79" fmla="*/ 23 h 24"/>
                  <a:gd name="T80" fmla="*/ 11 w 24"/>
                  <a:gd name="T81" fmla="*/ 23 h 24"/>
                  <a:gd name="T82" fmla="*/ 11 w 24"/>
                  <a:gd name="T83" fmla="*/ 23 h 24"/>
                  <a:gd name="T84" fmla="*/ 9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9" y="23"/>
                    </a:moveTo>
                    <a:lnTo>
                      <a:pt x="13" y="23"/>
                    </a:lnTo>
                    <a:lnTo>
                      <a:pt x="15" y="23"/>
                    </a:lnTo>
                    <a:lnTo>
                      <a:pt x="17" y="21"/>
                    </a:lnTo>
                    <a:lnTo>
                      <a:pt x="19" y="19"/>
                    </a:lnTo>
                    <a:lnTo>
                      <a:pt x="21" y="17"/>
                    </a:lnTo>
                    <a:lnTo>
                      <a:pt x="21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10"/>
                    </a:lnTo>
                    <a:lnTo>
                      <a:pt x="21" y="8"/>
                    </a:lnTo>
                    <a:lnTo>
                      <a:pt x="21" y="6"/>
                    </a:lnTo>
                    <a:lnTo>
                      <a:pt x="19" y="6"/>
                    </a:lnTo>
                    <a:lnTo>
                      <a:pt x="19" y="4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3" y="21"/>
                    </a:lnTo>
                    <a:lnTo>
                      <a:pt x="5" y="23"/>
                    </a:lnTo>
                    <a:lnTo>
                      <a:pt x="7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9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9" name="Line 43"/>
              <p:cNvSpPr>
                <a:spLocks noChangeShapeType="1"/>
              </p:cNvSpPr>
              <p:nvPr/>
            </p:nvSpPr>
            <p:spPr bwMode="auto">
              <a:xfrm flipH="1" flipV="1">
                <a:off x="4019550" y="4049713"/>
                <a:ext cx="698500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0" name="Freeform 44"/>
              <p:cNvSpPr>
                <a:spLocks/>
              </p:cNvSpPr>
              <p:nvPr/>
            </p:nvSpPr>
            <p:spPr bwMode="auto">
              <a:xfrm>
                <a:off x="4273550" y="4359275"/>
                <a:ext cx="1412875" cy="450850"/>
              </a:xfrm>
              <a:custGeom>
                <a:avLst/>
                <a:gdLst>
                  <a:gd name="T0" fmla="*/ 889 w 935"/>
                  <a:gd name="T1" fmla="*/ 283 h 284"/>
                  <a:gd name="T2" fmla="*/ 0 w 935"/>
                  <a:gd name="T3" fmla="*/ 283 h 284"/>
                  <a:gd name="T4" fmla="*/ 0 w 935"/>
                  <a:gd name="T5" fmla="*/ 0 h 284"/>
                  <a:gd name="T6" fmla="*/ 0 60000 65536"/>
                  <a:gd name="T7" fmla="*/ 0 60000 65536"/>
                  <a:gd name="T8" fmla="*/ 0 60000 65536"/>
                  <a:gd name="T9" fmla="*/ 0 w 935"/>
                  <a:gd name="T10" fmla="*/ 0 h 284"/>
                  <a:gd name="T11" fmla="*/ 935 w 935"/>
                  <a:gd name="T12" fmla="*/ 284 h 2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35" h="284">
                    <a:moveTo>
                      <a:pt x="934" y="283"/>
                    </a:moveTo>
                    <a:lnTo>
                      <a:pt x="0" y="283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1" name="Freeform 45"/>
              <p:cNvSpPr>
                <a:spLocks/>
              </p:cNvSpPr>
              <p:nvPr/>
            </p:nvSpPr>
            <p:spPr bwMode="auto">
              <a:xfrm>
                <a:off x="5686425" y="3081338"/>
                <a:ext cx="147638" cy="2820988"/>
              </a:xfrm>
              <a:custGeom>
                <a:avLst/>
                <a:gdLst>
                  <a:gd name="T0" fmla="*/ 90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0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2" name="Freeform 46"/>
              <p:cNvSpPr>
                <a:spLocks/>
              </p:cNvSpPr>
              <p:nvPr/>
            </p:nvSpPr>
            <p:spPr bwMode="auto">
              <a:xfrm>
                <a:off x="4602163" y="3141663"/>
                <a:ext cx="579438" cy="669925"/>
              </a:xfrm>
              <a:custGeom>
                <a:avLst/>
                <a:gdLst>
                  <a:gd name="T0" fmla="*/ 0 w 301"/>
                  <a:gd name="T1" fmla="*/ 0 h 422"/>
                  <a:gd name="T2" fmla="*/ 0 w 301"/>
                  <a:gd name="T3" fmla="*/ 170 h 422"/>
                  <a:gd name="T4" fmla="*/ 75 w 301"/>
                  <a:gd name="T5" fmla="*/ 210 h 422"/>
                  <a:gd name="T6" fmla="*/ 0 w 301"/>
                  <a:gd name="T7" fmla="*/ 251 h 422"/>
                  <a:gd name="T8" fmla="*/ 0 w 301"/>
                  <a:gd name="T9" fmla="*/ 421 h 422"/>
                  <a:gd name="T10" fmla="*/ 364 w 301"/>
                  <a:gd name="T11" fmla="*/ 285 h 422"/>
                  <a:gd name="T12" fmla="*/ 364 w 301"/>
                  <a:gd name="T13" fmla="*/ 138 h 422"/>
                  <a:gd name="T14" fmla="*/ 0 w 301"/>
                  <a:gd name="T15" fmla="*/ 0 h 422"/>
                  <a:gd name="T16" fmla="*/ 0 w 301"/>
                  <a:gd name="T17" fmla="*/ 0 h 42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01"/>
                  <a:gd name="T28" fmla="*/ 0 h 422"/>
                  <a:gd name="T29" fmla="*/ 301 w 301"/>
                  <a:gd name="T30" fmla="*/ 422 h 42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01" h="422">
                    <a:moveTo>
                      <a:pt x="0" y="0"/>
                    </a:moveTo>
                    <a:lnTo>
                      <a:pt x="0" y="170"/>
                    </a:lnTo>
                    <a:lnTo>
                      <a:pt x="62" y="210"/>
                    </a:lnTo>
                    <a:lnTo>
                      <a:pt x="0" y="251"/>
                    </a:lnTo>
                    <a:lnTo>
                      <a:pt x="0" y="421"/>
                    </a:lnTo>
                    <a:lnTo>
                      <a:pt x="300" y="285"/>
                    </a:lnTo>
                    <a:lnTo>
                      <a:pt x="300" y="13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FF99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3" name="Freeform 47"/>
              <p:cNvSpPr>
                <a:spLocks/>
              </p:cNvSpPr>
              <p:nvPr/>
            </p:nvSpPr>
            <p:spPr bwMode="auto">
              <a:xfrm>
                <a:off x="4713288" y="3944938"/>
                <a:ext cx="620713" cy="727075"/>
              </a:xfrm>
              <a:custGeom>
                <a:avLst/>
                <a:gdLst>
                  <a:gd name="T0" fmla="*/ 0 w 300"/>
                  <a:gd name="T1" fmla="*/ 0 h 422"/>
                  <a:gd name="T2" fmla="*/ 0 w 300"/>
                  <a:gd name="T3" fmla="*/ 186 h 422"/>
                  <a:gd name="T4" fmla="*/ 80 w 300"/>
                  <a:gd name="T5" fmla="*/ 229 h 422"/>
                  <a:gd name="T6" fmla="*/ 0 w 300"/>
                  <a:gd name="T7" fmla="*/ 272 h 422"/>
                  <a:gd name="T8" fmla="*/ 0 w 300"/>
                  <a:gd name="T9" fmla="*/ 457 h 422"/>
                  <a:gd name="T10" fmla="*/ 390 w 300"/>
                  <a:gd name="T11" fmla="*/ 309 h 422"/>
                  <a:gd name="T12" fmla="*/ 390 w 300"/>
                  <a:gd name="T13" fmla="*/ 148 h 422"/>
                  <a:gd name="T14" fmla="*/ 0 w 300"/>
                  <a:gd name="T15" fmla="*/ 0 h 422"/>
                  <a:gd name="T16" fmla="*/ 0 w 300"/>
                  <a:gd name="T17" fmla="*/ 0 h 42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00"/>
                  <a:gd name="T28" fmla="*/ 0 h 422"/>
                  <a:gd name="T29" fmla="*/ 300 w 300"/>
                  <a:gd name="T30" fmla="*/ 422 h 42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00" h="422">
                    <a:moveTo>
                      <a:pt x="0" y="0"/>
                    </a:moveTo>
                    <a:lnTo>
                      <a:pt x="0" y="171"/>
                    </a:lnTo>
                    <a:lnTo>
                      <a:pt x="61" y="211"/>
                    </a:lnTo>
                    <a:lnTo>
                      <a:pt x="0" y="251"/>
                    </a:lnTo>
                    <a:lnTo>
                      <a:pt x="0" y="421"/>
                    </a:lnTo>
                    <a:lnTo>
                      <a:pt x="299" y="285"/>
                    </a:lnTo>
                    <a:lnTo>
                      <a:pt x="299" y="13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FF99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4" name="Freeform 48"/>
              <p:cNvSpPr>
                <a:spLocks/>
              </p:cNvSpPr>
              <p:nvPr/>
            </p:nvSpPr>
            <p:spPr bwMode="auto">
              <a:xfrm>
                <a:off x="4246563" y="3482975"/>
                <a:ext cx="239713" cy="379413"/>
              </a:xfrm>
              <a:custGeom>
                <a:avLst/>
                <a:gdLst>
                  <a:gd name="T0" fmla="*/ 73 w 151"/>
                  <a:gd name="T1" fmla="*/ 236 h 239"/>
                  <a:gd name="T2" fmla="*/ 86 w 151"/>
                  <a:gd name="T3" fmla="*/ 236 h 239"/>
                  <a:gd name="T4" fmla="*/ 98 w 151"/>
                  <a:gd name="T5" fmla="*/ 232 h 239"/>
                  <a:gd name="T6" fmla="*/ 109 w 151"/>
                  <a:gd name="T7" fmla="*/ 224 h 239"/>
                  <a:gd name="T8" fmla="*/ 119 w 151"/>
                  <a:gd name="T9" fmla="*/ 215 h 239"/>
                  <a:gd name="T10" fmla="*/ 129 w 151"/>
                  <a:gd name="T11" fmla="*/ 203 h 239"/>
                  <a:gd name="T12" fmla="*/ 134 w 151"/>
                  <a:gd name="T13" fmla="*/ 188 h 239"/>
                  <a:gd name="T14" fmla="*/ 142 w 151"/>
                  <a:gd name="T15" fmla="*/ 172 h 239"/>
                  <a:gd name="T16" fmla="*/ 146 w 151"/>
                  <a:gd name="T17" fmla="*/ 155 h 239"/>
                  <a:gd name="T18" fmla="*/ 150 w 151"/>
                  <a:gd name="T19" fmla="*/ 138 h 239"/>
                  <a:gd name="T20" fmla="*/ 150 w 151"/>
                  <a:gd name="T21" fmla="*/ 119 h 239"/>
                  <a:gd name="T22" fmla="*/ 150 w 151"/>
                  <a:gd name="T23" fmla="*/ 100 h 239"/>
                  <a:gd name="T24" fmla="*/ 146 w 151"/>
                  <a:gd name="T25" fmla="*/ 80 h 239"/>
                  <a:gd name="T26" fmla="*/ 142 w 151"/>
                  <a:gd name="T27" fmla="*/ 63 h 239"/>
                  <a:gd name="T28" fmla="*/ 134 w 151"/>
                  <a:gd name="T29" fmla="*/ 48 h 239"/>
                  <a:gd name="T30" fmla="*/ 129 w 151"/>
                  <a:gd name="T31" fmla="*/ 34 h 239"/>
                  <a:gd name="T32" fmla="*/ 119 w 151"/>
                  <a:gd name="T33" fmla="*/ 23 h 239"/>
                  <a:gd name="T34" fmla="*/ 109 w 151"/>
                  <a:gd name="T35" fmla="*/ 13 h 239"/>
                  <a:gd name="T36" fmla="*/ 98 w 151"/>
                  <a:gd name="T37" fmla="*/ 6 h 239"/>
                  <a:gd name="T38" fmla="*/ 86 w 151"/>
                  <a:gd name="T39" fmla="*/ 0 h 239"/>
                  <a:gd name="T40" fmla="*/ 75 w 151"/>
                  <a:gd name="T41" fmla="*/ 0 h 239"/>
                  <a:gd name="T42" fmla="*/ 62 w 151"/>
                  <a:gd name="T43" fmla="*/ 0 h 239"/>
                  <a:gd name="T44" fmla="*/ 50 w 151"/>
                  <a:gd name="T45" fmla="*/ 6 h 239"/>
                  <a:gd name="T46" fmla="*/ 40 w 151"/>
                  <a:gd name="T47" fmla="*/ 13 h 239"/>
                  <a:gd name="T48" fmla="*/ 31 w 151"/>
                  <a:gd name="T49" fmla="*/ 23 h 239"/>
                  <a:gd name="T50" fmla="*/ 21 w 151"/>
                  <a:gd name="T51" fmla="*/ 34 h 239"/>
                  <a:gd name="T52" fmla="*/ 14 w 151"/>
                  <a:gd name="T53" fmla="*/ 48 h 239"/>
                  <a:gd name="T54" fmla="*/ 8 w 151"/>
                  <a:gd name="T55" fmla="*/ 63 h 239"/>
                  <a:gd name="T56" fmla="*/ 4 w 151"/>
                  <a:gd name="T57" fmla="*/ 80 h 239"/>
                  <a:gd name="T58" fmla="*/ 0 w 151"/>
                  <a:gd name="T59" fmla="*/ 100 h 239"/>
                  <a:gd name="T60" fmla="*/ 0 w 151"/>
                  <a:gd name="T61" fmla="*/ 119 h 239"/>
                  <a:gd name="T62" fmla="*/ 0 w 151"/>
                  <a:gd name="T63" fmla="*/ 138 h 239"/>
                  <a:gd name="T64" fmla="*/ 4 w 151"/>
                  <a:gd name="T65" fmla="*/ 155 h 239"/>
                  <a:gd name="T66" fmla="*/ 8 w 151"/>
                  <a:gd name="T67" fmla="*/ 172 h 239"/>
                  <a:gd name="T68" fmla="*/ 14 w 151"/>
                  <a:gd name="T69" fmla="*/ 188 h 239"/>
                  <a:gd name="T70" fmla="*/ 21 w 151"/>
                  <a:gd name="T71" fmla="*/ 203 h 239"/>
                  <a:gd name="T72" fmla="*/ 31 w 151"/>
                  <a:gd name="T73" fmla="*/ 215 h 239"/>
                  <a:gd name="T74" fmla="*/ 40 w 151"/>
                  <a:gd name="T75" fmla="*/ 224 h 239"/>
                  <a:gd name="T76" fmla="*/ 50 w 151"/>
                  <a:gd name="T77" fmla="*/ 232 h 239"/>
                  <a:gd name="T78" fmla="*/ 62 w 151"/>
                  <a:gd name="T79" fmla="*/ 236 h 239"/>
                  <a:gd name="T80" fmla="*/ 75 w 151"/>
                  <a:gd name="T81" fmla="*/ 238 h 239"/>
                  <a:gd name="T82" fmla="*/ 75 w 151"/>
                  <a:gd name="T83" fmla="*/ 238 h 239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51"/>
                  <a:gd name="T127" fmla="*/ 0 h 239"/>
                  <a:gd name="T128" fmla="*/ 151 w 151"/>
                  <a:gd name="T129" fmla="*/ 239 h 239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51" h="239">
                    <a:moveTo>
                      <a:pt x="73" y="236"/>
                    </a:moveTo>
                    <a:lnTo>
                      <a:pt x="86" y="236"/>
                    </a:lnTo>
                    <a:lnTo>
                      <a:pt x="98" y="232"/>
                    </a:lnTo>
                    <a:lnTo>
                      <a:pt x="109" y="224"/>
                    </a:lnTo>
                    <a:lnTo>
                      <a:pt x="119" y="215"/>
                    </a:lnTo>
                    <a:lnTo>
                      <a:pt x="129" y="203"/>
                    </a:lnTo>
                    <a:lnTo>
                      <a:pt x="134" y="188"/>
                    </a:lnTo>
                    <a:lnTo>
                      <a:pt x="142" y="172"/>
                    </a:lnTo>
                    <a:lnTo>
                      <a:pt x="146" y="155"/>
                    </a:lnTo>
                    <a:lnTo>
                      <a:pt x="150" y="138"/>
                    </a:lnTo>
                    <a:lnTo>
                      <a:pt x="150" y="119"/>
                    </a:lnTo>
                    <a:lnTo>
                      <a:pt x="150" y="100"/>
                    </a:lnTo>
                    <a:lnTo>
                      <a:pt x="146" y="80"/>
                    </a:lnTo>
                    <a:lnTo>
                      <a:pt x="142" y="63"/>
                    </a:lnTo>
                    <a:lnTo>
                      <a:pt x="134" y="48"/>
                    </a:lnTo>
                    <a:lnTo>
                      <a:pt x="129" y="34"/>
                    </a:lnTo>
                    <a:lnTo>
                      <a:pt x="119" y="23"/>
                    </a:lnTo>
                    <a:lnTo>
                      <a:pt x="109" y="13"/>
                    </a:lnTo>
                    <a:lnTo>
                      <a:pt x="98" y="6"/>
                    </a:lnTo>
                    <a:lnTo>
                      <a:pt x="86" y="0"/>
                    </a:lnTo>
                    <a:lnTo>
                      <a:pt x="75" y="0"/>
                    </a:lnTo>
                    <a:lnTo>
                      <a:pt x="62" y="0"/>
                    </a:lnTo>
                    <a:lnTo>
                      <a:pt x="50" y="6"/>
                    </a:lnTo>
                    <a:lnTo>
                      <a:pt x="40" y="13"/>
                    </a:lnTo>
                    <a:lnTo>
                      <a:pt x="31" y="23"/>
                    </a:lnTo>
                    <a:lnTo>
                      <a:pt x="21" y="34"/>
                    </a:lnTo>
                    <a:lnTo>
                      <a:pt x="14" y="48"/>
                    </a:lnTo>
                    <a:lnTo>
                      <a:pt x="8" y="63"/>
                    </a:lnTo>
                    <a:lnTo>
                      <a:pt x="4" y="80"/>
                    </a:lnTo>
                    <a:lnTo>
                      <a:pt x="0" y="100"/>
                    </a:lnTo>
                    <a:lnTo>
                      <a:pt x="0" y="119"/>
                    </a:lnTo>
                    <a:lnTo>
                      <a:pt x="0" y="138"/>
                    </a:lnTo>
                    <a:lnTo>
                      <a:pt x="4" y="155"/>
                    </a:lnTo>
                    <a:lnTo>
                      <a:pt x="8" y="172"/>
                    </a:lnTo>
                    <a:lnTo>
                      <a:pt x="14" y="188"/>
                    </a:lnTo>
                    <a:lnTo>
                      <a:pt x="21" y="203"/>
                    </a:lnTo>
                    <a:lnTo>
                      <a:pt x="31" y="215"/>
                    </a:lnTo>
                    <a:lnTo>
                      <a:pt x="40" y="224"/>
                    </a:lnTo>
                    <a:lnTo>
                      <a:pt x="50" y="232"/>
                    </a:lnTo>
                    <a:lnTo>
                      <a:pt x="62" y="236"/>
                    </a:lnTo>
                    <a:lnTo>
                      <a:pt x="75" y="238"/>
                    </a:lnTo>
                  </a:path>
                </a:pathLst>
              </a:custGeom>
              <a:solidFill>
                <a:srgbClr val="EAEAEA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5" name="Rectangle 49"/>
              <p:cNvSpPr>
                <a:spLocks noChangeArrowheads="1"/>
              </p:cNvSpPr>
              <p:nvPr/>
            </p:nvSpPr>
            <p:spPr bwMode="auto">
              <a:xfrm>
                <a:off x="4733925" y="4383088"/>
                <a:ext cx="185722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ALU</a:t>
                </a:r>
              </a:p>
            </p:txBody>
          </p:sp>
          <p:sp>
            <p:nvSpPr>
              <p:cNvPr id="246" name="Rectangle 50"/>
              <p:cNvSpPr>
                <a:spLocks noChangeArrowheads="1"/>
              </p:cNvSpPr>
              <p:nvPr/>
            </p:nvSpPr>
            <p:spPr bwMode="auto">
              <a:xfrm>
                <a:off x="5038725" y="4319588"/>
                <a:ext cx="263502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result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47" name="Rectangle 51"/>
              <p:cNvSpPr>
                <a:spLocks noChangeArrowheads="1"/>
              </p:cNvSpPr>
              <p:nvPr/>
            </p:nvSpPr>
            <p:spPr bwMode="auto">
              <a:xfrm>
                <a:off x="5064404" y="4162903"/>
                <a:ext cx="253978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zero</a:t>
                </a: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?</a:t>
                </a:r>
              </a:p>
            </p:txBody>
          </p:sp>
          <p:sp>
            <p:nvSpPr>
              <p:cNvPr id="248" name="Rectangle 52"/>
              <p:cNvSpPr>
                <a:spLocks noChangeArrowheads="1"/>
              </p:cNvSpPr>
              <p:nvPr/>
            </p:nvSpPr>
            <p:spPr bwMode="auto">
              <a:xfrm>
                <a:off x="4887913" y="3319463"/>
                <a:ext cx="263502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Add </a:t>
                </a:r>
              </a:p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result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49" name="Rectangle 53"/>
              <p:cNvSpPr>
                <a:spLocks noChangeArrowheads="1"/>
              </p:cNvSpPr>
              <p:nvPr/>
            </p:nvSpPr>
            <p:spPr bwMode="auto">
              <a:xfrm>
                <a:off x="4619625" y="3529013"/>
                <a:ext cx="182547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Add</a:t>
                </a:r>
              </a:p>
            </p:txBody>
          </p:sp>
          <p:sp>
            <p:nvSpPr>
              <p:cNvPr id="250" name="Rectangle 54"/>
              <p:cNvSpPr>
                <a:spLocks noChangeArrowheads="1"/>
              </p:cNvSpPr>
              <p:nvPr/>
            </p:nvSpPr>
            <p:spPr bwMode="auto">
              <a:xfrm>
                <a:off x="4283092" y="3573618"/>
                <a:ext cx="184134" cy="2046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Shift </a:t>
                </a:r>
              </a:p>
              <a:p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left 1</a:t>
                </a:r>
              </a:p>
            </p:txBody>
          </p:sp>
          <p:sp>
            <p:nvSpPr>
              <p:cNvPr id="251" name="Line 55"/>
              <p:cNvSpPr>
                <a:spLocks noChangeShapeType="1"/>
              </p:cNvSpPr>
              <p:nvPr/>
            </p:nvSpPr>
            <p:spPr bwMode="auto">
              <a:xfrm flipH="1" flipV="1">
                <a:off x="4614863" y="4514850"/>
                <a:ext cx="103188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2" name="Line 56"/>
              <p:cNvSpPr>
                <a:spLocks noChangeShapeType="1"/>
              </p:cNvSpPr>
              <p:nvPr/>
            </p:nvSpPr>
            <p:spPr bwMode="auto">
              <a:xfrm flipH="1" flipV="1">
                <a:off x="4010025" y="4357688"/>
                <a:ext cx="460375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3" name="Line 57"/>
              <p:cNvSpPr>
                <a:spLocks noChangeShapeType="1"/>
              </p:cNvSpPr>
              <p:nvPr/>
            </p:nvSpPr>
            <p:spPr bwMode="auto">
              <a:xfrm flipH="1" flipV="1">
                <a:off x="4359275" y="4681538"/>
                <a:ext cx="112713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4" name="Line 58"/>
              <p:cNvSpPr>
                <a:spLocks noChangeShapeType="1"/>
              </p:cNvSpPr>
              <p:nvPr/>
            </p:nvSpPr>
            <p:spPr bwMode="auto">
              <a:xfrm flipH="1">
                <a:off x="5187950" y="3471863"/>
                <a:ext cx="488950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5" name="Line 59"/>
              <p:cNvSpPr>
                <a:spLocks noChangeShapeType="1"/>
              </p:cNvSpPr>
              <p:nvPr/>
            </p:nvSpPr>
            <p:spPr bwMode="auto">
              <a:xfrm flipH="1" flipV="1">
                <a:off x="5326063" y="4400550"/>
                <a:ext cx="360363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6" name="Rectangle 62"/>
              <p:cNvSpPr>
                <a:spLocks noChangeArrowheads="1"/>
              </p:cNvSpPr>
              <p:nvPr/>
            </p:nvSpPr>
            <p:spPr bwMode="auto">
              <a:xfrm>
                <a:off x="4591065" y="5002213"/>
                <a:ext cx="344458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rgbClr val="EB7500"/>
                    </a:solidFill>
                    <a:latin typeface="+mj-lt"/>
                  </a:rPr>
                  <a:t>ALU</a:t>
                </a:r>
              </a:p>
              <a:p>
                <a:pPr algn="ctr"/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Control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258" name="Line 65"/>
              <p:cNvSpPr>
                <a:spLocks noChangeShapeType="1"/>
              </p:cNvSpPr>
              <p:nvPr/>
            </p:nvSpPr>
            <p:spPr bwMode="auto">
              <a:xfrm flipH="1">
                <a:off x="4010024" y="5681664"/>
                <a:ext cx="166846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9" name="Line 66"/>
              <p:cNvSpPr>
                <a:spLocks noChangeShapeType="1"/>
              </p:cNvSpPr>
              <p:nvPr/>
            </p:nvSpPr>
            <p:spPr bwMode="auto">
              <a:xfrm flipH="1" flipV="1">
                <a:off x="4486275" y="3667125"/>
                <a:ext cx="112713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60" name="Rectangle 67"/>
              <p:cNvSpPr>
                <a:spLocks noChangeArrowheads="1"/>
              </p:cNvSpPr>
              <p:nvPr/>
            </p:nvSpPr>
            <p:spPr bwMode="auto">
              <a:xfrm>
                <a:off x="3067069" y="3437503"/>
                <a:ext cx="431763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RegWrite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261" name="Rectangle 68"/>
              <p:cNvSpPr>
                <a:spLocks noChangeArrowheads="1"/>
              </p:cNvSpPr>
              <p:nvPr/>
            </p:nvSpPr>
            <p:spPr bwMode="auto">
              <a:xfrm>
                <a:off x="2880684" y="3867157"/>
                <a:ext cx="380968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reg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262" name="Rectangle 69"/>
              <p:cNvSpPr>
                <a:spLocks noChangeArrowheads="1"/>
              </p:cNvSpPr>
              <p:nvPr/>
            </p:nvSpPr>
            <p:spPr bwMode="auto">
              <a:xfrm>
                <a:off x="2884605" y="4119546"/>
                <a:ext cx="380968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reg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2</a:t>
                </a:r>
              </a:p>
            </p:txBody>
          </p:sp>
          <p:sp>
            <p:nvSpPr>
              <p:cNvPr id="263" name="Rectangle 70"/>
              <p:cNvSpPr>
                <a:spLocks noChangeArrowheads="1"/>
              </p:cNvSpPr>
              <p:nvPr/>
            </p:nvSpPr>
            <p:spPr bwMode="auto">
              <a:xfrm>
                <a:off x="2892480" y="4359228"/>
                <a:ext cx="336521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Write reg</a:t>
                </a:r>
                <a:endParaRPr lang="en-US" sz="7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64" name="Rectangle 71"/>
              <p:cNvSpPr>
                <a:spLocks noChangeArrowheads="1"/>
              </p:cNvSpPr>
              <p:nvPr/>
            </p:nvSpPr>
            <p:spPr bwMode="auto">
              <a:xfrm>
                <a:off x="2887417" y="4591380"/>
                <a:ext cx="377793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Write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data</a:t>
                </a:r>
              </a:p>
            </p:txBody>
          </p:sp>
          <p:sp>
            <p:nvSpPr>
              <p:cNvPr id="265" name="Rectangle 72"/>
              <p:cNvSpPr>
                <a:spLocks noChangeArrowheads="1"/>
              </p:cNvSpPr>
              <p:nvPr/>
            </p:nvSpPr>
            <p:spPr bwMode="auto">
              <a:xfrm>
                <a:off x="3252970" y="4009338"/>
                <a:ext cx="422239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data 1</a:t>
                </a:r>
              </a:p>
            </p:txBody>
          </p:sp>
          <p:sp>
            <p:nvSpPr>
              <p:cNvPr id="266" name="Rectangle 73"/>
              <p:cNvSpPr>
                <a:spLocks noChangeArrowheads="1"/>
              </p:cNvSpPr>
              <p:nvPr/>
            </p:nvSpPr>
            <p:spPr bwMode="auto">
              <a:xfrm>
                <a:off x="3258731" y="4311681"/>
                <a:ext cx="422239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data 2</a:t>
                </a:r>
              </a:p>
            </p:txBody>
          </p:sp>
          <p:sp>
            <p:nvSpPr>
              <p:cNvPr id="267" name="Rectangle 74"/>
              <p:cNvSpPr>
                <a:spLocks noChangeArrowheads="1"/>
              </p:cNvSpPr>
              <p:nvPr/>
            </p:nvSpPr>
            <p:spPr bwMode="auto">
              <a:xfrm>
                <a:off x="3279774" y="4525078"/>
                <a:ext cx="387303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r"/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Register </a:t>
                </a: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File</a:t>
                </a:r>
              </a:p>
            </p:txBody>
          </p:sp>
          <p:sp>
            <p:nvSpPr>
              <p:cNvPr id="268" name="Freeform 79"/>
              <p:cNvSpPr>
                <a:spLocks/>
              </p:cNvSpPr>
              <p:nvPr/>
            </p:nvSpPr>
            <p:spPr bwMode="auto">
              <a:xfrm>
                <a:off x="3319463" y="4862513"/>
                <a:ext cx="341313" cy="582613"/>
              </a:xfrm>
              <a:custGeom>
                <a:avLst/>
                <a:gdLst>
                  <a:gd name="T0" fmla="*/ 107 w 173"/>
                  <a:gd name="T1" fmla="*/ 366 h 367"/>
                  <a:gd name="T2" fmla="*/ 123 w 173"/>
                  <a:gd name="T3" fmla="*/ 364 h 367"/>
                  <a:gd name="T4" fmla="*/ 140 w 173"/>
                  <a:gd name="T5" fmla="*/ 357 h 367"/>
                  <a:gd name="T6" fmla="*/ 157 w 173"/>
                  <a:gd name="T7" fmla="*/ 345 h 367"/>
                  <a:gd name="T8" fmla="*/ 172 w 173"/>
                  <a:gd name="T9" fmla="*/ 332 h 367"/>
                  <a:gd name="T10" fmla="*/ 183 w 173"/>
                  <a:gd name="T11" fmla="*/ 313 h 367"/>
                  <a:gd name="T12" fmla="*/ 193 w 173"/>
                  <a:gd name="T13" fmla="*/ 292 h 367"/>
                  <a:gd name="T14" fmla="*/ 203 w 173"/>
                  <a:gd name="T15" fmla="*/ 267 h 367"/>
                  <a:gd name="T16" fmla="*/ 209 w 173"/>
                  <a:gd name="T17" fmla="*/ 242 h 367"/>
                  <a:gd name="T18" fmla="*/ 214 w 173"/>
                  <a:gd name="T19" fmla="*/ 213 h 367"/>
                  <a:gd name="T20" fmla="*/ 214 w 173"/>
                  <a:gd name="T21" fmla="*/ 182 h 367"/>
                  <a:gd name="T22" fmla="*/ 214 w 173"/>
                  <a:gd name="T23" fmla="*/ 154 h 367"/>
                  <a:gd name="T24" fmla="*/ 209 w 173"/>
                  <a:gd name="T25" fmla="*/ 125 h 367"/>
                  <a:gd name="T26" fmla="*/ 203 w 173"/>
                  <a:gd name="T27" fmla="*/ 98 h 367"/>
                  <a:gd name="T28" fmla="*/ 193 w 173"/>
                  <a:gd name="T29" fmla="*/ 75 h 367"/>
                  <a:gd name="T30" fmla="*/ 183 w 173"/>
                  <a:gd name="T31" fmla="*/ 54 h 367"/>
                  <a:gd name="T32" fmla="*/ 172 w 173"/>
                  <a:gd name="T33" fmla="*/ 35 h 367"/>
                  <a:gd name="T34" fmla="*/ 157 w 173"/>
                  <a:gd name="T35" fmla="*/ 20 h 367"/>
                  <a:gd name="T36" fmla="*/ 140 w 173"/>
                  <a:gd name="T37" fmla="*/ 8 h 367"/>
                  <a:gd name="T38" fmla="*/ 123 w 173"/>
                  <a:gd name="T39" fmla="*/ 2 h 367"/>
                  <a:gd name="T40" fmla="*/ 107 w 173"/>
                  <a:gd name="T41" fmla="*/ 0 h 367"/>
                  <a:gd name="T42" fmla="*/ 91 w 173"/>
                  <a:gd name="T43" fmla="*/ 2 h 367"/>
                  <a:gd name="T44" fmla="*/ 73 w 173"/>
                  <a:gd name="T45" fmla="*/ 8 h 367"/>
                  <a:gd name="T46" fmla="*/ 57 w 173"/>
                  <a:gd name="T47" fmla="*/ 20 h 367"/>
                  <a:gd name="T48" fmla="*/ 45 w 173"/>
                  <a:gd name="T49" fmla="*/ 35 h 367"/>
                  <a:gd name="T50" fmla="*/ 31 w 173"/>
                  <a:gd name="T51" fmla="*/ 54 h 367"/>
                  <a:gd name="T52" fmla="*/ 21 w 173"/>
                  <a:gd name="T53" fmla="*/ 75 h 367"/>
                  <a:gd name="T54" fmla="*/ 11 w 173"/>
                  <a:gd name="T55" fmla="*/ 98 h 367"/>
                  <a:gd name="T56" fmla="*/ 5 w 173"/>
                  <a:gd name="T57" fmla="*/ 125 h 367"/>
                  <a:gd name="T58" fmla="*/ 2 w 173"/>
                  <a:gd name="T59" fmla="*/ 154 h 367"/>
                  <a:gd name="T60" fmla="*/ 0 w 173"/>
                  <a:gd name="T61" fmla="*/ 182 h 367"/>
                  <a:gd name="T62" fmla="*/ 2 w 173"/>
                  <a:gd name="T63" fmla="*/ 213 h 367"/>
                  <a:gd name="T64" fmla="*/ 5 w 173"/>
                  <a:gd name="T65" fmla="*/ 242 h 367"/>
                  <a:gd name="T66" fmla="*/ 11 w 173"/>
                  <a:gd name="T67" fmla="*/ 267 h 367"/>
                  <a:gd name="T68" fmla="*/ 21 w 173"/>
                  <a:gd name="T69" fmla="*/ 292 h 367"/>
                  <a:gd name="T70" fmla="*/ 31 w 173"/>
                  <a:gd name="T71" fmla="*/ 313 h 367"/>
                  <a:gd name="T72" fmla="*/ 45 w 173"/>
                  <a:gd name="T73" fmla="*/ 332 h 367"/>
                  <a:gd name="T74" fmla="*/ 57 w 173"/>
                  <a:gd name="T75" fmla="*/ 345 h 367"/>
                  <a:gd name="T76" fmla="*/ 73 w 173"/>
                  <a:gd name="T77" fmla="*/ 357 h 367"/>
                  <a:gd name="T78" fmla="*/ 91 w 173"/>
                  <a:gd name="T79" fmla="*/ 364 h 367"/>
                  <a:gd name="T80" fmla="*/ 107 w 173"/>
                  <a:gd name="T81" fmla="*/ 366 h 367"/>
                  <a:gd name="T82" fmla="*/ 107 w 173"/>
                  <a:gd name="T83" fmla="*/ 366 h 36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73"/>
                  <a:gd name="T127" fmla="*/ 0 h 367"/>
                  <a:gd name="T128" fmla="*/ 173 w 173"/>
                  <a:gd name="T129" fmla="*/ 367 h 36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73" h="367">
                    <a:moveTo>
                      <a:pt x="86" y="366"/>
                    </a:moveTo>
                    <a:lnTo>
                      <a:pt x="99" y="364"/>
                    </a:lnTo>
                    <a:lnTo>
                      <a:pt x="113" y="357"/>
                    </a:lnTo>
                    <a:lnTo>
                      <a:pt x="126" y="345"/>
                    </a:lnTo>
                    <a:lnTo>
                      <a:pt x="138" y="332"/>
                    </a:lnTo>
                    <a:lnTo>
                      <a:pt x="147" y="313"/>
                    </a:lnTo>
                    <a:lnTo>
                      <a:pt x="155" y="292"/>
                    </a:lnTo>
                    <a:lnTo>
                      <a:pt x="163" y="267"/>
                    </a:lnTo>
                    <a:lnTo>
                      <a:pt x="168" y="242"/>
                    </a:lnTo>
                    <a:lnTo>
                      <a:pt x="172" y="213"/>
                    </a:lnTo>
                    <a:lnTo>
                      <a:pt x="172" y="182"/>
                    </a:lnTo>
                    <a:lnTo>
                      <a:pt x="172" y="154"/>
                    </a:lnTo>
                    <a:lnTo>
                      <a:pt x="168" y="125"/>
                    </a:lnTo>
                    <a:lnTo>
                      <a:pt x="163" y="98"/>
                    </a:lnTo>
                    <a:lnTo>
                      <a:pt x="155" y="75"/>
                    </a:lnTo>
                    <a:lnTo>
                      <a:pt x="147" y="54"/>
                    </a:lnTo>
                    <a:lnTo>
                      <a:pt x="138" y="35"/>
                    </a:lnTo>
                    <a:lnTo>
                      <a:pt x="126" y="20"/>
                    </a:lnTo>
                    <a:lnTo>
                      <a:pt x="113" y="8"/>
                    </a:lnTo>
                    <a:lnTo>
                      <a:pt x="99" y="2"/>
                    </a:lnTo>
                    <a:lnTo>
                      <a:pt x="86" y="0"/>
                    </a:lnTo>
                    <a:lnTo>
                      <a:pt x="73" y="2"/>
                    </a:lnTo>
                    <a:lnTo>
                      <a:pt x="59" y="8"/>
                    </a:lnTo>
                    <a:lnTo>
                      <a:pt x="46" y="20"/>
                    </a:lnTo>
                    <a:lnTo>
                      <a:pt x="36" y="35"/>
                    </a:lnTo>
                    <a:lnTo>
                      <a:pt x="25" y="54"/>
                    </a:lnTo>
                    <a:lnTo>
                      <a:pt x="17" y="75"/>
                    </a:lnTo>
                    <a:lnTo>
                      <a:pt x="9" y="98"/>
                    </a:lnTo>
                    <a:lnTo>
                      <a:pt x="4" y="125"/>
                    </a:lnTo>
                    <a:lnTo>
                      <a:pt x="2" y="154"/>
                    </a:lnTo>
                    <a:lnTo>
                      <a:pt x="0" y="182"/>
                    </a:lnTo>
                    <a:lnTo>
                      <a:pt x="2" y="213"/>
                    </a:lnTo>
                    <a:lnTo>
                      <a:pt x="4" y="242"/>
                    </a:lnTo>
                    <a:lnTo>
                      <a:pt x="9" y="267"/>
                    </a:lnTo>
                    <a:lnTo>
                      <a:pt x="17" y="292"/>
                    </a:lnTo>
                    <a:lnTo>
                      <a:pt x="25" y="313"/>
                    </a:lnTo>
                    <a:lnTo>
                      <a:pt x="36" y="332"/>
                    </a:lnTo>
                    <a:lnTo>
                      <a:pt x="46" y="345"/>
                    </a:lnTo>
                    <a:lnTo>
                      <a:pt x="59" y="357"/>
                    </a:lnTo>
                    <a:lnTo>
                      <a:pt x="73" y="364"/>
                    </a:lnTo>
                    <a:lnTo>
                      <a:pt x="86" y="366"/>
                    </a:lnTo>
                  </a:path>
                </a:pathLst>
              </a:custGeom>
              <a:solidFill>
                <a:srgbClr val="EAEAEA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69" name="Rectangle 80"/>
              <p:cNvSpPr>
                <a:spLocks noChangeArrowheads="1"/>
              </p:cNvSpPr>
              <p:nvPr/>
            </p:nvSpPr>
            <p:spPr bwMode="auto">
              <a:xfrm>
                <a:off x="3332997" y="5027379"/>
                <a:ext cx="317473" cy="2367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Sign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extend</a:t>
                </a:r>
              </a:p>
            </p:txBody>
          </p:sp>
          <p:sp>
            <p:nvSpPr>
              <p:cNvPr id="270" name="Line 83"/>
              <p:cNvSpPr>
                <a:spLocks noChangeShapeType="1"/>
              </p:cNvSpPr>
              <p:nvPr/>
            </p:nvSpPr>
            <p:spPr bwMode="auto">
              <a:xfrm flipH="1">
                <a:off x="2598738" y="4162425"/>
                <a:ext cx="2730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1" name="Line 84"/>
              <p:cNvSpPr>
                <a:spLocks noChangeShapeType="1"/>
              </p:cNvSpPr>
              <p:nvPr/>
            </p:nvSpPr>
            <p:spPr bwMode="auto">
              <a:xfrm flipH="1">
                <a:off x="2595563" y="3902075"/>
                <a:ext cx="2809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2" name="Line 85"/>
              <p:cNvSpPr>
                <a:spLocks noChangeShapeType="1"/>
              </p:cNvSpPr>
              <p:nvPr/>
            </p:nvSpPr>
            <p:spPr bwMode="auto">
              <a:xfrm flipH="1">
                <a:off x="3690938" y="4049713"/>
                <a:ext cx="17621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3" name="Line 86"/>
              <p:cNvSpPr>
                <a:spLocks noChangeShapeType="1"/>
              </p:cNvSpPr>
              <p:nvPr/>
            </p:nvSpPr>
            <p:spPr bwMode="auto">
              <a:xfrm flipH="1">
                <a:off x="3690938" y="4357688"/>
                <a:ext cx="17621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4" name="Line 87"/>
              <p:cNvSpPr>
                <a:spLocks noChangeShapeType="1"/>
              </p:cNvSpPr>
              <p:nvPr/>
            </p:nvSpPr>
            <p:spPr bwMode="auto">
              <a:xfrm>
                <a:off x="3290094" y="3562962"/>
                <a:ext cx="0" cy="200264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5" name="Rectangle 88"/>
              <p:cNvSpPr>
                <a:spLocks noChangeArrowheads="1"/>
              </p:cNvSpPr>
              <p:nvPr/>
            </p:nvSpPr>
            <p:spPr bwMode="auto">
              <a:xfrm>
                <a:off x="3841758" y="2904827"/>
                <a:ext cx="198421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D/E</a:t>
                </a:r>
              </a:p>
            </p:txBody>
          </p:sp>
          <p:sp>
            <p:nvSpPr>
              <p:cNvPr id="276" name="Rectangle 89"/>
              <p:cNvSpPr>
                <a:spLocks noChangeArrowheads="1"/>
              </p:cNvSpPr>
              <p:nvPr/>
            </p:nvSpPr>
            <p:spPr bwMode="auto">
              <a:xfrm>
                <a:off x="5640389" y="2894886"/>
                <a:ext cx="231755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E/M</a:t>
                </a:r>
              </a:p>
            </p:txBody>
          </p:sp>
          <p:sp>
            <p:nvSpPr>
              <p:cNvPr id="277" name="Rectangle 90"/>
              <p:cNvSpPr>
                <a:spLocks noChangeArrowheads="1"/>
              </p:cNvSpPr>
              <p:nvPr/>
            </p:nvSpPr>
            <p:spPr bwMode="auto">
              <a:xfrm>
                <a:off x="7408094" y="2896109"/>
                <a:ext cx="285726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M/W</a:t>
                </a:r>
              </a:p>
            </p:txBody>
          </p:sp>
          <p:sp>
            <p:nvSpPr>
              <p:cNvPr id="278" name="Freeform 92"/>
              <p:cNvSpPr>
                <a:spLocks/>
              </p:cNvSpPr>
              <p:nvPr/>
            </p:nvSpPr>
            <p:spPr bwMode="auto">
              <a:xfrm>
                <a:off x="6015038" y="4379913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4 w 24"/>
                  <a:gd name="T5" fmla="*/ 23 h 24"/>
                  <a:gd name="T6" fmla="*/ 16 w 24"/>
                  <a:gd name="T7" fmla="*/ 23 h 24"/>
                  <a:gd name="T8" fmla="*/ 18 w 24"/>
                  <a:gd name="T9" fmla="*/ 21 h 24"/>
                  <a:gd name="T10" fmla="*/ 20 w 24"/>
                  <a:gd name="T11" fmla="*/ 19 h 24"/>
                  <a:gd name="T12" fmla="*/ 20 w 24"/>
                  <a:gd name="T13" fmla="*/ 19 h 24"/>
                  <a:gd name="T14" fmla="*/ 21 w 24"/>
                  <a:gd name="T15" fmla="*/ 17 h 24"/>
                  <a:gd name="T16" fmla="*/ 21 w 24"/>
                  <a:gd name="T17" fmla="*/ 15 h 24"/>
                  <a:gd name="T18" fmla="*/ 23 w 24"/>
                  <a:gd name="T19" fmla="*/ 13 h 24"/>
                  <a:gd name="T20" fmla="*/ 23 w 24"/>
                  <a:gd name="T21" fmla="*/ 12 h 24"/>
                  <a:gd name="T22" fmla="*/ 23 w 24"/>
                  <a:gd name="T23" fmla="*/ 10 h 24"/>
                  <a:gd name="T24" fmla="*/ 21 w 24"/>
                  <a:gd name="T25" fmla="*/ 8 h 24"/>
                  <a:gd name="T26" fmla="*/ 21 w 24"/>
                  <a:gd name="T27" fmla="*/ 6 h 24"/>
                  <a:gd name="T28" fmla="*/ 20 w 24"/>
                  <a:gd name="T29" fmla="*/ 6 h 24"/>
                  <a:gd name="T30" fmla="*/ 20 w 24"/>
                  <a:gd name="T31" fmla="*/ 4 h 24"/>
                  <a:gd name="T32" fmla="*/ 18 w 24"/>
                  <a:gd name="T33" fmla="*/ 2 h 24"/>
                  <a:gd name="T34" fmla="*/ 16 w 24"/>
                  <a:gd name="T35" fmla="*/ 2 h 24"/>
                  <a:gd name="T36" fmla="*/ 14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2 w 24"/>
                  <a:gd name="T51" fmla="*/ 4 h 24"/>
                  <a:gd name="T52" fmla="*/ 2 w 24"/>
                  <a:gd name="T53" fmla="*/ 6 h 24"/>
                  <a:gd name="T54" fmla="*/ 0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2 h 24"/>
                  <a:gd name="T62" fmla="*/ 0 w 24"/>
                  <a:gd name="T63" fmla="*/ 13 h 24"/>
                  <a:gd name="T64" fmla="*/ 0 w 24"/>
                  <a:gd name="T65" fmla="*/ 15 h 24"/>
                  <a:gd name="T66" fmla="*/ 0 w 24"/>
                  <a:gd name="T67" fmla="*/ 17 h 24"/>
                  <a:gd name="T68" fmla="*/ 2 w 24"/>
                  <a:gd name="T69" fmla="*/ 19 h 24"/>
                  <a:gd name="T70" fmla="*/ 2 w 24"/>
                  <a:gd name="T71" fmla="*/ 19 h 24"/>
                  <a:gd name="T72" fmla="*/ 4 w 24"/>
                  <a:gd name="T73" fmla="*/ 21 h 24"/>
                  <a:gd name="T74" fmla="*/ 6 w 24"/>
                  <a:gd name="T75" fmla="*/ 23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1" y="17"/>
                    </a:lnTo>
                    <a:lnTo>
                      <a:pt x="21" y="15"/>
                    </a:lnTo>
                    <a:lnTo>
                      <a:pt x="23" y="13"/>
                    </a:lnTo>
                    <a:lnTo>
                      <a:pt x="23" y="12"/>
                    </a:lnTo>
                    <a:lnTo>
                      <a:pt x="23" y="10"/>
                    </a:lnTo>
                    <a:lnTo>
                      <a:pt x="21" y="8"/>
                    </a:lnTo>
                    <a:lnTo>
                      <a:pt x="21" y="6"/>
                    </a:lnTo>
                    <a:lnTo>
                      <a:pt x="20" y="6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2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4" y="21"/>
                    </a:lnTo>
                    <a:lnTo>
                      <a:pt x="6" y="23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9" name="Line 93"/>
              <p:cNvSpPr>
                <a:spLocks noChangeShapeType="1"/>
              </p:cNvSpPr>
              <p:nvPr/>
            </p:nvSpPr>
            <p:spPr bwMode="auto">
              <a:xfrm flipH="1">
                <a:off x="5840413" y="4805363"/>
                <a:ext cx="396875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0" name="Freeform 94"/>
              <p:cNvSpPr>
                <a:spLocks/>
              </p:cNvSpPr>
              <p:nvPr/>
            </p:nvSpPr>
            <p:spPr bwMode="auto">
              <a:xfrm>
                <a:off x="6034088" y="4398963"/>
                <a:ext cx="1433513" cy="969963"/>
              </a:xfrm>
              <a:custGeom>
                <a:avLst/>
                <a:gdLst>
                  <a:gd name="T0" fmla="*/ 902 w 1318"/>
                  <a:gd name="T1" fmla="*/ 608 h 410"/>
                  <a:gd name="T2" fmla="*/ 0 w 1318"/>
                  <a:gd name="T3" fmla="*/ 610 h 410"/>
                  <a:gd name="T4" fmla="*/ 0 w 1318"/>
                  <a:gd name="T5" fmla="*/ 0 h 410"/>
                  <a:gd name="T6" fmla="*/ 0 60000 65536"/>
                  <a:gd name="T7" fmla="*/ 0 60000 65536"/>
                  <a:gd name="T8" fmla="*/ 0 60000 65536"/>
                  <a:gd name="T9" fmla="*/ 0 w 1318"/>
                  <a:gd name="T10" fmla="*/ 0 h 410"/>
                  <a:gd name="T11" fmla="*/ 1318 w 1318"/>
                  <a:gd name="T12" fmla="*/ 410 h 41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18" h="410">
                    <a:moveTo>
                      <a:pt x="1317" y="408"/>
                    </a:moveTo>
                    <a:lnTo>
                      <a:pt x="0" y="409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1" name="Line 95"/>
              <p:cNvSpPr>
                <a:spLocks noChangeShapeType="1"/>
              </p:cNvSpPr>
              <p:nvPr/>
            </p:nvSpPr>
            <p:spPr bwMode="auto">
              <a:xfrm>
                <a:off x="5837238" y="5686425"/>
                <a:ext cx="1625600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2" name="Line 96"/>
              <p:cNvSpPr>
                <a:spLocks noChangeShapeType="1"/>
              </p:cNvSpPr>
              <p:nvPr/>
            </p:nvSpPr>
            <p:spPr bwMode="auto">
              <a:xfrm flipH="1">
                <a:off x="5840413" y="4398963"/>
                <a:ext cx="40163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3" name="Line 97"/>
              <p:cNvSpPr>
                <a:spLocks noChangeShapeType="1"/>
              </p:cNvSpPr>
              <p:nvPr/>
            </p:nvSpPr>
            <p:spPr bwMode="auto">
              <a:xfrm flipH="1">
                <a:off x="7224713" y="4391025"/>
                <a:ext cx="246063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4" name="Line 98"/>
              <p:cNvSpPr>
                <a:spLocks noChangeShapeType="1"/>
              </p:cNvSpPr>
              <p:nvPr/>
            </p:nvSpPr>
            <p:spPr bwMode="auto">
              <a:xfrm flipH="1" flipV="1">
                <a:off x="6734175" y="3978275"/>
                <a:ext cx="1588" cy="10477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grpSp>
            <p:nvGrpSpPr>
              <p:cNvPr id="285" name="Group 289"/>
              <p:cNvGrpSpPr>
                <a:grpSpLocks/>
              </p:cNvGrpSpPr>
              <p:nvPr/>
            </p:nvGrpSpPr>
            <p:grpSpPr bwMode="auto">
              <a:xfrm>
                <a:off x="6248407" y="3844926"/>
                <a:ext cx="966789" cy="1422401"/>
                <a:chOff x="3936" y="2422"/>
                <a:chExt cx="609" cy="896"/>
              </a:xfrm>
            </p:grpSpPr>
            <p:sp>
              <p:nvSpPr>
                <p:cNvPr id="404" name="Line 100"/>
                <p:cNvSpPr>
                  <a:spLocks noChangeShapeType="1"/>
                </p:cNvSpPr>
                <p:nvPr/>
              </p:nvSpPr>
              <p:spPr bwMode="auto">
                <a:xfrm flipH="1">
                  <a:off x="4248" y="3132"/>
                  <a:ext cx="1" cy="105"/>
                </a:xfrm>
                <a:prstGeom prst="line">
                  <a:avLst/>
                </a:prstGeom>
                <a:noFill/>
                <a:ln w="12700">
                  <a:solidFill>
                    <a:srgbClr val="EB75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405" name="Rectangle 101"/>
                <p:cNvSpPr>
                  <a:spLocks noChangeArrowheads="1"/>
                </p:cNvSpPr>
                <p:nvPr/>
              </p:nvSpPr>
              <p:spPr bwMode="auto">
                <a:xfrm>
                  <a:off x="4073" y="3235"/>
                  <a:ext cx="299" cy="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>
                      <a:solidFill>
                        <a:srgbClr val="EB7500"/>
                      </a:solidFill>
                      <a:latin typeface="+mj-lt"/>
                    </a:rPr>
                    <a:t>MemRead</a:t>
                  </a:r>
                  <a:endParaRPr lang="en-US" sz="900" dirty="0">
                    <a:solidFill>
                      <a:srgbClr val="EB7500"/>
                    </a:solidFill>
                    <a:latin typeface="+mj-lt"/>
                  </a:endParaRPr>
                </a:p>
              </p:txBody>
            </p:sp>
            <p:sp>
              <p:nvSpPr>
                <p:cNvPr id="406" name="Rectangle 102"/>
                <p:cNvSpPr>
                  <a:spLocks noChangeArrowheads="1"/>
                </p:cNvSpPr>
                <p:nvPr/>
              </p:nvSpPr>
              <p:spPr bwMode="auto">
                <a:xfrm>
                  <a:off x="4063" y="2422"/>
                  <a:ext cx="318" cy="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>
                      <a:solidFill>
                        <a:srgbClr val="EB7500"/>
                      </a:solidFill>
                      <a:latin typeface="+mj-lt"/>
                    </a:rPr>
                    <a:t>MemWrite</a:t>
                  </a:r>
                  <a:endParaRPr lang="en-US" sz="900" dirty="0">
                    <a:solidFill>
                      <a:srgbClr val="EB7500"/>
                    </a:solidFill>
                    <a:latin typeface="+mj-lt"/>
                  </a:endParaRPr>
                </a:p>
              </p:txBody>
            </p:sp>
            <p:sp>
              <p:nvSpPr>
                <p:cNvPr id="407" name="Rectangle 103"/>
                <p:cNvSpPr>
                  <a:spLocks noChangeArrowheads="1"/>
                </p:cNvSpPr>
                <p:nvPr/>
              </p:nvSpPr>
              <p:spPr bwMode="auto">
                <a:xfrm>
                  <a:off x="3936" y="2577"/>
                  <a:ext cx="609" cy="552"/>
                </a:xfrm>
                <a:prstGeom prst="rect">
                  <a:avLst/>
                </a:prstGeom>
                <a:solidFill>
                  <a:srgbClr val="FFFFCC"/>
                </a:solidFill>
                <a:ln w="19050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408" name="Rectangle 104"/>
                <p:cNvSpPr>
                  <a:spLocks noChangeArrowheads="1"/>
                </p:cNvSpPr>
                <p:nvPr/>
              </p:nvSpPr>
              <p:spPr bwMode="auto">
                <a:xfrm>
                  <a:off x="3950" y="2746"/>
                  <a:ext cx="181" cy="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Address</a:t>
                  </a:r>
                  <a:endParaRPr lang="en-US" sz="7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409" name="Rectangle 105"/>
                <p:cNvSpPr>
                  <a:spLocks noChangeArrowheads="1"/>
                </p:cNvSpPr>
                <p:nvPr/>
              </p:nvSpPr>
              <p:spPr bwMode="auto">
                <a:xfrm>
                  <a:off x="3948" y="2994"/>
                  <a:ext cx="247" cy="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Write </a:t>
                  </a: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Data</a:t>
                  </a:r>
                </a:p>
              </p:txBody>
            </p:sp>
            <p:sp>
              <p:nvSpPr>
                <p:cNvPr id="410" name="Rectangle 106"/>
                <p:cNvSpPr>
                  <a:spLocks noChangeArrowheads="1"/>
                </p:cNvSpPr>
                <p:nvPr/>
              </p:nvSpPr>
              <p:spPr bwMode="auto">
                <a:xfrm>
                  <a:off x="4300" y="2735"/>
                  <a:ext cx="230" cy="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Read </a:t>
                  </a: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Data</a:t>
                  </a:r>
                </a:p>
              </p:txBody>
            </p:sp>
            <p:sp>
              <p:nvSpPr>
                <p:cNvPr id="411" name="Rectangle 107"/>
                <p:cNvSpPr>
                  <a:spLocks noChangeArrowheads="1"/>
                </p:cNvSpPr>
                <p:nvPr/>
              </p:nvSpPr>
              <p:spPr bwMode="auto">
                <a:xfrm>
                  <a:off x="4281" y="2971"/>
                  <a:ext cx="249" cy="1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900" dirty="0">
                      <a:solidFill>
                        <a:srgbClr val="000000"/>
                      </a:solidFill>
                      <a:latin typeface="+mj-lt"/>
                    </a:rPr>
                    <a:t>Data</a:t>
                  </a:r>
                </a:p>
                <a:p>
                  <a:pPr algn="ctr">
                    <a:lnSpc>
                      <a:spcPct val="90000"/>
                    </a:lnSpc>
                  </a:pPr>
                  <a:r>
                    <a:rPr lang="en-US" sz="900">
                      <a:solidFill>
                        <a:srgbClr val="000000"/>
                      </a:solidFill>
                      <a:latin typeface="+mj-lt"/>
                    </a:rPr>
                    <a:t>Memory</a:t>
                  </a:r>
                  <a:endParaRPr lang="en-US" sz="9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</p:grpSp>
          <p:sp>
            <p:nvSpPr>
              <p:cNvPr id="286" name="Freeform 108"/>
              <p:cNvSpPr>
                <a:spLocks/>
              </p:cNvSpPr>
              <p:nvPr/>
            </p:nvSpPr>
            <p:spPr bwMode="auto">
              <a:xfrm>
                <a:off x="5961063" y="3573618"/>
                <a:ext cx="114300" cy="153833"/>
              </a:xfrm>
              <a:custGeom>
                <a:avLst/>
                <a:gdLst>
                  <a:gd name="T0" fmla="*/ 0 w 72"/>
                  <a:gd name="T1" fmla="*/ 0 h 72"/>
                  <a:gd name="T2" fmla="*/ 2 w 72"/>
                  <a:gd name="T3" fmla="*/ 446 h 72"/>
                  <a:gd name="T4" fmla="*/ 71 w 72"/>
                  <a:gd name="T5" fmla="*/ 446 h 72"/>
                  <a:gd name="T6" fmla="*/ 0 60000 65536"/>
                  <a:gd name="T7" fmla="*/ 0 60000 65536"/>
                  <a:gd name="T8" fmla="*/ 0 60000 65536"/>
                  <a:gd name="T9" fmla="*/ 0 w 72"/>
                  <a:gd name="T10" fmla="*/ 0 h 72"/>
                  <a:gd name="T11" fmla="*/ 72 w 72"/>
                  <a:gd name="T12" fmla="*/ 72 h 7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2" h="72">
                    <a:moveTo>
                      <a:pt x="0" y="0"/>
                    </a:moveTo>
                    <a:lnTo>
                      <a:pt x="2" y="71"/>
                    </a:lnTo>
                    <a:lnTo>
                      <a:pt x="71" y="71"/>
                    </a:lnTo>
                  </a:path>
                </a:pathLst>
              </a:custGeom>
              <a:noFill/>
              <a:ln w="1270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7" name="Freeform 109"/>
              <p:cNvSpPr>
                <a:spLocks/>
              </p:cNvSpPr>
              <p:nvPr/>
            </p:nvSpPr>
            <p:spPr bwMode="auto">
              <a:xfrm>
                <a:off x="5851525" y="3848100"/>
                <a:ext cx="223838" cy="363538"/>
              </a:xfrm>
              <a:custGeom>
                <a:avLst/>
                <a:gdLst>
                  <a:gd name="T0" fmla="*/ 0 w 141"/>
                  <a:gd name="T1" fmla="*/ 228 h 229"/>
                  <a:gd name="T2" fmla="*/ 71 w 141"/>
                  <a:gd name="T3" fmla="*/ 228 h 229"/>
                  <a:gd name="T4" fmla="*/ 71 w 141"/>
                  <a:gd name="T5" fmla="*/ 0 h 229"/>
                  <a:gd name="T6" fmla="*/ 140 w 141"/>
                  <a:gd name="T7" fmla="*/ 0 h 22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1"/>
                  <a:gd name="T13" fmla="*/ 0 h 229"/>
                  <a:gd name="T14" fmla="*/ 141 w 141"/>
                  <a:gd name="T15" fmla="*/ 229 h 22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1" h="229">
                    <a:moveTo>
                      <a:pt x="0" y="228"/>
                    </a:moveTo>
                    <a:lnTo>
                      <a:pt x="71" y="228"/>
                    </a:lnTo>
                    <a:lnTo>
                      <a:pt x="71" y="0"/>
                    </a:lnTo>
                    <a:lnTo>
                      <a:pt x="140" y="0"/>
                    </a:lnTo>
                  </a:path>
                </a:pathLst>
              </a:custGeom>
              <a:noFill/>
              <a:ln w="1270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8" name="Freeform 110"/>
              <p:cNvSpPr>
                <a:spLocks/>
              </p:cNvSpPr>
              <p:nvPr/>
            </p:nvSpPr>
            <p:spPr bwMode="auto">
              <a:xfrm>
                <a:off x="6073775" y="3692525"/>
                <a:ext cx="230188" cy="193675"/>
              </a:xfrm>
              <a:custGeom>
                <a:avLst/>
                <a:gdLst>
                  <a:gd name="T0" fmla="*/ 85 w 145"/>
                  <a:gd name="T1" fmla="*/ 119 h 122"/>
                  <a:gd name="T2" fmla="*/ 96 w 145"/>
                  <a:gd name="T3" fmla="*/ 119 h 122"/>
                  <a:gd name="T4" fmla="*/ 104 w 145"/>
                  <a:gd name="T5" fmla="*/ 117 h 122"/>
                  <a:gd name="T6" fmla="*/ 113 w 145"/>
                  <a:gd name="T7" fmla="*/ 113 h 122"/>
                  <a:gd name="T8" fmla="*/ 121 w 145"/>
                  <a:gd name="T9" fmla="*/ 107 h 122"/>
                  <a:gd name="T10" fmla="*/ 127 w 145"/>
                  <a:gd name="T11" fmla="*/ 102 h 122"/>
                  <a:gd name="T12" fmla="*/ 132 w 145"/>
                  <a:gd name="T13" fmla="*/ 96 h 122"/>
                  <a:gd name="T14" fmla="*/ 138 w 145"/>
                  <a:gd name="T15" fmla="*/ 88 h 122"/>
                  <a:gd name="T16" fmla="*/ 142 w 145"/>
                  <a:gd name="T17" fmla="*/ 79 h 122"/>
                  <a:gd name="T18" fmla="*/ 144 w 145"/>
                  <a:gd name="T19" fmla="*/ 69 h 122"/>
                  <a:gd name="T20" fmla="*/ 144 w 145"/>
                  <a:gd name="T21" fmla="*/ 60 h 122"/>
                  <a:gd name="T22" fmla="*/ 144 w 145"/>
                  <a:gd name="T23" fmla="*/ 50 h 122"/>
                  <a:gd name="T24" fmla="*/ 142 w 145"/>
                  <a:gd name="T25" fmla="*/ 40 h 122"/>
                  <a:gd name="T26" fmla="*/ 138 w 145"/>
                  <a:gd name="T27" fmla="*/ 33 h 122"/>
                  <a:gd name="T28" fmla="*/ 132 w 145"/>
                  <a:gd name="T29" fmla="*/ 25 h 122"/>
                  <a:gd name="T30" fmla="*/ 127 w 145"/>
                  <a:gd name="T31" fmla="*/ 17 h 122"/>
                  <a:gd name="T32" fmla="*/ 121 w 145"/>
                  <a:gd name="T33" fmla="*/ 12 h 122"/>
                  <a:gd name="T34" fmla="*/ 113 w 145"/>
                  <a:gd name="T35" fmla="*/ 6 h 122"/>
                  <a:gd name="T36" fmla="*/ 104 w 145"/>
                  <a:gd name="T37" fmla="*/ 2 h 122"/>
                  <a:gd name="T38" fmla="*/ 96 w 145"/>
                  <a:gd name="T39" fmla="*/ 0 h 122"/>
                  <a:gd name="T40" fmla="*/ 86 w 145"/>
                  <a:gd name="T41" fmla="*/ 0 h 122"/>
                  <a:gd name="T42" fmla="*/ 0 w 145"/>
                  <a:gd name="T43" fmla="*/ 0 h 122"/>
                  <a:gd name="T44" fmla="*/ 0 w 145"/>
                  <a:gd name="T45" fmla="*/ 121 h 122"/>
                  <a:gd name="T46" fmla="*/ 86 w 145"/>
                  <a:gd name="T47" fmla="*/ 121 h 122"/>
                  <a:gd name="T48" fmla="*/ 86 w 145"/>
                  <a:gd name="T49" fmla="*/ 121 h 12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145"/>
                  <a:gd name="T76" fmla="*/ 0 h 122"/>
                  <a:gd name="T77" fmla="*/ 145 w 145"/>
                  <a:gd name="T78" fmla="*/ 122 h 122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145" h="122">
                    <a:moveTo>
                      <a:pt x="85" y="119"/>
                    </a:moveTo>
                    <a:lnTo>
                      <a:pt x="96" y="119"/>
                    </a:lnTo>
                    <a:lnTo>
                      <a:pt x="104" y="117"/>
                    </a:lnTo>
                    <a:lnTo>
                      <a:pt x="113" y="113"/>
                    </a:lnTo>
                    <a:lnTo>
                      <a:pt x="121" y="107"/>
                    </a:lnTo>
                    <a:lnTo>
                      <a:pt x="127" y="102"/>
                    </a:lnTo>
                    <a:lnTo>
                      <a:pt x="132" y="96"/>
                    </a:lnTo>
                    <a:lnTo>
                      <a:pt x="138" y="88"/>
                    </a:lnTo>
                    <a:lnTo>
                      <a:pt x="142" y="79"/>
                    </a:lnTo>
                    <a:lnTo>
                      <a:pt x="144" y="69"/>
                    </a:lnTo>
                    <a:lnTo>
                      <a:pt x="144" y="60"/>
                    </a:lnTo>
                    <a:lnTo>
                      <a:pt x="144" y="50"/>
                    </a:lnTo>
                    <a:lnTo>
                      <a:pt x="142" y="40"/>
                    </a:lnTo>
                    <a:lnTo>
                      <a:pt x="138" y="33"/>
                    </a:lnTo>
                    <a:lnTo>
                      <a:pt x="132" y="25"/>
                    </a:lnTo>
                    <a:lnTo>
                      <a:pt x="127" y="17"/>
                    </a:lnTo>
                    <a:lnTo>
                      <a:pt x="121" y="12"/>
                    </a:lnTo>
                    <a:lnTo>
                      <a:pt x="113" y="6"/>
                    </a:lnTo>
                    <a:lnTo>
                      <a:pt x="104" y="2"/>
                    </a:lnTo>
                    <a:lnTo>
                      <a:pt x="96" y="0"/>
                    </a:lnTo>
                    <a:lnTo>
                      <a:pt x="86" y="0"/>
                    </a:lnTo>
                    <a:lnTo>
                      <a:pt x="0" y="0"/>
                    </a:lnTo>
                    <a:lnTo>
                      <a:pt x="0" y="121"/>
                    </a:lnTo>
                    <a:lnTo>
                      <a:pt x="86" y="121"/>
                    </a:lnTo>
                  </a:path>
                </a:pathLst>
              </a:custGeom>
              <a:solidFill>
                <a:srgbClr val="FFE6CD"/>
              </a:solidFill>
              <a:ln w="1905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9" name="Rectangle 111"/>
              <p:cNvSpPr>
                <a:spLocks noChangeArrowheads="1"/>
              </p:cNvSpPr>
              <p:nvPr/>
            </p:nvSpPr>
            <p:spPr bwMode="auto">
              <a:xfrm>
                <a:off x="5913438" y="3516313"/>
                <a:ext cx="322235" cy="13154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Branch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291" name="Line 113"/>
              <p:cNvSpPr>
                <a:spLocks noChangeShapeType="1"/>
              </p:cNvSpPr>
              <p:nvPr/>
            </p:nvSpPr>
            <p:spPr bwMode="auto">
              <a:xfrm>
                <a:off x="2449513" y="6076950"/>
                <a:ext cx="533241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2" name="Line 114"/>
              <p:cNvSpPr>
                <a:spLocks noChangeShapeType="1"/>
              </p:cNvSpPr>
              <p:nvPr/>
            </p:nvSpPr>
            <p:spPr bwMode="auto">
              <a:xfrm flipV="1">
                <a:off x="2452688" y="4405313"/>
                <a:ext cx="0" cy="16764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3" name="Line 115"/>
              <p:cNvSpPr>
                <a:spLocks noChangeShapeType="1"/>
              </p:cNvSpPr>
              <p:nvPr/>
            </p:nvSpPr>
            <p:spPr bwMode="auto">
              <a:xfrm>
                <a:off x="2446338" y="4400550"/>
                <a:ext cx="4206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4" name="Line 116"/>
              <p:cNvSpPr>
                <a:spLocks noChangeShapeType="1"/>
              </p:cNvSpPr>
              <p:nvPr/>
            </p:nvSpPr>
            <p:spPr bwMode="auto">
              <a:xfrm>
                <a:off x="2687684" y="4633913"/>
                <a:ext cx="18410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5" name="Line 117"/>
              <p:cNvSpPr>
                <a:spLocks noChangeShapeType="1"/>
              </p:cNvSpPr>
              <p:nvPr/>
            </p:nvSpPr>
            <p:spPr bwMode="auto">
              <a:xfrm flipV="1">
                <a:off x="2687684" y="4633913"/>
                <a:ext cx="0" cy="15716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6" name="Line 118"/>
              <p:cNvSpPr>
                <a:spLocks noChangeShapeType="1"/>
              </p:cNvSpPr>
              <p:nvPr/>
            </p:nvSpPr>
            <p:spPr bwMode="auto">
              <a:xfrm>
                <a:off x="2687685" y="6207125"/>
                <a:ext cx="53514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7" name="Line 119"/>
              <p:cNvSpPr>
                <a:spLocks noChangeShapeType="1"/>
              </p:cNvSpPr>
              <p:nvPr/>
            </p:nvSpPr>
            <p:spPr bwMode="auto">
              <a:xfrm flipH="1" flipV="1">
                <a:off x="7897813" y="4159919"/>
                <a:ext cx="0" cy="162844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8" name="Line 120"/>
              <p:cNvSpPr>
                <a:spLocks noChangeShapeType="1"/>
              </p:cNvSpPr>
              <p:nvPr/>
            </p:nvSpPr>
            <p:spPr bwMode="auto">
              <a:xfrm flipH="1">
                <a:off x="7620000" y="4394200"/>
                <a:ext cx="182563" cy="47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9" name="Freeform 121"/>
              <p:cNvSpPr>
                <a:spLocks/>
              </p:cNvSpPr>
              <p:nvPr/>
            </p:nvSpPr>
            <p:spPr bwMode="auto">
              <a:xfrm>
                <a:off x="7620000" y="4725988"/>
                <a:ext cx="188913" cy="642938"/>
              </a:xfrm>
              <a:custGeom>
                <a:avLst/>
                <a:gdLst>
                  <a:gd name="T0" fmla="*/ 118 w 104"/>
                  <a:gd name="T1" fmla="*/ 0 h 204"/>
                  <a:gd name="T2" fmla="*/ 60 w 104"/>
                  <a:gd name="T3" fmla="*/ 0 h 204"/>
                  <a:gd name="T4" fmla="*/ 60 w 104"/>
                  <a:gd name="T5" fmla="*/ 403 h 204"/>
                  <a:gd name="T6" fmla="*/ 0 w 104"/>
                  <a:gd name="T7" fmla="*/ 403 h 20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4"/>
                  <a:gd name="T13" fmla="*/ 0 h 204"/>
                  <a:gd name="T14" fmla="*/ 104 w 104"/>
                  <a:gd name="T15" fmla="*/ 204 h 20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4" h="204">
                    <a:moveTo>
                      <a:pt x="103" y="0"/>
                    </a:moveTo>
                    <a:lnTo>
                      <a:pt x="52" y="0"/>
                    </a:lnTo>
                    <a:lnTo>
                      <a:pt x="52" y="203"/>
                    </a:lnTo>
                    <a:lnTo>
                      <a:pt x="0" y="203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0" name="Rectangle 122"/>
              <p:cNvSpPr>
                <a:spLocks noChangeArrowheads="1"/>
              </p:cNvSpPr>
              <p:nvPr/>
            </p:nvSpPr>
            <p:spPr bwMode="auto">
              <a:xfrm>
                <a:off x="7672388" y="4103688"/>
                <a:ext cx="514306" cy="13154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MemtoReg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301" name="Line 123"/>
              <p:cNvSpPr>
                <a:spLocks noChangeShapeType="1"/>
              </p:cNvSpPr>
              <p:nvPr/>
            </p:nvSpPr>
            <p:spPr bwMode="auto">
              <a:xfrm>
                <a:off x="7624763" y="5686425"/>
                <a:ext cx="152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2" name="Line 124"/>
              <p:cNvSpPr>
                <a:spLocks noChangeShapeType="1"/>
              </p:cNvSpPr>
              <p:nvPr/>
            </p:nvSpPr>
            <p:spPr bwMode="auto">
              <a:xfrm rot="5400000">
                <a:off x="7572375" y="5881688"/>
                <a:ext cx="4000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3" name="Line 125"/>
              <p:cNvSpPr>
                <a:spLocks noChangeShapeType="1"/>
              </p:cNvSpPr>
              <p:nvPr/>
            </p:nvSpPr>
            <p:spPr bwMode="auto">
              <a:xfrm flipV="1">
                <a:off x="8043863" y="4557713"/>
                <a:ext cx="0" cy="16525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4" name="Line 126"/>
              <p:cNvSpPr>
                <a:spLocks noChangeShapeType="1"/>
              </p:cNvSpPr>
              <p:nvPr/>
            </p:nvSpPr>
            <p:spPr bwMode="auto">
              <a:xfrm flipV="1">
                <a:off x="7977188" y="4557713"/>
                <a:ext cx="66675" cy="47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5" name="Freeform 127"/>
              <p:cNvSpPr>
                <a:spLocks/>
              </p:cNvSpPr>
              <p:nvPr/>
            </p:nvSpPr>
            <p:spPr bwMode="auto">
              <a:xfrm>
                <a:off x="1009650" y="3030538"/>
                <a:ext cx="438150" cy="1001713"/>
              </a:xfrm>
              <a:custGeom>
                <a:avLst/>
                <a:gdLst>
                  <a:gd name="T0" fmla="*/ 275 w 194"/>
                  <a:gd name="T1" fmla="*/ 0 h 631"/>
                  <a:gd name="T2" fmla="*/ 0 w 194"/>
                  <a:gd name="T3" fmla="*/ 2 h 631"/>
                  <a:gd name="T4" fmla="*/ 0 w 194"/>
                  <a:gd name="T5" fmla="*/ 630 h 631"/>
                  <a:gd name="T6" fmla="*/ 0 60000 65536"/>
                  <a:gd name="T7" fmla="*/ 0 60000 65536"/>
                  <a:gd name="T8" fmla="*/ 0 60000 65536"/>
                  <a:gd name="T9" fmla="*/ 0 w 194"/>
                  <a:gd name="T10" fmla="*/ 0 h 631"/>
                  <a:gd name="T11" fmla="*/ 194 w 194"/>
                  <a:gd name="T12" fmla="*/ 631 h 6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4" h="631">
                    <a:moveTo>
                      <a:pt x="193" y="0"/>
                    </a:moveTo>
                    <a:lnTo>
                      <a:pt x="0" y="2"/>
                    </a:lnTo>
                    <a:lnTo>
                      <a:pt x="0" y="63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6" name="Freeform 128"/>
              <p:cNvSpPr>
                <a:spLocks/>
              </p:cNvSpPr>
              <p:nvPr/>
            </p:nvSpPr>
            <p:spPr bwMode="auto">
              <a:xfrm>
                <a:off x="990600" y="4011613"/>
                <a:ext cx="38100" cy="38100"/>
              </a:xfrm>
              <a:custGeom>
                <a:avLst/>
                <a:gdLst>
                  <a:gd name="T0" fmla="*/ 12 w 24"/>
                  <a:gd name="T1" fmla="*/ 21 h 24"/>
                  <a:gd name="T2" fmla="*/ 14 w 24"/>
                  <a:gd name="T3" fmla="*/ 21 h 24"/>
                  <a:gd name="T4" fmla="*/ 16 w 24"/>
                  <a:gd name="T5" fmla="*/ 21 h 24"/>
                  <a:gd name="T6" fmla="*/ 17 w 24"/>
                  <a:gd name="T7" fmla="*/ 21 h 24"/>
                  <a:gd name="T8" fmla="*/ 19 w 24"/>
                  <a:gd name="T9" fmla="*/ 19 h 24"/>
                  <a:gd name="T10" fmla="*/ 19 w 24"/>
                  <a:gd name="T11" fmla="*/ 19 h 24"/>
                  <a:gd name="T12" fmla="*/ 21 w 24"/>
                  <a:gd name="T13" fmla="*/ 18 h 24"/>
                  <a:gd name="T14" fmla="*/ 23 w 24"/>
                  <a:gd name="T15" fmla="*/ 16 h 24"/>
                  <a:gd name="T16" fmla="*/ 23 w 24"/>
                  <a:gd name="T17" fmla="*/ 14 h 24"/>
                  <a:gd name="T18" fmla="*/ 23 w 24"/>
                  <a:gd name="T19" fmla="*/ 14 h 24"/>
                  <a:gd name="T20" fmla="*/ 23 w 24"/>
                  <a:gd name="T21" fmla="*/ 12 h 24"/>
                  <a:gd name="T22" fmla="*/ 23 w 24"/>
                  <a:gd name="T23" fmla="*/ 10 h 24"/>
                  <a:gd name="T24" fmla="*/ 23 w 24"/>
                  <a:gd name="T25" fmla="*/ 8 h 24"/>
                  <a:gd name="T26" fmla="*/ 23 w 24"/>
                  <a:gd name="T27" fmla="*/ 6 h 24"/>
                  <a:gd name="T28" fmla="*/ 21 w 24"/>
                  <a:gd name="T29" fmla="*/ 4 h 24"/>
                  <a:gd name="T30" fmla="*/ 19 w 24"/>
                  <a:gd name="T31" fmla="*/ 2 h 24"/>
                  <a:gd name="T32" fmla="*/ 19 w 24"/>
                  <a:gd name="T33" fmla="*/ 2 h 24"/>
                  <a:gd name="T34" fmla="*/ 17 w 24"/>
                  <a:gd name="T35" fmla="*/ 0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0 h 24"/>
                  <a:gd name="T48" fmla="*/ 6 w 24"/>
                  <a:gd name="T49" fmla="*/ 2 h 24"/>
                  <a:gd name="T50" fmla="*/ 4 w 24"/>
                  <a:gd name="T51" fmla="*/ 2 h 24"/>
                  <a:gd name="T52" fmla="*/ 2 w 24"/>
                  <a:gd name="T53" fmla="*/ 4 h 24"/>
                  <a:gd name="T54" fmla="*/ 2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2 h 24"/>
                  <a:gd name="T62" fmla="*/ 0 w 24"/>
                  <a:gd name="T63" fmla="*/ 14 h 24"/>
                  <a:gd name="T64" fmla="*/ 0 w 24"/>
                  <a:gd name="T65" fmla="*/ 14 h 24"/>
                  <a:gd name="T66" fmla="*/ 2 w 24"/>
                  <a:gd name="T67" fmla="*/ 16 h 24"/>
                  <a:gd name="T68" fmla="*/ 2 w 24"/>
                  <a:gd name="T69" fmla="*/ 18 h 24"/>
                  <a:gd name="T70" fmla="*/ 4 w 24"/>
                  <a:gd name="T71" fmla="*/ 19 h 24"/>
                  <a:gd name="T72" fmla="*/ 6 w 24"/>
                  <a:gd name="T73" fmla="*/ 19 h 24"/>
                  <a:gd name="T74" fmla="*/ 6 w 24"/>
                  <a:gd name="T75" fmla="*/ 21 h 24"/>
                  <a:gd name="T76" fmla="*/ 8 w 24"/>
                  <a:gd name="T77" fmla="*/ 21 h 24"/>
                  <a:gd name="T78" fmla="*/ 10 w 24"/>
                  <a:gd name="T79" fmla="*/ 21 h 24"/>
                  <a:gd name="T80" fmla="*/ 12 w 24"/>
                  <a:gd name="T81" fmla="*/ 23 h 24"/>
                  <a:gd name="T82" fmla="*/ 12 w 24"/>
                  <a:gd name="T83" fmla="*/ 23 h 24"/>
                  <a:gd name="T84" fmla="*/ 12 w 24"/>
                  <a:gd name="T85" fmla="*/ 21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2" y="21"/>
                    </a:moveTo>
                    <a:lnTo>
                      <a:pt x="14" y="21"/>
                    </a:lnTo>
                    <a:lnTo>
                      <a:pt x="16" y="21"/>
                    </a:lnTo>
                    <a:lnTo>
                      <a:pt x="17" y="21"/>
                    </a:lnTo>
                    <a:lnTo>
                      <a:pt x="19" y="19"/>
                    </a:lnTo>
                    <a:lnTo>
                      <a:pt x="21" y="18"/>
                    </a:lnTo>
                    <a:lnTo>
                      <a:pt x="23" y="16"/>
                    </a:lnTo>
                    <a:lnTo>
                      <a:pt x="23" y="14"/>
                    </a:lnTo>
                    <a:lnTo>
                      <a:pt x="23" y="12"/>
                    </a:lnTo>
                    <a:lnTo>
                      <a:pt x="23" y="10"/>
                    </a:lnTo>
                    <a:lnTo>
                      <a:pt x="23" y="8"/>
                    </a:lnTo>
                    <a:lnTo>
                      <a:pt x="23" y="6"/>
                    </a:lnTo>
                    <a:lnTo>
                      <a:pt x="21" y="4"/>
                    </a:lnTo>
                    <a:lnTo>
                      <a:pt x="19" y="2"/>
                    </a:lnTo>
                    <a:lnTo>
                      <a:pt x="17" y="0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2" y="16"/>
                    </a:lnTo>
                    <a:lnTo>
                      <a:pt x="2" y="18"/>
                    </a:lnTo>
                    <a:lnTo>
                      <a:pt x="4" y="19"/>
                    </a:lnTo>
                    <a:lnTo>
                      <a:pt x="6" y="19"/>
                    </a:lnTo>
                    <a:lnTo>
                      <a:pt x="6" y="21"/>
                    </a:lnTo>
                    <a:lnTo>
                      <a:pt x="8" y="21"/>
                    </a:lnTo>
                    <a:lnTo>
                      <a:pt x="10" y="21"/>
                    </a:lnTo>
                    <a:lnTo>
                      <a:pt x="12" y="23"/>
                    </a:lnTo>
                    <a:lnTo>
                      <a:pt x="12" y="21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7" name="Rectangle 129"/>
              <p:cNvSpPr>
                <a:spLocks noChangeArrowheads="1"/>
              </p:cNvSpPr>
              <p:nvPr/>
            </p:nvSpPr>
            <p:spPr bwMode="auto">
              <a:xfrm>
                <a:off x="1115889" y="3365813"/>
                <a:ext cx="241279" cy="2198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4</a:t>
                </a:r>
              </a:p>
            </p:txBody>
          </p:sp>
          <p:sp>
            <p:nvSpPr>
              <p:cNvPr id="308" name="Freeform 130"/>
              <p:cNvSpPr>
                <a:spLocks/>
              </p:cNvSpPr>
              <p:nvPr/>
            </p:nvSpPr>
            <p:spPr bwMode="auto">
              <a:xfrm>
                <a:off x="2157413" y="3081338"/>
                <a:ext cx="147638" cy="2820988"/>
              </a:xfrm>
              <a:custGeom>
                <a:avLst/>
                <a:gdLst>
                  <a:gd name="T0" fmla="*/ 90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0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9" name="Freeform 133"/>
              <p:cNvSpPr>
                <a:spLocks/>
              </p:cNvSpPr>
              <p:nvPr/>
            </p:nvSpPr>
            <p:spPr bwMode="auto">
              <a:xfrm>
                <a:off x="1452563" y="2935288"/>
                <a:ext cx="452438" cy="655638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FF99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10" name="Line 134"/>
              <p:cNvSpPr>
                <a:spLocks noChangeShapeType="1"/>
              </p:cNvSpPr>
              <p:nvPr/>
            </p:nvSpPr>
            <p:spPr bwMode="auto">
              <a:xfrm flipH="1">
                <a:off x="1287463" y="3479800"/>
                <a:ext cx="161925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11" name="Rectangle 135"/>
              <p:cNvSpPr>
                <a:spLocks noChangeArrowheads="1"/>
              </p:cNvSpPr>
              <p:nvPr/>
            </p:nvSpPr>
            <p:spPr bwMode="auto">
              <a:xfrm>
                <a:off x="1336697" y="4441825"/>
                <a:ext cx="500019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Instruction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Memory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312" name="Rectangle 137"/>
              <p:cNvSpPr>
                <a:spLocks noChangeArrowheads="1"/>
              </p:cNvSpPr>
              <p:nvPr/>
            </p:nvSpPr>
            <p:spPr bwMode="auto">
              <a:xfrm>
                <a:off x="1185863" y="3976688"/>
                <a:ext cx="368269" cy="1183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Address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313" name="Rectangle 138"/>
              <p:cNvSpPr>
                <a:spLocks noChangeArrowheads="1"/>
              </p:cNvSpPr>
              <p:nvPr/>
            </p:nvSpPr>
            <p:spPr bwMode="auto">
              <a:xfrm>
                <a:off x="1595438" y="3162300"/>
                <a:ext cx="182547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Add</a:t>
                </a:r>
              </a:p>
            </p:txBody>
          </p:sp>
          <p:sp>
            <p:nvSpPr>
              <p:cNvPr id="314" name="Rectangle 139"/>
              <p:cNvSpPr>
                <a:spLocks noChangeArrowheads="1"/>
              </p:cNvSpPr>
              <p:nvPr/>
            </p:nvSpPr>
            <p:spPr bwMode="auto">
              <a:xfrm>
                <a:off x="2137092" y="2888971"/>
                <a:ext cx="195246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F/D</a:t>
                </a:r>
              </a:p>
            </p:txBody>
          </p:sp>
          <p:grpSp>
            <p:nvGrpSpPr>
              <p:cNvPr id="315" name="Group 140"/>
              <p:cNvGrpSpPr>
                <a:grpSpLocks/>
              </p:cNvGrpSpPr>
              <p:nvPr/>
            </p:nvGrpSpPr>
            <p:grpSpPr bwMode="auto">
              <a:xfrm>
                <a:off x="685800" y="3836988"/>
                <a:ext cx="247650" cy="388938"/>
                <a:chOff x="480" y="2155"/>
                <a:chExt cx="156" cy="245"/>
              </a:xfrm>
            </p:grpSpPr>
            <p:sp>
              <p:nvSpPr>
                <p:cNvPr id="402" name="Freeform 141"/>
                <p:cNvSpPr>
                  <a:spLocks/>
                </p:cNvSpPr>
                <p:nvPr/>
              </p:nvSpPr>
              <p:spPr bwMode="auto">
                <a:xfrm>
                  <a:off x="480" y="2155"/>
                  <a:ext cx="156" cy="245"/>
                </a:xfrm>
                <a:custGeom>
                  <a:avLst/>
                  <a:gdLst>
                    <a:gd name="T0" fmla="*/ 155 w 104"/>
                    <a:gd name="T1" fmla="*/ 242 h 245"/>
                    <a:gd name="T2" fmla="*/ 155 w 104"/>
                    <a:gd name="T3" fmla="*/ 0 h 245"/>
                    <a:gd name="T4" fmla="*/ 0 w 104"/>
                    <a:gd name="T5" fmla="*/ 0 h 245"/>
                    <a:gd name="T6" fmla="*/ 0 w 104"/>
                    <a:gd name="T7" fmla="*/ 244 h 245"/>
                    <a:gd name="T8" fmla="*/ 155 w 104"/>
                    <a:gd name="T9" fmla="*/ 244 h 245"/>
                    <a:gd name="T10" fmla="*/ 155 w 104"/>
                    <a:gd name="T11" fmla="*/ 244 h 24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4"/>
                    <a:gd name="T19" fmla="*/ 0 h 245"/>
                    <a:gd name="T20" fmla="*/ 104 w 104"/>
                    <a:gd name="T21" fmla="*/ 245 h 24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4" h="245">
                      <a:moveTo>
                        <a:pt x="103" y="242"/>
                      </a:moveTo>
                      <a:lnTo>
                        <a:pt x="103" y="0"/>
                      </a:lnTo>
                      <a:lnTo>
                        <a:pt x="0" y="0"/>
                      </a:lnTo>
                      <a:lnTo>
                        <a:pt x="0" y="244"/>
                      </a:lnTo>
                      <a:lnTo>
                        <a:pt x="103" y="244"/>
                      </a:lnTo>
                    </a:path>
                  </a:pathLst>
                </a:custGeom>
                <a:solidFill>
                  <a:srgbClr val="FFE6CD"/>
                </a:solidFill>
                <a:ln w="190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403" name="Rectangle 142"/>
                <p:cNvSpPr>
                  <a:spLocks noChangeArrowheads="1"/>
                </p:cNvSpPr>
                <p:nvPr/>
              </p:nvSpPr>
              <p:spPr bwMode="auto">
                <a:xfrm>
                  <a:off x="522" y="2240"/>
                  <a:ext cx="76" cy="83"/>
                </a:xfrm>
                <a:prstGeom prst="rect">
                  <a:avLst/>
                </a:prstGeom>
                <a:solidFill>
                  <a:srgbClr val="FFE6C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 dirty="0">
                      <a:solidFill>
                        <a:srgbClr val="000000"/>
                      </a:solidFill>
                      <a:latin typeface="+mj-lt"/>
                    </a:rPr>
                    <a:t>PC</a:t>
                  </a:r>
                </a:p>
              </p:txBody>
            </p:sp>
          </p:grpSp>
          <p:sp>
            <p:nvSpPr>
              <p:cNvPr id="316" name="Line 143"/>
              <p:cNvSpPr>
                <a:spLocks noChangeShapeType="1"/>
              </p:cNvSpPr>
              <p:nvPr/>
            </p:nvSpPr>
            <p:spPr bwMode="auto">
              <a:xfrm flipH="1">
                <a:off x="2047875" y="4305300"/>
                <a:ext cx="1143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17" name="Line 144"/>
              <p:cNvSpPr>
                <a:spLocks noChangeShapeType="1"/>
              </p:cNvSpPr>
              <p:nvPr/>
            </p:nvSpPr>
            <p:spPr bwMode="auto">
              <a:xfrm flipV="1">
                <a:off x="1997077" y="2864659"/>
                <a:ext cx="0" cy="39844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18" name="Line 145"/>
              <p:cNvSpPr>
                <a:spLocks noChangeShapeType="1"/>
              </p:cNvSpPr>
              <p:nvPr/>
            </p:nvSpPr>
            <p:spPr bwMode="auto">
              <a:xfrm flipH="1" flipV="1">
                <a:off x="6100763" y="2574925"/>
                <a:ext cx="0" cy="90328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19" name="Line 146"/>
              <p:cNvSpPr>
                <a:spLocks noChangeShapeType="1"/>
              </p:cNvSpPr>
              <p:nvPr/>
            </p:nvSpPr>
            <p:spPr bwMode="auto">
              <a:xfrm rot="5400000" flipH="1" flipV="1">
                <a:off x="1612901" y="2482849"/>
                <a:ext cx="0" cy="76835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20" name="Line 147"/>
              <p:cNvSpPr>
                <a:spLocks noChangeShapeType="1"/>
              </p:cNvSpPr>
              <p:nvPr/>
            </p:nvSpPr>
            <p:spPr bwMode="auto">
              <a:xfrm rot="16200000" flipV="1">
                <a:off x="5962650" y="3335338"/>
                <a:ext cx="4763" cy="2714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21" name="Line 148"/>
              <p:cNvSpPr>
                <a:spLocks noChangeShapeType="1"/>
              </p:cNvSpPr>
              <p:nvPr/>
            </p:nvSpPr>
            <p:spPr bwMode="auto">
              <a:xfrm rot="16200000" flipV="1">
                <a:off x="827088" y="2465388"/>
                <a:ext cx="0" cy="5000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22" name="Line 149"/>
              <p:cNvSpPr>
                <a:spLocks noChangeShapeType="1"/>
              </p:cNvSpPr>
              <p:nvPr/>
            </p:nvSpPr>
            <p:spPr bwMode="auto">
              <a:xfrm flipV="1">
                <a:off x="571500" y="2709863"/>
                <a:ext cx="0" cy="13287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23" name="Line 150"/>
              <p:cNvSpPr>
                <a:spLocks noChangeShapeType="1"/>
              </p:cNvSpPr>
              <p:nvPr/>
            </p:nvSpPr>
            <p:spPr bwMode="auto">
              <a:xfrm rot="16200000" flipV="1">
                <a:off x="623888" y="3976688"/>
                <a:ext cx="0" cy="1047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grpSp>
            <p:nvGrpSpPr>
              <p:cNvPr id="324" name="Group 285"/>
              <p:cNvGrpSpPr>
                <a:grpSpLocks/>
              </p:cNvGrpSpPr>
              <p:nvPr/>
            </p:nvGrpSpPr>
            <p:grpSpPr bwMode="auto">
              <a:xfrm>
                <a:off x="4400559" y="4268788"/>
                <a:ext cx="233363" cy="509588"/>
                <a:chOff x="2772" y="2689"/>
                <a:chExt cx="147" cy="321"/>
              </a:xfrm>
            </p:grpSpPr>
            <p:sp>
              <p:nvSpPr>
                <p:cNvPr id="398" name="AutoShape 160"/>
                <p:cNvSpPr>
                  <a:spLocks noChangeArrowheads="1"/>
                </p:cNvSpPr>
                <p:nvPr/>
              </p:nvSpPr>
              <p:spPr bwMode="auto">
                <a:xfrm rot="5400000">
                  <a:off x="2713" y="2799"/>
                  <a:ext cx="297" cy="96"/>
                </a:xfrm>
                <a:prstGeom prst="flowChartTerminator">
                  <a:avLst/>
                </a:prstGeom>
                <a:solidFill>
                  <a:srgbClr val="EAEAEA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399" name="Rectangle 157"/>
                <p:cNvSpPr>
                  <a:spLocks noChangeArrowheads="1"/>
                </p:cNvSpPr>
                <p:nvPr/>
              </p:nvSpPr>
              <p:spPr bwMode="auto">
                <a:xfrm>
                  <a:off x="2775" y="2689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400" name="Rectangle 158"/>
                <p:cNvSpPr>
                  <a:spLocks noChangeArrowheads="1"/>
                </p:cNvSpPr>
                <p:nvPr/>
              </p:nvSpPr>
              <p:spPr bwMode="auto">
                <a:xfrm>
                  <a:off x="2772" y="2890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401" name="Rectangle 159"/>
                <p:cNvSpPr>
                  <a:spLocks noChangeArrowheads="1"/>
                </p:cNvSpPr>
                <p:nvPr/>
              </p:nvSpPr>
              <p:spPr bwMode="auto">
                <a:xfrm>
                  <a:off x="2851" y="2783"/>
                  <a:ext cx="44" cy="138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x</a:t>
                  </a:r>
                </a:p>
              </p:txBody>
            </p:sp>
          </p:grpSp>
          <p:sp>
            <p:nvSpPr>
              <p:cNvPr id="325" name="Line 161"/>
              <p:cNvSpPr>
                <a:spLocks noChangeShapeType="1"/>
              </p:cNvSpPr>
              <p:nvPr/>
            </p:nvSpPr>
            <p:spPr bwMode="auto">
              <a:xfrm flipV="1">
                <a:off x="5029200" y="4552950"/>
                <a:ext cx="0" cy="620713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26" name="Line 162"/>
              <p:cNvSpPr>
                <a:spLocks noChangeShapeType="1"/>
              </p:cNvSpPr>
              <p:nvPr/>
            </p:nvSpPr>
            <p:spPr bwMode="auto">
              <a:xfrm rot="5400000" flipV="1">
                <a:off x="4987925" y="5122863"/>
                <a:ext cx="0" cy="8255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grpSp>
            <p:nvGrpSpPr>
              <p:cNvPr id="327" name="Group 288"/>
              <p:cNvGrpSpPr>
                <a:grpSpLocks/>
              </p:cNvGrpSpPr>
              <p:nvPr/>
            </p:nvGrpSpPr>
            <p:grpSpPr bwMode="auto">
              <a:xfrm>
                <a:off x="1065214" y="2473325"/>
                <a:ext cx="230188" cy="500063"/>
                <a:chOff x="671" y="1558"/>
                <a:chExt cx="145" cy="315"/>
              </a:xfrm>
            </p:grpSpPr>
            <p:sp>
              <p:nvSpPr>
                <p:cNvPr id="394" name="AutoShape 167"/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579" y="1668"/>
                  <a:ext cx="297" cy="96"/>
                </a:xfrm>
                <a:prstGeom prst="flowChartTerminator">
                  <a:avLst/>
                </a:prstGeom>
                <a:solidFill>
                  <a:srgbClr val="EAEAEA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395" name="Rectangle 164"/>
                <p:cNvSpPr>
                  <a:spLocks noChangeArrowheads="1"/>
                </p:cNvSpPr>
                <p:nvPr/>
              </p:nvSpPr>
              <p:spPr bwMode="auto">
                <a:xfrm flipH="1">
                  <a:off x="672" y="1558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396" name="Rectangle 165"/>
                <p:cNvSpPr>
                  <a:spLocks noChangeArrowheads="1"/>
                </p:cNvSpPr>
                <p:nvPr/>
              </p:nvSpPr>
              <p:spPr bwMode="auto">
                <a:xfrm flipH="1">
                  <a:off x="671" y="1753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397" name="Rectangle 166"/>
                <p:cNvSpPr>
                  <a:spLocks noChangeArrowheads="1"/>
                </p:cNvSpPr>
                <p:nvPr/>
              </p:nvSpPr>
              <p:spPr bwMode="auto">
                <a:xfrm flipH="1">
                  <a:off x="692" y="1645"/>
                  <a:ext cx="44" cy="138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x</a:t>
                  </a:r>
                </a:p>
              </p:txBody>
            </p:sp>
          </p:grpSp>
          <p:grpSp>
            <p:nvGrpSpPr>
              <p:cNvPr id="328" name="Group 284"/>
              <p:cNvGrpSpPr>
                <a:grpSpLocks/>
              </p:cNvGrpSpPr>
              <p:nvPr/>
            </p:nvGrpSpPr>
            <p:grpSpPr bwMode="auto">
              <a:xfrm>
                <a:off x="7748604" y="4302125"/>
                <a:ext cx="233363" cy="509588"/>
                <a:chOff x="4881" y="2710"/>
                <a:chExt cx="147" cy="321"/>
              </a:xfrm>
            </p:grpSpPr>
            <p:sp>
              <p:nvSpPr>
                <p:cNvPr id="390" name="AutoShape 172"/>
                <p:cNvSpPr>
                  <a:spLocks noChangeArrowheads="1"/>
                </p:cNvSpPr>
                <p:nvPr/>
              </p:nvSpPr>
              <p:spPr bwMode="auto">
                <a:xfrm rot="5400000">
                  <a:off x="4822" y="2820"/>
                  <a:ext cx="297" cy="96"/>
                </a:xfrm>
                <a:prstGeom prst="flowChartTerminator">
                  <a:avLst/>
                </a:prstGeom>
                <a:solidFill>
                  <a:srgbClr val="EAEAEA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391" name="Rectangle 169"/>
                <p:cNvSpPr>
                  <a:spLocks noChangeArrowheads="1"/>
                </p:cNvSpPr>
                <p:nvPr/>
              </p:nvSpPr>
              <p:spPr bwMode="auto">
                <a:xfrm>
                  <a:off x="4884" y="2710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392" name="Rectangle 170"/>
                <p:cNvSpPr>
                  <a:spLocks noChangeArrowheads="1"/>
                </p:cNvSpPr>
                <p:nvPr/>
              </p:nvSpPr>
              <p:spPr bwMode="auto">
                <a:xfrm>
                  <a:off x="4881" y="2911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393" name="Rectangle 171"/>
                <p:cNvSpPr>
                  <a:spLocks noChangeArrowheads="1"/>
                </p:cNvSpPr>
                <p:nvPr/>
              </p:nvSpPr>
              <p:spPr bwMode="auto">
                <a:xfrm>
                  <a:off x="4956" y="2811"/>
                  <a:ext cx="44" cy="138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x</a:t>
                  </a:r>
                </a:p>
              </p:txBody>
            </p:sp>
          </p:grpSp>
          <p:sp>
            <p:nvSpPr>
              <p:cNvPr id="329" name="Rectangle 173"/>
              <p:cNvSpPr>
                <a:spLocks noChangeArrowheads="1"/>
              </p:cNvSpPr>
              <p:nvPr/>
            </p:nvSpPr>
            <p:spPr bwMode="auto">
              <a:xfrm>
                <a:off x="1525631" y="4242924"/>
                <a:ext cx="500020" cy="1183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Instruction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330" name="Line 176"/>
              <p:cNvSpPr>
                <a:spLocks noChangeShapeType="1"/>
              </p:cNvSpPr>
              <p:nvPr/>
            </p:nvSpPr>
            <p:spPr bwMode="auto">
              <a:xfrm flipH="1">
                <a:off x="1984421" y="2574925"/>
                <a:ext cx="41211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31" name="Line 177"/>
              <p:cNvSpPr>
                <a:spLocks noChangeShapeType="1"/>
              </p:cNvSpPr>
              <p:nvPr/>
            </p:nvSpPr>
            <p:spPr bwMode="auto">
              <a:xfrm flipV="1">
                <a:off x="6300819" y="3786028"/>
                <a:ext cx="100014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32" name="Line 178"/>
              <p:cNvSpPr>
                <a:spLocks noChangeShapeType="1"/>
              </p:cNvSpPr>
              <p:nvPr/>
            </p:nvSpPr>
            <p:spPr bwMode="auto">
              <a:xfrm rot="16200000" flipH="1" flipV="1">
                <a:off x="5701207" y="3099296"/>
                <a:ext cx="1386484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33" name="Line 179"/>
              <p:cNvSpPr>
                <a:spLocks noChangeShapeType="1"/>
              </p:cNvSpPr>
              <p:nvPr/>
            </p:nvSpPr>
            <p:spPr bwMode="auto">
              <a:xfrm>
                <a:off x="1149350" y="2406052"/>
                <a:ext cx="5251451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49" name="Line 252"/>
              <p:cNvSpPr>
                <a:spLocks noChangeShapeType="1"/>
              </p:cNvSpPr>
              <p:nvPr/>
            </p:nvSpPr>
            <p:spPr bwMode="auto">
              <a:xfrm flipH="1">
                <a:off x="1231900" y="2574925"/>
                <a:ext cx="752475" cy="31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53" name="Freeform 257"/>
              <p:cNvSpPr>
                <a:spLocks/>
              </p:cNvSpPr>
              <p:nvPr/>
            </p:nvSpPr>
            <p:spPr bwMode="auto">
              <a:xfrm>
                <a:off x="2581275" y="3886200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6 w 24"/>
                  <a:gd name="T5" fmla="*/ 23 h 24"/>
                  <a:gd name="T6" fmla="*/ 18 w 24"/>
                  <a:gd name="T7" fmla="*/ 21 h 24"/>
                  <a:gd name="T8" fmla="*/ 18 w 24"/>
                  <a:gd name="T9" fmla="*/ 21 h 24"/>
                  <a:gd name="T10" fmla="*/ 20 w 24"/>
                  <a:gd name="T11" fmla="*/ 19 h 24"/>
                  <a:gd name="T12" fmla="*/ 22 w 24"/>
                  <a:gd name="T13" fmla="*/ 19 h 24"/>
                  <a:gd name="T14" fmla="*/ 22 w 24"/>
                  <a:gd name="T15" fmla="*/ 17 h 24"/>
                  <a:gd name="T16" fmla="*/ 23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9 h 24"/>
                  <a:gd name="T24" fmla="*/ 23 w 24"/>
                  <a:gd name="T25" fmla="*/ 7 h 24"/>
                  <a:gd name="T26" fmla="*/ 22 w 24"/>
                  <a:gd name="T27" fmla="*/ 5 h 24"/>
                  <a:gd name="T28" fmla="*/ 22 w 24"/>
                  <a:gd name="T29" fmla="*/ 5 h 24"/>
                  <a:gd name="T30" fmla="*/ 20 w 24"/>
                  <a:gd name="T31" fmla="*/ 4 h 24"/>
                  <a:gd name="T32" fmla="*/ 18 w 24"/>
                  <a:gd name="T33" fmla="*/ 2 h 24"/>
                  <a:gd name="T34" fmla="*/ 18 w 24"/>
                  <a:gd name="T35" fmla="*/ 2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4 w 24"/>
                  <a:gd name="T51" fmla="*/ 4 h 24"/>
                  <a:gd name="T52" fmla="*/ 2 w 24"/>
                  <a:gd name="T53" fmla="*/ 5 h 24"/>
                  <a:gd name="T54" fmla="*/ 2 w 24"/>
                  <a:gd name="T55" fmla="*/ 5 h 24"/>
                  <a:gd name="T56" fmla="*/ 0 w 24"/>
                  <a:gd name="T57" fmla="*/ 7 h 24"/>
                  <a:gd name="T58" fmla="*/ 0 w 24"/>
                  <a:gd name="T59" fmla="*/ 9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2 w 24"/>
                  <a:gd name="T67" fmla="*/ 17 h 24"/>
                  <a:gd name="T68" fmla="*/ 2 w 24"/>
                  <a:gd name="T69" fmla="*/ 19 h 24"/>
                  <a:gd name="T70" fmla="*/ 4 w 24"/>
                  <a:gd name="T71" fmla="*/ 19 h 24"/>
                  <a:gd name="T72" fmla="*/ 4 w 24"/>
                  <a:gd name="T73" fmla="*/ 21 h 24"/>
                  <a:gd name="T74" fmla="*/ 6 w 24"/>
                  <a:gd name="T75" fmla="*/ 21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2" y="19"/>
                    </a:lnTo>
                    <a:lnTo>
                      <a:pt x="22" y="17"/>
                    </a:lnTo>
                    <a:lnTo>
                      <a:pt x="23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9"/>
                    </a:lnTo>
                    <a:lnTo>
                      <a:pt x="23" y="7"/>
                    </a:lnTo>
                    <a:lnTo>
                      <a:pt x="22" y="5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</p:grpSp>
        <p:cxnSp>
          <p:nvCxnSpPr>
            <p:cNvPr id="202" name="Straight Connector 201"/>
            <p:cNvCxnSpPr>
              <a:stCxn id="353" idx="0"/>
              <a:endCxn id="205" idx="0"/>
            </p:cNvCxnSpPr>
            <p:nvPr/>
          </p:nvCxnSpPr>
          <p:spPr>
            <a:xfrm flipH="1">
              <a:off x="4145917" y="3799350"/>
              <a:ext cx="4349" cy="14511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Line 34"/>
            <p:cNvSpPr>
              <a:spLocks noChangeShapeType="1"/>
            </p:cNvSpPr>
            <p:nvPr/>
          </p:nvSpPr>
          <p:spPr bwMode="auto">
            <a:xfrm flipV="1">
              <a:off x="5221165" y="5091059"/>
              <a:ext cx="197646" cy="6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sp>
          <p:nvSpPr>
            <p:cNvPr id="204" name="Line 34"/>
            <p:cNvSpPr>
              <a:spLocks noChangeShapeType="1"/>
            </p:cNvSpPr>
            <p:nvPr/>
          </p:nvSpPr>
          <p:spPr bwMode="auto">
            <a:xfrm>
              <a:off x="4145917" y="4926748"/>
              <a:ext cx="75122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sp>
          <p:nvSpPr>
            <p:cNvPr id="205" name="Line 34"/>
            <p:cNvSpPr>
              <a:spLocks noChangeShapeType="1"/>
            </p:cNvSpPr>
            <p:nvPr/>
          </p:nvSpPr>
          <p:spPr bwMode="auto">
            <a:xfrm>
              <a:off x="4145917" y="5250491"/>
              <a:ext cx="75122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4068163" y="3587429"/>
              <a:ext cx="44728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[19-15]</a:t>
              </a:r>
              <a:endParaRPr lang="ru-RU" sz="600" dirty="0"/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4075379" y="3864423"/>
              <a:ext cx="44246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[14-20]</a:t>
              </a:r>
              <a:endParaRPr lang="ru-RU" sz="600" dirty="0"/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4352814" y="4763282"/>
              <a:ext cx="44246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[31-20]</a:t>
              </a:r>
              <a:endParaRPr lang="ru-RU" sz="600" dirty="0"/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4254563" y="5091736"/>
              <a:ext cx="44246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[11-7]</a:t>
              </a:r>
              <a:endParaRPr lang="ru-RU" sz="600" dirty="0"/>
            </a:p>
          </p:txBody>
        </p:sp>
        <p:cxnSp>
          <p:nvCxnSpPr>
            <p:cNvPr id="210" name="Straight Connector 209"/>
            <p:cNvCxnSpPr/>
            <p:nvPr/>
          </p:nvCxnSpPr>
          <p:spPr>
            <a:xfrm>
              <a:off x="4645410" y="5255254"/>
              <a:ext cx="0" cy="4033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Line 131"/>
            <p:cNvSpPr>
              <a:spLocks noChangeShapeType="1"/>
            </p:cNvSpPr>
            <p:nvPr/>
          </p:nvSpPr>
          <p:spPr bwMode="auto">
            <a:xfrm flipH="1" flipV="1">
              <a:off x="2541944" y="3597493"/>
              <a:ext cx="115719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cxnSp>
          <p:nvCxnSpPr>
            <p:cNvPr id="212" name="Straight Connector 211"/>
            <p:cNvCxnSpPr/>
            <p:nvPr/>
          </p:nvCxnSpPr>
          <p:spPr>
            <a:xfrm>
              <a:off x="3964296" y="3089017"/>
              <a:ext cx="1" cy="4984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flipH="1" flipV="1">
              <a:off x="3861701" y="3591263"/>
              <a:ext cx="98251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flipH="1" flipV="1">
              <a:off x="3449785" y="3104895"/>
              <a:ext cx="98251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456145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>
                <a:solidFill>
                  <a:srgbClr val="0070C0"/>
                </a:solidFill>
              </a:rPr>
              <a:t>Pipelined execution: Load (cycle 1 – Fetch)</a:t>
            </a:r>
          </a:p>
        </p:txBody>
      </p:sp>
      <p:sp>
        <p:nvSpPr>
          <p:cNvPr id="54295" name="Rectangle 286"/>
          <p:cNvSpPr>
            <a:spLocks noChangeArrowheads="1"/>
          </p:cNvSpPr>
          <p:nvPr/>
        </p:nvSpPr>
        <p:spPr bwMode="auto">
          <a:xfrm>
            <a:off x="1822605" y="844073"/>
            <a:ext cx="2018501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lw x1, (30)x2</a:t>
            </a:r>
          </a:p>
        </p:txBody>
      </p:sp>
      <p:sp>
        <p:nvSpPr>
          <p:cNvPr id="54276" name="Rectangle 266"/>
          <p:cNvSpPr>
            <a:spLocks noChangeArrowheads="1"/>
          </p:cNvSpPr>
          <p:nvPr/>
        </p:nvSpPr>
        <p:spPr bwMode="auto">
          <a:xfrm>
            <a:off x="3635189" y="3990347"/>
            <a:ext cx="305533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lw</a:t>
            </a:r>
          </a:p>
        </p:txBody>
      </p:sp>
      <p:sp>
        <p:nvSpPr>
          <p:cNvPr id="54296" name="Rectangle 287"/>
          <p:cNvSpPr>
            <a:spLocks noChangeArrowheads="1"/>
          </p:cNvSpPr>
          <p:nvPr/>
        </p:nvSpPr>
        <p:spPr bwMode="auto">
          <a:xfrm>
            <a:off x="3615331" y="3406273"/>
            <a:ext cx="332783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PC</a:t>
            </a:r>
          </a:p>
        </p:txBody>
      </p:sp>
      <p:sp>
        <p:nvSpPr>
          <p:cNvPr id="3" name="Rectangle 2"/>
          <p:cNvSpPr/>
          <p:nvPr/>
        </p:nvSpPr>
        <p:spPr>
          <a:xfrm>
            <a:off x="4416255" y="838036"/>
            <a:ext cx="26949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x1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sym typeface="Symbol" pitchFamily="18" charset="2"/>
              </a:rPr>
              <a:t> mem[x2 + 30]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197" name="Rectangle 287"/>
          <p:cNvSpPr>
            <a:spLocks noChangeArrowheads="1"/>
          </p:cNvSpPr>
          <p:nvPr/>
        </p:nvSpPr>
        <p:spPr bwMode="auto">
          <a:xfrm>
            <a:off x="10406620" y="926349"/>
            <a:ext cx="345607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PC</a:t>
            </a:r>
          </a:p>
        </p:txBody>
      </p:sp>
      <p:cxnSp>
        <p:nvCxnSpPr>
          <p:cNvPr id="7" name="Straight Arrow Connector 6"/>
          <p:cNvCxnSpPr>
            <a:stCxn id="197" idx="2"/>
          </p:cNvCxnSpPr>
          <p:nvPr/>
        </p:nvCxnSpPr>
        <p:spPr bwMode="auto">
          <a:xfrm>
            <a:off x="10579424" y="1295681"/>
            <a:ext cx="5497" cy="22860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26.10.2020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415" name="Table 4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186923"/>
              </p:ext>
            </p:extLst>
          </p:nvPr>
        </p:nvGraphicFramePr>
        <p:xfrm>
          <a:off x="1378664" y="1386734"/>
          <a:ext cx="921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9772197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07651868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2358392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85016276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8174565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1899457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53543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275963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6120863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8051824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650253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864235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3512073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0653689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6465118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320844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9510759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766482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6340267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25611254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022907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8575507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8701668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2633956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84924068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8532905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8683597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730115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718839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2590506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989654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8974232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2382657"/>
                  </a:ext>
                </a:extLst>
              </a:tr>
              <a:tr h="288000">
                <a:tc gridSpan="12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30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2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nsolas" panose="020B0609020204030204" pitchFamily="49" charset="0"/>
                        </a:rPr>
                        <a:t>4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load</a:t>
                      </a:r>
                      <a:endParaRPr lang="ru-RU" sz="11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7707636"/>
                  </a:ext>
                </a:extLst>
              </a:tr>
            </a:tbl>
          </a:graphicData>
        </a:graphic>
      </p:graphicFrame>
      <p:sp>
        <p:nvSpPr>
          <p:cNvPr id="417" name="Rectangle 35"/>
          <p:cNvSpPr>
            <a:spLocks noChangeArrowheads="1"/>
          </p:cNvSpPr>
          <p:nvPr/>
        </p:nvSpPr>
        <p:spPr bwMode="auto">
          <a:xfrm>
            <a:off x="5779057" y="3958130"/>
            <a:ext cx="33021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EB7500"/>
                </a:solidFill>
                <a:latin typeface="+mj-lt"/>
              </a:rPr>
              <a:t>ALUSrc</a:t>
            </a:r>
            <a:endParaRPr lang="en-US" sz="900" dirty="0">
              <a:solidFill>
                <a:srgbClr val="EB7500"/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6076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7" presetClass="emph" presetSubtype="0" repeatCount="200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250" autoRev="1" fill="remove"/>
                                        <p:tgtEl>
                                          <p:spTgt spid="542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9" dur="250" autoRev="1" fill="remove"/>
                                        <p:tgtEl>
                                          <p:spTgt spid="542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542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250" autoRev="1" fill="remove"/>
                                        <p:tgtEl>
                                          <p:spTgt spid="542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7" presetClass="emph" presetSubtype="0" repeatCount="2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250" autoRev="1" fill="remove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4" dur="250" autoRev="1" fill="remove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" dur="250" autoRev="1" fill="remove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50" autoRev="1" fill="remove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95" grpId="0"/>
      <p:bldP spid="54276" grpId="0" animBg="1"/>
      <p:bldP spid="54276" grpId="1" animBg="1"/>
      <p:bldP spid="54296" grpId="0" animBg="1"/>
      <p:bldP spid="54296" grpId="1" animBg="1"/>
      <p:bldP spid="3" grpId="0"/>
      <p:bldP spid="19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roup 199"/>
          <p:cNvGrpSpPr/>
          <p:nvPr/>
        </p:nvGrpSpPr>
        <p:grpSpPr>
          <a:xfrm>
            <a:off x="2104659" y="2202354"/>
            <a:ext cx="7690222" cy="4005442"/>
            <a:chOff x="2104659" y="2202354"/>
            <a:chExt cx="7690222" cy="4005442"/>
          </a:xfrm>
        </p:grpSpPr>
        <p:grpSp>
          <p:nvGrpSpPr>
            <p:cNvPr id="201" name="Группа 243"/>
            <p:cNvGrpSpPr/>
            <p:nvPr/>
          </p:nvGrpSpPr>
          <p:grpSpPr>
            <a:xfrm>
              <a:off x="2104659" y="2202354"/>
              <a:ext cx="7690222" cy="4005442"/>
              <a:chOff x="571500" y="2405856"/>
              <a:chExt cx="7615194" cy="3804445"/>
            </a:xfrm>
          </p:grpSpPr>
          <p:sp>
            <p:nvSpPr>
              <p:cNvPr id="334" name="Line 180"/>
              <p:cNvSpPr>
                <a:spLocks noChangeShapeType="1"/>
              </p:cNvSpPr>
              <p:nvPr/>
            </p:nvSpPr>
            <p:spPr bwMode="auto">
              <a:xfrm rot="5400000" flipV="1">
                <a:off x="1108821" y="2448718"/>
                <a:ext cx="85724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6" name="Rectangle 136"/>
              <p:cNvSpPr>
                <a:spLocks noChangeArrowheads="1"/>
              </p:cNvSpPr>
              <p:nvPr/>
            </p:nvSpPr>
            <p:spPr bwMode="auto">
              <a:xfrm>
                <a:off x="1143000" y="3911600"/>
                <a:ext cx="900113" cy="923925"/>
              </a:xfrm>
              <a:prstGeom prst="rect">
                <a:avLst/>
              </a:prstGeom>
              <a:solidFill>
                <a:srgbClr val="FFFFCC"/>
              </a:solidFill>
              <a:ln w="1905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7" name="Line 13"/>
              <p:cNvSpPr>
                <a:spLocks noChangeShapeType="1"/>
              </p:cNvSpPr>
              <p:nvPr/>
            </p:nvSpPr>
            <p:spPr bwMode="auto">
              <a:xfrm>
                <a:off x="933450" y="4027488"/>
                <a:ext cx="215900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8" name="Rectangle 15"/>
              <p:cNvSpPr>
                <a:spLocks noChangeArrowheads="1"/>
              </p:cNvSpPr>
              <p:nvPr/>
            </p:nvSpPr>
            <p:spPr bwMode="auto">
              <a:xfrm>
                <a:off x="3030515" y="5237163"/>
                <a:ext cx="184198" cy="351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19" name="Freeform 17"/>
              <p:cNvSpPr>
                <a:spLocks/>
              </p:cNvSpPr>
              <p:nvPr/>
            </p:nvSpPr>
            <p:spPr bwMode="auto">
              <a:xfrm>
                <a:off x="2873375" y="3768725"/>
                <a:ext cx="823913" cy="1023080"/>
              </a:xfrm>
              <a:custGeom>
                <a:avLst/>
                <a:gdLst>
                  <a:gd name="T0" fmla="*/ 518 w 519"/>
                  <a:gd name="T1" fmla="*/ 611 h 541"/>
                  <a:gd name="T2" fmla="*/ 518 w 519"/>
                  <a:gd name="T3" fmla="*/ 0 h 541"/>
                  <a:gd name="T4" fmla="*/ 0 w 519"/>
                  <a:gd name="T5" fmla="*/ 0 h 541"/>
                  <a:gd name="T6" fmla="*/ 0 w 519"/>
                  <a:gd name="T7" fmla="*/ 611 h 541"/>
                  <a:gd name="T8" fmla="*/ 518 w 519"/>
                  <a:gd name="T9" fmla="*/ 611 h 541"/>
                  <a:gd name="T10" fmla="*/ 518 w 519"/>
                  <a:gd name="T11" fmla="*/ 611 h 5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19"/>
                  <a:gd name="T19" fmla="*/ 0 h 541"/>
                  <a:gd name="T20" fmla="*/ 519 w 519"/>
                  <a:gd name="T21" fmla="*/ 541 h 5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19" h="541">
                    <a:moveTo>
                      <a:pt x="518" y="540"/>
                    </a:moveTo>
                    <a:lnTo>
                      <a:pt x="518" y="0"/>
                    </a:lnTo>
                    <a:lnTo>
                      <a:pt x="0" y="0"/>
                    </a:lnTo>
                    <a:lnTo>
                      <a:pt x="0" y="540"/>
                    </a:lnTo>
                    <a:lnTo>
                      <a:pt x="518" y="540"/>
                    </a:lnTo>
                  </a:path>
                </a:pathLst>
              </a:custGeom>
              <a:solidFill>
                <a:srgbClr val="CCFFFF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0" name="Rectangle 18"/>
              <p:cNvSpPr>
                <a:spLocks noChangeArrowheads="1"/>
              </p:cNvSpPr>
              <p:nvPr/>
            </p:nvSpPr>
            <p:spPr bwMode="auto">
              <a:xfrm>
                <a:off x="2982890" y="3835400"/>
                <a:ext cx="184198" cy="351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21" name="Freeform 21"/>
              <p:cNvSpPr>
                <a:spLocks/>
              </p:cNvSpPr>
              <p:nvPr/>
            </p:nvSpPr>
            <p:spPr bwMode="auto">
              <a:xfrm>
                <a:off x="2582863" y="4284663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6 w 24"/>
                  <a:gd name="T5" fmla="*/ 23 h 24"/>
                  <a:gd name="T6" fmla="*/ 18 w 24"/>
                  <a:gd name="T7" fmla="*/ 21 h 24"/>
                  <a:gd name="T8" fmla="*/ 18 w 24"/>
                  <a:gd name="T9" fmla="*/ 21 h 24"/>
                  <a:gd name="T10" fmla="*/ 20 w 24"/>
                  <a:gd name="T11" fmla="*/ 19 h 24"/>
                  <a:gd name="T12" fmla="*/ 22 w 24"/>
                  <a:gd name="T13" fmla="*/ 19 h 24"/>
                  <a:gd name="T14" fmla="*/ 22 w 24"/>
                  <a:gd name="T15" fmla="*/ 17 h 24"/>
                  <a:gd name="T16" fmla="*/ 23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9 h 24"/>
                  <a:gd name="T24" fmla="*/ 23 w 24"/>
                  <a:gd name="T25" fmla="*/ 7 h 24"/>
                  <a:gd name="T26" fmla="*/ 22 w 24"/>
                  <a:gd name="T27" fmla="*/ 5 h 24"/>
                  <a:gd name="T28" fmla="*/ 22 w 24"/>
                  <a:gd name="T29" fmla="*/ 5 h 24"/>
                  <a:gd name="T30" fmla="*/ 20 w 24"/>
                  <a:gd name="T31" fmla="*/ 4 h 24"/>
                  <a:gd name="T32" fmla="*/ 18 w 24"/>
                  <a:gd name="T33" fmla="*/ 2 h 24"/>
                  <a:gd name="T34" fmla="*/ 18 w 24"/>
                  <a:gd name="T35" fmla="*/ 2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4 w 24"/>
                  <a:gd name="T51" fmla="*/ 4 h 24"/>
                  <a:gd name="T52" fmla="*/ 2 w 24"/>
                  <a:gd name="T53" fmla="*/ 5 h 24"/>
                  <a:gd name="T54" fmla="*/ 2 w 24"/>
                  <a:gd name="T55" fmla="*/ 5 h 24"/>
                  <a:gd name="T56" fmla="*/ 0 w 24"/>
                  <a:gd name="T57" fmla="*/ 7 h 24"/>
                  <a:gd name="T58" fmla="*/ 0 w 24"/>
                  <a:gd name="T59" fmla="*/ 9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2 w 24"/>
                  <a:gd name="T67" fmla="*/ 17 h 24"/>
                  <a:gd name="T68" fmla="*/ 2 w 24"/>
                  <a:gd name="T69" fmla="*/ 19 h 24"/>
                  <a:gd name="T70" fmla="*/ 4 w 24"/>
                  <a:gd name="T71" fmla="*/ 19 h 24"/>
                  <a:gd name="T72" fmla="*/ 4 w 24"/>
                  <a:gd name="T73" fmla="*/ 21 h 24"/>
                  <a:gd name="T74" fmla="*/ 6 w 24"/>
                  <a:gd name="T75" fmla="*/ 21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2" y="19"/>
                    </a:lnTo>
                    <a:lnTo>
                      <a:pt x="22" y="17"/>
                    </a:lnTo>
                    <a:lnTo>
                      <a:pt x="23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9"/>
                    </a:lnTo>
                    <a:lnTo>
                      <a:pt x="23" y="7"/>
                    </a:lnTo>
                    <a:lnTo>
                      <a:pt x="22" y="5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2" name="Freeform 22"/>
              <p:cNvSpPr>
                <a:spLocks/>
              </p:cNvSpPr>
              <p:nvPr/>
            </p:nvSpPr>
            <p:spPr bwMode="auto">
              <a:xfrm>
                <a:off x="2586038" y="4143375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6 w 24"/>
                  <a:gd name="T5" fmla="*/ 23 h 24"/>
                  <a:gd name="T6" fmla="*/ 18 w 24"/>
                  <a:gd name="T7" fmla="*/ 21 h 24"/>
                  <a:gd name="T8" fmla="*/ 18 w 24"/>
                  <a:gd name="T9" fmla="*/ 21 h 24"/>
                  <a:gd name="T10" fmla="*/ 20 w 24"/>
                  <a:gd name="T11" fmla="*/ 19 h 24"/>
                  <a:gd name="T12" fmla="*/ 22 w 24"/>
                  <a:gd name="T13" fmla="*/ 19 h 24"/>
                  <a:gd name="T14" fmla="*/ 22 w 24"/>
                  <a:gd name="T15" fmla="*/ 17 h 24"/>
                  <a:gd name="T16" fmla="*/ 23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9 h 24"/>
                  <a:gd name="T24" fmla="*/ 23 w 24"/>
                  <a:gd name="T25" fmla="*/ 7 h 24"/>
                  <a:gd name="T26" fmla="*/ 22 w 24"/>
                  <a:gd name="T27" fmla="*/ 5 h 24"/>
                  <a:gd name="T28" fmla="*/ 22 w 24"/>
                  <a:gd name="T29" fmla="*/ 5 h 24"/>
                  <a:gd name="T30" fmla="*/ 20 w 24"/>
                  <a:gd name="T31" fmla="*/ 4 h 24"/>
                  <a:gd name="T32" fmla="*/ 18 w 24"/>
                  <a:gd name="T33" fmla="*/ 2 h 24"/>
                  <a:gd name="T34" fmla="*/ 18 w 24"/>
                  <a:gd name="T35" fmla="*/ 2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4 w 24"/>
                  <a:gd name="T51" fmla="*/ 4 h 24"/>
                  <a:gd name="T52" fmla="*/ 2 w 24"/>
                  <a:gd name="T53" fmla="*/ 5 h 24"/>
                  <a:gd name="T54" fmla="*/ 2 w 24"/>
                  <a:gd name="T55" fmla="*/ 5 h 24"/>
                  <a:gd name="T56" fmla="*/ 0 w 24"/>
                  <a:gd name="T57" fmla="*/ 7 h 24"/>
                  <a:gd name="T58" fmla="*/ 0 w 24"/>
                  <a:gd name="T59" fmla="*/ 9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2 w 24"/>
                  <a:gd name="T67" fmla="*/ 17 h 24"/>
                  <a:gd name="T68" fmla="*/ 2 w 24"/>
                  <a:gd name="T69" fmla="*/ 19 h 24"/>
                  <a:gd name="T70" fmla="*/ 4 w 24"/>
                  <a:gd name="T71" fmla="*/ 19 h 24"/>
                  <a:gd name="T72" fmla="*/ 4 w 24"/>
                  <a:gd name="T73" fmla="*/ 21 h 24"/>
                  <a:gd name="T74" fmla="*/ 6 w 24"/>
                  <a:gd name="T75" fmla="*/ 21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2" y="19"/>
                    </a:lnTo>
                    <a:lnTo>
                      <a:pt x="22" y="17"/>
                    </a:lnTo>
                    <a:lnTo>
                      <a:pt x="23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9"/>
                    </a:lnTo>
                    <a:lnTo>
                      <a:pt x="23" y="7"/>
                    </a:lnTo>
                    <a:lnTo>
                      <a:pt x="22" y="5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3" name="Line 24"/>
              <p:cNvSpPr>
                <a:spLocks noChangeShapeType="1"/>
              </p:cNvSpPr>
              <p:nvPr/>
            </p:nvSpPr>
            <p:spPr bwMode="auto">
              <a:xfrm flipV="1">
                <a:off x="2300288" y="4303713"/>
                <a:ext cx="29845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4" name="Line 25"/>
              <p:cNvSpPr>
                <a:spLocks noChangeShapeType="1"/>
              </p:cNvSpPr>
              <p:nvPr/>
            </p:nvSpPr>
            <p:spPr bwMode="auto">
              <a:xfrm flipV="1">
                <a:off x="3097214" y="5689556"/>
                <a:ext cx="76517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5" name="Line 26"/>
              <p:cNvSpPr>
                <a:spLocks noChangeShapeType="1"/>
              </p:cNvSpPr>
              <p:nvPr/>
            </p:nvSpPr>
            <p:spPr bwMode="auto">
              <a:xfrm flipH="1">
                <a:off x="2412993" y="3251200"/>
                <a:ext cx="144939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6" name="Freeform 27"/>
              <p:cNvSpPr>
                <a:spLocks/>
              </p:cNvSpPr>
              <p:nvPr/>
            </p:nvSpPr>
            <p:spPr bwMode="auto">
              <a:xfrm>
                <a:off x="7467600" y="3081338"/>
                <a:ext cx="147638" cy="2820988"/>
              </a:xfrm>
              <a:custGeom>
                <a:avLst/>
                <a:gdLst>
                  <a:gd name="T0" fmla="*/ 92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2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7" name="Freeform 28"/>
              <p:cNvSpPr>
                <a:spLocks/>
              </p:cNvSpPr>
              <p:nvPr/>
            </p:nvSpPr>
            <p:spPr bwMode="auto">
              <a:xfrm>
                <a:off x="3867150" y="3081338"/>
                <a:ext cx="147638" cy="2820988"/>
              </a:xfrm>
              <a:custGeom>
                <a:avLst/>
                <a:gdLst>
                  <a:gd name="T0" fmla="*/ 92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2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0" name="Line 32"/>
              <p:cNvSpPr>
                <a:spLocks noChangeShapeType="1"/>
              </p:cNvSpPr>
              <p:nvPr/>
            </p:nvSpPr>
            <p:spPr bwMode="auto">
              <a:xfrm flipV="1">
                <a:off x="5340350" y="4217988"/>
                <a:ext cx="341313" cy="317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1" name="Freeform 33"/>
              <p:cNvSpPr>
                <a:spLocks/>
              </p:cNvSpPr>
              <p:nvPr/>
            </p:nvSpPr>
            <p:spPr bwMode="auto">
              <a:xfrm>
                <a:off x="4567238" y="4887913"/>
                <a:ext cx="388938" cy="547688"/>
              </a:xfrm>
              <a:custGeom>
                <a:avLst/>
                <a:gdLst>
                  <a:gd name="T0" fmla="*/ 123 w 174"/>
                  <a:gd name="T1" fmla="*/ 344 h 367"/>
                  <a:gd name="T2" fmla="*/ 144 w 174"/>
                  <a:gd name="T3" fmla="*/ 342 h 367"/>
                  <a:gd name="T4" fmla="*/ 162 w 174"/>
                  <a:gd name="T5" fmla="*/ 336 h 367"/>
                  <a:gd name="T6" fmla="*/ 179 w 174"/>
                  <a:gd name="T7" fmla="*/ 324 h 367"/>
                  <a:gd name="T8" fmla="*/ 194 w 174"/>
                  <a:gd name="T9" fmla="*/ 312 h 367"/>
                  <a:gd name="T10" fmla="*/ 208 w 174"/>
                  <a:gd name="T11" fmla="*/ 294 h 367"/>
                  <a:gd name="T12" fmla="*/ 221 w 174"/>
                  <a:gd name="T13" fmla="*/ 274 h 367"/>
                  <a:gd name="T14" fmla="*/ 230 w 174"/>
                  <a:gd name="T15" fmla="*/ 251 h 367"/>
                  <a:gd name="T16" fmla="*/ 238 w 174"/>
                  <a:gd name="T17" fmla="*/ 227 h 367"/>
                  <a:gd name="T18" fmla="*/ 244 w 174"/>
                  <a:gd name="T19" fmla="*/ 200 h 367"/>
                  <a:gd name="T20" fmla="*/ 244 w 174"/>
                  <a:gd name="T21" fmla="*/ 171 h 367"/>
                  <a:gd name="T22" fmla="*/ 244 w 174"/>
                  <a:gd name="T23" fmla="*/ 145 h 367"/>
                  <a:gd name="T24" fmla="*/ 238 w 174"/>
                  <a:gd name="T25" fmla="*/ 118 h 367"/>
                  <a:gd name="T26" fmla="*/ 230 w 174"/>
                  <a:gd name="T27" fmla="*/ 92 h 367"/>
                  <a:gd name="T28" fmla="*/ 221 w 174"/>
                  <a:gd name="T29" fmla="*/ 71 h 367"/>
                  <a:gd name="T30" fmla="*/ 208 w 174"/>
                  <a:gd name="T31" fmla="*/ 51 h 367"/>
                  <a:gd name="T32" fmla="*/ 194 w 174"/>
                  <a:gd name="T33" fmla="*/ 33 h 367"/>
                  <a:gd name="T34" fmla="*/ 179 w 174"/>
                  <a:gd name="T35" fmla="*/ 19 h 367"/>
                  <a:gd name="T36" fmla="*/ 162 w 174"/>
                  <a:gd name="T37" fmla="*/ 8 h 367"/>
                  <a:gd name="T38" fmla="*/ 144 w 174"/>
                  <a:gd name="T39" fmla="*/ 2 h 367"/>
                  <a:gd name="T40" fmla="*/ 123 w 174"/>
                  <a:gd name="T41" fmla="*/ 0 h 367"/>
                  <a:gd name="T42" fmla="*/ 103 w 174"/>
                  <a:gd name="T43" fmla="*/ 2 h 367"/>
                  <a:gd name="T44" fmla="*/ 84 w 174"/>
                  <a:gd name="T45" fmla="*/ 8 h 367"/>
                  <a:gd name="T46" fmla="*/ 68 w 174"/>
                  <a:gd name="T47" fmla="*/ 19 h 367"/>
                  <a:gd name="T48" fmla="*/ 52 w 174"/>
                  <a:gd name="T49" fmla="*/ 33 h 367"/>
                  <a:gd name="T50" fmla="*/ 38 w 174"/>
                  <a:gd name="T51" fmla="*/ 51 h 367"/>
                  <a:gd name="T52" fmla="*/ 24 w 174"/>
                  <a:gd name="T53" fmla="*/ 71 h 367"/>
                  <a:gd name="T54" fmla="*/ 14 w 174"/>
                  <a:gd name="T55" fmla="*/ 92 h 367"/>
                  <a:gd name="T56" fmla="*/ 8 w 174"/>
                  <a:gd name="T57" fmla="*/ 118 h 367"/>
                  <a:gd name="T58" fmla="*/ 3 w 174"/>
                  <a:gd name="T59" fmla="*/ 145 h 367"/>
                  <a:gd name="T60" fmla="*/ 0 w 174"/>
                  <a:gd name="T61" fmla="*/ 171 h 367"/>
                  <a:gd name="T62" fmla="*/ 3 w 174"/>
                  <a:gd name="T63" fmla="*/ 200 h 367"/>
                  <a:gd name="T64" fmla="*/ 8 w 174"/>
                  <a:gd name="T65" fmla="*/ 227 h 367"/>
                  <a:gd name="T66" fmla="*/ 14 w 174"/>
                  <a:gd name="T67" fmla="*/ 251 h 367"/>
                  <a:gd name="T68" fmla="*/ 24 w 174"/>
                  <a:gd name="T69" fmla="*/ 274 h 367"/>
                  <a:gd name="T70" fmla="*/ 38 w 174"/>
                  <a:gd name="T71" fmla="*/ 294 h 367"/>
                  <a:gd name="T72" fmla="*/ 52 w 174"/>
                  <a:gd name="T73" fmla="*/ 312 h 367"/>
                  <a:gd name="T74" fmla="*/ 68 w 174"/>
                  <a:gd name="T75" fmla="*/ 324 h 367"/>
                  <a:gd name="T76" fmla="*/ 84 w 174"/>
                  <a:gd name="T77" fmla="*/ 336 h 367"/>
                  <a:gd name="T78" fmla="*/ 103 w 174"/>
                  <a:gd name="T79" fmla="*/ 342 h 367"/>
                  <a:gd name="T80" fmla="*/ 123 w 174"/>
                  <a:gd name="T81" fmla="*/ 344 h 367"/>
                  <a:gd name="T82" fmla="*/ 123 w 174"/>
                  <a:gd name="T83" fmla="*/ 344 h 36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74"/>
                  <a:gd name="T127" fmla="*/ 0 h 367"/>
                  <a:gd name="T128" fmla="*/ 174 w 174"/>
                  <a:gd name="T129" fmla="*/ 367 h 36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74" h="367">
                    <a:moveTo>
                      <a:pt x="87" y="366"/>
                    </a:moveTo>
                    <a:lnTo>
                      <a:pt x="102" y="364"/>
                    </a:lnTo>
                    <a:lnTo>
                      <a:pt x="115" y="357"/>
                    </a:lnTo>
                    <a:lnTo>
                      <a:pt x="127" y="345"/>
                    </a:lnTo>
                    <a:lnTo>
                      <a:pt x="138" y="332"/>
                    </a:lnTo>
                    <a:lnTo>
                      <a:pt x="148" y="313"/>
                    </a:lnTo>
                    <a:lnTo>
                      <a:pt x="157" y="292"/>
                    </a:lnTo>
                    <a:lnTo>
                      <a:pt x="163" y="267"/>
                    </a:lnTo>
                    <a:lnTo>
                      <a:pt x="169" y="242"/>
                    </a:lnTo>
                    <a:lnTo>
                      <a:pt x="173" y="213"/>
                    </a:lnTo>
                    <a:lnTo>
                      <a:pt x="173" y="182"/>
                    </a:lnTo>
                    <a:lnTo>
                      <a:pt x="173" y="154"/>
                    </a:lnTo>
                    <a:lnTo>
                      <a:pt x="169" y="125"/>
                    </a:lnTo>
                    <a:lnTo>
                      <a:pt x="163" y="98"/>
                    </a:lnTo>
                    <a:lnTo>
                      <a:pt x="157" y="75"/>
                    </a:lnTo>
                    <a:lnTo>
                      <a:pt x="148" y="54"/>
                    </a:lnTo>
                    <a:lnTo>
                      <a:pt x="138" y="35"/>
                    </a:lnTo>
                    <a:lnTo>
                      <a:pt x="127" y="20"/>
                    </a:lnTo>
                    <a:lnTo>
                      <a:pt x="115" y="8"/>
                    </a:lnTo>
                    <a:lnTo>
                      <a:pt x="102" y="2"/>
                    </a:lnTo>
                    <a:lnTo>
                      <a:pt x="87" y="0"/>
                    </a:lnTo>
                    <a:lnTo>
                      <a:pt x="73" y="2"/>
                    </a:lnTo>
                    <a:lnTo>
                      <a:pt x="60" y="8"/>
                    </a:lnTo>
                    <a:lnTo>
                      <a:pt x="48" y="20"/>
                    </a:lnTo>
                    <a:lnTo>
                      <a:pt x="37" y="35"/>
                    </a:lnTo>
                    <a:lnTo>
                      <a:pt x="27" y="54"/>
                    </a:lnTo>
                    <a:lnTo>
                      <a:pt x="17" y="75"/>
                    </a:lnTo>
                    <a:lnTo>
                      <a:pt x="10" y="98"/>
                    </a:lnTo>
                    <a:lnTo>
                      <a:pt x="6" y="125"/>
                    </a:lnTo>
                    <a:lnTo>
                      <a:pt x="2" y="154"/>
                    </a:lnTo>
                    <a:lnTo>
                      <a:pt x="0" y="182"/>
                    </a:lnTo>
                    <a:lnTo>
                      <a:pt x="2" y="213"/>
                    </a:lnTo>
                    <a:lnTo>
                      <a:pt x="6" y="242"/>
                    </a:lnTo>
                    <a:lnTo>
                      <a:pt x="10" y="267"/>
                    </a:lnTo>
                    <a:lnTo>
                      <a:pt x="17" y="292"/>
                    </a:lnTo>
                    <a:lnTo>
                      <a:pt x="27" y="313"/>
                    </a:lnTo>
                    <a:lnTo>
                      <a:pt x="37" y="332"/>
                    </a:lnTo>
                    <a:lnTo>
                      <a:pt x="48" y="345"/>
                    </a:lnTo>
                    <a:lnTo>
                      <a:pt x="60" y="357"/>
                    </a:lnTo>
                    <a:lnTo>
                      <a:pt x="73" y="364"/>
                    </a:lnTo>
                    <a:lnTo>
                      <a:pt x="87" y="366"/>
                    </a:lnTo>
                  </a:path>
                </a:pathLst>
              </a:custGeom>
              <a:solidFill>
                <a:srgbClr val="FFE6CD"/>
              </a:solidFill>
              <a:ln w="1905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2" name="Line 34"/>
              <p:cNvSpPr>
                <a:spLocks noChangeShapeType="1"/>
              </p:cNvSpPr>
              <p:nvPr/>
            </p:nvSpPr>
            <p:spPr bwMode="auto">
              <a:xfrm>
                <a:off x="4016375" y="5157788"/>
                <a:ext cx="55403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4" name="Line 36"/>
              <p:cNvSpPr>
                <a:spLocks noChangeShapeType="1"/>
              </p:cNvSpPr>
              <p:nvPr/>
            </p:nvSpPr>
            <p:spPr bwMode="auto">
              <a:xfrm flipH="1" flipV="1">
                <a:off x="4016375" y="3241675"/>
                <a:ext cx="577850" cy="47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5" name="Freeform 37"/>
              <p:cNvSpPr>
                <a:spLocks/>
              </p:cNvSpPr>
              <p:nvPr/>
            </p:nvSpPr>
            <p:spPr bwMode="auto">
              <a:xfrm>
                <a:off x="4256088" y="4340225"/>
                <a:ext cx="41275" cy="38100"/>
              </a:xfrm>
              <a:custGeom>
                <a:avLst/>
                <a:gdLst>
                  <a:gd name="T0" fmla="*/ 11 w 26"/>
                  <a:gd name="T1" fmla="*/ 23 h 24"/>
                  <a:gd name="T2" fmla="*/ 13 w 26"/>
                  <a:gd name="T3" fmla="*/ 23 h 24"/>
                  <a:gd name="T4" fmla="*/ 15 w 26"/>
                  <a:gd name="T5" fmla="*/ 23 h 24"/>
                  <a:gd name="T6" fmla="*/ 17 w 26"/>
                  <a:gd name="T7" fmla="*/ 23 h 24"/>
                  <a:gd name="T8" fmla="*/ 19 w 26"/>
                  <a:gd name="T9" fmla="*/ 21 h 24"/>
                  <a:gd name="T10" fmla="*/ 21 w 26"/>
                  <a:gd name="T11" fmla="*/ 21 h 24"/>
                  <a:gd name="T12" fmla="*/ 21 w 26"/>
                  <a:gd name="T13" fmla="*/ 19 h 24"/>
                  <a:gd name="T14" fmla="*/ 23 w 26"/>
                  <a:gd name="T15" fmla="*/ 17 h 24"/>
                  <a:gd name="T16" fmla="*/ 23 w 26"/>
                  <a:gd name="T17" fmla="*/ 15 h 24"/>
                  <a:gd name="T18" fmla="*/ 23 w 26"/>
                  <a:gd name="T19" fmla="*/ 14 h 24"/>
                  <a:gd name="T20" fmla="*/ 25 w 26"/>
                  <a:gd name="T21" fmla="*/ 12 h 24"/>
                  <a:gd name="T22" fmla="*/ 23 w 26"/>
                  <a:gd name="T23" fmla="*/ 10 h 24"/>
                  <a:gd name="T24" fmla="*/ 23 w 26"/>
                  <a:gd name="T25" fmla="*/ 10 h 24"/>
                  <a:gd name="T26" fmla="*/ 23 w 26"/>
                  <a:gd name="T27" fmla="*/ 8 h 24"/>
                  <a:gd name="T28" fmla="*/ 21 w 26"/>
                  <a:gd name="T29" fmla="*/ 6 h 24"/>
                  <a:gd name="T30" fmla="*/ 21 w 26"/>
                  <a:gd name="T31" fmla="*/ 4 h 24"/>
                  <a:gd name="T32" fmla="*/ 19 w 26"/>
                  <a:gd name="T33" fmla="*/ 4 h 24"/>
                  <a:gd name="T34" fmla="*/ 17 w 26"/>
                  <a:gd name="T35" fmla="*/ 2 h 24"/>
                  <a:gd name="T36" fmla="*/ 15 w 26"/>
                  <a:gd name="T37" fmla="*/ 2 h 24"/>
                  <a:gd name="T38" fmla="*/ 13 w 26"/>
                  <a:gd name="T39" fmla="*/ 2 h 24"/>
                  <a:gd name="T40" fmla="*/ 11 w 26"/>
                  <a:gd name="T41" fmla="*/ 0 h 24"/>
                  <a:gd name="T42" fmla="*/ 11 w 26"/>
                  <a:gd name="T43" fmla="*/ 2 h 24"/>
                  <a:gd name="T44" fmla="*/ 9 w 26"/>
                  <a:gd name="T45" fmla="*/ 2 h 24"/>
                  <a:gd name="T46" fmla="*/ 8 w 26"/>
                  <a:gd name="T47" fmla="*/ 2 h 24"/>
                  <a:gd name="T48" fmla="*/ 6 w 26"/>
                  <a:gd name="T49" fmla="*/ 4 h 24"/>
                  <a:gd name="T50" fmla="*/ 4 w 26"/>
                  <a:gd name="T51" fmla="*/ 4 h 24"/>
                  <a:gd name="T52" fmla="*/ 4 w 26"/>
                  <a:gd name="T53" fmla="*/ 6 h 24"/>
                  <a:gd name="T54" fmla="*/ 2 w 26"/>
                  <a:gd name="T55" fmla="*/ 8 h 24"/>
                  <a:gd name="T56" fmla="*/ 2 w 26"/>
                  <a:gd name="T57" fmla="*/ 10 h 24"/>
                  <a:gd name="T58" fmla="*/ 2 w 26"/>
                  <a:gd name="T59" fmla="*/ 10 h 24"/>
                  <a:gd name="T60" fmla="*/ 0 w 26"/>
                  <a:gd name="T61" fmla="*/ 12 h 24"/>
                  <a:gd name="T62" fmla="*/ 2 w 26"/>
                  <a:gd name="T63" fmla="*/ 14 h 24"/>
                  <a:gd name="T64" fmla="*/ 2 w 26"/>
                  <a:gd name="T65" fmla="*/ 15 h 24"/>
                  <a:gd name="T66" fmla="*/ 2 w 26"/>
                  <a:gd name="T67" fmla="*/ 17 h 24"/>
                  <a:gd name="T68" fmla="*/ 4 w 26"/>
                  <a:gd name="T69" fmla="*/ 19 h 24"/>
                  <a:gd name="T70" fmla="*/ 4 w 26"/>
                  <a:gd name="T71" fmla="*/ 21 h 24"/>
                  <a:gd name="T72" fmla="*/ 6 w 26"/>
                  <a:gd name="T73" fmla="*/ 21 h 24"/>
                  <a:gd name="T74" fmla="*/ 8 w 26"/>
                  <a:gd name="T75" fmla="*/ 23 h 24"/>
                  <a:gd name="T76" fmla="*/ 9 w 26"/>
                  <a:gd name="T77" fmla="*/ 23 h 24"/>
                  <a:gd name="T78" fmla="*/ 11 w 26"/>
                  <a:gd name="T79" fmla="*/ 23 h 24"/>
                  <a:gd name="T80" fmla="*/ 11 w 26"/>
                  <a:gd name="T81" fmla="*/ 23 h 24"/>
                  <a:gd name="T82" fmla="*/ 11 w 26"/>
                  <a:gd name="T83" fmla="*/ 23 h 2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6"/>
                  <a:gd name="T127" fmla="*/ 0 h 24"/>
                  <a:gd name="T128" fmla="*/ 26 w 26"/>
                  <a:gd name="T129" fmla="*/ 24 h 24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6" h="24">
                    <a:moveTo>
                      <a:pt x="11" y="23"/>
                    </a:moveTo>
                    <a:lnTo>
                      <a:pt x="13" y="23"/>
                    </a:lnTo>
                    <a:lnTo>
                      <a:pt x="15" y="23"/>
                    </a:lnTo>
                    <a:lnTo>
                      <a:pt x="17" y="23"/>
                    </a:lnTo>
                    <a:lnTo>
                      <a:pt x="19" y="21"/>
                    </a:lnTo>
                    <a:lnTo>
                      <a:pt x="21" y="21"/>
                    </a:lnTo>
                    <a:lnTo>
                      <a:pt x="21" y="19"/>
                    </a:lnTo>
                    <a:lnTo>
                      <a:pt x="23" y="17"/>
                    </a:lnTo>
                    <a:lnTo>
                      <a:pt x="23" y="15"/>
                    </a:lnTo>
                    <a:lnTo>
                      <a:pt x="23" y="14"/>
                    </a:lnTo>
                    <a:lnTo>
                      <a:pt x="25" y="12"/>
                    </a:lnTo>
                    <a:lnTo>
                      <a:pt x="23" y="10"/>
                    </a:lnTo>
                    <a:lnTo>
                      <a:pt x="23" y="8"/>
                    </a:lnTo>
                    <a:lnTo>
                      <a:pt x="21" y="6"/>
                    </a:lnTo>
                    <a:lnTo>
                      <a:pt x="21" y="4"/>
                    </a:lnTo>
                    <a:lnTo>
                      <a:pt x="19" y="4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3" y="2"/>
                    </a:lnTo>
                    <a:lnTo>
                      <a:pt x="11" y="0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8" y="2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2" y="15"/>
                    </a:lnTo>
                    <a:lnTo>
                      <a:pt x="2" y="17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9" y="23"/>
                    </a:lnTo>
                    <a:lnTo>
                      <a:pt x="11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6" name="Line 38"/>
              <p:cNvSpPr>
                <a:spLocks noChangeShapeType="1"/>
              </p:cNvSpPr>
              <p:nvPr/>
            </p:nvSpPr>
            <p:spPr bwMode="auto">
              <a:xfrm>
                <a:off x="4356100" y="3868738"/>
                <a:ext cx="3175" cy="12890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7" name="Freeform 39"/>
              <p:cNvSpPr>
                <a:spLocks/>
              </p:cNvSpPr>
              <p:nvPr/>
            </p:nvSpPr>
            <p:spPr bwMode="auto">
              <a:xfrm>
                <a:off x="4341813" y="4668838"/>
                <a:ext cx="38100" cy="38100"/>
              </a:xfrm>
              <a:custGeom>
                <a:avLst/>
                <a:gdLst>
                  <a:gd name="T0" fmla="*/ 9 w 24"/>
                  <a:gd name="T1" fmla="*/ 23 h 24"/>
                  <a:gd name="T2" fmla="*/ 13 w 24"/>
                  <a:gd name="T3" fmla="*/ 23 h 24"/>
                  <a:gd name="T4" fmla="*/ 15 w 24"/>
                  <a:gd name="T5" fmla="*/ 23 h 24"/>
                  <a:gd name="T6" fmla="*/ 15 w 24"/>
                  <a:gd name="T7" fmla="*/ 21 h 24"/>
                  <a:gd name="T8" fmla="*/ 17 w 24"/>
                  <a:gd name="T9" fmla="*/ 21 h 24"/>
                  <a:gd name="T10" fmla="*/ 19 w 24"/>
                  <a:gd name="T11" fmla="*/ 19 h 24"/>
                  <a:gd name="T12" fmla="*/ 21 w 24"/>
                  <a:gd name="T13" fmla="*/ 19 h 24"/>
                  <a:gd name="T14" fmla="*/ 21 w 24"/>
                  <a:gd name="T15" fmla="*/ 17 h 24"/>
                  <a:gd name="T16" fmla="*/ 21 w 24"/>
                  <a:gd name="T17" fmla="*/ 15 h 24"/>
                  <a:gd name="T18" fmla="*/ 23 w 24"/>
                  <a:gd name="T19" fmla="*/ 13 h 24"/>
                  <a:gd name="T20" fmla="*/ 23 w 24"/>
                  <a:gd name="T21" fmla="*/ 12 h 24"/>
                  <a:gd name="T22" fmla="*/ 23 w 24"/>
                  <a:gd name="T23" fmla="*/ 10 h 24"/>
                  <a:gd name="T24" fmla="*/ 21 w 24"/>
                  <a:gd name="T25" fmla="*/ 8 h 24"/>
                  <a:gd name="T26" fmla="*/ 21 w 24"/>
                  <a:gd name="T27" fmla="*/ 6 h 24"/>
                  <a:gd name="T28" fmla="*/ 21 w 24"/>
                  <a:gd name="T29" fmla="*/ 6 h 24"/>
                  <a:gd name="T30" fmla="*/ 19 w 24"/>
                  <a:gd name="T31" fmla="*/ 4 h 24"/>
                  <a:gd name="T32" fmla="*/ 17 w 24"/>
                  <a:gd name="T33" fmla="*/ 2 h 24"/>
                  <a:gd name="T34" fmla="*/ 15 w 24"/>
                  <a:gd name="T35" fmla="*/ 2 h 24"/>
                  <a:gd name="T36" fmla="*/ 15 w 24"/>
                  <a:gd name="T37" fmla="*/ 0 h 24"/>
                  <a:gd name="T38" fmla="*/ 13 w 24"/>
                  <a:gd name="T39" fmla="*/ 0 h 24"/>
                  <a:gd name="T40" fmla="*/ 11 w 24"/>
                  <a:gd name="T41" fmla="*/ 0 h 24"/>
                  <a:gd name="T42" fmla="*/ 9 w 24"/>
                  <a:gd name="T43" fmla="*/ 0 h 24"/>
                  <a:gd name="T44" fmla="*/ 7 w 24"/>
                  <a:gd name="T45" fmla="*/ 0 h 24"/>
                  <a:gd name="T46" fmla="*/ 5 w 24"/>
                  <a:gd name="T47" fmla="*/ 2 h 24"/>
                  <a:gd name="T48" fmla="*/ 3 w 24"/>
                  <a:gd name="T49" fmla="*/ 2 h 24"/>
                  <a:gd name="T50" fmla="*/ 2 w 24"/>
                  <a:gd name="T51" fmla="*/ 4 h 24"/>
                  <a:gd name="T52" fmla="*/ 2 w 24"/>
                  <a:gd name="T53" fmla="*/ 6 h 24"/>
                  <a:gd name="T54" fmla="*/ 0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2 h 24"/>
                  <a:gd name="T62" fmla="*/ 0 w 24"/>
                  <a:gd name="T63" fmla="*/ 13 h 24"/>
                  <a:gd name="T64" fmla="*/ 0 w 24"/>
                  <a:gd name="T65" fmla="*/ 15 h 24"/>
                  <a:gd name="T66" fmla="*/ 0 w 24"/>
                  <a:gd name="T67" fmla="*/ 17 h 24"/>
                  <a:gd name="T68" fmla="*/ 2 w 24"/>
                  <a:gd name="T69" fmla="*/ 19 h 24"/>
                  <a:gd name="T70" fmla="*/ 2 w 24"/>
                  <a:gd name="T71" fmla="*/ 19 h 24"/>
                  <a:gd name="T72" fmla="*/ 3 w 24"/>
                  <a:gd name="T73" fmla="*/ 21 h 24"/>
                  <a:gd name="T74" fmla="*/ 5 w 24"/>
                  <a:gd name="T75" fmla="*/ 21 h 24"/>
                  <a:gd name="T76" fmla="*/ 7 w 24"/>
                  <a:gd name="T77" fmla="*/ 23 h 24"/>
                  <a:gd name="T78" fmla="*/ 9 w 24"/>
                  <a:gd name="T79" fmla="*/ 23 h 24"/>
                  <a:gd name="T80" fmla="*/ 11 w 24"/>
                  <a:gd name="T81" fmla="*/ 23 h 24"/>
                  <a:gd name="T82" fmla="*/ 11 w 24"/>
                  <a:gd name="T83" fmla="*/ 23 h 24"/>
                  <a:gd name="T84" fmla="*/ 9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9" y="23"/>
                    </a:moveTo>
                    <a:lnTo>
                      <a:pt x="13" y="23"/>
                    </a:lnTo>
                    <a:lnTo>
                      <a:pt x="15" y="23"/>
                    </a:lnTo>
                    <a:lnTo>
                      <a:pt x="15" y="21"/>
                    </a:lnTo>
                    <a:lnTo>
                      <a:pt x="17" y="21"/>
                    </a:lnTo>
                    <a:lnTo>
                      <a:pt x="19" y="19"/>
                    </a:lnTo>
                    <a:lnTo>
                      <a:pt x="21" y="19"/>
                    </a:lnTo>
                    <a:lnTo>
                      <a:pt x="21" y="17"/>
                    </a:lnTo>
                    <a:lnTo>
                      <a:pt x="21" y="15"/>
                    </a:lnTo>
                    <a:lnTo>
                      <a:pt x="23" y="13"/>
                    </a:lnTo>
                    <a:lnTo>
                      <a:pt x="23" y="12"/>
                    </a:lnTo>
                    <a:lnTo>
                      <a:pt x="23" y="10"/>
                    </a:lnTo>
                    <a:lnTo>
                      <a:pt x="21" y="8"/>
                    </a:lnTo>
                    <a:lnTo>
                      <a:pt x="21" y="6"/>
                    </a:lnTo>
                    <a:lnTo>
                      <a:pt x="19" y="4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3" y="21"/>
                    </a:lnTo>
                    <a:lnTo>
                      <a:pt x="5" y="21"/>
                    </a:lnTo>
                    <a:lnTo>
                      <a:pt x="7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9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8" name="Freeform 40"/>
              <p:cNvSpPr>
                <a:spLocks/>
              </p:cNvSpPr>
              <p:nvPr/>
            </p:nvSpPr>
            <p:spPr bwMode="auto">
              <a:xfrm>
                <a:off x="4341813" y="5140325"/>
                <a:ext cx="38100" cy="38100"/>
              </a:xfrm>
              <a:custGeom>
                <a:avLst/>
                <a:gdLst>
                  <a:gd name="T0" fmla="*/ 9 w 24"/>
                  <a:gd name="T1" fmla="*/ 23 h 24"/>
                  <a:gd name="T2" fmla="*/ 13 w 24"/>
                  <a:gd name="T3" fmla="*/ 23 h 24"/>
                  <a:gd name="T4" fmla="*/ 15 w 24"/>
                  <a:gd name="T5" fmla="*/ 23 h 24"/>
                  <a:gd name="T6" fmla="*/ 15 w 24"/>
                  <a:gd name="T7" fmla="*/ 23 h 24"/>
                  <a:gd name="T8" fmla="*/ 17 w 24"/>
                  <a:gd name="T9" fmla="*/ 21 h 24"/>
                  <a:gd name="T10" fmla="*/ 19 w 24"/>
                  <a:gd name="T11" fmla="*/ 19 h 24"/>
                  <a:gd name="T12" fmla="*/ 19 w 24"/>
                  <a:gd name="T13" fmla="*/ 19 h 24"/>
                  <a:gd name="T14" fmla="*/ 21 w 24"/>
                  <a:gd name="T15" fmla="*/ 17 h 24"/>
                  <a:gd name="T16" fmla="*/ 21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10 h 24"/>
                  <a:gd name="T24" fmla="*/ 21 w 24"/>
                  <a:gd name="T25" fmla="*/ 8 h 24"/>
                  <a:gd name="T26" fmla="*/ 21 w 24"/>
                  <a:gd name="T27" fmla="*/ 6 h 24"/>
                  <a:gd name="T28" fmla="*/ 19 w 24"/>
                  <a:gd name="T29" fmla="*/ 6 h 24"/>
                  <a:gd name="T30" fmla="*/ 19 w 24"/>
                  <a:gd name="T31" fmla="*/ 4 h 24"/>
                  <a:gd name="T32" fmla="*/ 17 w 24"/>
                  <a:gd name="T33" fmla="*/ 2 h 24"/>
                  <a:gd name="T34" fmla="*/ 15 w 24"/>
                  <a:gd name="T35" fmla="*/ 2 h 24"/>
                  <a:gd name="T36" fmla="*/ 15 w 24"/>
                  <a:gd name="T37" fmla="*/ 0 h 24"/>
                  <a:gd name="T38" fmla="*/ 13 w 24"/>
                  <a:gd name="T39" fmla="*/ 0 h 24"/>
                  <a:gd name="T40" fmla="*/ 11 w 24"/>
                  <a:gd name="T41" fmla="*/ 0 h 24"/>
                  <a:gd name="T42" fmla="*/ 9 w 24"/>
                  <a:gd name="T43" fmla="*/ 0 h 24"/>
                  <a:gd name="T44" fmla="*/ 7 w 24"/>
                  <a:gd name="T45" fmla="*/ 0 h 24"/>
                  <a:gd name="T46" fmla="*/ 5 w 24"/>
                  <a:gd name="T47" fmla="*/ 2 h 24"/>
                  <a:gd name="T48" fmla="*/ 3 w 24"/>
                  <a:gd name="T49" fmla="*/ 2 h 24"/>
                  <a:gd name="T50" fmla="*/ 2 w 24"/>
                  <a:gd name="T51" fmla="*/ 4 h 24"/>
                  <a:gd name="T52" fmla="*/ 2 w 24"/>
                  <a:gd name="T53" fmla="*/ 6 h 24"/>
                  <a:gd name="T54" fmla="*/ 0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0 w 24"/>
                  <a:gd name="T67" fmla="*/ 17 h 24"/>
                  <a:gd name="T68" fmla="*/ 2 w 24"/>
                  <a:gd name="T69" fmla="*/ 19 h 24"/>
                  <a:gd name="T70" fmla="*/ 2 w 24"/>
                  <a:gd name="T71" fmla="*/ 19 h 24"/>
                  <a:gd name="T72" fmla="*/ 3 w 24"/>
                  <a:gd name="T73" fmla="*/ 21 h 24"/>
                  <a:gd name="T74" fmla="*/ 5 w 24"/>
                  <a:gd name="T75" fmla="*/ 23 h 24"/>
                  <a:gd name="T76" fmla="*/ 7 w 24"/>
                  <a:gd name="T77" fmla="*/ 23 h 24"/>
                  <a:gd name="T78" fmla="*/ 9 w 24"/>
                  <a:gd name="T79" fmla="*/ 23 h 24"/>
                  <a:gd name="T80" fmla="*/ 11 w 24"/>
                  <a:gd name="T81" fmla="*/ 23 h 24"/>
                  <a:gd name="T82" fmla="*/ 11 w 24"/>
                  <a:gd name="T83" fmla="*/ 23 h 24"/>
                  <a:gd name="T84" fmla="*/ 9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9" y="23"/>
                    </a:moveTo>
                    <a:lnTo>
                      <a:pt x="13" y="23"/>
                    </a:lnTo>
                    <a:lnTo>
                      <a:pt x="15" y="23"/>
                    </a:lnTo>
                    <a:lnTo>
                      <a:pt x="17" y="21"/>
                    </a:lnTo>
                    <a:lnTo>
                      <a:pt x="19" y="19"/>
                    </a:lnTo>
                    <a:lnTo>
                      <a:pt x="21" y="17"/>
                    </a:lnTo>
                    <a:lnTo>
                      <a:pt x="21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10"/>
                    </a:lnTo>
                    <a:lnTo>
                      <a:pt x="21" y="8"/>
                    </a:lnTo>
                    <a:lnTo>
                      <a:pt x="21" y="6"/>
                    </a:lnTo>
                    <a:lnTo>
                      <a:pt x="19" y="6"/>
                    </a:lnTo>
                    <a:lnTo>
                      <a:pt x="19" y="4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3" y="21"/>
                    </a:lnTo>
                    <a:lnTo>
                      <a:pt x="5" y="23"/>
                    </a:lnTo>
                    <a:lnTo>
                      <a:pt x="7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9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9" name="Line 43"/>
              <p:cNvSpPr>
                <a:spLocks noChangeShapeType="1"/>
              </p:cNvSpPr>
              <p:nvPr/>
            </p:nvSpPr>
            <p:spPr bwMode="auto">
              <a:xfrm flipH="1" flipV="1">
                <a:off x="4019550" y="4049713"/>
                <a:ext cx="698500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0" name="Freeform 44"/>
              <p:cNvSpPr>
                <a:spLocks/>
              </p:cNvSpPr>
              <p:nvPr/>
            </p:nvSpPr>
            <p:spPr bwMode="auto">
              <a:xfrm>
                <a:off x="4273550" y="4359275"/>
                <a:ext cx="1412875" cy="450850"/>
              </a:xfrm>
              <a:custGeom>
                <a:avLst/>
                <a:gdLst>
                  <a:gd name="T0" fmla="*/ 889 w 935"/>
                  <a:gd name="T1" fmla="*/ 283 h 284"/>
                  <a:gd name="T2" fmla="*/ 0 w 935"/>
                  <a:gd name="T3" fmla="*/ 283 h 284"/>
                  <a:gd name="T4" fmla="*/ 0 w 935"/>
                  <a:gd name="T5" fmla="*/ 0 h 284"/>
                  <a:gd name="T6" fmla="*/ 0 60000 65536"/>
                  <a:gd name="T7" fmla="*/ 0 60000 65536"/>
                  <a:gd name="T8" fmla="*/ 0 60000 65536"/>
                  <a:gd name="T9" fmla="*/ 0 w 935"/>
                  <a:gd name="T10" fmla="*/ 0 h 284"/>
                  <a:gd name="T11" fmla="*/ 935 w 935"/>
                  <a:gd name="T12" fmla="*/ 284 h 2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35" h="284">
                    <a:moveTo>
                      <a:pt x="934" y="283"/>
                    </a:moveTo>
                    <a:lnTo>
                      <a:pt x="0" y="283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1" name="Freeform 45"/>
              <p:cNvSpPr>
                <a:spLocks/>
              </p:cNvSpPr>
              <p:nvPr/>
            </p:nvSpPr>
            <p:spPr bwMode="auto">
              <a:xfrm>
                <a:off x="5686425" y="3081338"/>
                <a:ext cx="147638" cy="2820988"/>
              </a:xfrm>
              <a:custGeom>
                <a:avLst/>
                <a:gdLst>
                  <a:gd name="T0" fmla="*/ 90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0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2" name="Freeform 46"/>
              <p:cNvSpPr>
                <a:spLocks/>
              </p:cNvSpPr>
              <p:nvPr/>
            </p:nvSpPr>
            <p:spPr bwMode="auto">
              <a:xfrm>
                <a:off x="4602163" y="3141663"/>
                <a:ext cx="579438" cy="669925"/>
              </a:xfrm>
              <a:custGeom>
                <a:avLst/>
                <a:gdLst>
                  <a:gd name="T0" fmla="*/ 0 w 301"/>
                  <a:gd name="T1" fmla="*/ 0 h 422"/>
                  <a:gd name="T2" fmla="*/ 0 w 301"/>
                  <a:gd name="T3" fmla="*/ 170 h 422"/>
                  <a:gd name="T4" fmla="*/ 75 w 301"/>
                  <a:gd name="T5" fmla="*/ 210 h 422"/>
                  <a:gd name="T6" fmla="*/ 0 w 301"/>
                  <a:gd name="T7" fmla="*/ 251 h 422"/>
                  <a:gd name="T8" fmla="*/ 0 w 301"/>
                  <a:gd name="T9" fmla="*/ 421 h 422"/>
                  <a:gd name="T10" fmla="*/ 364 w 301"/>
                  <a:gd name="T11" fmla="*/ 285 h 422"/>
                  <a:gd name="T12" fmla="*/ 364 w 301"/>
                  <a:gd name="T13" fmla="*/ 138 h 422"/>
                  <a:gd name="T14" fmla="*/ 0 w 301"/>
                  <a:gd name="T15" fmla="*/ 0 h 422"/>
                  <a:gd name="T16" fmla="*/ 0 w 301"/>
                  <a:gd name="T17" fmla="*/ 0 h 42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01"/>
                  <a:gd name="T28" fmla="*/ 0 h 422"/>
                  <a:gd name="T29" fmla="*/ 301 w 301"/>
                  <a:gd name="T30" fmla="*/ 422 h 42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01" h="422">
                    <a:moveTo>
                      <a:pt x="0" y="0"/>
                    </a:moveTo>
                    <a:lnTo>
                      <a:pt x="0" y="170"/>
                    </a:lnTo>
                    <a:lnTo>
                      <a:pt x="62" y="210"/>
                    </a:lnTo>
                    <a:lnTo>
                      <a:pt x="0" y="251"/>
                    </a:lnTo>
                    <a:lnTo>
                      <a:pt x="0" y="421"/>
                    </a:lnTo>
                    <a:lnTo>
                      <a:pt x="300" y="285"/>
                    </a:lnTo>
                    <a:lnTo>
                      <a:pt x="300" y="13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FF99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3" name="Freeform 47"/>
              <p:cNvSpPr>
                <a:spLocks/>
              </p:cNvSpPr>
              <p:nvPr/>
            </p:nvSpPr>
            <p:spPr bwMode="auto">
              <a:xfrm>
                <a:off x="4713288" y="3944938"/>
                <a:ext cx="620713" cy="727075"/>
              </a:xfrm>
              <a:custGeom>
                <a:avLst/>
                <a:gdLst>
                  <a:gd name="T0" fmla="*/ 0 w 300"/>
                  <a:gd name="T1" fmla="*/ 0 h 422"/>
                  <a:gd name="T2" fmla="*/ 0 w 300"/>
                  <a:gd name="T3" fmla="*/ 186 h 422"/>
                  <a:gd name="T4" fmla="*/ 80 w 300"/>
                  <a:gd name="T5" fmla="*/ 229 h 422"/>
                  <a:gd name="T6" fmla="*/ 0 w 300"/>
                  <a:gd name="T7" fmla="*/ 272 h 422"/>
                  <a:gd name="T8" fmla="*/ 0 w 300"/>
                  <a:gd name="T9" fmla="*/ 457 h 422"/>
                  <a:gd name="T10" fmla="*/ 390 w 300"/>
                  <a:gd name="T11" fmla="*/ 309 h 422"/>
                  <a:gd name="T12" fmla="*/ 390 w 300"/>
                  <a:gd name="T13" fmla="*/ 148 h 422"/>
                  <a:gd name="T14" fmla="*/ 0 w 300"/>
                  <a:gd name="T15" fmla="*/ 0 h 422"/>
                  <a:gd name="T16" fmla="*/ 0 w 300"/>
                  <a:gd name="T17" fmla="*/ 0 h 42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00"/>
                  <a:gd name="T28" fmla="*/ 0 h 422"/>
                  <a:gd name="T29" fmla="*/ 300 w 300"/>
                  <a:gd name="T30" fmla="*/ 422 h 42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00" h="422">
                    <a:moveTo>
                      <a:pt x="0" y="0"/>
                    </a:moveTo>
                    <a:lnTo>
                      <a:pt x="0" y="171"/>
                    </a:lnTo>
                    <a:lnTo>
                      <a:pt x="61" y="211"/>
                    </a:lnTo>
                    <a:lnTo>
                      <a:pt x="0" y="251"/>
                    </a:lnTo>
                    <a:lnTo>
                      <a:pt x="0" y="421"/>
                    </a:lnTo>
                    <a:lnTo>
                      <a:pt x="299" y="285"/>
                    </a:lnTo>
                    <a:lnTo>
                      <a:pt x="299" y="13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FF99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4" name="Freeform 48"/>
              <p:cNvSpPr>
                <a:spLocks/>
              </p:cNvSpPr>
              <p:nvPr/>
            </p:nvSpPr>
            <p:spPr bwMode="auto">
              <a:xfrm>
                <a:off x="4246563" y="3482975"/>
                <a:ext cx="239713" cy="379413"/>
              </a:xfrm>
              <a:custGeom>
                <a:avLst/>
                <a:gdLst>
                  <a:gd name="T0" fmla="*/ 73 w 151"/>
                  <a:gd name="T1" fmla="*/ 236 h 239"/>
                  <a:gd name="T2" fmla="*/ 86 w 151"/>
                  <a:gd name="T3" fmla="*/ 236 h 239"/>
                  <a:gd name="T4" fmla="*/ 98 w 151"/>
                  <a:gd name="T5" fmla="*/ 232 h 239"/>
                  <a:gd name="T6" fmla="*/ 109 w 151"/>
                  <a:gd name="T7" fmla="*/ 224 h 239"/>
                  <a:gd name="T8" fmla="*/ 119 w 151"/>
                  <a:gd name="T9" fmla="*/ 215 h 239"/>
                  <a:gd name="T10" fmla="*/ 129 w 151"/>
                  <a:gd name="T11" fmla="*/ 203 h 239"/>
                  <a:gd name="T12" fmla="*/ 134 w 151"/>
                  <a:gd name="T13" fmla="*/ 188 h 239"/>
                  <a:gd name="T14" fmla="*/ 142 w 151"/>
                  <a:gd name="T15" fmla="*/ 172 h 239"/>
                  <a:gd name="T16" fmla="*/ 146 w 151"/>
                  <a:gd name="T17" fmla="*/ 155 h 239"/>
                  <a:gd name="T18" fmla="*/ 150 w 151"/>
                  <a:gd name="T19" fmla="*/ 138 h 239"/>
                  <a:gd name="T20" fmla="*/ 150 w 151"/>
                  <a:gd name="T21" fmla="*/ 119 h 239"/>
                  <a:gd name="T22" fmla="*/ 150 w 151"/>
                  <a:gd name="T23" fmla="*/ 100 h 239"/>
                  <a:gd name="T24" fmla="*/ 146 w 151"/>
                  <a:gd name="T25" fmla="*/ 80 h 239"/>
                  <a:gd name="T26" fmla="*/ 142 w 151"/>
                  <a:gd name="T27" fmla="*/ 63 h 239"/>
                  <a:gd name="T28" fmla="*/ 134 w 151"/>
                  <a:gd name="T29" fmla="*/ 48 h 239"/>
                  <a:gd name="T30" fmla="*/ 129 w 151"/>
                  <a:gd name="T31" fmla="*/ 34 h 239"/>
                  <a:gd name="T32" fmla="*/ 119 w 151"/>
                  <a:gd name="T33" fmla="*/ 23 h 239"/>
                  <a:gd name="T34" fmla="*/ 109 w 151"/>
                  <a:gd name="T35" fmla="*/ 13 h 239"/>
                  <a:gd name="T36" fmla="*/ 98 w 151"/>
                  <a:gd name="T37" fmla="*/ 6 h 239"/>
                  <a:gd name="T38" fmla="*/ 86 w 151"/>
                  <a:gd name="T39" fmla="*/ 0 h 239"/>
                  <a:gd name="T40" fmla="*/ 75 w 151"/>
                  <a:gd name="T41" fmla="*/ 0 h 239"/>
                  <a:gd name="T42" fmla="*/ 62 w 151"/>
                  <a:gd name="T43" fmla="*/ 0 h 239"/>
                  <a:gd name="T44" fmla="*/ 50 w 151"/>
                  <a:gd name="T45" fmla="*/ 6 h 239"/>
                  <a:gd name="T46" fmla="*/ 40 w 151"/>
                  <a:gd name="T47" fmla="*/ 13 h 239"/>
                  <a:gd name="T48" fmla="*/ 31 w 151"/>
                  <a:gd name="T49" fmla="*/ 23 h 239"/>
                  <a:gd name="T50" fmla="*/ 21 w 151"/>
                  <a:gd name="T51" fmla="*/ 34 h 239"/>
                  <a:gd name="T52" fmla="*/ 14 w 151"/>
                  <a:gd name="T53" fmla="*/ 48 h 239"/>
                  <a:gd name="T54" fmla="*/ 8 w 151"/>
                  <a:gd name="T55" fmla="*/ 63 h 239"/>
                  <a:gd name="T56" fmla="*/ 4 w 151"/>
                  <a:gd name="T57" fmla="*/ 80 h 239"/>
                  <a:gd name="T58" fmla="*/ 0 w 151"/>
                  <a:gd name="T59" fmla="*/ 100 h 239"/>
                  <a:gd name="T60" fmla="*/ 0 w 151"/>
                  <a:gd name="T61" fmla="*/ 119 h 239"/>
                  <a:gd name="T62" fmla="*/ 0 w 151"/>
                  <a:gd name="T63" fmla="*/ 138 h 239"/>
                  <a:gd name="T64" fmla="*/ 4 w 151"/>
                  <a:gd name="T65" fmla="*/ 155 h 239"/>
                  <a:gd name="T66" fmla="*/ 8 w 151"/>
                  <a:gd name="T67" fmla="*/ 172 h 239"/>
                  <a:gd name="T68" fmla="*/ 14 w 151"/>
                  <a:gd name="T69" fmla="*/ 188 h 239"/>
                  <a:gd name="T70" fmla="*/ 21 w 151"/>
                  <a:gd name="T71" fmla="*/ 203 h 239"/>
                  <a:gd name="T72" fmla="*/ 31 w 151"/>
                  <a:gd name="T73" fmla="*/ 215 h 239"/>
                  <a:gd name="T74" fmla="*/ 40 w 151"/>
                  <a:gd name="T75" fmla="*/ 224 h 239"/>
                  <a:gd name="T76" fmla="*/ 50 w 151"/>
                  <a:gd name="T77" fmla="*/ 232 h 239"/>
                  <a:gd name="T78" fmla="*/ 62 w 151"/>
                  <a:gd name="T79" fmla="*/ 236 h 239"/>
                  <a:gd name="T80" fmla="*/ 75 w 151"/>
                  <a:gd name="T81" fmla="*/ 238 h 239"/>
                  <a:gd name="T82" fmla="*/ 75 w 151"/>
                  <a:gd name="T83" fmla="*/ 238 h 239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51"/>
                  <a:gd name="T127" fmla="*/ 0 h 239"/>
                  <a:gd name="T128" fmla="*/ 151 w 151"/>
                  <a:gd name="T129" fmla="*/ 239 h 239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51" h="239">
                    <a:moveTo>
                      <a:pt x="73" y="236"/>
                    </a:moveTo>
                    <a:lnTo>
                      <a:pt x="86" y="236"/>
                    </a:lnTo>
                    <a:lnTo>
                      <a:pt x="98" y="232"/>
                    </a:lnTo>
                    <a:lnTo>
                      <a:pt x="109" y="224"/>
                    </a:lnTo>
                    <a:lnTo>
                      <a:pt x="119" y="215"/>
                    </a:lnTo>
                    <a:lnTo>
                      <a:pt x="129" y="203"/>
                    </a:lnTo>
                    <a:lnTo>
                      <a:pt x="134" y="188"/>
                    </a:lnTo>
                    <a:lnTo>
                      <a:pt x="142" y="172"/>
                    </a:lnTo>
                    <a:lnTo>
                      <a:pt x="146" y="155"/>
                    </a:lnTo>
                    <a:lnTo>
                      <a:pt x="150" y="138"/>
                    </a:lnTo>
                    <a:lnTo>
                      <a:pt x="150" y="119"/>
                    </a:lnTo>
                    <a:lnTo>
                      <a:pt x="150" y="100"/>
                    </a:lnTo>
                    <a:lnTo>
                      <a:pt x="146" y="80"/>
                    </a:lnTo>
                    <a:lnTo>
                      <a:pt x="142" y="63"/>
                    </a:lnTo>
                    <a:lnTo>
                      <a:pt x="134" y="48"/>
                    </a:lnTo>
                    <a:lnTo>
                      <a:pt x="129" y="34"/>
                    </a:lnTo>
                    <a:lnTo>
                      <a:pt x="119" y="23"/>
                    </a:lnTo>
                    <a:lnTo>
                      <a:pt x="109" y="13"/>
                    </a:lnTo>
                    <a:lnTo>
                      <a:pt x="98" y="6"/>
                    </a:lnTo>
                    <a:lnTo>
                      <a:pt x="86" y="0"/>
                    </a:lnTo>
                    <a:lnTo>
                      <a:pt x="75" y="0"/>
                    </a:lnTo>
                    <a:lnTo>
                      <a:pt x="62" y="0"/>
                    </a:lnTo>
                    <a:lnTo>
                      <a:pt x="50" y="6"/>
                    </a:lnTo>
                    <a:lnTo>
                      <a:pt x="40" y="13"/>
                    </a:lnTo>
                    <a:lnTo>
                      <a:pt x="31" y="23"/>
                    </a:lnTo>
                    <a:lnTo>
                      <a:pt x="21" y="34"/>
                    </a:lnTo>
                    <a:lnTo>
                      <a:pt x="14" y="48"/>
                    </a:lnTo>
                    <a:lnTo>
                      <a:pt x="8" y="63"/>
                    </a:lnTo>
                    <a:lnTo>
                      <a:pt x="4" y="80"/>
                    </a:lnTo>
                    <a:lnTo>
                      <a:pt x="0" y="100"/>
                    </a:lnTo>
                    <a:lnTo>
                      <a:pt x="0" y="119"/>
                    </a:lnTo>
                    <a:lnTo>
                      <a:pt x="0" y="138"/>
                    </a:lnTo>
                    <a:lnTo>
                      <a:pt x="4" y="155"/>
                    </a:lnTo>
                    <a:lnTo>
                      <a:pt x="8" y="172"/>
                    </a:lnTo>
                    <a:lnTo>
                      <a:pt x="14" y="188"/>
                    </a:lnTo>
                    <a:lnTo>
                      <a:pt x="21" y="203"/>
                    </a:lnTo>
                    <a:lnTo>
                      <a:pt x="31" y="215"/>
                    </a:lnTo>
                    <a:lnTo>
                      <a:pt x="40" y="224"/>
                    </a:lnTo>
                    <a:lnTo>
                      <a:pt x="50" y="232"/>
                    </a:lnTo>
                    <a:lnTo>
                      <a:pt x="62" y="236"/>
                    </a:lnTo>
                    <a:lnTo>
                      <a:pt x="75" y="238"/>
                    </a:lnTo>
                  </a:path>
                </a:pathLst>
              </a:custGeom>
              <a:solidFill>
                <a:srgbClr val="EAEAEA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5" name="Rectangle 49"/>
              <p:cNvSpPr>
                <a:spLocks noChangeArrowheads="1"/>
              </p:cNvSpPr>
              <p:nvPr/>
            </p:nvSpPr>
            <p:spPr bwMode="auto">
              <a:xfrm>
                <a:off x="4733925" y="4383088"/>
                <a:ext cx="185722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ALU</a:t>
                </a:r>
              </a:p>
            </p:txBody>
          </p:sp>
          <p:sp>
            <p:nvSpPr>
              <p:cNvPr id="246" name="Rectangle 50"/>
              <p:cNvSpPr>
                <a:spLocks noChangeArrowheads="1"/>
              </p:cNvSpPr>
              <p:nvPr/>
            </p:nvSpPr>
            <p:spPr bwMode="auto">
              <a:xfrm>
                <a:off x="5038725" y="4319588"/>
                <a:ext cx="263502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result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48" name="Rectangle 52"/>
              <p:cNvSpPr>
                <a:spLocks noChangeArrowheads="1"/>
              </p:cNvSpPr>
              <p:nvPr/>
            </p:nvSpPr>
            <p:spPr bwMode="auto">
              <a:xfrm>
                <a:off x="4887913" y="3319463"/>
                <a:ext cx="263502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Add </a:t>
                </a:r>
              </a:p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result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49" name="Rectangle 53"/>
              <p:cNvSpPr>
                <a:spLocks noChangeArrowheads="1"/>
              </p:cNvSpPr>
              <p:nvPr/>
            </p:nvSpPr>
            <p:spPr bwMode="auto">
              <a:xfrm>
                <a:off x="4619625" y="3529013"/>
                <a:ext cx="182547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Add</a:t>
                </a:r>
              </a:p>
            </p:txBody>
          </p:sp>
          <p:sp>
            <p:nvSpPr>
              <p:cNvPr id="250" name="Rectangle 54"/>
              <p:cNvSpPr>
                <a:spLocks noChangeArrowheads="1"/>
              </p:cNvSpPr>
              <p:nvPr/>
            </p:nvSpPr>
            <p:spPr bwMode="auto">
              <a:xfrm>
                <a:off x="4283092" y="3573618"/>
                <a:ext cx="184134" cy="2046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Shift </a:t>
                </a:r>
              </a:p>
              <a:p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left 1</a:t>
                </a:r>
              </a:p>
            </p:txBody>
          </p:sp>
          <p:sp>
            <p:nvSpPr>
              <p:cNvPr id="251" name="Line 55"/>
              <p:cNvSpPr>
                <a:spLocks noChangeShapeType="1"/>
              </p:cNvSpPr>
              <p:nvPr/>
            </p:nvSpPr>
            <p:spPr bwMode="auto">
              <a:xfrm flipH="1" flipV="1">
                <a:off x="4614863" y="4514850"/>
                <a:ext cx="103188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2" name="Line 56"/>
              <p:cNvSpPr>
                <a:spLocks noChangeShapeType="1"/>
              </p:cNvSpPr>
              <p:nvPr/>
            </p:nvSpPr>
            <p:spPr bwMode="auto">
              <a:xfrm flipH="1" flipV="1">
                <a:off x="4010025" y="4357688"/>
                <a:ext cx="460375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3" name="Line 57"/>
              <p:cNvSpPr>
                <a:spLocks noChangeShapeType="1"/>
              </p:cNvSpPr>
              <p:nvPr/>
            </p:nvSpPr>
            <p:spPr bwMode="auto">
              <a:xfrm flipH="1" flipV="1">
                <a:off x="4359275" y="4681538"/>
                <a:ext cx="112713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4" name="Line 58"/>
              <p:cNvSpPr>
                <a:spLocks noChangeShapeType="1"/>
              </p:cNvSpPr>
              <p:nvPr/>
            </p:nvSpPr>
            <p:spPr bwMode="auto">
              <a:xfrm flipH="1">
                <a:off x="5187950" y="3471863"/>
                <a:ext cx="488950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5" name="Line 59"/>
              <p:cNvSpPr>
                <a:spLocks noChangeShapeType="1"/>
              </p:cNvSpPr>
              <p:nvPr/>
            </p:nvSpPr>
            <p:spPr bwMode="auto">
              <a:xfrm flipH="1" flipV="1">
                <a:off x="5326063" y="4400550"/>
                <a:ext cx="360363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6" name="Rectangle 62"/>
              <p:cNvSpPr>
                <a:spLocks noChangeArrowheads="1"/>
              </p:cNvSpPr>
              <p:nvPr/>
            </p:nvSpPr>
            <p:spPr bwMode="auto">
              <a:xfrm>
                <a:off x="4591065" y="5002213"/>
                <a:ext cx="344458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rgbClr val="EB7500"/>
                    </a:solidFill>
                    <a:latin typeface="+mj-lt"/>
                  </a:rPr>
                  <a:t>ALU</a:t>
                </a:r>
              </a:p>
              <a:p>
                <a:pPr algn="ctr"/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Control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258" name="Line 65"/>
              <p:cNvSpPr>
                <a:spLocks noChangeShapeType="1"/>
              </p:cNvSpPr>
              <p:nvPr/>
            </p:nvSpPr>
            <p:spPr bwMode="auto">
              <a:xfrm flipH="1">
                <a:off x="4010024" y="5681664"/>
                <a:ext cx="166846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9" name="Line 66"/>
              <p:cNvSpPr>
                <a:spLocks noChangeShapeType="1"/>
              </p:cNvSpPr>
              <p:nvPr/>
            </p:nvSpPr>
            <p:spPr bwMode="auto">
              <a:xfrm flipH="1" flipV="1">
                <a:off x="4486275" y="3667125"/>
                <a:ext cx="112713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60" name="Rectangle 67"/>
              <p:cNvSpPr>
                <a:spLocks noChangeArrowheads="1"/>
              </p:cNvSpPr>
              <p:nvPr/>
            </p:nvSpPr>
            <p:spPr bwMode="auto">
              <a:xfrm>
                <a:off x="3067069" y="3437503"/>
                <a:ext cx="431763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RegWrite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261" name="Rectangle 68"/>
              <p:cNvSpPr>
                <a:spLocks noChangeArrowheads="1"/>
              </p:cNvSpPr>
              <p:nvPr/>
            </p:nvSpPr>
            <p:spPr bwMode="auto">
              <a:xfrm>
                <a:off x="2880684" y="3867157"/>
                <a:ext cx="380968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reg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262" name="Rectangle 69"/>
              <p:cNvSpPr>
                <a:spLocks noChangeArrowheads="1"/>
              </p:cNvSpPr>
              <p:nvPr/>
            </p:nvSpPr>
            <p:spPr bwMode="auto">
              <a:xfrm>
                <a:off x="2884605" y="4119546"/>
                <a:ext cx="380968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reg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2</a:t>
                </a:r>
              </a:p>
            </p:txBody>
          </p:sp>
          <p:sp>
            <p:nvSpPr>
              <p:cNvPr id="263" name="Rectangle 70"/>
              <p:cNvSpPr>
                <a:spLocks noChangeArrowheads="1"/>
              </p:cNvSpPr>
              <p:nvPr/>
            </p:nvSpPr>
            <p:spPr bwMode="auto">
              <a:xfrm>
                <a:off x="2892480" y="4359228"/>
                <a:ext cx="336521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Write reg</a:t>
                </a:r>
                <a:endParaRPr lang="en-US" sz="7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64" name="Rectangle 71"/>
              <p:cNvSpPr>
                <a:spLocks noChangeArrowheads="1"/>
              </p:cNvSpPr>
              <p:nvPr/>
            </p:nvSpPr>
            <p:spPr bwMode="auto">
              <a:xfrm>
                <a:off x="2887417" y="4591380"/>
                <a:ext cx="377793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Write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data</a:t>
                </a:r>
              </a:p>
            </p:txBody>
          </p:sp>
          <p:sp>
            <p:nvSpPr>
              <p:cNvPr id="265" name="Rectangle 72"/>
              <p:cNvSpPr>
                <a:spLocks noChangeArrowheads="1"/>
              </p:cNvSpPr>
              <p:nvPr/>
            </p:nvSpPr>
            <p:spPr bwMode="auto">
              <a:xfrm>
                <a:off x="3252970" y="4009338"/>
                <a:ext cx="422239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data 1</a:t>
                </a:r>
              </a:p>
            </p:txBody>
          </p:sp>
          <p:sp>
            <p:nvSpPr>
              <p:cNvPr id="266" name="Rectangle 73"/>
              <p:cNvSpPr>
                <a:spLocks noChangeArrowheads="1"/>
              </p:cNvSpPr>
              <p:nvPr/>
            </p:nvSpPr>
            <p:spPr bwMode="auto">
              <a:xfrm>
                <a:off x="3258731" y="4311681"/>
                <a:ext cx="422239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data 2</a:t>
                </a:r>
              </a:p>
            </p:txBody>
          </p:sp>
          <p:sp>
            <p:nvSpPr>
              <p:cNvPr id="267" name="Rectangle 74"/>
              <p:cNvSpPr>
                <a:spLocks noChangeArrowheads="1"/>
              </p:cNvSpPr>
              <p:nvPr/>
            </p:nvSpPr>
            <p:spPr bwMode="auto">
              <a:xfrm>
                <a:off x="3279774" y="4525078"/>
                <a:ext cx="387303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r"/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Register </a:t>
                </a: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File</a:t>
                </a:r>
              </a:p>
            </p:txBody>
          </p:sp>
          <p:sp>
            <p:nvSpPr>
              <p:cNvPr id="268" name="Freeform 79"/>
              <p:cNvSpPr>
                <a:spLocks/>
              </p:cNvSpPr>
              <p:nvPr/>
            </p:nvSpPr>
            <p:spPr bwMode="auto">
              <a:xfrm>
                <a:off x="3319463" y="4862513"/>
                <a:ext cx="341313" cy="582613"/>
              </a:xfrm>
              <a:custGeom>
                <a:avLst/>
                <a:gdLst>
                  <a:gd name="T0" fmla="*/ 107 w 173"/>
                  <a:gd name="T1" fmla="*/ 366 h 367"/>
                  <a:gd name="T2" fmla="*/ 123 w 173"/>
                  <a:gd name="T3" fmla="*/ 364 h 367"/>
                  <a:gd name="T4" fmla="*/ 140 w 173"/>
                  <a:gd name="T5" fmla="*/ 357 h 367"/>
                  <a:gd name="T6" fmla="*/ 157 w 173"/>
                  <a:gd name="T7" fmla="*/ 345 h 367"/>
                  <a:gd name="T8" fmla="*/ 172 w 173"/>
                  <a:gd name="T9" fmla="*/ 332 h 367"/>
                  <a:gd name="T10" fmla="*/ 183 w 173"/>
                  <a:gd name="T11" fmla="*/ 313 h 367"/>
                  <a:gd name="T12" fmla="*/ 193 w 173"/>
                  <a:gd name="T13" fmla="*/ 292 h 367"/>
                  <a:gd name="T14" fmla="*/ 203 w 173"/>
                  <a:gd name="T15" fmla="*/ 267 h 367"/>
                  <a:gd name="T16" fmla="*/ 209 w 173"/>
                  <a:gd name="T17" fmla="*/ 242 h 367"/>
                  <a:gd name="T18" fmla="*/ 214 w 173"/>
                  <a:gd name="T19" fmla="*/ 213 h 367"/>
                  <a:gd name="T20" fmla="*/ 214 w 173"/>
                  <a:gd name="T21" fmla="*/ 182 h 367"/>
                  <a:gd name="T22" fmla="*/ 214 w 173"/>
                  <a:gd name="T23" fmla="*/ 154 h 367"/>
                  <a:gd name="T24" fmla="*/ 209 w 173"/>
                  <a:gd name="T25" fmla="*/ 125 h 367"/>
                  <a:gd name="T26" fmla="*/ 203 w 173"/>
                  <a:gd name="T27" fmla="*/ 98 h 367"/>
                  <a:gd name="T28" fmla="*/ 193 w 173"/>
                  <a:gd name="T29" fmla="*/ 75 h 367"/>
                  <a:gd name="T30" fmla="*/ 183 w 173"/>
                  <a:gd name="T31" fmla="*/ 54 h 367"/>
                  <a:gd name="T32" fmla="*/ 172 w 173"/>
                  <a:gd name="T33" fmla="*/ 35 h 367"/>
                  <a:gd name="T34" fmla="*/ 157 w 173"/>
                  <a:gd name="T35" fmla="*/ 20 h 367"/>
                  <a:gd name="T36" fmla="*/ 140 w 173"/>
                  <a:gd name="T37" fmla="*/ 8 h 367"/>
                  <a:gd name="T38" fmla="*/ 123 w 173"/>
                  <a:gd name="T39" fmla="*/ 2 h 367"/>
                  <a:gd name="T40" fmla="*/ 107 w 173"/>
                  <a:gd name="T41" fmla="*/ 0 h 367"/>
                  <a:gd name="T42" fmla="*/ 91 w 173"/>
                  <a:gd name="T43" fmla="*/ 2 h 367"/>
                  <a:gd name="T44" fmla="*/ 73 w 173"/>
                  <a:gd name="T45" fmla="*/ 8 h 367"/>
                  <a:gd name="T46" fmla="*/ 57 w 173"/>
                  <a:gd name="T47" fmla="*/ 20 h 367"/>
                  <a:gd name="T48" fmla="*/ 45 w 173"/>
                  <a:gd name="T49" fmla="*/ 35 h 367"/>
                  <a:gd name="T50" fmla="*/ 31 w 173"/>
                  <a:gd name="T51" fmla="*/ 54 h 367"/>
                  <a:gd name="T52" fmla="*/ 21 w 173"/>
                  <a:gd name="T53" fmla="*/ 75 h 367"/>
                  <a:gd name="T54" fmla="*/ 11 w 173"/>
                  <a:gd name="T55" fmla="*/ 98 h 367"/>
                  <a:gd name="T56" fmla="*/ 5 w 173"/>
                  <a:gd name="T57" fmla="*/ 125 h 367"/>
                  <a:gd name="T58" fmla="*/ 2 w 173"/>
                  <a:gd name="T59" fmla="*/ 154 h 367"/>
                  <a:gd name="T60" fmla="*/ 0 w 173"/>
                  <a:gd name="T61" fmla="*/ 182 h 367"/>
                  <a:gd name="T62" fmla="*/ 2 w 173"/>
                  <a:gd name="T63" fmla="*/ 213 h 367"/>
                  <a:gd name="T64" fmla="*/ 5 w 173"/>
                  <a:gd name="T65" fmla="*/ 242 h 367"/>
                  <a:gd name="T66" fmla="*/ 11 w 173"/>
                  <a:gd name="T67" fmla="*/ 267 h 367"/>
                  <a:gd name="T68" fmla="*/ 21 w 173"/>
                  <a:gd name="T69" fmla="*/ 292 h 367"/>
                  <a:gd name="T70" fmla="*/ 31 w 173"/>
                  <a:gd name="T71" fmla="*/ 313 h 367"/>
                  <a:gd name="T72" fmla="*/ 45 w 173"/>
                  <a:gd name="T73" fmla="*/ 332 h 367"/>
                  <a:gd name="T74" fmla="*/ 57 w 173"/>
                  <a:gd name="T75" fmla="*/ 345 h 367"/>
                  <a:gd name="T76" fmla="*/ 73 w 173"/>
                  <a:gd name="T77" fmla="*/ 357 h 367"/>
                  <a:gd name="T78" fmla="*/ 91 w 173"/>
                  <a:gd name="T79" fmla="*/ 364 h 367"/>
                  <a:gd name="T80" fmla="*/ 107 w 173"/>
                  <a:gd name="T81" fmla="*/ 366 h 367"/>
                  <a:gd name="T82" fmla="*/ 107 w 173"/>
                  <a:gd name="T83" fmla="*/ 366 h 36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73"/>
                  <a:gd name="T127" fmla="*/ 0 h 367"/>
                  <a:gd name="T128" fmla="*/ 173 w 173"/>
                  <a:gd name="T129" fmla="*/ 367 h 36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73" h="367">
                    <a:moveTo>
                      <a:pt x="86" y="366"/>
                    </a:moveTo>
                    <a:lnTo>
                      <a:pt x="99" y="364"/>
                    </a:lnTo>
                    <a:lnTo>
                      <a:pt x="113" y="357"/>
                    </a:lnTo>
                    <a:lnTo>
                      <a:pt x="126" y="345"/>
                    </a:lnTo>
                    <a:lnTo>
                      <a:pt x="138" y="332"/>
                    </a:lnTo>
                    <a:lnTo>
                      <a:pt x="147" y="313"/>
                    </a:lnTo>
                    <a:lnTo>
                      <a:pt x="155" y="292"/>
                    </a:lnTo>
                    <a:lnTo>
                      <a:pt x="163" y="267"/>
                    </a:lnTo>
                    <a:lnTo>
                      <a:pt x="168" y="242"/>
                    </a:lnTo>
                    <a:lnTo>
                      <a:pt x="172" y="213"/>
                    </a:lnTo>
                    <a:lnTo>
                      <a:pt x="172" y="182"/>
                    </a:lnTo>
                    <a:lnTo>
                      <a:pt x="172" y="154"/>
                    </a:lnTo>
                    <a:lnTo>
                      <a:pt x="168" y="125"/>
                    </a:lnTo>
                    <a:lnTo>
                      <a:pt x="163" y="98"/>
                    </a:lnTo>
                    <a:lnTo>
                      <a:pt x="155" y="75"/>
                    </a:lnTo>
                    <a:lnTo>
                      <a:pt x="147" y="54"/>
                    </a:lnTo>
                    <a:lnTo>
                      <a:pt x="138" y="35"/>
                    </a:lnTo>
                    <a:lnTo>
                      <a:pt x="126" y="20"/>
                    </a:lnTo>
                    <a:lnTo>
                      <a:pt x="113" y="8"/>
                    </a:lnTo>
                    <a:lnTo>
                      <a:pt x="99" y="2"/>
                    </a:lnTo>
                    <a:lnTo>
                      <a:pt x="86" y="0"/>
                    </a:lnTo>
                    <a:lnTo>
                      <a:pt x="73" y="2"/>
                    </a:lnTo>
                    <a:lnTo>
                      <a:pt x="59" y="8"/>
                    </a:lnTo>
                    <a:lnTo>
                      <a:pt x="46" y="20"/>
                    </a:lnTo>
                    <a:lnTo>
                      <a:pt x="36" y="35"/>
                    </a:lnTo>
                    <a:lnTo>
                      <a:pt x="25" y="54"/>
                    </a:lnTo>
                    <a:lnTo>
                      <a:pt x="17" y="75"/>
                    </a:lnTo>
                    <a:lnTo>
                      <a:pt x="9" y="98"/>
                    </a:lnTo>
                    <a:lnTo>
                      <a:pt x="4" y="125"/>
                    </a:lnTo>
                    <a:lnTo>
                      <a:pt x="2" y="154"/>
                    </a:lnTo>
                    <a:lnTo>
                      <a:pt x="0" y="182"/>
                    </a:lnTo>
                    <a:lnTo>
                      <a:pt x="2" y="213"/>
                    </a:lnTo>
                    <a:lnTo>
                      <a:pt x="4" y="242"/>
                    </a:lnTo>
                    <a:lnTo>
                      <a:pt x="9" y="267"/>
                    </a:lnTo>
                    <a:lnTo>
                      <a:pt x="17" y="292"/>
                    </a:lnTo>
                    <a:lnTo>
                      <a:pt x="25" y="313"/>
                    </a:lnTo>
                    <a:lnTo>
                      <a:pt x="36" y="332"/>
                    </a:lnTo>
                    <a:lnTo>
                      <a:pt x="46" y="345"/>
                    </a:lnTo>
                    <a:lnTo>
                      <a:pt x="59" y="357"/>
                    </a:lnTo>
                    <a:lnTo>
                      <a:pt x="73" y="364"/>
                    </a:lnTo>
                    <a:lnTo>
                      <a:pt x="86" y="366"/>
                    </a:lnTo>
                  </a:path>
                </a:pathLst>
              </a:custGeom>
              <a:solidFill>
                <a:srgbClr val="EAEAEA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69" name="Rectangle 80"/>
              <p:cNvSpPr>
                <a:spLocks noChangeArrowheads="1"/>
              </p:cNvSpPr>
              <p:nvPr/>
            </p:nvSpPr>
            <p:spPr bwMode="auto">
              <a:xfrm>
                <a:off x="3332997" y="5027379"/>
                <a:ext cx="317473" cy="2367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Sign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extend</a:t>
                </a:r>
              </a:p>
            </p:txBody>
          </p:sp>
          <p:sp>
            <p:nvSpPr>
              <p:cNvPr id="270" name="Line 83"/>
              <p:cNvSpPr>
                <a:spLocks noChangeShapeType="1"/>
              </p:cNvSpPr>
              <p:nvPr/>
            </p:nvSpPr>
            <p:spPr bwMode="auto">
              <a:xfrm flipH="1">
                <a:off x="2598738" y="4162425"/>
                <a:ext cx="2730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1" name="Line 84"/>
              <p:cNvSpPr>
                <a:spLocks noChangeShapeType="1"/>
              </p:cNvSpPr>
              <p:nvPr/>
            </p:nvSpPr>
            <p:spPr bwMode="auto">
              <a:xfrm flipH="1">
                <a:off x="2595563" y="3902075"/>
                <a:ext cx="2809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2" name="Line 85"/>
              <p:cNvSpPr>
                <a:spLocks noChangeShapeType="1"/>
              </p:cNvSpPr>
              <p:nvPr/>
            </p:nvSpPr>
            <p:spPr bwMode="auto">
              <a:xfrm flipH="1">
                <a:off x="3690938" y="4049713"/>
                <a:ext cx="17621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3" name="Line 86"/>
              <p:cNvSpPr>
                <a:spLocks noChangeShapeType="1"/>
              </p:cNvSpPr>
              <p:nvPr/>
            </p:nvSpPr>
            <p:spPr bwMode="auto">
              <a:xfrm flipH="1">
                <a:off x="3690938" y="4357688"/>
                <a:ext cx="17621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4" name="Line 87"/>
              <p:cNvSpPr>
                <a:spLocks noChangeShapeType="1"/>
              </p:cNvSpPr>
              <p:nvPr/>
            </p:nvSpPr>
            <p:spPr bwMode="auto">
              <a:xfrm>
                <a:off x="3290094" y="3562962"/>
                <a:ext cx="0" cy="200264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5" name="Rectangle 88"/>
              <p:cNvSpPr>
                <a:spLocks noChangeArrowheads="1"/>
              </p:cNvSpPr>
              <p:nvPr/>
            </p:nvSpPr>
            <p:spPr bwMode="auto">
              <a:xfrm>
                <a:off x="3841758" y="2904827"/>
                <a:ext cx="198421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D/E</a:t>
                </a:r>
              </a:p>
            </p:txBody>
          </p:sp>
          <p:sp>
            <p:nvSpPr>
              <p:cNvPr id="276" name="Rectangle 89"/>
              <p:cNvSpPr>
                <a:spLocks noChangeArrowheads="1"/>
              </p:cNvSpPr>
              <p:nvPr/>
            </p:nvSpPr>
            <p:spPr bwMode="auto">
              <a:xfrm>
                <a:off x="5640389" y="2894886"/>
                <a:ext cx="231755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E/M</a:t>
                </a:r>
              </a:p>
            </p:txBody>
          </p:sp>
          <p:sp>
            <p:nvSpPr>
              <p:cNvPr id="277" name="Rectangle 90"/>
              <p:cNvSpPr>
                <a:spLocks noChangeArrowheads="1"/>
              </p:cNvSpPr>
              <p:nvPr/>
            </p:nvSpPr>
            <p:spPr bwMode="auto">
              <a:xfrm>
                <a:off x="7408094" y="2896109"/>
                <a:ext cx="285726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M/W</a:t>
                </a:r>
              </a:p>
            </p:txBody>
          </p:sp>
          <p:sp>
            <p:nvSpPr>
              <p:cNvPr id="278" name="Freeform 92"/>
              <p:cNvSpPr>
                <a:spLocks/>
              </p:cNvSpPr>
              <p:nvPr/>
            </p:nvSpPr>
            <p:spPr bwMode="auto">
              <a:xfrm>
                <a:off x="6015038" y="4379913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4 w 24"/>
                  <a:gd name="T5" fmla="*/ 23 h 24"/>
                  <a:gd name="T6" fmla="*/ 16 w 24"/>
                  <a:gd name="T7" fmla="*/ 23 h 24"/>
                  <a:gd name="T8" fmla="*/ 18 w 24"/>
                  <a:gd name="T9" fmla="*/ 21 h 24"/>
                  <a:gd name="T10" fmla="*/ 20 w 24"/>
                  <a:gd name="T11" fmla="*/ 19 h 24"/>
                  <a:gd name="T12" fmla="*/ 20 w 24"/>
                  <a:gd name="T13" fmla="*/ 19 h 24"/>
                  <a:gd name="T14" fmla="*/ 21 w 24"/>
                  <a:gd name="T15" fmla="*/ 17 h 24"/>
                  <a:gd name="T16" fmla="*/ 21 w 24"/>
                  <a:gd name="T17" fmla="*/ 15 h 24"/>
                  <a:gd name="T18" fmla="*/ 23 w 24"/>
                  <a:gd name="T19" fmla="*/ 13 h 24"/>
                  <a:gd name="T20" fmla="*/ 23 w 24"/>
                  <a:gd name="T21" fmla="*/ 12 h 24"/>
                  <a:gd name="T22" fmla="*/ 23 w 24"/>
                  <a:gd name="T23" fmla="*/ 10 h 24"/>
                  <a:gd name="T24" fmla="*/ 21 w 24"/>
                  <a:gd name="T25" fmla="*/ 8 h 24"/>
                  <a:gd name="T26" fmla="*/ 21 w 24"/>
                  <a:gd name="T27" fmla="*/ 6 h 24"/>
                  <a:gd name="T28" fmla="*/ 20 w 24"/>
                  <a:gd name="T29" fmla="*/ 6 h 24"/>
                  <a:gd name="T30" fmla="*/ 20 w 24"/>
                  <a:gd name="T31" fmla="*/ 4 h 24"/>
                  <a:gd name="T32" fmla="*/ 18 w 24"/>
                  <a:gd name="T33" fmla="*/ 2 h 24"/>
                  <a:gd name="T34" fmla="*/ 16 w 24"/>
                  <a:gd name="T35" fmla="*/ 2 h 24"/>
                  <a:gd name="T36" fmla="*/ 14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2 w 24"/>
                  <a:gd name="T51" fmla="*/ 4 h 24"/>
                  <a:gd name="T52" fmla="*/ 2 w 24"/>
                  <a:gd name="T53" fmla="*/ 6 h 24"/>
                  <a:gd name="T54" fmla="*/ 0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2 h 24"/>
                  <a:gd name="T62" fmla="*/ 0 w 24"/>
                  <a:gd name="T63" fmla="*/ 13 h 24"/>
                  <a:gd name="T64" fmla="*/ 0 w 24"/>
                  <a:gd name="T65" fmla="*/ 15 h 24"/>
                  <a:gd name="T66" fmla="*/ 0 w 24"/>
                  <a:gd name="T67" fmla="*/ 17 h 24"/>
                  <a:gd name="T68" fmla="*/ 2 w 24"/>
                  <a:gd name="T69" fmla="*/ 19 h 24"/>
                  <a:gd name="T70" fmla="*/ 2 w 24"/>
                  <a:gd name="T71" fmla="*/ 19 h 24"/>
                  <a:gd name="T72" fmla="*/ 4 w 24"/>
                  <a:gd name="T73" fmla="*/ 21 h 24"/>
                  <a:gd name="T74" fmla="*/ 6 w 24"/>
                  <a:gd name="T75" fmla="*/ 23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1" y="17"/>
                    </a:lnTo>
                    <a:lnTo>
                      <a:pt x="21" y="15"/>
                    </a:lnTo>
                    <a:lnTo>
                      <a:pt x="23" y="13"/>
                    </a:lnTo>
                    <a:lnTo>
                      <a:pt x="23" y="12"/>
                    </a:lnTo>
                    <a:lnTo>
                      <a:pt x="23" y="10"/>
                    </a:lnTo>
                    <a:lnTo>
                      <a:pt x="21" y="8"/>
                    </a:lnTo>
                    <a:lnTo>
                      <a:pt x="21" y="6"/>
                    </a:lnTo>
                    <a:lnTo>
                      <a:pt x="20" y="6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2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4" y="21"/>
                    </a:lnTo>
                    <a:lnTo>
                      <a:pt x="6" y="23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9" name="Line 93"/>
              <p:cNvSpPr>
                <a:spLocks noChangeShapeType="1"/>
              </p:cNvSpPr>
              <p:nvPr/>
            </p:nvSpPr>
            <p:spPr bwMode="auto">
              <a:xfrm flipH="1">
                <a:off x="5840413" y="4805363"/>
                <a:ext cx="396875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0" name="Freeform 94"/>
              <p:cNvSpPr>
                <a:spLocks/>
              </p:cNvSpPr>
              <p:nvPr/>
            </p:nvSpPr>
            <p:spPr bwMode="auto">
              <a:xfrm>
                <a:off x="6034088" y="4398963"/>
                <a:ext cx="1433513" cy="969963"/>
              </a:xfrm>
              <a:custGeom>
                <a:avLst/>
                <a:gdLst>
                  <a:gd name="T0" fmla="*/ 902 w 1318"/>
                  <a:gd name="T1" fmla="*/ 608 h 410"/>
                  <a:gd name="T2" fmla="*/ 0 w 1318"/>
                  <a:gd name="T3" fmla="*/ 610 h 410"/>
                  <a:gd name="T4" fmla="*/ 0 w 1318"/>
                  <a:gd name="T5" fmla="*/ 0 h 410"/>
                  <a:gd name="T6" fmla="*/ 0 60000 65536"/>
                  <a:gd name="T7" fmla="*/ 0 60000 65536"/>
                  <a:gd name="T8" fmla="*/ 0 60000 65536"/>
                  <a:gd name="T9" fmla="*/ 0 w 1318"/>
                  <a:gd name="T10" fmla="*/ 0 h 410"/>
                  <a:gd name="T11" fmla="*/ 1318 w 1318"/>
                  <a:gd name="T12" fmla="*/ 410 h 41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18" h="410">
                    <a:moveTo>
                      <a:pt x="1317" y="408"/>
                    </a:moveTo>
                    <a:lnTo>
                      <a:pt x="0" y="409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1" name="Line 95"/>
              <p:cNvSpPr>
                <a:spLocks noChangeShapeType="1"/>
              </p:cNvSpPr>
              <p:nvPr/>
            </p:nvSpPr>
            <p:spPr bwMode="auto">
              <a:xfrm>
                <a:off x="5837238" y="5686425"/>
                <a:ext cx="1625600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2" name="Line 96"/>
              <p:cNvSpPr>
                <a:spLocks noChangeShapeType="1"/>
              </p:cNvSpPr>
              <p:nvPr/>
            </p:nvSpPr>
            <p:spPr bwMode="auto">
              <a:xfrm flipH="1">
                <a:off x="5840413" y="4398963"/>
                <a:ext cx="40163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3" name="Line 97"/>
              <p:cNvSpPr>
                <a:spLocks noChangeShapeType="1"/>
              </p:cNvSpPr>
              <p:nvPr/>
            </p:nvSpPr>
            <p:spPr bwMode="auto">
              <a:xfrm flipH="1">
                <a:off x="7224713" y="4391025"/>
                <a:ext cx="246063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4" name="Line 98"/>
              <p:cNvSpPr>
                <a:spLocks noChangeShapeType="1"/>
              </p:cNvSpPr>
              <p:nvPr/>
            </p:nvSpPr>
            <p:spPr bwMode="auto">
              <a:xfrm flipH="1" flipV="1">
                <a:off x="6734175" y="3978275"/>
                <a:ext cx="1588" cy="10477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grpSp>
            <p:nvGrpSpPr>
              <p:cNvPr id="285" name="Group 289"/>
              <p:cNvGrpSpPr>
                <a:grpSpLocks/>
              </p:cNvGrpSpPr>
              <p:nvPr/>
            </p:nvGrpSpPr>
            <p:grpSpPr bwMode="auto">
              <a:xfrm>
                <a:off x="6248407" y="3844926"/>
                <a:ext cx="966789" cy="1422401"/>
                <a:chOff x="3936" y="2422"/>
                <a:chExt cx="609" cy="896"/>
              </a:xfrm>
            </p:grpSpPr>
            <p:sp>
              <p:nvSpPr>
                <p:cNvPr id="404" name="Line 100"/>
                <p:cNvSpPr>
                  <a:spLocks noChangeShapeType="1"/>
                </p:cNvSpPr>
                <p:nvPr/>
              </p:nvSpPr>
              <p:spPr bwMode="auto">
                <a:xfrm flipH="1">
                  <a:off x="4248" y="3132"/>
                  <a:ext cx="1" cy="105"/>
                </a:xfrm>
                <a:prstGeom prst="line">
                  <a:avLst/>
                </a:prstGeom>
                <a:noFill/>
                <a:ln w="12700">
                  <a:solidFill>
                    <a:srgbClr val="EB75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405" name="Rectangle 101"/>
                <p:cNvSpPr>
                  <a:spLocks noChangeArrowheads="1"/>
                </p:cNvSpPr>
                <p:nvPr/>
              </p:nvSpPr>
              <p:spPr bwMode="auto">
                <a:xfrm>
                  <a:off x="4073" y="3235"/>
                  <a:ext cx="299" cy="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>
                      <a:solidFill>
                        <a:srgbClr val="EB7500"/>
                      </a:solidFill>
                      <a:latin typeface="+mj-lt"/>
                    </a:rPr>
                    <a:t>MemRead</a:t>
                  </a:r>
                  <a:endParaRPr lang="en-US" sz="900" dirty="0">
                    <a:solidFill>
                      <a:srgbClr val="EB7500"/>
                    </a:solidFill>
                    <a:latin typeface="+mj-lt"/>
                  </a:endParaRPr>
                </a:p>
              </p:txBody>
            </p:sp>
            <p:sp>
              <p:nvSpPr>
                <p:cNvPr id="406" name="Rectangle 102"/>
                <p:cNvSpPr>
                  <a:spLocks noChangeArrowheads="1"/>
                </p:cNvSpPr>
                <p:nvPr/>
              </p:nvSpPr>
              <p:spPr bwMode="auto">
                <a:xfrm>
                  <a:off x="4063" y="2422"/>
                  <a:ext cx="318" cy="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>
                      <a:solidFill>
                        <a:srgbClr val="EB7500"/>
                      </a:solidFill>
                      <a:latin typeface="+mj-lt"/>
                    </a:rPr>
                    <a:t>MemWrite</a:t>
                  </a:r>
                  <a:endParaRPr lang="en-US" sz="900" dirty="0">
                    <a:solidFill>
                      <a:srgbClr val="EB7500"/>
                    </a:solidFill>
                    <a:latin typeface="+mj-lt"/>
                  </a:endParaRPr>
                </a:p>
              </p:txBody>
            </p:sp>
            <p:sp>
              <p:nvSpPr>
                <p:cNvPr id="407" name="Rectangle 103"/>
                <p:cNvSpPr>
                  <a:spLocks noChangeArrowheads="1"/>
                </p:cNvSpPr>
                <p:nvPr/>
              </p:nvSpPr>
              <p:spPr bwMode="auto">
                <a:xfrm>
                  <a:off x="3936" y="2577"/>
                  <a:ext cx="609" cy="552"/>
                </a:xfrm>
                <a:prstGeom prst="rect">
                  <a:avLst/>
                </a:prstGeom>
                <a:solidFill>
                  <a:srgbClr val="FFFFCC"/>
                </a:solidFill>
                <a:ln w="19050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408" name="Rectangle 104"/>
                <p:cNvSpPr>
                  <a:spLocks noChangeArrowheads="1"/>
                </p:cNvSpPr>
                <p:nvPr/>
              </p:nvSpPr>
              <p:spPr bwMode="auto">
                <a:xfrm>
                  <a:off x="3950" y="2746"/>
                  <a:ext cx="181" cy="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Address</a:t>
                  </a:r>
                  <a:endParaRPr lang="en-US" sz="7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409" name="Rectangle 105"/>
                <p:cNvSpPr>
                  <a:spLocks noChangeArrowheads="1"/>
                </p:cNvSpPr>
                <p:nvPr/>
              </p:nvSpPr>
              <p:spPr bwMode="auto">
                <a:xfrm>
                  <a:off x="3948" y="2994"/>
                  <a:ext cx="247" cy="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Write </a:t>
                  </a: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Data</a:t>
                  </a:r>
                </a:p>
              </p:txBody>
            </p:sp>
            <p:sp>
              <p:nvSpPr>
                <p:cNvPr id="410" name="Rectangle 106"/>
                <p:cNvSpPr>
                  <a:spLocks noChangeArrowheads="1"/>
                </p:cNvSpPr>
                <p:nvPr/>
              </p:nvSpPr>
              <p:spPr bwMode="auto">
                <a:xfrm>
                  <a:off x="4300" y="2735"/>
                  <a:ext cx="230" cy="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Read </a:t>
                  </a: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Data</a:t>
                  </a:r>
                </a:p>
              </p:txBody>
            </p:sp>
            <p:sp>
              <p:nvSpPr>
                <p:cNvPr id="411" name="Rectangle 107"/>
                <p:cNvSpPr>
                  <a:spLocks noChangeArrowheads="1"/>
                </p:cNvSpPr>
                <p:nvPr/>
              </p:nvSpPr>
              <p:spPr bwMode="auto">
                <a:xfrm>
                  <a:off x="4281" y="2971"/>
                  <a:ext cx="249" cy="1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900" dirty="0">
                      <a:solidFill>
                        <a:srgbClr val="000000"/>
                      </a:solidFill>
                      <a:latin typeface="+mj-lt"/>
                    </a:rPr>
                    <a:t>Data</a:t>
                  </a:r>
                </a:p>
                <a:p>
                  <a:pPr algn="ctr">
                    <a:lnSpc>
                      <a:spcPct val="90000"/>
                    </a:lnSpc>
                  </a:pPr>
                  <a:r>
                    <a:rPr lang="en-US" sz="900">
                      <a:solidFill>
                        <a:srgbClr val="000000"/>
                      </a:solidFill>
                      <a:latin typeface="+mj-lt"/>
                    </a:rPr>
                    <a:t>Memory</a:t>
                  </a:r>
                  <a:endParaRPr lang="en-US" sz="9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</p:grpSp>
          <p:sp>
            <p:nvSpPr>
              <p:cNvPr id="286" name="Freeform 108"/>
              <p:cNvSpPr>
                <a:spLocks/>
              </p:cNvSpPr>
              <p:nvPr/>
            </p:nvSpPr>
            <p:spPr bwMode="auto">
              <a:xfrm>
                <a:off x="5961063" y="3573618"/>
                <a:ext cx="114300" cy="153833"/>
              </a:xfrm>
              <a:custGeom>
                <a:avLst/>
                <a:gdLst>
                  <a:gd name="T0" fmla="*/ 0 w 72"/>
                  <a:gd name="T1" fmla="*/ 0 h 72"/>
                  <a:gd name="T2" fmla="*/ 2 w 72"/>
                  <a:gd name="T3" fmla="*/ 446 h 72"/>
                  <a:gd name="T4" fmla="*/ 71 w 72"/>
                  <a:gd name="T5" fmla="*/ 446 h 72"/>
                  <a:gd name="T6" fmla="*/ 0 60000 65536"/>
                  <a:gd name="T7" fmla="*/ 0 60000 65536"/>
                  <a:gd name="T8" fmla="*/ 0 60000 65536"/>
                  <a:gd name="T9" fmla="*/ 0 w 72"/>
                  <a:gd name="T10" fmla="*/ 0 h 72"/>
                  <a:gd name="T11" fmla="*/ 72 w 72"/>
                  <a:gd name="T12" fmla="*/ 72 h 7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2" h="72">
                    <a:moveTo>
                      <a:pt x="0" y="0"/>
                    </a:moveTo>
                    <a:lnTo>
                      <a:pt x="2" y="71"/>
                    </a:lnTo>
                    <a:lnTo>
                      <a:pt x="71" y="71"/>
                    </a:lnTo>
                  </a:path>
                </a:pathLst>
              </a:custGeom>
              <a:noFill/>
              <a:ln w="1270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7" name="Freeform 109"/>
              <p:cNvSpPr>
                <a:spLocks/>
              </p:cNvSpPr>
              <p:nvPr/>
            </p:nvSpPr>
            <p:spPr bwMode="auto">
              <a:xfrm>
                <a:off x="5851525" y="3848100"/>
                <a:ext cx="223838" cy="363538"/>
              </a:xfrm>
              <a:custGeom>
                <a:avLst/>
                <a:gdLst>
                  <a:gd name="T0" fmla="*/ 0 w 141"/>
                  <a:gd name="T1" fmla="*/ 228 h 229"/>
                  <a:gd name="T2" fmla="*/ 71 w 141"/>
                  <a:gd name="T3" fmla="*/ 228 h 229"/>
                  <a:gd name="T4" fmla="*/ 71 w 141"/>
                  <a:gd name="T5" fmla="*/ 0 h 229"/>
                  <a:gd name="T6" fmla="*/ 140 w 141"/>
                  <a:gd name="T7" fmla="*/ 0 h 22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1"/>
                  <a:gd name="T13" fmla="*/ 0 h 229"/>
                  <a:gd name="T14" fmla="*/ 141 w 141"/>
                  <a:gd name="T15" fmla="*/ 229 h 22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1" h="229">
                    <a:moveTo>
                      <a:pt x="0" y="228"/>
                    </a:moveTo>
                    <a:lnTo>
                      <a:pt x="71" y="228"/>
                    </a:lnTo>
                    <a:lnTo>
                      <a:pt x="71" y="0"/>
                    </a:lnTo>
                    <a:lnTo>
                      <a:pt x="140" y="0"/>
                    </a:lnTo>
                  </a:path>
                </a:pathLst>
              </a:custGeom>
              <a:noFill/>
              <a:ln w="1270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8" name="Freeform 110"/>
              <p:cNvSpPr>
                <a:spLocks/>
              </p:cNvSpPr>
              <p:nvPr/>
            </p:nvSpPr>
            <p:spPr bwMode="auto">
              <a:xfrm>
                <a:off x="6073775" y="3692525"/>
                <a:ext cx="230188" cy="193675"/>
              </a:xfrm>
              <a:custGeom>
                <a:avLst/>
                <a:gdLst>
                  <a:gd name="T0" fmla="*/ 85 w 145"/>
                  <a:gd name="T1" fmla="*/ 119 h 122"/>
                  <a:gd name="T2" fmla="*/ 96 w 145"/>
                  <a:gd name="T3" fmla="*/ 119 h 122"/>
                  <a:gd name="T4" fmla="*/ 104 w 145"/>
                  <a:gd name="T5" fmla="*/ 117 h 122"/>
                  <a:gd name="T6" fmla="*/ 113 w 145"/>
                  <a:gd name="T7" fmla="*/ 113 h 122"/>
                  <a:gd name="T8" fmla="*/ 121 w 145"/>
                  <a:gd name="T9" fmla="*/ 107 h 122"/>
                  <a:gd name="T10" fmla="*/ 127 w 145"/>
                  <a:gd name="T11" fmla="*/ 102 h 122"/>
                  <a:gd name="T12" fmla="*/ 132 w 145"/>
                  <a:gd name="T13" fmla="*/ 96 h 122"/>
                  <a:gd name="T14" fmla="*/ 138 w 145"/>
                  <a:gd name="T15" fmla="*/ 88 h 122"/>
                  <a:gd name="T16" fmla="*/ 142 w 145"/>
                  <a:gd name="T17" fmla="*/ 79 h 122"/>
                  <a:gd name="T18" fmla="*/ 144 w 145"/>
                  <a:gd name="T19" fmla="*/ 69 h 122"/>
                  <a:gd name="T20" fmla="*/ 144 w 145"/>
                  <a:gd name="T21" fmla="*/ 60 h 122"/>
                  <a:gd name="T22" fmla="*/ 144 w 145"/>
                  <a:gd name="T23" fmla="*/ 50 h 122"/>
                  <a:gd name="T24" fmla="*/ 142 w 145"/>
                  <a:gd name="T25" fmla="*/ 40 h 122"/>
                  <a:gd name="T26" fmla="*/ 138 w 145"/>
                  <a:gd name="T27" fmla="*/ 33 h 122"/>
                  <a:gd name="T28" fmla="*/ 132 w 145"/>
                  <a:gd name="T29" fmla="*/ 25 h 122"/>
                  <a:gd name="T30" fmla="*/ 127 w 145"/>
                  <a:gd name="T31" fmla="*/ 17 h 122"/>
                  <a:gd name="T32" fmla="*/ 121 w 145"/>
                  <a:gd name="T33" fmla="*/ 12 h 122"/>
                  <a:gd name="T34" fmla="*/ 113 w 145"/>
                  <a:gd name="T35" fmla="*/ 6 h 122"/>
                  <a:gd name="T36" fmla="*/ 104 w 145"/>
                  <a:gd name="T37" fmla="*/ 2 h 122"/>
                  <a:gd name="T38" fmla="*/ 96 w 145"/>
                  <a:gd name="T39" fmla="*/ 0 h 122"/>
                  <a:gd name="T40" fmla="*/ 86 w 145"/>
                  <a:gd name="T41" fmla="*/ 0 h 122"/>
                  <a:gd name="T42" fmla="*/ 0 w 145"/>
                  <a:gd name="T43" fmla="*/ 0 h 122"/>
                  <a:gd name="T44" fmla="*/ 0 w 145"/>
                  <a:gd name="T45" fmla="*/ 121 h 122"/>
                  <a:gd name="T46" fmla="*/ 86 w 145"/>
                  <a:gd name="T47" fmla="*/ 121 h 122"/>
                  <a:gd name="T48" fmla="*/ 86 w 145"/>
                  <a:gd name="T49" fmla="*/ 121 h 12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145"/>
                  <a:gd name="T76" fmla="*/ 0 h 122"/>
                  <a:gd name="T77" fmla="*/ 145 w 145"/>
                  <a:gd name="T78" fmla="*/ 122 h 122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145" h="122">
                    <a:moveTo>
                      <a:pt x="85" y="119"/>
                    </a:moveTo>
                    <a:lnTo>
                      <a:pt x="96" y="119"/>
                    </a:lnTo>
                    <a:lnTo>
                      <a:pt x="104" y="117"/>
                    </a:lnTo>
                    <a:lnTo>
                      <a:pt x="113" y="113"/>
                    </a:lnTo>
                    <a:lnTo>
                      <a:pt x="121" y="107"/>
                    </a:lnTo>
                    <a:lnTo>
                      <a:pt x="127" y="102"/>
                    </a:lnTo>
                    <a:lnTo>
                      <a:pt x="132" y="96"/>
                    </a:lnTo>
                    <a:lnTo>
                      <a:pt x="138" y="88"/>
                    </a:lnTo>
                    <a:lnTo>
                      <a:pt x="142" y="79"/>
                    </a:lnTo>
                    <a:lnTo>
                      <a:pt x="144" y="69"/>
                    </a:lnTo>
                    <a:lnTo>
                      <a:pt x="144" y="60"/>
                    </a:lnTo>
                    <a:lnTo>
                      <a:pt x="144" y="50"/>
                    </a:lnTo>
                    <a:lnTo>
                      <a:pt x="142" y="40"/>
                    </a:lnTo>
                    <a:lnTo>
                      <a:pt x="138" y="33"/>
                    </a:lnTo>
                    <a:lnTo>
                      <a:pt x="132" y="25"/>
                    </a:lnTo>
                    <a:lnTo>
                      <a:pt x="127" y="17"/>
                    </a:lnTo>
                    <a:lnTo>
                      <a:pt x="121" y="12"/>
                    </a:lnTo>
                    <a:lnTo>
                      <a:pt x="113" y="6"/>
                    </a:lnTo>
                    <a:lnTo>
                      <a:pt x="104" y="2"/>
                    </a:lnTo>
                    <a:lnTo>
                      <a:pt x="96" y="0"/>
                    </a:lnTo>
                    <a:lnTo>
                      <a:pt x="86" y="0"/>
                    </a:lnTo>
                    <a:lnTo>
                      <a:pt x="0" y="0"/>
                    </a:lnTo>
                    <a:lnTo>
                      <a:pt x="0" y="121"/>
                    </a:lnTo>
                    <a:lnTo>
                      <a:pt x="86" y="121"/>
                    </a:lnTo>
                  </a:path>
                </a:pathLst>
              </a:custGeom>
              <a:solidFill>
                <a:srgbClr val="FFE6CD"/>
              </a:solidFill>
              <a:ln w="1905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9" name="Rectangle 111"/>
              <p:cNvSpPr>
                <a:spLocks noChangeArrowheads="1"/>
              </p:cNvSpPr>
              <p:nvPr/>
            </p:nvSpPr>
            <p:spPr bwMode="auto">
              <a:xfrm>
                <a:off x="5913438" y="3516313"/>
                <a:ext cx="322235" cy="13154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Branch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291" name="Line 113"/>
              <p:cNvSpPr>
                <a:spLocks noChangeShapeType="1"/>
              </p:cNvSpPr>
              <p:nvPr/>
            </p:nvSpPr>
            <p:spPr bwMode="auto">
              <a:xfrm>
                <a:off x="2449513" y="6076950"/>
                <a:ext cx="533241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2" name="Line 114"/>
              <p:cNvSpPr>
                <a:spLocks noChangeShapeType="1"/>
              </p:cNvSpPr>
              <p:nvPr/>
            </p:nvSpPr>
            <p:spPr bwMode="auto">
              <a:xfrm flipV="1">
                <a:off x="2452688" y="4405313"/>
                <a:ext cx="0" cy="16764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3" name="Line 115"/>
              <p:cNvSpPr>
                <a:spLocks noChangeShapeType="1"/>
              </p:cNvSpPr>
              <p:nvPr/>
            </p:nvSpPr>
            <p:spPr bwMode="auto">
              <a:xfrm>
                <a:off x="2446338" y="4400550"/>
                <a:ext cx="4206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4" name="Line 116"/>
              <p:cNvSpPr>
                <a:spLocks noChangeShapeType="1"/>
              </p:cNvSpPr>
              <p:nvPr/>
            </p:nvSpPr>
            <p:spPr bwMode="auto">
              <a:xfrm>
                <a:off x="2687684" y="4633913"/>
                <a:ext cx="18410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5" name="Line 117"/>
              <p:cNvSpPr>
                <a:spLocks noChangeShapeType="1"/>
              </p:cNvSpPr>
              <p:nvPr/>
            </p:nvSpPr>
            <p:spPr bwMode="auto">
              <a:xfrm flipV="1">
                <a:off x="2687684" y="4633913"/>
                <a:ext cx="0" cy="15716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6" name="Line 118"/>
              <p:cNvSpPr>
                <a:spLocks noChangeShapeType="1"/>
              </p:cNvSpPr>
              <p:nvPr/>
            </p:nvSpPr>
            <p:spPr bwMode="auto">
              <a:xfrm>
                <a:off x="2687685" y="6207125"/>
                <a:ext cx="53514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7" name="Line 119"/>
              <p:cNvSpPr>
                <a:spLocks noChangeShapeType="1"/>
              </p:cNvSpPr>
              <p:nvPr/>
            </p:nvSpPr>
            <p:spPr bwMode="auto">
              <a:xfrm flipH="1" flipV="1">
                <a:off x="7897813" y="4159919"/>
                <a:ext cx="0" cy="162844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8" name="Line 120"/>
              <p:cNvSpPr>
                <a:spLocks noChangeShapeType="1"/>
              </p:cNvSpPr>
              <p:nvPr/>
            </p:nvSpPr>
            <p:spPr bwMode="auto">
              <a:xfrm flipH="1">
                <a:off x="7620000" y="4394200"/>
                <a:ext cx="182563" cy="47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9" name="Freeform 121"/>
              <p:cNvSpPr>
                <a:spLocks/>
              </p:cNvSpPr>
              <p:nvPr/>
            </p:nvSpPr>
            <p:spPr bwMode="auto">
              <a:xfrm>
                <a:off x="7620000" y="4725988"/>
                <a:ext cx="188913" cy="642938"/>
              </a:xfrm>
              <a:custGeom>
                <a:avLst/>
                <a:gdLst>
                  <a:gd name="T0" fmla="*/ 118 w 104"/>
                  <a:gd name="T1" fmla="*/ 0 h 204"/>
                  <a:gd name="T2" fmla="*/ 60 w 104"/>
                  <a:gd name="T3" fmla="*/ 0 h 204"/>
                  <a:gd name="T4" fmla="*/ 60 w 104"/>
                  <a:gd name="T5" fmla="*/ 403 h 204"/>
                  <a:gd name="T6" fmla="*/ 0 w 104"/>
                  <a:gd name="T7" fmla="*/ 403 h 20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4"/>
                  <a:gd name="T13" fmla="*/ 0 h 204"/>
                  <a:gd name="T14" fmla="*/ 104 w 104"/>
                  <a:gd name="T15" fmla="*/ 204 h 20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4" h="204">
                    <a:moveTo>
                      <a:pt x="103" y="0"/>
                    </a:moveTo>
                    <a:lnTo>
                      <a:pt x="52" y="0"/>
                    </a:lnTo>
                    <a:lnTo>
                      <a:pt x="52" y="203"/>
                    </a:lnTo>
                    <a:lnTo>
                      <a:pt x="0" y="203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0" name="Rectangle 122"/>
              <p:cNvSpPr>
                <a:spLocks noChangeArrowheads="1"/>
              </p:cNvSpPr>
              <p:nvPr/>
            </p:nvSpPr>
            <p:spPr bwMode="auto">
              <a:xfrm>
                <a:off x="7672388" y="4103688"/>
                <a:ext cx="514306" cy="13154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MemtoReg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301" name="Line 123"/>
              <p:cNvSpPr>
                <a:spLocks noChangeShapeType="1"/>
              </p:cNvSpPr>
              <p:nvPr/>
            </p:nvSpPr>
            <p:spPr bwMode="auto">
              <a:xfrm>
                <a:off x="7624763" y="5686425"/>
                <a:ext cx="152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2" name="Line 124"/>
              <p:cNvSpPr>
                <a:spLocks noChangeShapeType="1"/>
              </p:cNvSpPr>
              <p:nvPr/>
            </p:nvSpPr>
            <p:spPr bwMode="auto">
              <a:xfrm rot="5400000">
                <a:off x="7572375" y="5881688"/>
                <a:ext cx="4000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3" name="Line 125"/>
              <p:cNvSpPr>
                <a:spLocks noChangeShapeType="1"/>
              </p:cNvSpPr>
              <p:nvPr/>
            </p:nvSpPr>
            <p:spPr bwMode="auto">
              <a:xfrm flipV="1">
                <a:off x="8043863" y="4557713"/>
                <a:ext cx="0" cy="16525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4" name="Line 126"/>
              <p:cNvSpPr>
                <a:spLocks noChangeShapeType="1"/>
              </p:cNvSpPr>
              <p:nvPr/>
            </p:nvSpPr>
            <p:spPr bwMode="auto">
              <a:xfrm flipV="1">
                <a:off x="7977188" y="4557713"/>
                <a:ext cx="66675" cy="47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5" name="Freeform 127"/>
              <p:cNvSpPr>
                <a:spLocks/>
              </p:cNvSpPr>
              <p:nvPr/>
            </p:nvSpPr>
            <p:spPr bwMode="auto">
              <a:xfrm>
                <a:off x="1009650" y="3030538"/>
                <a:ext cx="438150" cy="1001713"/>
              </a:xfrm>
              <a:custGeom>
                <a:avLst/>
                <a:gdLst>
                  <a:gd name="T0" fmla="*/ 275 w 194"/>
                  <a:gd name="T1" fmla="*/ 0 h 631"/>
                  <a:gd name="T2" fmla="*/ 0 w 194"/>
                  <a:gd name="T3" fmla="*/ 2 h 631"/>
                  <a:gd name="T4" fmla="*/ 0 w 194"/>
                  <a:gd name="T5" fmla="*/ 630 h 631"/>
                  <a:gd name="T6" fmla="*/ 0 60000 65536"/>
                  <a:gd name="T7" fmla="*/ 0 60000 65536"/>
                  <a:gd name="T8" fmla="*/ 0 60000 65536"/>
                  <a:gd name="T9" fmla="*/ 0 w 194"/>
                  <a:gd name="T10" fmla="*/ 0 h 631"/>
                  <a:gd name="T11" fmla="*/ 194 w 194"/>
                  <a:gd name="T12" fmla="*/ 631 h 6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4" h="631">
                    <a:moveTo>
                      <a:pt x="193" y="0"/>
                    </a:moveTo>
                    <a:lnTo>
                      <a:pt x="0" y="2"/>
                    </a:lnTo>
                    <a:lnTo>
                      <a:pt x="0" y="63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6" name="Freeform 128"/>
              <p:cNvSpPr>
                <a:spLocks/>
              </p:cNvSpPr>
              <p:nvPr/>
            </p:nvSpPr>
            <p:spPr bwMode="auto">
              <a:xfrm>
                <a:off x="990600" y="4011613"/>
                <a:ext cx="38100" cy="38100"/>
              </a:xfrm>
              <a:custGeom>
                <a:avLst/>
                <a:gdLst>
                  <a:gd name="T0" fmla="*/ 12 w 24"/>
                  <a:gd name="T1" fmla="*/ 21 h 24"/>
                  <a:gd name="T2" fmla="*/ 14 w 24"/>
                  <a:gd name="T3" fmla="*/ 21 h 24"/>
                  <a:gd name="T4" fmla="*/ 16 w 24"/>
                  <a:gd name="T5" fmla="*/ 21 h 24"/>
                  <a:gd name="T6" fmla="*/ 17 w 24"/>
                  <a:gd name="T7" fmla="*/ 21 h 24"/>
                  <a:gd name="T8" fmla="*/ 19 w 24"/>
                  <a:gd name="T9" fmla="*/ 19 h 24"/>
                  <a:gd name="T10" fmla="*/ 19 w 24"/>
                  <a:gd name="T11" fmla="*/ 19 h 24"/>
                  <a:gd name="T12" fmla="*/ 21 w 24"/>
                  <a:gd name="T13" fmla="*/ 18 h 24"/>
                  <a:gd name="T14" fmla="*/ 23 w 24"/>
                  <a:gd name="T15" fmla="*/ 16 h 24"/>
                  <a:gd name="T16" fmla="*/ 23 w 24"/>
                  <a:gd name="T17" fmla="*/ 14 h 24"/>
                  <a:gd name="T18" fmla="*/ 23 w 24"/>
                  <a:gd name="T19" fmla="*/ 14 h 24"/>
                  <a:gd name="T20" fmla="*/ 23 w 24"/>
                  <a:gd name="T21" fmla="*/ 12 h 24"/>
                  <a:gd name="T22" fmla="*/ 23 w 24"/>
                  <a:gd name="T23" fmla="*/ 10 h 24"/>
                  <a:gd name="T24" fmla="*/ 23 w 24"/>
                  <a:gd name="T25" fmla="*/ 8 h 24"/>
                  <a:gd name="T26" fmla="*/ 23 w 24"/>
                  <a:gd name="T27" fmla="*/ 6 h 24"/>
                  <a:gd name="T28" fmla="*/ 21 w 24"/>
                  <a:gd name="T29" fmla="*/ 4 h 24"/>
                  <a:gd name="T30" fmla="*/ 19 w 24"/>
                  <a:gd name="T31" fmla="*/ 2 h 24"/>
                  <a:gd name="T32" fmla="*/ 19 w 24"/>
                  <a:gd name="T33" fmla="*/ 2 h 24"/>
                  <a:gd name="T34" fmla="*/ 17 w 24"/>
                  <a:gd name="T35" fmla="*/ 0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0 h 24"/>
                  <a:gd name="T48" fmla="*/ 6 w 24"/>
                  <a:gd name="T49" fmla="*/ 2 h 24"/>
                  <a:gd name="T50" fmla="*/ 4 w 24"/>
                  <a:gd name="T51" fmla="*/ 2 h 24"/>
                  <a:gd name="T52" fmla="*/ 2 w 24"/>
                  <a:gd name="T53" fmla="*/ 4 h 24"/>
                  <a:gd name="T54" fmla="*/ 2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2 h 24"/>
                  <a:gd name="T62" fmla="*/ 0 w 24"/>
                  <a:gd name="T63" fmla="*/ 14 h 24"/>
                  <a:gd name="T64" fmla="*/ 0 w 24"/>
                  <a:gd name="T65" fmla="*/ 14 h 24"/>
                  <a:gd name="T66" fmla="*/ 2 w 24"/>
                  <a:gd name="T67" fmla="*/ 16 h 24"/>
                  <a:gd name="T68" fmla="*/ 2 w 24"/>
                  <a:gd name="T69" fmla="*/ 18 h 24"/>
                  <a:gd name="T70" fmla="*/ 4 w 24"/>
                  <a:gd name="T71" fmla="*/ 19 h 24"/>
                  <a:gd name="T72" fmla="*/ 6 w 24"/>
                  <a:gd name="T73" fmla="*/ 19 h 24"/>
                  <a:gd name="T74" fmla="*/ 6 w 24"/>
                  <a:gd name="T75" fmla="*/ 21 h 24"/>
                  <a:gd name="T76" fmla="*/ 8 w 24"/>
                  <a:gd name="T77" fmla="*/ 21 h 24"/>
                  <a:gd name="T78" fmla="*/ 10 w 24"/>
                  <a:gd name="T79" fmla="*/ 21 h 24"/>
                  <a:gd name="T80" fmla="*/ 12 w 24"/>
                  <a:gd name="T81" fmla="*/ 23 h 24"/>
                  <a:gd name="T82" fmla="*/ 12 w 24"/>
                  <a:gd name="T83" fmla="*/ 23 h 24"/>
                  <a:gd name="T84" fmla="*/ 12 w 24"/>
                  <a:gd name="T85" fmla="*/ 21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2" y="21"/>
                    </a:moveTo>
                    <a:lnTo>
                      <a:pt x="14" y="21"/>
                    </a:lnTo>
                    <a:lnTo>
                      <a:pt x="16" y="21"/>
                    </a:lnTo>
                    <a:lnTo>
                      <a:pt x="17" y="21"/>
                    </a:lnTo>
                    <a:lnTo>
                      <a:pt x="19" y="19"/>
                    </a:lnTo>
                    <a:lnTo>
                      <a:pt x="21" y="18"/>
                    </a:lnTo>
                    <a:lnTo>
                      <a:pt x="23" y="16"/>
                    </a:lnTo>
                    <a:lnTo>
                      <a:pt x="23" y="14"/>
                    </a:lnTo>
                    <a:lnTo>
                      <a:pt x="23" y="12"/>
                    </a:lnTo>
                    <a:lnTo>
                      <a:pt x="23" y="10"/>
                    </a:lnTo>
                    <a:lnTo>
                      <a:pt x="23" y="8"/>
                    </a:lnTo>
                    <a:lnTo>
                      <a:pt x="23" y="6"/>
                    </a:lnTo>
                    <a:lnTo>
                      <a:pt x="21" y="4"/>
                    </a:lnTo>
                    <a:lnTo>
                      <a:pt x="19" y="2"/>
                    </a:lnTo>
                    <a:lnTo>
                      <a:pt x="17" y="0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2" y="16"/>
                    </a:lnTo>
                    <a:lnTo>
                      <a:pt x="2" y="18"/>
                    </a:lnTo>
                    <a:lnTo>
                      <a:pt x="4" y="19"/>
                    </a:lnTo>
                    <a:lnTo>
                      <a:pt x="6" y="19"/>
                    </a:lnTo>
                    <a:lnTo>
                      <a:pt x="6" y="21"/>
                    </a:lnTo>
                    <a:lnTo>
                      <a:pt x="8" y="21"/>
                    </a:lnTo>
                    <a:lnTo>
                      <a:pt x="10" y="21"/>
                    </a:lnTo>
                    <a:lnTo>
                      <a:pt x="12" y="23"/>
                    </a:lnTo>
                    <a:lnTo>
                      <a:pt x="12" y="21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7" name="Rectangle 129"/>
              <p:cNvSpPr>
                <a:spLocks noChangeArrowheads="1"/>
              </p:cNvSpPr>
              <p:nvPr/>
            </p:nvSpPr>
            <p:spPr bwMode="auto">
              <a:xfrm>
                <a:off x="1115889" y="3365813"/>
                <a:ext cx="241279" cy="2198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4</a:t>
                </a:r>
              </a:p>
            </p:txBody>
          </p:sp>
          <p:sp>
            <p:nvSpPr>
              <p:cNvPr id="308" name="Freeform 130"/>
              <p:cNvSpPr>
                <a:spLocks/>
              </p:cNvSpPr>
              <p:nvPr/>
            </p:nvSpPr>
            <p:spPr bwMode="auto">
              <a:xfrm>
                <a:off x="2157413" y="3081338"/>
                <a:ext cx="147638" cy="2820988"/>
              </a:xfrm>
              <a:custGeom>
                <a:avLst/>
                <a:gdLst>
                  <a:gd name="T0" fmla="*/ 90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0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9" name="Freeform 133"/>
              <p:cNvSpPr>
                <a:spLocks/>
              </p:cNvSpPr>
              <p:nvPr/>
            </p:nvSpPr>
            <p:spPr bwMode="auto">
              <a:xfrm>
                <a:off x="1452563" y="2935288"/>
                <a:ext cx="452438" cy="655638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FF99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10" name="Line 134"/>
              <p:cNvSpPr>
                <a:spLocks noChangeShapeType="1"/>
              </p:cNvSpPr>
              <p:nvPr/>
            </p:nvSpPr>
            <p:spPr bwMode="auto">
              <a:xfrm flipH="1">
                <a:off x="1287463" y="3479800"/>
                <a:ext cx="161925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11" name="Rectangle 135"/>
              <p:cNvSpPr>
                <a:spLocks noChangeArrowheads="1"/>
              </p:cNvSpPr>
              <p:nvPr/>
            </p:nvSpPr>
            <p:spPr bwMode="auto">
              <a:xfrm>
                <a:off x="1336697" y="4441825"/>
                <a:ext cx="500019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Instruction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Memory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312" name="Rectangle 137"/>
              <p:cNvSpPr>
                <a:spLocks noChangeArrowheads="1"/>
              </p:cNvSpPr>
              <p:nvPr/>
            </p:nvSpPr>
            <p:spPr bwMode="auto">
              <a:xfrm>
                <a:off x="1185863" y="3976688"/>
                <a:ext cx="368269" cy="1183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Address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313" name="Rectangle 138"/>
              <p:cNvSpPr>
                <a:spLocks noChangeArrowheads="1"/>
              </p:cNvSpPr>
              <p:nvPr/>
            </p:nvSpPr>
            <p:spPr bwMode="auto">
              <a:xfrm>
                <a:off x="1595438" y="3162300"/>
                <a:ext cx="182547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Add</a:t>
                </a:r>
              </a:p>
            </p:txBody>
          </p:sp>
          <p:sp>
            <p:nvSpPr>
              <p:cNvPr id="314" name="Rectangle 139"/>
              <p:cNvSpPr>
                <a:spLocks noChangeArrowheads="1"/>
              </p:cNvSpPr>
              <p:nvPr/>
            </p:nvSpPr>
            <p:spPr bwMode="auto">
              <a:xfrm>
                <a:off x="2137092" y="2888971"/>
                <a:ext cx="195246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F/D</a:t>
                </a:r>
              </a:p>
            </p:txBody>
          </p:sp>
          <p:grpSp>
            <p:nvGrpSpPr>
              <p:cNvPr id="315" name="Group 140"/>
              <p:cNvGrpSpPr>
                <a:grpSpLocks/>
              </p:cNvGrpSpPr>
              <p:nvPr/>
            </p:nvGrpSpPr>
            <p:grpSpPr bwMode="auto">
              <a:xfrm>
                <a:off x="685800" y="3836988"/>
                <a:ext cx="247650" cy="388938"/>
                <a:chOff x="480" y="2155"/>
                <a:chExt cx="156" cy="245"/>
              </a:xfrm>
            </p:grpSpPr>
            <p:sp>
              <p:nvSpPr>
                <p:cNvPr id="402" name="Freeform 141"/>
                <p:cNvSpPr>
                  <a:spLocks/>
                </p:cNvSpPr>
                <p:nvPr/>
              </p:nvSpPr>
              <p:spPr bwMode="auto">
                <a:xfrm>
                  <a:off x="480" y="2155"/>
                  <a:ext cx="156" cy="245"/>
                </a:xfrm>
                <a:custGeom>
                  <a:avLst/>
                  <a:gdLst>
                    <a:gd name="T0" fmla="*/ 155 w 104"/>
                    <a:gd name="T1" fmla="*/ 242 h 245"/>
                    <a:gd name="T2" fmla="*/ 155 w 104"/>
                    <a:gd name="T3" fmla="*/ 0 h 245"/>
                    <a:gd name="T4" fmla="*/ 0 w 104"/>
                    <a:gd name="T5" fmla="*/ 0 h 245"/>
                    <a:gd name="T6" fmla="*/ 0 w 104"/>
                    <a:gd name="T7" fmla="*/ 244 h 245"/>
                    <a:gd name="T8" fmla="*/ 155 w 104"/>
                    <a:gd name="T9" fmla="*/ 244 h 245"/>
                    <a:gd name="T10" fmla="*/ 155 w 104"/>
                    <a:gd name="T11" fmla="*/ 244 h 24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4"/>
                    <a:gd name="T19" fmla="*/ 0 h 245"/>
                    <a:gd name="T20" fmla="*/ 104 w 104"/>
                    <a:gd name="T21" fmla="*/ 245 h 24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4" h="245">
                      <a:moveTo>
                        <a:pt x="103" y="242"/>
                      </a:moveTo>
                      <a:lnTo>
                        <a:pt x="103" y="0"/>
                      </a:lnTo>
                      <a:lnTo>
                        <a:pt x="0" y="0"/>
                      </a:lnTo>
                      <a:lnTo>
                        <a:pt x="0" y="244"/>
                      </a:lnTo>
                      <a:lnTo>
                        <a:pt x="103" y="244"/>
                      </a:lnTo>
                    </a:path>
                  </a:pathLst>
                </a:custGeom>
                <a:solidFill>
                  <a:srgbClr val="FFE6CD"/>
                </a:solidFill>
                <a:ln w="190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403" name="Rectangle 142"/>
                <p:cNvSpPr>
                  <a:spLocks noChangeArrowheads="1"/>
                </p:cNvSpPr>
                <p:nvPr/>
              </p:nvSpPr>
              <p:spPr bwMode="auto">
                <a:xfrm>
                  <a:off x="522" y="2240"/>
                  <a:ext cx="76" cy="83"/>
                </a:xfrm>
                <a:prstGeom prst="rect">
                  <a:avLst/>
                </a:prstGeom>
                <a:solidFill>
                  <a:srgbClr val="FFE6C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 dirty="0">
                      <a:solidFill>
                        <a:srgbClr val="000000"/>
                      </a:solidFill>
                      <a:latin typeface="+mj-lt"/>
                    </a:rPr>
                    <a:t>PC</a:t>
                  </a:r>
                </a:p>
              </p:txBody>
            </p:sp>
          </p:grpSp>
          <p:sp>
            <p:nvSpPr>
              <p:cNvPr id="316" name="Line 143"/>
              <p:cNvSpPr>
                <a:spLocks noChangeShapeType="1"/>
              </p:cNvSpPr>
              <p:nvPr/>
            </p:nvSpPr>
            <p:spPr bwMode="auto">
              <a:xfrm flipH="1">
                <a:off x="2047875" y="4305300"/>
                <a:ext cx="1143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17" name="Line 144"/>
              <p:cNvSpPr>
                <a:spLocks noChangeShapeType="1"/>
              </p:cNvSpPr>
              <p:nvPr/>
            </p:nvSpPr>
            <p:spPr bwMode="auto">
              <a:xfrm flipV="1">
                <a:off x="1997077" y="2864659"/>
                <a:ext cx="0" cy="39844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18" name="Line 145"/>
              <p:cNvSpPr>
                <a:spLocks noChangeShapeType="1"/>
              </p:cNvSpPr>
              <p:nvPr/>
            </p:nvSpPr>
            <p:spPr bwMode="auto">
              <a:xfrm flipH="1" flipV="1">
                <a:off x="6100763" y="2574925"/>
                <a:ext cx="0" cy="90328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19" name="Line 146"/>
              <p:cNvSpPr>
                <a:spLocks noChangeShapeType="1"/>
              </p:cNvSpPr>
              <p:nvPr/>
            </p:nvSpPr>
            <p:spPr bwMode="auto">
              <a:xfrm rot="5400000" flipH="1" flipV="1">
                <a:off x="1612901" y="2482849"/>
                <a:ext cx="0" cy="76835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20" name="Line 147"/>
              <p:cNvSpPr>
                <a:spLocks noChangeShapeType="1"/>
              </p:cNvSpPr>
              <p:nvPr/>
            </p:nvSpPr>
            <p:spPr bwMode="auto">
              <a:xfrm rot="16200000" flipV="1">
                <a:off x="5962650" y="3335338"/>
                <a:ext cx="4763" cy="2714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21" name="Line 148"/>
              <p:cNvSpPr>
                <a:spLocks noChangeShapeType="1"/>
              </p:cNvSpPr>
              <p:nvPr/>
            </p:nvSpPr>
            <p:spPr bwMode="auto">
              <a:xfrm rot="16200000" flipV="1">
                <a:off x="827088" y="2465388"/>
                <a:ext cx="0" cy="5000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22" name="Line 149"/>
              <p:cNvSpPr>
                <a:spLocks noChangeShapeType="1"/>
              </p:cNvSpPr>
              <p:nvPr/>
            </p:nvSpPr>
            <p:spPr bwMode="auto">
              <a:xfrm flipV="1">
                <a:off x="571500" y="2709863"/>
                <a:ext cx="0" cy="13287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23" name="Line 150"/>
              <p:cNvSpPr>
                <a:spLocks noChangeShapeType="1"/>
              </p:cNvSpPr>
              <p:nvPr/>
            </p:nvSpPr>
            <p:spPr bwMode="auto">
              <a:xfrm rot="16200000" flipV="1">
                <a:off x="623888" y="3976688"/>
                <a:ext cx="0" cy="1047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grpSp>
            <p:nvGrpSpPr>
              <p:cNvPr id="324" name="Group 285"/>
              <p:cNvGrpSpPr>
                <a:grpSpLocks/>
              </p:cNvGrpSpPr>
              <p:nvPr/>
            </p:nvGrpSpPr>
            <p:grpSpPr bwMode="auto">
              <a:xfrm>
                <a:off x="4400559" y="4268788"/>
                <a:ext cx="233363" cy="509588"/>
                <a:chOff x="2772" y="2689"/>
                <a:chExt cx="147" cy="321"/>
              </a:xfrm>
            </p:grpSpPr>
            <p:sp>
              <p:nvSpPr>
                <p:cNvPr id="398" name="AutoShape 160"/>
                <p:cNvSpPr>
                  <a:spLocks noChangeArrowheads="1"/>
                </p:cNvSpPr>
                <p:nvPr/>
              </p:nvSpPr>
              <p:spPr bwMode="auto">
                <a:xfrm rot="5400000">
                  <a:off x="2713" y="2799"/>
                  <a:ext cx="297" cy="96"/>
                </a:xfrm>
                <a:prstGeom prst="flowChartTerminator">
                  <a:avLst/>
                </a:prstGeom>
                <a:solidFill>
                  <a:srgbClr val="EAEAEA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399" name="Rectangle 157"/>
                <p:cNvSpPr>
                  <a:spLocks noChangeArrowheads="1"/>
                </p:cNvSpPr>
                <p:nvPr/>
              </p:nvSpPr>
              <p:spPr bwMode="auto">
                <a:xfrm>
                  <a:off x="2775" y="2689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400" name="Rectangle 158"/>
                <p:cNvSpPr>
                  <a:spLocks noChangeArrowheads="1"/>
                </p:cNvSpPr>
                <p:nvPr/>
              </p:nvSpPr>
              <p:spPr bwMode="auto">
                <a:xfrm>
                  <a:off x="2772" y="2890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401" name="Rectangle 159"/>
                <p:cNvSpPr>
                  <a:spLocks noChangeArrowheads="1"/>
                </p:cNvSpPr>
                <p:nvPr/>
              </p:nvSpPr>
              <p:spPr bwMode="auto">
                <a:xfrm>
                  <a:off x="2851" y="2783"/>
                  <a:ext cx="44" cy="138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x</a:t>
                  </a:r>
                </a:p>
              </p:txBody>
            </p:sp>
          </p:grpSp>
          <p:sp>
            <p:nvSpPr>
              <p:cNvPr id="325" name="Line 161"/>
              <p:cNvSpPr>
                <a:spLocks noChangeShapeType="1"/>
              </p:cNvSpPr>
              <p:nvPr/>
            </p:nvSpPr>
            <p:spPr bwMode="auto">
              <a:xfrm flipV="1">
                <a:off x="5029200" y="4552950"/>
                <a:ext cx="0" cy="620713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26" name="Line 162"/>
              <p:cNvSpPr>
                <a:spLocks noChangeShapeType="1"/>
              </p:cNvSpPr>
              <p:nvPr/>
            </p:nvSpPr>
            <p:spPr bwMode="auto">
              <a:xfrm rot="5400000" flipV="1">
                <a:off x="4987925" y="5122863"/>
                <a:ext cx="0" cy="8255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grpSp>
            <p:nvGrpSpPr>
              <p:cNvPr id="327" name="Group 288"/>
              <p:cNvGrpSpPr>
                <a:grpSpLocks/>
              </p:cNvGrpSpPr>
              <p:nvPr/>
            </p:nvGrpSpPr>
            <p:grpSpPr bwMode="auto">
              <a:xfrm>
                <a:off x="1065214" y="2473325"/>
                <a:ext cx="230188" cy="500063"/>
                <a:chOff x="671" y="1558"/>
                <a:chExt cx="145" cy="315"/>
              </a:xfrm>
            </p:grpSpPr>
            <p:sp>
              <p:nvSpPr>
                <p:cNvPr id="394" name="AutoShape 167"/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579" y="1668"/>
                  <a:ext cx="297" cy="96"/>
                </a:xfrm>
                <a:prstGeom prst="flowChartTerminator">
                  <a:avLst/>
                </a:prstGeom>
                <a:solidFill>
                  <a:srgbClr val="EAEAEA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395" name="Rectangle 164"/>
                <p:cNvSpPr>
                  <a:spLocks noChangeArrowheads="1"/>
                </p:cNvSpPr>
                <p:nvPr/>
              </p:nvSpPr>
              <p:spPr bwMode="auto">
                <a:xfrm flipH="1">
                  <a:off x="672" y="1558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396" name="Rectangle 165"/>
                <p:cNvSpPr>
                  <a:spLocks noChangeArrowheads="1"/>
                </p:cNvSpPr>
                <p:nvPr/>
              </p:nvSpPr>
              <p:spPr bwMode="auto">
                <a:xfrm flipH="1">
                  <a:off x="671" y="1753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397" name="Rectangle 166"/>
                <p:cNvSpPr>
                  <a:spLocks noChangeArrowheads="1"/>
                </p:cNvSpPr>
                <p:nvPr/>
              </p:nvSpPr>
              <p:spPr bwMode="auto">
                <a:xfrm flipH="1">
                  <a:off x="692" y="1645"/>
                  <a:ext cx="44" cy="138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x</a:t>
                  </a:r>
                </a:p>
              </p:txBody>
            </p:sp>
          </p:grpSp>
          <p:grpSp>
            <p:nvGrpSpPr>
              <p:cNvPr id="328" name="Group 284"/>
              <p:cNvGrpSpPr>
                <a:grpSpLocks/>
              </p:cNvGrpSpPr>
              <p:nvPr/>
            </p:nvGrpSpPr>
            <p:grpSpPr bwMode="auto">
              <a:xfrm>
                <a:off x="7748604" y="4302125"/>
                <a:ext cx="233363" cy="509588"/>
                <a:chOff x="4881" y="2710"/>
                <a:chExt cx="147" cy="321"/>
              </a:xfrm>
            </p:grpSpPr>
            <p:sp>
              <p:nvSpPr>
                <p:cNvPr id="390" name="AutoShape 172"/>
                <p:cNvSpPr>
                  <a:spLocks noChangeArrowheads="1"/>
                </p:cNvSpPr>
                <p:nvPr/>
              </p:nvSpPr>
              <p:spPr bwMode="auto">
                <a:xfrm rot="5400000">
                  <a:off x="4822" y="2820"/>
                  <a:ext cx="297" cy="96"/>
                </a:xfrm>
                <a:prstGeom prst="flowChartTerminator">
                  <a:avLst/>
                </a:prstGeom>
                <a:solidFill>
                  <a:srgbClr val="EAEAEA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391" name="Rectangle 169"/>
                <p:cNvSpPr>
                  <a:spLocks noChangeArrowheads="1"/>
                </p:cNvSpPr>
                <p:nvPr/>
              </p:nvSpPr>
              <p:spPr bwMode="auto">
                <a:xfrm>
                  <a:off x="4884" y="2710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392" name="Rectangle 170"/>
                <p:cNvSpPr>
                  <a:spLocks noChangeArrowheads="1"/>
                </p:cNvSpPr>
                <p:nvPr/>
              </p:nvSpPr>
              <p:spPr bwMode="auto">
                <a:xfrm>
                  <a:off x="4881" y="2911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393" name="Rectangle 171"/>
                <p:cNvSpPr>
                  <a:spLocks noChangeArrowheads="1"/>
                </p:cNvSpPr>
                <p:nvPr/>
              </p:nvSpPr>
              <p:spPr bwMode="auto">
                <a:xfrm>
                  <a:off x="4956" y="2811"/>
                  <a:ext cx="44" cy="138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x</a:t>
                  </a:r>
                </a:p>
              </p:txBody>
            </p:sp>
          </p:grpSp>
          <p:sp>
            <p:nvSpPr>
              <p:cNvPr id="329" name="Rectangle 173"/>
              <p:cNvSpPr>
                <a:spLocks noChangeArrowheads="1"/>
              </p:cNvSpPr>
              <p:nvPr/>
            </p:nvSpPr>
            <p:spPr bwMode="auto">
              <a:xfrm>
                <a:off x="1525631" y="4242924"/>
                <a:ext cx="500020" cy="1183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Instruction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330" name="Line 176"/>
              <p:cNvSpPr>
                <a:spLocks noChangeShapeType="1"/>
              </p:cNvSpPr>
              <p:nvPr/>
            </p:nvSpPr>
            <p:spPr bwMode="auto">
              <a:xfrm flipH="1">
                <a:off x="1984421" y="2574925"/>
                <a:ext cx="41211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31" name="Line 177"/>
              <p:cNvSpPr>
                <a:spLocks noChangeShapeType="1"/>
              </p:cNvSpPr>
              <p:nvPr/>
            </p:nvSpPr>
            <p:spPr bwMode="auto">
              <a:xfrm flipV="1">
                <a:off x="6300819" y="3786028"/>
                <a:ext cx="100014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32" name="Line 178"/>
              <p:cNvSpPr>
                <a:spLocks noChangeShapeType="1"/>
              </p:cNvSpPr>
              <p:nvPr/>
            </p:nvSpPr>
            <p:spPr bwMode="auto">
              <a:xfrm rot="16200000" flipH="1" flipV="1">
                <a:off x="5701207" y="3099296"/>
                <a:ext cx="1386484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33" name="Line 179"/>
              <p:cNvSpPr>
                <a:spLocks noChangeShapeType="1"/>
              </p:cNvSpPr>
              <p:nvPr/>
            </p:nvSpPr>
            <p:spPr bwMode="auto">
              <a:xfrm>
                <a:off x="1149350" y="2406052"/>
                <a:ext cx="5251451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49" name="Line 252"/>
              <p:cNvSpPr>
                <a:spLocks noChangeShapeType="1"/>
              </p:cNvSpPr>
              <p:nvPr/>
            </p:nvSpPr>
            <p:spPr bwMode="auto">
              <a:xfrm flipH="1">
                <a:off x="1231900" y="2574925"/>
                <a:ext cx="752475" cy="31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53" name="Freeform 257"/>
              <p:cNvSpPr>
                <a:spLocks/>
              </p:cNvSpPr>
              <p:nvPr/>
            </p:nvSpPr>
            <p:spPr bwMode="auto">
              <a:xfrm>
                <a:off x="2581275" y="3886200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6 w 24"/>
                  <a:gd name="T5" fmla="*/ 23 h 24"/>
                  <a:gd name="T6" fmla="*/ 18 w 24"/>
                  <a:gd name="T7" fmla="*/ 21 h 24"/>
                  <a:gd name="T8" fmla="*/ 18 w 24"/>
                  <a:gd name="T9" fmla="*/ 21 h 24"/>
                  <a:gd name="T10" fmla="*/ 20 w 24"/>
                  <a:gd name="T11" fmla="*/ 19 h 24"/>
                  <a:gd name="T12" fmla="*/ 22 w 24"/>
                  <a:gd name="T13" fmla="*/ 19 h 24"/>
                  <a:gd name="T14" fmla="*/ 22 w 24"/>
                  <a:gd name="T15" fmla="*/ 17 h 24"/>
                  <a:gd name="T16" fmla="*/ 23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9 h 24"/>
                  <a:gd name="T24" fmla="*/ 23 w 24"/>
                  <a:gd name="T25" fmla="*/ 7 h 24"/>
                  <a:gd name="T26" fmla="*/ 22 w 24"/>
                  <a:gd name="T27" fmla="*/ 5 h 24"/>
                  <a:gd name="T28" fmla="*/ 22 w 24"/>
                  <a:gd name="T29" fmla="*/ 5 h 24"/>
                  <a:gd name="T30" fmla="*/ 20 w 24"/>
                  <a:gd name="T31" fmla="*/ 4 h 24"/>
                  <a:gd name="T32" fmla="*/ 18 w 24"/>
                  <a:gd name="T33" fmla="*/ 2 h 24"/>
                  <a:gd name="T34" fmla="*/ 18 w 24"/>
                  <a:gd name="T35" fmla="*/ 2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4 w 24"/>
                  <a:gd name="T51" fmla="*/ 4 h 24"/>
                  <a:gd name="T52" fmla="*/ 2 w 24"/>
                  <a:gd name="T53" fmla="*/ 5 h 24"/>
                  <a:gd name="T54" fmla="*/ 2 w 24"/>
                  <a:gd name="T55" fmla="*/ 5 h 24"/>
                  <a:gd name="T56" fmla="*/ 0 w 24"/>
                  <a:gd name="T57" fmla="*/ 7 h 24"/>
                  <a:gd name="T58" fmla="*/ 0 w 24"/>
                  <a:gd name="T59" fmla="*/ 9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2 w 24"/>
                  <a:gd name="T67" fmla="*/ 17 h 24"/>
                  <a:gd name="T68" fmla="*/ 2 w 24"/>
                  <a:gd name="T69" fmla="*/ 19 h 24"/>
                  <a:gd name="T70" fmla="*/ 4 w 24"/>
                  <a:gd name="T71" fmla="*/ 19 h 24"/>
                  <a:gd name="T72" fmla="*/ 4 w 24"/>
                  <a:gd name="T73" fmla="*/ 21 h 24"/>
                  <a:gd name="T74" fmla="*/ 6 w 24"/>
                  <a:gd name="T75" fmla="*/ 21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2" y="19"/>
                    </a:lnTo>
                    <a:lnTo>
                      <a:pt x="22" y="17"/>
                    </a:lnTo>
                    <a:lnTo>
                      <a:pt x="23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9"/>
                    </a:lnTo>
                    <a:lnTo>
                      <a:pt x="23" y="7"/>
                    </a:lnTo>
                    <a:lnTo>
                      <a:pt x="22" y="5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</p:grpSp>
        <p:cxnSp>
          <p:nvCxnSpPr>
            <p:cNvPr id="202" name="Straight Connector 201"/>
            <p:cNvCxnSpPr>
              <a:stCxn id="353" idx="0"/>
              <a:endCxn id="205" idx="0"/>
            </p:cNvCxnSpPr>
            <p:nvPr/>
          </p:nvCxnSpPr>
          <p:spPr>
            <a:xfrm flipH="1">
              <a:off x="4145917" y="3799350"/>
              <a:ext cx="4349" cy="14511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Line 34"/>
            <p:cNvSpPr>
              <a:spLocks noChangeShapeType="1"/>
            </p:cNvSpPr>
            <p:nvPr/>
          </p:nvSpPr>
          <p:spPr bwMode="auto">
            <a:xfrm flipV="1">
              <a:off x="5221165" y="5091059"/>
              <a:ext cx="197646" cy="6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sp>
          <p:nvSpPr>
            <p:cNvPr id="204" name="Line 34"/>
            <p:cNvSpPr>
              <a:spLocks noChangeShapeType="1"/>
            </p:cNvSpPr>
            <p:nvPr/>
          </p:nvSpPr>
          <p:spPr bwMode="auto">
            <a:xfrm>
              <a:off x="4145917" y="4926748"/>
              <a:ext cx="75122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sp>
          <p:nvSpPr>
            <p:cNvPr id="205" name="Line 34"/>
            <p:cNvSpPr>
              <a:spLocks noChangeShapeType="1"/>
            </p:cNvSpPr>
            <p:nvPr/>
          </p:nvSpPr>
          <p:spPr bwMode="auto">
            <a:xfrm>
              <a:off x="4145917" y="5250491"/>
              <a:ext cx="75122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4068163" y="3587429"/>
              <a:ext cx="44728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[19-15]</a:t>
              </a:r>
              <a:endParaRPr lang="ru-RU" sz="600" dirty="0"/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4075379" y="3864423"/>
              <a:ext cx="44246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[14-20]</a:t>
              </a:r>
              <a:endParaRPr lang="ru-RU" sz="600" dirty="0"/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4352814" y="4763282"/>
              <a:ext cx="44246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[31-20]</a:t>
              </a:r>
              <a:endParaRPr lang="ru-RU" sz="600" dirty="0"/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4254563" y="5091736"/>
              <a:ext cx="44246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[11-7]</a:t>
              </a:r>
              <a:endParaRPr lang="ru-RU" sz="600" dirty="0"/>
            </a:p>
          </p:txBody>
        </p:sp>
        <p:cxnSp>
          <p:nvCxnSpPr>
            <p:cNvPr id="210" name="Straight Connector 209"/>
            <p:cNvCxnSpPr/>
            <p:nvPr/>
          </p:nvCxnSpPr>
          <p:spPr>
            <a:xfrm>
              <a:off x="4645410" y="5255254"/>
              <a:ext cx="0" cy="4033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Line 131"/>
            <p:cNvSpPr>
              <a:spLocks noChangeShapeType="1"/>
            </p:cNvSpPr>
            <p:nvPr/>
          </p:nvSpPr>
          <p:spPr bwMode="auto">
            <a:xfrm flipH="1" flipV="1">
              <a:off x="2541944" y="3597493"/>
              <a:ext cx="115719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cxnSp>
          <p:nvCxnSpPr>
            <p:cNvPr id="212" name="Straight Connector 211"/>
            <p:cNvCxnSpPr/>
            <p:nvPr/>
          </p:nvCxnSpPr>
          <p:spPr>
            <a:xfrm>
              <a:off x="3964296" y="3089017"/>
              <a:ext cx="1" cy="4984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flipH="1" flipV="1">
              <a:off x="3861701" y="3591263"/>
              <a:ext cx="98251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flipH="1" flipV="1">
              <a:off x="3449785" y="3104895"/>
              <a:ext cx="98251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456145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>
                <a:solidFill>
                  <a:srgbClr val="0070C0"/>
                </a:solidFill>
              </a:rPr>
              <a:t>Pipelined execution: Load (cycle 2 – Decode)</a:t>
            </a:r>
          </a:p>
        </p:txBody>
      </p:sp>
      <p:sp>
        <p:nvSpPr>
          <p:cNvPr id="54295" name="Rectangle 286"/>
          <p:cNvSpPr>
            <a:spLocks noChangeArrowheads="1"/>
          </p:cNvSpPr>
          <p:nvPr/>
        </p:nvSpPr>
        <p:spPr bwMode="auto">
          <a:xfrm>
            <a:off x="1822605" y="844073"/>
            <a:ext cx="2018501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lw x1, (30)x2</a:t>
            </a:r>
          </a:p>
        </p:txBody>
      </p:sp>
      <p:sp>
        <p:nvSpPr>
          <p:cNvPr id="3" name="Rectangle 2"/>
          <p:cNvSpPr/>
          <p:nvPr/>
        </p:nvSpPr>
        <p:spPr>
          <a:xfrm>
            <a:off x="4416255" y="838036"/>
            <a:ext cx="26949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x1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sym typeface="Symbol" pitchFamily="18" charset="2"/>
              </a:rPr>
              <a:t> mem[x2 + 30]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197" name="Rectangle 287"/>
          <p:cNvSpPr>
            <a:spLocks noChangeArrowheads="1"/>
          </p:cNvSpPr>
          <p:nvPr/>
        </p:nvSpPr>
        <p:spPr bwMode="auto">
          <a:xfrm>
            <a:off x="10406620" y="926349"/>
            <a:ext cx="345607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PC</a:t>
            </a:r>
          </a:p>
        </p:txBody>
      </p:sp>
      <p:cxnSp>
        <p:nvCxnSpPr>
          <p:cNvPr id="7" name="Straight Arrow Connector 6"/>
          <p:cNvCxnSpPr>
            <a:stCxn id="197" idx="2"/>
          </p:cNvCxnSpPr>
          <p:nvPr/>
        </p:nvCxnSpPr>
        <p:spPr bwMode="auto">
          <a:xfrm>
            <a:off x="10579424" y="1295681"/>
            <a:ext cx="5497" cy="22860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26.10.2020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415" name="Table 4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052832"/>
              </p:ext>
            </p:extLst>
          </p:nvPr>
        </p:nvGraphicFramePr>
        <p:xfrm>
          <a:off x="1378664" y="1386734"/>
          <a:ext cx="921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9772197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07651868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2358392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85016276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8174565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1899457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53543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275963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6120863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8051824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650253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864235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3512073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0653689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6465118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320844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9510759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766482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6340267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25611254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022907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8575507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8701668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2633956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84924068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8532905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8683597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730115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718839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2590506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989654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8974232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2382657"/>
                  </a:ext>
                </a:extLst>
              </a:tr>
              <a:tr h="288000">
                <a:tc gridSpan="12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30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2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nsolas" panose="020B0609020204030204" pitchFamily="49" charset="0"/>
                        </a:rPr>
                        <a:t>4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load</a:t>
                      </a:r>
                      <a:endParaRPr lang="ru-RU" sz="11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7707636"/>
                  </a:ext>
                </a:extLst>
              </a:tr>
            </a:tbl>
          </a:graphicData>
        </a:graphic>
      </p:graphicFrame>
      <p:sp>
        <p:nvSpPr>
          <p:cNvPr id="166" name="Rectangle 287"/>
          <p:cNvSpPr>
            <a:spLocks noChangeArrowheads="1"/>
          </p:cNvSpPr>
          <p:nvPr/>
        </p:nvSpPr>
        <p:spPr bwMode="auto">
          <a:xfrm>
            <a:off x="5344400" y="2904334"/>
            <a:ext cx="332783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PC</a:t>
            </a:r>
          </a:p>
        </p:txBody>
      </p:sp>
      <p:sp>
        <p:nvSpPr>
          <p:cNvPr id="167" name="Rectangle 266"/>
          <p:cNvSpPr>
            <a:spLocks noChangeArrowheads="1"/>
          </p:cNvSpPr>
          <p:nvPr/>
        </p:nvSpPr>
        <p:spPr bwMode="auto">
          <a:xfrm>
            <a:off x="5292694" y="3743379"/>
            <a:ext cx="443391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[x2]</a:t>
            </a:r>
          </a:p>
        </p:txBody>
      </p:sp>
      <p:sp>
        <p:nvSpPr>
          <p:cNvPr id="168" name="Rectangle 266"/>
          <p:cNvSpPr>
            <a:spLocks noChangeArrowheads="1"/>
          </p:cNvSpPr>
          <p:nvPr/>
        </p:nvSpPr>
        <p:spPr bwMode="auto">
          <a:xfrm>
            <a:off x="5360632" y="4923345"/>
            <a:ext cx="326371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30</a:t>
            </a:r>
          </a:p>
        </p:txBody>
      </p:sp>
      <p:sp>
        <p:nvSpPr>
          <p:cNvPr id="169" name="Rectangle 266"/>
          <p:cNvSpPr>
            <a:spLocks noChangeArrowheads="1"/>
          </p:cNvSpPr>
          <p:nvPr/>
        </p:nvSpPr>
        <p:spPr bwMode="auto">
          <a:xfrm>
            <a:off x="5410994" y="5471577"/>
            <a:ext cx="209353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1</a:t>
            </a:r>
          </a:p>
        </p:txBody>
      </p:sp>
      <p:sp>
        <p:nvSpPr>
          <p:cNvPr id="170" name="Rectangle 51"/>
          <p:cNvSpPr>
            <a:spLocks noChangeArrowheads="1"/>
          </p:cNvSpPr>
          <p:nvPr/>
        </p:nvSpPr>
        <p:spPr bwMode="auto">
          <a:xfrm>
            <a:off x="6641829" y="4052230"/>
            <a:ext cx="25648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+mj-lt"/>
              </a:rPr>
              <a:t>zero</a:t>
            </a:r>
            <a:r>
              <a:rPr lang="en-US" sz="900" dirty="0">
                <a:solidFill>
                  <a:srgbClr val="000000"/>
                </a:solidFill>
                <a:latin typeface="+mj-lt"/>
              </a:rPr>
              <a:t>?</a:t>
            </a:r>
          </a:p>
        </p:txBody>
      </p:sp>
      <p:sp>
        <p:nvSpPr>
          <p:cNvPr id="171" name="Rectangle 35"/>
          <p:cNvSpPr>
            <a:spLocks noChangeArrowheads="1"/>
          </p:cNvSpPr>
          <p:nvPr/>
        </p:nvSpPr>
        <p:spPr bwMode="auto">
          <a:xfrm>
            <a:off x="5779057" y="3958130"/>
            <a:ext cx="33021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EB7500"/>
                </a:solidFill>
                <a:latin typeface="+mj-lt"/>
              </a:rPr>
              <a:t>ALUSrc</a:t>
            </a:r>
            <a:endParaRPr lang="en-US" sz="900" dirty="0">
              <a:solidFill>
                <a:srgbClr val="EB7500"/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8081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roup 199"/>
          <p:cNvGrpSpPr/>
          <p:nvPr/>
        </p:nvGrpSpPr>
        <p:grpSpPr>
          <a:xfrm>
            <a:off x="2104659" y="2202354"/>
            <a:ext cx="7690222" cy="4005442"/>
            <a:chOff x="2104659" y="2202354"/>
            <a:chExt cx="7690222" cy="4005442"/>
          </a:xfrm>
        </p:grpSpPr>
        <p:grpSp>
          <p:nvGrpSpPr>
            <p:cNvPr id="201" name="Группа 243"/>
            <p:cNvGrpSpPr/>
            <p:nvPr/>
          </p:nvGrpSpPr>
          <p:grpSpPr>
            <a:xfrm>
              <a:off x="2104659" y="2202354"/>
              <a:ext cx="7690222" cy="4005442"/>
              <a:chOff x="571500" y="2405856"/>
              <a:chExt cx="7615194" cy="3804445"/>
            </a:xfrm>
          </p:grpSpPr>
          <p:sp>
            <p:nvSpPr>
              <p:cNvPr id="334" name="Line 180"/>
              <p:cNvSpPr>
                <a:spLocks noChangeShapeType="1"/>
              </p:cNvSpPr>
              <p:nvPr/>
            </p:nvSpPr>
            <p:spPr bwMode="auto">
              <a:xfrm rot="5400000" flipV="1">
                <a:off x="1108821" y="2448718"/>
                <a:ext cx="85724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6" name="Rectangle 136"/>
              <p:cNvSpPr>
                <a:spLocks noChangeArrowheads="1"/>
              </p:cNvSpPr>
              <p:nvPr/>
            </p:nvSpPr>
            <p:spPr bwMode="auto">
              <a:xfrm>
                <a:off x="1143000" y="3911600"/>
                <a:ext cx="900113" cy="923925"/>
              </a:xfrm>
              <a:prstGeom prst="rect">
                <a:avLst/>
              </a:prstGeom>
              <a:solidFill>
                <a:srgbClr val="FFFFCC"/>
              </a:solidFill>
              <a:ln w="1905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7" name="Line 13"/>
              <p:cNvSpPr>
                <a:spLocks noChangeShapeType="1"/>
              </p:cNvSpPr>
              <p:nvPr/>
            </p:nvSpPr>
            <p:spPr bwMode="auto">
              <a:xfrm>
                <a:off x="933450" y="4027488"/>
                <a:ext cx="215900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8" name="Rectangle 15"/>
              <p:cNvSpPr>
                <a:spLocks noChangeArrowheads="1"/>
              </p:cNvSpPr>
              <p:nvPr/>
            </p:nvSpPr>
            <p:spPr bwMode="auto">
              <a:xfrm>
                <a:off x="3030515" y="5237163"/>
                <a:ext cx="184198" cy="351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19" name="Freeform 17"/>
              <p:cNvSpPr>
                <a:spLocks/>
              </p:cNvSpPr>
              <p:nvPr/>
            </p:nvSpPr>
            <p:spPr bwMode="auto">
              <a:xfrm>
                <a:off x="2873375" y="3768725"/>
                <a:ext cx="823913" cy="1023080"/>
              </a:xfrm>
              <a:custGeom>
                <a:avLst/>
                <a:gdLst>
                  <a:gd name="T0" fmla="*/ 518 w 519"/>
                  <a:gd name="T1" fmla="*/ 611 h 541"/>
                  <a:gd name="T2" fmla="*/ 518 w 519"/>
                  <a:gd name="T3" fmla="*/ 0 h 541"/>
                  <a:gd name="T4" fmla="*/ 0 w 519"/>
                  <a:gd name="T5" fmla="*/ 0 h 541"/>
                  <a:gd name="T6" fmla="*/ 0 w 519"/>
                  <a:gd name="T7" fmla="*/ 611 h 541"/>
                  <a:gd name="T8" fmla="*/ 518 w 519"/>
                  <a:gd name="T9" fmla="*/ 611 h 541"/>
                  <a:gd name="T10" fmla="*/ 518 w 519"/>
                  <a:gd name="T11" fmla="*/ 611 h 5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19"/>
                  <a:gd name="T19" fmla="*/ 0 h 541"/>
                  <a:gd name="T20" fmla="*/ 519 w 519"/>
                  <a:gd name="T21" fmla="*/ 541 h 5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19" h="541">
                    <a:moveTo>
                      <a:pt x="518" y="540"/>
                    </a:moveTo>
                    <a:lnTo>
                      <a:pt x="518" y="0"/>
                    </a:lnTo>
                    <a:lnTo>
                      <a:pt x="0" y="0"/>
                    </a:lnTo>
                    <a:lnTo>
                      <a:pt x="0" y="540"/>
                    </a:lnTo>
                    <a:lnTo>
                      <a:pt x="518" y="540"/>
                    </a:lnTo>
                  </a:path>
                </a:pathLst>
              </a:custGeom>
              <a:solidFill>
                <a:srgbClr val="CCFFFF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0" name="Rectangle 18"/>
              <p:cNvSpPr>
                <a:spLocks noChangeArrowheads="1"/>
              </p:cNvSpPr>
              <p:nvPr/>
            </p:nvSpPr>
            <p:spPr bwMode="auto">
              <a:xfrm>
                <a:off x="2982890" y="3835400"/>
                <a:ext cx="184198" cy="351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21" name="Freeform 21"/>
              <p:cNvSpPr>
                <a:spLocks/>
              </p:cNvSpPr>
              <p:nvPr/>
            </p:nvSpPr>
            <p:spPr bwMode="auto">
              <a:xfrm>
                <a:off x="2582863" y="4284663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6 w 24"/>
                  <a:gd name="T5" fmla="*/ 23 h 24"/>
                  <a:gd name="T6" fmla="*/ 18 w 24"/>
                  <a:gd name="T7" fmla="*/ 21 h 24"/>
                  <a:gd name="T8" fmla="*/ 18 w 24"/>
                  <a:gd name="T9" fmla="*/ 21 h 24"/>
                  <a:gd name="T10" fmla="*/ 20 w 24"/>
                  <a:gd name="T11" fmla="*/ 19 h 24"/>
                  <a:gd name="T12" fmla="*/ 22 w 24"/>
                  <a:gd name="T13" fmla="*/ 19 h 24"/>
                  <a:gd name="T14" fmla="*/ 22 w 24"/>
                  <a:gd name="T15" fmla="*/ 17 h 24"/>
                  <a:gd name="T16" fmla="*/ 23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9 h 24"/>
                  <a:gd name="T24" fmla="*/ 23 w 24"/>
                  <a:gd name="T25" fmla="*/ 7 h 24"/>
                  <a:gd name="T26" fmla="*/ 22 w 24"/>
                  <a:gd name="T27" fmla="*/ 5 h 24"/>
                  <a:gd name="T28" fmla="*/ 22 w 24"/>
                  <a:gd name="T29" fmla="*/ 5 h 24"/>
                  <a:gd name="T30" fmla="*/ 20 w 24"/>
                  <a:gd name="T31" fmla="*/ 4 h 24"/>
                  <a:gd name="T32" fmla="*/ 18 w 24"/>
                  <a:gd name="T33" fmla="*/ 2 h 24"/>
                  <a:gd name="T34" fmla="*/ 18 w 24"/>
                  <a:gd name="T35" fmla="*/ 2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4 w 24"/>
                  <a:gd name="T51" fmla="*/ 4 h 24"/>
                  <a:gd name="T52" fmla="*/ 2 w 24"/>
                  <a:gd name="T53" fmla="*/ 5 h 24"/>
                  <a:gd name="T54" fmla="*/ 2 w 24"/>
                  <a:gd name="T55" fmla="*/ 5 h 24"/>
                  <a:gd name="T56" fmla="*/ 0 w 24"/>
                  <a:gd name="T57" fmla="*/ 7 h 24"/>
                  <a:gd name="T58" fmla="*/ 0 w 24"/>
                  <a:gd name="T59" fmla="*/ 9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2 w 24"/>
                  <a:gd name="T67" fmla="*/ 17 h 24"/>
                  <a:gd name="T68" fmla="*/ 2 w 24"/>
                  <a:gd name="T69" fmla="*/ 19 h 24"/>
                  <a:gd name="T70" fmla="*/ 4 w 24"/>
                  <a:gd name="T71" fmla="*/ 19 h 24"/>
                  <a:gd name="T72" fmla="*/ 4 w 24"/>
                  <a:gd name="T73" fmla="*/ 21 h 24"/>
                  <a:gd name="T74" fmla="*/ 6 w 24"/>
                  <a:gd name="T75" fmla="*/ 21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2" y="19"/>
                    </a:lnTo>
                    <a:lnTo>
                      <a:pt x="22" y="17"/>
                    </a:lnTo>
                    <a:lnTo>
                      <a:pt x="23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9"/>
                    </a:lnTo>
                    <a:lnTo>
                      <a:pt x="23" y="7"/>
                    </a:lnTo>
                    <a:lnTo>
                      <a:pt x="22" y="5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2" name="Freeform 22"/>
              <p:cNvSpPr>
                <a:spLocks/>
              </p:cNvSpPr>
              <p:nvPr/>
            </p:nvSpPr>
            <p:spPr bwMode="auto">
              <a:xfrm>
                <a:off x="2586038" y="4143375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6 w 24"/>
                  <a:gd name="T5" fmla="*/ 23 h 24"/>
                  <a:gd name="T6" fmla="*/ 18 w 24"/>
                  <a:gd name="T7" fmla="*/ 21 h 24"/>
                  <a:gd name="T8" fmla="*/ 18 w 24"/>
                  <a:gd name="T9" fmla="*/ 21 h 24"/>
                  <a:gd name="T10" fmla="*/ 20 w 24"/>
                  <a:gd name="T11" fmla="*/ 19 h 24"/>
                  <a:gd name="T12" fmla="*/ 22 w 24"/>
                  <a:gd name="T13" fmla="*/ 19 h 24"/>
                  <a:gd name="T14" fmla="*/ 22 w 24"/>
                  <a:gd name="T15" fmla="*/ 17 h 24"/>
                  <a:gd name="T16" fmla="*/ 23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9 h 24"/>
                  <a:gd name="T24" fmla="*/ 23 w 24"/>
                  <a:gd name="T25" fmla="*/ 7 h 24"/>
                  <a:gd name="T26" fmla="*/ 22 w 24"/>
                  <a:gd name="T27" fmla="*/ 5 h 24"/>
                  <a:gd name="T28" fmla="*/ 22 w 24"/>
                  <a:gd name="T29" fmla="*/ 5 h 24"/>
                  <a:gd name="T30" fmla="*/ 20 w 24"/>
                  <a:gd name="T31" fmla="*/ 4 h 24"/>
                  <a:gd name="T32" fmla="*/ 18 w 24"/>
                  <a:gd name="T33" fmla="*/ 2 h 24"/>
                  <a:gd name="T34" fmla="*/ 18 w 24"/>
                  <a:gd name="T35" fmla="*/ 2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4 w 24"/>
                  <a:gd name="T51" fmla="*/ 4 h 24"/>
                  <a:gd name="T52" fmla="*/ 2 w 24"/>
                  <a:gd name="T53" fmla="*/ 5 h 24"/>
                  <a:gd name="T54" fmla="*/ 2 w 24"/>
                  <a:gd name="T55" fmla="*/ 5 h 24"/>
                  <a:gd name="T56" fmla="*/ 0 w 24"/>
                  <a:gd name="T57" fmla="*/ 7 h 24"/>
                  <a:gd name="T58" fmla="*/ 0 w 24"/>
                  <a:gd name="T59" fmla="*/ 9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2 w 24"/>
                  <a:gd name="T67" fmla="*/ 17 h 24"/>
                  <a:gd name="T68" fmla="*/ 2 w 24"/>
                  <a:gd name="T69" fmla="*/ 19 h 24"/>
                  <a:gd name="T70" fmla="*/ 4 w 24"/>
                  <a:gd name="T71" fmla="*/ 19 h 24"/>
                  <a:gd name="T72" fmla="*/ 4 w 24"/>
                  <a:gd name="T73" fmla="*/ 21 h 24"/>
                  <a:gd name="T74" fmla="*/ 6 w 24"/>
                  <a:gd name="T75" fmla="*/ 21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2" y="19"/>
                    </a:lnTo>
                    <a:lnTo>
                      <a:pt x="22" y="17"/>
                    </a:lnTo>
                    <a:lnTo>
                      <a:pt x="23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9"/>
                    </a:lnTo>
                    <a:lnTo>
                      <a:pt x="23" y="7"/>
                    </a:lnTo>
                    <a:lnTo>
                      <a:pt x="22" y="5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3" name="Line 24"/>
              <p:cNvSpPr>
                <a:spLocks noChangeShapeType="1"/>
              </p:cNvSpPr>
              <p:nvPr/>
            </p:nvSpPr>
            <p:spPr bwMode="auto">
              <a:xfrm flipV="1">
                <a:off x="2300288" y="4303713"/>
                <a:ext cx="29845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4" name="Line 25"/>
              <p:cNvSpPr>
                <a:spLocks noChangeShapeType="1"/>
              </p:cNvSpPr>
              <p:nvPr/>
            </p:nvSpPr>
            <p:spPr bwMode="auto">
              <a:xfrm flipV="1">
                <a:off x="3097214" y="5689556"/>
                <a:ext cx="76517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5" name="Line 26"/>
              <p:cNvSpPr>
                <a:spLocks noChangeShapeType="1"/>
              </p:cNvSpPr>
              <p:nvPr/>
            </p:nvSpPr>
            <p:spPr bwMode="auto">
              <a:xfrm flipH="1">
                <a:off x="2412993" y="3251200"/>
                <a:ext cx="144939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6" name="Freeform 27"/>
              <p:cNvSpPr>
                <a:spLocks/>
              </p:cNvSpPr>
              <p:nvPr/>
            </p:nvSpPr>
            <p:spPr bwMode="auto">
              <a:xfrm>
                <a:off x="7467600" y="3081338"/>
                <a:ext cx="147638" cy="2820988"/>
              </a:xfrm>
              <a:custGeom>
                <a:avLst/>
                <a:gdLst>
                  <a:gd name="T0" fmla="*/ 92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2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7" name="Freeform 28"/>
              <p:cNvSpPr>
                <a:spLocks/>
              </p:cNvSpPr>
              <p:nvPr/>
            </p:nvSpPr>
            <p:spPr bwMode="auto">
              <a:xfrm>
                <a:off x="3867150" y="3081338"/>
                <a:ext cx="147638" cy="2820988"/>
              </a:xfrm>
              <a:custGeom>
                <a:avLst/>
                <a:gdLst>
                  <a:gd name="T0" fmla="*/ 92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2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0" name="Line 32"/>
              <p:cNvSpPr>
                <a:spLocks noChangeShapeType="1"/>
              </p:cNvSpPr>
              <p:nvPr/>
            </p:nvSpPr>
            <p:spPr bwMode="auto">
              <a:xfrm flipV="1">
                <a:off x="5340350" y="4217988"/>
                <a:ext cx="341313" cy="317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1" name="Freeform 33"/>
              <p:cNvSpPr>
                <a:spLocks/>
              </p:cNvSpPr>
              <p:nvPr/>
            </p:nvSpPr>
            <p:spPr bwMode="auto">
              <a:xfrm>
                <a:off x="4567238" y="4887913"/>
                <a:ext cx="388938" cy="547688"/>
              </a:xfrm>
              <a:custGeom>
                <a:avLst/>
                <a:gdLst>
                  <a:gd name="T0" fmla="*/ 123 w 174"/>
                  <a:gd name="T1" fmla="*/ 344 h 367"/>
                  <a:gd name="T2" fmla="*/ 144 w 174"/>
                  <a:gd name="T3" fmla="*/ 342 h 367"/>
                  <a:gd name="T4" fmla="*/ 162 w 174"/>
                  <a:gd name="T5" fmla="*/ 336 h 367"/>
                  <a:gd name="T6" fmla="*/ 179 w 174"/>
                  <a:gd name="T7" fmla="*/ 324 h 367"/>
                  <a:gd name="T8" fmla="*/ 194 w 174"/>
                  <a:gd name="T9" fmla="*/ 312 h 367"/>
                  <a:gd name="T10" fmla="*/ 208 w 174"/>
                  <a:gd name="T11" fmla="*/ 294 h 367"/>
                  <a:gd name="T12" fmla="*/ 221 w 174"/>
                  <a:gd name="T13" fmla="*/ 274 h 367"/>
                  <a:gd name="T14" fmla="*/ 230 w 174"/>
                  <a:gd name="T15" fmla="*/ 251 h 367"/>
                  <a:gd name="T16" fmla="*/ 238 w 174"/>
                  <a:gd name="T17" fmla="*/ 227 h 367"/>
                  <a:gd name="T18" fmla="*/ 244 w 174"/>
                  <a:gd name="T19" fmla="*/ 200 h 367"/>
                  <a:gd name="T20" fmla="*/ 244 w 174"/>
                  <a:gd name="T21" fmla="*/ 171 h 367"/>
                  <a:gd name="T22" fmla="*/ 244 w 174"/>
                  <a:gd name="T23" fmla="*/ 145 h 367"/>
                  <a:gd name="T24" fmla="*/ 238 w 174"/>
                  <a:gd name="T25" fmla="*/ 118 h 367"/>
                  <a:gd name="T26" fmla="*/ 230 w 174"/>
                  <a:gd name="T27" fmla="*/ 92 h 367"/>
                  <a:gd name="T28" fmla="*/ 221 w 174"/>
                  <a:gd name="T29" fmla="*/ 71 h 367"/>
                  <a:gd name="T30" fmla="*/ 208 w 174"/>
                  <a:gd name="T31" fmla="*/ 51 h 367"/>
                  <a:gd name="T32" fmla="*/ 194 w 174"/>
                  <a:gd name="T33" fmla="*/ 33 h 367"/>
                  <a:gd name="T34" fmla="*/ 179 w 174"/>
                  <a:gd name="T35" fmla="*/ 19 h 367"/>
                  <a:gd name="T36" fmla="*/ 162 w 174"/>
                  <a:gd name="T37" fmla="*/ 8 h 367"/>
                  <a:gd name="T38" fmla="*/ 144 w 174"/>
                  <a:gd name="T39" fmla="*/ 2 h 367"/>
                  <a:gd name="T40" fmla="*/ 123 w 174"/>
                  <a:gd name="T41" fmla="*/ 0 h 367"/>
                  <a:gd name="T42" fmla="*/ 103 w 174"/>
                  <a:gd name="T43" fmla="*/ 2 h 367"/>
                  <a:gd name="T44" fmla="*/ 84 w 174"/>
                  <a:gd name="T45" fmla="*/ 8 h 367"/>
                  <a:gd name="T46" fmla="*/ 68 w 174"/>
                  <a:gd name="T47" fmla="*/ 19 h 367"/>
                  <a:gd name="T48" fmla="*/ 52 w 174"/>
                  <a:gd name="T49" fmla="*/ 33 h 367"/>
                  <a:gd name="T50" fmla="*/ 38 w 174"/>
                  <a:gd name="T51" fmla="*/ 51 h 367"/>
                  <a:gd name="T52" fmla="*/ 24 w 174"/>
                  <a:gd name="T53" fmla="*/ 71 h 367"/>
                  <a:gd name="T54" fmla="*/ 14 w 174"/>
                  <a:gd name="T55" fmla="*/ 92 h 367"/>
                  <a:gd name="T56" fmla="*/ 8 w 174"/>
                  <a:gd name="T57" fmla="*/ 118 h 367"/>
                  <a:gd name="T58" fmla="*/ 3 w 174"/>
                  <a:gd name="T59" fmla="*/ 145 h 367"/>
                  <a:gd name="T60" fmla="*/ 0 w 174"/>
                  <a:gd name="T61" fmla="*/ 171 h 367"/>
                  <a:gd name="T62" fmla="*/ 3 w 174"/>
                  <a:gd name="T63" fmla="*/ 200 h 367"/>
                  <a:gd name="T64" fmla="*/ 8 w 174"/>
                  <a:gd name="T65" fmla="*/ 227 h 367"/>
                  <a:gd name="T66" fmla="*/ 14 w 174"/>
                  <a:gd name="T67" fmla="*/ 251 h 367"/>
                  <a:gd name="T68" fmla="*/ 24 w 174"/>
                  <a:gd name="T69" fmla="*/ 274 h 367"/>
                  <a:gd name="T70" fmla="*/ 38 w 174"/>
                  <a:gd name="T71" fmla="*/ 294 h 367"/>
                  <a:gd name="T72" fmla="*/ 52 w 174"/>
                  <a:gd name="T73" fmla="*/ 312 h 367"/>
                  <a:gd name="T74" fmla="*/ 68 w 174"/>
                  <a:gd name="T75" fmla="*/ 324 h 367"/>
                  <a:gd name="T76" fmla="*/ 84 w 174"/>
                  <a:gd name="T77" fmla="*/ 336 h 367"/>
                  <a:gd name="T78" fmla="*/ 103 w 174"/>
                  <a:gd name="T79" fmla="*/ 342 h 367"/>
                  <a:gd name="T80" fmla="*/ 123 w 174"/>
                  <a:gd name="T81" fmla="*/ 344 h 367"/>
                  <a:gd name="T82" fmla="*/ 123 w 174"/>
                  <a:gd name="T83" fmla="*/ 344 h 36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74"/>
                  <a:gd name="T127" fmla="*/ 0 h 367"/>
                  <a:gd name="T128" fmla="*/ 174 w 174"/>
                  <a:gd name="T129" fmla="*/ 367 h 36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74" h="367">
                    <a:moveTo>
                      <a:pt x="87" y="366"/>
                    </a:moveTo>
                    <a:lnTo>
                      <a:pt x="102" y="364"/>
                    </a:lnTo>
                    <a:lnTo>
                      <a:pt x="115" y="357"/>
                    </a:lnTo>
                    <a:lnTo>
                      <a:pt x="127" y="345"/>
                    </a:lnTo>
                    <a:lnTo>
                      <a:pt x="138" y="332"/>
                    </a:lnTo>
                    <a:lnTo>
                      <a:pt x="148" y="313"/>
                    </a:lnTo>
                    <a:lnTo>
                      <a:pt x="157" y="292"/>
                    </a:lnTo>
                    <a:lnTo>
                      <a:pt x="163" y="267"/>
                    </a:lnTo>
                    <a:lnTo>
                      <a:pt x="169" y="242"/>
                    </a:lnTo>
                    <a:lnTo>
                      <a:pt x="173" y="213"/>
                    </a:lnTo>
                    <a:lnTo>
                      <a:pt x="173" y="182"/>
                    </a:lnTo>
                    <a:lnTo>
                      <a:pt x="173" y="154"/>
                    </a:lnTo>
                    <a:lnTo>
                      <a:pt x="169" y="125"/>
                    </a:lnTo>
                    <a:lnTo>
                      <a:pt x="163" y="98"/>
                    </a:lnTo>
                    <a:lnTo>
                      <a:pt x="157" y="75"/>
                    </a:lnTo>
                    <a:lnTo>
                      <a:pt x="148" y="54"/>
                    </a:lnTo>
                    <a:lnTo>
                      <a:pt x="138" y="35"/>
                    </a:lnTo>
                    <a:lnTo>
                      <a:pt x="127" y="20"/>
                    </a:lnTo>
                    <a:lnTo>
                      <a:pt x="115" y="8"/>
                    </a:lnTo>
                    <a:lnTo>
                      <a:pt x="102" y="2"/>
                    </a:lnTo>
                    <a:lnTo>
                      <a:pt x="87" y="0"/>
                    </a:lnTo>
                    <a:lnTo>
                      <a:pt x="73" y="2"/>
                    </a:lnTo>
                    <a:lnTo>
                      <a:pt x="60" y="8"/>
                    </a:lnTo>
                    <a:lnTo>
                      <a:pt x="48" y="20"/>
                    </a:lnTo>
                    <a:lnTo>
                      <a:pt x="37" y="35"/>
                    </a:lnTo>
                    <a:lnTo>
                      <a:pt x="27" y="54"/>
                    </a:lnTo>
                    <a:lnTo>
                      <a:pt x="17" y="75"/>
                    </a:lnTo>
                    <a:lnTo>
                      <a:pt x="10" y="98"/>
                    </a:lnTo>
                    <a:lnTo>
                      <a:pt x="6" y="125"/>
                    </a:lnTo>
                    <a:lnTo>
                      <a:pt x="2" y="154"/>
                    </a:lnTo>
                    <a:lnTo>
                      <a:pt x="0" y="182"/>
                    </a:lnTo>
                    <a:lnTo>
                      <a:pt x="2" y="213"/>
                    </a:lnTo>
                    <a:lnTo>
                      <a:pt x="6" y="242"/>
                    </a:lnTo>
                    <a:lnTo>
                      <a:pt x="10" y="267"/>
                    </a:lnTo>
                    <a:lnTo>
                      <a:pt x="17" y="292"/>
                    </a:lnTo>
                    <a:lnTo>
                      <a:pt x="27" y="313"/>
                    </a:lnTo>
                    <a:lnTo>
                      <a:pt x="37" y="332"/>
                    </a:lnTo>
                    <a:lnTo>
                      <a:pt x="48" y="345"/>
                    </a:lnTo>
                    <a:lnTo>
                      <a:pt x="60" y="357"/>
                    </a:lnTo>
                    <a:lnTo>
                      <a:pt x="73" y="364"/>
                    </a:lnTo>
                    <a:lnTo>
                      <a:pt x="87" y="366"/>
                    </a:lnTo>
                  </a:path>
                </a:pathLst>
              </a:custGeom>
              <a:solidFill>
                <a:srgbClr val="FFE6CD"/>
              </a:solidFill>
              <a:ln w="1905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2" name="Line 34"/>
              <p:cNvSpPr>
                <a:spLocks noChangeShapeType="1"/>
              </p:cNvSpPr>
              <p:nvPr/>
            </p:nvSpPr>
            <p:spPr bwMode="auto">
              <a:xfrm>
                <a:off x="4016375" y="5157788"/>
                <a:ext cx="55403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4" name="Line 36"/>
              <p:cNvSpPr>
                <a:spLocks noChangeShapeType="1"/>
              </p:cNvSpPr>
              <p:nvPr/>
            </p:nvSpPr>
            <p:spPr bwMode="auto">
              <a:xfrm flipH="1" flipV="1">
                <a:off x="4016375" y="3241675"/>
                <a:ext cx="577850" cy="47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5" name="Freeform 37"/>
              <p:cNvSpPr>
                <a:spLocks/>
              </p:cNvSpPr>
              <p:nvPr/>
            </p:nvSpPr>
            <p:spPr bwMode="auto">
              <a:xfrm>
                <a:off x="4256088" y="4340225"/>
                <a:ext cx="41275" cy="38100"/>
              </a:xfrm>
              <a:custGeom>
                <a:avLst/>
                <a:gdLst>
                  <a:gd name="T0" fmla="*/ 11 w 26"/>
                  <a:gd name="T1" fmla="*/ 23 h 24"/>
                  <a:gd name="T2" fmla="*/ 13 w 26"/>
                  <a:gd name="T3" fmla="*/ 23 h 24"/>
                  <a:gd name="T4" fmla="*/ 15 w 26"/>
                  <a:gd name="T5" fmla="*/ 23 h 24"/>
                  <a:gd name="T6" fmla="*/ 17 w 26"/>
                  <a:gd name="T7" fmla="*/ 23 h 24"/>
                  <a:gd name="T8" fmla="*/ 19 w 26"/>
                  <a:gd name="T9" fmla="*/ 21 h 24"/>
                  <a:gd name="T10" fmla="*/ 21 w 26"/>
                  <a:gd name="T11" fmla="*/ 21 h 24"/>
                  <a:gd name="T12" fmla="*/ 21 w 26"/>
                  <a:gd name="T13" fmla="*/ 19 h 24"/>
                  <a:gd name="T14" fmla="*/ 23 w 26"/>
                  <a:gd name="T15" fmla="*/ 17 h 24"/>
                  <a:gd name="T16" fmla="*/ 23 w 26"/>
                  <a:gd name="T17" fmla="*/ 15 h 24"/>
                  <a:gd name="T18" fmla="*/ 23 w 26"/>
                  <a:gd name="T19" fmla="*/ 14 h 24"/>
                  <a:gd name="T20" fmla="*/ 25 w 26"/>
                  <a:gd name="T21" fmla="*/ 12 h 24"/>
                  <a:gd name="T22" fmla="*/ 23 w 26"/>
                  <a:gd name="T23" fmla="*/ 10 h 24"/>
                  <a:gd name="T24" fmla="*/ 23 w 26"/>
                  <a:gd name="T25" fmla="*/ 10 h 24"/>
                  <a:gd name="T26" fmla="*/ 23 w 26"/>
                  <a:gd name="T27" fmla="*/ 8 h 24"/>
                  <a:gd name="T28" fmla="*/ 21 w 26"/>
                  <a:gd name="T29" fmla="*/ 6 h 24"/>
                  <a:gd name="T30" fmla="*/ 21 w 26"/>
                  <a:gd name="T31" fmla="*/ 4 h 24"/>
                  <a:gd name="T32" fmla="*/ 19 w 26"/>
                  <a:gd name="T33" fmla="*/ 4 h 24"/>
                  <a:gd name="T34" fmla="*/ 17 w 26"/>
                  <a:gd name="T35" fmla="*/ 2 h 24"/>
                  <a:gd name="T36" fmla="*/ 15 w 26"/>
                  <a:gd name="T37" fmla="*/ 2 h 24"/>
                  <a:gd name="T38" fmla="*/ 13 w 26"/>
                  <a:gd name="T39" fmla="*/ 2 h 24"/>
                  <a:gd name="T40" fmla="*/ 11 w 26"/>
                  <a:gd name="T41" fmla="*/ 0 h 24"/>
                  <a:gd name="T42" fmla="*/ 11 w 26"/>
                  <a:gd name="T43" fmla="*/ 2 h 24"/>
                  <a:gd name="T44" fmla="*/ 9 w 26"/>
                  <a:gd name="T45" fmla="*/ 2 h 24"/>
                  <a:gd name="T46" fmla="*/ 8 w 26"/>
                  <a:gd name="T47" fmla="*/ 2 h 24"/>
                  <a:gd name="T48" fmla="*/ 6 w 26"/>
                  <a:gd name="T49" fmla="*/ 4 h 24"/>
                  <a:gd name="T50" fmla="*/ 4 w 26"/>
                  <a:gd name="T51" fmla="*/ 4 h 24"/>
                  <a:gd name="T52" fmla="*/ 4 w 26"/>
                  <a:gd name="T53" fmla="*/ 6 h 24"/>
                  <a:gd name="T54" fmla="*/ 2 w 26"/>
                  <a:gd name="T55" fmla="*/ 8 h 24"/>
                  <a:gd name="T56" fmla="*/ 2 w 26"/>
                  <a:gd name="T57" fmla="*/ 10 h 24"/>
                  <a:gd name="T58" fmla="*/ 2 w 26"/>
                  <a:gd name="T59" fmla="*/ 10 h 24"/>
                  <a:gd name="T60" fmla="*/ 0 w 26"/>
                  <a:gd name="T61" fmla="*/ 12 h 24"/>
                  <a:gd name="T62" fmla="*/ 2 w 26"/>
                  <a:gd name="T63" fmla="*/ 14 h 24"/>
                  <a:gd name="T64" fmla="*/ 2 w 26"/>
                  <a:gd name="T65" fmla="*/ 15 h 24"/>
                  <a:gd name="T66" fmla="*/ 2 w 26"/>
                  <a:gd name="T67" fmla="*/ 17 h 24"/>
                  <a:gd name="T68" fmla="*/ 4 w 26"/>
                  <a:gd name="T69" fmla="*/ 19 h 24"/>
                  <a:gd name="T70" fmla="*/ 4 w 26"/>
                  <a:gd name="T71" fmla="*/ 21 h 24"/>
                  <a:gd name="T72" fmla="*/ 6 w 26"/>
                  <a:gd name="T73" fmla="*/ 21 h 24"/>
                  <a:gd name="T74" fmla="*/ 8 w 26"/>
                  <a:gd name="T75" fmla="*/ 23 h 24"/>
                  <a:gd name="T76" fmla="*/ 9 w 26"/>
                  <a:gd name="T77" fmla="*/ 23 h 24"/>
                  <a:gd name="T78" fmla="*/ 11 w 26"/>
                  <a:gd name="T79" fmla="*/ 23 h 24"/>
                  <a:gd name="T80" fmla="*/ 11 w 26"/>
                  <a:gd name="T81" fmla="*/ 23 h 24"/>
                  <a:gd name="T82" fmla="*/ 11 w 26"/>
                  <a:gd name="T83" fmla="*/ 23 h 2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6"/>
                  <a:gd name="T127" fmla="*/ 0 h 24"/>
                  <a:gd name="T128" fmla="*/ 26 w 26"/>
                  <a:gd name="T129" fmla="*/ 24 h 24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6" h="24">
                    <a:moveTo>
                      <a:pt x="11" y="23"/>
                    </a:moveTo>
                    <a:lnTo>
                      <a:pt x="13" y="23"/>
                    </a:lnTo>
                    <a:lnTo>
                      <a:pt x="15" y="23"/>
                    </a:lnTo>
                    <a:lnTo>
                      <a:pt x="17" y="23"/>
                    </a:lnTo>
                    <a:lnTo>
                      <a:pt x="19" y="21"/>
                    </a:lnTo>
                    <a:lnTo>
                      <a:pt x="21" y="21"/>
                    </a:lnTo>
                    <a:lnTo>
                      <a:pt x="21" y="19"/>
                    </a:lnTo>
                    <a:lnTo>
                      <a:pt x="23" y="17"/>
                    </a:lnTo>
                    <a:lnTo>
                      <a:pt x="23" y="15"/>
                    </a:lnTo>
                    <a:lnTo>
                      <a:pt x="23" y="14"/>
                    </a:lnTo>
                    <a:lnTo>
                      <a:pt x="25" y="12"/>
                    </a:lnTo>
                    <a:lnTo>
                      <a:pt x="23" y="10"/>
                    </a:lnTo>
                    <a:lnTo>
                      <a:pt x="23" y="8"/>
                    </a:lnTo>
                    <a:lnTo>
                      <a:pt x="21" y="6"/>
                    </a:lnTo>
                    <a:lnTo>
                      <a:pt x="21" y="4"/>
                    </a:lnTo>
                    <a:lnTo>
                      <a:pt x="19" y="4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3" y="2"/>
                    </a:lnTo>
                    <a:lnTo>
                      <a:pt x="11" y="0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8" y="2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2" y="15"/>
                    </a:lnTo>
                    <a:lnTo>
                      <a:pt x="2" y="17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9" y="23"/>
                    </a:lnTo>
                    <a:lnTo>
                      <a:pt x="11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6" name="Line 38"/>
              <p:cNvSpPr>
                <a:spLocks noChangeShapeType="1"/>
              </p:cNvSpPr>
              <p:nvPr/>
            </p:nvSpPr>
            <p:spPr bwMode="auto">
              <a:xfrm>
                <a:off x="4356100" y="3868738"/>
                <a:ext cx="3175" cy="12890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7" name="Freeform 39"/>
              <p:cNvSpPr>
                <a:spLocks/>
              </p:cNvSpPr>
              <p:nvPr/>
            </p:nvSpPr>
            <p:spPr bwMode="auto">
              <a:xfrm>
                <a:off x="4341813" y="4668838"/>
                <a:ext cx="38100" cy="38100"/>
              </a:xfrm>
              <a:custGeom>
                <a:avLst/>
                <a:gdLst>
                  <a:gd name="T0" fmla="*/ 9 w 24"/>
                  <a:gd name="T1" fmla="*/ 23 h 24"/>
                  <a:gd name="T2" fmla="*/ 13 w 24"/>
                  <a:gd name="T3" fmla="*/ 23 h 24"/>
                  <a:gd name="T4" fmla="*/ 15 w 24"/>
                  <a:gd name="T5" fmla="*/ 23 h 24"/>
                  <a:gd name="T6" fmla="*/ 15 w 24"/>
                  <a:gd name="T7" fmla="*/ 21 h 24"/>
                  <a:gd name="T8" fmla="*/ 17 w 24"/>
                  <a:gd name="T9" fmla="*/ 21 h 24"/>
                  <a:gd name="T10" fmla="*/ 19 w 24"/>
                  <a:gd name="T11" fmla="*/ 19 h 24"/>
                  <a:gd name="T12" fmla="*/ 21 w 24"/>
                  <a:gd name="T13" fmla="*/ 19 h 24"/>
                  <a:gd name="T14" fmla="*/ 21 w 24"/>
                  <a:gd name="T15" fmla="*/ 17 h 24"/>
                  <a:gd name="T16" fmla="*/ 21 w 24"/>
                  <a:gd name="T17" fmla="*/ 15 h 24"/>
                  <a:gd name="T18" fmla="*/ 23 w 24"/>
                  <a:gd name="T19" fmla="*/ 13 h 24"/>
                  <a:gd name="T20" fmla="*/ 23 w 24"/>
                  <a:gd name="T21" fmla="*/ 12 h 24"/>
                  <a:gd name="T22" fmla="*/ 23 w 24"/>
                  <a:gd name="T23" fmla="*/ 10 h 24"/>
                  <a:gd name="T24" fmla="*/ 21 w 24"/>
                  <a:gd name="T25" fmla="*/ 8 h 24"/>
                  <a:gd name="T26" fmla="*/ 21 w 24"/>
                  <a:gd name="T27" fmla="*/ 6 h 24"/>
                  <a:gd name="T28" fmla="*/ 21 w 24"/>
                  <a:gd name="T29" fmla="*/ 6 h 24"/>
                  <a:gd name="T30" fmla="*/ 19 w 24"/>
                  <a:gd name="T31" fmla="*/ 4 h 24"/>
                  <a:gd name="T32" fmla="*/ 17 w 24"/>
                  <a:gd name="T33" fmla="*/ 2 h 24"/>
                  <a:gd name="T34" fmla="*/ 15 w 24"/>
                  <a:gd name="T35" fmla="*/ 2 h 24"/>
                  <a:gd name="T36" fmla="*/ 15 w 24"/>
                  <a:gd name="T37" fmla="*/ 0 h 24"/>
                  <a:gd name="T38" fmla="*/ 13 w 24"/>
                  <a:gd name="T39" fmla="*/ 0 h 24"/>
                  <a:gd name="T40" fmla="*/ 11 w 24"/>
                  <a:gd name="T41" fmla="*/ 0 h 24"/>
                  <a:gd name="T42" fmla="*/ 9 w 24"/>
                  <a:gd name="T43" fmla="*/ 0 h 24"/>
                  <a:gd name="T44" fmla="*/ 7 w 24"/>
                  <a:gd name="T45" fmla="*/ 0 h 24"/>
                  <a:gd name="T46" fmla="*/ 5 w 24"/>
                  <a:gd name="T47" fmla="*/ 2 h 24"/>
                  <a:gd name="T48" fmla="*/ 3 w 24"/>
                  <a:gd name="T49" fmla="*/ 2 h 24"/>
                  <a:gd name="T50" fmla="*/ 2 w 24"/>
                  <a:gd name="T51" fmla="*/ 4 h 24"/>
                  <a:gd name="T52" fmla="*/ 2 w 24"/>
                  <a:gd name="T53" fmla="*/ 6 h 24"/>
                  <a:gd name="T54" fmla="*/ 0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2 h 24"/>
                  <a:gd name="T62" fmla="*/ 0 w 24"/>
                  <a:gd name="T63" fmla="*/ 13 h 24"/>
                  <a:gd name="T64" fmla="*/ 0 w 24"/>
                  <a:gd name="T65" fmla="*/ 15 h 24"/>
                  <a:gd name="T66" fmla="*/ 0 w 24"/>
                  <a:gd name="T67" fmla="*/ 17 h 24"/>
                  <a:gd name="T68" fmla="*/ 2 w 24"/>
                  <a:gd name="T69" fmla="*/ 19 h 24"/>
                  <a:gd name="T70" fmla="*/ 2 w 24"/>
                  <a:gd name="T71" fmla="*/ 19 h 24"/>
                  <a:gd name="T72" fmla="*/ 3 w 24"/>
                  <a:gd name="T73" fmla="*/ 21 h 24"/>
                  <a:gd name="T74" fmla="*/ 5 w 24"/>
                  <a:gd name="T75" fmla="*/ 21 h 24"/>
                  <a:gd name="T76" fmla="*/ 7 w 24"/>
                  <a:gd name="T77" fmla="*/ 23 h 24"/>
                  <a:gd name="T78" fmla="*/ 9 w 24"/>
                  <a:gd name="T79" fmla="*/ 23 h 24"/>
                  <a:gd name="T80" fmla="*/ 11 w 24"/>
                  <a:gd name="T81" fmla="*/ 23 h 24"/>
                  <a:gd name="T82" fmla="*/ 11 w 24"/>
                  <a:gd name="T83" fmla="*/ 23 h 24"/>
                  <a:gd name="T84" fmla="*/ 9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9" y="23"/>
                    </a:moveTo>
                    <a:lnTo>
                      <a:pt x="13" y="23"/>
                    </a:lnTo>
                    <a:lnTo>
                      <a:pt x="15" y="23"/>
                    </a:lnTo>
                    <a:lnTo>
                      <a:pt x="15" y="21"/>
                    </a:lnTo>
                    <a:lnTo>
                      <a:pt x="17" y="21"/>
                    </a:lnTo>
                    <a:lnTo>
                      <a:pt x="19" y="19"/>
                    </a:lnTo>
                    <a:lnTo>
                      <a:pt x="21" y="19"/>
                    </a:lnTo>
                    <a:lnTo>
                      <a:pt x="21" y="17"/>
                    </a:lnTo>
                    <a:lnTo>
                      <a:pt x="21" y="15"/>
                    </a:lnTo>
                    <a:lnTo>
                      <a:pt x="23" y="13"/>
                    </a:lnTo>
                    <a:lnTo>
                      <a:pt x="23" y="12"/>
                    </a:lnTo>
                    <a:lnTo>
                      <a:pt x="23" y="10"/>
                    </a:lnTo>
                    <a:lnTo>
                      <a:pt x="21" y="8"/>
                    </a:lnTo>
                    <a:lnTo>
                      <a:pt x="21" y="6"/>
                    </a:lnTo>
                    <a:lnTo>
                      <a:pt x="19" y="4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3" y="21"/>
                    </a:lnTo>
                    <a:lnTo>
                      <a:pt x="5" y="21"/>
                    </a:lnTo>
                    <a:lnTo>
                      <a:pt x="7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9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8" name="Freeform 40"/>
              <p:cNvSpPr>
                <a:spLocks/>
              </p:cNvSpPr>
              <p:nvPr/>
            </p:nvSpPr>
            <p:spPr bwMode="auto">
              <a:xfrm>
                <a:off x="4341813" y="5140325"/>
                <a:ext cx="38100" cy="38100"/>
              </a:xfrm>
              <a:custGeom>
                <a:avLst/>
                <a:gdLst>
                  <a:gd name="T0" fmla="*/ 9 w 24"/>
                  <a:gd name="T1" fmla="*/ 23 h 24"/>
                  <a:gd name="T2" fmla="*/ 13 w 24"/>
                  <a:gd name="T3" fmla="*/ 23 h 24"/>
                  <a:gd name="T4" fmla="*/ 15 w 24"/>
                  <a:gd name="T5" fmla="*/ 23 h 24"/>
                  <a:gd name="T6" fmla="*/ 15 w 24"/>
                  <a:gd name="T7" fmla="*/ 23 h 24"/>
                  <a:gd name="T8" fmla="*/ 17 w 24"/>
                  <a:gd name="T9" fmla="*/ 21 h 24"/>
                  <a:gd name="T10" fmla="*/ 19 w 24"/>
                  <a:gd name="T11" fmla="*/ 19 h 24"/>
                  <a:gd name="T12" fmla="*/ 19 w 24"/>
                  <a:gd name="T13" fmla="*/ 19 h 24"/>
                  <a:gd name="T14" fmla="*/ 21 w 24"/>
                  <a:gd name="T15" fmla="*/ 17 h 24"/>
                  <a:gd name="T16" fmla="*/ 21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10 h 24"/>
                  <a:gd name="T24" fmla="*/ 21 w 24"/>
                  <a:gd name="T25" fmla="*/ 8 h 24"/>
                  <a:gd name="T26" fmla="*/ 21 w 24"/>
                  <a:gd name="T27" fmla="*/ 6 h 24"/>
                  <a:gd name="T28" fmla="*/ 19 w 24"/>
                  <a:gd name="T29" fmla="*/ 6 h 24"/>
                  <a:gd name="T30" fmla="*/ 19 w 24"/>
                  <a:gd name="T31" fmla="*/ 4 h 24"/>
                  <a:gd name="T32" fmla="*/ 17 w 24"/>
                  <a:gd name="T33" fmla="*/ 2 h 24"/>
                  <a:gd name="T34" fmla="*/ 15 w 24"/>
                  <a:gd name="T35" fmla="*/ 2 h 24"/>
                  <a:gd name="T36" fmla="*/ 15 w 24"/>
                  <a:gd name="T37" fmla="*/ 0 h 24"/>
                  <a:gd name="T38" fmla="*/ 13 w 24"/>
                  <a:gd name="T39" fmla="*/ 0 h 24"/>
                  <a:gd name="T40" fmla="*/ 11 w 24"/>
                  <a:gd name="T41" fmla="*/ 0 h 24"/>
                  <a:gd name="T42" fmla="*/ 9 w 24"/>
                  <a:gd name="T43" fmla="*/ 0 h 24"/>
                  <a:gd name="T44" fmla="*/ 7 w 24"/>
                  <a:gd name="T45" fmla="*/ 0 h 24"/>
                  <a:gd name="T46" fmla="*/ 5 w 24"/>
                  <a:gd name="T47" fmla="*/ 2 h 24"/>
                  <a:gd name="T48" fmla="*/ 3 w 24"/>
                  <a:gd name="T49" fmla="*/ 2 h 24"/>
                  <a:gd name="T50" fmla="*/ 2 w 24"/>
                  <a:gd name="T51" fmla="*/ 4 h 24"/>
                  <a:gd name="T52" fmla="*/ 2 w 24"/>
                  <a:gd name="T53" fmla="*/ 6 h 24"/>
                  <a:gd name="T54" fmla="*/ 0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0 w 24"/>
                  <a:gd name="T67" fmla="*/ 17 h 24"/>
                  <a:gd name="T68" fmla="*/ 2 w 24"/>
                  <a:gd name="T69" fmla="*/ 19 h 24"/>
                  <a:gd name="T70" fmla="*/ 2 w 24"/>
                  <a:gd name="T71" fmla="*/ 19 h 24"/>
                  <a:gd name="T72" fmla="*/ 3 w 24"/>
                  <a:gd name="T73" fmla="*/ 21 h 24"/>
                  <a:gd name="T74" fmla="*/ 5 w 24"/>
                  <a:gd name="T75" fmla="*/ 23 h 24"/>
                  <a:gd name="T76" fmla="*/ 7 w 24"/>
                  <a:gd name="T77" fmla="*/ 23 h 24"/>
                  <a:gd name="T78" fmla="*/ 9 w 24"/>
                  <a:gd name="T79" fmla="*/ 23 h 24"/>
                  <a:gd name="T80" fmla="*/ 11 w 24"/>
                  <a:gd name="T81" fmla="*/ 23 h 24"/>
                  <a:gd name="T82" fmla="*/ 11 w 24"/>
                  <a:gd name="T83" fmla="*/ 23 h 24"/>
                  <a:gd name="T84" fmla="*/ 9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9" y="23"/>
                    </a:moveTo>
                    <a:lnTo>
                      <a:pt x="13" y="23"/>
                    </a:lnTo>
                    <a:lnTo>
                      <a:pt x="15" y="23"/>
                    </a:lnTo>
                    <a:lnTo>
                      <a:pt x="17" y="21"/>
                    </a:lnTo>
                    <a:lnTo>
                      <a:pt x="19" y="19"/>
                    </a:lnTo>
                    <a:lnTo>
                      <a:pt x="21" y="17"/>
                    </a:lnTo>
                    <a:lnTo>
                      <a:pt x="21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10"/>
                    </a:lnTo>
                    <a:lnTo>
                      <a:pt x="21" y="8"/>
                    </a:lnTo>
                    <a:lnTo>
                      <a:pt x="21" y="6"/>
                    </a:lnTo>
                    <a:lnTo>
                      <a:pt x="19" y="6"/>
                    </a:lnTo>
                    <a:lnTo>
                      <a:pt x="19" y="4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3" y="21"/>
                    </a:lnTo>
                    <a:lnTo>
                      <a:pt x="5" y="23"/>
                    </a:lnTo>
                    <a:lnTo>
                      <a:pt x="7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9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9" name="Line 43"/>
              <p:cNvSpPr>
                <a:spLocks noChangeShapeType="1"/>
              </p:cNvSpPr>
              <p:nvPr/>
            </p:nvSpPr>
            <p:spPr bwMode="auto">
              <a:xfrm flipH="1" flipV="1">
                <a:off x="4019550" y="4049713"/>
                <a:ext cx="698500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0" name="Freeform 44"/>
              <p:cNvSpPr>
                <a:spLocks/>
              </p:cNvSpPr>
              <p:nvPr/>
            </p:nvSpPr>
            <p:spPr bwMode="auto">
              <a:xfrm>
                <a:off x="4273550" y="4359275"/>
                <a:ext cx="1412875" cy="450850"/>
              </a:xfrm>
              <a:custGeom>
                <a:avLst/>
                <a:gdLst>
                  <a:gd name="T0" fmla="*/ 889 w 935"/>
                  <a:gd name="T1" fmla="*/ 283 h 284"/>
                  <a:gd name="T2" fmla="*/ 0 w 935"/>
                  <a:gd name="T3" fmla="*/ 283 h 284"/>
                  <a:gd name="T4" fmla="*/ 0 w 935"/>
                  <a:gd name="T5" fmla="*/ 0 h 284"/>
                  <a:gd name="T6" fmla="*/ 0 60000 65536"/>
                  <a:gd name="T7" fmla="*/ 0 60000 65536"/>
                  <a:gd name="T8" fmla="*/ 0 60000 65536"/>
                  <a:gd name="T9" fmla="*/ 0 w 935"/>
                  <a:gd name="T10" fmla="*/ 0 h 284"/>
                  <a:gd name="T11" fmla="*/ 935 w 935"/>
                  <a:gd name="T12" fmla="*/ 284 h 2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35" h="284">
                    <a:moveTo>
                      <a:pt x="934" y="283"/>
                    </a:moveTo>
                    <a:lnTo>
                      <a:pt x="0" y="283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1" name="Freeform 45"/>
              <p:cNvSpPr>
                <a:spLocks/>
              </p:cNvSpPr>
              <p:nvPr/>
            </p:nvSpPr>
            <p:spPr bwMode="auto">
              <a:xfrm>
                <a:off x="5686425" y="3081338"/>
                <a:ext cx="147638" cy="2820988"/>
              </a:xfrm>
              <a:custGeom>
                <a:avLst/>
                <a:gdLst>
                  <a:gd name="T0" fmla="*/ 90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0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2" name="Freeform 46"/>
              <p:cNvSpPr>
                <a:spLocks/>
              </p:cNvSpPr>
              <p:nvPr/>
            </p:nvSpPr>
            <p:spPr bwMode="auto">
              <a:xfrm>
                <a:off x="4602163" y="3141663"/>
                <a:ext cx="579438" cy="669925"/>
              </a:xfrm>
              <a:custGeom>
                <a:avLst/>
                <a:gdLst>
                  <a:gd name="T0" fmla="*/ 0 w 301"/>
                  <a:gd name="T1" fmla="*/ 0 h 422"/>
                  <a:gd name="T2" fmla="*/ 0 w 301"/>
                  <a:gd name="T3" fmla="*/ 170 h 422"/>
                  <a:gd name="T4" fmla="*/ 75 w 301"/>
                  <a:gd name="T5" fmla="*/ 210 h 422"/>
                  <a:gd name="T6" fmla="*/ 0 w 301"/>
                  <a:gd name="T7" fmla="*/ 251 h 422"/>
                  <a:gd name="T8" fmla="*/ 0 w 301"/>
                  <a:gd name="T9" fmla="*/ 421 h 422"/>
                  <a:gd name="T10" fmla="*/ 364 w 301"/>
                  <a:gd name="T11" fmla="*/ 285 h 422"/>
                  <a:gd name="T12" fmla="*/ 364 w 301"/>
                  <a:gd name="T13" fmla="*/ 138 h 422"/>
                  <a:gd name="T14" fmla="*/ 0 w 301"/>
                  <a:gd name="T15" fmla="*/ 0 h 422"/>
                  <a:gd name="T16" fmla="*/ 0 w 301"/>
                  <a:gd name="T17" fmla="*/ 0 h 42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01"/>
                  <a:gd name="T28" fmla="*/ 0 h 422"/>
                  <a:gd name="T29" fmla="*/ 301 w 301"/>
                  <a:gd name="T30" fmla="*/ 422 h 42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01" h="422">
                    <a:moveTo>
                      <a:pt x="0" y="0"/>
                    </a:moveTo>
                    <a:lnTo>
                      <a:pt x="0" y="170"/>
                    </a:lnTo>
                    <a:lnTo>
                      <a:pt x="62" y="210"/>
                    </a:lnTo>
                    <a:lnTo>
                      <a:pt x="0" y="251"/>
                    </a:lnTo>
                    <a:lnTo>
                      <a:pt x="0" y="421"/>
                    </a:lnTo>
                    <a:lnTo>
                      <a:pt x="300" y="285"/>
                    </a:lnTo>
                    <a:lnTo>
                      <a:pt x="300" y="13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FF99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3" name="Freeform 47"/>
              <p:cNvSpPr>
                <a:spLocks/>
              </p:cNvSpPr>
              <p:nvPr/>
            </p:nvSpPr>
            <p:spPr bwMode="auto">
              <a:xfrm>
                <a:off x="4713288" y="3944938"/>
                <a:ext cx="620713" cy="727075"/>
              </a:xfrm>
              <a:custGeom>
                <a:avLst/>
                <a:gdLst>
                  <a:gd name="T0" fmla="*/ 0 w 300"/>
                  <a:gd name="T1" fmla="*/ 0 h 422"/>
                  <a:gd name="T2" fmla="*/ 0 w 300"/>
                  <a:gd name="T3" fmla="*/ 186 h 422"/>
                  <a:gd name="T4" fmla="*/ 80 w 300"/>
                  <a:gd name="T5" fmla="*/ 229 h 422"/>
                  <a:gd name="T6" fmla="*/ 0 w 300"/>
                  <a:gd name="T7" fmla="*/ 272 h 422"/>
                  <a:gd name="T8" fmla="*/ 0 w 300"/>
                  <a:gd name="T9" fmla="*/ 457 h 422"/>
                  <a:gd name="T10" fmla="*/ 390 w 300"/>
                  <a:gd name="T11" fmla="*/ 309 h 422"/>
                  <a:gd name="T12" fmla="*/ 390 w 300"/>
                  <a:gd name="T13" fmla="*/ 148 h 422"/>
                  <a:gd name="T14" fmla="*/ 0 w 300"/>
                  <a:gd name="T15" fmla="*/ 0 h 422"/>
                  <a:gd name="T16" fmla="*/ 0 w 300"/>
                  <a:gd name="T17" fmla="*/ 0 h 42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00"/>
                  <a:gd name="T28" fmla="*/ 0 h 422"/>
                  <a:gd name="T29" fmla="*/ 300 w 300"/>
                  <a:gd name="T30" fmla="*/ 422 h 42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00" h="422">
                    <a:moveTo>
                      <a:pt x="0" y="0"/>
                    </a:moveTo>
                    <a:lnTo>
                      <a:pt x="0" y="171"/>
                    </a:lnTo>
                    <a:lnTo>
                      <a:pt x="61" y="211"/>
                    </a:lnTo>
                    <a:lnTo>
                      <a:pt x="0" y="251"/>
                    </a:lnTo>
                    <a:lnTo>
                      <a:pt x="0" y="421"/>
                    </a:lnTo>
                    <a:lnTo>
                      <a:pt x="299" y="285"/>
                    </a:lnTo>
                    <a:lnTo>
                      <a:pt x="299" y="13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FF99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4" name="Freeform 48"/>
              <p:cNvSpPr>
                <a:spLocks/>
              </p:cNvSpPr>
              <p:nvPr/>
            </p:nvSpPr>
            <p:spPr bwMode="auto">
              <a:xfrm>
                <a:off x="4246563" y="3482975"/>
                <a:ext cx="239713" cy="379413"/>
              </a:xfrm>
              <a:custGeom>
                <a:avLst/>
                <a:gdLst>
                  <a:gd name="T0" fmla="*/ 73 w 151"/>
                  <a:gd name="T1" fmla="*/ 236 h 239"/>
                  <a:gd name="T2" fmla="*/ 86 w 151"/>
                  <a:gd name="T3" fmla="*/ 236 h 239"/>
                  <a:gd name="T4" fmla="*/ 98 w 151"/>
                  <a:gd name="T5" fmla="*/ 232 h 239"/>
                  <a:gd name="T6" fmla="*/ 109 w 151"/>
                  <a:gd name="T7" fmla="*/ 224 h 239"/>
                  <a:gd name="T8" fmla="*/ 119 w 151"/>
                  <a:gd name="T9" fmla="*/ 215 h 239"/>
                  <a:gd name="T10" fmla="*/ 129 w 151"/>
                  <a:gd name="T11" fmla="*/ 203 h 239"/>
                  <a:gd name="T12" fmla="*/ 134 w 151"/>
                  <a:gd name="T13" fmla="*/ 188 h 239"/>
                  <a:gd name="T14" fmla="*/ 142 w 151"/>
                  <a:gd name="T15" fmla="*/ 172 h 239"/>
                  <a:gd name="T16" fmla="*/ 146 w 151"/>
                  <a:gd name="T17" fmla="*/ 155 h 239"/>
                  <a:gd name="T18" fmla="*/ 150 w 151"/>
                  <a:gd name="T19" fmla="*/ 138 h 239"/>
                  <a:gd name="T20" fmla="*/ 150 w 151"/>
                  <a:gd name="T21" fmla="*/ 119 h 239"/>
                  <a:gd name="T22" fmla="*/ 150 w 151"/>
                  <a:gd name="T23" fmla="*/ 100 h 239"/>
                  <a:gd name="T24" fmla="*/ 146 w 151"/>
                  <a:gd name="T25" fmla="*/ 80 h 239"/>
                  <a:gd name="T26" fmla="*/ 142 w 151"/>
                  <a:gd name="T27" fmla="*/ 63 h 239"/>
                  <a:gd name="T28" fmla="*/ 134 w 151"/>
                  <a:gd name="T29" fmla="*/ 48 h 239"/>
                  <a:gd name="T30" fmla="*/ 129 w 151"/>
                  <a:gd name="T31" fmla="*/ 34 h 239"/>
                  <a:gd name="T32" fmla="*/ 119 w 151"/>
                  <a:gd name="T33" fmla="*/ 23 h 239"/>
                  <a:gd name="T34" fmla="*/ 109 w 151"/>
                  <a:gd name="T35" fmla="*/ 13 h 239"/>
                  <a:gd name="T36" fmla="*/ 98 w 151"/>
                  <a:gd name="T37" fmla="*/ 6 h 239"/>
                  <a:gd name="T38" fmla="*/ 86 w 151"/>
                  <a:gd name="T39" fmla="*/ 0 h 239"/>
                  <a:gd name="T40" fmla="*/ 75 w 151"/>
                  <a:gd name="T41" fmla="*/ 0 h 239"/>
                  <a:gd name="T42" fmla="*/ 62 w 151"/>
                  <a:gd name="T43" fmla="*/ 0 h 239"/>
                  <a:gd name="T44" fmla="*/ 50 w 151"/>
                  <a:gd name="T45" fmla="*/ 6 h 239"/>
                  <a:gd name="T46" fmla="*/ 40 w 151"/>
                  <a:gd name="T47" fmla="*/ 13 h 239"/>
                  <a:gd name="T48" fmla="*/ 31 w 151"/>
                  <a:gd name="T49" fmla="*/ 23 h 239"/>
                  <a:gd name="T50" fmla="*/ 21 w 151"/>
                  <a:gd name="T51" fmla="*/ 34 h 239"/>
                  <a:gd name="T52" fmla="*/ 14 w 151"/>
                  <a:gd name="T53" fmla="*/ 48 h 239"/>
                  <a:gd name="T54" fmla="*/ 8 w 151"/>
                  <a:gd name="T55" fmla="*/ 63 h 239"/>
                  <a:gd name="T56" fmla="*/ 4 w 151"/>
                  <a:gd name="T57" fmla="*/ 80 h 239"/>
                  <a:gd name="T58" fmla="*/ 0 w 151"/>
                  <a:gd name="T59" fmla="*/ 100 h 239"/>
                  <a:gd name="T60" fmla="*/ 0 w 151"/>
                  <a:gd name="T61" fmla="*/ 119 h 239"/>
                  <a:gd name="T62" fmla="*/ 0 w 151"/>
                  <a:gd name="T63" fmla="*/ 138 h 239"/>
                  <a:gd name="T64" fmla="*/ 4 w 151"/>
                  <a:gd name="T65" fmla="*/ 155 h 239"/>
                  <a:gd name="T66" fmla="*/ 8 w 151"/>
                  <a:gd name="T67" fmla="*/ 172 h 239"/>
                  <a:gd name="T68" fmla="*/ 14 w 151"/>
                  <a:gd name="T69" fmla="*/ 188 h 239"/>
                  <a:gd name="T70" fmla="*/ 21 w 151"/>
                  <a:gd name="T71" fmla="*/ 203 h 239"/>
                  <a:gd name="T72" fmla="*/ 31 w 151"/>
                  <a:gd name="T73" fmla="*/ 215 h 239"/>
                  <a:gd name="T74" fmla="*/ 40 w 151"/>
                  <a:gd name="T75" fmla="*/ 224 h 239"/>
                  <a:gd name="T76" fmla="*/ 50 w 151"/>
                  <a:gd name="T77" fmla="*/ 232 h 239"/>
                  <a:gd name="T78" fmla="*/ 62 w 151"/>
                  <a:gd name="T79" fmla="*/ 236 h 239"/>
                  <a:gd name="T80" fmla="*/ 75 w 151"/>
                  <a:gd name="T81" fmla="*/ 238 h 239"/>
                  <a:gd name="T82" fmla="*/ 75 w 151"/>
                  <a:gd name="T83" fmla="*/ 238 h 239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51"/>
                  <a:gd name="T127" fmla="*/ 0 h 239"/>
                  <a:gd name="T128" fmla="*/ 151 w 151"/>
                  <a:gd name="T129" fmla="*/ 239 h 239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51" h="239">
                    <a:moveTo>
                      <a:pt x="73" y="236"/>
                    </a:moveTo>
                    <a:lnTo>
                      <a:pt x="86" y="236"/>
                    </a:lnTo>
                    <a:lnTo>
                      <a:pt x="98" y="232"/>
                    </a:lnTo>
                    <a:lnTo>
                      <a:pt x="109" y="224"/>
                    </a:lnTo>
                    <a:lnTo>
                      <a:pt x="119" y="215"/>
                    </a:lnTo>
                    <a:lnTo>
                      <a:pt x="129" y="203"/>
                    </a:lnTo>
                    <a:lnTo>
                      <a:pt x="134" y="188"/>
                    </a:lnTo>
                    <a:lnTo>
                      <a:pt x="142" y="172"/>
                    </a:lnTo>
                    <a:lnTo>
                      <a:pt x="146" y="155"/>
                    </a:lnTo>
                    <a:lnTo>
                      <a:pt x="150" y="138"/>
                    </a:lnTo>
                    <a:lnTo>
                      <a:pt x="150" y="119"/>
                    </a:lnTo>
                    <a:lnTo>
                      <a:pt x="150" y="100"/>
                    </a:lnTo>
                    <a:lnTo>
                      <a:pt x="146" y="80"/>
                    </a:lnTo>
                    <a:lnTo>
                      <a:pt x="142" y="63"/>
                    </a:lnTo>
                    <a:lnTo>
                      <a:pt x="134" y="48"/>
                    </a:lnTo>
                    <a:lnTo>
                      <a:pt x="129" y="34"/>
                    </a:lnTo>
                    <a:lnTo>
                      <a:pt x="119" y="23"/>
                    </a:lnTo>
                    <a:lnTo>
                      <a:pt x="109" y="13"/>
                    </a:lnTo>
                    <a:lnTo>
                      <a:pt x="98" y="6"/>
                    </a:lnTo>
                    <a:lnTo>
                      <a:pt x="86" y="0"/>
                    </a:lnTo>
                    <a:lnTo>
                      <a:pt x="75" y="0"/>
                    </a:lnTo>
                    <a:lnTo>
                      <a:pt x="62" y="0"/>
                    </a:lnTo>
                    <a:lnTo>
                      <a:pt x="50" y="6"/>
                    </a:lnTo>
                    <a:lnTo>
                      <a:pt x="40" y="13"/>
                    </a:lnTo>
                    <a:lnTo>
                      <a:pt x="31" y="23"/>
                    </a:lnTo>
                    <a:lnTo>
                      <a:pt x="21" y="34"/>
                    </a:lnTo>
                    <a:lnTo>
                      <a:pt x="14" y="48"/>
                    </a:lnTo>
                    <a:lnTo>
                      <a:pt x="8" y="63"/>
                    </a:lnTo>
                    <a:lnTo>
                      <a:pt x="4" y="80"/>
                    </a:lnTo>
                    <a:lnTo>
                      <a:pt x="0" y="100"/>
                    </a:lnTo>
                    <a:lnTo>
                      <a:pt x="0" y="119"/>
                    </a:lnTo>
                    <a:lnTo>
                      <a:pt x="0" y="138"/>
                    </a:lnTo>
                    <a:lnTo>
                      <a:pt x="4" y="155"/>
                    </a:lnTo>
                    <a:lnTo>
                      <a:pt x="8" y="172"/>
                    </a:lnTo>
                    <a:lnTo>
                      <a:pt x="14" y="188"/>
                    </a:lnTo>
                    <a:lnTo>
                      <a:pt x="21" y="203"/>
                    </a:lnTo>
                    <a:lnTo>
                      <a:pt x="31" y="215"/>
                    </a:lnTo>
                    <a:lnTo>
                      <a:pt x="40" y="224"/>
                    </a:lnTo>
                    <a:lnTo>
                      <a:pt x="50" y="232"/>
                    </a:lnTo>
                    <a:lnTo>
                      <a:pt x="62" y="236"/>
                    </a:lnTo>
                    <a:lnTo>
                      <a:pt x="75" y="238"/>
                    </a:lnTo>
                  </a:path>
                </a:pathLst>
              </a:custGeom>
              <a:solidFill>
                <a:srgbClr val="EAEAEA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5" name="Rectangle 49"/>
              <p:cNvSpPr>
                <a:spLocks noChangeArrowheads="1"/>
              </p:cNvSpPr>
              <p:nvPr/>
            </p:nvSpPr>
            <p:spPr bwMode="auto">
              <a:xfrm>
                <a:off x="4733925" y="4383088"/>
                <a:ext cx="185722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ALU</a:t>
                </a:r>
              </a:p>
            </p:txBody>
          </p:sp>
          <p:sp>
            <p:nvSpPr>
              <p:cNvPr id="246" name="Rectangle 50"/>
              <p:cNvSpPr>
                <a:spLocks noChangeArrowheads="1"/>
              </p:cNvSpPr>
              <p:nvPr/>
            </p:nvSpPr>
            <p:spPr bwMode="auto">
              <a:xfrm>
                <a:off x="5038725" y="4319588"/>
                <a:ext cx="263502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result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48" name="Rectangle 52"/>
              <p:cNvSpPr>
                <a:spLocks noChangeArrowheads="1"/>
              </p:cNvSpPr>
              <p:nvPr/>
            </p:nvSpPr>
            <p:spPr bwMode="auto">
              <a:xfrm>
                <a:off x="4887913" y="3319463"/>
                <a:ext cx="263502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Add </a:t>
                </a:r>
              </a:p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result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49" name="Rectangle 53"/>
              <p:cNvSpPr>
                <a:spLocks noChangeArrowheads="1"/>
              </p:cNvSpPr>
              <p:nvPr/>
            </p:nvSpPr>
            <p:spPr bwMode="auto">
              <a:xfrm>
                <a:off x="4619625" y="3529013"/>
                <a:ext cx="182547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Add</a:t>
                </a:r>
              </a:p>
            </p:txBody>
          </p:sp>
          <p:sp>
            <p:nvSpPr>
              <p:cNvPr id="250" name="Rectangle 54"/>
              <p:cNvSpPr>
                <a:spLocks noChangeArrowheads="1"/>
              </p:cNvSpPr>
              <p:nvPr/>
            </p:nvSpPr>
            <p:spPr bwMode="auto">
              <a:xfrm>
                <a:off x="4283092" y="3573618"/>
                <a:ext cx="184134" cy="2046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Shift </a:t>
                </a:r>
              </a:p>
              <a:p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left 1</a:t>
                </a:r>
              </a:p>
            </p:txBody>
          </p:sp>
          <p:sp>
            <p:nvSpPr>
              <p:cNvPr id="251" name="Line 55"/>
              <p:cNvSpPr>
                <a:spLocks noChangeShapeType="1"/>
              </p:cNvSpPr>
              <p:nvPr/>
            </p:nvSpPr>
            <p:spPr bwMode="auto">
              <a:xfrm flipH="1" flipV="1">
                <a:off x="4614863" y="4514850"/>
                <a:ext cx="103188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2" name="Line 56"/>
              <p:cNvSpPr>
                <a:spLocks noChangeShapeType="1"/>
              </p:cNvSpPr>
              <p:nvPr/>
            </p:nvSpPr>
            <p:spPr bwMode="auto">
              <a:xfrm flipH="1" flipV="1">
                <a:off x="4010025" y="4357688"/>
                <a:ext cx="460375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3" name="Line 57"/>
              <p:cNvSpPr>
                <a:spLocks noChangeShapeType="1"/>
              </p:cNvSpPr>
              <p:nvPr/>
            </p:nvSpPr>
            <p:spPr bwMode="auto">
              <a:xfrm flipH="1" flipV="1">
                <a:off x="4359275" y="4681538"/>
                <a:ext cx="112713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4" name="Line 58"/>
              <p:cNvSpPr>
                <a:spLocks noChangeShapeType="1"/>
              </p:cNvSpPr>
              <p:nvPr/>
            </p:nvSpPr>
            <p:spPr bwMode="auto">
              <a:xfrm flipH="1">
                <a:off x="5187950" y="3471863"/>
                <a:ext cx="488950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5" name="Line 59"/>
              <p:cNvSpPr>
                <a:spLocks noChangeShapeType="1"/>
              </p:cNvSpPr>
              <p:nvPr/>
            </p:nvSpPr>
            <p:spPr bwMode="auto">
              <a:xfrm flipH="1" flipV="1">
                <a:off x="5326063" y="4400550"/>
                <a:ext cx="360363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6" name="Rectangle 62"/>
              <p:cNvSpPr>
                <a:spLocks noChangeArrowheads="1"/>
              </p:cNvSpPr>
              <p:nvPr/>
            </p:nvSpPr>
            <p:spPr bwMode="auto">
              <a:xfrm>
                <a:off x="4591065" y="5002213"/>
                <a:ext cx="344458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rgbClr val="EB7500"/>
                    </a:solidFill>
                    <a:latin typeface="+mj-lt"/>
                  </a:rPr>
                  <a:t>ALU</a:t>
                </a:r>
              </a:p>
              <a:p>
                <a:pPr algn="ctr"/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Control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258" name="Line 65"/>
              <p:cNvSpPr>
                <a:spLocks noChangeShapeType="1"/>
              </p:cNvSpPr>
              <p:nvPr/>
            </p:nvSpPr>
            <p:spPr bwMode="auto">
              <a:xfrm flipH="1">
                <a:off x="4010024" y="5681664"/>
                <a:ext cx="166846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9" name="Line 66"/>
              <p:cNvSpPr>
                <a:spLocks noChangeShapeType="1"/>
              </p:cNvSpPr>
              <p:nvPr/>
            </p:nvSpPr>
            <p:spPr bwMode="auto">
              <a:xfrm flipH="1" flipV="1">
                <a:off x="4486275" y="3667125"/>
                <a:ext cx="112713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60" name="Rectangle 67"/>
              <p:cNvSpPr>
                <a:spLocks noChangeArrowheads="1"/>
              </p:cNvSpPr>
              <p:nvPr/>
            </p:nvSpPr>
            <p:spPr bwMode="auto">
              <a:xfrm>
                <a:off x="3067069" y="3437503"/>
                <a:ext cx="431763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RegWrite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261" name="Rectangle 68"/>
              <p:cNvSpPr>
                <a:spLocks noChangeArrowheads="1"/>
              </p:cNvSpPr>
              <p:nvPr/>
            </p:nvSpPr>
            <p:spPr bwMode="auto">
              <a:xfrm>
                <a:off x="2880684" y="3867157"/>
                <a:ext cx="380968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reg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262" name="Rectangle 69"/>
              <p:cNvSpPr>
                <a:spLocks noChangeArrowheads="1"/>
              </p:cNvSpPr>
              <p:nvPr/>
            </p:nvSpPr>
            <p:spPr bwMode="auto">
              <a:xfrm>
                <a:off x="2884605" y="4119546"/>
                <a:ext cx="380968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reg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2</a:t>
                </a:r>
              </a:p>
            </p:txBody>
          </p:sp>
          <p:sp>
            <p:nvSpPr>
              <p:cNvPr id="263" name="Rectangle 70"/>
              <p:cNvSpPr>
                <a:spLocks noChangeArrowheads="1"/>
              </p:cNvSpPr>
              <p:nvPr/>
            </p:nvSpPr>
            <p:spPr bwMode="auto">
              <a:xfrm>
                <a:off x="2892480" y="4359228"/>
                <a:ext cx="336521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Write reg</a:t>
                </a:r>
                <a:endParaRPr lang="en-US" sz="7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64" name="Rectangle 71"/>
              <p:cNvSpPr>
                <a:spLocks noChangeArrowheads="1"/>
              </p:cNvSpPr>
              <p:nvPr/>
            </p:nvSpPr>
            <p:spPr bwMode="auto">
              <a:xfrm>
                <a:off x="2887417" y="4591380"/>
                <a:ext cx="377793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Write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data</a:t>
                </a:r>
              </a:p>
            </p:txBody>
          </p:sp>
          <p:sp>
            <p:nvSpPr>
              <p:cNvPr id="265" name="Rectangle 72"/>
              <p:cNvSpPr>
                <a:spLocks noChangeArrowheads="1"/>
              </p:cNvSpPr>
              <p:nvPr/>
            </p:nvSpPr>
            <p:spPr bwMode="auto">
              <a:xfrm>
                <a:off x="3252970" y="4009338"/>
                <a:ext cx="422239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data 1</a:t>
                </a:r>
              </a:p>
            </p:txBody>
          </p:sp>
          <p:sp>
            <p:nvSpPr>
              <p:cNvPr id="266" name="Rectangle 73"/>
              <p:cNvSpPr>
                <a:spLocks noChangeArrowheads="1"/>
              </p:cNvSpPr>
              <p:nvPr/>
            </p:nvSpPr>
            <p:spPr bwMode="auto">
              <a:xfrm>
                <a:off x="3258731" y="4311681"/>
                <a:ext cx="422239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data 2</a:t>
                </a:r>
              </a:p>
            </p:txBody>
          </p:sp>
          <p:sp>
            <p:nvSpPr>
              <p:cNvPr id="267" name="Rectangle 74"/>
              <p:cNvSpPr>
                <a:spLocks noChangeArrowheads="1"/>
              </p:cNvSpPr>
              <p:nvPr/>
            </p:nvSpPr>
            <p:spPr bwMode="auto">
              <a:xfrm>
                <a:off x="3279774" y="4525078"/>
                <a:ext cx="387303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r"/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Register </a:t>
                </a: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File</a:t>
                </a:r>
              </a:p>
            </p:txBody>
          </p:sp>
          <p:sp>
            <p:nvSpPr>
              <p:cNvPr id="268" name="Freeform 79"/>
              <p:cNvSpPr>
                <a:spLocks/>
              </p:cNvSpPr>
              <p:nvPr/>
            </p:nvSpPr>
            <p:spPr bwMode="auto">
              <a:xfrm>
                <a:off x="3319463" y="4862513"/>
                <a:ext cx="341313" cy="582613"/>
              </a:xfrm>
              <a:custGeom>
                <a:avLst/>
                <a:gdLst>
                  <a:gd name="T0" fmla="*/ 107 w 173"/>
                  <a:gd name="T1" fmla="*/ 366 h 367"/>
                  <a:gd name="T2" fmla="*/ 123 w 173"/>
                  <a:gd name="T3" fmla="*/ 364 h 367"/>
                  <a:gd name="T4" fmla="*/ 140 w 173"/>
                  <a:gd name="T5" fmla="*/ 357 h 367"/>
                  <a:gd name="T6" fmla="*/ 157 w 173"/>
                  <a:gd name="T7" fmla="*/ 345 h 367"/>
                  <a:gd name="T8" fmla="*/ 172 w 173"/>
                  <a:gd name="T9" fmla="*/ 332 h 367"/>
                  <a:gd name="T10" fmla="*/ 183 w 173"/>
                  <a:gd name="T11" fmla="*/ 313 h 367"/>
                  <a:gd name="T12" fmla="*/ 193 w 173"/>
                  <a:gd name="T13" fmla="*/ 292 h 367"/>
                  <a:gd name="T14" fmla="*/ 203 w 173"/>
                  <a:gd name="T15" fmla="*/ 267 h 367"/>
                  <a:gd name="T16" fmla="*/ 209 w 173"/>
                  <a:gd name="T17" fmla="*/ 242 h 367"/>
                  <a:gd name="T18" fmla="*/ 214 w 173"/>
                  <a:gd name="T19" fmla="*/ 213 h 367"/>
                  <a:gd name="T20" fmla="*/ 214 w 173"/>
                  <a:gd name="T21" fmla="*/ 182 h 367"/>
                  <a:gd name="T22" fmla="*/ 214 w 173"/>
                  <a:gd name="T23" fmla="*/ 154 h 367"/>
                  <a:gd name="T24" fmla="*/ 209 w 173"/>
                  <a:gd name="T25" fmla="*/ 125 h 367"/>
                  <a:gd name="T26" fmla="*/ 203 w 173"/>
                  <a:gd name="T27" fmla="*/ 98 h 367"/>
                  <a:gd name="T28" fmla="*/ 193 w 173"/>
                  <a:gd name="T29" fmla="*/ 75 h 367"/>
                  <a:gd name="T30" fmla="*/ 183 w 173"/>
                  <a:gd name="T31" fmla="*/ 54 h 367"/>
                  <a:gd name="T32" fmla="*/ 172 w 173"/>
                  <a:gd name="T33" fmla="*/ 35 h 367"/>
                  <a:gd name="T34" fmla="*/ 157 w 173"/>
                  <a:gd name="T35" fmla="*/ 20 h 367"/>
                  <a:gd name="T36" fmla="*/ 140 w 173"/>
                  <a:gd name="T37" fmla="*/ 8 h 367"/>
                  <a:gd name="T38" fmla="*/ 123 w 173"/>
                  <a:gd name="T39" fmla="*/ 2 h 367"/>
                  <a:gd name="T40" fmla="*/ 107 w 173"/>
                  <a:gd name="T41" fmla="*/ 0 h 367"/>
                  <a:gd name="T42" fmla="*/ 91 w 173"/>
                  <a:gd name="T43" fmla="*/ 2 h 367"/>
                  <a:gd name="T44" fmla="*/ 73 w 173"/>
                  <a:gd name="T45" fmla="*/ 8 h 367"/>
                  <a:gd name="T46" fmla="*/ 57 w 173"/>
                  <a:gd name="T47" fmla="*/ 20 h 367"/>
                  <a:gd name="T48" fmla="*/ 45 w 173"/>
                  <a:gd name="T49" fmla="*/ 35 h 367"/>
                  <a:gd name="T50" fmla="*/ 31 w 173"/>
                  <a:gd name="T51" fmla="*/ 54 h 367"/>
                  <a:gd name="T52" fmla="*/ 21 w 173"/>
                  <a:gd name="T53" fmla="*/ 75 h 367"/>
                  <a:gd name="T54" fmla="*/ 11 w 173"/>
                  <a:gd name="T55" fmla="*/ 98 h 367"/>
                  <a:gd name="T56" fmla="*/ 5 w 173"/>
                  <a:gd name="T57" fmla="*/ 125 h 367"/>
                  <a:gd name="T58" fmla="*/ 2 w 173"/>
                  <a:gd name="T59" fmla="*/ 154 h 367"/>
                  <a:gd name="T60" fmla="*/ 0 w 173"/>
                  <a:gd name="T61" fmla="*/ 182 h 367"/>
                  <a:gd name="T62" fmla="*/ 2 w 173"/>
                  <a:gd name="T63" fmla="*/ 213 h 367"/>
                  <a:gd name="T64" fmla="*/ 5 w 173"/>
                  <a:gd name="T65" fmla="*/ 242 h 367"/>
                  <a:gd name="T66" fmla="*/ 11 w 173"/>
                  <a:gd name="T67" fmla="*/ 267 h 367"/>
                  <a:gd name="T68" fmla="*/ 21 w 173"/>
                  <a:gd name="T69" fmla="*/ 292 h 367"/>
                  <a:gd name="T70" fmla="*/ 31 w 173"/>
                  <a:gd name="T71" fmla="*/ 313 h 367"/>
                  <a:gd name="T72" fmla="*/ 45 w 173"/>
                  <a:gd name="T73" fmla="*/ 332 h 367"/>
                  <a:gd name="T74" fmla="*/ 57 w 173"/>
                  <a:gd name="T75" fmla="*/ 345 h 367"/>
                  <a:gd name="T76" fmla="*/ 73 w 173"/>
                  <a:gd name="T77" fmla="*/ 357 h 367"/>
                  <a:gd name="T78" fmla="*/ 91 w 173"/>
                  <a:gd name="T79" fmla="*/ 364 h 367"/>
                  <a:gd name="T80" fmla="*/ 107 w 173"/>
                  <a:gd name="T81" fmla="*/ 366 h 367"/>
                  <a:gd name="T82" fmla="*/ 107 w 173"/>
                  <a:gd name="T83" fmla="*/ 366 h 36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73"/>
                  <a:gd name="T127" fmla="*/ 0 h 367"/>
                  <a:gd name="T128" fmla="*/ 173 w 173"/>
                  <a:gd name="T129" fmla="*/ 367 h 36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73" h="367">
                    <a:moveTo>
                      <a:pt x="86" y="366"/>
                    </a:moveTo>
                    <a:lnTo>
                      <a:pt x="99" y="364"/>
                    </a:lnTo>
                    <a:lnTo>
                      <a:pt x="113" y="357"/>
                    </a:lnTo>
                    <a:lnTo>
                      <a:pt x="126" y="345"/>
                    </a:lnTo>
                    <a:lnTo>
                      <a:pt x="138" y="332"/>
                    </a:lnTo>
                    <a:lnTo>
                      <a:pt x="147" y="313"/>
                    </a:lnTo>
                    <a:lnTo>
                      <a:pt x="155" y="292"/>
                    </a:lnTo>
                    <a:lnTo>
                      <a:pt x="163" y="267"/>
                    </a:lnTo>
                    <a:lnTo>
                      <a:pt x="168" y="242"/>
                    </a:lnTo>
                    <a:lnTo>
                      <a:pt x="172" y="213"/>
                    </a:lnTo>
                    <a:lnTo>
                      <a:pt x="172" y="182"/>
                    </a:lnTo>
                    <a:lnTo>
                      <a:pt x="172" y="154"/>
                    </a:lnTo>
                    <a:lnTo>
                      <a:pt x="168" y="125"/>
                    </a:lnTo>
                    <a:lnTo>
                      <a:pt x="163" y="98"/>
                    </a:lnTo>
                    <a:lnTo>
                      <a:pt x="155" y="75"/>
                    </a:lnTo>
                    <a:lnTo>
                      <a:pt x="147" y="54"/>
                    </a:lnTo>
                    <a:lnTo>
                      <a:pt x="138" y="35"/>
                    </a:lnTo>
                    <a:lnTo>
                      <a:pt x="126" y="20"/>
                    </a:lnTo>
                    <a:lnTo>
                      <a:pt x="113" y="8"/>
                    </a:lnTo>
                    <a:lnTo>
                      <a:pt x="99" y="2"/>
                    </a:lnTo>
                    <a:lnTo>
                      <a:pt x="86" y="0"/>
                    </a:lnTo>
                    <a:lnTo>
                      <a:pt x="73" y="2"/>
                    </a:lnTo>
                    <a:lnTo>
                      <a:pt x="59" y="8"/>
                    </a:lnTo>
                    <a:lnTo>
                      <a:pt x="46" y="20"/>
                    </a:lnTo>
                    <a:lnTo>
                      <a:pt x="36" y="35"/>
                    </a:lnTo>
                    <a:lnTo>
                      <a:pt x="25" y="54"/>
                    </a:lnTo>
                    <a:lnTo>
                      <a:pt x="17" y="75"/>
                    </a:lnTo>
                    <a:lnTo>
                      <a:pt x="9" y="98"/>
                    </a:lnTo>
                    <a:lnTo>
                      <a:pt x="4" y="125"/>
                    </a:lnTo>
                    <a:lnTo>
                      <a:pt x="2" y="154"/>
                    </a:lnTo>
                    <a:lnTo>
                      <a:pt x="0" y="182"/>
                    </a:lnTo>
                    <a:lnTo>
                      <a:pt x="2" y="213"/>
                    </a:lnTo>
                    <a:lnTo>
                      <a:pt x="4" y="242"/>
                    </a:lnTo>
                    <a:lnTo>
                      <a:pt x="9" y="267"/>
                    </a:lnTo>
                    <a:lnTo>
                      <a:pt x="17" y="292"/>
                    </a:lnTo>
                    <a:lnTo>
                      <a:pt x="25" y="313"/>
                    </a:lnTo>
                    <a:lnTo>
                      <a:pt x="36" y="332"/>
                    </a:lnTo>
                    <a:lnTo>
                      <a:pt x="46" y="345"/>
                    </a:lnTo>
                    <a:lnTo>
                      <a:pt x="59" y="357"/>
                    </a:lnTo>
                    <a:lnTo>
                      <a:pt x="73" y="364"/>
                    </a:lnTo>
                    <a:lnTo>
                      <a:pt x="86" y="366"/>
                    </a:lnTo>
                  </a:path>
                </a:pathLst>
              </a:custGeom>
              <a:solidFill>
                <a:srgbClr val="EAEAEA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69" name="Rectangle 80"/>
              <p:cNvSpPr>
                <a:spLocks noChangeArrowheads="1"/>
              </p:cNvSpPr>
              <p:nvPr/>
            </p:nvSpPr>
            <p:spPr bwMode="auto">
              <a:xfrm>
                <a:off x="3332997" y="5027379"/>
                <a:ext cx="317473" cy="2367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Sign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extend</a:t>
                </a:r>
              </a:p>
            </p:txBody>
          </p:sp>
          <p:sp>
            <p:nvSpPr>
              <p:cNvPr id="270" name="Line 83"/>
              <p:cNvSpPr>
                <a:spLocks noChangeShapeType="1"/>
              </p:cNvSpPr>
              <p:nvPr/>
            </p:nvSpPr>
            <p:spPr bwMode="auto">
              <a:xfrm flipH="1">
                <a:off x="2598738" y="4162425"/>
                <a:ext cx="2730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1" name="Line 84"/>
              <p:cNvSpPr>
                <a:spLocks noChangeShapeType="1"/>
              </p:cNvSpPr>
              <p:nvPr/>
            </p:nvSpPr>
            <p:spPr bwMode="auto">
              <a:xfrm flipH="1">
                <a:off x="2595563" y="3902075"/>
                <a:ext cx="2809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2" name="Line 85"/>
              <p:cNvSpPr>
                <a:spLocks noChangeShapeType="1"/>
              </p:cNvSpPr>
              <p:nvPr/>
            </p:nvSpPr>
            <p:spPr bwMode="auto">
              <a:xfrm flipH="1">
                <a:off x="3690938" y="4049713"/>
                <a:ext cx="17621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3" name="Line 86"/>
              <p:cNvSpPr>
                <a:spLocks noChangeShapeType="1"/>
              </p:cNvSpPr>
              <p:nvPr/>
            </p:nvSpPr>
            <p:spPr bwMode="auto">
              <a:xfrm flipH="1">
                <a:off x="3690938" y="4357688"/>
                <a:ext cx="17621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4" name="Line 87"/>
              <p:cNvSpPr>
                <a:spLocks noChangeShapeType="1"/>
              </p:cNvSpPr>
              <p:nvPr/>
            </p:nvSpPr>
            <p:spPr bwMode="auto">
              <a:xfrm>
                <a:off x="3290094" y="3562962"/>
                <a:ext cx="0" cy="200264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5" name="Rectangle 88"/>
              <p:cNvSpPr>
                <a:spLocks noChangeArrowheads="1"/>
              </p:cNvSpPr>
              <p:nvPr/>
            </p:nvSpPr>
            <p:spPr bwMode="auto">
              <a:xfrm>
                <a:off x="3841758" y="2904827"/>
                <a:ext cx="198421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D/E</a:t>
                </a:r>
              </a:p>
            </p:txBody>
          </p:sp>
          <p:sp>
            <p:nvSpPr>
              <p:cNvPr id="276" name="Rectangle 89"/>
              <p:cNvSpPr>
                <a:spLocks noChangeArrowheads="1"/>
              </p:cNvSpPr>
              <p:nvPr/>
            </p:nvSpPr>
            <p:spPr bwMode="auto">
              <a:xfrm>
                <a:off x="5640389" y="2894886"/>
                <a:ext cx="231755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E/M</a:t>
                </a:r>
              </a:p>
            </p:txBody>
          </p:sp>
          <p:sp>
            <p:nvSpPr>
              <p:cNvPr id="277" name="Rectangle 90"/>
              <p:cNvSpPr>
                <a:spLocks noChangeArrowheads="1"/>
              </p:cNvSpPr>
              <p:nvPr/>
            </p:nvSpPr>
            <p:spPr bwMode="auto">
              <a:xfrm>
                <a:off x="7408094" y="2896109"/>
                <a:ext cx="285726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M/W</a:t>
                </a:r>
              </a:p>
            </p:txBody>
          </p:sp>
          <p:sp>
            <p:nvSpPr>
              <p:cNvPr id="278" name="Freeform 92"/>
              <p:cNvSpPr>
                <a:spLocks/>
              </p:cNvSpPr>
              <p:nvPr/>
            </p:nvSpPr>
            <p:spPr bwMode="auto">
              <a:xfrm>
                <a:off x="6015038" y="4379913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4 w 24"/>
                  <a:gd name="T5" fmla="*/ 23 h 24"/>
                  <a:gd name="T6" fmla="*/ 16 w 24"/>
                  <a:gd name="T7" fmla="*/ 23 h 24"/>
                  <a:gd name="T8" fmla="*/ 18 w 24"/>
                  <a:gd name="T9" fmla="*/ 21 h 24"/>
                  <a:gd name="T10" fmla="*/ 20 w 24"/>
                  <a:gd name="T11" fmla="*/ 19 h 24"/>
                  <a:gd name="T12" fmla="*/ 20 w 24"/>
                  <a:gd name="T13" fmla="*/ 19 h 24"/>
                  <a:gd name="T14" fmla="*/ 21 w 24"/>
                  <a:gd name="T15" fmla="*/ 17 h 24"/>
                  <a:gd name="T16" fmla="*/ 21 w 24"/>
                  <a:gd name="T17" fmla="*/ 15 h 24"/>
                  <a:gd name="T18" fmla="*/ 23 w 24"/>
                  <a:gd name="T19" fmla="*/ 13 h 24"/>
                  <a:gd name="T20" fmla="*/ 23 w 24"/>
                  <a:gd name="T21" fmla="*/ 12 h 24"/>
                  <a:gd name="T22" fmla="*/ 23 w 24"/>
                  <a:gd name="T23" fmla="*/ 10 h 24"/>
                  <a:gd name="T24" fmla="*/ 21 w 24"/>
                  <a:gd name="T25" fmla="*/ 8 h 24"/>
                  <a:gd name="T26" fmla="*/ 21 w 24"/>
                  <a:gd name="T27" fmla="*/ 6 h 24"/>
                  <a:gd name="T28" fmla="*/ 20 w 24"/>
                  <a:gd name="T29" fmla="*/ 6 h 24"/>
                  <a:gd name="T30" fmla="*/ 20 w 24"/>
                  <a:gd name="T31" fmla="*/ 4 h 24"/>
                  <a:gd name="T32" fmla="*/ 18 w 24"/>
                  <a:gd name="T33" fmla="*/ 2 h 24"/>
                  <a:gd name="T34" fmla="*/ 16 w 24"/>
                  <a:gd name="T35" fmla="*/ 2 h 24"/>
                  <a:gd name="T36" fmla="*/ 14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2 w 24"/>
                  <a:gd name="T51" fmla="*/ 4 h 24"/>
                  <a:gd name="T52" fmla="*/ 2 w 24"/>
                  <a:gd name="T53" fmla="*/ 6 h 24"/>
                  <a:gd name="T54" fmla="*/ 0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2 h 24"/>
                  <a:gd name="T62" fmla="*/ 0 w 24"/>
                  <a:gd name="T63" fmla="*/ 13 h 24"/>
                  <a:gd name="T64" fmla="*/ 0 w 24"/>
                  <a:gd name="T65" fmla="*/ 15 h 24"/>
                  <a:gd name="T66" fmla="*/ 0 w 24"/>
                  <a:gd name="T67" fmla="*/ 17 h 24"/>
                  <a:gd name="T68" fmla="*/ 2 w 24"/>
                  <a:gd name="T69" fmla="*/ 19 h 24"/>
                  <a:gd name="T70" fmla="*/ 2 w 24"/>
                  <a:gd name="T71" fmla="*/ 19 h 24"/>
                  <a:gd name="T72" fmla="*/ 4 w 24"/>
                  <a:gd name="T73" fmla="*/ 21 h 24"/>
                  <a:gd name="T74" fmla="*/ 6 w 24"/>
                  <a:gd name="T75" fmla="*/ 23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1" y="17"/>
                    </a:lnTo>
                    <a:lnTo>
                      <a:pt x="21" y="15"/>
                    </a:lnTo>
                    <a:lnTo>
                      <a:pt x="23" y="13"/>
                    </a:lnTo>
                    <a:lnTo>
                      <a:pt x="23" y="12"/>
                    </a:lnTo>
                    <a:lnTo>
                      <a:pt x="23" y="10"/>
                    </a:lnTo>
                    <a:lnTo>
                      <a:pt x="21" y="8"/>
                    </a:lnTo>
                    <a:lnTo>
                      <a:pt x="21" y="6"/>
                    </a:lnTo>
                    <a:lnTo>
                      <a:pt x="20" y="6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2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4" y="21"/>
                    </a:lnTo>
                    <a:lnTo>
                      <a:pt x="6" y="23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9" name="Line 93"/>
              <p:cNvSpPr>
                <a:spLocks noChangeShapeType="1"/>
              </p:cNvSpPr>
              <p:nvPr/>
            </p:nvSpPr>
            <p:spPr bwMode="auto">
              <a:xfrm flipH="1">
                <a:off x="5840413" y="4805363"/>
                <a:ext cx="396875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0" name="Freeform 94"/>
              <p:cNvSpPr>
                <a:spLocks/>
              </p:cNvSpPr>
              <p:nvPr/>
            </p:nvSpPr>
            <p:spPr bwMode="auto">
              <a:xfrm>
                <a:off x="6034088" y="4398963"/>
                <a:ext cx="1433513" cy="969963"/>
              </a:xfrm>
              <a:custGeom>
                <a:avLst/>
                <a:gdLst>
                  <a:gd name="T0" fmla="*/ 902 w 1318"/>
                  <a:gd name="T1" fmla="*/ 608 h 410"/>
                  <a:gd name="T2" fmla="*/ 0 w 1318"/>
                  <a:gd name="T3" fmla="*/ 610 h 410"/>
                  <a:gd name="T4" fmla="*/ 0 w 1318"/>
                  <a:gd name="T5" fmla="*/ 0 h 410"/>
                  <a:gd name="T6" fmla="*/ 0 60000 65536"/>
                  <a:gd name="T7" fmla="*/ 0 60000 65536"/>
                  <a:gd name="T8" fmla="*/ 0 60000 65536"/>
                  <a:gd name="T9" fmla="*/ 0 w 1318"/>
                  <a:gd name="T10" fmla="*/ 0 h 410"/>
                  <a:gd name="T11" fmla="*/ 1318 w 1318"/>
                  <a:gd name="T12" fmla="*/ 410 h 41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18" h="410">
                    <a:moveTo>
                      <a:pt x="1317" y="408"/>
                    </a:moveTo>
                    <a:lnTo>
                      <a:pt x="0" y="409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1" name="Line 95"/>
              <p:cNvSpPr>
                <a:spLocks noChangeShapeType="1"/>
              </p:cNvSpPr>
              <p:nvPr/>
            </p:nvSpPr>
            <p:spPr bwMode="auto">
              <a:xfrm>
                <a:off x="5837238" y="5686425"/>
                <a:ext cx="1625600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2" name="Line 96"/>
              <p:cNvSpPr>
                <a:spLocks noChangeShapeType="1"/>
              </p:cNvSpPr>
              <p:nvPr/>
            </p:nvSpPr>
            <p:spPr bwMode="auto">
              <a:xfrm flipH="1">
                <a:off x="5840413" y="4398963"/>
                <a:ext cx="40163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3" name="Line 97"/>
              <p:cNvSpPr>
                <a:spLocks noChangeShapeType="1"/>
              </p:cNvSpPr>
              <p:nvPr/>
            </p:nvSpPr>
            <p:spPr bwMode="auto">
              <a:xfrm flipH="1">
                <a:off x="7224713" y="4391025"/>
                <a:ext cx="246063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4" name="Line 98"/>
              <p:cNvSpPr>
                <a:spLocks noChangeShapeType="1"/>
              </p:cNvSpPr>
              <p:nvPr/>
            </p:nvSpPr>
            <p:spPr bwMode="auto">
              <a:xfrm flipH="1" flipV="1">
                <a:off x="6734175" y="3978275"/>
                <a:ext cx="1588" cy="10477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grpSp>
            <p:nvGrpSpPr>
              <p:cNvPr id="285" name="Group 289"/>
              <p:cNvGrpSpPr>
                <a:grpSpLocks/>
              </p:cNvGrpSpPr>
              <p:nvPr/>
            </p:nvGrpSpPr>
            <p:grpSpPr bwMode="auto">
              <a:xfrm>
                <a:off x="6248407" y="3844926"/>
                <a:ext cx="966789" cy="1422401"/>
                <a:chOff x="3936" y="2422"/>
                <a:chExt cx="609" cy="896"/>
              </a:xfrm>
            </p:grpSpPr>
            <p:sp>
              <p:nvSpPr>
                <p:cNvPr id="404" name="Line 100"/>
                <p:cNvSpPr>
                  <a:spLocks noChangeShapeType="1"/>
                </p:cNvSpPr>
                <p:nvPr/>
              </p:nvSpPr>
              <p:spPr bwMode="auto">
                <a:xfrm flipH="1">
                  <a:off x="4248" y="3132"/>
                  <a:ext cx="1" cy="105"/>
                </a:xfrm>
                <a:prstGeom prst="line">
                  <a:avLst/>
                </a:prstGeom>
                <a:noFill/>
                <a:ln w="12700">
                  <a:solidFill>
                    <a:srgbClr val="EB75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405" name="Rectangle 101"/>
                <p:cNvSpPr>
                  <a:spLocks noChangeArrowheads="1"/>
                </p:cNvSpPr>
                <p:nvPr/>
              </p:nvSpPr>
              <p:spPr bwMode="auto">
                <a:xfrm>
                  <a:off x="4073" y="3235"/>
                  <a:ext cx="299" cy="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>
                      <a:solidFill>
                        <a:srgbClr val="EB7500"/>
                      </a:solidFill>
                      <a:latin typeface="+mj-lt"/>
                    </a:rPr>
                    <a:t>MemRead</a:t>
                  </a:r>
                  <a:endParaRPr lang="en-US" sz="900" dirty="0">
                    <a:solidFill>
                      <a:srgbClr val="EB7500"/>
                    </a:solidFill>
                    <a:latin typeface="+mj-lt"/>
                  </a:endParaRPr>
                </a:p>
              </p:txBody>
            </p:sp>
            <p:sp>
              <p:nvSpPr>
                <p:cNvPr id="406" name="Rectangle 102"/>
                <p:cNvSpPr>
                  <a:spLocks noChangeArrowheads="1"/>
                </p:cNvSpPr>
                <p:nvPr/>
              </p:nvSpPr>
              <p:spPr bwMode="auto">
                <a:xfrm>
                  <a:off x="4063" y="2422"/>
                  <a:ext cx="318" cy="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>
                      <a:solidFill>
                        <a:srgbClr val="EB7500"/>
                      </a:solidFill>
                      <a:latin typeface="+mj-lt"/>
                    </a:rPr>
                    <a:t>MemWrite</a:t>
                  </a:r>
                  <a:endParaRPr lang="en-US" sz="900" dirty="0">
                    <a:solidFill>
                      <a:srgbClr val="EB7500"/>
                    </a:solidFill>
                    <a:latin typeface="+mj-lt"/>
                  </a:endParaRPr>
                </a:p>
              </p:txBody>
            </p:sp>
            <p:sp>
              <p:nvSpPr>
                <p:cNvPr id="407" name="Rectangle 103"/>
                <p:cNvSpPr>
                  <a:spLocks noChangeArrowheads="1"/>
                </p:cNvSpPr>
                <p:nvPr/>
              </p:nvSpPr>
              <p:spPr bwMode="auto">
                <a:xfrm>
                  <a:off x="3936" y="2577"/>
                  <a:ext cx="609" cy="552"/>
                </a:xfrm>
                <a:prstGeom prst="rect">
                  <a:avLst/>
                </a:prstGeom>
                <a:solidFill>
                  <a:srgbClr val="FFFFCC"/>
                </a:solidFill>
                <a:ln w="19050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408" name="Rectangle 104"/>
                <p:cNvSpPr>
                  <a:spLocks noChangeArrowheads="1"/>
                </p:cNvSpPr>
                <p:nvPr/>
              </p:nvSpPr>
              <p:spPr bwMode="auto">
                <a:xfrm>
                  <a:off x="3950" y="2746"/>
                  <a:ext cx="181" cy="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Address</a:t>
                  </a:r>
                  <a:endParaRPr lang="en-US" sz="7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409" name="Rectangle 105"/>
                <p:cNvSpPr>
                  <a:spLocks noChangeArrowheads="1"/>
                </p:cNvSpPr>
                <p:nvPr/>
              </p:nvSpPr>
              <p:spPr bwMode="auto">
                <a:xfrm>
                  <a:off x="3948" y="2994"/>
                  <a:ext cx="247" cy="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Write </a:t>
                  </a: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Data</a:t>
                  </a:r>
                </a:p>
              </p:txBody>
            </p:sp>
            <p:sp>
              <p:nvSpPr>
                <p:cNvPr id="410" name="Rectangle 106"/>
                <p:cNvSpPr>
                  <a:spLocks noChangeArrowheads="1"/>
                </p:cNvSpPr>
                <p:nvPr/>
              </p:nvSpPr>
              <p:spPr bwMode="auto">
                <a:xfrm>
                  <a:off x="4300" y="2735"/>
                  <a:ext cx="230" cy="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Read </a:t>
                  </a: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Data</a:t>
                  </a:r>
                </a:p>
              </p:txBody>
            </p:sp>
            <p:sp>
              <p:nvSpPr>
                <p:cNvPr id="411" name="Rectangle 107"/>
                <p:cNvSpPr>
                  <a:spLocks noChangeArrowheads="1"/>
                </p:cNvSpPr>
                <p:nvPr/>
              </p:nvSpPr>
              <p:spPr bwMode="auto">
                <a:xfrm>
                  <a:off x="4281" y="2971"/>
                  <a:ext cx="249" cy="1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900" dirty="0">
                      <a:solidFill>
                        <a:srgbClr val="000000"/>
                      </a:solidFill>
                      <a:latin typeface="+mj-lt"/>
                    </a:rPr>
                    <a:t>Data</a:t>
                  </a:r>
                </a:p>
                <a:p>
                  <a:pPr algn="ctr">
                    <a:lnSpc>
                      <a:spcPct val="90000"/>
                    </a:lnSpc>
                  </a:pPr>
                  <a:r>
                    <a:rPr lang="en-US" sz="900">
                      <a:solidFill>
                        <a:srgbClr val="000000"/>
                      </a:solidFill>
                      <a:latin typeface="+mj-lt"/>
                    </a:rPr>
                    <a:t>Memory</a:t>
                  </a:r>
                  <a:endParaRPr lang="en-US" sz="9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</p:grpSp>
          <p:sp>
            <p:nvSpPr>
              <p:cNvPr id="286" name="Freeform 108"/>
              <p:cNvSpPr>
                <a:spLocks/>
              </p:cNvSpPr>
              <p:nvPr/>
            </p:nvSpPr>
            <p:spPr bwMode="auto">
              <a:xfrm>
                <a:off x="5961063" y="3573618"/>
                <a:ext cx="114300" cy="153833"/>
              </a:xfrm>
              <a:custGeom>
                <a:avLst/>
                <a:gdLst>
                  <a:gd name="T0" fmla="*/ 0 w 72"/>
                  <a:gd name="T1" fmla="*/ 0 h 72"/>
                  <a:gd name="T2" fmla="*/ 2 w 72"/>
                  <a:gd name="T3" fmla="*/ 446 h 72"/>
                  <a:gd name="T4" fmla="*/ 71 w 72"/>
                  <a:gd name="T5" fmla="*/ 446 h 72"/>
                  <a:gd name="T6" fmla="*/ 0 60000 65536"/>
                  <a:gd name="T7" fmla="*/ 0 60000 65536"/>
                  <a:gd name="T8" fmla="*/ 0 60000 65536"/>
                  <a:gd name="T9" fmla="*/ 0 w 72"/>
                  <a:gd name="T10" fmla="*/ 0 h 72"/>
                  <a:gd name="T11" fmla="*/ 72 w 72"/>
                  <a:gd name="T12" fmla="*/ 72 h 7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2" h="72">
                    <a:moveTo>
                      <a:pt x="0" y="0"/>
                    </a:moveTo>
                    <a:lnTo>
                      <a:pt x="2" y="71"/>
                    </a:lnTo>
                    <a:lnTo>
                      <a:pt x="71" y="71"/>
                    </a:lnTo>
                  </a:path>
                </a:pathLst>
              </a:custGeom>
              <a:noFill/>
              <a:ln w="1270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7" name="Freeform 109"/>
              <p:cNvSpPr>
                <a:spLocks/>
              </p:cNvSpPr>
              <p:nvPr/>
            </p:nvSpPr>
            <p:spPr bwMode="auto">
              <a:xfrm>
                <a:off x="5851525" y="3848100"/>
                <a:ext cx="223838" cy="363538"/>
              </a:xfrm>
              <a:custGeom>
                <a:avLst/>
                <a:gdLst>
                  <a:gd name="T0" fmla="*/ 0 w 141"/>
                  <a:gd name="T1" fmla="*/ 228 h 229"/>
                  <a:gd name="T2" fmla="*/ 71 w 141"/>
                  <a:gd name="T3" fmla="*/ 228 h 229"/>
                  <a:gd name="T4" fmla="*/ 71 w 141"/>
                  <a:gd name="T5" fmla="*/ 0 h 229"/>
                  <a:gd name="T6" fmla="*/ 140 w 141"/>
                  <a:gd name="T7" fmla="*/ 0 h 22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1"/>
                  <a:gd name="T13" fmla="*/ 0 h 229"/>
                  <a:gd name="T14" fmla="*/ 141 w 141"/>
                  <a:gd name="T15" fmla="*/ 229 h 22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1" h="229">
                    <a:moveTo>
                      <a:pt x="0" y="228"/>
                    </a:moveTo>
                    <a:lnTo>
                      <a:pt x="71" y="228"/>
                    </a:lnTo>
                    <a:lnTo>
                      <a:pt x="71" y="0"/>
                    </a:lnTo>
                    <a:lnTo>
                      <a:pt x="140" y="0"/>
                    </a:lnTo>
                  </a:path>
                </a:pathLst>
              </a:custGeom>
              <a:noFill/>
              <a:ln w="1270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8" name="Freeform 110"/>
              <p:cNvSpPr>
                <a:spLocks/>
              </p:cNvSpPr>
              <p:nvPr/>
            </p:nvSpPr>
            <p:spPr bwMode="auto">
              <a:xfrm>
                <a:off x="6073775" y="3692525"/>
                <a:ext cx="230188" cy="193675"/>
              </a:xfrm>
              <a:custGeom>
                <a:avLst/>
                <a:gdLst>
                  <a:gd name="T0" fmla="*/ 85 w 145"/>
                  <a:gd name="T1" fmla="*/ 119 h 122"/>
                  <a:gd name="T2" fmla="*/ 96 w 145"/>
                  <a:gd name="T3" fmla="*/ 119 h 122"/>
                  <a:gd name="T4" fmla="*/ 104 w 145"/>
                  <a:gd name="T5" fmla="*/ 117 h 122"/>
                  <a:gd name="T6" fmla="*/ 113 w 145"/>
                  <a:gd name="T7" fmla="*/ 113 h 122"/>
                  <a:gd name="T8" fmla="*/ 121 w 145"/>
                  <a:gd name="T9" fmla="*/ 107 h 122"/>
                  <a:gd name="T10" fmla="*/ 127 w 145"/>
                  <a:gd name="T11" fmla="*/ 102 h 122"/>
                  <a:gd name="T12" fmla="*/ 132 w 145"/>
                  <a:gd name="T13" fmla="*/ 96 h 122"/>
                  <a:gd name="T14" fmla="*/ 138 w 145"/>
                  <a:gd name="T15" fmla="*/ 88 h 122"/>
                  <a:gd name="T16" fmla="*/ 142 w 145"/>
                  <a:gd name="T17" fmla="*/ 79 h 122"/>
                  <a:gd name="T18" fmla="*/ 144 w 145"/>
                  <a:gd name="T19" fmla="*/ 69 h 122"/>
                  <a:gd name="T20" fmla="*/ 144 w 145"/>
                  <a:gd name="T21" fmla="*/ 60 h 122"/>
                  <a:gd name="T22" fmla="*/ 144 w 145"/>
                  <a:gd name="T23" fmla="*/ 50 h 122"/>
                  <a:gd name="T24" fmla="*/ 142 w 145"/>
                  <a:gd name="T25" fmla="*/ 40 h 122"/>
                  <a:gd name="T26" fmla="*/ 138 w 145"/>
                  <a:gd name="T27" fmla="*/ 33 h 122"/>
                  <a:gd name="T28" fmla="*/ 132 w 145"/>
                  <a:gd name="T29" fmla="*/ 25 h 122"/>
                  <a:gd name="T30" fmla="*/ 127 w 145"/>
                  <a:gd name="T31" fmla="*/ 17 h 122"/>
                  <a:gd name="T32" fmla="*/ 121 w 145"/>
                  <a:gd name="T33" fmla="*/ 12 h 122"/>
                  <a:gd name="T34" fmla="*/ 113 w 145"/>
                  <a:gd name="T35" fmla="*/ 6 h 122"/>
                  <a:gd name="T36" fmla="*/ 104 w 145"/>
                  <a:gd name="T37" fmla="*/ 2 h 122"/>
                  <a:gd name="T38" fmla="*/ 96 w 145"/>
                  <a:gd name="T39" fmla="*/ 0 h 122"/>
                  <a:gd name="T40" fmla="*/ 86 w 145"/>
                  <a:gd name="T41" fmla="*/ 0 h 122"/>
                  <a:gd name="T42" fmla="*/ 0 w 145"/>
                  <a:gd name="T43" fmla="*/ 0 h 122"/>
                  <a:gd name="T44" fmla="*/ 0 w 145"/>
                  <a:gd name="T45" fmla="*/ 121 h 122"/>
                  <a:gd name="T46" fmla="*/ 86 w 145"/>
                  <a:gd name="T47" fmla="*/ 121 h 122"/>
                  <a:gd name="T48" fmla="*/ 86 w 145"/>
                  <a:gd name="T49" fmla="*/ 121 h 12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145"/>
                  <a:gd name="T76" fmla="*/ 0 h 122"/>
                  <a:gd name="T77" fmla="*/ 145 w 145"/>
                  <a:gd name="T78" fmla="*/ 122 h 122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145" h="122">
                    <a:moveTo>
                      <a:pt x="85" y="119"/>
                    </a:moveTo>
                    <a:lnTo>
                      <a:pt x="96" y="119"/>
                    </a:lnTo>
                    <a:lnTo>
                      <a:pt x="104" y="117"/>
                    </a:lnTo>
                    <a:lnTo>
                      <a:pt x="113" y="113"/>
                    </a:lnTo>
                    <a:lnTo>
                      <a:pt x="121" y="107"/>
                    </a:lnTo>
                    <a:lnTo>
                      <a:pt x="127" y="102"/>
                    </a:lnTo>
                    <a:lnTo>
                      <a:pt x="132" y="96"/>
                    </a:lnTo>
                    <a:lnTo>
                      <a:pt x="138" y="88"/>
                    </a:lnTo>
                    <a:lnTo>
                      <a:pt x="142" y="79"/>
                    </a:lnTo>
                    <a:lnTo>
                      <a:pt x="144" y="69"/>
                    </a:lnTo>
                    <a:lnTo>
                      <a:pt x="144" y="60"/>
                    </a:lnTo>
                    <a:lnTo>
                      <a:pt x="144" y="50"/>
                    </a:lnTo>
                    <a:lnTo>
                      <a:pt x="142" y="40"/>
                    </a:lnTo>
                    <a:lnTo>
                      <a:pt x="138" y="33"/>
                    </a:lnTo>
                    <a:lnTo>
                      <a:pt x="132" y="25"/>
                    </a:lnTo>
                    <a:lnTo>
                      <a:pt x="127" y="17"/>
                    </a:lnTo>
                    <a:lnTo>
                      <a:pt x="121" y="12"/>
                    </a:lnTo>
                    <a:lnTo>
                      <a:pt x="113" y="6"/>
                    </a:lnTo>
                    <a:lnTo>
                      <a:pt x="104" y="2"/>
                    </a:lnTo>
                    <a:lnTo>
                      <a:pt x="96" y="0"/>
                    </a:lnTo>
                    <a:lnTo>
                      <a:pt x="86" y="0"/>
                    </a:lnTo>
                    <a:lnTo>
                      <a:pt x="0" y="0"/>
                    </a:lnTo>
                    <a:lnTo>
                      <a:pt x="0" y="121"/>
                    </a:lnTo>
                    <a:lnTo>
                      <a:pt x="86" y="121"/>
                    </a:lnTo>
                  </a:path>
                </a:pathLst>
              </a:custGeom>
              <a:solidFill>
                <a:srgbClr val="FFE6CD"/>
              </a:solidFill>
              <a:ln w="1905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9" name="Rectangle 111"/>
              <p:cNvSpPr>
                <a:spLocks noChangeArrowheads="1"/>
              </p:cNvSpPr>
              <p:nvPr/>
            </p:nvSpPr>
            <p:spPr bwMode="auto">
              <a:xfrm>
                <a:off x="5913438" y="3516313"/>
                <a:ext cx="322235" cy="13154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Branch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291" name="Line 113"/>
              <p:cNvSpPr>
                <a:spLocks noChangeShapeType="1"/>
              </p:cNvSpPr>
              <p:nvPr/>
            </p:nvSpPr>
            <p:spPr bwMode="auto">
              <a:xfrm>
                <a:off x="2449513" y="6076950"/>
                <a:ext cx="533241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2" name="Line 114"/>
              <p:cNvSpPr>
                <a:spLocks noChangeShapeType="1"/>
              </p:cNvSpPr>
              <p:nvPr/>
            </p:nvSpPr>
            <p:spPr bwMode="auto">
              <a:xfrm flipV="1">
                <a:off x="2452688" y="4405313"/>
                <a:ext cx="0" cy="16764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3" name="Line 115"/>
              <p:cNvSpPr>
                <a:spLocks noChangeShapeType="1"/>
              </p:cNvSpPr>
              <p:nvPr/>
            </p:nvSpPr>
            <p:spPr bwMode="auto">
              <a:xfrm>
                <a:off x="2446338" y="4400550"/>
                <a:ext cx="4206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4" name="Line 116"/>
              <p:cNvSpPr>
                <a:spLocks noChangeShapeType="1"/>
              </p:cNvSpPr>
              <p:nvPr/>
            </p:nvSpPr>
            <p:spPr bwMode="auto">
              <a:xfrm>
                <a:off x="2687684" y="4633913"/>
                <a:ext cx="18410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5" name="Line 117"/>
              <p:cNvSpPr>
                <a:spLocks noChangeShapeType="1"/>
              </p:cNvSpPr>
              <p:nvPr/>
            </p:nvSpPr>
            <p:spPr bwMode="auto">
              <a:xfrm flipV="1">
                <a:off x="2687684" y="4633913"/>
                <a:ext cx="0" cy="15716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6" name="Line 118"/>
              <p:cNvSpPr>
                <a:spLocks noChangeShapeType="1"/>
              </p:cNvSpPr>
              <p:nvPr/>
            </p:nvSpPr>
            <p:spPr bwMode="auto">
              <a:xfrm>
                <a:off x="2687685" y="6207125"/>
                <a:ext cx="53514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7" name="Line 119"/>
              <p:cNvSpPr>
                <a:spLocks noChangeShapeType="1"/>
              </p:cNvSpPr>
              <p:nvPr/>
            </p:nvSpPr>
            <p:spPr bwMode="auto">
              <a:xfrm flipH="1" flipV="1">
                <a:off x="7897813" y="4159919"/>
                <a:ext cx="0" cy="162844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8" name="Line 120"/>
              <p:cNvSpPr>
                <a:spLocks noChangeShapeType="1"/>
              </p:cNvSpPr>
              <p:nvPr/>
            </p:nvSpPr>
            <p:spPr bwMode="auto">
              <a:xfrm flipH="1">
                <a:off x="7620000" y="4394200"/>
                <a:ext cx="182563" cy="47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9" name="Freeform 121"/>
              <p:cNvSpPr>
                <a:spLocks/>
              </p:cNvSpPr>
              <p:nvPr/>
            </p:nvSpPr>
            <p:spPr bwMode="auto">
              <a:xfrm>
                <a:off x="7620000" y="4725988"/>
                <a:ext cx="188913" cy="642938"/>
              </a:xfrm>
              <a:custGeom>
                <a:avLst/>
                <a:gdLst>
                  <a:gd name="T0" fmla="*/ 118 w 104"/>
                  <a:gd name="T1" fmla="*/ 0 h 204"/>
                  <a:gd name="T2" fmla="*/ 60 w 104"/>
                  <a:gd name="T3" fmla="*/ 0 h 204"/>
                  <a:gd name="T4" fmla="*/ 60 w 104"/>
                  <a:gd name="T5" fmla="*/ 403 h 204"/>
                  <a:gd name="T6" fmla="*/ 0 w 104"/>
                  <a:gd name="T7" fmla="*/ 403 h 20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4"/>
                  <a:gd name="T13" fmla="*/ 0 h 204"/>
                  <a:gd name="T14" fmla="*/ 104 w 104"/>
                  <a:gd name="T15" fmla="*/ 204 h 20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4" h="204">
                    <a:moveTo>
                      <a:pt x="103" y="0"/>
                    </a:moveTo>
                    <a:lnTo>
                      <a:pt x="52" y="0"/>
                    </a:lnTo>
                    <a:lnTo>
                      <a:pt x="52" y="203"/>
                    </a:lnTo>
                    <a:lnTo>
                      <a:pt x="0" y="203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0" name="Rectangle 122"/>
              <p:cNvSpPr>
                <a:spLocks noChangeArrowheads="1"/>
              </p:cNvSpPr>
              <p:nvPr/>
            </p:nvSpPr>
            <p:spPr bwMode="auto">
              <a:xfrm>
                <a:off x="7672388" y="4103688"/>
                <a:ext cx="514306" cy="13154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MemtoReg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301" name="Line 123"/>
              <p:cNvSpPr>
                <a:spLocks noChangeShapeType="1"/>
              </p:cNvSpPr>
              <p:nvPr/>
            </p:nvSpPr>
            <p:spPr bwMode="auto">
              <a:xfrm>
                <a:off x="7624763" y="5686425"/>
                <a:ext cx="152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2" name="Line 124"/>
              <p:cNvSpPr>
                <a:spLocks noChangeShapeType="1"/>
              </p:cNvSpPr>
              <p:nvPr/>
            </p:nvSpPr>
            <p:spPr bwMode="auto">
              <a:xfrm rot="5400000">
                <a:off x="7572375" y="5881688"/>
                <a:ext cx="4000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3" name="Line 125"/>
              <p:cNvSpPr>
                <a:spLocks noChangeShapeType="1"/>
              </p:cNvSpPr>
              <p:nvPr/>
            </p:nvSpPr>
            <p:spPr bwMode="auto">
              <a:xfrm flipV="1">
                <a:off x="8043863" y="4557713"/>
                <a:ext cx="0" cy="16525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4" name="Line 126"/>
              <p:cNvSpPr>
                <a:spLocks noChangeShapeType="1"/>
              </p:cNvSpPr>
              <p:nvPr/>
            </p:nvSpPr>
            <p:spPr bwMode="auto">
              <a:xfrm flipV="1">
                <a:off x="7977188" y="4557713"/>
                <a:ext cx="66675" cy="47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5" name="Freeform 127"/>
              <p:cNvSpPr>
                <a:spLocks/>
              </p:cNvSpPr>
              <p:nvPr/>
            </p:nvSpPr>
            <p:spPr bwMode="auto">
              <a:xfrm>
                <a:off x="1009650" y="3030538"/>
                <a:ext cx="438150" cy="1001713"/>
              </a:xfrm>
              <a:custGeom>
                <a:avLst/>
                <a:gdLst>
                  <a:gd name="T0" fmla="*/ 275 w 194"/>
                  <a:gd name="T1" fmla="*/ 0 h 631"/>
                  <a:gd name="T2" fmla="*/ 0 w 194"/>
                  <a:gd name="T3" fmla="*/ 2 h 631"/>
                  <a:gd name="T4" fmla="*/ 0 w 194"/>
                  <a:gd name="T5" fmla="*/ 630 h 631"/>
                  <a:gd name="T6" fmla="*/ 0 60000 65536"/>
                  <a:gd name="T7" fmla="*/ 0 60000 65536"/>
                  <a:gd name="T8" fmla="*/ 0 60000 65536"/>
                  <a:gd name="T9" fmla="*/ 0 w 194"/>
                  <a:gd name="T10" fmla="*/ 0 h 631"/>
                  <a:gd name="T11" fmla="*/ 194 w 194"/>
                  <a:gd name="T12" fmla="*/ 631 h 6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4" h="631">
                    <a:moveTo>
                      <a:pt x="193" y="0"/>
                    </a:moveTo>
                    <a:lnTo>
                      <a:pt x="0" y="2"/>
                    </a:lnTo>
                    <a:lnTo>
                      <a:pt x="0" y="63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6" name="Freeform 128"/>
              <p:cNvSpPr>
                <a:spLocks/>
              </p:cNvSpPr>
              <p:nvPr/>
            </p:nvSpPr>
            <p:spPr bwMode="auto">
              <a:xfrm>
                <a:off x="990600" y="4011613"/>
                <a:ext cx="38100" cy="38100"/>
              </a:xfrm>
              <a:custGeom>
                <a:avLst/>
                <a:gdLst>
                  <a:gd name="T0" fmla="*/ 12 w 24"/>
                  <a:gd name="T1" fmla="*/ 21 h 24"/>
                  <a:gd name="T2" fmla="*/ 14 w 24"/>
                  <a:gd name="T3" fmla="*/ 21 h 24"/>
                  <a:gd name="T4" fmla="*/ 16 w 24"/>
                  <a:gd name="T5" fmla="*/ 21 h 24"/>
                  <a:gd name="T6" fmla="*/ 17 w 24"/>
                  <a:gd name="T7" fmla="*/ 21 h 24"/>
                  <a:gd name="T8" fmla="*/ 19 w 24"/>
                  <a:gd name="T9" fmla="*/ 19 h 24"/>
                  <a:gd name="T10" fmla="*/ 19 w 24"/>
                  <a:gd name="T11" fmla="*/ 19 h 24"/>
                  <a:gd name="T12" fmla="*/ 21 w 24"/>
                  <a:gd name="T13" fmla="*/ 18 h 24"/>
                  <a:gd name="T14" fmla="*/ 23 w 24"/>
                  <a:gd name="T15" fmla="*/ 16 h 24"/>
                  <a:gd name="T16" fmla="*/ 23 w 24"/>
                  <a:gd name="T17" fmla="*/ 14 h 24"/>
                  <a:gd name="T18" fmla="*/ 23 w 24"/>
                  <a:gd name="T19" fmla="*/ 14 h 24"/>
                  <a:gd name="T20" fmla="*/ 23 w 24"/>
                  <a:gd name="T21" fmla="*/ 12 h 24"/>
                  <a:gd name="T22" fmla="*/ 23 w 24"/>
                  <a:gd name="T23" fmla="*/ 10 h 24"/>
                  <a:gd name="T24" fmla="*/ 23 w 24"/>
                  <a:gd name="T25" fmla="*/ 8 h 24"/>
                  <a:gd name="T26" fmla="*/ 23 w 24"/>
                  <a:gd name="T27" fmla="*/ 6 h 24"/>
                  <a:gd name="T28" fmla="*/ 21 w 24"/>
                  <a:gd name="T29" fmla="*/ 4 h 24"/>
                  <a:gd name="T30" fmla="*/ 19 w 24"/>
                  <a:gd name="T31" fmla="*/ 2 h 24"/>
                  <a:gd name="T32" fmla="*/ 19 w 24"/>
                  <a:gd name="T33" fmla="*/ 2 h 24"/>
                  <a:gd name="T34" fmla="*/ 17 w 24"/>
                  <a:gd name="T35" fmla="*/ 0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0 h 24"/>
                  <a:gd name="T48" fmla="*/ 6 w 24"/>
                  <a:gd name="T49" fmla="*/ 2 h 24"/>
                  <a:gd name="T50" fmla="*/ 4 w 24"/>
                  <a:gd name="T51" fmla="*/ 2 h 24"/>
                  <a:gd name="T52" fmla="*/ 2 w 24"/>
                  <a:gd name="T53" fmla="*/ 4 h 24"/>
                  <a:gd name="T54" fmla="*/ 2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2 h 24"/>
                  <a:gd name="T62" fmla="*/ 0 w 24"/>
                  <a:gd name="T63" fmla="*/ 14 h 24"/>
                  <a:gd name="T64" fmla="*/ 0 w 24"/>
                  <a:gd name="T65" fmla="*/ 14 h 24"/>
                  <a:gd name="T66" fmla="*/ 2 w 24"/>
                  <a:gd name="T67" fmla="*/ 16 h 24"/>
                  <a:gd name="T68" fmla="*/ 2 w 24"/>
                  <a:gd name="T69" fmla="*/ 18 h 24"/>
                  <a:gd name="T70" fmla="*/ 4 w 24"/>
                  <a:gd name="T71" fmla="*/ 19 h 24"/>
                  <a:gd name="T72" fmla="*/ 6 w 24"/>
                  <a:gd name="T73" fmla="*/ 19 h 24"/>
                  <a:gd name="T74" fmla="*/ 6 w 24"/>
                  <a:gd name="T75" fmla="*/ 21 h 24"/>
                  <a:gd name="T76" fmla="*/ 8 w 24"/>
                  <a:gd name="T77" fmla="*/ 21 h 24"/>
                  <a:gd name="T78" fmla="*/ 10 w 24"/>
                  <a:gd name="T79" fmla="*/ 21 h 24"/>
                  <a:gd name="T80" fmla="*/ 12 w 24"/>
                  <a:gd name="T81" fmla="*/ 23 h 24"/>
                  <a:gd name="T82" fmla="*/ 12 w 24"/>
                  <a:gd name="T83" fmla="*/ 23 h 24"/>
                  <a:gd name="T84" fmla="*/ 12 w 24"/>
                  <a:gd name="T85" fmla="*/ 21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2" y="21"/>
                    </a:moveTo>
                    <a:lnTo>
                      <a:pt x="14" y="21"/>
                    </a:lnTo>
                    <a:lnTo>
                      <a:pt x="16" y="21"/>
                    </a:lnTo>
                    <a:lnTo>
                      <a:pt x="17" y="21"/>
                    </a:lnTo>
                    <a:lnTo>
                      <a:pt x="19" y="19"/>
                    </a:lnTo>
                    <a:lnTo>
                      <a:pt x="21" y="18"/>
                    </a:lnTo>
                    <a:lnTo>
                      <a:pt x="23" y="16"/>
                    </a:lnTo>
                    <a:lnTo>
                      <a:pt x="23" y="14"/>
                    </a:lnTo>
                    <a:lnTo>
                      <a:pt x="23" y="12"/>
                    </a:lnTo>
                    <a:lnTo>
                      <a:pt x="23" y="10"/>
                    </a:lnTo>
                    <a:lnTo>
                      <a:pt x="23" y="8"/>
                    </a:lnTo>
                    <a:lnTo>
                      <a:pt x="23" y="6"/>
                    </a:lnTo>
                    <a:lnTo>
                      <a:pt x="21" y="4"/>
                    </a:lnTo>
                    <a:lnTo>
                      <a:pt x="19" y="2"/>
                    </a:lnTo>
                    <a:lnTo>
                      <a:pt x="17" y="0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2" y="16"/>
                    </a:lnTo>
                    <a:lnTo>
                      <a:pt x="2" y="18"/>
                    </a:lnTo>
                    <a:lnTo>
                      <a:pt x="4" y="19"/>
                    </a:lnTo>
                    <a:lnTo>
                      <a:pt x="6" y="19"/>
                    </a:lnTo>
                    <a:lnTo>
                      <a:pt x="6" y="21"/>
                    </a:lnTo>
                    <a:lnTo>
                      <a:pt x="8" y="21"/>
                    </a:lnTo>
                    <a:lnTo>
                      <a:pt x="10" y="21"/>
                    </a:lnTo>
                    <a:lnTo>
                      <a:pt x="12" y="23"/>
                    </a:lnTo>
                    <a:lnTo>
                      <a:pt x="12" y="21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7" name="Rectangle 129"/>
              <p:cNvSpPr>
                <a:spLocks noChangeArrowheads="1"/>
              </p:cNvSpPr>
              <p:nvPr/>
            </p:nvSpPr>
            <p:spPr bwMode="auto">
              <a:xfrm>
                <a:off x="1115889" y="3365813"/>
                <a:ext cx="241279" cy="2198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4</a:t>
                </a:r>
              </a:p>
            </p:txBody>
          </p:sp>
          <p:sp>
            <p:nvSpPr>
              <p:cNvPr id="308" name="Freeform 130"/>
              <p:cNvSpPr>
                <a:spLocks/>
              </p:cNvSpPr>
              <p:nvPr/>
            </p:nvSpPr>
            <p:spPr bwMode="auto">
              <a:xfrm>
                <a:off x="2157413" y="3081338"/>
                <a:ext cx="147638" cy="2820988"/>
              </a:xfrm>
              <a:custGeom>
                <a:avLst/>
                <a:gdLst>
                  <a:gd name="T0" fmla="*/ 90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0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9" name="Freeform 133"/>
              <p:cNvSpPr>
                <a:spLocks/>
              </p:cNvSpPr>
              <p:nvPr/>
            </p:nvSpPr>
            <p:spPr bwMode="auto">
              <a:xfrm>
                <a:off x="1452563" y="2935288"/>
                <a:ext cx="452438" cy="655638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FF99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10" name="Line 134"/>
              <p:cNvSpPr>
                <a:spLocks noChangeShapeType="1"/>
              </p:cNvSpPr>
              <p:nvPr/>
            </p:nvSpPr>
            <p:spPr bwMode="auto">
              <a:xfrm flipH="1">
                <a:off x="1287463" y="3479800"/>
                <a:ext cx="161925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11" name="Rectangle 135"/>
              <p:cNvSpPr>
                <a:spLocks noChangeArrowheads="1"/>
              </p:cNvSpPr>
              <p:nvPr/>
            </p:nvSpPr>
            <p:spPr bwMode="auto">
              <a:xfrm>
                <a:off x="1336697" y="4441825"/>
                <a:ext cx="500019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Instruction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Memory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312" name="Rectangle 137"/>
              <p:cNvSpPr>
                <a:spLocks noChangeArrowheads="1"/>
              </p:cNvSpPr>
              <p:nvPr/>
            </p:nvSpPr>
            <p:spPr bwMode="auto">
              <a:xfrm>
                <a:off x="1185863" y="3976688"/>
                <a:ext cx="368269" cy="1183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Address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313" name="Rectangle 138"/>
              <p:cNvSpPr>
                <a:spLocks noChangeArrowheads="1"/>
              </p:cNvSpPr>
              <p:nvPr/>
            </p:nvSpPr>
            <p:spPr bwMode="auto">
              <a:xfrm>
                <a:off x="1595438" y="3162300"/>
                <a:ext cx="182547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Add</a:t>
                </a:r>
              </a:p>
            </p:txBody>
          </p:sp>
          <p:sp>
            <p:nvSpPr>
              <p:cNvPr id="314" name="Rectangle 139"/>
              <p:cNvSpPr>
                <a:spLocks noChangeArrowheads="1"/>
              </p:cNvSpPr>
              <p:nvPr/>
            </p:nvSpPr>
            <p:spPr bwMode="auto">
              <a:xfrm>
                <a:off x="2137092" y="2888971"/>
                <a:ext cx="195246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F/D</a:t>
                </a:r>
              </a:p>
            </p:txBody>
          </p:sp>
          <p:grpSp>
            <p:nvGrpSpPr>
              <p:cNvPr id="315" name="Group 140"/>
              <p:cNvGrpSpPr>
                <a:grpSpLocks/>
              </p:cNvGrpSpPr>
              <p:nvPr/>
            </p:nvGrpSpPr>
            <p:grpSpPr bwMode="auto">
              <a:xfrm>
                <a:off x="685800" y="3836988"/>
                <a:ext cx="247650" cy="388938"/>
                <a:chOff x="480" y="2155"/>
                <a:chExt cx="156" cy="245"/>
              </a:xfrm>
            </p:grpSpPr>
            <p:sp>
              <p:nvSpPr>
                <p:cNvPr id="402" name="Freeform 141"/>
                <p:cNvSpPr>
                  <a:spLocks/>
                </p:cNvSpPr>
                <p:nvPr/>
              </p:nvSpPr>
              <p:spPr bwMode="auto">
                <a:xfrm>
                  <a:off x="480" y="2155"/>
                  <a:ext cx="156" cy="245"/>
                </a:xfrm>
                <a:custGeom>
                  <a:avLst/>
                  <a:gdLst>
                    <a:gd name="T0" fmla="*/ 155 w 104"/>
                    <a:gd name="T1" fmla="*/ 242 h 245"/>
                    <a:gd name="T2" fmla="*/ 155 w 104"/>
                    <a:gd name="T3" fmla="*/ 0 h 245"/>
                    <a:gd name="T4" fmla="*/ 0 w 104"/>
                    <a:gd name="T5" fmla="*/ 0 h 245"/>
                    <a:gd name="T6" fmla="*/ 0 w 104"/>
                    <a:gd name="T7" fmla="*/ 244 h 245"/>
                    <a:gd name="T8" fmla="*/ 155 w 104"/>
                    <a:gd name="T9" fmla="*/ 244 h 245"/>
                    <a:gd name="T10" fmla="*/ 155 w 104"/>
                    <a:gd name="T11" fmla="*/ 244 h 24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4"/>
                    <a:gd name="T19" fmla="*/ 0 h 245"/>
                    <a:gd name="T20" fmla="*/ 104 w 104"/>
                    <a:gd name="T21" fmla="*/ 245 h 24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4" h="245">
                      <a:moveTo>
                        <a:pt x="103" y="242"/>
                      </a:moveTo>
                      <a:lnTo>
                        <a:pt x="103" y="0"/>
                      </a:lnTo>
                      <a:lnTo>
                        <a:pt x="0" y="0"/>
                      </a:lnTo>
                      <a:lnTo>
                        <a:pt x="0" y="244"/>
                      </a:lnTo>
                      <a:lnTo>
                        <a:pt x="103" y="244"/>
                      </a:lnTo>
                    </a:path>
                  </a:pathLst>
                </a:custGeom>
                <a:solidFill>
                  <a:srgbClr val="FFE6CD"/>
                </a:solidFill>
                <a:ln w="190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403" name="Rectangle 142"/>
                <p:cNvSpPr>
                  <a:spLocks noChangeArrowheads="1"/>
                </p:cNvSpPr>
                <p:nvPr/>
              </p:nvSpPr>
              <p:spPr bwMode="auto">
                <a:xfrm>
                  <a:off x="522" y="2240"/>
                  <a:ext cx="76" cy="83"/>
                </a:xfrm>
                <a:prstGeom prst="rect">
                  <a:avLst/>
                </a:prstGeom>
                <a:solidFill>
                  <a:srgbClr val="FFE6C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 dirty="0">
                      <a:solidFill>
                        <a:srgbClr val="000000"/>
                      </a:solidFill>
                      <a:latin typeface="+mj-lt"/>
                    </a:rPr>
                    <a:t>PC</a:t>
                  </a:r>
                </a:p>
              </p:txBody>
            </p:sp>
          </p:grpSp>
          <p:sp>
            <p:nvSpPr>
              <p:cNvPr id="316" name="Line 143"/>
              <p:cNvSpPr>
                <a:spLocks noChangeShapeType="1"/>
              </p:cNvSpPr>
              <p:nvPr/>
            </p:nvSpPr>
            <p:spPr bwMode="auto">
              <a:xfrm flipH="1">
                <a:off x="2047875" y="4305300"/>
                <a:ext cx="1143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17" name="Line 144"/>
              <p:cNvSpPr>
                <a:spLocks noChangeShapeType="1"/>
              </p:cNvSpPr>
              <p:nvPr/>
            </p:nvSpPr>
            <p:spPr bwMode="auto">
              <a:xfrm flipV="1">
                <a:off x="1997077" y="2864659"/>
                <a:ext cx="0" cy="39844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18" name="Line 145"/>
              <p:cNvSpPr>
                <a:spLocks noChangeShapeType="1"/>
              </p:cNvSpPr>
              <p:nvPr/>
            </p:nvSpPr>
            <p:spPr bwMode="auto">
              <a:xfrm flipH="1" flipV="1">
                <a:off x="6100763" y="2574925"/>
                <a:ext cx="0" cy="90328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19" name="Line 146"/>
              <p:cNvSpPr>
                <a:spLocks noChangeShapeType="1"/>
              </p:cNvSpPr>
              <p:nvPr/>
            </p:nvSpPr>
            <p:spPr bwMode="auto">
              <a:xfrm rot="5400000" flipH="1" flipV="1">
                <a:off x="1612901" y="2482849"/>
                <a:ext cx="0" cy="76835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20" name="Line 147"/>
              <p:cNvSpPr>
                <a:spLocks noChangeShapeType="1"/>
              </p:cNvSpPr>
              <p:nvPr/>
            </p:nvSpPr>
            <p:spPr bwMode="auto">
              <a:xfrm rot="16200000" flipV="1">
                <a:off x="5962650" y="3335338"/>
                <a:ext cx="4763" cy="2714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21" name="Line 148"/>
              <p:cNvSpPr>
                <a:spLocks noChangeShapeType="1"/>
              </p:cNvSpPr>
              <p:nvPr/>
            </p:nvSpPr>
            <p:spPr bwMode="auto">
              <a:xfrm rot="16200000" flipV="1">
                <a:off x="827088" y="2465388"/>
                <a:ext cx="0" cy="5000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22" name="Line 149"/>
              <p:cNvSpPr>
                <a:spLocks noChangeShapeType="1"/>
              </p:cNvSpPr>
              <p:nvPr/>
            </p:nvSpPr>
            <p:spPr bwMode="auto">
              <a:xfrm flipV="1">
                <a:off x="571500" y="2709863"/>
                <a:ext cx="0" cy="13287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23" name="Line 150"/>
              <p:cNvSpPr>
                <a:spLocks noChangeShapeType="1"/>
              </p:cNvSpPr>
              <p:nvPr/>
            </p:nvSpPr>
            <p:spPr bwMode="auto">
              <a:xfrm rot="16200000" flipV="1">
                <a:off x="623888" y="3976688"/>
                <a:ext cx="0" cy="1047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grpSp>
            <p:nvGrpSpPr>
              <p:cNvPr id="324" name="Group 285"/>
              <p:cNvGrpSpPr>
                <a:grpSpLocks/>
              </p:cNvGrpSpPr>
              <p:nvPr/>
            </p:nvGrpSpPr>
            <p:grpSpPr bwMode="auto">
              <a:xfrm>
                <a:off x="4400559" y="4268788"/>
                <a:ext cx="233363" cy="509588"/>
                <a:chOff x="2772" y="2689"/>
                <a:chExt cx="147" cy="321"/>
              </a:xfrm>
            </p:grpSpPr>
            <p:sp>
              <p:nvSpPr>
                <p:cNvPr id="398" name="AutoShape 160"/>
                <p:cNvSpPr>
                  <a:spLocks noChangeArrowheads="1"/>
                </p:cNvSpPr>
                <p:nvPr/>
              </p:nvSpPr>
              <p:spPr bwMode="auto">
                <a:xfrm rot="5400000">
                  <a:off x="2713" y="2799"/>
                  <a:ext cx="297" cy="96"/>
                </a:xfrm>
                <a:prstGeom prst="flowChartTerminator">
                  <a:avLst/>
                </a:prstGeom>
                <a:solidFill>
                  <a:srgbClr val="EAEAEA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399" name="Rectangle 157"/>
                <p:cNvSpPr>
                  <a:spLocks noChangeArrowheads="1"/>
                </p:cNvSpPr>
                <p:nvPr/>
              </p:nvSpPr>
              <p:spPr bwMode="auto">
                <a:xfrm>
                  <a:off x="2775" y="2689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400" name="Rectangle 158"/>
                <p:cNvSpPr>
                  <a:spLocks noChangeArrowheads="1"/>
                </p:cNvSpPr>
                <p:nvPr/>
              </p:nvSpPr>
              <p:spPr bwMode="auto">
                <a:xfrm>
                  <a:off x="2772" y="2890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401" name="Rectangle 159"/>
                <p:cNvSpPr>
                  <a:spLocks noChangeArrowheads="1"/>
                </p:cNvSpPr>
                <p:nvPr/>
              </p:nvSpPr>
              <p:spPr bwMode="auto">
                <a:xfrm>
                  <a:off x="2851" y="2783"/>
                  <a:ext cx="44" cy="138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x</a:t>
                  </a:r>
                </a:p>
              </p:txBody>
            </p:sp>
          </p:grpSp>
          <p:sp>
            <p:nvSpPr>
              <p:cNvPr id="325" name="Line 161"/>
              <p:cNvSpPr>
                <a:spLocks noChangeShapeType="1"/>
              </p:cNvSpPr>
              <p:nvPr/>
            </p:nvSpPr>
            <p:spPr bwMode="auto">
              <a:xfrm flipV="1">
                <a:off x="5029200" y="4552950"/>
                <a:ext cx="0" cy="620713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26" name="Line 162"/>
              <p:cNvSpPr>
                <a:spLocks noChangeShapeType="1"/>
              </p:cNvSpPr>
              <p:nvPr/>
            </p:nvSpPr>
            <p:spPr bwMode="auto">
              <a:xfrm rot="5400000" flipV="1">
                <a:off x="4987925" y="5122863"/>
                <a:ext cx="0" cy="8255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grpSp>
            <p:nvGrpSpPr>
              <p:cNvPr id="327" name="Group 288"/>
              <p:cNvGrpSpPr>
                <a:grpSpLocks/>
              </p:cNvGrpSpPr>
              <p:nvPr/>
            </p:nvGrpSpPr>
            <p:grpSpPr bwMode="auto">
              <a:xfrm>
                <a:off x="1065214" y="2473325"/>
                <a:ext cx="230188" cy="500063"/>
                <a:chOff x="671" y="1558"/>
                <a:chExt cx="145" cy="315"/>
              </a:xfrm>
            </p:grpSpPr>
            <p:sp>
              <p:nvSpPr>
                <p:cNvPr id="394" name="AutoShape 167"/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579" y="1668"/>
                  <a:ext cx="297" cy="96"/>
                </a:xfrm>
                <a:prstGeom prst="flowChartTerminator">
                  <a:avLst/>
                </a:prstGeom>
                <a:solidFill>
                  <a:srgbClr val="EAEAEA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395" name="Rectangle 164"/>
                <p:cNvSpPr>
                  <a:spLocks noChangeArrowheads="1"/>
                </p:cNvSpPr>
                <p:nvPr/>
              </p:nvSpPr>
              <p:spPr bwMode="auto">
                <a:xfrm flipH="1">
                  <a:off x="672" y="1558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396" name="Rectangle 165"/>
                <p:cNvSpPr>
                  <a:spLocks noChangeArrowheads="1"/>
                </p:cNvSpPr>
                <p:nvPr/>
              </p:nvSpPr>
              <p:spPr bwMode="auto">
                <a:xfrm flipH="1">
                  <a:off x="671" y="1753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397" name="Rectangle 166"/>
                <p:cNvSpPr>
                  <a:spLocks noChangeArrowheads="1"/>
                </p:cNvSpPr>
                <p:nvPr/>
              </p:nvSpPr>
              <p:spPr bwMode="auto">
                <a:xfrm flipH="1">
                  <a:off x="692" y="1645"/>
                  <a:ext cx="44" cy="138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x</a:t>
                  </a:r>
                </a:p>
              </p:txBody>
            </p:sp>
          </p:grpSp>
          <p:grpSp>
            <p:nvGrpSpPr>
              <p:cNvPr id="328" name="Group 284"/>
              <p:cNvGrpSpPr>
                <a:grpSpLocks/>
              </p:cNvGrpSpPr>
              <p:nvPr/>
            </p:nvGrpSpPr>
            <p:grpSpPr bwMode="auto">
              <a:xfrm>
                <a:off x="7748604" y="4302125"/>
                <a:ext cx="233363" cy="509588"/>
                <a:chOff x="4881" y="2710"/>
                <a:chExt cx="147" cy="321"/>
              </a:xfrm>
            </p:grpSpPr>
            <p:sp>
              <p:nvSpPr>
                <p:cNvPr id="390" name="AutoShape 172"/>
                <p:cNvSpPr>
                  <a:spLocks noChangeArrowheads="1"/>
                </p:cNvSpPr>
                <p:nvPr/>
              </p:nvSpPr>
              <p:spPr bwMode="auto">
                <a:xfrm rot="5400000">
                  <a:off x="4822" y="2820"/>
                  <a:ext cx="297" cy="96"/>
                </a:xfrm>
                <a:prstGeom prst="flowChartTerminator">
                  <a:avLst/>
                </a:prstGeom>
                <a:solidFill>
                  <a:srgbClr val="EAEAEA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391" name="Rectangle 169"/>
                <p:cNvSpPr>
                  <a:spLocks noChangeArrowheads="1"/>
                </p:cNvSpPr>
                <p:nvPr/>
              </p:nvSpPr>
              <p:spPr bwMode="auto">
                <a:xfrm>
                  <a:off x="4884" y="2710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392" name="Rectangle 170"/>
                <p:cNvSpPr>
                  <a:spLocks noChangeArrowheads="1"/>
                </p:cNvSpPr>
                <p:nvPr/>
              </p:nvSpPr>
              <p:spPr bwMode="auto">
                <a:xfrm>
                  <a:off x="4881" y="2911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393" name="Rectangle 171"/>
                <p:cNvSpPr>
                  <a:spLocks noChangeArrowheads="1"/>
                </p:cNvSpPr>
                <p:nvPr/>
              </p:nvSpPr>
              <p:spPr bwMode="auto">
                <a:xfrm>
                  <a:off x="4956" y="2811"/>
                  <a:ext cx="44" cy="138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x</a:t>
                  </a:r>
                </a:p>
              </p:txBody>
            </p:sp>
          </p:grpSp>
          <p:sp>
            <p:nvSpPr>
              <p:cNvPr id="329" name="Rectangle 173"/>
              <p:cNvSpPr>
                <a:spLocks noChangeArrowheads="1"/>
              </p:cNvSpPr>
              <p:nvPr/>
            </p:nvSpPr>
            <p:spPr bwMode="auto">
              <a:xfrm>
                <a:off x="1525631" y="4242924"/>
                <a:ext cx="500020" cy="1183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Instruction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330" name="Line 176"/>
              <p:cNvSpPr>
                <a:spLocks noChangeShapeType="1"/>
              </p:cNvSpPr>
              <p:nvPr/>
            </p:nvSpPr>
            <p:spPr bwMode="auto">
              <a:xfrm flipH="1">
                <a:off x="1984421" y="2574925"/>
                <a:ext cx="41211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31" name="Line 177"/>
              <p:cNvSpPr>
                <a:spLocks noChangeShapeType="1"/>
              </p:cNvSpPr>
              <p:nvPr/>
            </p:nvSpPr>
            <p:spPr bwMode="auto">
              <a:xfrm flipV="1">
                <a:off x="6300819" y="3786028"/>
                <a:ext cx="100014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32" name="Line 178"/>
              <p:cNvSpPr>
                <a:spLocks noChangeShapeType="1"/>
              </p:cNvSpPr>
              <p:nvPr/>
            </p:nvSpPr>
            <p:spPr bwMode="auto">
              <a:xfrm rot="16200000" flipH="1" flipV="1">
                <a:off x="5701207" y="3099296"/>
                <a:ext cx="1386484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33" name="Line 179"/>
              <p:cNvSpPr>
                <a:spLocks noChangeShapeType="1"/>
              </p:cNvSpPr>
              <p:nvPr/>
            </p:nvSpPr>
            <p:spPr bwMode="auto">
              <a:xfrm>
                <a:off x="1149350" y="2406052"/>
                <a:ext cx="5251451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49" name="Line 252"/>
              <p:cNvSpPr>
                <a:spLocks noChangeShapeType="1"/>
              </p:cNvSpPr>
              <p:nvPr/>
            </p:nvSpPr>
            <p:spPr bwMode="auto">
              <a:xfrm flipH="1">
                <a:off x="1231900" y="2574925"/>
                <a:ext cx="752475" cy="31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53" name="Freeform 257"/>
              <p:cNvSpPr>
                <a:spLocks/>
              </p:cNvSpPr>
              <p:nvPr/>
            </p:nvSpPr>
            <p:spPr bwMode="auto">
              <a:xfrm>
                <a:off x="2581275" y="3886200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6 w 24"/>
                  <a:gd name="T5" fmla="*/ 23 h 24"/>
                  <a:gd name="T6" fmla="*/ 18 w 24"/>
                  <a:gd name="T7" fmla="*/ 21 h 24"/>
                  <a:gd name="T8" fmla="*/ 18 w 24"/>
                  <a:gd name="T9" fmla="*/ 21 h 24"/>
                  <a:gd name="T10" fmla="*/ 20 w 24"/>
                  <a:gd name="T11" fmla="*/ 19 h 24"/>
                  <a:gd name="T12" fmla="*/ 22 w 24"/>
                  <a:gd name="T13" fmla="*/ 19 h 24"/>
                  <a:gd name="T14" fmla="*/ 22 w 24"/>
                  <a:gd name="T15" fmla="*/ 17 h 24"/>
                  <a:gd name="T16" fmla="*/ 23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9 h 24"/>
                  <a:gd name="T24" fmla="*/ 23 w 24"/>
                  <a:gd name="T25" fmla="*/ 7 h 24"/>
                  <a:gd name="T26" fmla="*/ 22 w 24"/>
                  <a:gd name="T27" fmla="*/ 5 h 24"/>
                  <a:gd name="T28" fmla="*/ 22 w 24"/>
                  <a:gd name="T29" fmla="*/ 5 h 24"/>
                  <a:gd name="T30" fmla="*/ 20 w 24"/>
                  <a:gd name="T31" fmla="*/ 4 h 24"/>
                  <a:gd name="T32" fmla="*/ 18 w 24"/>
                  <a:gd name="T33" fmla="*/ 2 h 24"/>
                  <a:gd name="T34" fmla="*/ 18 w 24"/>
                  <a:gd name="T35" fmla="*/ 2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4 w 24"/>
                  <a:gd name="T51" fmla="*/ 4 h 24"/>
                  <a:gd name="T52" fmla="*/ 2 w 24"/>
                  <a:gd name="T53" fmla="*/ 5 h 24"/>
                  <a:gd name="T54" fmla="*/ 2 w 24"/>
                  <a:gd name="T55" fmla="*/ 5 h 24"/>
                  <a:gd name="T56" fmla="*/ 0 w 24"/>
                  <a:gd name="T57" fmla="*/ 7 h 24"/>
                  <a:gd name="T58" fmla="*/ 0 w 24"/>
                  <a:gd name="T59" fmla="*/ 9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2 w 24"/>
                  <a:gd name="T67" fmla="*/ 17 h 24"/>
                  <a:gd name="T68" fmla="*/ 2 w 24"/>
                  <a:gd name="T69" fmla="*/ 19 h 24"/>
                  <a:gd name="T70" fmla="*/ 4 w 24"/>
                  <a:gd name="T71" fmla="*/ 19 h 24"/>
                  <a:gd name="T72" fmla="*/ 4 w 24"/>
                  <a:gd name="T73" fmla="*/ 21 h 24"/>
                  <a:gd name="T74" fmla="*/ 6 w 24"/>
                  <a:gd name="T75" fmla="*/ 21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2" y="19"/>
                    </a:lnTo>
                    <a:lnTo>
                      <a:pt x="22" y="17"/>
                    </a:lnTo>
                    <a:lnTo>
                      <a:pt x="23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9"/>
                    </a:lnTo>
                    <a:lnTo>
                      <a:pt x="23" y="7"/>
                    </a:lnTo>
                    <a:lnTo>
                      <a:pt x="22" y="5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</p:grpSp>
        <p:cxnSp>
          <p:nvCxnSpPr>
            <p:cNvPr id="202" name="Straight Connector 201"/>
            <p:cNvCxnSpPr>
              <a:stCxn id="353" idx="0"/>
              <a:endCxn id="205" idx="0"/>
            </p:cNvCxnSpPr>
            <p:nvPr/>
          </p:nvCxnSpPr>
          <p:spPr>
            <a:xfrm flipH="1">
              <a:off x="4145917" y="3799350"/>
              <a:ext cx="4349" cy="14511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Line 34"/>
            <p:cNvSpPr>
              <a:spLocks noChangeShapeType="1"/>
            </p:cNvSpPr>
            <p:nvPr/>
          </p:nvSpPr>
          <p:spPr bwMode="auto">
            <a:xfrm flipV="1">
              <a:off x="5221165" y="5091059"/>
              <a:ext cx="197646" cy="6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sp>
          <p:nvSpPr>
            <p:cNvPr id="204" name="Line 34"/>
            <p:cNvSpPr>
              <a:spLocks noChangeShapeType="1"/>
            </p:cNvSpPr>
            <p:nvPr/>
          </p:nvSpPr>
          <p:spPr bwMode="auto">
            <a:xfrm>
              <a:off x="4145917" y="4926748"/>
              <a:ext cx="75122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sp>
          <p:nvSpPr>
            <p:cNvPr id="205" name="Line 34"/>
            <p:cNvSpPr>
              <a:spLocks noChangeShapeType="1"/>
            </p:cNvSpPr>
            <p:nvPr/>
          </p:nvSpPr>
          <p:spPr bwMode="auto">
            <a:xfrm>
              <a:off x="4145917" y="5250491"/>
              <a:ext cx="75122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4068163" y="3587429"/>
              <a:ext cx="44728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[19-15]</a:t>
              </a:r>
              <a:endParaRPr lang="ru-RU" sz="600" dirty="0"/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4075379" y="3864423"/>
              <a:ext cx="44246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[14-20]</a:t>
              </a:r>
              <a:endParaRPr lang="ru-RU" sz="600" dirty="0"/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4352814" y="4763282"/>
              <a:ext cx="44246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[31-20]</a:t>
              </a:r>
              <a:endParaRPr lang="ru-RU" sz="600" dirty="0"/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4254563" y="5091736"/>
              <a:ext cx="44246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[11-7]</a:t>
              </a:r>
              <a:endParaRPr lang="ru-RU" sz="600" dirty="0"/>
            </a:p>
          </p:txBody>
        </p:sp>
        <p:cxnSp>
          <p:nvCxnSpPr>
            <p:cNvPr id="210" name="Straight Connector 209"/>
            <p:cNvCxnSpPr/>
            <p:nvPr/>
          </p:nvCxnSpPr>
          <p:spPr>
            <a:xfrm>
              <a:off x="4645410" y="5255254"/>
              <a:ext cx="0" cy="4033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Line 131"/>
            <p:cNvSpPr>
              <a:spLocks noChangeShapeType="1"/>
            </p:cNvSpPr>
            <p:nvPr/>
          </p:nvSpPr>
          <p:spPr bwMode="auto">
            <a:xfrm flipH="1" flipV="1">
              <a:off x="2541944" y="3597493"/>
              <a:ext cx="115719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cxnSp>
          <p:nvCxnSpPr>
            <p:cNvPr id="212" name="Straight Connector 211"/>
            <p:cNvCxnSpPr/>
            <p:nvPr/>
          </p:nvCxnSpPr>
          <p:spPr>
            <a:xfrm>
              <a:off x="3964296" y="3089017"/>
              <a:ext cx="1" cy="4984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flipH="1" flipV="1">
              <a:off x="3861701" y="3591263"/>
              <a:ext cx="98251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flipH="1" flipV="1">
              <a:off x="3449785" y="3104895"/>
              <a:ext cx="98251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456145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>
                <a:solidFill>
                  <a:srgbClr val="0070C0"/>
                </a:solidFill>
              </a:rPr>
              <a:t>Pipelined execution: Load (cycle 3 – Execute)</a:t>
            </a:r>
          </a:p>
        </p:txBody>
      </p:sp>
      <p:sp>
        <p:nvSpPr>
          <p:cNvPr id="54295" name="Rectangle 286"/>
          <p:cNvSpPr>
            <a:spLocks noChangeArrowheads="1"/>
          </p:cNvSpPr>
          <p:nvPr/>
        </p:nvSpPr>
        <p:spPr bwMode="auto">
          <a:xfrm>
            <a:off x="1822605" y="844073"/>
            <a:ext cx="2018501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lw x1, (30)x2</a:t>
            </a:r>
          </a:p>
        </p:txBody>
      </p:sp>
      <p:sp>
        <p:nvSpPr>
          <p:cNvPr id="3" name="Rectangle 2"/>
          <p:cNvSpPr/>
          <p:nvPr/>
        </p:nvSpPr>
        <p:spPr>
          <a:xfrm>
            <a:off x="4416255" y="838036"/>
            <a:ext cx="26949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x1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sym typeface="Symbol" pitchFamily="18" charset="2"/>
              </a:rPr>
              <a:t> mem[x2 + 30]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26.10.2020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6" name="Rectangle 287"/>
          <p:cNvSpPr>
            <a:spLocks noChangeArrowheads="1"/>
          </p:cNvSpPr>
          <p:nvPr/>
        </p:nvSpPr>
        <p:spPr bwMode="auto">
          <a:xfrm>
            <a:off x="10406620" y="926349"/>
            <a:ext cx="345607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PC</a:t>
            </a:r>
          </a:p>
        </p:txBody>
      </p:sp>
      <p:cxnSp>
        <p:nvCxnSpPr>
          <p:cNvPr id="167" name="Straight Arrow Connector 166"/>
          <p:cNvCxnSpPr>
            <a:stCxn id="166" idx="2"/>
          </p:cNvCxnSpPr>
          <p:nvPr/>
        </p:nvCxnSpPr>
        <p:spPr bwMode="auto">
          <a:xfrm>
            <a:off x="10579424" y="1295681"/>
            <a:ext cx="5497" cy="22860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graphicFrame>
        <p:nvGraphicFramePr>
          <p:cNvPr id="168" name="Table 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448170"/>
              </p:ext>
            </p:extLst>
          </p:nvPr>
        </p:nvGraphicFramePr>
        <p:xfrm>
          <a:off x="1378664" y="1386734"/>
          <a:ext cx="921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9772197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07651868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2358392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85016276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8174565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1899457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53543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275963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6120863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8051824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650253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864235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3512073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0653689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6465118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320844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9510759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766482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6340267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25611254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022907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8575507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8701668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2633956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84924068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8532905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8683597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730115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718839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2590506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989654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8974232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2382657"/>
                  </a:ext>
                </a:extLst>
              </a:tr>
              <a:tr h="288000">
                <a:tc gridSpan="12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30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2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nsolas" panose="020B0609020204030204" pitchFamily="49" charset="0"/>
                        </a:rPr>
                        <a:t>4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load</a:t>
                      </a:r>
                      <a:endParaRPr lang="ru-RU" sz="11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7707636"/>
                  </a:ext>
                </a:extLst>
              </a:tr>
            </a:tbl>
          </a:graphicData>
        </a:graphic>
      </p:graphicFrame>
      <p:sp>
        <p:nvSpPr>
          <p:cNvPr id="169" name="Rectangle 266"/>
          <p:cNvSpPr>
            <a:spLocks noChangeArrowheads="1"/>
          </p:cNvSpPr>
          <p:nvPr/>
        </p:nvSpPr>
        <p:spPr bwMode="auto">
          <a:xfrm>
            <a:off x="6934855" y="4133625"/>
            <a:ext cx="792846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[x2]+30</a:t>
            </a:r>
          </a:p>
        </p:txBody>
      </p:sp>
      <p:sp>
        <p:nvSpPr>
          <p:cNvPr id="170" name="Rectangle 266"/>
          <p:cNvSpPr>
            <a:spLocks noChangeArrowheads="1"/>
          </p:cNvSpPr>
          <p:nvPr/>
        </p:nvSpPr>
        <p:spPr bwMode="auto">
          <a:xfrm>
            <a:off x="7242631" y="5472776"/>
            <a:ext cx="209353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1</a:t>
            </a:r>
          </a:p>
        </p:txBody>
      </p:sp>
      <p:sp>
        <p:nvSpPr>
          <p:cNvPr id="171" name="Rectangle 51"/>
          <p:cNvSpPr>
            <a:spLocks noChangeArrowheads="1"/>
          </p:cNvSpPr>
          <p:nvPr/>
        </p:nvSpPr>
        <p:spPr bwMode="auto">
          <a:xfrm>
            <a:off x="6641829" y="4052230"/>
            <a:ext cx="25648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+mj-lt"/>
              </a:rPr>
              <a:t>zero</a:t>
            </a:r>
            <a:r>
              <a:rPr lang="en-US" sz="900" dirty="0">
                <a:solidFill>
                  <a:srgbClr val="000000"/>
                </a:solidFill>
                <a:latin typeface="+mj-lt"/>
              </a:rPr>
              <a:t>?</a:t>
            </a:r>
          </a:p>
        </p:txBody>
      </p:sp>
      <p:sp>
        <p:nvSpPr>
          <p:cNvPr id="172" name="Rectangle 35"/>
          <p:cNvSpPr>
            <a:spLocks noChangeArrowheads="1"/>
          </p:cNvSpPr>
          <p:nvPr/>
        </p:nvSpPr>
        <p:spPr bwMode="auto">
          <a:xfrm>
            <a:off x="5779057" y="3958130"/>
            <a:ext cx="33021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EB7500"/>
                </a:solidFill>
                <a:latin typeface="+mj-lt"/>
              </a:rPr>
              <a:t>ALUSrc</a:t>
            </a:r>
            <a:endParaRPr lang="en-US" sz="900" dirty="0">
              <a:solidFill>
                <a:srgbClr val="EB7500"/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1587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roup 199"/>
          <p:cNvGrpSpPr/>
          <p:nvPr/>
        </p:nvGrpSpPr>
        <p:grpSpPr>
          <a:xfrm>
            <a:off x="2104659" y="2202354"/>
            <a:ext cx="7690222" cy="4005442"/>
            <a:chOff x="2104659" y="2202354"/>
            <a:chExt cx="7690222" cy="4005442"/>
          </a:xfrm>
        </p:grpSpPr>
        <p:grpSp>
          <p:nvGrpSpPr>
            <p:cNvPr id="201" name="Группа 243"/>
            <p:cNvGrpSpPr/>
            <p:nvPr/>
          </p:nvGrpSpPr>
          <p:grpSpPr>
            <a:xfrm>
              <a:off x="2104659" y="2202354"/>
              <a:ext cx="7690222" cy="4005442"/>
              <a:chOff x="571500" y="2405856"/>
              <a:chExt cx="7615194" cy="3804445"/>
            </a:xfrm>
          </p:grpSpPr>
          <p:sp>
            <p:nvSpPr>
              <p:cNvPr id="334" name="Line 180"/>
              <p:cNvSpPr>
                <a:spLocks noChangeShapeType="1"/>
              </p:cNvSpPr>
              <p:nvPr/>
            </p:nvSpPr>
            <p:spPr bwMode="auto">
              <a:xfrm rot="5400000" flipV="1">
                <a:off x="1108821" y="2448718"/>
                <a:ext cx="85724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6" name="Rectangle 136"/>
              <p:cNvSpPr>
                <a:spLocks noChangeArrowheads="1"/>
              </p:cNvSpPr>
              <p:nvPr/>
            </p:nvSpPr>
            <p:spPr bwMode="auto">
              <a:xfrm>
                <a:off x="1143000" y="3911600"/>
                <a:ext cx="900113" cy="923925"/>
              </a:xfrm>
              <a:prstGeom prst="rect">
                <a:avLst/>
              </a:prstGeom>
              <a:solidFill>
                <a:srgbClr val="FFFFCC"/>
              </a:solidFill>
              <a:ln w="1905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7" name="Line 13"/>
              <p:cNvSpPr>
                <a:spLocks noChangeShapeType="1"/>
              </p:cNvSpPr>
              <p:nvPr/>
            </p:nvSpPr>
            <p:spPr bwMode="auto">
              <a:xfrm>
                <a:off x="933450" y="4027488"/>
                <a:ext cx="215900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8" name="Rectangle 15"/>
              <p:cNvSpPr>
                <a:spLocks noChangeArrowheads="1"/>
              </p:cNvSpPr>
              <p:nvPr/>
            </p:nvSpPr>
            <p:spPr bwMode="auto">
              <a:xfrm>
                <a:off x="3030515" y="5237163"/>
                <a:ext cx="184198" cy="351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19" name="Freeform 17"/>
              <p:cNvSpPr>
                <a:spLocks/>
              </p:cNvSpPr>
              <p:nvPr/>
            </p:nvSpPr>
            <p:spPr bwMode="auto">
              <a:xfrm>
                <a:off x="2873375" y="3768725"/>
                <a:ext cx="823913" cy="1023080"/>
              </a:xfrm>
              <a:custGeom>
                <a:avLst/>
                <a:gdLst>
                  <a:gd name="T0" fmla="*/ 518 w 519"/>
                  <a:gd name="T1" fmla="*/ 611 h 541"/>
                  <a:gd name="T2" fmla="*/ 518 w 519"/>
                  <a:gd name="T3" fmla="*/ 0 h 541"/>
                  <a:gd name="T4" fmla="*/ 0 w 519"/>
                  <a:gd name="T5" fmla="*/ 0 h 541"/>
                  <a:gd name="T6" fmla="*/ 0 w 519"/>
                  <a:gd name="T7" fmla="*/ 611 h 541"/>
                  <a:gd name="T8" fmla="*/ 518 w 519"/>
                  <a:gd name="T9" fmla="*/ 611 h 541"/>
                  <a:gd name="T10" fmla="*/ 518 w 519"/>
                  <a:gd name="T11" fmla="*/ 611 h 5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19"/>
                  <a:gd name="T19" fmla="*/ 0 h 541"/>
                  <a:gd name="T20" fmla="*/ 519 w 519"/>
                  <a:gd name="T21" fmla="*/ 541 h 5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19" h="541">
                    <a:moveTo>
                      <a:pt x="518" y="540"/>
                    </a:moveTo>
                    <a:lnTo>
                      <a:pt x="518" y="0"/>
                    </a:lnTo>
                    <a:lnTo>
                      <a:pt x="0" y="0"/>
                    </a:lnTo>
                    <a:lnTo>
                      <a:pt x="0" y="540"/>
                    </a:lnTo>
                    <a:lnTo>
                      <a:pt x="518" y="540"/>
                    </a:lnTo>
                  </a:path>
                </a:pathLst>
              </a:custGeom>
              <a:solidFill>
                <a:srgbClr val="CCFFFF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0" name="Rectangle 18"/>
              <p:cNvSpPr>
                <a:spLocks noChangeArrowheads="1"/>
              </p:cNvSpPr>
              <p:nvPr/>
            </p:nvSpPr>
            <p:spPr bwMode="auto">
              <a:xfrm>
                <a:off x="2982890" y="3835400"/>
                <a:ext cx="184198" cy="351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21" name="Freeform 21"/>
              <p:cNvSpPr>
                <a:spLocks/>
              </p:cNvSpPr>
              <p:nvPr/>
            </p:nvSpPr>
            <p:spPr bwMode="auto">
              <a:xfrm>
                <a:off x="2582863" y="4284663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6 w 24"/>
                  <a:gd name="T5" fmla="*/ 23 h 24"/>
                  <a:gd name="T6" fmla="*/ 18 w 24"/>
                  <a:gd name="T7" fmla="*/ 21 h 24"/>
                  <a:gd name="T8" fmla="*/ 18 w 24"/>
                  <a:gd name="T9" fmla="*/ 21 h 24"/>
                  <a:gd name="T10" fmla="*/ 20 w 24"/>
                  <a:gd name="T11" fmla="*/ 19 h 24"/>
                  <a:gd name="T12" fmla="*/ 22 w 24"/>
                  <a:gd name="T13" fmla="*/ 19 h 24"/>
                  <a:gd name="T14" fmla="*/ 22 w 24"/>
                  <a:gd name="T15" fmla="*/ 17 h 24"/>
                  <a:gd name="T16" fmla="*/ 23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9 h 24"/>
                  <a:gd name="T24" fmla="*/ 23 w 24"/>
                  <a:gd name="T25" fmla="*/ 7 h 24"/>
                  <a:gd name="T26" fmla="*/ 22 w 24"/>
                  <a:gd name="T27" fmla="*/ 5 h 24"/>
                  <a:gd name="T28" fmla="*/ 22 w 24"/>
                  <a:gd name="T29" fmla="*/ 5 h 24"/>
                  <a:gd name="T30" fmla="*/ 20 w 24"/>
                  <a:gd name="T31" fmla="*/ 4 h 24"/>
                  <a:gd name="T32" fmla="*/ 18 w 24"/>
                  <a:gd name="T33" fmla="*/ 2 h 24"/>
                  <a:gd name="T34" fmla="*/ 18 w 24"/>
                  <a:gd name="T35" fmla="*/ 2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4 w 24"/>
                  <a:gd name="T51" fmla="*/ 4 h 24"/>
                  <a:gd name="T52" fmla="*/ 2 w 24"/>
                  <a:gd name="T53" fmla="*/ 5 h 24"/>
                  <a:gd name="T54" fmla="*/ 2 w 24"/>
                  <a:gd name="T55" fmla="*/ 5 h 24"/>
                  <a:gd name="T56" fmla="*/ 0 w 24"/>
                  <a:gd name="T57" fmla="*/ 7 h 24"/>
                  <a:gd name="T58" fmla="*/ 0 w 24"/>
                  <a:gd name="T59" fmla="*/ 9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2 w 24"/>
                  <a:gd name="T67" fmla="*/ 17 h 24"/>
                  <a:gd name="T68" fmla="*/ 2 w 24"/>
                  <a:gd name="T69" fmla="*/ 19 h 24"/>
                  <a:gd name="T70" fmla="*/ 4 w 24"/>
                  <a:gd name="T71" fmla="*/ 19 h 24"/>
                  <a:gd name="T72" fmla="*/ 4 w 24"/>
                  <a:gd name="T73" fmla="*/ 21 h 24"/>
                  <a:gd name="T74" fmla="*/ 6 w 24"/>
                  <a:gd name="T75" fmla="*/ 21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2" y="19"/>
                    </a:lnTo>
                    <a:lnTo>
                      <a:pt x="22" y="17"/>
                    </a:lnTo>
                    <a:lnTo>
                      <a:pt x="23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9"/>
                    </a:lnTo>
                    <a:lnTo>
                      <a:pt x="23" y="7"/>
                    </a:lnTo>
                    <a:lnTo>
                      <a:pt x="22" y="5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2" name="Freeform 22"/>
              <p:cNvSpPr>
                <a:spLocks/>
              </p:cNvSpPr>
              <p:nvPr/>
            </p:nvSpPr>
            <p:spPr bwMode="auto">
              <a:xfrm>
                <a:off x="2586038" y="4143375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6 w 24"/>
                  <a:gd name="T5" fmla="*/ 23 h 24"/>
                  <a:gd name="T6" fmla="*/ 18 w 24"/>
                  <a:gd name="T7" fmla="*/ 21 h 24"/>
                  <a:gd name="T8" fmla="*/ 18 w 24"/>
                  <a:gd name="T9" fmla="*/ 21 h 24"/>
                  <a:gd name="T10" fmla="*/ 20 w 24"/>
                  <a:gd name="T11" fmla="*/ 19 h 24"/>
                  <a:gd name="T12" fmla="*/ 22 w 24"/>
                  <a:gd name="T13" fmla="*/ 19 h 24"/>
                  <a:gd name="T14" fmla="*/ 22 w 24"/>
                  <a:gd name="T15" fmla="*/ 17 h 24"/>
                  <a:gd name="T16" fmla="*/ 23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9 h 24"/>
                  <a:gd name="T24" fmla="*/ 23 w 24"/>
                  <a:gd name="T25" fmla="*/ 7 h 24"/>
                  <a:gd name="T26" fmla="*/ 22 w 24"/>
                  <a:gd name="T27" fmla="*/ 5 h 24"/>
                  <a:gd name="T28" fmla="*/ 22 w 24"/>
                  <a:gd name="T29" fmla="*/ 5 h 24"/>
                  <a:gd name="T30" fmla="*/ 20 w 24"/>
                  <a:gd name="T31" fmla="*/ 4 h 24"/>
                  <a:gd name="T32" fmla="*/ 18 w 24"/>
                  <a:gd name="T33" fmla="*/ 2 h 24"/>
                  <a:gd name="T34" fmla="*/ 18 w 24"/>
                  <a:gd name="T35" fmla="*/ 2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4 w 24"/>
                  <a:gd name="T51" fmla="*/ 4 h 24"/>
                  <a:gd name="T52" fmla="*/ 2 w 24"/>
                  <a:gd name="T53" fmla="*/ 5 h 24"/>
                  <a:gd name="T54" fmla="*/ 2 w 24"/>
                  <a:gd name="T55" fmla="*/ 5 h 24"/>
                  <a:gd name="T56" fmla="*/ 0 w 24"/>
                  <a:gd name="T57" fmla="*/ 7 h 24"/>
                  <a:gd name="T58" fmla="*/ 0 w 24"/>
                  <a:gd name="T59" fmla="*/ 9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2 w 24"/>
                  <a:gd name="T67" fmla="*/ 17 h 24"/>
                  <a:gd name="T68" fmla="*/ 2 w 24"/>
                  <a:gd name="T69" fmla="*/ 19 h 24"/>
                  <a:gd name="T70" fmla="*/ 4 w 24"/>
                  <a:gd name="T71" fmla="*/ 19 h 24"/>
                  <a:gd name="T72" fmla="*/ 4 w 24"/>
                  <a:gd name="T73" fmla="*/ 21 h 24"/>
                  <a:gd name="T74" fmla="*/ 6 w 24"/>
                  <a:gd name="T75" fmla="*/ 21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2" y="19"/>
                    </a:lnTo>
                    <a:lnTo>
                      <a:pt x="22" y="17"/>
                    </a:lnTo>
                    <a:lnTo>
                      <a:pt x="23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9"/>
                    </a:lnTo>
                    <a:lnTo>
                      <a:pt x="23" y="7"/>
                    </a:lnTo>
                    <a:lnTo>
                      <a:pt x="22" y="5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3" name="Line 24"/>
              <p:cNvSpPr>
                <a:spLocks noChangeShapeType="1"/>
              </p:cNvSpPr>
              <p:nvPr/>
            </p:nvSpPr>
            <p:spPr bwMode="auto">
              <a:xfrm flipV="1">
                <a:off x="2300288" y="4303713"/>
                <a:ext cx="29845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4" name="Line 25"/>
              <p:cNvSpPr>
                <a:spLocks noChangeShapeType="1"/>
              </p:cNvSpPr>
              <p:nvPr/>
            </p:nvSpPr>
            <p:spPr bwMode="auto">
              <a:xfrm flipV="1">
                <a:off x="3097214" y="5689556"/>
                <a:ext cx="76517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5" name="Line 26"/>
              <p:cNvSpPr>
                <a:spLocks noChangeShapeType="1"/>
              </p:cNvSpPr>
              <p:nvPr/>
            </p:nvSpPr>
            <p:spPr bwMode="auto">
              <a:xfrm flipH="1">
                <a:off x="2412993" y="3251200"/>
                <a:ext cx="144939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6" name="Freeform 27"/>
              <p:cNvSpPr>
                <a:spLocks/>
              </p:cNvSpPr>
              <p:nvPr/>
            </p:nvSpPr>
            <p:spPr bwMode="auto">
              <a:xfrm>
                <a:off x="7467600" y="3081338"/>
                <a:ext cx="147638" cy="2820988"/>
              </a:xfrm>
              <a:custGeom>
                <a:avLst/>
                <a:gdLst>
                  <a:gd name="T0" fmla="*/ 92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2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7" name="Freeform 28"/>
              <p:cNvSpPr>
                <a:spLocks/>
              </p:cNvSpPr>
              <p:nvPr/>
            </p:nvSpPr>
            <p:spPr bwMode="auto">
              <a:xfrm>
                <a:off x="3867150" y="3081338"/>
                <a:ext cx="147638" cy="2820988"/>
              </a:xfrm>
              <a:custGeom>
                <a:avLst/>
                <a:gdLst>
                  <a:gd name="T0" fmla="*/ 92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2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0" name="Line 32"/>
              <p:cNvSpPr>
                <a:spLocks noChangeShapeType="1"/>
              </p:cNvSpPr>
              <p:nvPr/>
            </p:nvSpPr>
            <p:spPr bwMode="auto">
              <a:xfrm flipV="1">
                <a:off x="5340350" y="4217988"/>
                <a:ext cx="341313" cy="317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1" name="Freeform 33"/>
              <p:cNvSpPr>
                <a:spLocks/>
              </p:cNvSpPr>
              <p:nvPr/>
            </p:nvSpPr>
            <p:spPr bwMode="auto">
              <a:xfrm>
                <a:off x="4567238" y="4887913"/>
                <a:ext cx="388938" cy="547688"/>
              </a:xfrm>
              <a:custGeom>
                <a:avLst/>
                <a:gdLst>
                  <a:gd name="T0" fmla="*/ 123 w 174"/>
                  <a:gd name="T1" fmla="*/ 344 h 367"/>
                  <a:gd name="T2" fmla="*/ 144 w 174"/>
                  <a:gd name="T3" fmla="*/ 342 h 367"/>
                  <a:gd name="T4" fmla="*/ 162 w 174"/>
                  <a:gd name="T5" fmla="*/ 336 h 367"/>
                  <a:gd name="T6" fmla="*/ 179 w 174"/>
                  <a:gd name="T7" fmla="*/ 324 h 367"/>
                  <a:gd name="T8" fmla="*/ 194 w 174"/>
                  <a:gd name="T9" fmla="*/ 312 h 367"/>
                  <a:gd name="T10" fmla="*/ 208 w 174"/>
                  <a:gd name="T11" fmla="*/ 294 h 367"/>
                  <a:gd name="T12" fmla="*/ 221 w 174"/>
                  <a:gd name="T13" fmla="*/ 274 h 367"/>
                  <a:gd name="T14" fmla="*/ 230 w 174"/>
                  <a:gd name="T15" fmla="*/ 251 h 367"/>
                  <a:gd name="T16" fmla="*/ 238 w 174"/>
                  <a:gd name="T17" fmla="*/ 227 h 367"/>
                  <a:gd name="T18" fmla="*/ 244 w 174"/>
                  <a:gd name="T19" fmla="*/ 200 h 367"/>
                  <a:gd name="T20" fmla="*/ 244 w 174"/>
                  <a:gd name="T21" fmla="*/ 171 h 367"/>
                  <a:gd name="T22" fmla="*/ 244 w 174"/>
                  <a:gd name="T23" fmla="*/ 145 h 367"/>
                  <a:gd name="T24" fmla="*/ 238 w 174"/>
                  <a:gd name="T25" fmla="*/ 118 h 367"/>
                  <a:gd name="T26" fmla="*/ 230 w 174"/>
                  <a:gd name="T27" fmla="*/ 92 h 367"/>
                  <a:gd name="T28" fmla="*/ 221 w 174"/>
                  <a:gd name="T29" fmla="*/ 71 h 367"/>
                  <a:gd name="T30" fmla="*/ 208 w 174"/>
                  <a:gd name="T31" fmla="*/ 51 h 367"/>
                  <a:gd name="T32" fmla="*/ 194 w 174"/>
                  <a:gd name="T33" fmla="*/ 33 h 367"/>
                  <a:gd name="T34" fmla="*/ 179 w 174"/>
                  <a:gd name="T35" fmla="*/ 19 h 367"/>
                  <a:gd name="T36" fmla="*/ 162 w 174"/>
                  <a:gd name="T37" fmla="*/ 8 h 367"/>
                  <a:gd name="T38" fmla="*/ 144 w 174"/>
                  <a:gd name="T39" fmla="*/ 2 h 367"/>
                  <a:gd name="T40" fmla="*/ 123 w 174"/>
                  <a:gd name="T41" fmla="*/ 0 h 367"/>
                  <a:gd name="T42" fmla="*/ 103 w 174"/>
                  <a:gd name="T43" fmla="*/ 2 h 367"/>
                  <a:gd name="T44" fmla="*/ 84 w 174"/>
                  <a:gd name="T45" fmla="*/ 8 h 367"/>
                  <a:gd name="T46" fmla="*/ 68 w 174"/>
                  <a:gd name="T47" fmla="*/ 19 h 367"/>
                  <a:gd name="T48" fmla="*/ 52 w 174"/>
                  <a:gd name="T49" fmla="*/ 33 h 367"/>
                  <a:gd name="T50" fmla="*/ 38 w 174"/>
                  <a:gd name="T51" fmla="*/ 51 h 367"/>
                  <a:gd name="T52" fmla="*/ 24 w 174"/>
                  <a:gd name="T53" fmla="*/ 71 h 367"/>
                  <a:gd name="T54" fmla="*/ 14 w 174"/>
                  <a:gd name="T55" fmla="*/ 92 h 367"/>
                  <a:gd name="T56" fmla="*/ 8 w 174"/>
                  <a:gd name="T57" fmla="*/ 118 h 367"/>
                  <a:gd name="T58" fmla="*/ 3 w 174"/>
                  <a:gd name="T59" fmla="*/ 145 h 367"/>
                  <a:gd name="T60" fmla="*/ 0 w 174"/>
                  <a:gd name="T61" fmla="*/ 171 h 367"/>
                  <a:gd name="T62" fmla="*/ 3 w 174"/>
                  <a:gd name="T63" fmla="*/ 200 h 367"/>
                  <a:gd name="T64" fmla="*/ 8 w 174"/>
                  <a:gd name="T65" fmla="*/ 227 h 367"/>
                  <a:gd name="T66" fmla="*/ 14 w 174"/>
                  <a:gd name="T67" fmla="*/ 251 h 367"/>
                  <a:gd name="T68" fmla="*/ 24 w 174"/>
                  <a:gd name="T69" fmla="*/ 274 h 367"/>
                  <a:gd name="T70" fmla="*/ 38 w 174"/>
                  <a:gd name="T71" fmla="*/ 294 h 367"/>
                  <a:gd name="T72" fmla="*/ 52 w 174"/>
                  <a:gd name="T73" fmla="*/ 312 h 367"/>
                  <a:gd name="T74" fmla="*/ 68 w 174"/>
                  <a:gd name="T75" fmla="*/ 324 h 367"/>
                  <a:gd name="T76" fmla="*/ 84 w 174"/>
                  <a:gd name="T77" fmla="*/ 336 h 367"/>
                  <a:gd name="T78" fmla="*/ 103 w 174"/>
                  <a:gd name="T79" fmla="*/ 342 h 367"/>
                  <a:gd name="T80" fmla="*/ 123 w 174"/>
                  <a:gd name="T81" fmla="*/ 344 h 367"/>
                  <a:gd name="T82" fmla="*/ 123 w 174"/>
                  <a:gd name="T83" fmla="*/ 344 h 36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74"/>
                  <a:gd name="T127" fmla="*/ 0 h 367"/>
                  <a:gd name="T128" fmla="*/ 174 w 174"/>
                  <a:gd name="T129" fmla="*/ 367 h 36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74" h="367">
                    <a:moveTo>
                      <a:pt x="87" y="366"/>
                    </a:moveTo>
                    <a:lnTo>
                      <a:pt x="102" y="364"/>
                    </a:lnTo>
                    <a:lnTo>
                      <a:pt x="115" y="357"/>
                    </a:lnTo>
                    <a:lnTo>
                      <a:pt x="127" y="345"/>
                    </a:lnTo>
                    <a:lnTo>
                      <a:pt x="138" y="332"/>
                    </a:lnTo>
                    <a:lnTo>
                      <a:pt x="148" y="313"/>
                    </a:lnTo>
                    <a:lnTo>
                      <a:pt x="157" y="292"/>
                    </a:lnTo>
                    <a:lnTo>
                      <a:pt x="163" y="267"/>
                    </a:lnTo>
                    <a:lnTo>
                      <a:pt x="169" y="242"/>
                    </a:lnTo>
                    <a:lnTo>
                      <a:pt x="173" y="213"/>
                    </a:lnTo>
                    <a:lnTo>
                      <a:pt x="173" y="182"/>
                    </a:lnTo>
                    <a:lnTo>
                      <a:pt x="173" y="154"/>
                    </a:lnTo>
                    <a:lnTo>
                      <a:pt x="169" y="125"/>
                    </a:lnTo>
                    <a:lnTo>
                      <a:pt x="163" y="98"/>
                    </a:lnTo>
                    <a:lnTo>
                      <a:pt x="157" y="75"/>
                    </a:lnTo>
                    <a:lnTo>
                      <a:pt x="148" y="54"/>
                    </a:lnTo>
                    <a:lnTo>
                      <a:pt x="138" y="35"/>
                    </a:lnTo>
                    <a:lnTo>
                      <a:pt x="127" y="20"/>
                    </a:lnTo>
                    <a:lnTo>
                      <a:pt x="115" y="8"/>
                    </a:lnTo>
                    <a:lnTo>
                      <a:pt x="102" y="2"/>
                    </a:lnTo>
                    <a:lnTo>
                      <a:pt x="87" y="0"/>
                    </a:lnTo>
                    <a:lnTo>
                      <a:pt x="73" y="2"/>
                    </a:lnTo>
                    <a:lnTo>
                      <a:pt x="60" y="8"/>
                    </a:lnTo>
                    <a:lnTo>
                      <a:pt x="48" y="20"/>
                    </a:lnTo>
                    <a:lnTo>
                      <a:pt x="37" y="35"/>
                    </a:lnTo>
                    <a:lnTo>
                      <a:pt x="27" y="54"/>
                    </a:lnTo>
                    <a:lnTo>
                      <a:pt x="17" y="75"/>
                    </a:lnTo>
                    <a:lnTo>
                      <a:pt x="10" y="98"/>
                    </a:lnTo>
                    <a:lnTo>
                      <a:pt x="6" y="125"/>
                    </a:lnTo>
                    <a:lnTo>
                      <a:pt x="2" y="154"/>
                    </a:lnTo>
                    <a:lnTo>
                      <a:pt x="0" y="182"/>
                    </a:lnTo>
                    <a:lnTo>
                      <a:pt x="2" y="213"/>
                    </a:lnTo>
                    <a:lnTo>
                      <a:pt x="6" y="242"/>
                    </a:lnTo>
                    <a:lnTo>
                      <a:pt x="10" y="267"/>
                    </a:lnTo>
                    <a:lnTo>
                      <a:pt x="17" y="292"/>
                    </a:lnTo>
                    <a:lnTo>
                      <a:pt x="27" y="313"/>
                    </a:lnTo>
                    <a:lnTo>
                      <a:pt x="37" y="332"/>
                    </a:lnTo>
                    <a:lnTo>
                      <a:pt x="48" y="345"/>
                    </a:lnTo>
                    <a:lnTo>
                      <a:pt x="60" y="357"/>
                    </a:lnTo>
                    <a:lnTo>
                      <a:pt x="73" y="364"/>
                    </a:lnTo>
                    <a:lnTo>
                      <a:pt x="87" y="366"/>
                    </a:lnTo>
                  </a:path>
                </a:pathLst>
              </a:custGeom>
              <a:solidFill>
                <a:srgbClr val="FFE6CD"/>
              </a:solidFill>
              <a:ln w="1905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2" name="Line 34"/>
              <p:cNvSpPr>
                <a:spLocks noChangeShapeType="1"/>
              </p:cNvSpPr>
              <p:nvPr/>
            </p:nvSpPr>
            <p:spPr bwMode="auto">
              <a:xfrm>
                <a:off x="4016375" y="5157788"/>
                <a:ext cx="55403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4" name="Line 36"/>
              <p:cNvSpPr>
                <a:spLocks noChangeShapeType="1"/>
              </p:cNvSpPr>
              <p:nvPr/>
            </p:nvSpPr>
            <p:spPr bwMode="auto">
              <a:xfrm flipH="1" flipV="1">
                <a:off x="4016375" y="3241675"/>
                <a:ext cx="577850" cy="47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5" name="Freeform 37"/>
              <p:cNvSpPr>
                <a:spLocks/>
              </p:cNvSpPr>
              <p:nvPr/>
            </p:nvSpPr>
            <p:spPr bwMode="auto">
              <a:xfrm>
                <a:off x="4256088" y="4340225"/>
                <a:ext cx="41275" cy="38100"/>
              </a:xfrm>
              <a:custGeom>
                <a:avLst/>
                <a:gdLst>
                  <a:gd name="T0" fmla="*/ 11 w 26"/>
                  <a:gd name="T1" fmla="*/ 23 h 24"/>
                  <a:gd name="T2" fmla="*/ 13 w 26"/>
                  <a:gd name="T3" fmla="*/ 23 h 24"/>
                  <a:gd name="T4" fmla="*/ 15 w 26"/>
                  <a:gd name="T5" fmla="*/ 23 h 24"/>
                  <a:gd name="T6" fmla="*/ 17 w 26"/>
                  <a:gd name="T7" fmla="*/ 23 h 24"/>
                  <a:gd name="T8" fmla="*/ 19 w 26"/>
                  <a:gd name="T9" fmla="*/ 21 h 24"/>
                  <a:gd name="T10" fmla="*/ 21 w 26"/>
                  <a:gd name="T11" fmla="*/ 21 h 24"/>
                  <a:gd name="T12" fmla="*/ 21 w 26"/>
                  <a:gd name="T13" fmla="*/ 19 h 24"/>
                  <a:gd name="T14" fmla="*/ 23 w 26"/>
                  <a:gd name="T15" fmla="*/ 17 h 24"/>
                  <a:gd name="T16" fmla="*/ 23 w 26"/>
                  <a:gd name="T17" fmla="*/ 15 h 24"/>
                  <a:gd name="T18" fmla="*/ 23 w 26"/>
                  <a:gd name="T19" fmla="*/ 14 h 24"/>
                  <a:gd name="T20" fmla="*/ 25 w 26"/>
                  <a:gd name="T21" fmla="*/ 12 h 24"/>
                  <a:gd name="T22" fmla="*/ 23 w 26"/>
                  <a:gd name="T23" fmla="*/ 10 h 24"/>
                  <a:gd name="T24" fmla="*/ 23 w 26"/>
                  <a:gd name="T25" fmla="*/ 10 h 24"/>
                  <a:gd name="T26" fmla="*/ 23 w 26"/>
                  <a:gd name="T27" fmla="*/ 8 h 24"/>
                  <a:gd name="T28" fmla="*/ 21 w 26"/>
                  <a:gd name="T29" fmla="*/ 6 h 24"/>
                  <a:gd name="T30" fmla="*/ 21 w 26"/>
                  <a:gd name="T31" fmla="*/ 4 h 24"/>
                  <a:gd name="T32" fmla="*/ 19 w 26"/>
                  <a:gd name="T33" fmla="*/ 4 h 24"/>
                  <a:gd name="T34" fmla="*/ 17 w 26"/>
                  <a:gd name="T35" fmla="*/ 2 h 24"/>
                  <a:gd name="T36" fmla="*/ 15 w 26"/>
                  <a:gd name="T37" fmla="*/ 2 h 24"/>
                  <a:gd name="T38" fmla="*/ 13 w 26"/>
                  <a:gd name="T39" fmla="*/ 2 h 24"/>
                  <a:gd name="T40" fmla="*/ 11 w 26"/>
                  <a:gd name="T41" fmla="*/ 0 h 24"/>
                  <a:gd name="T42" fmla="*/ 11 w 26"/>
                  <a:gd name="T43" fmla="*/ 2 h 24"/>
                  <a:gd name="T44" fmla="*/ 9 w 26"/>
                  <a:gd name="T45" fmla="*/ 2 h 24"/>
                  <a:gd name="T46" fmla="*/ 8 w 26"/>
                  <a:gd name="T47" fmla="*/ 2 h 24"/>
                  <a:gd name="T48" fmla="*/ 6 w 26"/>
                  <a:gd name="T49" fmla="*/ 4 h 24"/>
                  <a:gd name="T50" fmla="*/ 4 w 26"/>
                  <a:gd name="T51" fmla="*/ 4 h 24"/>
                  <a:gd name="T52" fmla="*/ 4 w 26"/>
                  <a:gd name="T53" fmla="*/ 6 h 24"/>
                  <a:gd name="T54" fmla="*/ 2 w 26"/>
                  <a:gd name="T55" fmla="*/ 8 h 24"/>
                  <a:gd name="T56" fmla="*/ 2 w 26"/>
                  <a:gd name="T57" fmla="*/ 10 h 24"/>
                  <a:gd name="T58" fmla="*/ 2 w 26"/>
                  <a:gd name="T59" fmla="*/ 10 h 24"/>
                  <a:gd name="T60" fmla="*/ 0 w 26"/>
                  <a:gd name="T61" fmla="*/ 12 h 24"/>
                  <a:gd name="T62" fmla="*/ 2 w 26"/>
                  <a:gd name="T63" fmla="*/ 14 h 24"/>
                  <a:gd name="T64" fmla="*/ 2 w 26"/>
                  <a:gd name="T65" fmla="*/ 15 h 24"/>
                  <a:gd name="T66" fmla="*/ 2 w 26"/>
                  <a:gd name="T67" fmla="*/ 17 h 24"/>
                  <a:gd name="T68" fmla="*/ 4 w 26"/>
                  <a:gd name="T69" fmla="*/ 19 h 24"/>
                  <a:gd name="T70" fmla="*/ 4 w 26"/>
                  <a:gd name="T71" fmla="*/ 21 h 24"/>
                  <a:gd name="T72" fmla="*/ 6 w 26"/>
                  <a:gd name="T73" fmla="*/ 21 h 24"/>
                  <a:gd name="T74" fmla="*/ 8 w 26"/>
                  <a:gd name="T75" fmla="*/ 23 h 24"/>
                  <a:gd name="T76" fmla="*/ 9 w 26"/>
                  <a:gd name="T77" fmla="*/ 23 h 24"/>
                  <a:gd name="T78" fmla="*/ 11 w 26"/>
                  <a:gd name="T79" fmla="*/ 23 h 24"/>
                  <a:gd name="T80" fmla="*/ 11 w 26"/>
                  <a:gd name="T81" fmla="*/ 23 h 24"/>
                  <a:gd name="T82" fmla="*/ 11 w 26"/>
                  <a:gd name="T83" fmla="*/ 23 h 2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6"/>
                  <a:gd name="T127" fmla="*/ 0 h 24"/>
                  <a:gd name="T128" fmla="*/ 26 w 26"/>
                  <a:gd name="T129" fmla="*/ 24 h 24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6" h="24">
                    <a:moveTo>
                      <a:pt x="11" y="23"/>
                    </a:moveTo>
                    <a:lnTo>
                      <a:pt x="13" y="23"/>
                    </a:lnTo>
                    <a:lnTo>
                      <a:pt x="15" y="23"/>
                    </a:lnTo>
                    <a:lnTo>
                      <a:pt x="17" y="23"/>
                    </a:lnTo>
                    <a:lnTo>
                      <a:pt x="19" y="21"/>
                    </a:lnTo>
                    <a:lnTo>
                      <a:pt x="21" y="21"/>
                    </a:lnTo>
                    <a:lnTo>
                      <a:pt x="21" y="19"/>
                    </a:lnTo>
                    <a:lnTo>
                      <a:pt x="23" y="17"/>
                    </a:lnTo>
                    <a:lnTo>
                      <a:pt x="23" y="15"/>
                    </a:lnTo>
                    <a:lnTo>
                      <a:pt x="23" y="14"/>
                    </a:lnTo>
                    <a:lnTo>
                      <a:pt x="25" y="12"/>
                    </a:lnTo>
                    <a:lnTo>
                      <a:pt x="23" y="10"/>
                    </a:lnTo>
                    <a:lnTo>
                      <a:pt x="23" y="8"/>
                    </a:lnTo>
                    <a:lnTo>
                      <a:pt x="21" y="6"/>
                    </a:lnTo>
                    <a:lnTo>
                      <a:pt x="21" y="4"/>
                    </a:lnTo>
                    <a:lnTo>
                      <a:pt x="19" y="4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3" y="2"/>
                    </a:lnTo>
                    <a:lnTo>
                      <a:pt x="11" y="0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8" y="2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2" y="15"/>
                    </a:lnTo>
                    <a:lnTo>
                      <a:pt x="2" y="17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9" y="23"/>
                    </a:lnTo>
                    <a:lnTo>
                      <a:pt x="11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6" name="Line 38"/>
              <p:cNvSpPr>
                <a:spLocks noChangeShapeType="1"/>
              </p:cNvSpPr>
              <p:nvPr/>
            </p:nvSpPr>
            <p:spPr bwMode="auto">
              <a:xfrm>
                <a:off x="4356100" y="3868738"/>
                <a:ext cx="3175" cy="12890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7" name="Freeform 39"/>
              <p:cNvSpPr>
                <a:spLocks/>
              </p:cNvSpPr>
              <p:nvPr/>
            </p:nvSpPr>
            <p:spPr bwMode="auto">
              <a:xfrm>
                <a:off x="4341813" y="4668838"/>
                <a:ext cx="38100" cy="38100"/>
              </a:xfrm>
              <a:custGeom>
                <a:avLst/>
                <a:gdLst>
                  <a:gd name="T0" fmla="*/ 9 w 24"/>
                  <a:gd name="T1" fmla="*/ 23 h 24"/>
                  <a:gd name="T2" fmla="*/ 13 w 24"/>
                  <a:gd name="T3" fmla="*/ 23 h 24"/>
                  <a:gd name="T4" fmla="*/ 15 w 24"/>
                  <a:gd name="T5" fmla="*/ 23 h 24"/>
                  <a:gd name="T6" fmla="*/ 15 w 24"/>
                  <a:gd name="T7" fmla="*/ 21 h 24"/>
                  <a:gd name="T8" fmla="*/ 17 w 24"/>
                  <a:gd name="T9" fmla="*/ 21 h 24"/>
                  <a:gd name="T10" fmla="*/ 19 w 24"/>
                  <a:gd name="T11" fmla="*/ 19 h 24"/>
                  <a:gd name="T12" fmla="*/ 21 w 24"/>
                  <a:gd name="T13" fmla="*/ 19 h 24"/>
                  <a:gd name="T14" fmla="*/ 21 w 24"/>
                  <a:gd name="T15" fmla="*/ 17 h 24"/>
                  <a:gd name="T16" fmla="*/ 21 w 24"/>
                  <a:gd name="T17" fmla="*/ 15 h 24"/>
                  <a:gd name="T18" fmla="*/ 23 w 24"/>
                  <a:gd name="T19" fmla="*/ 13 h 24"/>
                  <a:gd name="T20" fmla="*/ 23 w 24"/>
                  <a:gd name="T21" fmla="*/ 12 h 24"/>
                  <a:gd name="T22" fmla="*/ 23 w 24"/>
                  <a:gd name="T23" fmla="*/ 10 h 24"/>
                  <a:gd name="T24" fmla="*/ 21 w 24"/>
                  <a:gd name="T25" fmla="*/ 8 h 24"/>
                  <a:gd name="T26" fmla="*/ 21 w 24"/>
                  <a:gd name="T27" fmla="*/ 6 h 24"/>
                  <a:gd name="T28" fmla="*/ 21 w 24"/>
                  <a:gd name="T29" fmla="*/ 6 h 24"/>
                  <a:gd name="T30" fmla="*/ 19 w 24"/>
                  <a:gd name="T31" fmla="*/ 4 h 24"/>
                  <a:gd name="T32" fmla="*/ 17 w 24"/>
                  <a:gd name="T33" fmla="*/ 2 h 24"/>
                  <a:gd name="T34" fmla="*/ 15 w 24"/>
                  <a:gd name="T35" fmla="*/ 2 h 24"/>
                  <a:gd name="T36" fmla="*/ 15 w 24"/>
                  <a:gd name="T37" fmla="*/ 0 h 24"/>
                  <a:gd name="T38" fmla="*/ 13 w 24"/>
                  <a:gd name="T39" fmla="*/ 0 h 24"/>
                  <a:gd name="T40" fmla="*/ 11 w 24"/>
                  <a:gd name="T41" fmla="*/ 0 h 24"/>
                  <a:gd name="T42" fmla="*/ 9 w 24"/>
                  <a:gd name="T43" fmla="*/ 0 h 24"/>
                  <a:gd name="T44" fmla="*/ 7 w 24"/>
                  <a:gd name="T45" fmla="*/ 0 h 24"/>
                  <a:gd name="T46" fmla="*/ 5 w 24"/>
                  <a:gd name="T47" fmla="*/ 2 h 24"/>
                  <a:gd name="T48" fmla="*/ 3 w 24"/>
                  <a:gd name="T49" fmla="*/ 2 h 24"/>
                  <a:gd name="T50" fmla="*/ 2 w 24"/>
                  <a:gd name="T51" fmla="*/ 4 h 24"/>
                  <a:gd name="T52" fmla="*/ 2 w 24"/>
                  <a:gd name="T53" fmla="*/ 6 h 24"/>
                  <a:gd name="T54" fmla="*/ 0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2 h 24"/>
                  <a:gd name="T62" fmla="*/ 0 w 24"/>
                  <a:gd name="T63" fmla="*/ 13 h 24"/>
                  <a:gd name="T64" fmla="*/ 0 w 24"/>
                  <a:gd name="T65" fmla="*/ 15 h 24"/>
                  <a:gd name="T66" fmla="*/ 0 w 24"/>
                  <a:gd name="T67" fmla="*/ 17 h 24"/>
                  <a:gd name="T68" fmla="*/ 2 w 24"/>
                  <a:gd name="T69" fmla="*/ 19 h 24"/>
                  <a:gd name="T70" fmla="*/ 2 w 24"/>
                  <a:gd name="T71" fmla="*/ 19 h 24"/>
                  <a:gd name="T72" fmla="*/ 3 w 24"/>
                  <a:gd name="T73" fmla="*/ 21 h 24"/>
                  <a:gd name="T74" fmla="*/ 5 w 24"/>
                  <a:gd name="T75" fmla="*/ 21 h 24"/>
                  <a:gd name="T76" fmla="*/ 7 w 24"/>
                  <a:gd name="T77" fmla="*/ 23 h 24"/>
                  <a:gd name="T78" fmla="*/ 9 w 24"/>
                  <a:gd name="T79" fmla="*/ 23 h 24"/>
                  <a:gd name="T80" fmla="*/ 11 w 24"/>
                  <a:gd name="T81" fmla="*/ 23 h 24"/>
                  <a:gd name="T82" fmla="*/ 11 w 24"/>
                  <a:gd name="T83" fmla="*/ 23 h 24"/>
                  <a:gd name="T84" fmla="*/ 9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9" y="23"/>
                    </a:moveTo>
                    <a:lnTo>
                      <a:pt x="13" y="23"/>
                    </a:lnTo>
                    <a:lnTo>
                      <a:pt x="15" y="23"/>
                    </a:lnTo>
                    <a:lnTo>
                      <a:pt x="15" y="21"/>
                    </a:lnTo>
                    <a:lnTo>
                      <a:pt x="17" y="21"/>
                    </a:lnTo>
                    <a:lnTo>
                      <a:pt x="19" y="19"/>
                    </a:lnTo>
                    <a:lnTo>
                      <a:pt x="21" y="19"/>
                    </a:lnTo>
                    <a:lnTo>
                      <a:pt x="21" y="17"/>
                    </a:lnTo>
                    <a:lnTo>
                      <a:pt x="21" y="15"/>
                    </a:lnTo>
                    <a:lnTo>
                      <a:pt x="23" y="13"/>
                    </a:lnTo>
                    <a:lnTo>
                      <a:pt x="23" y="12"/>
                    </a:lnTo>
                    <a:lnTo>
                      <a:pt x="23" y="10"/>
                    </a:lnTo>
                    <a:lnTo>
                      <a:pt x="21" y="8"/>
                    </a:lnTo>
                    <a:lnTo>
                      <a:pt x="21" y="6"/>
                    </a:lnTo>
                    <a:lnTo>
                      <a:pt x="19" y="4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3" y="21"/>
                    </a:lnTo>
                    <a:lnTo>
                      <a:pt x="5" y="21"/>
                    </a:lnTo>
                    <a:lnTo>
                      <a:pt x="7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9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8" name="Freeform 40"/>
              <p:cNvSpPr>
                <a:spLocks/>
              </p:cNvSpPr>
              <p:nvPr/>
            </p:nvSpPr>
            <p:spPr bwMode="auto">
              <a:xfrm>
                <a:off x="4341813" y="5140325"/>
                <a:ext cx="38100" cy="38100"/>
              </a:xfrm>
              <a:custGeom>
                <a:avLst/>
                <a:gdLst>
                  <a:gd name="T0" fmla="*/ 9 w 24"/>
                  <a:gd name="T1" fmla="*/ 23 h 24"/>
                  <a:gd name="T2" fmla="*/ 13 w 24"/>
                  <a:gd name="T3" fmla="*/ 23 h 24"/>
                  <a:gd name="T4" fmla="*/ 15 w 24"/>
                  <a:gd name="T5" fmla="*/ 23 h 24"/>
                  <a:gd name="T6" fmla="*/ 15 w 24"/>
                  <a:gd name="T7" fmla="*/ 23 h 24"/>
                  <a:gd name="T8" fmla="*/ 17 w 24"/>
                  <a:gd name="T9" fmla="*/ 21 h 24"/>
                  <a:gd name="T10" fmla="*/ 19 w 24"/>
                  <a:gd name="T11" fmla="*/ 19 h 24"/>
                  <a:gd name="T12" fmla="*/ 19 w 24"/>
                  <a:gd name="T13" fmla="*/ 19 h 24"/>
                  <a:gd name="T14" fmla="*/ 21 w 24"/>
                  <a:gd name="T15" fmla="*/ 17 h 24"/>
                  <a:gd name="T16" fmla="*/ 21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10 h 24"/>
                  <a:gd name="T24" fmla="*/ 21 w 24"/>
                  <a:gd name="T25" fmla="*/ 8 h 24"/>
                  <a:gd name="T26" fmla="*/ 21 w 24"/>
                  <a:gd name="T27" fmla="*/ 6 h 24"/>
                  <a:gd name="T28" fmla="*/ 19 w 24"/>
                  <a:gd name="T29" fmla="*/ 6 h 24"/>
                  <a:gd name="T30" fmla="*/ 19 w 24"/>
                  <a:gd name="T31" fmla="*/ 4 h 24"/>
                  <a:gd name="T32" fmla="*/ 17 w 24"/>
                  <a:gd name="T33" fmla="*/ 2 h 24"/>
                  <a:gd name="T34" fmla="*/ 15 w 24"/>
                  <a:gd name="T35" fmla="*/ 2 h 24"/>
                  <a:gd name="T36" fmla="*/ 15 w 24"/>
                  <a:gd name="T37" fmla="*/ 0 h 24"/>
                  <a:gd name="T38" fmla="*/ 13 w 24"/>
                  <a:gd name="T39" fmla="*/ 0 h 24"/>
                  <a:gd name="T40" fmla="*/ 11 w 24"/>
                  <a:gd name="T41" fmla="*/ 0 h 24"/>
                  <a:gd name="T42" fmla="*/ 9 w 24"/>
                  <a:gd name="T43" fmla="*/ 0 h 24"/>
                  <a:gd name="T44" fmla="*/ 7 w 24"/>
                  <a:gd name="T45" fmla="*/ 0 h 24"/>
                  <a:gd name="T46" fmla="*/ 5 w 24"/>
                  <a:gd name="T47" fmla="*/ 2 h 24"/>
                  <a:gd name="T48" fmla="*/ 3 w 24"/>
                  <a:gd name="T49" fmla="*/ 2 h 24"/>
                  <a:gd name="T50" fmla="*/ 2 w 24"/>
                  <a:gd name="T51" fmla="*/ 4 h 24"/>
                  <a:gd name="T52" fmla="*/ 2 w 24"/>
                  <a:gd name="T53" fmla="*/ 6 h 24"/>
                  <a:gd name="T54" fmla="*/ 0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0 w 24"/>
                  <a:gd name="T67" fmla="*/ 17 h 24"/>
                  <a:gd name="T68" fmla="*/ 2 w 24"/>
                  <a:gd name="T69" fmla="*/ 19 h 24"/>
                  <a:gd name="T70" fmla="*/ 2 w 24"/>
                  <a:gd name="T71" fmla="*/ 19 h 24"/>
                  <a:gd name="T72" fmla="*/ 3 w 24"/>
                  <a:gd name="T73" fmla="*/ 21 h 24"/>
                  <a:gd name="T74" fmla="*/ 5 w 24"/>
                  <a:gd name="T75" fmla="*/ 23 h 24"/>
                  <a:gd name="T76" fmla="*/ 7 w 24"/>
                  <a:gd name="T77" fmla="*/ 23 h 24"/>
                  <a:gd name="T78" fmla="*/ 9 w 24"/>
                  <a:gd name="T79" fmla="*/ 23 h 24"/>
                  <a:gd name="T80" fmla="*/ 11 w 24"/>
                  <a:gd name="T81" fmla="*/ 23 h 24"/>
                  <a:gd name="T82" fmla="*/ 11 w 24"/>
                  <a:gd name="T83" fmla="*/ 23 h 24"/>
                  <a:gd name="T84" fmla="*/ 9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9" y="23"/>
                    </a:moveTo>
                    <a:lnTo>
                      <a:pt x="13" y="23"/>
                    </a:lnTo>
                    <a:lnTo>
                      <a:pt x="15" y="23"/>
                    </a:lnTo>
                    <a:lnTo>
                      <a:pt x="17" y="21"/>
                    </a:lnTo>
                    <a:lnTo>
                      <a:pt x="19" y="19"/>
                    </a:lnTo>
                    <a:lnTo>
                      <a:pt x="21" y="17"/>
                    </a:lnTo>
                    <a:lnTo>
                      <a:pt x="21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10"/>
                    </a:lnTo>
                    <a:lnTo>
                      <a:pt x="21" y="8"/>
                    </a:lnTo>
                    <a:lnTo>
                      <a:pt x="21" y="6"/>
                    </a:lnTo>
                    <a:lnTo>
                      <a:pt x="19" y="6"/>
                    </a:lnTo>
                    <a:lnTo>
                      <a:pt x="19" y="4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3" y="21"/>
                    </a:lnTo>
                    <a:lnTo>
                      <a:pt x="5" y="23"/>
                    </a:lnTo>
                    <a:lnTo>
                      <a:pt x="7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9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9" name="Line 43"/>
              <p:cNvSpPr>
                <a:spLocks noChangeShapeType="1"/>
              </p:cNvSpPr>
              <p:nvPr/>
            </p:nvSpPr>
            <p:spPr bwMode="auto">
              <a:xfrm flipH="1" flipV="1">
                <a:off x="4019550" y="4049713"/>
                <a:ext cx="698500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0" name="Freeform 44"/>
              <p:cNvSpPr>
                <a:spLocks/>
              </p:cNvSpPr>
              <p:nvPr/>
            </p:nvSpPr>
            <p:spPr bwMode="auto">
              <a:xfrm>
                <a:off x="4273550" y="4359275"/>
                <a:ext cx="1412875" cy="450850"/>
              </a:xfrm>
              <a:custGeom>
                <a:avLst/>
                <a:gdLst>
                  <a:gd name="T0" fmla="*/ 889 w 935"/>
                  <a:gd name="T1" fmla="*/ 283 h 284"/>
                  <a:gd name="T2" fmla="*/ 0 w 935"/>
                  <a:gd name="T3" fmla="*/ 283 h 284"/>
                  <a:gd name="T4" fmla="*/ 0 w 935"/>
                  <a:gd name="T5" fmla="*/ 0 h 284"/>
                  <a:gd name="T6" fmla="*/ 0 60000 65536"/>
                  <a:gd name="T7" fmla="*/ 0 60000 65536"/>
                  <a:gd name="T8" fmla="*/ 0 60000 65536"/>
                  <a:gd name="T9" fmla="*/ 0 w 935"/>
                  <a:gd name="T10" fmla="*/ 0 h 284"/>
                  <a:gd name="T11" fmla="*/ 935 w 935"/>
                  <a:gd name="T12" fmla="*/ 284 h 2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35" h="284">
                    <a:moveTo>
                      <a:pt x="934" y="283"/>
                    </a:moveTo>
                    <a:lnTo>
                      <a:pt x="0" y="283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1" name="Freeform 45"/>
              <p:cNvSpPr>
                <a:spLocks/>
              </p:cNvSpPr>
              <p:nvPr/>
            </p:nvSpPr>
            <p:spPr bwMode="auto">
              <a:xfrm>
                <a:off x="5686425" y="3081338"/>
                <a:ext cx="147638" cy="2820988"/>
              </a:xfrm>
              <a:custGeom>
                <a:avLst/>
                <a:gdLst>
                  <a:gd name="T0" fmla="*/ 90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0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2" name="Freeform 46"/>
              <p:cNvSpPr>
                <a:spLocks/>
              </p:cNvSpPr>
              <p:nvPr/>
            </p:nvSpPr>
            <p:spPr bwMode="auto">
              <a:xfrm>
                <a:off x="4602163" y="3141663"/>
                <a:ext cx="579438" cy="669925"/>
              </a:xfrm>
              <a:custGeom>
                <a:avLst/>
                <a:gdLst>
                  <a:gd name="T0" fmla="*/ 0 w 301"/>
                  <a:gd name="T1" fmla="*/ 0 h 422"/>
                  <a:gd name="T2" fmla="*/ 0 w 301"/>
                  <a:gd name="T3" fmla="*/ 170 h 422"/>
                  <a:gd name="T4" fmla="*/ 75 w 301"/>
                  <a:gd name="T5" fmla="*/ 210 h 422"/>
                  <a:gd name="T6" fmla="*/ 0 w 301"/>
                  <a:gd name="T7" fmla="*/ 251 h 422"/>
                  <a:gd name="T8" fmla="*/ 0 w 301"/>
                  <a:gd name="T9" fmla="*/ 421 h 422"/>
                  <a:gd name="T10" fmla="*/ 364 w 301"/>
                  <a:gd name="T11" fmla="*/ 285 h 422"/>
                  <a:gd name="T12" fmla="*/ 364 w 301"/>
                  <a:gd name="T13" fmla="*/ 138 h 422"/>
                  <a:gd name="T14" fmla="*/ 0 w 301"/>
                  <a:gd name="T15" fmla="*/ 0 h 422"/>
                  <a:gd name="T16" fmla="*/ 0 w 301"/>
                  <a:gd name="T17" fmla="*/ 0 h 42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01"/>
                  <a:gd name="T28" fmla="*/ 0 h 422"/>
                  <a:gd name="T29" fmla="*/ 301 w 301"/>
                  <a:gd name="T30" fmla="*/ 422 h 42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01" h="422">
                    <a:moveTo>
                      <a:pt x="0" y="0"/>
                    </a:moveTo>
                    <a:lnTo>
                      <a:pt x="0" y="170"/>
                    </a:lnTo>
                    <a:lnTo>
                      <a:pt x="62" y="210"/>
                    </a:lnTo>
                    <a:lnTo>
                      <a:pt x="0" y="251"/>
                    </a:lnTo>
                    <a:lnTo>
                      <a:pt x="0" y="421"/>
                    </a:lnTo>
                    <a:lnTo>
                      <a:pt x="300" y="285"/>
                    </a:lnTo>
                    <a:lnTo>
                      <a:pt x="300" y="13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FF99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3" name="Freeform 47"/>
              <p:cNvSpPr>
                <a:spLocks/>
              </p:cNvSpPr>
              <p:nvPr/>
            </p:nvSpPr>
            <p:spPr bwMode="auto">
              <a:xfrm>
                <a:off x="4713288" y="3944938"/>
                <a:ext cx="620713" cy="727075"/>
              </a:xfrm>
              <a:custGeom>
                <a:avLst/>
                <a:gdLst>
                  <a:gd name="T0" fmla="*/ 0 w 300"/>
                  <a:gd name="T1" fmla="*/ 0 h 422"/>
                  <a:gd name="T2" fmla="*/ 0 w 300"/>
                  <a:gd name="T3" fmla="*/ 186 h 422"/>
                  <a:gd name="T4" fmla="*/ 80 w 300"/>
                  <a:gd name="T5" fmla="*/ 229 h 422"/>
                  <a:gd name="T6" fmla="*/ 0 w 300"/>
                  <a:gd name="T7" fmla="*/ 272 h 422"/>
                  <a:gd name="T8" fmla="*/ 0 w 300"/>
                  <a:gd name="T9" fmla="*/ 457 h 422"/>
                  <a:gd name="T10" fmla="*/ 390 w 300"/>
                  <a:gd name="T11" fmla="*/ 309 h 422"/>
                  <a:gd name="T12" fmla="*/ 390 w 300"/>
                  <a:gd name="T13" fmla="*/ 148 h 422"/>
                  <a:gd name="T14" fmla="*/ 0 w 300"/>
                  <a:gd name="T15" fmla="*/ 0 h 422"/>
                  <a:gd name="T16" fmla="*/ 0 w 300"/>
                  <a:gd name="T17" fmla="*/ 0 h 42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00"/>
                  <a:gd name="T28" fmla="*/ 0 h 422"/>
                  <a:gd name="T29" fmla="*/ 300 w 300"/>
                  <a:gd name="T30" fmla="*/ 422 h 42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00" h="422">
                    <a:moveTo>
                      <a:pt x="0" y="0"/>
                    </a:moveTo>
                    <a:lnTo>
                      <a:pt x="0" y="171"/>
                    </a:lnTo>
                    <a:lnTo>
                      <a:pt x="61" y="211"/>
                    </a:lnTo>
                    <a:lnTo>
                      <a:pt x="0" y="251"/>
                    </a:lnTo>
                    <a:lnTo>
                      <a:pt x="0" y="421"/>
                    </a:lnTo>
                    <a:lnTo>
                      <a:pt x="299" y="285"/>
                    </a:lnTo>
                    <a:lnTo>
                      <a:pt x="299" y="13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FF99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4" name="Freeform 48"/>
              <p:cNvSpPr>
                <a:spLocks/>
              </p:cNvSpPr>
              <p:nvPr/>
            </p:nvSpPr>
            <p:spPr bwMode="auto">
              <a:xfrm>
                <a:off x="4246563" y="3482975"/>
                <a:ext cx="239713" cy="379413"/>
              </a:xfrm>
              <a:custGeom>
                <a:avLst/>
                <a:gdLst>
                  <a:gd name="T0" fmla="*/ 73 w 151"/>
                  <a:gd name="T1" fmla="*/ 236 h 239"/>
                  <a:gd name="T2" fmla="*/ 86 w 151"/>
                  <a:gd name="T3" fmla="*/ 236 h 239"/>
                  <a:gd name="T4" fmla="*/ 98 w 151"/>
                  <a:gd name="T5" fmla="*/ 232 h 239"/>
                  <a:gd name="T6" fmla="*/ 109 w 151"/>
                  <a:gd name="T7" fmla="*/ 224 h 239"/>
                  <a:gd name="T8" fmla="*/ 119 w 151"/>
                  <a:gd name="T9" fmla="*/ 215 h 239"/>
                  <a:gd name="T10" fmla="*/ 129 w 151"/>
                  <a:gd name="T11" fmla="*/ 203 h 239"/>
                  <a:gd name="T12" fmla="*/ 134 w 151"/>
                  <a:gd name="T13" fmla="*/ 188 h 239"/>
                  <a:gd name="T14" fmla="*/ 142 w 151"/>
                  <a:gd name="T15" fmla="*/ 172 h 239"/>
                  <a:gd name="T16" fmla="*/ 146 w 151"/>
                  <a:gd name="T17" fmla="*/ 155 h 239"/>
                  <a:gd name="T18" fmla="*/ 150 w 151"/>
                  <a:gd name="T19" fmla="*/ 138 h 239"/>
                  <a:gd name="T20" fmla="*/ 150 w 151"/>
                  <a:gd name="T21" fmla="*/ 119 h 239"/>
                  <a:gd name="T22" fmla="*/ 150 w 151"/>
                  <a:gd name="T23" fmla="*/ 100 h 239"/>
                  <a:gd name="T24" fmla="*/ 146 w 151"/>
                  <a:gd name="T25" fmla="*/ 80 h 239"/>
                  <a:gd name="T26" fmla="*/ 142 w 151"/>
                  <a:gd name="T27" fmla="*/ 63 h 239"/>
                  <a:gd name="T28" fmla="*/ 134 w 151"/>
                  <a:gd name="T29" fmla="*/ 48 h 239"/>
                  <a:gd name="T30" fmla="*/ 129 w 151"/>
                  <a:gd name="T31" fmla="*/ 34 h 239"/>
                  <a:gd name="T32" fmla="*/ 119 w 151"/>
                  <a:gd name="T33" fmla="*/ 23 h 239"/>
                  <a:gd name="T34" fmla="*/ 109 w 151"/>
                  <a:gd name="T35" fmla="*/ 13 h 239"/>
                  <a:gd name="T36" fmla="*/ 98 w 151"/>
                  <a:gd name="T37" fmla="*/ 6 h 239"/>
                  <a:gd name="T38" fmla="*/ 86 w 151"/>
                  <a:gd name="T39" fmla="*/ 0 h 239"/>
                  <a:gd name="T40" fmla="*/ 75 w 151"/>
                  <a:gd name="T41" fmla="*/ 0 h 239"/>
                  <a:gd name="T42" fmla="*/ 62 w 151"/>
                  <a:gd name="T43" fmla="*/ 0 h 239"/>
                  <a:gd name="T44" fmla="*/ 50 w 151"/>
                  <a:gd name="T45" fmla="*/ 6 h 239"/>
                  <a:gd name="T46" fmla="*/ 40 w 151"/>
                  <a:gd name="T47" fmla="*/ 13 h 239"/>
                  <a:gd name="T48" fmla="*/ 31 w 151"/>
                  <a:gd name="T49" fmla="*/ 23 h 239"/>
                  <a:gd name="T50" fmla="*/ 21 w 151"/>
                  <a:gd name="T51" fmla="*/ 34 h 239"/>
                  <a:gd name="T52" fmla="*/ 14 w 151"/>
                  <a:gd name="T53" fmla="*/ 48 h 239"/>
                  <a:gd name="T54" fmla="*/ 8 w 151"/>
                  <a:gd name="T55" fmla="*/ 63 h 239"/>
                  <a:gd name="T56" fmla="*/ 4 w 151"/>
                  <a:gd name="T57" fmla="*/ 80 h 239"/>
                  <a:gd name="T58" fmla="*/ 0 w 151"/>
                  <a:gd name="T59" fmla="*/ 100 h 239"/>
                  <a:gd name="T60" fmla="*/ 0 w 151"/>
                  <a:gd name="T61" fmla="*/ 119 h 239"/>
                  <a:gd name="T62" fmla="*/ 0 w 151"/>
                  <a:gd name="T63" fmla="*/ 138 h 239"/>
                  <a:gd name="T64" fmla="*/ 4 w 151"/>
                  <a:gd name="T65" fmla="*/ 155 h 239"/>
                  <a:gd name="T66" fmla="*/ 8 w 151"/>
                  <a:gd name="T67" fmla="*/ 172 h 239"/>
                  <a:gd name="T68" fmla="*/ 14 w 151"/>
                  <a:gd name="T69" fmla="*/ 188 h 239"/>
                  <a:gd name="T70" fmla="*/ 21 w 151"/>
                  <a:gd name="T71" fmla="*/ 203 h 239"/>
                  <a:gd name="T72" fmla="*/ 31 w 151"/>
                  <a:gd name="T73" fmla="*/ 215 h 239"/>
                  <a:gd name="T74" fmla="*/ 40 w 151"/>
                  <a:gd name="T75" fmla="*/ 224 h 239"/>
                  <a:gd name="T76" fmla="*/ 50 w 151"/>
                  <a:gd name="T77" fmla="*/ 232 h 239"/>
                  <a:gd name="T78" fmla="*/ 62 w 151"/>
                  <a:gd name="T79" fmla="*/ 236 h 239"/>
                  <a:gd name="T80" fmla="*/ 75 w 151"/>
                  <a:gd name="T81" fmla="*/ 238 h 239"/>
                  <a:gd name="T82" fmla="*/ 75 w 151"/>
                  <a:gd name="T83" fmla="*/ 238 h 239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51"/>
                  <a:gd name="T127" fmla="*/ 0 h 239"/>
                  <a:gd name="T128" fmla="*/ 151 w 151"/>
                  <a:gd name="T129" fmla="*/ 239 h 239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51" h="239">
                    <a:moveTo>
                      <a:pt x="73" y="236"/>
                    </a:moveTo>
                    <a:lnTo>
                      <a:pt x="86" y="236"/>
                    </a:lnTo>
                    <a:lnTo>
                      <a:pt x="98" y="232"/>
                    </a:lnTo>
                    <a:lnTo>
                      <a:pt x="109" y="224"/>
                    </a:lnTo>
                    <a:lnTo>
                      <a:pt x="119" y="215"/>
                    </a:lnTo>
                    <a:lnTo>
                      <a:pt x="129" y="203"/>
                    </a:lnTo>
                    <a:lnTo>
                      <a:pt x="134" y="188"/>
                    </a:lnTo>
                    <a:lnTo>
                      <a:pt x="142" y="172"/>
                    </a:lnTo>
                    <a:lnTo>
                      <a:pt x="146" y="155"/>
                    </a:lnTo>
                    <a:lnTo>
                      <a:pt x="150" y="138"/>
                    </a:lnTo>
                    <a:lnTo>
                      <a:pt x="150" y="119"/>
                    </a:lnTo>
                    <a:lnTo>
                      <a:pt x="150" y="100"/>
                    </a:lnTo>
                    <a:lnTo>
                      <a:pt x="146" y="80"/>
                    </a:lnTo>
                    <a:lnTo>
                      <a:pt x="142" y="63"/>
                    </a:lnTo>
                    <a:lnTo>
                      <a:pt x="134" y="48"/>
                    </a:lnTo>
                    <a:lnTo>
                      <a:pt x="129" y="34"/>
                    </a:lnTo>
                    <a:lnTo>
                      <a:pt x="119" y="23"/>
                    </a:lnTo>
                    <a:lnTo>
                      <a:pt x="109" y="13"/>
                    </a:lnTo>
                    <a:lnTo>
                      <a:pt x="98" y="6"/>
                    </a:lnTo>
                    <a:lnTo>
                      <a:pt x="86" y="0"/>
                    </a:lnTo>
                    <a:lnTo>
                      <a:pt x="75" y="0"/>
                    </a:lnTo>
                    <a:lnTo>
                      <a:pt x="62" y="0"/>
                    </a:lnTo>
                    <a:lnTo>
                      <a:pt x="50" y="6"/>
                    </a:lnTo>
                    <a:lnTo>
                      <a:pt x="40" y="13"/>
                    </a:lnTo>
                    <a:lnTo>
                      <a:pt x="31" y="23"/>
                    </a:lnTo>
                    <a:lnTo>
                      <a:pt x="21" y="34"/>
                    </a:lnTo>
                    <a:lnTo>
                      <a:pt x="14" y="48"/>
                    </a:lnTo>
                    <a:lnTo>
                      <a:pt x="8" y="63"/>
                    </a:lnTo>
                    <a:lnTo>
                      <a:pt x="4" y="80"/>
                    </a:lnTo>
                    <a:lnTo>
                      <a:pt x="0" y="100"/>
                    </a:lnTo>
                    <a:lnTo>
                      <a:pt x="0" y="119"/>
                    </a:lnTo>
                    <a:lnTo>
                      <a:pt x="0" y="138"/>
                    </a:lnTo>
                    <a:lnTo>
                      <a:pt x="4" y="155"/>
                    </a:lnTo>
                    <a:lnTo>
                      <a:pt x="8" y="172"/>
                    </a:lnTo>
                    <a:lnTo>
                      <a:pt x="14" y="188"/>
                    </a:lnTo>
                    <a:lnTo>
                      <a:pt x="21" y="203"/>
                    </a:lnTo>
                    <a:lnTo>
                      <a:pt x="31" y="215"/>
                    </a:lnTo>
                    <a:lnTo>
                      <a:pt x="40" y="224"/>
                    </a:lnTo>
                    <a:lnTo>
                      <a:pt x="50" y="232"/>
                    </a:lnTo>
                    <a:lnTo>
                      <a:pt x="62" y="236"/>
                    </a:lnTo>
                    <a:lnTo>
                      <a:pt x="75" y="238"/>
                    </a:lnTo>
                  </a:path>
                </a:pathLst>
              </a:custGeom>
              <a:solidFill>
                <a:srgbClr val="EAEAEA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5" name="Rectangle 49"/>
              <p:cNvSpPr>
                <a:spLocks noChangeArrowheads="1"/>
              </p:cNvSpPr>
              <p:nvPr/>
            </p:nvSpPr>
            <p:spPr bwMode="auto">
              <a:xfrm>
                <a:off x="4733925" y="4383088"/>
                <a:ext cx="185722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ALU</a:t>
                </a:r>
              </a:p>
            </p:txBody>
          </p:sp>
          <p:sp>
            <p:nvSpPr>
              <p:cNvPr id="246" name="Rectangle 50"/>
              <p:cNvSpPr>
                <a:spLocks noChangeArrowheads="1"/>
              </p:cNvSpPr>
              <p:nvPr/>
            </p:nvSpPr>
            <p:spPr bwMode="auto">
              <a:xfrm>
                <a:off x="5038725" y="4319588"/>
                <a:ext cx="263502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result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48" name="Rectangle 52"/>
              <p:cNvSpPr>
                <a:spLocks noChangeArrowheads="1"/>
              </p:cNvSpPr>
              <p:nvPr/>
            </p:nvSpPr>
            <p:spPr bwMode="auto">
              <a:xfrm>
                <a:off x="4887913" y="3319463"/>
                <a:ext cx="263502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Add </a:t>
                </a:r>
              </a:p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result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49" name="Rectangle 53"/>
              <p:cNvSpPr>
                <a:spLocks noChangeArrowheads="1"/>
              </p:cNvSpPr>
              <p:nvPr/>
            </p:nvSpPr>
            <p:spPr bwMode="auto">
              <a:xfrm>
                <a:off x="4619625" y="3529013"/>
                <a:ext cx="182547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Add</a:t>
                </a:r>
              </a:p>
            </p:txBody>
          </p:sp>
          <p:sp>
            <p:nvSpPr>
              <p:cNvPr id="250" name="Rectangle 54"/>
              <p:cNvSpPr>
                <a:spLocks noChangeArrowheads="1"/>
              </p:cNvSpPr>
              <p:nvPr/>
            </p:nvSpPr>
            <p:spPr bwMode="auto">
              <a:xfrm>
                <a:off x="4283092" y="3573618"/>
                <a:ext cx="184134" cy="2046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Shift </a:t>
                </a:r>
              </a:p>
              <a:p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left 1</a:t>
                </a:r>
              </a:p>
            </p:txBody>
          </p:sp>
          <p:sp>
            <p:nvSpPr>
              <p:cNvPr id="251" name="Line 55"/>
              <p:cNvSpPr>
                <a:spLocks noChangeShapeType="1"/>
              </p:cNvSpPr>
              <p:nvPr/>
            </p:nvSpPr>
            <p:spPr bwMode="auto">
              <a:xfrm flipH="1" flipV="1">
                <a:off x="4614863" y="4514850"/>
                <a:ext cx="103188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2" name="Line 56"/>
              <p:cNvSpPr>
                <a:spLocks noChangeShapeType="1"/>
              </p:cNvSpPr>
              <p:nvPr/>
            </p:nvSpPr>
            <p:spPr bwMode="auto">
              <a:xfrm flipH="1" flipV="1">
                <a:off x="4010025" y="4357688"/>
                <a:ext cx="460375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3" name="Line 57"/>
              <p:cNvSpPr>
                <a:spLocks noChangeShapeType="1"/>
              </p:cNvSpPr>
              <p:nvPr/>
            </p:nvSpPr>
            <p:spPr bwMode="auto">
              <a:xfrm flipH="1" flipV="1">
                <a:off x="4359275" y="4681538"/>
                <a:ext cx="112713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4" name="Line 58"/>
              <p:cNvSpPr>
                <a:spLocks noChangeShapeType="1"/>
              </p:cNvSpPr>
              <p:nvPr/>
            </p:nvSpPr>
            <p:spPr bwMode="auto">
              <a:xfrm flipH="1">
                <a:off x="5187950" y="3471863"/>
                <a:ext cx="488950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5" name="Line 59"/>
              <p:cNvSpPr>
                <a:spLocks noChangeShapeType="1"/>
              </p:cNvSpPr>
              <p:nvPr/>
            </p:nvSpPr>
            <p:spPr bwMode="auto">
              <a:xfrm flipH="1" flipV="1">
                <a:off x="5326063" y="4400550"/>
                <a:ext cx="360363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6" name="Rectangle 62"/>
              <p:cNvSpPr>
                <a:spLocks noChangeArrowheads="1"/>
              </p:cNvSpPr>
              <p:nvPr/>
            </p:nvSpPr>
            <p:spPr bwMode="auto">
              <a:xfrm>
                <a:off x="4591065" y="5002213"/>
                <a:ext cx="344458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rgbClr val="EB7500"/>
                    </a:solidFill>
                    <a:latin typeface="+mj-lt"/>
                  </a:rPr>
                  <a:t>ALU</a:t>
                </a:r>
              </a:p>
              <a:p>
                <a:pPr algn="ctr"/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Control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258" name="Line 65"/>
              <p:cNvSpPr>
                <a:spLocks noChangeShapeType="1"/>
              </p:cNvSpPr>
              <p:nvPr/>
            </p:nvSpPr>
            <p:spPr bwMode="auto">
              <a:xfrm flipH="1">
                <a:off x="4010024" y="5681664"/>
                <a:ext cx="166846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9" name="Line 66"/>
              <p:cNvSpPr>
                <a:spLocks noChangeShapeType="1"/>
              </p:cNvSpPr>
              <p:nvPr/>
            </p:nvSpPr>
            <p:spPr bwMode="auto">
              <a:xfrm flipH="1" flipV="1">
                <a:off x="4486275" y="3667125"/>
                <a:ext cx="112713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60" name="Rectangle 67"/>
              <p:cNvSpPr>
                <a:spLocks noChangeArrowheads="1"/>
              </p:cNvSpPr>
              <p:nvPr/>
            </p:nvSpPr>
            <p:spPr bwMode="auto">
              <a:xfrm>
                <a:off x="3067069" y="3437503"/>
                <a:ext cx="431763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RegWrite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261" name="Rectangle 68"/>
              <p:cNvSpPr>
                <a:spLocks noChangeArrowheads="1"/>
              </p:cNvSpPr>
              <p:nvPr/>
            </p:nvSpPr>
            <p:spPr bwMode="auto">
              <a:xfrm>
                <a:off x="2880684" y="3867157"/>
                <a:ext cx="380968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reg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262" name="Rectangle 69"/>
              <p:cNvSpPr>
                <a:spLocks noChangeArrowheads="1"/>
              </p:cNvSpPr>
              <p:nvPr/>
            </p:nvSpPr>
            <p:spPr bwMode="auto">
              <a:xfrm>
                <a:off x="2884605" y="4119546"/>
                <a:ext cx="380968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reg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2</a:t>
                </a:r>
              </a:p>
            </p:txBody>
          </p:sp>
          <p:sp>
            <p:nvSpPr>
              <p:cNvPr id="263" name="Rectangle 70"/>
              <p:cNvSpPr>
                <a:spLocks noChangeArrowheads="1"/>
              </p:cNvSpPr>
              <p:nvPr/>
            </p:nvSpPr>
            <p:spPr bwMode="auto">
              <a:xfrm>
                <a:off x="2892480" y="4359228"/>
                <a:ext cx="336521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Write reg</a:t>
                </a:r>
                <a:endParaRPr lang="en-US" sz="7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64" name="Rectangle 71"/>
              <p:cNvSpPr>
                <a:spLocks noChangeArrowheads="1"/>
              </p:cNvSpPr>
              <p:nvPr/>
            </p:nvSpPr>
            <p:spPr bwMode="auto">
              <a:xfrm>
                <a:off x="2887417" y="4591380"/>
                <a:ext cx="377793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Write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data</a:t>
                </a:r>
              </a:p>
            </p:txBody>
          </p:sp>
          <p:sp>
            <p:nvSpPr>
              <p:cNvPr id="265" name="Rectangle 72"/>
              <p:cNvSpPr>
                <a:spLocks noChangeArrowheads="1"/>
              </p:cNvSpPr>
              <p:nvPr/>
            </p:nvSpPr>
            <p:spPr bwMode="auto">
              <a:xfrm>
                <a:off x="3252970" y="4009338"/>
                <a:ext cx="422239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data 1</a:t>
                </a:r>
              </a:p>
            </p:txBody>
          </p:sp>
          <p:sp>
            <p:nvSpPr>
              <p:cNvPr id="266" name="Rectangle 73"/>
              <p:cNvSpPr>
                <a:spLocks noChangeArrowheads="1"/>
              </p:cNvSpPr>
              <p:nvPr/>
            </p:nvSpPr>
            <p:spPr bwMode="auto">
              <a:xfrm>
                <a:off x="3258731" y="4311681"/>
                <a:ext cx="422239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data 2</a:t>
                </a:r>
              </a:p>
            </p:txBody>
          </p:sp>
          <p:sp>
            <p:nvSpPr>
              <p:cNvPr id="267" name="Rectangle 74"/>
              <p:cNvSpPr>
                <a:spLocks noChangeArrowheads="1"/>
              </p:cNvSpPr>
              <p:nvPr/>
            </p:nvSpPr>
            <p:spPr bwMode="auto">
              <a:xfrm>
                <a:off x="3279774" y="4525078"/>
                <a:ext cx="387303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r"/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Register </a:t>
                </a: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File</a:t>
                </a:r>
              </a:p>
            </p:txBody>
          </p:sp>
          <p:sp>
            <p:nvSpPr>
              <p:cNvPr id="268" name="Freeform 79"/>
              <p:cNvSpPr>
                <a:spLocks/>
              </p:cNvSpPr>
              <p:nvPr/>
            </p:nvSpPr>
            <p:spPr bwMode="auto">
              <a:xfrm>
                <a:off x="3319463" y="4862513"/>
                <a:ext cx="341313" cy="582613"/>
              </a:xfrm>
              <a:custGeom>
                <a:avLst/>
                <a:gdLst>
                  <a:gd name="T0" fmla="*/ 107 w 173"/>
                  <a:gd name="T1" fmla="*/ 366 h 367"/>
                  <a:gd name="T2" fmla="*/ 123 w 173"/>
                  <a:gd name="T3" fmla="*/ 364 h 367"/>
                  <a:gd name="T4" fmla="*/ 140 w 173"/>
                  <a:gd name="T5" fmla="*/ 357 h 367"/>
                  <a:gd name="T6" fmla="*/ 157 w 173"/>
                  <a:gd name="T7" fmla="*/ 345 h 367"/>
                  <a:gd name="T8" fmla="*/ 172 w 173"/>
                  <a:gd name="T9" fmla="*/ 332 h 367"/>
                  <a:gd name="T10" fmla="*/ 183 w 173"/>
                  <a:gd name="T11" fmla="*/ 313 h 367"/>
                  <a:gd name="T12" fmla="*/ 193 w 173"/>
                  <a:gd name="T13" fmla="*/ 292 h 367"/>
                  <a:gd name="T14" fmla="*/ 203 w 173"/>
                  <a:gd name="T15" fmla="*/ 267 h 367"/>
                  <a:gd name="T16" fmla="*/ 209 w 173"/>
                  <a:gd name="T17" fmla="*/ 242 h 367"/>
                  <a:gd name="T18" fmla="*/ 214 w 173"/>
                  <a:gd name="T19" fmla="*/ 213 h 367"/>
                  <a:gd name="T20" fmla="*/ 214 w 173"/>
                  <a:gd name="T21" fmla="*/ 182 h 367"/>
                  <a:gd name="T22" fmla="*/ 214 w 173"/>
                  <a:gd name="T23" fmla="*/ 154 h 367"/>
                  <a:gd name="T24" fmla="*/ 209 w 173"/>
                  <a:gd name="T25" fmla="*/ 125 h 367"/>
                  <a:gd name="T26" fmla="*/ 203 w 173"/>
                  <a:gd name="T27" fmla="*/ 98 h 367"/>
                  <a:gd name="T28" fmla="*/ 193 w 173"/>
                  <a:gd name="T29" fmla="*/ 75 h 367"/>
                  <a:gd name="T30" fmla="*/ 183 w 173"/>
                  <a:gd name="T31" fmla="*/ 54 h 367"/>
                  <a:gd name="T32" fmla="*/ 172 w 173"/>
                  <a:gd name="T33" fmla="*/ 35 h 367"/>
                  <a:gd name="T34" fmla="*/ 157 w 173"/>
                  <a:gd name="T35" fmla="*/ 20 h 367"/>
                  <a:gd name="T36" fmla="*/ 140 w 173"/>
                  <a:gd name="T37" fmla="*/ 8 h 367"/>
                  <a:gd name="T38" fmla="*/ 123 w 173"/>
                  <a:gd name="T39" fmla="*/ 2 h 367"/>
                  <a:gd name="T40" fmla="*/ 107 w 173"/>
                  <a:gd name="T41" fmla="*/ 0 h 367"/>
                  <a:gd name="T42" fmla="*/ 91 w 173"/>
                  <a:gd name="T43" fmla="*/ 2 h 367"/>
                  <a:gd name="T44" fmla="*/ 73 w 173"/>
                  <a:gd name="T45" fmla="*/ 8 h 367"/>
                  <a:gd name="T46" fmla="*/ 57 w 173"/>
                  <a:gd name="T47" fmla="*/ 20 h 367"/>
                  <a:gd name="T48" fmla="*/ 45 w 173"/>
                  <a:gd name="T49" fmla="*/ 35 h 367"/>
                  <a:gd name="T50" fmla="*/ 31 w 173"/>
                  <a:gd name="T51" fmla="*/ 54 h 367"/>
                  <a:gd name="T52" fmla="*/ 21 w 173"/>
                  <a:gd name="T53" fmla="*/ 75 h 367"/>
                  <a:gd name="T54" fmla="*/ 11 w 173"/>
                  <a:gd name="T55" fmla="*/ 98 h 367"/>
                  <a:gd name="T56" fmla="*/ 5 w 173"/>
                  <a:gd name="T57" fmla="*/ 125 h 367"/>
                  <a:gd name="T58" fmla="*/ 2 w 173"/>
                  <a:gd name="T59" fmla="*/ 154 h 367"/>
                  <a:gd name="T60" fmla="*/ 0 w 173"/>
                  <a:gd name="T61" fmla="*/ 182 h 367"/>
                  <a:gd name="T62" fmla="*/ 2 w 173"/>
                  <a:gd name="T63" fmla="*/ 213 h 367"/>
                  <a:gd name="T64" fmla="*/ 5 w 173"/>
                  <a:gd name="T65" fmla="*/ 242 h 367"/>
                  <a:gd name="T66" fmla="*/ 11 w 173"/>
                  <a:gd name="T67" fmla="*/ 267 h 367"/>
                  <a:gd name="T68" fmla="*/ 21 w 173"/>
                  <a:gd name="T69" fmla="*/ 292 h 367"/>
                  <a:gd name="T70" fmla="*/ 31 w 173"/>
                  <a:gd name="T71" fmla="*/ 313 h 367"/>
                  <a:gd name="T72" fmla="*/ 45 w 173"/>
                  <a:gd name="T73" fmla="*/ 332 h 367"/>
                  <a:gd name="T74" fmla="*/ 57 w 173"/>
                  <a:gd name="T75" fmla="*/ 345 h 367"/>
                  <a:gd name="T76" fmla="*/ 73 w 173"/>
                  <a:gd name="T77" fmla="*/ 357 h 367"/>
                  <a:gd name="T78" fmla="*/ 91 w 173"/>
                  <a:gd name="T79" fmla="*/ 364 h 367"/>
                  <a:gd name="T80" fmla="*/ 107 w 173"/>
                  <a:gd name="T81" fmla="*/ 366 h 367"/>
                  <a:gd name="T82" fmla="*/ 107 w 173"/>
                  <a:gd name="T83" fmla="*/ 366 h 36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73"/>
                  <a:gd name="T127" fmla="*/ 0 h 367"/>
                  <a:gd name="T128" fmla="*/ 173 w 173"/>
                  <a:gd name="T129" fmla="*/ 367 h 36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73" h="367">
                    <a:moveTo>
                      <a:pt x="86" y="366"/>
                    </a:moveTo>
                    <a:lnTo>
                      <a:pt x="99" y="364"/>
                    </a:lnTo>
                    <a:lnTo>
                      <a:pt x="113" y="357"/>
                    </a:lnTo>
                    <a:lnTo>
                      <a:pt x="126" y="345"/>
                    </a:lnTo>
                    <a:lnTo>
                      <a:pt x="138" y="332"/>
                    </a:lnTo>
                    <a:lnTo>
                      <a:pt x="147" y="313"/>
                    </a:lnTo>
                    <a:lnTo>
                      <a:pt x="155" y="292"/>
                    </a:lnTo>
                    <a:lnTo>
                      <a:pt x="163" y="267"/>
                    </a:lnTo>
                    <a:lnTo>
                      <a:pt x="168" y="242"/>
                    </a:lnTo>
                    <a:lnTo>
                      <a:pt x="172" y="213"/>
                    </a:lnTo>
                    <a:lnTo>
                      <a:pt x="172" y="182"/>
                    </a:lnTo>
                    <a:lnTo>
                      <a:pt x="172" y="154"/>
                    </a:lnTo>
                    <a:lnTo>
                      <a:pt x="168" y="125"/>
                    </a:lnTo>
                    <a:lnTo>
                      <a:pt x="163" y="98"/>
                    </a:lnTo>
                    <a:lnTo>
                      <a:pt x="155" y="75"/>
                    </a:lnTo>
                    <a:lnTo>
                      <a:pt x="147" y="54"/>
                    </a:lnTo>
                    <a:lnTo>
                      <a:pt x="138" y="35"/>
                    </a:lnTo>
                    <a:lnTo>
                      <a:pt x="126" y="20"/>
                    </a:lnTo>
                    <a:lnTo>
                      <a:pt x="113" y="8"/>
                    </a:lnTo>
                    <a:lnTo>
                      <a:pt x="99" y="2"/>
                    </a:lnTo>
                    <a:lnTo>
                      <a:pt x="86" y="0"/>
                    </a:lnTo>
                    <a:lnTo>
                      <a:pt x="73" y="2"/>
                    </a:lnTo>
                    <a:lnTo>
                      <a:pt x="59" y="8"/>
                    </a:lnTo>
                    <a:lnTo>
                      <a:pt x="46" y="20"/>
                    </a:lnTo>
                    <a:lnTo>
                      <a:pt x="36" y="35"/>
                    </a:lnTo>
                    <a:lnTo>
                      <a:pt x="25" y="54"/>
                    </a:lnTo>
                    <a:lnTo>
                      <a:pt x="17" y="75"/>
                    </a:lnTo>
                    <a:lnTo>
                      <a:pt x="9" y="98"/>
                    </a:lnTo>
                    <a:lnTo>
                      <a:pt x="4" y="125"/>
                    </a:lnTo>
                    <a:lnTo>
                      <a:pt x="2" y="154"/>
                    </a:lnTo>
                    <a:lnTo>
                      <a:pt x="0" y="182"/>
                    </a:lnTo>
                    <a:lnTo>
                      <a:pt x="2" y="213"/>
                    </a:lnTo>
                    <a:lnTo>
                      <a:pt x="4" y="242"/>
                    </a:lnTo>
                    <a:lnTo>
                      <a:pt x="9" y="267"/>
                    </a:lnTo>
                    <a:lnTo>
                      <a:pt x="17" y="292"/>
                    </a:lnTo>
                    <a:lnTo>
                      <a:pt x="25" y="313"/>
                    </a:lnTo>
                    <a:lnTo>
                      <a:pt x="36" y="332"/>
                    </a:lnTo>
                    <a:lnTo>
                      <a:pt x="46" y="345"/>
                    </a:lnTo>
                    <a:lnTo>
                      <a:pt x="59" y="357"/>
                    </a:lnTo>
                    <a:lnTo>
                      <a:pt x="73" y="364"/>
                    </a:lnTo>
                    <a:lnTo>
                      <a:pt x="86" y="366"/>
                    </a:lnTo>
                  </a:path>
                </a:pathLst>
              </a:custGeom>
              <a:solidFill>
                <a:srgbClr val="EAEAEA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69" name="Rectangle 80"/>
              <p:cNvSpPr>
                <a:spLocks noChangeArrowheads="1"/>
              </p:cNvSpPr>
              <p:nvPr/>
            </p:nvSpPr>
            <p:spPr bwMode="auto">
              <a:xfrm>
                <a:off x="3332997" y="5027379"/>
                <a:ext cx="317473" cy="2367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Sign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extend</a:t>
                </a:r>
              </a:p>
            </p:txBody>
          </p:sp>
          <p:sp>
            <p:nvSpPr>
              <p:cNvPr id="270" name="Line 83"/>
              <p:cNvSpPr>
                <a:spLocks noChangeShapeType="1"/>
              </p:cNvSpPr>
              <p:nvPr/>
            </p:nvSpPr>
            <p:spPr bwMode="auto">
              <a:xfrm flipH="1">
                <a:off x="2598738" y="4162425"/>
                <a:ext cx="2730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1" name="Line 84"/>
              <p:cNvSpPr>
                <a:spLocks noChangeShapeType="1"/>
              </p:cNvSpPr>
              <p:nvPr/>
            </p:nvSpPr>
            <p:spPr bwMode="auto">
              <a:xfrm flipH="1">
                <a:off x="2595563" y="3902075"/>
                <a:ext cx="2809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2" name="Line 85"/>
              <p:cNvSpPr>
                <a:spLocks noChangeShapeType="1"/>
              </p:cNvSpPr>
              <p:nvPr/>
            </p:nvSpPr>
            <p:spPr bwMode="auto">
              <a:xfrm flipH="1">
                <a:off x="3690938" y="4049713"/>
                <a:ext cx="17621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3" name="Line 86"/>
              <p:cNvSpPr>
                <a:spLocks noChangeShapeType="1"/>
              </p:cNvSpPr>
              <p:nvPr/>
            </p:nvSpPr>
            <p:spPr bwMode="auto">
              <a:xfrm flipH="1">
                <a:off x="3690938" y="4357688"/>
                <a:ext cx="17621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4" name="Line 87"/>
              <p:cNvSpPr>
                <a:spLocks noChangeShapeType="1"/>
              </p:cNvSpPr>
              <p:nvPr/>
            </p:nvSpPr>
            <p:spPr bwMode="auto">
              <a:xfrm>
                <a:off x="3290094" y="3562962"/>
                <a:ext cx="0" cy="200264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5" name="Rectangle 88"/>
              <p:cNvSpPr>
                <a:spLocks noChangeArrowheads="1"/>
              </p:cNvSpPr>
              <p:nvPr/>
            </p:nvSpPr>
            <p:spPr bwMode="auto">
              <a:xfrm>
                <a:off x="3841758" y="2904827"/>
                <a:ext cx="198421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D/E</a:t>
                </a:r>
              </a:p>
            </p:txBody>
          </p:sp>
          <p:sp>
            <p:nvSpPr>
              <p:cNvPr id="276" name="Rectangle 89"/>
              <p:cNvSpPr>
                <a:spLocks noChangeArrowheads="1"/>
              </p:cNvSpPr>
              <p:nvPr/>
            </p:nvSpPr>
            <p:spPr bwMode="auto">
              <a:xfrm>
                <a:off x="5640389" y="2894886"/>
                <a:ext cx="231755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E/M</a:t>
                </a:r>
              </a:p>
            </p:txBody>
          </p:sp>
          <p:sp>
            <p:nvSpPr>
              <p:cNvPr id="277" name="Rectangle 90"/>
              <p:cNvSpPr>
                <a:spLocks noChangeArrowheads="1"/>
              </p:cNvSpPr>
              <p:nvPr/>
            </p:nvSpPr>
            <p:spPr bwMode="auto">
              <a:xfrm>
                <a:off x="7408094" y="2896109"/>
                <a:ext cx="285726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M/W</a:t>
                </a:r>
              </a:p>
            </p:txBody>
          </p:sp>
          <p:sp>
            <p:nvSpPr>
              <p:cNvPr id="278" name="Freeform 92"/>
              <p:cNvSpPr>
                <a:spLocks/>
              </p:cNvSpPr>
              <p:nvPr/>
            </p:nvSpPr>
            <p:spPr bwMode="auto">
              <a:xfrm>
                <a:off x="6015038" y="4379913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4 w 24"/>
                  <a:gd name="T5" fmla="*/ 23 h 24"/>
                  <a:gd name="T6" fmla="*/ 16 w 24"/>
                  <a:gd name="T7" fmla="*/ 23 h 24"/>
                  <a:gd name="T8" fmla="*/ 18 w 24"/>
                  <a:gd name="T9" fmla="*/ 21 h 24"/>
                  <a:gd name="T10" fmla="*/ 20 w 24"/>
                  <a:gd name="T11" fmla="*/ 19 h 24"/>
                  <a:gd name="T12" fmla="*/ 20 w 24"/>
                  <a:gd name="T13" fmla="*/ 19 h 24"/>
                  <a:gd name="T14" fmla="*/ 21 w 24"/>
                  <a:gd name="T15" fmla="*/ 17 h 24"/>
                  <a:gd name="T16" fmla="*/ 21 w 24"/>
                  <a:gd name="T17" fmla="*/ 15 h 24"/>
                  <a:gd name="T18" fmla="*/ 23 w 24"/>
                  <a:gd name="T19" fmla="*/ 13 h 24"/>
                  <a:gd name="T20" fmla="*/ 23 w 24"/>
                  <a:gd name="T21" fmla="*/ 12 h 24"/>
                  <a:gd name="T22" fmla="*/ 23 w 24"/>
                  <a:gd name="T23" fmla="*/ 10 h 24"/>
                  <a:gd name="T24" fmla="*/ 21 w 24"/>
                  <a:gd name="T25" fmla="*/ 8 h 24"/>
                  <a:gd name="T26" fmla="*/ 21 w 24"/>
                  <a:gd name="T27" fmla="*/ 6 h 24"/>
                  <a:gd name="T28" fmla="*/ 20 w 24"/>
                  <a:gd name="T29" fmla="*/ 6 h 24"/>
                  <a:gd name="T30" fmla="*/ 20 w 24"/>
                  <a:gd name="T31" fmla="*/ 4 h 24"/>
                  <a:gd name="T32" fmla="*/ 18 w 24"/>
                  <a:gd name="T33" fmla="*/ 2 h 24"/>
                  <a:gd name="T34" fmla="*/ 16 w 24"/>
                  <a:gd name="T35" fmla="*/ 2 h 24"/>
                  <a:gd name="T36" fmla="*/ 14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2 w 24"/>
                  <a:gd name="T51" fmla="*/ 4 h 24"/>
                  <a:gd name="T52" fmla="*/ 2 w 24"/>
                  <a:gd name="T53" fmla="*/ 6 h 24"/>
                  <a:gd name="T54" fmla="*/ 0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2 h 24"/>
                  <a:gd name="T62" fmla="*/ 0 w 24"/>
                  <a:gd name="T63" fmla="*/ 13 h 24"/>
                  <a:gd name="T64" fmla="*/ 0 w 24"/>
                  <a:gd name="T65" fmla="*/ 15 h 24"/>
                  <a:gd name="T66" fmla="*/ 0 w 24"/>
                  <a:gd name="T67" fmla="*/ 17 h 24"/>
                  <a:gd name="T68" fmla="*/ 2 w 24"/>
                  <a:gd name="T69" fmla="*/ 19 h 24"/>
                  <a:gd name="T70" fmla="*/ 2 w 24"/>
                  <a:gd name="T71" fmla="*/ 19 h 24"/>
                  <a:gd name="T72" fmla="*/ 4 w 24"/>
                  <a:gd name="T73" fmla="*/ 21 h 24"/>
                  <a:gd name="T74" fmla="*/ 6 w 24"/>
                  <a:gd name="T75" fmla="*/ 23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1" y="17"/>
                    </a:lnTo>
                    <a:lnTo>
                      <a:pt x="21" y="15"/>
                    </a:lnTo>
                    <a:lnTo>
                      <a:pt x="23" y="13"/>
                    </a:lnTo>
                    <a:lnTo>
                      <a:pt x="23" y="12"/>
                    </a:lnTo>
                    <a:lnTo>
                      <a:pt x="23" y="10"/>
                    </a:lnTo>
                    <a:lnTo>
                      <a:pt x="21" y="8"/>
                    </a:lnTo>
                    <a:lnTo>
                      <a:pt x="21" y="6"/>
                    </a:lnTo>
                    <a:lnTo>
                      <a:pt x="20" y="6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2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4" y="21"/>
                    </a:lnTo>
                    <a:lnTo>
                      <a:pt x="6" y="23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9" name="Line 93"/>
              <p:cNvSpPr>
                <a:spLocks noChangeShapeType="1"/>
              </p:cNvSpPr>
              <p:nvPr/>
            </p:nvSpPr>
            <p:spPr bwMode="auto">
              <a:xfrm flipH="1">
                <a:off x="5840413" y="4805363"/>
                <a:ext cx="396875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0" name="Freeform 94"/>
              <p:cNvSpPr>
                <a:spLocks/>
              </p:cNvSpPr>
              <p:nvPr/>
            </p:nvSpPr>
            <p:spPr bwMode="auto">
              <a:xfrm>
                <a:off x="6034088" y="4398963"/>
                <a:ext cx="1433513" cy="969963"/>
              </a:xfrm>
              <a:custGeom>
                <a:avLst/>
                <a:gdLst>
                  <a:gd name="T0" fmla="*/ 902 w 1318"/>
                  <a:gd name="T1" fmla="*/ 608 h 410"/>
                  <a:gd name="T2" fmla="*/ 0 w 1318"/>
                  <a:gd name="T3" fmla="*/ 610 h 410"/>
                  <a:gd name="T4" fmla="*/ 0 w 1318"/>
                  <a:gd name="T5" fmla="*/ 0 h 410"/>
                  <a:gd name="T6" fmla="*/ 0 60000 65536"/>
                  <a:gd name="T7" fmla="*/ 0 60000 65536"/>
                  <a:gd name="T8" fmla="*/ 0 60000 65536"/>
                  <a:gd name="T9" fmla="*/ 0 w 1318"/>
                  <a:gd name="T10" fmla="*/ 0 h 410"/>
                  <a:gd name="T11" fmla="*/ 1318 w 1318"/>
                  <a:gd name="T12" fmla="*/ 410 h 41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18" h="410">
                    <a:moveTo>
                      <a:pt x="1317" y="408"/>
                    </a:moveTo>
                    <a:lnTo>
                      <a:pt x="0" y="409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1" name="Line 95"/>
              <p:cNvSpPr>
                <a:spLocks noChangeShapeType="1"/>
              </p:cNvSpPr>
              <p:nvPr/>
            </p:nvSpPr>
            <p:spPr bwMode="auto">
              <a:xfrm>
                <a:off x="5837238" y="5686425"/>
                <a:ext cx="1625600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2" name="Line 96"/>
              <p:cNvSpPr>
                <a:spLocks noChangeShapeType="1"/>
              </p:cNvSpPr>
              <p:nvPr/>
            </p:nvSpPr>
            <p:spPr bwMode="auto">
              <a:xfrm flipH="1">
                <a:off x="5840413" y="4398963"/>
                <a:ext cx="40163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3" name="Line 97"/>
              <p:cNvSpPr>
                <a:spLocks noChangeShapeType="1"/>
              </p:cNvSpPr>
              <p:nvPr/>
            </p:nvSpPr>
            <p:spPr bwMode="auto">
              <a:xfrm flipH="1">
                <a:off x="7224713" y="4391025"/>
                <a:ext cx="246063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4" name="Line 98"/>
              <p:cNvSpPr>
                <a:spLocks noChangeShapeType="1"/>
              </p:cNvSpPr>
              <p:nvPr/>
            </p:nvSpPr>
            <p:spPr bwMode="auto">
              <a:xfrm flipH="1" flipV="1">
                <a:off x="6734175" y="3978275"/>
                <a:ext cx="1588" cy="10477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grpSp>
            <p:nvGrpSpPr>
              <p:cNvPr id="285" name="Group 289"/>
              <p:cNvGrpSpPr>
                <a:grpSpLocks/>
              </p:cNvGrpSpPr>
              <p:nvPr/>
            </p:nvGrpSpPr>
            <p:grpSpPr bwMode="auto">
              <a:xfrm>
                <a:off x="6248407" y="3844926"/>
                <a:ext cx="966789" cy="1422401"/>
                <a:chOff x="3936" y="2422"/>
                <a:chExt cx="609" cy="896"/>
              </a:xfrm>
            </p:grpSpPr>
            <p:sp>
              <p:nvSpPr>
                <p:cNvPr id="404" name="Line 100"/>
                <p:cNvSpPr>
                  <a:spLocks noChangeShapeType="1"/>
                </p:cNvSpPr>
                <p:nvPr/>
              </p:nvSpPr>
              <p:spPr bwMode="auto">
                <a:xfrm flipH="1">
                  <a:off x="4248" y="3132"/>
                  <a:ext cx="1" cy="105"/>
                </a:xfrm>
                <a:prstGeom prst="line">
                  <a:avLst/>
                </a:prstGeom>
                <a:noFill/>
                <a:ln w="12700">
                  <a:solidFill>
                    <a:srgbClr val="EB75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405" name="Rectangle 101"/>
                <p:cNvSpPr>
                  <a:spLocks noChangeArrowheads="1"/>
                </p:cNvSpPr>
                <p:nvPr/>
              </p:nvSpPr>
              <p:spPr bwMode="auto">
                <a:xfrm>
                  <a:off x="4073" y="3235"/>
                  <a:ext cx="299" cy="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>
                      <a:solidFill>
                        <a:srgbClr val="EB7500"/>
                      </a:solidFill>
                      <a:latin typeface="+mj-lt"/>
                    </a:rPr>
                    <a:t>MemRead</a:t>
                  </a:r>
                  <a:endParaRPr lang="en-US" sz="900" dirty="0">
                    <a:solidFill>
                      <a:srgbClr val="EB7500"/>
                    </a:solidFill>
                    <a:latin typeface="+mj-lt"/>
                  </a:endParaRPr>
                </a:p>
              </p:txBody>
            </p:sp>
            <p:sp>
              <p:nvSpPr>
                <p:cNvPr id="406" name="Rectangle 102"/>
                <p:cNvSpPr>
                  <a:spLocks noChangeArrowheads="1"/>
                </p:cNvSpPr>
                <p:nvPr/>
              </p:nvSpPr>
              <p:spPr bwMode="auto">
                <a:xfrm>
                  <a:off x="4063" y="2422"/>
                  <a:ext cx="318" cy="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>
                      <a:solidFill>
                        <a:srgbClr val="EB7500"/>
                      </a:solidFill>
                      <a:latin typeface="+mj-lt"/>
                    </a:rPr>
                    <a:t>MemWrite</a:t>
                  </a:r>
                  <a:endParaRPr lang="en-US" sz="900" dirty="0">
                    <a:solidFill>
                      <a:srgbClr val="EB7500"/>
                    </a:solidFill>
                    <a:latin typeface="+mj-lt"/>
                  </a:endParaRPr>
                </a:p>
              </p:txBody>
            </p:sp>
            <p:sp>
              <p:nvSpPr>
                <p:cNvPr id="407" name="Rectangle 103"/>
                <p:cNvSpPr>
                  <a:spLocks noChangeArrowheads="1"/>
                </p:cNvSpPr>
                <p:nvPr/>
              </p:nvSpPr>
              <p:spPr bwMode="auto">
                <a:xfrm>
                  <a:off x="3936" y="2577"/>
                  <a:ext cx="609" cy="552"/>
                </a:xfrm>
                <a:prstGeom prst="rect">
                  <a:avLst/>
                </a:prstGeom>
                <a:solidFill>
                  <a:srgbClr val="FFFFCC"/>
                </a:solidFill>
                <a:ln w="19050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408" name="Rectangle 104"/>
                <p:cNvSpPr>
                  <a:spLocks noChangeArrowheads="1"/>
                </p:cNvSpPr>
                <p:nvPr/>
              </p:nvSpPr>
              <p:spPr bwMode="auto">
                <a:xfrm>
                  <a:off x="3950" y="2746"/>
                  <a:ext cx="181" cy="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Address</a:t>
                  </a:r>
                  <a:endParaRPr lang="en-US" sz="7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409" name="Rectangle 105"/>
                <p:cNvSpPr>
                  <a:spLocks noChangeArrowheads="1"/>
                </p:cNvSpPr>
                <p:nvPr/>
              </p:nvSpPr>
              <p:spPr bwMode="auto">
                <a:xfrm>
                  <a:off x="3948" y="2994"/>
                  <a:ext cx="247" cy="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Write </a:t>
                  </a: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Data</a:t>
                  </a:r>
                </a:p>
              </p:txBody>
            </p:sp>
            <p:sp>
              <p:nvSpPr>
                <p:cNvPr id="410" name="Rectangle 106"/>
                <p:cNvSpPr>
                  <a:spLocks noChangeArrowheads="1"/>
                </p:cNvSpPr>
                <p:nvPr/>
              </p:nvSpPr>
              <p:spPr bwMode="auto">
                <a:xfrm>
                  <a:off x="4300" y="2735"/>
                  <a:ext cx="230" cy="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Read </a:t>
                  </a: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Data</a:t>
                  </a:r>
                </a:p>
              </p:txBody>
            </p:sp>
            <p:sp>
              <p:nvSpPr>
                <p:cNvPr id="411" name="Rectangle 107"/>
                <p:cNvSpPr>
                  <a:spLocks noChangeArrowheads="1"/>
                </p:cNvSpPr>
                <p:nvPr/>
              </p:nvSpPr>
              <p:spPr bwMode="auto">
                <a:xfrm>
                  <a:off x="4281" y="2971"/>
                  <a:ext cx="249" cy="1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900" dirty="0">
                      <a:solidFill>
                        <a:srgbClr val="000000"/>
                      </a:solidFill>
                      <a:latin typeface="+mj-lt"/>
                    </a:rPr>
                    <a:t>Data</a:t>
                  </a:r>
                </a:p>
                <a:p>
                  <a:pPr algn="ctr">
                    <a:lnSpc>
                      <a:spcPct val="90000"/>
                    </a:lnSpc>
                  </a:pPr>
                  <a:r>
                    <a:rPr lang="en-US" sz="900">
                      <a:solidFill>
                        <a:srgbClr val="000000"/>
                      </a:solidFill>
                      <a:latin typeface="+mj-lt"/>
                    </a:rPr>
                    <a:t>Memory</a:t>
                  </a:r>
                  <a:endParaRPr lang="en-US" sz="9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</p:grpSp>
          <p:sp>
            <p:nvSpPr>
              <p:cNvPr id="286" name="Freeform 108"/>
              <p:cNvSpPr>
                <a:spLocks/>
              </p:cNvSpPr>
              <p:nvPr/>
            </p:nvSpPr>
            <p:spPr bwMode="auto">
              <a:xfrm>
                <a:off x="5961063" y="3573618"/>
                <a:ext cx="114300" cy="153833"/>
              </a:xfrm>
              <a:custGeom>
                <a:avLst/>
                <a:gdLst>
                  <a:gd name="T0" fmla="*/ 0 w 72"/>
                  <a:gd name="T1" fmla="*/ 0 h 72"/>
                  <a:gd name="T2" fmla="*/ 2 w 72"/>
                  <a:gd name="T3" fmla="*/ 446 h 72"/>
                  <a:gd name="T4" fmla="*/ 71 w 72"/>
                  <a:gd name="T5" fmla="*/ 446 h 72"/>
                  <a:gd name="T6" fmla="*/ 0 60000 65536"/>
                  <a:gd name="T7" fmla="*/ 0 60000 65536"/>
                  <a:gd name="T8" fmla="*/ 0 60000 65536"/>
                  <a:gd name="T9" fmla="*/ 0 w 72"/>
                  <a:gd name="T10" fmla="*/ 0 h 72"/>
                  <a:gd name="T11" fmla="*/ 72 w 72"/>
                  <a:gd name="T12" fmla="*/ 72 h 7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2" h="72">
                    <a:moveTo>
                      <a:pt x="0" y="0"/>
                    </a:moveTo>
                    <a:lnTo>
                      <a:pt x="2" y="71"/>
                    </a:lnTo>
                    <a:lnTo>
                      <a:pt x="71" y="71"/>
                    </a:lnTo>
                  </a:path>
                </a:pathLst>
              </a:custGeom>
              <a:noFill/>
              <a:ln w="1270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7" name="Freeform 109"/>
              <p:cNvSpPr>
                <a:spLocks/>
              </p:cNvSpPr>
              <p:nvPr/>
            </p:nvSpPr>
            <p:spPr bwMode="auto">
              <a:xfrm>
                <a:off x="5851525" y="3848100"/>
                <a:ext cx="223838" cy="363538"/>
              </a:xfrm>
              <a:custGeom>
                <a:avLst/>
                <a:gdLst>
                  <a:gd name="T0" fmla="*/ 0 w 141"/>
                  <a:gd name="T1" fmla="*/ 228 h 229"/>
                  <a:gd name="T2" fmla="*/ 71 w 141"/>
                  <a:gd name="T3" fmla="*/ 228 h 229"/>
                  <a:gd name="T4" fmla="*/ 71 w 141"/>
                  <a:gd name="T5" fmla="*/ 0 h 229"/>
                  <a:gd name="T6" fmla="*/ 140 w 141"/>
                  <a:gd name="T7" fmla="*/ 0 h 22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1"/>
                  <a:gd name="T13" fmla="*/ 0 h 229"/>
                  <a:gd name="T14" fmla="*/ 141 w 141"/>
                  <a:gd name="T15" fmla="*/ 229 h 22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1" h="229">
                    <a:moveTo>
                      <a:pt x="0" y="228"/>
                    </a:moveTo>
                    <a:lnTo>
                      <a:pt x="71" y="228"/>
                    </a:lnTo>
                    <a:lnTo>
                      <a:pt x="71" y="0"/>
                    </a:lnTo>
                    <a:lnTo>
                      <a:pt x="140" y="0"/>
                    </a:lnTo>
                  </a:path>
                </a:pathLst>
              </a:custGeom>
              <a:noFill/>
              <a:ln w="1270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8" name="Freeform 110"/>
              <p:cNvSpPr>
                <a:spLocks/>
              </p:cNvSpPr>
              <p:nvPr/>
            </p:nvSpPr>
            <p:spPr bwMode="auto">
              <a:xfrm>
                <a:off x="6073775" y="3692525"/>
                <a:ext cx="230188" cy="193675"/>
              </a:xfrm>
              <a:custGeom>
                <a:avLst/>
                <a:gdLst>
                  <a:gd name="T0" fmla="*/ 85 w 145"/>
                  <a:gd name="T1" fmla="*/ 119 h 122"/>
                  <a:gd name="T2" fmla="*/ 96 w 145"/>
                  <a:gd name="T3" fmla="*/ 119 h 122"/>
                  <a:gd name="T4" fmla="*/ 104 w 145"/>
                  <a:gd name="T5" fmla="*/ 117 h 122"/>
                  <a:gd name="T6" fmla="*/ 113 w 145"/>
                  <a:gd name="T7" fmla="*/ 113 h 122"/>
                  <a:gd name="T8" fmla="*/ 121 w 145"/>
                  <a:gd name="T9" fmla="*/ 107 h 122"/>
                  <a:gd name="T10" fmla="*/ 127 w 145"/>
                  <a:gd name="T11" fmla="*/ 102 h 122"/>
                  <a:gd name="T12" fmla="*/ 132 w 145"/>
                  <a:gd name="T13" fmla="*/ 96 h 122"/>
                  <a:gd name="T14" fmla="*/ 138 w 145"/>
                  <a:gd name="T15" fmla="*/ 88 h 122"/>
                  <a:gd name="T16" fmla="*/ 142 w 145"/>
                  <a:gd name="T17" fmla="*/ 79 h 122"/>
                  <a:gd name="T18" fmla="*/ 144 w 145"/>
                  <a:gd name="T19" fmla="*/ 69 h 122"/>
                  <a:gd name="T20" fmla="*/ 144 w 145"/>
                  <a:gd name="T21" fmla="*/ 60 h 122"/>
                  <a:gd name="T22" fmla="*/ 144 w 145"/>
                  <a:gd name="T23" fmla="*/ 50 h 122"/>
                  <a:gd name="T24" fmla="*/ 142 w 145"/>
                  <a:gd name="T25" fmla="*/ 40 h 122"/>
                  <a:gd name="T26" fmla="*/ 138 w 145"/>
                  <a:gd name="T27" fmla="*/ 33 h 122"/>
                  <a:gd name="T28" fmla="*/ 132 w 145"/>
                  <a:gd name="T29" fmla="*/ 25 h 122"/>
                  <a:gd name="T30" fmla="*/ 127 w 145"/>
                  <a:gd name="T31" fmla="*/ 17 h 122"/>
                  <a:gd name="T32" fmla="*/ 121 w 145"/>
                  <a:gd name="T33" fmla="*/ 12 h 122"/>
                  <a:gd name="T34" fmla="*/ 113 w 145"/>
                  <a:gd name="T35" fmla="*/ 6 h 122"/>
                  <a:gd name="T36" fmla="*/ 104 w 145"/>
                  <a:gd name="T37" fmla="*/ 2 h 122"/>
                  <a:gd name="T38" fmla="*/ 96 w 145"/>
                  <a:gd name="T39" fmla="*/ 0 h 122"/>
                  <a:gd name="T40" fmla="*/ 86 w 145"/>
                  <a:gd name="T41" fmla="*/ 0 h 122"/>
                  <a:gd name="T42" fmla="*/ 0 w 145"/>
                  <a:gd name="T43" fmla="*/ 0 h 122"/>
                  <a:gd name="T44" fmla="*/ 0 w 145"/>
                  <a:gd name="T45" fmla="*/ 121 h 122"/>
                  <a:gd name="T46" fmla="*/ 86 w 145"/>
                  <a:gd name="T47" fmla="*/ 121 h 122"/>
                  <a:gd name="T48" fmla="*/ 86 w 145"/>
                  <a:gd name="T49" fmla="*/ 121 h 12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145"/>
                  <a:gd name="T76" fmla="*/ 0 h 122"/>
                  <a:gd name="T77" fmla="*/ 145 w 145"/>
                  <a:gd name="T78" fmla="*/ 122 h 122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145" h="122">
                    <a:moveTo>
                      <a:pt x="85" y="119"/>
                    </a:moveTo>
                    <a:lnTo>
                      <a:pt x="96" y="119"/>
                    </a:lnTo>
                    <a:lnTo>
                      <a:pt x="104" y="117"/>
                    </a:lnTo>
                    <a:lnTo>
                      <a:pt x="113" y="113"/>
                    </a:lnTo>
                    <a:lnTo>
                      <a:pt x="121" y="107"/>
                    </a:lnTo>
                    <a:lnTo>
                      <a:pt x="127" y="102"/>
                    </a:lnTo>
                    <a:lnTo>
                      <a:pt x="132" y="96"/>
                    </a:lnTo>
                    <a:lnTo>
                      <a:pt x="138" y="88"/>
                    </a:lnTo>
                    <a:lnTo>
                      <a:pt x="142" y="79"/>
                    </a:lnTo>
                    <a:lnTo>
                      <a:pt x="144" y="69"/>
                    </a:lnTo>
                    <a:lnTo>
                      <a:pt x="144" y="60"/>
                    </a:lnTo>
                    <a:lnTo>
                      <a:pt x="144" y="50"/>
                    </a:lnTo>
                    <a:lnTo>
                      <a:pt x="142" y="40"/>
                    </a:lnTo>
                    <a:lnTo>
                      <a:pt x="138" y="33"/>
                    </a:lnTo>
                    <a:lnTo>
                      <a:pt x="132" y="25"/>
                    </a:lnTo>
                    <a:lnTo>
                      <a:pt x="127" y="17"/>
                    </a:lnTo>
                    <a:lnTo>
                      <a:pt x="121" y="12"/>
                    </a:lnTo>
                    <a:lnTo>
                      <a:pt x="113" y="6"/>
                    </a:lnTo>
                    <a:lnTo>
                      <a:pt x="104" y="2"/>
                    </a:lnTo>
                    <a:lnTo>
                      <a:pt x="96" y="0"/>
                    </a:lnTo>
                    <a:lnTo>
                      <a:pt x="86" y="0"/>
                    </a:lnTo>
                    <a:lnTo>
                      <a:pt x="0" y="0"/>
                    </a:lnTo>
                    <a:lnTo>
                      <a:pt x="0" y="121"/>
                    </a:lnTo>
                    <a:lnTo>
                      <a:pt x="86" y="121"/>
                    </a:lnTo>
                  </a:path>
                </a:pathLst>
              </a:custGeom>
              <a:solidFill>
                <a:srgbClr val="FFE6CD"/>
              </a:solidFill>
              <a:ln w="1905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9" name="Rectangle 111"/>
              <p:cNvSpPr>
                <a:spLocks noChangeArrowheads="1"/>
              </p:cNvSpPr>
              <p:nvPr/>
            </p:nvSpPr>
            <p:spPr bwMode="auto">
              <a:xfrm>
                <a:off x="5913438" y="3516313"/>
                <a:ext cx="322235" cy="13154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Branch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291" name="Line 113"/>
              <p:cNvSpPr>
                <a:spLocks noChangeShapeType="1"/>
              </p:cNvSpPr>
              <p:nvPr/>
            </p:nvSpPr>
            <p:spPr bwMode="auto">
              <a:xfrm>
                <a:off x="2449513" y="6076950"/>
                <a:ext cx="533241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2" name="Line 114"/>
              <p:cNvSpPr>
                <a:spLocks noChangeShapeType="1"/>
              </p:cNvSpPr>
              <p:nvPr/>
            </p:nvSpPr>
            <p:spPr bwMode="auto">
              <a:xfrm flipV="1">
                <a:off x="2452688" y="4405313"/>
                <a:ext cx="0" cy="16764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3" name="Line 115"/>
              <p:cNvSpPr>
                <a:spLocks noChangeShapeType="1"/>
              </p:cNvSpPr>
              <p:nvPr/>
            </p:nvSpPr>
            <p:spPr bwMode="auto">
              <a:xfrm>
                <a:off x="2446338" y="4400550"/>
                <a:ext cx="4206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4" name="Line 116"/>
              <p:cNvSpPr>
                <a:spLocks noChangeShapeType="1"/>
              </p:cNvSpPr>
              <p:nvPr/>
            </p:nvSpPr>
            <p:spPr bwMode="auto">
              <a:xfrm>
                <a:off x="2687684" y="4633913"/>
                <a:ext cx="18410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5" name="Line 117"/>
              <p:cNvSpPr>
                <a:spLocks noChangeShapeType="1"/>
              </p:cNvSpPr>
              <p:nvPr/>
            </p:nvSpPr>
            <p:spPr bwMode="auto">
              <a:xfrm flipV="1">
                <a:off x="2687684" y="4633913"/>
                <a:ext cx="0" cy="15716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6" name="Line 118"/>
              <p:cNvSpPr>
                <a:spLocks noChangeShapeType="1"/>
              </p:cNvSpPr>
              <p:nvPr/>
            </p:nvSpPr>
            <p:spPr bwMode="auto">
              <a:xfrm>
                <a:off x="2687685" y="6207125"/>
                <a:ext cx="53514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7" name="Line 119"/>
              <p:cNvSpPr>
                <a:spLocks noChangeShapeType="1"/>
              </p:cNvSpPr>
              <p:nvPr/>
            </p:nvSpPr>
            <p:spPr bwMode="auto">
              <a:xfrm flipH="1" flipV="1">
                <a:off x="7897813" y="4159919"/>
                <a:ext cx="0" cy="162844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8" name="Line 120"/>
              <p:cNvSpPr>
                <a:spLocks noChangeShapeType="1"/>
              </p:cNvSpPr>
              <p:nvPr/>
            </p:nvSpPr>
            <p:spPr bwMode="auto">
              <a:xfrm flipH="1">
                <a:off x="7620000" y="4394200"/>
                <a:ext cx="182563" cy="47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9" name="Freeform 121"/>
              <p:cNvSpPr>
                <a:spLocks/>
              </p:cNvSpPr>
              <p:nvPr/>
            </p:nvSpPr>
            <p:spPr bwMode="auto">
              <a:xfrm>
                <a:off x="7620000" y="4725988"/>
                <a:ext cx="188913" cy="642938"/>
              </a:xfrm>
              <a:custGeom>
                <a:avLst/>
                <a:gdLst>
                  <a:gd name="T0" fmla="*/ 118 w 104"/>
                  <a:gd name="T1" fmla="*/ 0 h 204"/>
                  <a:gd name="T2" fmla="*/ 60 w 104"/>
                  <a:gd name="T3" fmla="*/ 0 h 204"/>
                  <a:gd name="T4" fmla="*/ 60 w 104"/>
                  <a:gd name="T5" fmla="*/ 403 h 204"/>
                  <a:gd name="T6" fmla="*/ 0 w 104"/>
                  <a:gd name="T7" fmla="*/ 403 h 20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4"/>
                  <a:gd name="T13" fmla="*/ 0 h 204"/>
                  <a:gd name="T14" fmla="*/ 104 w 104"/>
                  <a:gd name="T15" fmla="*/ 204 h 20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4" h="204">
                    <a:moveTo>
                      <a:pt x="103" y="0"/>
                    </a:moveTo>
                    <a:lnTo>
                      <a:pt x="52" y="0"/>
                    </a:lnTo>
                    <a:lnTo>
                      <a:pt x="52" y="203"/>
                    </a:lnTo>
                    <a:lnTo>
                      <a:pt x="0" y="203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0" name="Rectangle 122"/>
              <p:cNvSpPr>
                <a:spLocks noChangeArrowheads="1"/>
              </p:cNvSpPr>
              <p:nvPr/>
            </p:nvSpPr>
            <p:spPr bwMode="auto">
              <a:xfrm>
                <a:off x="7672388" y="4103688"/>
                <a:ext cx="514306" cy="13154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MemtoReg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301" name="Line 123"/>
              <p:cNvSpPr>
                <a:spLocks noChangeShapeType="1"/>
              </p:cNvSpPr>
              <p:nvPr/>
            </p:nvSpPr>
            <p:spPr bwMode="auto">
              <a:xfrm>
                <a:off x="7624763" y="5686425"/>
                <a:ext cx="152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2" name="Line 124"/>
              <p:cNvSpPr>
                <a:spLocks noChangeShapeType="1"/>
              </p:cNvSpPr>
              <p:nvPr/>
            </p:nvSpPr>
            <p:spPr bwMode="auto">
              <a:xfrm rot="5400000">
                <a:off x="7572375" y="5881688"/>
                <a:ext cx="4000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3" name="Line 125"/>
              <p:cNvSpPr>
                <a:spLocks noChangeShapeType="1"/>
              </p:cNvSpPr>
              <p:nvPr/>
            </p:nvSpPr>
            <p:spPr bwMode="auto">
              <a:xfrm flipV="1">
                <a:off x="8043863" y="4557713"/>
                <a:ext cx="0" cy="16525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4" name="Line 126"/>
              <p:cNvSpPr>
                <a:spLocks noChangeShapeType="1"/>
              </p:cNvSpPr>
              <p:nvPr/>
            </p:nvSpPr>
            <p:spPr bwMode="auto">
              <a:xfrm flipV="1">
                <a:off x="7977188" y="4557713"/>
                <a:ext cx="66675" cy="47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5" name="Freeform 127"/>
              <p:cNvSpPr>
                <a:spLocks/>
              </p:cNvSpPr>
              <p:nvPr/>
            </p:nvSpPr>
            <p:spPr bwMode="auto">
              <a:xfrm>
                <a:off x="1009650" y="3030538"/>
                <a:ext cx="438150" cy="1001713"/>
              </a:xfrm>
              <a:custGeom>
                <a:avLst/>
                <a:gdLst>
                  <a:gd name="T0" fmla="*/ 275 w 194"/>
                  <a:gd name="T1" fmla="*/ 0 h 631"/>
                  <a:gd name="T2" fmla="*/ 0 w 194"/>
                  <a:gd name="T3" fmla="*/ 2 h 631"/>
                  <a:gd name="T4" fmla="*/ 0 w 194"/>
                  <a:gd name="T5" fmla="*/ 630 h 631"/>
                  <a:gd name="T6" fmla="*/ 0 60000 65536"/>
                  <a:gd name="T7" fmla="*/ 0 60000 65536"/>
                  <a:gd name="T8" fmla="*/ 0 60000 65536"/>
                  <a:gd name="T9" fmla="*/ 0 w 194"/>
                  <a:gd name="T10" fmla="*/ 0 h 631"/>
                  <a:gd name="T11" fmla="*/ 194 w 194"/>
                  <a:gd name="T12" fmla="*/ 631 h 6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4" h="631">
                    <a:moveTo>
                      <a:pt x="193" y="0"/>
                    </a:moveTo>
                    <a:lnTo>
                      <a:pt x="0" y="2"/>
                    </a:lnTo>
                    <a:lnTo>
                      <a:pt x="0" y="63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6" name="Freeform 128"/>
              <p:cNvSpPr>
                <a:spLocks/>
              </p:cNvSpPr>
              <p:nvPr/>
            </p:nvSpPr>
            <p:spPr bwMode="auto">
              <a:xfrm>
                <a:off x="990600" y="4011613"/>
                <a:ext cx="38100" cy="38100"/>
              </a:xfrm>
              <a:custGeom>
                <a:avLst/>
                <a:gdLst>
                  <a:gd name="T0" fmla="*/ 12 w 24"/>
                  <a:gd name="T1" fmla="*/ 21 h 24"/>
                  <a:gd name="T2" fmla="*/ 14 w 24"/>
                  <a:gd name="T3" fmla="*/ 21 h 24"/>
                  <a:gd name="T4" fmla="*/ 16 w 24"/>
                  <a:gd name="T5" fmla="*/ 21 h 24"/>
                  <a:gd name="T6" fmla="*/ 17 w 24"/>
                  <a:gd name="T7" fmla="*/ 21 h 24"/>
                  <a:gd name="T8" fmla="*/ 19 w 24"/>
                  <a:gd name="T9" fmla="*/ 19 h 24"/>
                  <a:gd name="T10" fmla="*/ 19 w 24"/>
                  <a:gd name="T11" fmla="*/ 19 h 24"/>
                  <a:gd name="T12" fmla="*/ 21 w 24"/>
                  <a:gd name="T13" fmla="*/ 18 h 24"/>
                  <a:gd name="T14" fmla="*/ 23 w 24"/>
                  <a:gd name="T15" fmla="*/ 16 h 24"/>
                  <a:gd name="T16" fmla="*/ 23 w 24"/>
                  <a:gd name="T17" fmla="*/ 14 h 24"/>
                  <a:gd name="T18" fmla="*/ 23 w 24"/>
                  <a:gd name="T19" fmla="*/ 14 h 24"/>
                  <a:gd name="T20" fmla="*/ 23 w 24"/>
                  <a:gd name="T21" fmla="*/ 12 h 24"/>
                  <a:gd name="T22" fmla="*/ 23 w 24"/>
                  <a:gd name="T23" fmla="*/ 10 h 24"/>
                  <a:gd name="T24" fmla="*/ 23 w 24"/>
                  <a:gd name="T25" fmla="*/ 8 h 24"/>
                  <a:gd name="T26" fmla="*/ 23 w 24"/>
                  <a:gd name="T27" fmla="*/ 6 h 24"/>
                  <a:gd name="T28" fmla="*/ 21 w 24"/>
                  <a:gd name="T29" fmla="*/ 4 h 24"/>
                  <a:gd name="T30" fmla="*/ 19 w 24"/>
                  <a:gd name="T31" fmla="*/ 2 h 24"/>
                  <a:gd name="T32" fmla="*/ 19 w 24"/>
                  <a:gd name="T33" fmla="*/ 2 h 24"/>
                  <a:gd name="T34" fmla="*/ 17 w 24"/>
                  <a:gd name="T35" fmla="*/ 0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0 h 24"/>
                  <a:gd name="T48" fmla="*/ 6 w 24"/>
                  <a:gd name="T49" fmla="*/ 2 h 24"/>
                  <a:gd name="T50" fmla="*/ 4 w 24"/>
                  <a:gd name="T51" fmla="*/ 2 h 24"/>
                  <a:gd name="T52" fmla="*/ 2 w 24"/>
                  <a:gd name="T53" fmla="*/ 4 h 24"/>
                  <a:gd name="T54" fmla="*/ 2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2 h 24"/>
                  <a:gd name="T62" fmla="*/ 0 w 24"/>
                  <a:gd name="T63" fmla="*/ 14 h 24"/>
                  <a:gd name="T64" fmla="*/ 0 w 24"/>
                  <a:gd name="T65" fmla="*/ 14 h 24"/>
                  <a:gd name="T66" fmla="*/ 2 w 24"/>
                  <a:gd name="T67" fmla="*/ 16 h 24"/>
                  <a:gd name="T68" fmla="*/ 2 w 24"/>
                  <a:gd name="T69" fmla="*/ 18 h 24"/>
                  <a:gd name="T70" fmla="*/ 4 w 24"/>
                  <a:gd name="T71" fmla="*/ 19 h 24"/>
                  <a:gd name="T72" fmla="*/ 6 w 24"/>
                  <a:gd name="T73" fmla="*/ 19 h 24"/>
                  <a:gd name="T74" fmla="*/ 6 w 24"/>
                  <a:gd name="T75" fmla="*/ 21 h 24"/>
                  <a:gd name="T76" fmla="*/ 8 w 24"/>
                  <a:gd name="T77" fmla="*/ 21 h 24"/>
                  <a:gd name="T78" fmla="*/ 10 w 24"/>
                  <a:gd name="T79" fmla="*/ 21 h 24"/>
                  <a:gd name="T80" fmla="*/ 12 w 24"/>
                  <a:gd name="T81" fmla="*/ 23 h 24"/>
                  <a:gd name="T82" fmla="*/ 12 w 24"/>
                  <a:gd name="T83" fmla="*/ 23 h 24"/>
                  <a:gd name="T84" fmla="*/ 12 w 24"/>
                  <a:gd name="T85" fmla="*/ 21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2" y="21"/>
                    </a:moveTo>
                    <a:lnTo>
                      <a:pt x="14" y="21"/>
                    </a:lnTo>
                    <a:lnTo>
                      <a:pt x="16" y="21"/>
                    </a:lnTo>
                    <a:lnTo>
                      <a:pt x="17" y="21"/>
                    </a:lnTo>
                    <a:lnTo>
                      <a:pt x="19" y="19"/>
                    </a:lnTo>
                    <a:lnTo>
                      <a:pt x="21" y="18"/>
                    </a:lnTo>
                    <a:lnTo>
                      <a:pt x="23" y="16"/>
                    </a:lnTo>
                    <a:lnTo>
                      <a:pt x="23" y="14"/>
                    </a:lnTo>
                    <a:lnTo>
                      <a:pt x="23" y="12"/>
                    </a:lnTo>
                    <a:lnTo>
                      <a:pt x="23" y="10"/>
                    </a:lnTo>
                    <a:lnTo>
                      <a:pt x="23" y="8"/>
                    </a:lnTo>
                    <a:lnTo>
                      <a:pt x="23" y="6"/>
                    </a:lnTo>
                    <a:lnTo>
                      <a:pt x="21" y="4"/>
                    </a:lnTo>
                    <a:lnTo>
                      <a:pt x="19" y="2"/>
                    </a:lnTo>
                    <a:lnTo>
                      <a:pt x="17" y="0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2" y="16"/>
                    </a:lnTo>
                    <a:lnTo>
                      <a:pt x="2" y="18"/>
                    </a:lnTo>
                    <a:lnTo>
                      <a:pt x="4" y="19"/>
                    </a:lnTo>
                    <a:lnTo>
                      <a:pt x="6" y="19"/>
                    </a:lnTo>
                    <a:lnTo>
                      <a:pt x="6" y="21"/>
                    </a:lnTo>
                    <a:lnTo>
                      <a:pt x="8" y="21"/>
                    </a:lnTo>
                    <a:lnTo>
                      <a:pt x="10" y="21"/>
                    </a:lnTo>
                    <a:lnTo>
                      <a:pt x="12" y="23"/>
                    </a:lnTo>
                    <a:lnTo>
                      <a:pt x="12" y="21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7" name="Rectangle 129"/>
              <p:cNvSpPr>
                <a:spLocks noChangeArrowheads="1"/>
              </p:cNvSpPr>
              <p:nvPr/>
            </p:nvSpPr>
            <p:spPr bwMode="auto">
              <a:xfrm>
                <a:off x="1115889" y="3365813"/>
                <a:ext cx="241279" cy="2198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4</a:t>
                </a:r>
              </a:p>
            </p:txBody>
          </p:sp>
          <p:sp>
            <p:nvSpPr>
              <p:cNvPr id="308" name="Freeform 130"/>
              <p:cNvSpPr>
                <a:spLocks/>
              </p:cNvSpPr>
              <p:nvPr/>
            </p:nvSpPr>
            <p:spPr bwMode="auto">
              <a:xfrm>
                <a:off x="2157413" y="3081338"/>
                <a:ext cx="147638" cy="2820988"/>
              </a:xfrm>
              <a:custGeom>
                <a:avLst/>
                <a:gdLst>
                  <a:gd name="T0" fmla="*/ 90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0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9" name="Freeform 133"/>
              <p:cNvSpPr>
                <a:spLocks/>
              </p:cNvSpPr>
              <p:nvPr/>
            </p:nvSpPr>
            <p:spPr bwMode="auto">
              <a:xfrm>
                <a:off x="1452563" y="2935288"/>
                <a:ext cx="452438" cy="655638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FF99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10" name="Line 134"/>
              <p:cNvSpPr>
                <a:spLocks noChangeShapeType="1"/>
              </p:cNvSpPr>
              <p:nvPr/>
            </p:nvSpPr>
            <p:spPr bwMode="auto">
              <a:xfrm flipH="1">
                <a:off x="1287463" y="3479800"/>
                <a:ext cx="161925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11" name="Rectangle 135"/>
              <p:cNvSpPr>
                <a:spLocks noChangeArrowheads="1"/>
              </p:cNvSpPr>
              <p:nvPr/>
            </p:nvSpPr>
            <p:spPr bwMode="auto">
              <a:xfrm>
                <a:off x="1336697" y="4441825"/>
                <a:ext cx="500019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Instruction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Memory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312" name="Rectangle 137"/>
              <p:cNvSpPr>
                <a:spLocks noChangeArrowheads="1"/>
              </p:cNvSpPr>
              <p:nvPr/>
            </p:nvSpPr>
            <p:spPr bwMode="auto">
              <a:xfrm>
                <a:off x="1185863" y="3976688"/>
                <a:ext cx="368269" cy="1183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Address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313" name="Rectangle 138"/>
              <p:cNvSpPr>
                <a:spLocks noChangeArrowheads="1"/>
              </p:cNvSpPr>
              <p:nvPr/>
            </p:nvSpPr>
            <p:spPr bwMode="auto">
              <a:xfrm>
                <a:off x="1595438" y="3162300"/>
                <a:ext cx="182547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Add</a:t>
                </a:r>
              </a:p>
            </p:txBody>
          </p:sp>
          <p:sp>
            <p:nvSpPr>
              <p:cNvPr id="314" name="Rectangle 139"/>
              <p:cNvSpPr>
                <a:spLocks noChangeArrowheads="1"/>
              </p:cNvSpPr>
              <p:nvPr/>
            </p:nvSpPr>
            <p:spPr bwMode="auto">
              <a:xfrm>
                <a:off x="2137092" y="2888971"/>
                <a:ext cx="195246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F/D</a:t>
                </a:r>
              </a:p>
            </p:txBody>
          </p:sp>
          <p:grpSp>
            <p:nvGrpSpPr>
              <p:cNvPr id="315" name="Group 140"/>
              <p:cNvGrpSpPr>
                <a:grpSpLocks/>
              </p:cNvGrpSpPr>
              <p:nvPr/>
            </p:nvGrpSpPr>
            <p:grpSpPr bwMode="auto">
              <a:xfrm>
                <a:off x="685800" y="3836988"/>
                <a:ext cx="247650" cy="388938"/>
                <a:chOff x="480" y="2155"/>
                <a:chExt cx="156" cy="245"/>
              </a:xfrm>
            </p:grpSpPr>
            <p:sp>
              <p:nvSpPr>
                <p:cNvPr id="402" name="Freeform 141"/>
                <p:cNvSpPr>
                  <a:spLocks/>
                </p:cNvSpPr>
                <p:nvPr/>
              </p:nvSpPr>
              <p:spPr bwMode="auto">
                <a:xfrm>
                  <a:off x="480" y="2155"/>
                  <a:ext cx="156" cy="245"/>
                </a:xfrm>
                <a:custGeom>
                  <a:avLst/>
                  <a:gdLst>
                    <a:gd name="T0" fmla="*/ 155 w 104"/>
                    <a:gd name="T1" fmla="*/ 242 h 245"/>
                    <a:gd name="T2" fmla="*/ 155 w 104"/>
                    <a:gd name="T3" fmla="*/ 0 h 245"/>
                    <a:gd name="T4" fmla="*/ 0 w 104"/>
                    <a:gd name="T5" fmla="*/ 0 h 245"/>
                    <a:gd name="T6" fmla="*/ 0 w 104"/>
                    <a:gd name="T7" fmla="*/ 244 h 245"/>
                    <a:gd name="T8" fmla="*/ 155 w 104"/>
                    <a:gd name="T9" fmla="*/ 244 h 245"/>
                    <a:gd name="T10" fmla="*/ 155 w 104"/>
                    <a:gd name="T11" fmla="*/ 244 h 24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4"/>
                    <a:gd name="T19" fmla="*/ 0 h 245"/>
                    <a:gd name="T20" fmla="*/ 104 w 104"/>
                    <a:gd name="T21" fmla="*/ 245 h 24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4" h="245">
                      <a:moveTo>
                        <a:pt x="103" y="242"/>
                      </a:moveTo>
                      <a:lnTo>
                        <a:pt x="103" y="0"/>
                      </a:lnTo>
                      <a:lnTo>
                        <a:pt x="0" y="0"/>
                      </a:lnTo>
                      <a:lnTo>
                        <a:pt x="0" y="244"/>
                      </a:lnTo>
                      <a:lnTo>
                        <a:pt x="103" y="244"/>
                      </a:lnTo>
                    </a:path>
                  </a:pathLst>
                </a:custGeom>
                <a:solidFill>
                  <a:srgbClr val="FFE6CD"/>
                </a:solidFill>
                <a:ln w="190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403" name="Rectangle 142"/>
                <p:cNvSpPr>
                  <a:spLocks noChangeArrowheads="1"/>
                </p:cNvSpPr>
                <p:nvPr/>
              </p:nvSpPr>
              <p:spPr bwMode="auto">
                <a:xfrm>
                  <a:off x="522" y="2240"/>
                  <a:ext cx="76" cy="83"/>
                </a:xfrm>
                <a:prstGeom prst="rect">
                  <a:avLst/>
                </a:prstGeom>
                <a:solidFill>
                  <a:srgbClr val="FFE6C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 dirty="0">
                      <a:solidFill>
                        <a:srgbClr val="000000"/>
                      </a:solidFill>
                      <a:latin typeface="+mj-lt"/>
                    </a:rPr>
                    <a:t>PC</a:t>
                  </a:r>
                </a:p>
              </p:txBody>
            </p:sp>
          </p:grpSp>
          <p:sp>
            <p:nvSpPr>
              <p:cNvPr id="316" name="Line 143"/>
              <p:cNvSpPr>
                <a:spLocks noChangeShapeType="1"/>
              </p:cNvSpPr>
              <p:nvPr/>
            </p:nvSpPr>
            <p:spPr bwMode="auto">
              <a:xfrm flipH="1">
                <a:off x="2047875" y="4305300"/>
                <a:ext cx="1143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17" name="Line 144"/>
              <p:cNvSpPr>
                <a:spLocks noChangeShapeType="1"/>
              </p:cNvSpPr>
              <p:nvPr/>
            </p:nvSpPr>
            <p:spPr bwMode="auto">
              <a:xfrm flipV="1">
                <a:off x="1997077" y="2864659"/>
                <a:ext cx="0" cy="39844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18" name="Line 145"/>
              <p:cNvSpPr>
                <a:spLocks noChangeShapeType="1"/>
              </p:cNvSpPr>
              <p:nvPr/>
            </p:nvSpPr>
            <p:spPr bwMode="auto">
              <a:xfrm flipH="1" flipV="1">
                <a:off x="6100763" y="2574925"/>
                <a:ext cx="0" cy="90328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19" name="Line 146"/>
              <p:cNvSpPr>
                <a:spLocks noChangeShapeType="1"/>
              </p:cNvSpPr>
              <p:nvPr/>
            </p:nvSpPr>
            <p:spPr bwMode="auto">
              <a:xfrm rot="5400000" flipH="1" flipV="1">
                <a:off x="1612901" y="2482849"/>
                <a:ext cx="0" cy="76835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20" name="Line 147"/>
              <p:cNvSpPr>
                <a:spLocks noChangeShapeType="1"/>
              </p:cNvSpPr>
              <p:nvPr/>
            </p:nvSpPr>
            <p:spPr bwMode="auto">
              <a:xfrm rot="16200000" flipV="1">
                <a:off x="5962650" y="3335338"/>
                <a:ext cx="4763" cy="2714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21" name="Line 148"/>
              <p:cNvSpPr>
                <a:spLocks noChangeShapeType="1"/>
              </p:cNvSpPr>
              <p:nvPr/>
            </p:nvSpPr>
            <p:spPr bwMode="auto">
              <a:xfrm rot="16200000" flipV="1">
                <a:off x="827088" y="2465388"/>
                <a:ext cx="0" cy="5000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22" name="Line 149"/>
              <p:cNvSpPr>
                <a:spLocks noChangeShapeType="1"/>
              </p:cNvSpPr>
              <p:nvPr/>
            </p:nvSpPr>
            <p:spPr bwMode="auto">
              <a:xfrm flipV="1">
                <a:off x="571500" y="2709863"/>
                <a:ext cx="0" cy="13287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23" name="Line 150"/>
              <p:cNvSpPr>
                <a:spLocks noChangeShapeType="1"/>
              </p:cNvSpPr>
              <p:nvPr/>
            </p:nvSpPr>
            <p:spPr bwMode="auto">
              <a:xfrm rot="16200000" flipV="1">
                <a:off x="623888" y="3976688"/>
                <a:ext cx="0" cy="1047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grpSp>
            <p:nvGrpSpPr>
              <p:cNvPr id="324" name="Group 285"/>
              <p:cNvGrpSpPr>
                <a:grpSpLocks/>
              </p:cNvGrpSpPr>
              <p:nvPr/>
            </p:nvGrpSpPr>
            <p:grpSpPr bwMode="auto">
              <a:xfrm>
                <a:off x="4400559" y="4268788"/>
                <a:ext cx="233363" cy="509588"/>
                <a:chOff x="2772" y="2689"/>
                <a:chExt cx="147" cy="321"/>
              </a:xfrm>
            </p:grpSpPr>
            <p:sp>
              <p:nvSpPr>
                <p:cNvPr id="398" name="AutoShape 160"/>
                <p:cNvSpPr>
                  <a:spLocks noChangeArrowheads="1"/>
                </p:cNvSpPr>
                <p:nvPr/>
              </p:nvSpPr>
              <p:spPr bwMode="auto">
                <a:xfrm rot="5400000">
                  <a:off x="2713" y="2799"/>
                  <a:ext cx="297" cy="96"/>
                </a:xfrm>
                <a:prstGeom prst="flowChartTerminator">
                  <a:avLst/>
                </a:prstGeom>
                <a:solidFill>
                  <a:srgbClr val="EAEAEA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399" name="Rectangle 157"/>
                <p:cNvSpPr>
                  <a:spLocks noChangeArrowheads="1"/>
                </p:cNvSpPr>
                <p:nvPr/>
              </p:nvSpPr>
              <p:spPr bwMode="auto">
                <a:xfrm>
                  <a:off x="2775" y="2689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400" name="Rectangle 158"/>
                <p:cNvSpPr>
                  <a:spLocks noChangeArrowheads="1"/>
                </p:cNvSpPr>
                <p:nvPr/>
              </p:nvSpPr>
              <p:spPr bwMode="auto">
                <a:xfrm>
                  <a:off x="2772" y="2890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401" name="Rectangle 159"/>
                <p:cNvSpPr>
                  <a:spLocks noChangeArrowheads="1"/>
                </p:cNvSpPr>
                <p:nvPr/>
              </p:nvSpPr>
              <p:spPr bwMode="auto">
                <a:xfrm>
                  <a:off x="2851" y="2783"/>
                  <a:ext cx="44" cy="138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x</a:t>
                  </a:r>
                </a:p>
              </p:txBody>
            </p:sp>
          </p:grpSp>
          <p:sp>
            <p:nvSpPr>
              <p:cNvPr id="325" name="Line 161"/>
              <p:cNvSpPr>
                <a:spLocks noChangeShapeType="1"/>
              </p:cNvSpPr>
              <p:nvPr/>
            </p:nvSpPr>
            <p:spPr bwMode="auto">
              <a:xfrm flipV="1">
                <a:off x="5029200" y="4552950"/>
                <a:ext cx="0" cy="620713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26" name="Line 162"/>
              <p:cNvSpPr>
                <a:spLocks noChangeShapeType="1"/>
              </p:cNvSpPr>
              <p:nvPr/>
            </p:nvSpPr>
            <p:spPr bwMode="auto">
              <a:xfrm rot="5400000" flipV="1">
                <a:off x="4987925" y="5122863"/>
                <a:ext cx="0" cy="8255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grpSp>
            <p:nvGrpSpPr>
              <p:cNvPr id="327" name="Group 288"/>
              <p:cNvGrpSpPr>
                <a:grpSpLocks/>
              </p:cNvGrpSpPr>
              <p:nvPr/>
            </p:nvGrpSpPr>
            <p:grpSpPr bwMode="auto">
              <a:xfrm>
                <a:off x="1065214" y="2473325"/>
                <a:ext cx="230188" cy="500063"/>
                <a:chOff x="671" y="1558"/>
                <a:chExt cx="145" cy="315"/>
              </a:xfrm>
            </p:grpSpPr>
            <p:sp>
              <p:nvSpPr>
                <p:cNvPr id="394" name="AutoShape 167"/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579" y="1668"/>
                  <a:ext cx="297" cy="96"/>
                </a:xfrm>
                <a:prstGeom prst="flowChartTerminator">
                  <a:avLst/>
                </a:prstGeom>
                <a:solidFill>
                  <a:srgbClr val="EAEAEA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395" name="Rectangle 164"/>
                <p:cNvSpPr>
                  <a:spLocks noChangeArrowheads="1"/>
                </p:cNvSpPr>
                <p:nvPr/>
              </p:nvSpPr>
              <p:spPr bwMode="auto">
                <a:xfrm flipH="1">
                  <a:off x="672" y="1558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396" name="Rectangle 165"/>
                <p:cNvSpPr>
                  <a:spLocks noChangeArrowheads="1"/>
                </p:cNvSpPr>
                <p:nvPr/>
              </p:nvSpPr>
              <p:spPr bwMode="auto">
                <a:xfrm flipH="1">
                  <a:off x="671" y="1753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397" name="Rectangle 166"/>
                <p:cNvSpPr>
                  <a:spLocks noChangeArrowheads="1"/>
                </p:cNvSpPr>
                <p:nvPr/>
              </p:nvSpPr>
              <p:spPr bwMode="auto">
                <a:xfrm flipH="1">
                  <a:off x="692" y="1645"/>
                  <a:ext cx="44" cy="138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x</a:t>
                  </a:r>
                </a:p>
              </p:txBody>
            </p:sp>
          </p:grpSp>
          <p:grpSp>
            <p:nvGrpSpPr>
              <p:cNvPr id="328" name="Group 284"/>
              <p:cNvGrpSpPr>
                <a:grpSpLocks/>
              </p:cNvGrpSpPr>
              <p:nvPr/>
            </p:nvGrpSpPr>
            <p:grpSpPr bwMode="auto">
              <a:xfrm>
                <a:off x="7748604" y="4302125"/>
                <a:ext cx="233363" cy="509588"/>
                <a:chOff x="4881" y="2710"/>
                <a:chExt cx="147" cy="321"/>
              </a:xfrm>
            </p:grpSpPr>
            <p:sp>
              <p:nvSpPr>
                <p:cNvPr id="390" name="AutoShape 172"/>
                <p:cNvSpPr>
                  <a:spLocks noChangeArrowheads="1"/>
                </p:cNvSpPr>
                <p:nvPr/>
              </p:nvSpPr>
              <p:spPr bwMode="auto">
                <a:xfrm rot="5400000">
                  <a:off x="4822" y="2820"/>
                  <a:ext cx="297" cy="96"/>
                </a:xfrm>
                <a:prstGeom prst="flowChartTerminator">
                  <a:avLst/>
                </a:prstGeom>
                <a:solidFill>
                  <a:srgbClr val="EAEAEA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391" name="Rectangle 169"/>
                <p:cNvSpPr>
                  <a:spLocks noChangeArrowheads="1"/>
                </p:cNvSpPr>
                <p:nvPr/>
              </p:nvSpPr>
              <p:spPr bwMode="auto">
                <a:xfrm>
                  <a:off x="4884" y="2710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392" name="Rectangle 170"/>
                <p:cNvSpPr>
                  <a:spLocks noChangeArrowheads="1"/>
                </p:cNvSpPr>
                <p:nvPr/>
              </p:nvSpPr>
              <p:spPr bwMode="auto">
                <a:xfrm>
                  <a:off x="4881" y="2911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393" name="Rectangle 171"/>
                <p:cNvSpPr>
                  <a:spLocks noChangeArrowheads="1"/>
                </p:cNvSpPr>
                <p:nvPr/>
              </p:nvSpPr>
              <p:spPr bwMode="auto">
                <a:xfrm>
                  <a:off x="4956" y="2811"/>
                  <a:ext cx="44" cy="138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x</a:t>
                  </a:r>
                </a:p>
              </p:txBody>
            </p:sp>
          </p:grpSp>
          <p:sp>
            <p:nvSpPr>
              <p:cNvPr id="329" name="Rectangle 173"/>
              <p:cNvSpPr>
                <a:spLocks noChangeArrowheads="1"/>
              </p:cNvSpPr>
              <p:nvPr/>
            </p:nvSpPr>
            <p:spPr bwMode="auto">
              <a:xfrm>
                <a:off x="1525631" y="4242924"/>
                <a:ext cx="500020" cy="1183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Instruction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330" name="Line 176"/>
              <p:cNvSpPr>
                <a:spLocks noChangeShapeType="1"/>
              </p:cNvSpPr>
              <p:nvPr/>
            </p:nvSpPr>
            <p:spPr bwMode="auto">
              <a:xfrm flipH="1">
                <a:off x="1984421" y="2574925"/>
                <a:ext cx="41211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31" name="Line 177"/>
              <p:cNvSpPr>
                <a:spLocks noChangeShapeType="1"/>
              </p:cNvSpPr>
              <p:nvPr/>
            </p:nvSpPr>
            <p:spPr bwMode="auto">
              <a:xfrm flipV="1">
                <a:off x="6300819" y="3786028"/>
                <a:ext cx="100014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32" name="Line 178"/>
              <p:cNvSpPr>
                <a:spLocks noChangeShapeType="1"/>
              </p:cNvSpPr>
              <p:nvPr/>
            </p:nvSpPr>
            <p:spPr bwMode="auto">
              <a:xfrm rot="16200000" flipH="1" flipV="1">
                <a:off x="5701207" y="3099296"/>
                <a:ext cx="1386484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33" name="Line 179"/>
              <p:cNvSpPr>
                <a:spLocks noChangeShapeType="1"/>
              </p:cNvSpPr>
              <p:nvPr/>
            </p:nvSpPr>
            <p:spPr bwMode="auto">
              <a:xfrm>
                <a:off x="1149350" y="2406052"/>
                <a:ext cx="5251451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49" name="Line 252"/>
              <p:cNvSpPr>
                <a:spLocks noChangeShapeType="1"/>
              </p:cNvSpPr>
              <p:nvPr/>
            </p:nvSpPr>
            <p:spPr bwMode="auto">
              <a:xfrm flipH="1">
                <a:off x="1231900" y="2574925"/>
                <a:ext cx="752475" cy="31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53" name="Freeform 257"/>
              <p:cNvSpPr>
                <a:spLocks/>
              </p:cNvSpPr>
              <p:nvPr/>
            </p:nvSpPr>
            <p:spPr bwMode="auto">
              <a:xfrm>
                <a:off x="2581275" y="3886200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6 w 24"/>
                  <a:gd name="T5" fmla="*/ 23 h 24"/>
                  <a:gd name="T6" fmla="*/ 18 w 24"/>
                  <a:gd name="T7" fmla="*/ 21 h 24"/>
                  <a:gd name="T8" fmla="*/ 18 w 24"/>
                  <a:gd name="T9" fmla="*/ 21 h 24"/>
                  <a:gd name="T10" fmla="*/ 20 w 24"/>
                  <a:gd name="T11" fmla="*/ 19 h 24"/>
                  <a:gd name="T12" fmla="*/ 22 w 24"/>
                  <a:gd name="T13" fmla="*/ 19 h 24"/>
                  <a:gd name="T14" fmla="*/ 22 w 24"/>
                  <a:gd name="T15" fmla="*/ 17 h 24"/>
                  <a:gd name="T16" fmla="*/ 23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9 h 24"/>
                  <a:gd name="T24" fmla="*/ 23 w 24"/>
                  <a:gd name="T25" fmla="*/ 7 h 24"/>
                  <a:gd name="T26" fmla="*/ 22 w 24"/>
                  <a:gd name="T27" fmla="*/ 5 h 24"/>
                  <a:gd name="T28" fmla="*/ 22 w 24"/>
                  <a:gd name="T29" fmla="*/ 5 h 24"/>
                  <a:gd name="T30" fmla="*/ 20 w 24"/>
                  <a:gd name="T31" fmla="*/ 4 h 24"/>
                  <a:gd name="T32" fmla="*/ 18 w 24"/>
                  <a:gd name="T33" fmla="*/ 2 h 24"/>
                  <a:gd name="T34" fmla="*/ 18 w 24"/>
                  <a:gd name="T35" fmla="*/ 2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4 w 24"/>
                  <a:gd name="T51" fmla="*/ 4 h 24"/>
                  <a:gd name="T52" fmla="*/ 2 w 24"/>
                  <a:gd name="T53" fmla="*/ 5 h 24"/>
                  <a:gd name="T54" fmla="*/ 2 w 24"/>
                  <a:gd name="T55" fmla="*/ 5 h 24"/>
                  <a:gd name="T56" fmla="*/ 0 w 24"/>
                  <a:gd name="T57" fmla="*/ 7 h 24"/>
                  <a:gd name="T58" fmla="*/ 0 w 24"/>
                  <a:gd name="T59" fmla="*/ 9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2 w 24"/>
                  <a:gd name="T67" fmla="*/ 17 h 24"/>
                  <a:gd name="T68" fmla="*/ 2 w 24"/>
                  <a:gd name="T69" fmla="*/ 19 h 24"/>
                  <a:gd name="T70" fmla="*/ 4 w 24"/>
                  <a:gd name="T71" fmla="*/ 19 h 24"/>
                  <a:gd name="T72" fmla="*/ 4 w 24"/>
                  <a:gd name="T73" fmla="*/ 21 h 24"/>
                  <a:gd name="T74" fmla="*/ 6 w 24"/>
                  <a:gd name="T75" fmla="*/ 21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2" y="19"/>
                    </a:lnTo>
                    <a:lnTo>
                      <a:pt x="22" y="17"/>
                    </a:lnTo>
                    <a:lnTo>
                      <a:pt x="23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9"/>
                    </a:lnTo>
                    <a:lnTo>
                      <a:pt x="23" y="7"/>
                    </a:lnTo>
                    <a:lnTo>
                      <a:pt x="22" y="5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</p:grpSp>
        <p:cxnSp>
          <p:nvCxnSpPr>
            <p:cNvPr id="202" name="Straight Connector 201"/>
            <p:cNvCxnSpPr>
              <a:stCxn id="353" idx="0"/>
              <a:endCxn id="205" idx="0"/>
            </p:cNvCxnSpPr>
            <p:nvPr/>
          </p:nvCxnSpPr>
          <p:spPr>
            <a:xfrm flipH="1">
              <a:off x="4145917" y="3799350"/>
              <a:ext cx="4349" cy="14511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Line 34"/>
            <p:cNvSpPr>
              <a:spLocks noChangeShapeType="1"/>
            </p:cNvSpPr>
            <p:nvPr/>
          </p:nvSpPr>
          <p:spPr bwMode="auto">
            <a:xfrm flipV="1">
              <a:off x="5221165" y="5091059"/>
              <a:ext cx="197646" cy="6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sp>
          <p:nvSpPr>
            <p:cNvPr id="204" name="Line 34"/>
            <p:cNvSpPr>
              <a:spLocks noChangeShapeType="1"/>
            </p:cNvSpPr>
            <p:nvPr/>
          </p:nvSpPr>
          <p:spPr bwMode="auto">
            <a:xfrm>
              <a:off x="4145917" y="4926748"/>
              <a:ext cx="75122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sp>
          <p:nvSpPr>
            <p:cNvPr id="205" name="Line 34"/>
            <p:cNvSpPr>
              <a:spLocks noChangeShapeType="1"/>
            </p:cNvSpPr>
            <p:nvPr/>
          </p:nvSpPr>
          <p:spPr bwMode="auto">
            <a:xfrm>
              <a:off x="4145917" y="5250491"/>
              <a:ext cx="75122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4068163" y="3587429"/>
              <a:ext cx="44728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[19-15]</a:t>
              </a:r>
              <a:endParaRPr lang="ru-RU" sz="600" dirty="0"/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4075379" y="3864423"/>
              <a:ext cx="44246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[14-20]</a:t>
              </a:r>
              <a:endParaRPr lang="ru-RU" sz="600" dirty="0"/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4352814" y="4763282"/>
              <a:ext cx="44246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[31-20]</a:t>
              </a:r>
              <a:endParaRPr lang="ru-RU" sz="600" dirty="0"/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4254563" y="5091736"/>
              <a:ext cx="44246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[11-7]</a:t>
              </a:r>
              <a:endParaRPr lang="ru-RU" sz="600" dirty="0"/>
            </a:p>
          </p:txBody>
        </p:sp>
        <p:cxnSp>
          <p:nvCxnSpPr>
            <p:cNvPr id="210" name="Straight Connector 209"/>
            <p:cNvCxnSpPr/>
            <p:nvPr/>
          </p:nvCxnSpPr>
          <p:spPr>
            <a:xfrm>
              <a:off x="4645410" y="5255254"/>
              <a:ext cx="0" cy="4033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Line 131"/>
            <p:cNvSpPr>
              <a:spLocks noChangeShapeType="1"/>
            </p:cNvSpPr>
            <p:nvPr/>
          </p:nvSpPr>
          <p:spPr bwMode="auto">
            <a:xfrm flipH="1" flipV="1">
              <a:off x="2541944" y="3597493"/>
              <a:ext cx="115719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cxnSp>
          <p:nvCxnSpPr>
            <p:cNvPr id="212" name="Straight Connector 211"/>
            <p:cNvCxnSpPr/>
            <p:nvPr/>
          </p:nvCxnSpPr>
          <p:spPr>
            <a:xfrm>
              <a:off x="3964296" y="3089017"/>
              <a:ext cx="1" cy="4984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flipH="1" flipV="1">
              <a:off x="3861701" y="3591263"/>
              <a:ext cx="98251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flipH="1" flipV="1">
              <a:off x="3449785" y="3104895"/>
              <a:ext cx="98251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456145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>
                <a:solidFill>
                  <a:srgbClr val="0070C0"/>
                </a:solidFill>
              </a:rPr>
              <a:t>Pipelined execution: Load (cycle 4 </a:t>
            </a:r>
            <a:r>
              <a:rPr lang="en-US" sz="3200">
                <a:solidFill>
                  <a:srgbClr val="0070C0"/>
                </a:solidFill>
              </a:rPr>
              <a:t>– Memory</a:t>
            </a:r>
            <a:r>
              <a:rPr lang="en-US" sz="3200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54295" name="Rectangle 286"/>
          <p:cNvSpPr>
            <a:spLocks noChangeArrowheads="1"/>
          </p:cNvSpPr>
          <p:nvPr/>
        </p:nvSpPr>
        <p:spPr bwMode="auto">
          <a:xfrm>
            <a:off x="1822605" y="844073"/>
            <a:ext cx="2018501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lw x1, (30)x2</a:t>
            </a:r>
          </a:p>
        </p:txBody>
      </p:sp>
      <p:sp>
        <p:nvSpPr>
          <p:cNvPr id="3" name="Rectangle 2"/>
          <p:cNvSpPr/>
          <p:nvPr/>
        </p:nvSpPr>
        <p:spPr>
          <a:xfrm>
            <a:off x="4416255" y="838036"/>
            <a:ext cx="26949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x1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sym typeface="Symbol" pitchFamily="18" charset="2"/>
              </a:rPr>
              <a:t> mem[x2 + 30]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26.10.2020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6" name="Rectangle 287"/>
          <p:cNvSpPr>
            <a:spLocks noChangeArrowheads="1"/>
          </p:cNvSpPr>
          <p:nvPr/>
        </p:nvSpPr>
        <p:spPr bwMode="auto">
          <a:xfrm>
            <a:off x="10406620" y="926349"/>
            <a:ext cx="345607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PC</a:t>
            </a:r>
          </a:p>
        </p:txBody>
      </p:sp>
      <p:cxnSp>
        <p:nvCxnSpPr>
          <p:cNvPr id="167" name="Straight Arrow Connector 166"/>
          <p:cNvCxnSpPr>
            <a:stCxn id="166" idx="2"/>
          </p:cNvCxnSpPr>
          <p:nvPr/>
        </p:nvCxnSpPr>
        <p:spPr bwMode="auto">
          <a:xfrm>
            <a:off x="10579424" y="1295681"/>
            <a:ext cx="5497" cy="22860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graphicFrame>
        <p:nvGraphicFramePr>
          <p:cNvPr id="168" name="Table 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448170"/>
              </p:ext>
            </p:extLst>
          </p:nvPr>
        </p:nvGraphicFramePr>
        <p:xfrm>
          <a:off x="1378664" y="1386734"/>
          <a:ext cx="921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9772197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07651868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2358392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85016276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8174565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1899457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53543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275963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6120863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8051824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650253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864235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3512073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0653689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6465118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320844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9510759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766482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6340267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25611254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022907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8575507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8701668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2633956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84924068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8532905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8683597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730115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718839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2590506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989654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8974232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2382657"/>
                  </a:ext>
                </a:extLst>
              </a:tr>
              <a:tr h="288000">
                <a:tc gridSpan="12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30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2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nsolas" panose="020B0609020204030204" pitchFamily="49" charset="0"/>
                        </a:rPr>
                        <a:t>4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load</a:t>
                      </a:r>
                      <a:endParaRPr lang="ru-RU" sz="11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7707636"/>
                  </a:ext>
                </a:extLst>
              </a:tr>
            </a:tbl>
          </a:graphicData>
        </a:graphic>
      </p:graphicFrame>
      <p:sp>
        <p:nvSpPr>
          <p:cNvPr id="169" name="Rectangle 51"/>
          <p:cNvSpPr>
            <a:spLocks noChangeArrowheads="1"/>
          </p:cNvSpPr>
          <p:nvPr/>
        </p:nvSpPr>
        <p:spPr bwMode="auto">
          <a:xfrm>
            <a:off x="6641829" y="4052230"/>
            <a:ext cx="25648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+mj-lt"/>
              </a:rPr>
              <a:t>zero</a:t>
            </a:r>
            <a:r>
              <a:rPr lang="en-US" sz="900" dirty="0">
                <a:solidFill>
                  <a:srgbClr val="000000"/>
                </a:solidFill>
                <a:latin typeface="+mj-lt"/>
              </a:rPr>
              <a:t>?</a:t>
            </a:r>
          </a:p>
        </p:txBody>
      </p:sp>
      <p:sp>
        <p:nvSpPr>
          <p:cNvPr id="170" name="Rectangle 266"/>
          <p:cNvSpPr>
            <a:spLocks noChangeArrowheads="1"/>
          </p:cNvSpPr>
          <p:nvPr/>
        </p:nvSpPr>
        <p:spPr bwMode="auto">
          <a:xfrm>
            <a:off x="8849081" y="4077676"/>
            <a:ext cx="1410001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mem[[x2]+30]</a:t>
            </a:r>
          </a:p>
        </p:txBody>
      </p:sp>
      <p:sp>
        <p:nvSpPr>
          <p:cNvPr id="171" name="Rectangle 266"/>
          <p:cNvSpPr>
            <a:spLocks noChangeArrowheads="1"/>
          </p:cNvSpPr>
          <p:nvPr/>
        </p:nvSpPr>
        <p:spPr bwMode="auto">
          <a:xfrm>
            <a:off x="9051375" y="5479994"/>
            <a:ext cx="209353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1</a:t>
            </a:r>
          </a:p>
        </p:txBody>
      </p:sp>
      <p:sp>
        <p:nvSpPr>
          <p:cNvPr id="172" name="Rectangle 35"/>
          <p:cNvSpPr>
            <a:spLocks noChangeArrowheads="1"/>
          </p:cNvSpPr>
          <p:nvPr/>
        </p:nvSpPr>
        <p:spPr bwMode="auto">
          <a:xfrm>
            <a:off x="5779057" y="3958130"/>
            <a:ext cx="33021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EB7500"/>
                </a:solidFill>
                <a:latin typeface="+mj-lt"/>
              </a:rPr>
              <a:t>ALUSrc</a:t>
            </a:r>
            <a:endParaRPr lang="en-US" sz="900" dirty="0">
              <a:solidFill>
                <a:srgbClr val="EB7500"/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1648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roup 199"/>
          <p:cNvGrpSpPr/>
          <p:nvPr/>
        </p:nvGrpSpPr>
        <p:grpSpPr>
          <a:xfrm>
            <a:off x="2104659" y="2202354"/>
            <a:ext cx="7690222" cy="4005442"/>
            <a:chOff x="2104659" y="2202354"/>
            <a:chExt cx="7690222" cy="4005442"/>
          </a:xfrm>
        </p:grpSpPr>
        <p:grpSp>
          <p:nvGrpSpPr>
            <p:cNvPr id="201" name="Группа 243"/>
            <p:cNvGrpSpPr/>
            <p:nvPr/>
          </p:nvGrpSpPr>
          <p:grpSpPr>
            <a:xfrm>
              <a:off x="2104659" y="2202354"/>
              <a:ext cx="7690222" cy="4005442"/>
              <a:chOff x="571500" y="2405856"/>
              <a:chExt cx="7615194" cy="3804445"/>
            </a:xfrm>
          </p:grpSpPr>
          <p:sp>
            <p:nvSpPr>
              <p:cNvPr id="334" name="Line 180"/>
              <p:cNvSpPr>
                <a:spLocks noChangeShapeType="1"/>
              </p:cNvSpPr>
              <p:nvPr/>
            </p:nvSpPr>
            <p:spPr bwMode="auto">
              <a:xfrm rot="5400000" flipV="1">
                <a:off x="1108821" y="2448718"/>
                <a:ext cx="85724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6" name="Rectangle 136"/>
              <p:cNvSpPr>
                <a:spLocks noChangeArrowheads="1"/>
              </p:cNvSpPr>
              <p:nvPr/>
            </p:nvSpPr>
            <p:spPr bwMode="auto">
              <a:xfrm>
                <a:off x="1143000" y="3911600"/>
                <a:ext cx="900113" cy="923925"/>
              </a:xfrm>
              <a:prstGeom prst="rect">
                <a:avLst/>
              </a:prstGeom>
              <a:solidFill>
                <a:srgbClr val="FFFFCC"/>
              </a:solidFill>
              <a:ln w="1905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7" name="Line 13"/>
              <p:cNvSpPr>
                <a:spLocks noChangeShapeType="1"/>
              </p:cNvSpPr>
              <p:nvPr/>
            </p:nvSpPr>
            <p:spPr bwMode="auto">
              <a:xfrm>
                <a:off x="933450" y="4027488"/>
                <a:ext cx="215900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8" name="Rectangle 15"/>
              <p:cNvSpPr>
                <a:spLocks noChangeArrowheads="1"/>
              </p:cNvSpPr>
              <p:nvPr/>
            </p:nvSpPr>
            <p:spPr bwMode="auto">
              <a:xfrm>
                <a:off x="3030515" y="5237163"/>
                <a:ext cx="184198" cy="351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19" name="Freeform 17"/>
              <p:cNvSpPr>
                <a:spLocks/>
              </p:cNvSpPr>
              <p:nvPr/>
            </p:nvSpPr>
            <p:spPr bwMode="auto">
              <a:xfrm>
                <a:off x="2873375" y="3768725"/>
                <a:ext cx="823913" cy="1023080"/>
              </a:xfrm>
              <a:custGeom>
                <a:avLst/>
                <a:gdLst>
                  <a:gd name="T0" fmla="*/ 518 w 519"/>
                  <a:gd name="T1" fmla="*/ 611 h 541"/>
                  <a:gd name="T2" fmla="*/ 518 w 519"/>
                  <a:gd name="T3" fmla="*/ 0 h 541"/>
                  <a:gd name="T4" fmla="*/ 0 w 519"/>
                  <a:gd name="T5" fmla="*/ 0 h 541"/>
                  <a:gd name="T6" fmla="*/ 0 w 519"/>
                  <a:gd name="T7" fmla="*/ 611 h 541"/>
                  <a:gd name="T8" fmla="*/ 518 w 519"/>
                  <a:gd name="T9" fmla="*/ 611 h 541"/>
                  <a:gd name="T10" fmla="*/ 518 w 519"/>
                  <a:gd name="T11" fmla="*/ 611 h 5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19"/>
                  <a:gd name="T19" fmla="*/ 0 h 541"/>
                  <a:gd name="T20" fmla="*/ 519 w 519"/>
                  <a:gd name="T21" fmla="*/ 541 h 5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19" h="541">
                    <a:moveTo>
                      <a:pt x="518" y="540"/>
                    </a:moveTo>
                    <a:lnTo>
                      <a:pt x="518" y="0"/>
                    </a:lnTo>
                    <a:lnTo>
                      <a:pt x="0" y="0"/>
                    </a:lnTo>
                    <a:lnTo>
                      <a:pt x="0" y="540"/>
                    </a:lnTo>
                    <a:lnTo>
                      <a:pt x="518" y="540"/>
                    </a:lnTo>
                  </a:path>
                </a:pathLst>
              </a:custGeom>
              <a:solidFill>
                <a:srgbClr val="CCFFFF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0" name="Rectangle 18"/>
              <p:cNvSpPr>
                <a:spLocks noChangeArrowheads="1"/>
              </p:cNvSpPr>
              <p:nvPr/>
            </p:nvSpPr>
            <p:spPr bwMode="auto">
              <a:xfrm>
                <a:off x="2982890" y="3835400"/>
                <a:ext cx="184198" cy="351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21" name="Freeform 21"/>
              <p:cNvSpPr>
                <a:spLocks/>
              </p:cNvSpPr>
              <p:nvPr/>
            </p:nvSpPr>
            <p:spPr bwMode="auto">
              <a:xfrm>
                <a:off x="2582863" y="4284663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6 w 24"/>
                  <a:gd name="T5" fmla="*/ 23 h 24"/>
                  <a:gd name="T6" fmla="*/ 18 w 24"/>
                  <a:gd name="T7" fmla="*/ 21 h 24"/>
                  <a:gd name="T8" fmla="*/ 18 w 24"/>
                  <a:gd name="T9" fmla="*/ 21 h 24"/>
                  <a:gd name="T10" fmla="*/ 20 w 24"/>
                  <a:gd name="T11" fmla="*/ 19 h 24"/>
                  <a:gd name="T12" fmla="*/ 22 w 24"/>
                  <a:gd name="T13" fmla="*/ 19 h 24"/>
                  <a:gd name="T14" fmla="*/ 22 w 24"/>
                  <a:gd name="T15" fmla="*/ 17 h 24"/>
                  <a:gd name="T16" fmla="*/ 23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9 h 24"/>
                  <a:gd name="T24" fmla="*/ 23 w 24"/>
                  <a:gd name="T25" fmla="*/ 7 h 24"/>
                  <a:gd name="T26" fmla="*/ 22 w 24"/>
                  <a:gd name="T27" fmla="*/ 5 h 24"/>
                  <a:gd name="T28" fmla="*/ 22 w 24"/>
                  <a:gd name="T29" fmla="*/ 5 h 24"/>
                  <a:gd name="T30" fmla="*/ 20 w 24"/>
                  <a:gd name="T31" fmla="*/ 4 h 24"/>
                  <a:gd name="T32" fmla="*/ 18 w 24"/>
                  <a:gd name="T33" fmla="*/ 2 h 24"/>
                  <a:gd name="T34" fmla="*/ 18 w 24"/>
                  <a:gd name="T35" fmla="*/ 2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4 w 24"/>
                  <a:gd name="T51" fmla="*/ 4 h 24"/>
                  <a:gd name="T52" fmla="*/ 2 w 24"/>
                  <a:gd name="T53" fmla="*/ 5 h 24"/>
                  <a:gd name="T54" fmla="*/ 2 w 24"/>
                  <a:gd name="T55" fmla="*/ 5 h 24"/>
                  <a:gd name="T56" fmla="*/ 0 w 24"/>
                  <a:gd name="T57" fmla="*/ 7 h 24"/>
                  <a:gd name="T58" fmla="*/ 0 w 24"/>
                  <a:gd name="T59" fmla="*/ 9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2 w 24"/>
                  <a:gd name="T67" fmla="*/ 17 h 24"/>
                  <a:gd name="T68" fmla="*/ 2 w 24"/>
                  <a:gd name="T69" fmla="*/ 19 h 24"/>
                  <a:gd name="T70" fmla="*/ 4 w 24"/>
                  <a:gd name="T71" fmla="*/ 19 h 24"/>
                  <a:gd name="T72" fmla="*/ 4 w 24"/>
                  <a:gd name="T73" fmla="*/ 21 h 24"/>
                  <a:gd name="T74" fmla="*/ 6 w 24"/>
                  <a:gd name="T75" fmla="*/ 21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2" y="19"/>
                    </a:lnTo>
                    <a:lnTo>
                      <a:pt x="22" y="17"/>
                    </a:lnTo>
                    <a:lnTo>
                      <a:pt x="23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9"/>
                    </a:lnTo>
                    <a:lnTo>
                      <a:pt x="23" y="7"/>
                    </a:lnTo>
                    <a:lnTo>
                      <a:pt x="22" y="5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2" name="Freeform 22"/>
              <p:cNvSpPr>
                <a:spLocks/>
              </p:cNvSpPr>
              <p:nvPr/>
            </p:nvSpPr>
            <p:spPr bwMode="auto">
              <a:xfrm>
                <a:off x="2586038" y="4143375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6 w 24"/>
                  <a:gd name="T5" fmla="*/ 23 h 24"/>
                  <a:gd name="T6" fmla="*/ 18 w 24"/>
                  <a:gd name="T7" fmla="*/ 21 h 24"/>
                  <a:gd name="T8" fmla="*/ 18 w 24"/>
                  <a:gd name="T9" fmla="*/ 21 h 24"/>
                  <a:gd name="T10" fmla="*/ 20 w 24"/>
                  <a:gd name="T11" fmla="*/ 19 h 24"/>
                  <a:gd name="T12" fmla="*/ 22 w 24"/>
                  <a:gd name="T13" fmla="*/ 19 h 24"/>
                  <a:gd name="T14" fmla="*/ 22 w 24"/>
                  <a:gd name="T15" fmla="*/ 17 h 24"/>
                  <a:gd name="T16" fmla="*/ 23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9 h 24"/>
                  <a:gd name="T24" fmla="*/ 23 w 24"/>
                  <a:gd name="T25" fmla="*/ 7 h 24"/>
                  <a:gd name="T26" fmla="*/ 22 w 24"/>
                  <a:gd name="T27" fmla="*/ 5 h 24"/>
                  <a:gd name="T28" fmla="*/ 22 w 24"/>
                  <a:gd name="T29" fmla="*/ 5 h 24"/>
                  <a:gd name="T30" fmla="*/ 20 w 24"/>
                  <a:gd name="T31" fmla="*/ 4 h 24"/>
                  <a:gd name="T32" fmla="*/ 18 w 24"/>
                  <a:gd name="T33" fmla="*/ 2 h 24"/>
                  <a:gd name="T34" fmla="*/ 18 w 24"/>
                  <a:gd name="T35" fmla="*/ 2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4 w 24"/>
                  <a:gd name="T51" fmla="*/ 4 h 24"/>
                  <a:gd name="T52" fmla="*/ 2 w 24"/>
                  <a:gd name="T53" fmla="*/ 5 h 24"/>
                  <a:gd name="T54" fmla="*/ 2 w 24"/>
                  <a:gd name="T55" fmla="*/ 5 h 24"/>
                  <a:gd name="T56" fmla="*/ 0 w 24"/>
                  <a:gd name="T57" fmla="*/ 7 h 24"/>
                  <a:gd name="T58" fmla="*/ 0 w 24"/>
                  <a:gd name="T59" fmla="*/ 9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2 w 24"/>
                  <a:gd name="T67" fmla="*/ 17 h 24"/>
                  <a:gd name="T68" fmla="*/ 2 w 24"/>
                  <a:gd name="T69" fmla="*/ 19 h 24"/>
                  <a:gd name="T70" fmla="*/ 4 w 24"/>
                  <a:gd name="T71" fmla="*/ 19 h 24"/>
                  <a:gd name="T72" fmla="*/ 4 w 24"/>
                  <a:gd name="T73" fmla="*/ 21 h 24"/>
                  <a:gd name="T74" fmla="*/ 6 w 24"/>
                  <a:gd name="T75" fmla="*/ 21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2" y="19"/>
                    </a:lnTo>
                    <a:lnTo>
                      <a:pt x="22" y="17"/>
                    </a:lnTo>
                    <a:lnTo>
                      <a:pt x="23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9"/>
                    </a:lnTo>
                    <a:lnTo>
                      <a:pt x="23" y="7"/>
                    </a:lnTo>
                    <a:lnTo>
                      <a:pt x="22" y="5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3" name="Line 24"/>
              <p:cNvSpPr>
                <a:spLocks noChangeShapeType="1"/>
              </p:cNvSpPr>
              <p:nvPr/>
            </p:nvSpPr>
            <p:spPr bwMode="auto">
              <a:xfrm flipV="1">
                <a:off x="2300288" y="4303713"/>
                <a:ext cx="29845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4" name="Line 25"/>
              <p:cNvSpPr>
                <a:spLocks noChangeShapeType="1"/>
              </p:cNvSpPr>
              <p:nvPr/>
            </p:nvSpPr>
            <p:spPr bwMode="auto">
              <a:xfrm flipV="1">
                <a:off x="3097214" y="5689556"/>
                <a:ext cx="76517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5" name="Line 26"/>
              <p:cNvSpPr>
                <a:spLocks noChangeShapeType="1"/>
              </p:cNvSpPr>
              <p:nvPr/>
            </p:nvSpPr>
            <p:spPr bwMode="auto">
              <a:xfrm flipH="1">
                <a:off x="2412993" y="3251200"/>
                <a:ext cx="144939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6" name="Freeform 27"/>
              <p:cNvSpPr>
                <a:spLocks/>
              </p:cNvSpPr>
              <p:nvPr/>
            </p:nvSpPr>
            <p:spPr bwMode="auto">
              <a:xfrm>
                <a:off x="7467600" y="3081338"/>
                <a:ext cx="147638" cy="2820988"/>
              </a:xfrm>
              <a:custGeom>
                <a:avLst/>
                <a:gdLst>
                  <a:gd name="T0" fmla="*/ 92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2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7" name="Freeform 28"/>
              <p:cNvSpPr>
                <a:spLocks/>
              </p:cNvSpPr>
              <p:nvPr/>
            </p:nvSpPr>
            <p:spPr bwMode="auto">
              <a:xfrm>
                <a:off x="3867150" y="3081338"/>
                <a:ext cx="147638" cy="2820988"/>
              </a:xfrm>
              <a:custGeom>
                <a:avLst/>
                <a:gdLst>
                  <a:gd name="T0" fmla="*/ 92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2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0" name="Line 32"/>
              <p:cNvSpPr>
                <a:spLocks noChangeShapeType="1"/>
              </p:cNvSpPr>
              <p:nvPr/>
            </p:nvSpPr>
            <p:spPr bwMode="auto">
              <a:xfrm flipV="1">
                <a:off x="5340350" y="4217988"/>
                <a:ext cx="341313" cy="317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1" name="Freeform 33"/>
              <p:cNvSpPr>
                <a:spLocks/>
              </p:cNvSpPr>
              <p:nvPr/>
            </p:nvSpPr>
            <p:spPr bwMode="auto">
              <a:xfrm>
                <a:off x="4567238" y="4887913"/>
                <a:ext cx="388938" cy="547688"/>
              </a:xfrm>
              <a:custGeom>
                <a:avLst/>
                <a:gdLst>
                  <a:gd name="T0" fmla="*/ 123 w 174"/>
                  <a:gd name="T1" fmla="*/ 344 h 367"/>
                  <a:gd name="T2" fmla="*/ 144 w 174"/>
                  <a:gd name="T3" fmla="*/ 342 h 367"/>
                  <a:gd name="T4" fmla="*/ 162 w 174"/>
                  <a:gd name="T5" fmla="*/ 336 h 367"/>
                  <a:gd name="T6" fmla="*/ 179 w 174"/>
                  <a:gd name="T7" fmla="*/ 324 h 367"/>
                  <a:gd name="T8" fmla="*/ 194 w 174"/>
                  <a:gd name="T9" fmla="*/ 312 h 367"/>
                  <a:gd name="T10" fmla="*/ 208 w 174"/>
                  <a:gd name="T11" fmla="*/ 294 h 367"/>
                  <a:gd name="T12" fmla="*/ 221 w 174"/>
                  <a:gd name="T13" fmla="*/ 274 h 367"/>
                  <a:gd name="T14" fmla="*/ 230 w 174"/>
                  <a:gd name="T15" fmla="*/ 251 h 367"/>
                  <a:gd name="T16" fmla="*/ 238 w 174"/>
                  <a:gd name="T17" fmla="*/ 227 h 367"/>
                  <a:gd name="T18" fmla="*/ 244 w 174"/>
                  <a:gd name="T19" fmla="*/ 200 h 367"/>
                  <a:gd name="T20" fmla="*/ 244 w 174"/>
                  <a:gd name="T21" fmla="*/ 171 h 367"/>
                  <a:gd name="T22" fmla="*/ 244 w 174"/>
                  <a:gd name="T23" fmla="*/ 145 h 367"/>
                  <a:gd name="T24" fmla="*/ 238 w 174"/>
                  <a:gd name="T25" fmla="*/ 118 h 367"/>
                  <a:gd name="T26" fmla="*/ 230 w 174"/>
                  <a:gd name="T27" fmla="*/ 92 h 367"/>
                  <a:gd name="T28" fmla="*/ 221 w 174"/>
                  <a:gd name="T29" fmla="*/ 71 h 367"/>
                  <a:gd name="T30" fmla="*/ 208 w 174"/>
                  <a:gd name="T31" fmla="*/ 51 h 367"/>
                  <a:gd name="T32" fmla="*/ 194 w 174"/>
                  <a:gd name="T33" fmla="*/ 33 h 367"/>
                  <a:gd name="T34" fmla="*/ 179 w 174"/>
                  <a:gd name="T35" fmla="*/ 19 h 367"/>
                  <a:gd name="T36" fmla="*/ 162 w 174"/>
                  <a:gd name="T37" fmla="*/ 8 h 367"/>
                  <a:gd name="T38" fmla="*/ 144 w 174"/>
                  <a:gd name="T39" fmla="*/ 2 h 367"/>
                  <a:gd name="T40" fmla="*/ 123 w 174"/>
                  <a:gd name="T41" fmla="*/ 0 h 367"/>
                  <a:gd name="T42" fmla="*/ 103 w 174"/>
                  <a:gd name="T43" fmla="*/ 2 h 367"/>
                  <a:gd name="T44" fmla="*/ 84 w 174"/>
                  <a:gd name="T45" fmla="*/ 8 h 367"/>
                  <a:gd name="T46" fmla="*/ 68 w 174"/>
                  <a:gd name="T47" fmla="*/ 19 h 367"/>
                  <a:gd name="T48" fmla="*/ 52 w 174"/>
                  <a:gd name="T49" fmla="*/ 33 h 367"/>
                  <a:gd name="T50" fmla="*/ 38 w 174"/>
                  <a:gd name="T51" fmla="*/ 51 h 367"/>
                  <a:gd name="T52" fmla="*/ 24 w 174"/>
                  <a:gd name="T53" fmla="*/ 71 h 367"/>
                  <a:gd name="T54" fmla="*/ 14 w 174"/>
                  <a:gd name="T55" fmla="*/ 92 h 367"/>
                  <a:gd name="T56" fmla="*/ 8 w 174"/>
                  <a:gd name="T57" fmla="*/ 118 h 367"/>
                  <a:gd name="T58" fmla="*/ 3 w 174"/>
                  <a:gd name="T59" fmla="*/ 145 h 367"/>
                  <a:gd name="T60" fmla="*/ 0 w 174"/>
                  <a:gd name="T61" fmla="*/ 171 h 367"/>
                  <a:gd name="T62" fmla="*/ 3 w 174"/>
                  <a:gd name="T63" fmla="*/ 200 h 367"/>
                  <a:gd name="T64" fmla="*/ 8 w 174"/>
                  <a:gd name="T65" fmla="*/ 227 h 367"/>
                  <a:gd name="T66" fmla="*/ 14 w 174"/>
                  <a:gd name="T67" fmla="*/ 251 h 367"/>
                  <a:gd name="T68" fmla="*/ 24 w 174"/>
                  <a:gd name="T69" fmla="*/ 274 h 367"/>
                  <a:gd name="T70" fmla="*/ 38 w 174"/>
                  <a:gd name="T71" fmla="*/ 294 h 367"/>
                  <a:gd name="T72" fmla="*/ 52 w 174"/>
                  <a:gd name="T73" fmla="*/ 312 h 367"/>
                  <a:gd name="T74" fmla="*/ 68 w 174"/>
                  <a:gd name="T75" fmla="*/ 324 h 367"/>
                  <a:gd name="T76" fmla="*/ 84 w 174"/>
                  <a:gd name="T77" fmla="*/ 336 h 367"/>
                  <a:gd name="T78" fmla="*/ 103 w 174"/>
                  <a:gd name="T79" fmla="*/ 342 h 367"/>
                  <a:gd name="T80" fmla="*/ 123 w 174"/>
                  <a:gd name="T81" fmla="*/ 344 h 367"/>
                  <a:gd name="T82" fmla="*/ 123 w 174"/>
                  <a:gd name="T83" fmla="*/ 344 h 36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74"/>
                  <a:gd name="T127" fmla="*/ 0 h 367"/>
                  <a:gd name="T128" fmla="*/ 174 w 174"/>
                  <a:gd name="T129" fmla="*/ 367 h 36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74" h="367">
                    <a:moveTo>
                      <a:pt x="87" y="366"/>
                    </a:moveTo>
                    <a:lnTo>
                      <a:pt x="102" y="364"/>
                    </a:lnTo>
                    <a:lnTo>
                      <a:pt x="115" y="357"/>
                    </a:lnTo>
                    <a:lnTo>
                      <a:pt x="127" y="345"/>
                    </a:lnTo>
                    <a:lnTo>
                      <a:pt x="138" y="332"/>
                    </a:lnTo>
                    <a:lnTo>
                      <a:pt x="148" y="313"/>
                    </a:lnTo>
                    <a:lnTo>
                      <a:pt x="157" y="292"/>
                    </a:lnTo>
                    <a:lnTo>
                      <a:pt x="163" y="267"/>
                    </a:lnTo>
                    <a:lnTo>
                      <a:pt x="169" y="242"/>
                    </a:lnTo>
                    <a:lnTo>
                      <a:pt x="173" y="213"/>
                    </a:lnTo>
                    <a:lnTo>
                      <a:pt x="173" y="182"/>
                    </a:lnTo>
                    <a:lnTo>
                      <a:pt x="173" y="154"/>
                    </a:lnTo>
                    <a:lnTo>
                      <a:pt x="169" y="125"/>
                    </a:lnTo>
                    <a:lnTo>
                      <a:pt x="163" y="98"/>
                    </a:lnTo>
                    <a:lnTo>
                      <a:pt x="157" y="75"/>
                    </a:lnTo>
                    <a:lnTo>
                      <a:pt x="148" y="54"/>
                    </a:lnTo>
                    <a:lnTo>
                      <a:pt x="138" y="35"/>
                    </a:lnTo>
                    <a:lnTo>
                      <a:pt x="127" y="20"/>
                    </a:lnTo>
                    <a:lnTo>
                      <a:pt x="115" y="8"/>
                    </a:lnTo>
                    <a:lnTo>
                      <a:pt x="102" y="2"/>
                    </a:lnTo>
                    <a:lnTo>
                      <a:pt x="87" y="0"/>
                    </a:lnTo>
                    <a:lnTo>
                      <a:pt x="73" y="2"/>
                    </a:lnTo>
                    <a:lnTo>
                      <a:pt x="60" y="8"/>
                    </a:lnTo>
                    <a:lnTo>
                      <a:pt x="48" y="20"/>
                    </a:lnTo>
                    <a:lnTo>
                      <a:pt x="37" y="35"/>
                    </a:lnTo>
                    <a:lnTo>
                      <a:pt x="27" y="54"/>
                    </a:lnTo>
                    <a:lnTo>
                      <a:pt x="17" y="75"/>
                    </a:lnTo>
                    <a:lnTo>
                      <a:pt x="10" y="98"/>
                    </a:lnTo>
                    <a:lnTo>
                      <a:pt x="6" y="125"/>
                    </a:lnTo>
                    <a:lnTo>
                      <a:pt x="2" y="154"/>
                    </a:lnTo>
                    <a:lnTo>
                      <a:pt x="0" y="182"/>
                    </a:lnTo>
                    <a:lnTo>
                      <a:pt x="2" y="213"/>
                    </a:lnTo>
                    <a:lnTo>
                      <a:pt x="6" y="242"/>
                    </a:lnTo>
                    <a:lnTo>
                      <a:pt x="10" y="267"/>
                    </a:lnTo>
                    <a:lnTo>
                      <a:pt x="17" y="292"/>
                    </a:lnTo>
                    <a:lnTo>
                      <a:pt x="27" y="313"/>
                    </a:lnTo>
                    <a:lnTo>
                      <a:pt x="37" y="332"/>
                    </a:lnTo>
                    <a:lnTo>
                      <a:pt x="48" y="345"/>
                    </a:lnTo>
                    <a:lnTo>
                      <a:pt x="60" y="357"/>
                    </a:lnTo>
                    <a:lnTo>
                      <a:pt x="73" y="364"/>
                    </a:lnTo>
                    <a:lnTo>
                      <a:pt x="87" y="366"/>
                    </a:lnTo>
                  </a:path>
                </a:pathLst>
              </a:custGeom>
              <a:solidFill>
                <a:srgbClr val="FFE6CD"/>
              </a:solidFill>
              <a:ln w="1905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2" name="Line 34"/>
              <p:cNvSpPr>
                <a:spLocks noChangeShapeType="1"/>
              </p:cNvSpPr>
              <p:nvPr/>
            </p:nvSpPr>
            <p:spPr bwMode="auto">
              <a:xfrm>
                <a:off x="4016375" y="5157788"/>
                <a:ext cx="55403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4" name="Line 36"/>
              <p:cNvSpPr>
                <a:spLocks noChangeShapeType="1"/>
              </p:cNvSpPr>
              <p:nvPr/>
            </p:nvSpPr>
            <p:spPr bwMode="auto">
              <a:xfrm flipH="1" flipV="1">
                <a:off x="4016375" y="3241675"/>
                <a:ext cx="577850" cy="47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5" name="Freeform 37"/>
              <p:cNvSpPr>
                <a:spLocks/>
              </p:cNvSpPr>
              <p:nvPr/>
            </p:nvSpPr>
            <p:spPr bwMode="auto">
              <a:xfrm>
                <a:off x="4256088" y="4340225"/>
                <a:ext cx="41275" cy="38100"/>
              </a:xfrm>
              <a:custGeom>
                <a:avLst/>
                <a:gdLst>
                  <a:gd name="T0" fmla="*/ 11 w 26"/>
                  <a:gd name="T1" fmla="*/ 23 h 24"/>
                  <a:gd name="T2" fmla="*/ 13 w 26"/>
                  <a:gd name="T3" fmla="*/ 23 h 24"/>
                  <a:gd name="T4" fmla="*/ 15 w 26"/>
                  <a:gd name="T5" fmla="*/ 23 h 24"/>
                  <a:gd name="T6" fmla="*/ 17 w 26"/>
                  <a:gd name="T7" fmla="*/ 23 h 24"/>
                  <a:gd name="T8" fmla="*/ 19 w 26"/>
                  <a:gd name="T9" fmla="*/ 21 h 24"/>
                  <a:gd name="T10" fmla="*/ 21 w 26"/>
                  <a:gd name="T11" fmla="*/ 21 h 24"/>
                  <a:gd name="T12" fmla="*/ 21 w 26"/>
                  <a:gd name="T13" fmla="*/ 19 h 24"/>
                  <a:gd name="T14" fmla="*/ 23 w 26"/>
                  <a:gd name="T15" fmla="*/ 17 h 24"/>
                  <a:gd name="T16" fmla="*/ 23 w 26"/>
                  <a:gd name="T17" fmla="*/ 15 h 24"/>
                  <a:gd name="T18" fmla="*/ 23 w 26"/>
                  <a:gd name="T19" fmla="*/ 14 h 24"/>
                  <a:gd name="T20" fmla="*/ 25 w 26"/>
                  <a:gd name="T21" fmla="*/ 12 h 24"/>
                  <a:gd name="T22" fmla="*/ 23 w 26"/>
                  <a:gd name="T23" fmla="*/ 10 h 24"/>
                  <a:gd name="T24" fmla="*/ 23 w 26"/>
                  <a:gd name="T25" fmla="*/ 10 h 24"/>
                  <a:gd name="T26" fmla="*/ 23 w 26"/>
                  <a:gd name="T27" fmla="*/ 8 h 24"/>
                  <a:gd name="T28" fmla="*/ 21 w 26"/>
                  <a:gd name="T29" fmla="*/ 6 h 24"/>
                  <a:gd name="T30" fmla="*/ 21 w 26"/>
                  <a:gd name="T31" fmla="*/ 4 h 24"/>
                  <a:gd name="T32" fmla="*/ 19 w 26"/>
                  <a:gd name="T33" fmla="*/ 4 h 24"/>
                  <a:gd name="T34" fmla="*/ 17 w 26"/>
                  <a:gd name="T35" fmla="*/ 2 h 24"/>
                  <a:gd name="T36" fmla="*/ 15 w 26"/>
                  <a:gd name="T37" fmla="*/ 2 h 24"/>
                  <a:gd name="T38" fmla="*/ 13 w 26"/>
                  <a:gd name="T39" fmla="*/ 2 h 24"/>
                  <a:gd name="T40" fmla="*/ 11 w 26"/>
                  <a:gd name="T41" fmla="*/ 0 h 24"/>
                  <a:gd name="T42" fmla="*/ 11 w 26"/>
                  <a:gd name="T43" fmla="*/ 2 h 24"/>
                  <a:gd name="T44" fmla="*/ 9 w 26"/>
                  <a:gd name="T45" fmla="*/ 2 h 24"/>
                  <a:gd name="T46" fmla="*/ 8 w 26"/>
                  <a:gd name="T47" fmla="*/ 2 h 24"/>
                  <a:gd name="T48" fmla="*/ 6 w 26"/>
                  <a:gd name="T49" fmla="*/ 4 h 24"/>
                  <a:gd name="T50" fmla="*/ 4 w 26"/>
                  <a:gd name="T51" fmla="*/ 4 h 24"/>
                  <a:gd name="T52" fmla="*/ 4 w 26"/>
                  <a:gd name="T53" fmla="*/ 6 h 24"/>
                  <a:gd name="T54" fmla="*/ 2 w 26"/>
                  <a:gd name="T55" fmla="*/ 8 h 24"/>
                  <a:gd name="T56" fmla="*/ 2 w 26"/>
                  <a:gd name="T57" fmla="*/ 10 h 24"/>
                  <a:gd name="T58" fmla="*/ 2 w 26"/>
                  <a:gd name="T59" fmla="*/ 10 h 24"/>
                  <a:gd name="T60" fmla="*/ 0 w 26"/>
                  <a:gd name="T61" fmla="*/ 12 h 24"/>
                  <a:gd name="T62" fmla="*/ 2 w 26"/>
                  <a:gd name="T63" fmla="*/ 14 h 24"/>
                  <a:gd name="T64" fmla="*/ 2 w 26"/>
                  <a:gd name="T65" fmla="*/ 15 h 24"/>
                  <a:gd name="T66" fmla="*/ 2 w 26"/>
                  <a:gd name="T67" fmla="*/ 17 h 24"/>
                  <a:gd name="T68" fmla="*/ 4 w 26"/>
                  <a:gd name="T69" fmla="*/ 19 h 24"/>
                  <a:gd name="T70" fmla="*/ 4 w 26"/>
                  <a:gd name="T71" fmla="*/ 21 h 24"/>
                  <a:gd name="T72" fmla="*/ 6 w 26"/>
                  <a:gd name="T73" fmla="*/ 21 h 24"/>
                  <a:gd name="T74" fmla="*/ 8 w 26"/>
                  <a:gd name="T75" fmla="*/ 23 h 24"/>
                  <a:gd name="T76" fmla="*/ 9 w 26"/>
                  <a:gd name="T77" fmla="*/ 23 h 24"/>
                  <a:gd name="T78" fmla="*/ 11 w 26"/>
                  <a:gd name="T79" fmla="*/ 23 h 24"/>
                  <a:gd name="T80" fmla="*/ 11 w 26"/>
                  <a:gd name="T81" fmla="*/ 23 h 24"/>
                  <a:gd name="T82" fmla="*/ 11 w 26"/>
                  <a:gd name="T83" fmla="*/ 23 h 2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6"/>
                  <a:gd name="T127" fmla="*/ 0 h 24"/>
                  <a:gd name="T128" fmla="*/ 26 w 26"/>
                  <a:gd name="T129" fmla="*/ 24 h 24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6" h="24">
                    <a:moveTo>
                      <a:pt x="11" y="23"/>
                    </a:moveTo>
                    <a:lnTo>
                      <a:pt x="13" y="23"/>
                    </a:lnTo>
                    <a:lnTo>
                      <a:pt x="15" y="23"/>
                    </a:lnTo>
                    <a:lnTo>
                      <a:pt x="17" y="23"/>
                    </a:lnTo>
                    <a:lnTo>
                      <a:pt x="19" y="21"/>
                    </a:lnTo>
                    <a:lnTo>
                      <a:pt x="21" y="21"/>
                    </a:lnTo>
                    <a:lnTo>
                      <a:pt x="21" y="19"/>
                    </a:lnTo>
                    <a:lnTo>
                      <a:pt x="23" y="17"/>
                    </a:lnTo>
                    <a:lnTo>
                      <a:pt x="23" y="15"/>
                    </a:lnTo>
                    <a:lnTo>
                      <a:pt x="23" y="14"/>
                    </a:lnTo>
                    <a:lnTo>
                      <a:pt x="25" y="12"/>
                    </a:lnTo>
                    <a:lnTo>
                      <a:pt x="23" y="10"/>
                    </a:lnTo>
                    <a:lnTo>
                      <a:pt x="23" y="8"/>
                    </a:lnTo>
                    <a:lnTo>
                      <a:pt x="21" y="6"/>
                    </a:lnTo>
                    <a:lnTo>
                      <a:pt x="21" y="4"/>
                    </a:lnTo>
                    <a:lnTo>
                      <a:pt x="19" y="4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3" y="2"/>
                    </a:lnTo>
                    <a:lnTo>
                      <a:pt x="11" y="0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8" y="2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2" y="15"/>
                    </a:lnTo>
                    <a:lnTo>
                      <a:pt x="2" y="17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9" y="23"/>
                    </a:lnTo>
                    <a:lnTo>
                      <a:pt x="11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6" name="Line 38"/>
              <p:cNvSpPr>
                <a:spLocks noChangeShapeType="1"/>
              </p:cNvSpPr>
              <p:nvPr/>
            </p:nvSpPr>
            <p:spPr bwMode="auto">
              <a:xfrm>
                <a:off x="4356100" y="3868738"/>
                <a:ext cx="3175" cy="12890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7" name="Freeform 39"/>
              <p:cNvSpPr>
                <a:spLocks/>
              </p:cNvSpPr>
              <p:nvPr/>
            </p:nvSpPr>
            <p:spPr bwMode="auto">
              <a:xfrm>
                <a:off x="4341813" y="4668838"/>
                <a:ext cx="38100" cy="38100"/>
              </a:xfrm>
              <a:custGeom>
                <a:avLst/>
                <a:gdLst>
                  <a:gd name="T0" fmla="*/ 9 w 24"/>
                  <a:gd name="T1" fmla="*/ 23 h 24"/>
                  <a:gd name="T2" fmla="*/ 13 w 24"/>
                  <a:gd name="T3" fmla="*/ 23 h 24"/>
                  <a:gd name="T4" fmla="*/ 15 w 24"/>
                  <a:gd name="T5" fmla="*/ 23 h 24"/>
                  <a:gd name="T6" fmla="*/ 15 w 24"/>
                  <a:gd name="T7" fmla="*/ 21 h 24"/>
                  <a:gd name="T8" fmla="*/ 17 w 24"/>
                  <a:gd name="T9" fmla="*/ 21 h 24"/>
                  <a:gd name="T10" fmla="*/ 19 w 24"/>
                  <a:gd name="T11" fmla="*/ 19 h 24"/>
                  <a:gd name="T12" fmla="*/ 21 w 24"/>
                  <a:gd name="T13" fmla="*/ 19 h 24"/>
                  <a:gd name="T14" fmla="*/ 21 w 24"/>
                  <a:gd name="T15" fmla="*/ 17 h 24"/>
                  <a:gd name="T16" fmla="*/ 21 w 24"/>
                  <a:gd name="T17" fmla="*/ 15 h 24"/>
                  <a:gd name="T18" fmla="*/ 23 w 24"/>
                  <a:gd name="T19" fmla="*/ 13 h 24"/>
                  <a:gd name="T20" fmla="*/ 23 w 24"/>
                  <a:gd name="T21" fmla="*/ 12 h 24"/>
                  <a:gd name="T22" fmla="*/ 23 w 24"/>
                  <a:gd name="T23" fmla="*/ 10 h 24"/>
                  <a:gd name="T24" fmla="*/ 21 w 24"/>
                  <a:gd name="T25" fmla="*/ 8 h 24"/>
                  <a:gd name="T26" fmla="*/ 21 w 24"/>
                  <a:gd name="T27" fmla="*/ 6 h 24"/>
                  <a:gd name="T28" fmla="*/ 21 w 24"/>
                  <a:gd name="T29" fmla="*/ 6 h 24"/>
                  <a:gd name="T30" fmla="*/ 19 w 24"/>
                  <a:gd name="T31" fmla="*/ 4 h 24"/>
                  <a:gd name="T32" fmla="*/ 17 w 24"/>
                  <a:gd name="T33" fmla="*/ 2 h 24"/>
                  <a:gd name="T34" fmla="*/ 15 w 24"/>
                  <a:gd name="T35" fmla="*/ 2 h 24"/>
                  <a:gd name="T36" fmla="*/ 15 w 24"/>
                  <a:gd name="T37" fmla="*/ 0 h 24"/>
                  <a:gd name="T38" fmla="*/ 13 w 24"/>
                  <a:gd name="T39" fmla="*/ 0 h 24"/>
                  <a:gd name="T40" fmla="*/ 11 w 24"/>
                  <a:gd name="T41" fmla="*/ 0 h 24"/>
                  <a:gd name="T42" fmla="*/ 9 w 24"/>
                  <a:gd name="T43" fmla="*/ 0 h 24"/>
                  <a:gd name="T44" fmla="*/ 7 w 24"/>
                  <a:gd name="T45" fmla="*/ 0 h 24"/>
                  <a:gd name="T46" fmla="*/ 5 w 24"/>
                  <a:gd name="T47" fmla="*/ 2 h 24"/>
                  <a:gd name="T48" fmla="*/ 3 w 24"/>
                  <a:gd name="T49" fmla="*/ 2 h 24"/>
                  <a:gd name="T50" fmla="*/ 2 w 24"/>
                  <a:gd name="T51" fmla="*/ 4 h 24"/>
                  <a:gd name="T52" fmla="*/ 2 w 24"/>
                  <a:gd name="T53" fmla="*/ 6 h 24"/>
                  <a:gd name="T54" fmla="*/ 0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2 h 24"/>
                  <a:gd name="T62" fmla="*/ 0 w 24"/>
                  <a:gd name="T63" fmla="*/ 13 h 24"/>
                  <a:gd name="T64" fmla="*/ 0 w 24"/>
                  <a:gd name="T65" fmla="*/ 15 h 24"/>
                  <a:gd name="T66" fmla="*/ 0 w 24"/>
                  <a:gd name="T67" fmla="*/ 17 h 24"/>
                  <a:gd name="T68" fmla="*/ 2 w 24"/>
                  <a:gd name="T69" fmla="*/ 19 h 24"/>
                  <a:gd name="T70" fmla="*/ 2 w 24"/>
                  <a:gd name="T71" fmla="*/ 19 h 24"/>
                  <a:gd name="T72" fmla="*/ 3 w 24"/>
                  <a:gd name="T73" fmla="*/ 21 h 24"/>
                  <a:gd name="T74" fmla="*/ 5 w 24"/>
                  <a:gd name="T75" fmla="*/ 21 h 24"/>
                  <a:gd name="T76" fmla="*/ 7 w 24"/>
                  <a:gd name="T77" fmla="*/ 23 h 24"/>
                  <a:gd name="T78" fmla="*/ 9 w 24"/>
                  <a:gd name="T79" fmla="*/ 23 h 24"/>
                  <a:gd name="T80" fmla="*/ 11 w 24"/>
                  <a:gd name="T81" fmla="*/ 23 h 24"/>
                  <a:gd name="T82" fmla="*/ 11 w 24"/>
                  <a:gd name="T83" fmla="*/ 23 h 24"/>
                  <a:gd name="T84" fmla="*/ 9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9" y="23"/>
                    </a:moveTo>
                    <a:lnTo>
                      <a:pt x="13" y="23"/>
                    </a:lnTo>
                    <a:lnTo>
                      <a:pt x="15" y="23"/>
                    </a:lnTo>
                    <a:lnTo>
                      <a:pt x="15" y="21"/>
                    </a:lnTo>
                    <a:lnTo>
                      <a:pt x="17" y="21"/>
                    </a:lnTo>
                    <a:lnTo>
                      <a:pt x="19" y="19"/>
                    </a:lnTo>
                    <a:lnTo>
                      <a:pt x="21" y="19"/>
                    </a:lnTo>
                    <a:lnTo>
                      <a:pt x="21" y="17"/>
                    </a:lnTo>
                    <a:lnTo>
                      <a:pt x="21" y="15"/>
                    </a:lnTo>
                    <a:lnTo>
                      <a:pt x="23" y="13"/>
                    </a:lnTo>
                    <a:lnTo>
                      <a:pt x="23" y="12"/>
                    </a:lnTo>
                    <a:lnTo>
                      <a:pt x="23" y="10"/>
                    </a:lnTo>
                    <a:lnTo>
                      <a:pt x="21" y="8"/>
                    </a:lnTo>
                    <a:lnTo>
                      <a:pt x="21" y="6"/>
                    </a:lnTo>
                    <a:lnTo>
                      <a:pt x="19" y="4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3" y="21"/>
                    </a:lnTo>
                    <a:lnTo>
                      <a:pt x="5" y="21"/>
                    </a:lnTo>
                    <a:lnTo>
                      <a:pt x="7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9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8" name="Freeform 40"/>
              <p:cNvSpPr>
                <a:spLocks/>
              </p:cNvSpPr>
              <p:nvPr/>
            </p:nvSpPr>
            <p:spPr bwMode="auto">
              <a:xfrm>
                <a:off x="4341813" y="5140325"/>
                <a:ext cx="38100" cy="38100"/>
              </a:xfrm>
              <a:custGeom>
                <a:avLst/>
                <a:gdLst>
                  <a:gd name="T0" fmla="*/ 9 w 24"/>
                  <a:gd name="T1" fmla="*/ 23 h 24"/>
                  <a:gd name="T2" fmla="*/ 13 w 24"/>
                  <a:gd name="T3" fmla="*/ 23 h 24"/>
                  <a:gd name="T4" fmla="*/ 15 w 24"/>
                  <a:gd name="T5" fmla="*/ 23 h 24"/>
                  <a:gd name="T6" fmla="*/ 15 w 24"/>
                  <a:gd name="T7" fmla="*/ 23 h 24"/>
                  <a:gd name="T8" fmla="*/ 17 w 24"/>
                  <a:gd name="T9" fmla="*/ 21 h 24"/>
                  <a:gd name="T10" fmla="*/ 19 w 24"/>
                  <a:gd name="T11" fmla="*/ 19 h 24"/>
                  <a:gd name="T12" fmla="*/ 19 w 24"/>
                  <a:gd name="T13" fmla="*/ 19 h 24"/>
                  <a:gd name="T14" fmla="*/ 21 w 24"/>
                  <a:gd name="T15" fmla="*/ 17 h 24"/>
                  <a:gd name="T16" fmla="*/ 21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10 h 24"/>
                  <a:gd name="T24" fmla="*/ 21 w 24"/>
                  <a:gd name="T25" fmla="*/ 8 h 24"/>
                  <a:gd name="T26" fmla="*/ 21 w 24"/>
                  <a:gd name="T27" fmla="*/ 6 h 24"/>
                  <a:gd name="T28" fmla="*/ 19 w 24"/>
                  <a:gd name="T29" fmla="*/ 6 h 24"/>
                  <a:gd name="T30" fmla="*/ 19 w 24"/>
                  <a:gd name="T31" fmla="*/ 4 h 24"/>
                  <a:gd name="T32" fmla="*/ 17 w 24"/>
                  <a:gd name="T33" fmla="*/ 2 h 24"/>
                  <a:gd name="T34" fmla="*/ 15 w 24"/>
                  <a:gd name="T35" fmla="*/ 2 h 24"/>
                  <a:gd name="T36" fmla="*/ 15 w 24"/>
                  <a:gd name="T37" fmla="*/ 0 h 24"/>
                  <a:gd name="T38" fmla="*/ 13 w 24"/>
                  <a:gd name="T39" fmla="*/ 0 h 24"/>
                  <a:gd name="T40" fmla="*/ 11 w 24"/>
                  <a:gd name="T41" fmla="*/ 0 h 24"/>
                  <a:gd name="T42" fmla="*/ 9 w 24"/>
                  <a:gd name="T43" fmla="*/ 0 h 24"/>
                  <a:gd name="T44" fmla="*/ 7 w 24"/>
                  <a:gd name="T45" fmla="*/ 0 h 24"/>
                  <a:gd name="T46" fmla="*/ 5 w 24"/>
                  <a:gd name="T47" fmla="*/ 2 h 24"/>
                  <a:gd name="T48" fmla="*/ 3 w 24"/>
                  <a:gd name="T49" fmla="*/ 2 h 24"/>
                  <a:gd name="T50" fmla="*/ 2 w 24"/>
                  <a:gd name="T51" fmla="*/ 4 h 24"/>
                  <a:gd name="T52" fmla="*/ 2 w 24"/>
                  <a:gd name="T53" fmla="*/ 6 h 24"/>
                  <a:gd name="T54" fmla="*/ 0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0 w 24"/>
                  <a:gd name="T67" fmla="*/ 17 h 24"/>
                  <a:gd name="T68" fmla="*/ 2 w 24"/>
                  <a:gd name="T69" fmla="*/ 19 h 24"/>
                  <a:gd name="T70" fmla="*/ 2 w 24"/>
                  <a:gd name="T71" fmla="*/ 19 h 24"/>
                  <a:gd name="T72" fmla="*/ 3 w 24"/>
                  <a:gd name="T73" fmla="*/ 21 h 24"/>
                  <a:gd name="T74" fmla="*/ 5 w 24"/>
                  <a:gd name="T75" fmla="*/ 23 h 24"/>
                  <a:gd name="T76" fmla="*/ 7 w 24"/>
                  <a:gd name="T77" fmla="*/ 23 h 24"/>
                  <a:gd name="T78" fmla="*/ 9 w 24"/>
                  <a:gd name="T79" fmla="*/ 23 h 24"/>
                  <a:gd name="T80" fmla="*/ 11 w 24"/>
                  <a:gd name="T81" fmla="*/ 23 h 24"/>
                  <a:gd name="T82" fmla="*/ 11 w 24"/>
                  <a:gd name="T83" fmla="*/ 23 h 24"/>
                  <a:gd name="T84" fmla="*/ 9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9" y="23"/>
                    </a:moveTo>
                    <a:lnTo>
                      <a:pt x="13" y="23"/>
                    </a:lnTo>
                    <a:lnTo>
                      <a:pt x="15" y="23"/>
                    </a:lnTo>
                    <a:lnTo>
                      <a:pt x="17" y="21"/>
                    </a:lnTo>
                    <a:lnTo>
                      <a:pt x="19" y="19"/>
                    </a:lnTo>
                    <a:lnTo>
                      <a:pt x="21" y="17"/>
                    </a:lnTo>
                    <a:lnTo>
                      <a:pt x="21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10"/>
                    </a:lnTo>
                    <a:lnTo>
                      <a:pt x="21" y="8"/>
                    </a:lnTo>
                    <a:lnTo>
                      <a:pt x="21" y="6"/>
                    </a:lnTo>
                    <a:lnTo>
                      <a:pt x="19" y="6"/>
                    </a:lnTo>
                    <a:lnTo>
                      <a:pt x="19" y="4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3" y="21"/>
                    </a:lnTo>
                    <a:lnTo>
                      <a:pt x="5" y="23"/>
                    </a:lnTo>
                    <a:lnTo>
                      <a:pt x="7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9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9" name="Line 43"/>
              <p:cNvSpPr>
                <a:spLocks noChangeShapeType="1"/>
              </p:cNvSpPr>
              <p:nvPr/>
            </p:nvSpPr>
            <p:spPr bwMode="auto">
              <a:xfrm flipH="1" flipV="1">
                <a:off x="4019550" y="4049713"/>
                <a:ext cx="698500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0" name="Freeform 44"/>
              <p:cNvSpPr>
                <a:spLocks/>
              </p:cNvSpPr>
              <p:nvPr/>
            </p:nvSpPr>
            <p:spPr bwMode="auto">
              <a:xfrm>
                <a:off x="4273550" y="4359275"/>
                <a:ext cx="1412875" cy="450850"/>
              </a:xfrm>
              <a:custGeom>
                <a:avLst/>
                <a:gdLst>
                  <a:gd name="T0" fmla="*/ 889 w 935"/>
                  <a:gd name="T1" fmla="*/ 283 h 284"/>
                  <a:gd name="T2" fmla="*/ 0 w 935"/>
                  <a:gd name="T3" fmla="*/ 283 h 284"/>
                  <a:gd name="T4" fmla="*/ 0 w 935"/>
                  <a:gd name="T5" fmla="*/ 0 h 284"/>
                  <a:gd name="T6" fmla="*/ 0 60000 65536"/>
                  <a:gd name="T7" fmla="*/ 0 60000 65536"/>
                  <a:gd name="T8" fmla="*/ 0 60000 65536"/>
                  <a:gd name="T9" fmla="*/ 0 w 935"/>
                  <a:gd name="T10" fmla="*/ 0 h 284"/>
                  <a:gd name="T11" fmla="*/ 935 w 935"/>
                  <a:gd name="T12" fmla="*/ 284 h 2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35" h="284">
                    <a:moveTo>
                      <a:pt x="934" y="283"/>
                    </a:moveTo>
                    <a:lnTo>
                      <a:pt x="0" y="283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1" name="Freeform 45"/>
              <p:cNvSpPr>
                <a:spLocks/>
              </p:cNvSpPr>
              <p:nvPr/>
            </p:nvSpPr>
            <p:spPr bwMode="auto">
              <a:xfrm>
                <a:off x="5686425" y="3081338"/>
                <a:ext cx="147638" cy="2820988"/>
              </a:xfrm>
              <a:custGeom>
                <a:avLst/>
                <a:gdLst>
                  <a:gd name="T0" fmla="*/ 90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0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2" name="Freeform 46"/>
              <p:cNvSpPr>
                <a:spLocks/>
              </p:cNvSpPr>
              <p:nvPr/>
            </p:nvSpPr>
            <p:spPr bwMode="auto">
              <a:xfrm>
                <a:off x="4602163" y="3141663"/>
                <a:ext cx="579438" cy="669925"/>
              </a:xfrm>
              <a:custGeom>
                <a:avLst/>
                <a:gdLst>
                  <a:gd name="T0" fmla="*/ 0 w 301"/>
                  <a:gd name="T1" fmla="*/ 0 h 422"/>
                  <a:gd name="T2" fmla="*/ 0 w 301"/>
                  <a:gd name="T3" fmla="*/ 170 h 422"/>
                  <a:gd name="T4" fmla="*/ 75 w 301"/>
                  <a:gd name="T5" fmla="*/ 210 h 422"/>
                  <a:gd name="T6" fmla="*/ 0 w 301"/>
                  <a:gd name="T7" fmla="*/ 251 h 422"/>
                  <a:gd name="T8" fmla="*/ 0 w 301"/>
                  <a:gd name="T9" fmla="*/ 421 h 422"/>
                  <a:gd name="T10" fmla="*/ 364 w 301"/>
                  <a:gd name="T11" fmla="*/ 285 h 422"/>
                  <a:gd name="T12" fmla="*/ 364 w 301"/>
                  <a:gd name="T13" fmla="*/ 138 h 422"/>
                  <a:gd name="T14" fmla="*/ 0 w 301"/>
                  <a:gd name="T15" fmla="*/ 0 h 422"/>
                  <a:gd name="T16" fmla="*/ 0 w 301"/>
                  <a:gd name="T17" fmla="*/ 0 h 42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01"/>
                  <a:gd name="T28" fmla="*/ 0 h 422"/>
                  <a:gd name="T29" fmla="*/ 301 w 301"/>
                  <a:gd name="T30" fmla="*/ 422 h 42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01" h="422">
                    <a:moveTo>
                      <a:pt x="0" y="0"/>
                    </a:moveTo>
                    <a:lnTo>
                      <a:pt x="0" y="170"/>
                    </a:lnTo>
                    <a:lnTo>
                      <a:pt x="62" y="210"/>
                    </a:lnTo>
                    <a:lnTo>
                      <a:pt x="0" y="251"/>
                    </a:lnTo>
                    <a:lnTo>
                      <a:pt x="0" y="421"/>
                    </a:lnTo>
                    <a:lnTo>
                      <a:pt x="300" y="285"/>
                    </a:lnTo>
                    <a:lnTo>
                      <a:pt x="300" y="13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FF99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3" name="Freeform 47"/>
              <p:cNvSpPr>
                <a:spLocks/>
              </p:cNvSpPr>
              <p:nvPr/>
            </p:nvSpPr>
            <p:spPr bwMode="auto">
              <a:xfrm>
                <a:off x="4713288" y="3944938"/>
                <a:ext cx="620713" cy="727075"/>
              </a:xfrm>
              <a:custGeom>
                <a:avLst/>
                <a:gdLst>
                  <a:gd name="T0" fmla="*/ 0 w 300"/>
                  <a:gd name="T1" fmla="*/ 0 h 422"/>
                  <a:gd name="T2" fmla="*/ 0 w 300"/>
                  <a:gd name="T3" fmla="*/ 186 h 422"/>
                  <a:gd name="T4" fmla="*/ 80 w 300"/>
                  <a:gd name="T5" fmla="*/ 229 h 422"/>
                  <a:gd name="T6" fmla="*/ 0 w 300"/>
                  <a:gd name="T7" fmla="*/ 272 h 422"/>
                  <a:gd name="T8" fmla="*/ 0 w 300"/>
                  <a:gd name="T9" fmla="*/ 457 h 422"/>
                  <a:gd name="T10" fmla="*/ 390 w 300"/>
                  <a:gd name="T11" fmla="*/ 309 h 422"/>
                  <a:gd name="T12" fmla="*/ 390 w 300"/>
                  <a:gd name="T13" fmla="*/ 148 h 422"/>
                  <a:gd name="T14" fmla="*/ 0 w 300"/>
                  <a:gd name="T15" fmla="*/ 0 h 422"/>
                  <a:gd name="T16" fmla="*/ 0 w 300"/>
                  <a:gd name="T17" fmla="*/ 0 h 42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00"/>
                  <a:gd name="T28" fmla="*/ 0 h 422"/>
                  <a:gd name="T29" fmla="*/ 300 w 300"/>
                  <a:gd name="T30" fmla="*/ 422 h 42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00" h="422">
                    <a:moveTo>
                      <a:pt x="0" y="0"/>
                    </a:moveTo>
                    <a:lnTo>
                      <a:pt x="0" y="171"/>
                    </a:lnTo>
                    <a:lnTo>
                      <a:pt x="61" y="211"/>
                    </a:lnTo>
                    <a:lnTo>
                      <a:pt x="0" y="251"/>
                    </a:lnTo>
                    <a:lnTo>
                      <a:pt x="0" y="421"/>
                    </a:lnTo>
                    <a:lnTo>
                      <a:pt x="299" y="285"/>
                    </a:lnTo>
                    <a:lnTo>
                      <a:pt x="299" y="13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FF99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4" name="Freeform 48"/>
              <p:cNvSpPr>
                <a:spLocks/>
              </p:cNvSpPr>
              <p:nvPr/>
            </p:nvSpPr>
            <p:spPr bwMode="auto">
              <a:xfrm>
                <a:off x="4246563" y="3482975"/>
                <a:ext cx="239713" cy="379413"/>
              </a:xfrm>
              <a:custGeom>
                <a:avLst/>
                <a:gdLst>
                  <a:gd name="T0" fmla="*/ 73 w 151"/>
                  <a:gd name="T1" fmla="*/ 236 h 239"/>
                  <a:gd name="T2" fmla="*/ 86 w 151"/>
                  <a:gd name="T3" fmla="*/ 236 h 239"/>
                  <a:gd name="T4" fmla="*/ 98 w 151"/>
                  <a:gd name="T5" fmla="*/ 232 h 239"/>
                  <a:gd name="T6" fmla="*/ 109 w 151"/>
                  <a:gd name="T7" fmla="*/ 224 h 239"/>
                  <a:gd name="T8" fmla="*/ 119 w 151"/>
                  <a:gd name="T9" fmla="*/ 215 h 239"/>
                  <a:gd name="T10" fmla="*/ 129 w 151"/>
                  <a:gd name="T11" fmla="*/ 203 h 239"/>
                  <a:gd name="T12" fmla="*/ 134 w 151"/>
                  <a:gd name="T13" fmla="*/ 188 h 239"/>
                  <a:gd name="T14" fmla="*/ 142 w 151"/>
                  <a:gd name="T15" fmla="*/ 172 h 239"/>
                  <a:gd name="T16" fmla="*/ 146 w 151"/>
                  <a:gd name="T17" fmla="*/ 155 h 239"/>
                  <a:gd name="T18" fmla="*/ 150 w 151"/>
                  <a:gd name="T19" fmla="*/ 138 h 239"/>
                  <a:gd name="T20" fmla="*/ 150 w 151"/>
                  <a:gd name="T21" fmla="*/ 119 h 239"/>
                  <a:gd name="T22" fmla="*/ 150 w 151"/>
                  <a:gd name="T23" fmla="*/ 100 h 239"/>
                  <a:gd name="T24" fmla="*/ 146 w 151"/>
                  <a:gd name="T25" fmla="*/ 80 h 239"/>
                  <a:gd name="T26" fmla="*/ 142 w 151"/>
                  <a:gd name="T27" fmla="*/ 63 h 239"/>
                  <a:gd name="T28" fmla="*/ 134 w 151"/>
                  <a:gd name="T29" fmla="*/ 48 h 239"/>
                  <a:gd name="T30" fmla="*/ 129 w 151"/>
                  <a:gd name="T31" fmla="*/ 34 h 239"/>
                  <a:gd name="T32" fmla="*/ 119 w 151"/>
                  <a:gd name="T33" fmla="*/ 23 h 239"/>
                  <a:gd name="T34" fmla="*/ 109 w 151"/>
                  <a:gd name="T35" fmla="*/ 13 h 239"/>
                  <a:gd name="T36" fmla="*/ 98 w 151"/>
                  <a:gd name="T37" fmla="*/ 6 h 239"/>
                  <a:gd name="T38" fmla="*/ 86 w 151"/>
                  <a:gd name="T39" fmla="*/ 0 h 239"/>
                  <a:gd name="T40" fmla="*/ 75 w 151"/>
                  <a:gd name="T41" fmla="*/ 0 h 239"/>
                  <a:gd name="T42" fmla="*/ 62 w 151"/>
                  <a:gd name="T43" fmla="*/ 0 h 239"/>
                  <a:gd name="T44" fmla="*/ 50 w 151"/>
                  <a:gd name="T45" fmla="*/ 6 h 239"/>
                  <a:gd name="T46" fmla="*/ 40 w 151"/>
                  <a:gd name="T47" fmla="*/ 13 h 239"/>
                  <a:gd name="T48" fmla="*/ 31 w 151"/>
                  <a:gd name="T49" fmla="*/ 23 h 239"/>
                  <a:gd name="T50" fmla="*/ 21 w 151"/>
                  <a:gd name="T51" fmla="*/ 34 h 239"/>
                  <a:gd name="T52" fmla="*/ 14 w 151"/>
                  <a:gd name="T53" fmla="*/ 48 h 239"/>
                  <a:gd name="T54" fmla="*/ 8 w 151"/>
                  <a:gd name="T55" fmla="*/ 63 h 239"/>
                  <a:gd name="T56" fmla="*/ 4 w 151"/>
                  <a:gd name="T57" fmla="*/ 80 h 239"/>
                  <a:gd name="T58" fmla="*/ 0 w 151"/>
                  <a:gd name="T59" fmla="*/ 100 h 239"/>
                  <a:gd name="T60" fmla="*/ 0 w 151"/>
                  <a:gd name="T61" fmla="*/ 119 h 239"/>
                  <a:gd name="T62" fmla="*/ 0 w 151"/>
                  <a:gd name="T63" fmla="*/ 138 h 239"/>
                  <a:gd name="T64" fmla="*/ 4 w 151"/>
                  <a:gd name="T65" fmla="*/ 155 h 239"/>
                  <a:gd name="T66" fmla="*/ 8 w 151"/>
                  <a:gd name="T67" fmla="*/ 172 h 239"/>
                  <a:gd name="T68" fmla="*/ 14 w 151"/>
                  <a:gd name="T69" fmla="*/ 188 h 239"/>
                  <a:gd name="T70" fmla="*/ 21 w 151"/>
                  <a:gd name="T71" fmla="*/ 203 h 239"/>
                  <a:gd name="T72" fmla="*/ 31 w 151"/>
                  <a:gd name="T73" fmla="*/ 215 h 239"/>
                  <a:gd name="T74" fmla="*/ 40 w 151"/>
                  <a:gd name="T75" fmla="*/ 224 h 239"/>
                  <a:gd name="T76" fmla="*/ 50 w 151"/>
                  <a:gd name="T77" fmla="*/ 232 h 239"/>
                  <a:gd name="T78" fmla="*/ 62 w 151"/>
                  <a:gd name="T79" fmla="*/ 236 h 239"/>
                  <a:gd name="T80" fmla="*/ 75 w 151"/>
                  <a:gd name="T81" fmla="*/ 238 h 239"/>
                  <a:gd name="T82" fmla="*/ 75 w 151"/>
                  <a:gd name="T83" fmla="*/ 238 h 239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51"/>
                  <a:gd name="T127" fmla="*/ 0 h 239"/>
                  <a:gd name="T128" fmla="*/ 151 w 151"/>
                  <a:gd name="T129" fmla="*/ 239 h 239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51" h="239">
                    <a:moveTo>
                      <a:pt x="73" y="236"/>
                    </a:moveTo>
                    <a:lnTo>
                      <a:pt x="86" y="236"/>
                    </a:lnTo>
                    <a:lnTo>
                      <a:pt x="98" y="232"/>
                    </a:lnTo>
                    <a:lnTo>
                      <a:pt x="109" y="224"/>
                    </a:lnTo>
                    <a:lnTo>
                      <a:pt x="119" y="215"/>
                    </a:lnTo>
                    <a:lnTo>
                      <a:pt x="129" y="203"/>
                    </a:lnTo>
                    <a:lnTo>
                      <a:pt x="134" y="188"/>
                    </a:lnTo>
                    <a:lnTo>
                      <a:pt x="142" y="172"/>
                    </a:lnTo>
                    <a:lnTo>
                      <a:pt x="146" y="155"/>
                    </a:lnTo>
                    <a:lnTo>
                      <a:pt x="150" y="138"/>
                    </a:lnTo>
                    <a:lnTo>
                      <a:pt x="150" y="119"/>
                    </a:lnTo>
                    <a:lnTo>
                      <a:pt x="150" y="100"/>
                    </a:lnTo>
                    <a:lnTo>
                      <a:pt x="146" y="80"/>
                    </a:lnTo>
                    <a:lnTo>
                      <a:pt x="142" y="63"/>
                    </a:lnTo>
                    <a:lnTo>
                      <a:pt x="134" y="48"/>
                    </a:lnTo>
                    <a:lnTo>
                      <a:pt x="129" y="34"/>
                    </a:lnTo>
                    <a:lnTo>
                      <a:pt x="119" y="23"/>
                    </a:lnTo>
                    <a:lnTo>
                      <a:pt x="109" y="13"/>
                    </a:lnTo>
                    <a:lnTo>
                      <a:pt x="98" y="6"/>
                    </a:lnTo>
                    <a:lnTo>
                      <a:pt x="86" y="0"/>
                    </a:lnTo>
                    <a:lnTo>
                      <a:pt x="75" y="0"/>
                    </a:lnTo>
                    <a:lnTo>
                      <a:pt x="62" y="0"/>
                    </a:lnTo>
                    <a:lnTo>
                      <a:pt x="50" y="6"/>
                    </a:lnTo>
                    <a:lnTo>
                      <a:pt x="40" y="13"/>
                    </a:lnTo>
                    <a:lnTo>
                      <a:pt x="31" y="23"/>
                    </a:lnTo>
                    <a:lnTo>
                      <a:pt x="21" y="34"/>
                    </a:lnTo>
                    <a:lnTo>
                      <a:pt x="14" y="48"/>
                    </a:lnTo>
                    <a:lnTo>
                      <a:pt x="8" y="63"/>
                    </a:lnTo>
                    <a:lnTo>
                      <a:pt x="4" y="80"/>
                    </a:lnTo>
                    <a:lnTo>
                      <a:pt x="0" y="100"/>
                    </a:lnTo>
                    <a:lnTo>
                      <a:pt x="0" y="119"/>
                    </a:lnTo>
                    <a:lnTo>
                      <a:pt x="0" y="138"/>
                    </a:lnTo>
                    <a:lnTo>
                      <a:pt x="4" y="155"/>
                    </a:lnTo>
                    <a:lnTo>
                      <a:pt x="8" y="172"/>
                    </a:lnTo>
                    <a:lnTo>
                      <a:pt x="14" y="188"/>
                    </a:lnTo>
                    <a:lnTo>
                      <a:pt x="21" y="203"/>
                    </a:lnTo>
                    <a:lnTo>
                      <a:pt x="31" y="215"/>
                    </a:lnTo>
                    <a:lnTo>
                      <a:pt x="40" y="224"/>
                    </a:lnTo>
                    <a:lnTo>
                      <a:pt x="50" y="232"/>
                    </a:lnTo>
                    <a:lnTo>
                      <a:pt x="62" y="236"/>
                    </a:lnTo>
                    <a:lnTo>
                      <a:pt x="75" y="238"/>
                    </a:lnTo>
                  </a:path>
                </a:pathLst>
              </a:custGeom>
              <a:solidFill>
                <a:srgbClr val="EAEAEA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5" name="Rectangle 49"/>
              <p:cNvSpPr>
                <a:spLocks noChangeArrowheads="1"/>
              </p:cNvSpPr>
              <p:nvPr/>
            </p:nvSpPr>
            <p:spPr bwMode="auto">
              <a:xfrm>
                <a:off x="4733925" y="4383088"/>
                <a:ext cx="185722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ALU</a:t>
                </a:r>
              </a:p>
            </p:txBody>
          </p:sp>
          <p:sp>
            <p:nvSpPr>
              <p:cNvPr id="246" name="Rectangle 50"/>
              <p:cNvSpPr>
                <a:spLocks noChangeArrowheads="1"/>
              </p:cNvSpPr>
              <p:nvPr/>
            </p:nvSpPr>
            <p:spPr bwMode="auto">
              <a:xfrm>
                <a:off x="5038725" y="4319588"/>
                <a:ext cx="263502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result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48" name="Rectangle 52"/>
              <p:cNvSpPr>
                <a:spLocks noChangeArrowheads="1"/>
              </p:cNvSpPr>
              <p:nvPr/>
            </p:nvSpPr>
            <p:spPr bwMode="auto">
              <a:xfrm>
                <a:off x="4887913" y="3319463"/>
                <a:ext cx="263502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Add </a:t>
                </a:r>
              </a:p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result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49" name="Rectangle 53"/>
              <p:cNvSpPr>
                <a:spLocks noChangeArrowheads="1"/>
              </p:cNvSpPr>
              <p:nvPr/>
            </p:nvSpPr>
            <p:spPr bwMode="auto">
              <a:xfrm>
                <a:off x="4619625" y="3529013"/>
                <a:ext cx="182547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Add</a:t>
                </a:r>
              </a:p>
            </p:txBody>
          </p:sp>
          <p:sp>
            <p:nvSpPr>
              <p:cNvPr id="250" name="Rectangle 54"/>
              <p:cNvSpPr>
                <a:spLocks noChangeArrowheads="1"/>
              </p:cNvSpPr>
              <p:nvPr/>
            </p:nvSpPr>
            <p:spPr bwMode="auto">
              <a:xfrm>
                <a:off x="4283092" y="3573618"/>
                <a:ext cx="184134" cy="2046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Shift </a:t>
                </a:r>
              </a:p>
              <a:p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left 1</a:t>
                </a:r>
              </a:p>
            </p:txBody>
          </p:sp>
          <p:sp>
            <p:nvSpPr>
              <p:cNvPr id="251" name="Line 55"/>
              <p:cNvSpPr>
                <a:spLocks noChangeShapeType="1"/>
              </p:cNvSpPr>
              <p:nvPr/>
            </p:nvSpPr>
            <p:spPr bwMode="auto">
              <a:xfrm flipH="1" flipV="1">
                <a:off x="4614863" y="4514850"/>
                <a:ext cx="103188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2" name="Line 56"/>
              <p:cNvSpPr>
                <a:spLocks noChangeShapeType="1"/>
              </p:cNvSpPr>
              <p:nvPr/>
            </p:nvSpPr>
            <p:spPr bwMode="auto">
              <a:xfrm flipH="1" flipV="1">
                <a:off x="4010025" y="4357688"/>
                <a:ext cx="460375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3" name="Line 57"/>
              <p:cNvSpPr>
                <a:spLocks noChangeShapeType="1"/>
              </p:cNvSpPr>
              <p:nvPr/>
            </p:nvSpPr>
            <p:spPr bwMode="auto">
              <a:xfrm flipH="1" flipV="1">
                <a:off x="4359275" y="4681538"/>
                <a:ext cx="112713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4" name="Line 58"/>
              <p:cNvSpPr>
                <a:spLocks noChangeShapeType="1"/>
              </p:cNvSpPr>
              <p:nvPr/>
            </p:nvSpPr>
            <p:spPr bwMode="auto">
              <a:xfrm flipH="1">
                <a:off x="5187950" y="3471863"/>
                <a:ext cx="488950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5" name="Line 59"/>
              <p:cNvSpPr>
                <a:spLocks noChangeShapeType="1"/>
              </p:cNvSpPr>
              <p:nvPr/>
            </p:nvSpPr>
            <p:spPr bwMode="auto">
              <a:xfrm flipH="1" flipV="1">
                <a:off x="5326063" y="4400550"/>
                <a:ext cx="360363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6" name="Rectangle 62"/>
              <p:cNvSpPr>
                <a:spLocks noChangeArrowheads="1"/>
              </p:cNvSpPr>
              <p:nvPr/>
            </p:nvSpPr>
            <p:spPr bwMode="auto">
              <a:xfrm>
                <a:off x="4591065" y="5002213"/>
                <a:ext cx="344458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rgbClr val="EB7500"/>
                    </a:solidFill>
                    <a:latin typeface="+mj-lt"/>
                  </a:rPr>
                  <a:t>ALU</a:t>
                </a:r>
              </a:p>
              <a:p>
                <a:pPr algn="ctr"/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Control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258" name="Line 65"/>
              <p:cNvSpPr>
                <a:spLocks noChangeShapeType="1"/>
              </p:cNvSpPr>
              <p:nvPr/>
            </p:nvSpPr>
            <p:spPr bwMode="auto">
              <a:xfrm flipH="1">
                <a:off x="4010024" y="5681664"/>
                <a:ext cx="166846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9" name="Line 66"/>
              <p:cNvSpPr>
                <a:spLocks noChangeShapeType="1"/>
              </p:cNvSpPr>
              <p:nvPr/>
            </p:nvSpPr>
            <p:spPr bwMode="auto">
              <a:xfrm flipH="1" flipV="1">
                <a:off x="4486275" y="3667125"/>
                <a:ext cx="112713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60" name="Rectangle 67"/>
              <p:cNvSpPr>
                <a:spLocks noChangeArrowheads="1"/>
              </p:cNvSpPr>
              <p:nvPr/>
            </p:nvSpPr>
            <p:spPr bwMode="auto">
              <a:xfrm>
                <a:off x="3067069" y="3437503"/>
                <a:ext cx="431763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RegWrite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261" name="Rectangle 68"/>
              <p:cNvSpPr>
                <a:spLocks noChangeArrowheads="1"/>
              </p:cNvSpPr>
              <p:nvPr/>
            </p:nvSpPr>
            <p:spPr bwMode="auto">
              <a:xfrm>
                <a:off x="2880684" y="3867157"/>
                <a:ext cx="380968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reg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262" name="Rectangle 69"/>
              <p:cNvSpPr>
                <a:spLocks noChangeArrowheads="1"/>
              </p:cNvSpPr>
              <p:nvPr/>
            </p:nvSpPr>
            <p:spPr bwMode="auto">
              <a:xfrm>
                <a:off x="2884605" y="4119546"/>
                <a:ext cx="380968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reg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2</a:t>
                </a:r>
              </a:p>
            </p:txBody>
          </p:sp>
          <p:sp>
            <p:nvSpPr>
              <p:cNvPr id="263" name="Rectangle 70"/>
              <p:cNvSpPr>
                <a:spLocks noChangeArrowheads="1"/>
              </p:cNvSpPr>
              <p:nvPr/>
            </p:nvSpPr>
            <p:spPr bwMode="auto">
              <a:xfrm>
                <a:off x="2892480" y="4359228"/>
                <a:ext cx="336521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Write reg</a:t>
                </a:r>
                <a:endParaRPr lang="en-US" sz="7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64" name="Rectangle 71"/>
              <p:cNvSpPr>
                <a:spLocks noChangeArrowheads="1"/>
              </p:cNvSpPr>
              <p:nvPr/>
            </p:nvSpPr>
            <p:spPr bwMode="auto">
              <a:xfrm>
                <a:off x="2887417" y="4591380"/>
                <a:ext cx="377793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Write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data</a:t>
                </a:r>
              </a:p>
            </p:txBody>
          </p:sp>
          <p:sp>
            <p:nvSpPr>
              <p:cNvPr id="265" name="Rectangle 72"/>
              <p:cNvSpPr>
                <a:spLocks noChangeArrowheads="1"/>
              </p:cNvSpPr>
              <p:nvPr/>
            </p:nvSpPr>
            <p:spPr bwMode="auto">
              <a:xfrm>
                <a:off x="3252970" y="4009338"/>
                <a:ext cx="422239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data 1</a:t>
                </a:r>
              </a:p>
            </p:txBody>
          </p:sp>
          <p:sp>
            <p:nvSpPr>
              <p:cNvPr id="266" name="Rectangle 73"/>
              <p:cNvSpPr>
                <a:spLocks noChangeArrowheads="1"/>
              </p:cNvSpPr>
              <p:nvPr/>
            </p:nvSpPr>
            <p:spPr bwMode="auto">
              <a:xfrm>
                <a:off x="3258731" y="4311681"/>
                <a:ext cx="422239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data 2</a:t>
                </a:r>
              </a:p>
            </p:txBody>
          </p:sp>
          <p:sp>
            <p:nvSpPr>
              <p:cNvPr id="267" name="Rectangle 74"/>
              <p:cNvSpPr>
                <a:spLocks noChangeArrowheads="1"/>
              </p:cNvSpPr>
              <p:nvPr/>
            </p:nvSpPr>
            <p:spPr bwMode="auto">
              <a:xfrm>
                <a:off x="3279774" y="4525078"/>
                <a:ext cx="387303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r"/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Register </a:t>
                </a: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File</a:t>
                </a:r>
              </a:p>
            </p:txBody>
          </p:sp>
          <p:sp>
            <p:nvSpPr>
              <p:cNvPr id="268" name="Freeform 79"/>
              <p:cNvSpPr>
                <a:spLocks/>
              </p:cNvSpPr>
              <p:nvPr/>
            </p:nvSpPr>
            <p:spPr bwMode="auto">
              <a:xfrm>
                <a:off x="3319463" y="4862513"/>
                <a:ext cx="341313" cy="582613"/>
              </a:xfrm>
              <a:custGeom>
                <a:avLst/>
                <a:gdLst>
                  <a:gd name="T0" fmla="*/ 107 w 173"/>
                  <a:gd name="T1" fmla="*/ 366 h 367"/>
                  <a:gd name="T2" fmla="*/ 123 w 173"/>
                  <a:gd name="T3" fmla="*/ 364 h 367"/>
                  <a:gd name="T4" fmla="*/ 140 w 173"/>
                  <a:gd name="T5" fmla="*/ 357 h 367"/>
                  <a:gd name="T6" fmla="*/ 157 w 173"/>
                  <a:gd name="T7" fmla="*/ 345 h 367"/>
                  <a:gd name="T8" fmla="*/ 172 w 173"/>
                  <a:gd name="T9" fmla="*/ 332 h 367"/>
                  <a:gd name="T10" fmla="*/ 183 w 173"/>
                  <a:gd name="T11" fmla="*/ 313 h 367"/>
                  <a:gd name="T12" fmla="*/ 193 w 173"/>
                  <a:gd name="T13" fmla="*/ 292 h 367"/>
                  <a:gd name="T14" fmla="*/ 203 w 173"/>
                  <a:gd name="T15" fmla="*/ 267 h 367"/>
                  <a:gd name="T16" fmla="*/ 209 w 173"/>
                  <a:gd name="T17" fmla="*/ 242 h 367"/>
                  <a:gd name="T18" fmla="*/ 214 w 173"/>
                  <a:gd name="T19" fmla="*/ 213 h 367"/>
                  <a:gd name="T20" fmla="*/ 214 w 173"/>
                  <a:gd name="T21" fmla="*/ 182 h 367"/>
                  <a:gd name="T22" fmla="*/ 214 w 173"/>
                  <a:gd name="T23" fmla="*/ 154 h 367"/>
                  <a:gd name="T24" fmla="*/ 209 w 173"/>
                  <a:gd name="T25" fmla="*/ 125 h 367"/>
                  <a:gd name="T26" fmla="*/ 203 w 173"/>
                  <a:gd name="T27" fmla="*/ 98 h 367"/>
                  <a:gd name="T28" fmla="*/ 193 w 173"/>
                  <a:gd name="T29" fmla="*/ 75 h 367"/>
                  <a:gd name="T30" fmla="*/ 183 w 173"/>
                  <a:gd name="T31" fmla="*/ 54 h 367"/>
                  <a:gd name="T32" fmla="*/ 172 w 173"/>
                  <a:gd name="T33" fmla="*/ 35 h 367"/>
                  <a:gd name="T34" fmla="*/ 157 w 173"/>
                  <a:gd name="T35" fmla="*/ 20 h 367"/>
                  <a:gd name="T36" fmla="*/ 140 w 173"/>
                  <a:gd name="T37" fmla="*/ 8 h 367"/>
                  <a:gd name="T38" fmla="*/ 123 w 173"/>
                  <a:gd name="T39" fmla="*/ 2 h 367"/>
                  <a:gd name="T40" fmla="*/ 107 w 173"/>
                  <a:gd name="T41" fmla="*/ 0 h 367"/>
                  <a:gd name="T42" fmla="*/ 91 w 173"/>
                  <a:gd name="T43" fmla="*/ 2 h 367"/>
                  <a:gd name="T44" fmla="*/ 73 w 173"/>
                  <a:gd name="T45" fmla="*/ 8 h 367"/>
                  <a:gd name="T46" fmla="*/ 57 w 173"/>
                  <a:gd name="T47" fmla="*/ 20 h 367"/>
                  <a:gd name="T48" fmla="*/ 45 w 173"/>
                  <a:gd name="T49" fmla="*/ 35 h 367"/>
                  <a:gd name="T50" fmla="*/ 31 w 173"/>
                  <a:gd name="T51" fmla="*/ 54 h 367"/>
                  <a:gd name="T52" fmla="*/ 21 w 173"/>
                  <a:gd name="T53" fmla="*/ 75 h 367"/>
                  <a:gd name="T54" fmla="*/ 11 w 173"/>
                  <a:gd name="T55" fmla="*/ 98 h 367"/>
                  <a:gd name="T56" fmla="*/ 5 w 173"/>
                  <a:gd name="T57" fmla="*/ 125 h 367"/>
                  <a:gd name="T58" fmla="*/ 2 w 173"/>
                  <a:gd name="T59" fmla="*/ 154 h 367"/>
                  <a:gd name="T60" fmla="*/ 0 w 173"/>
                  <a:gd name="T61" fmla="*/ 182 h 367"/>
                  <a:gd name="T62" fmla="*/ 2 w 173"/>
                  <a:gd name="T63" fmla="*/ 213 h 367"/>
                  <a:gd name="T64" fmla="*/ 5 w 173"/>
                  <a:gd name="T65" fmla="*/ 242 h 367"/>
                  <a:gd name="T66" fmla="*/ 11 w 173"/>
                  <a:gd name="T67" fmla="*/ 267 h 367"/>
                  <a:gd name="T68" fmla="*/ 21 w 173"/>
                  <a:gd name="T69" fmla="*/ 292 h 367"/>
                  <a:gd name="T70" fmla="*/ 31 w 173"/>
                  <a:gd name="T71" fmla="*/ 313 h 367"/>
                  <a:gd name="T72" fmla="*/ 45 w 173"/>
                  <a:gd name="T73" fmla="*/ 332 h 367"/>
                  <a:gd name="T74" fmla="*/ 57 w 173"/>
                  <a:gd name="T75" fmla="*/ 345 h 367"/>
                  <a:gd name="T76" fmla="*/ 73 w 173"/>
                  <a:gd name="T77" fmla="*/ 357 h 367"/>
                  <a:gd name="T78" fmla="*/ 91 w 173"/>
                  <a:gd name="T79" fmla="*/ 364 h 367"/>
                  <a:gd name="T80" fmla="*/ 107 w 173"/>
                  <a:gd name="T81" fmla="*/ 366 h 367"/>
                  <a:gd name="T82" fmla="*/ 107 w 173"/>
                  <a:gd name="T83" fmla="*/ 366 h 36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73"/>
                  <a:gd name="T127" fmla="*/ 0 h 367"/>
                  <a:gd name="T128" fmla="*/ 173 w 173"/>
                  <a:gd name="T129" fmla="*/ 367 h 36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73" h="367">
                    <a:moveTo>
                      <a:pt x="86" y="366"/>
                    </a:moveTo>
                    <a:lnTo>
                      <a:pt x="99" y="364"/>
                    </a:lnTo>
                    <a:lnTo>
                      <a:pt x="113" y="357"/>
                    </a:lnTo>
                    <a:lnTo>
                      <a:pt x="126" y="345"/>
                    </a:lnTo>
                    <a:lnTo>
                      <a:pt x="138" y="332"/>
                    </a:lnTo>
                    <a:lnTo>
                      <a:pt x="147" y="313"/>
                    </a:lnTo>
                    <a:lnTo>
                      <a:pt x="155" y="292"/>
                    </a:lnTo>
                    <a:lnTo>
                      <a:pt x="163" y="267"/>
                    </a:lnTo>
                    <a:lnTo>
                      <a:pt x="168" y="242"/>
                    </a:lnTo>
                    <a:lnTo>
                      <a:pt x="172" y="213"/>
                    </a:lnTo>
                    <a:lnTo>
                      <a:pt x="172" y="182"/>
                    </a:lnTo>
                    <a:lnTo>
                      <a:pt x="172" y="154"/>
                    </a:lnTo>
                    <a:lnTo>
                      <a:pt x="168" y="125"/>
                    </a:lnTo>
                    <a:lnTo>
                      <a:pt x="163" y="98"/>
                    </a:lnTo>
                    <a:lnTo>
                      <a:pt x="155" y="75"/>
                    </a:lnTo>
                    <a:lnTo>
                      <a:pt x="147" y="54"/>
                    </a:lnTo>
                    <a:lnTo>
                      <a:pt x="138" y="35"/>
                    </a:lnTo>
                    <a:lnTo>
                      <a:pt x="126" y="20"/>
                    </a:lnTo>
                    <a:lnTo>
                      <a:pt x="113" y="8"/>
                    </a:lnTo>
                    <a:lnTo>
                      <a:pt x="99" y="2"/>
                    </a:lnTo>
                    <a:lnTo>
                      <a:pt x="86" y="0"/>
                    </a:lnTo>
                    <a:lnTo>
                      <a:pt x="73" y="2"/>
                    </a:lnTo>
                    <a:lnTo>
                      <a:pt x="59" y="8"/>
                    </a:lnTo>
                    <a:lnTo>
                      <a:pt x="46" y="20"/>
                    </a:lnTo>
                    <a:lnTo>
                      <a:pt x="36" y="35"/>
                    </a:lnTo>
                    <a:lnTo>
                      <a:pt x="25" y="54"/>
                    </a:lnTo>
                    <a:lnTo>
                      <a:pt x="17" y="75"/>
                    </a:lnTo>
                    <a:lnTo>
                      <a:pt x="9" y="98"/>
                    </a:lnTo>
                    <a:lnTo>
                      <a:pt x="4" y="125"/>
                    </a:lnTo>
                    <a:lnTo>
                      <a:pt x="2" y="154"/>
                    </a:lnTo>
                    <a:lnTo>
                      <a:pt x="0" y="182"/>
                    </a:lnTo>
                    <a:lnTo>
                      <a:pt x="2" y="213"/>
                    </a:lnTo>
                    <a:lnTo>
                      <a:pt x="4" y="242"/>
                    </a:lnTo>
                    <a:lnTo>
                      <a:pt x="9" y="267"/>
                    </a:lnTo>
                    <a:lnTo>
                      <a:pt x="17" y="292"/>
                    </a:lnTo>
                    <a:lnTo>
                      <a:pt x="25" y="313"/>
                    </a:lnTo>
                    <a:lnTo>
                      <a:pt x="36" y="332"/>
                    </a:lnTo>
                    <a:lnTo>
                      <a:pt x="46" y="345"/>
                    </a:lnTo>
                    <a:lnTo>
                      <a:pt x="59" y="357"/>
                    </a:lnTo>
                    <a:lnTo>
                      <a:pt x="73" y="364"/>
                    </a:lnTo>
                    <a:lnTo>
                      <a:pt x="86" y="366"/>
                    </a:lnTo>
                  </a:path>
                </a:pathLst>
              </a:custGeom>
              <a:solidFill>
                <a:srgbClr val="EAEAEA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69" name="Rectangle 80"/>
              <p:cNvSpPr>
                <a:spLocks noChangeArrowheads="1"/>
              </p:cNvSpPr>
              <p:nvPr/>
            </p:nvSpPr>
            <p:spPr bwMode="auto">
              <a:xfrm>
                <a:off x="3332997" y="5027379"/>
                <a:ext cx="317473" cy="2367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Sign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extend</a:t>
                </a:r>
              </a:p>
            </p:txBody>
          </p:sp>
          <p:sp>
            <p:nvSpPr>
              <p:cNvPr id="270" name="Line 83"/>
              <p:cNvSpPr>
                <a:spLocks noChangeShapeType="1"/>
              </p:cNvSpPr>
              <p:nvPr/>
            </p:nvSpPr>
            <p:spPr bwMode="auto">
              <a:xfrm flipH="1">
                <a:off x="2598738" y="4162425"/>
                <a:ext cx="2730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1" name="Line 84"/>
              <p:cNvSpPr>
                <a:spLocks noChangeShapeType="1"/>
              </p:cNvSpPr>
              <p:nvPr/>
            </p:nvSpPr>
            <p:spPr bwMode="auto">
              <a:xfrm flipH="1">
                <a:off x="2595563" y="3902075"/>
                <a:ext cx="2809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2" name="Line 85"/>
              <p:cNvSpPr>
                <a:spLocks noChangeShapeType="1"/>
              </p:cNvSpPr>
              <p:nvPr/>
            </p:nvSpPr>
            <p:spPr bwMode="auto">
              <a:xfrm flipH="1">
                <a:off x="3690938" y="4049713"/>
                <a:ext cx="17621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3" name="Line 86"/>
              <p:cNvSpPr>
                <a:spLocks noChangeShapeType="1"/>
              </p:cNvSpPr>
              <p:nvPr/>
            </p:nvSpPr>
            <p:spPr bwMode="auto">
              <a:xfrm flipH="1">
                <a:off x="3690938" y="4357688"/>
                <a:ext cx="17621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4" name="Line 87"/>
              <p:cNvSpPr>
                <a:spLocks noChangeShapeType="1"/>
              </p:cNvSpPr>
              <p:nvPr/>
            </p:nvSpPr>
            <p:spPr bwMode="auto">
              <a:xfrm>
                <a:off x="3290094" y="3562962"/>
                <a:ext cx="0" cy="200264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5" name="Rectangle 88"/>
              <p:cNvSpPr>
                <a:spLocks noChangeArrowheads="1"/>
              </p:cNvSpPr>
              <p:nvPr/>
            </p:nvSpPr>
            <p:spPr bwMode="auto">
              <a:xfrm>
                <a:off x="3841758" y="2904827"/>
                <a:ext cx="198421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D/E</a:t>
                </a:r>
              </a:p>
            </p:txBody>
          </p:sp>
          <p:sp>
            <p:nvSpPr>
              <p:cNvPr id="276" name="Rectangle 89"/>
              <p:cNvSpPr>
                <a:spLocks noChangeArrowheads="1"/>
              </p:cNvSpPr>
              <p:nvPr/>
            </p:nvSpPr>
            <p:spPr bwMode="auto">
              <a:xfrm>
                <a:off x="5640389" y="2894886"/>
                <a:ext cx="231755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E/M</a:t>
                </a:r>
              </a:p>
            </p:txBody>
          </p:sp>
          <p:sp>
            <p:nvSpPr>
              <p:cNvPr id="277" name="Rectangle 90"/>
              <p:cNvSpPr>
                <a:spLocks noChangeArrowheads="1"/>
              </p:cNvSpPr>
              <p:nvPr/>
            </p:nvSpPr>
            <p:spPr bwMode="auto">
              <a:xfrm>
                <a:off x="7408094" y="2896109"/>
                <a:ext cx="285726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M/W</a:t>
                </a:r>
              </a:p>
            </p:txBody>
          </p:sp>
          <p:sp>
            <p:nvSpPr>
              <p:cNvPr id="278" name="Freeform 92"/>
              <p:cNvSpPr>
                <a:spLocks/>
              </p:cNvSpPr>
              <p:nvPr/>
            </p:nvSpPr>
            <p:spPr bwMode="auto">
              <a:xfrm>
                <a:off x="6015038" y="4379913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4 w 24"/>
                  <a:gd name="T5" fmla="*/ 23 h 24"/>
                  <a:gd name="T6" fmla="*/ 16 w 24"/>
                  <a:gd name="T7" fmla="*/ 23 h 24"/>
                  <a:gd name="T8" fmla="*/ 18 w 24"/>
                  <a:gd name="T9" fmla="*/ 21 h 24"/>
                  <a:gd name="T10" fmla="*/ 20 w 24"/>
                  <a:gd name="T11" fmla="*/ 19 h 24"/>
                  <a:gd name="T12" fmla="*/ 20 w 24"/>
                  <a:gd name="T13" fmla="*/ 19 h 24"/>
                  <a:gd name="T14" fmla="*/ 21 w 24"/>
                  <a:gd name="T15" fmla="*/ 17 h 24"/>
                  <a:gd name="T16" fmla="*/ 21 w 24"/>
                  <a:gd name="T17" fmla="*/ 15 h 24"/>
                  <a:gd name="T18" fmla="*/ 23 w 24"/>
                  <a:gd name="T19" fmla="*/ 13 h 24"/>
                  <a:gd name="T20" fmla="*/ 23 w 24"/>
                  <a:gd name="T21" fmla="*/ 12 h 24"/>
                  <a:gd name="T22" fmla="*/ 23 w 24"/>
                  <a:gd name="T23" fmla="*/ 10 h 24"/>
                  <a:gd name="T24" fmla="*/ 21 w 24"/>
                  <a:gd name="T25" fmla="*/ 8 h 24"/>
                  <a:gd name="T26" fmla="*/ 21 w 24"/>
                  <a:gd name="T27" fmla="*/ 6 h 24"/>
                  <a:gd name="T28" fmla="*/ 20 w 24"/>
                  <a:gd name="T29" fmla="*/ 6 h 24"/>
                  <a:gd name="T30" fmla="*/ 20 w 24"/>
                  <a:gd name="T31" fmla="*/ 4 h 24"/>
                  <a:gd name="T32" fmla="*/ 18 w 24"/>
                  <a:gd name="T33" fmla="*/ 2 h 24"/>
                  <a:gd name="T34" fmla="*/ 16 w 24"/>
                  <a:gd name="T35" fmla="*/ 2 h 24"/>
                  <a:gd name="T36" fmla="*/ 14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2 w 24"/>
                  <a:gd name="T51" fmla="*/ 4 h 24"/>
                  <a:gd name="T52" fmla="*/ 2 w 24"/>
                  <a:gd name="T53" fmla="*/ 6 h 24"/>
                  <a:gd name="T54" fmla="*/ 0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2 h 24"/>
                  <a:gd name="T62" fmla="*/ 0 w 24"/>
                  <a:gd name="T63" fmla="*/ 13 h 24"/>
                  <a:gd name="T64" fmla="*/ 0 w 24"/>
                  <a:gd name="T65" fmla="*/ 15 h 24"/>
                  <a:gd name="T66" fmla="*/ 0 w 24"/>
                  <a:gd name="T67" fmla="*/ 17 h 24"/>
                  <a:gd name="T68" fmla="*/ 2 w 24"/>
                  <a:gd name="T69" fmla="*/ 19 h 24"/>
                  <a:gd name="T70" fmla="*/ 2 w 24"/>
                  <a:gd name="T71" fmla="*/ 19 h 24"/>
                  <a:gd name="T72" fmla="*/ 4 w 24"/>
                  <a:gd name="T73" fmla="*/ 21 h 24"/>
                  <a:gd name="T74" fmla="*/ 6 w 24"/>
                  <a:gd name="T75" fmla="*/ 23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1" y="17"/>
                    </a:lnTo>
                    <a:lnTo>
                      <a:pt x="21" y="15"/>
                    </a:lnTo>
                    <a:lnTo>
                      <a:pt x="23" y="13"/>
                    </a:lnTo>
                    <a:lnTo>
                      <a:pt x="23" y="12"/>
                    </a:lnTo>
                    <a:lnTo>
                      <a:pt x="23" y="10"/>
                    </a:lnTo>
                    <a:lnTo>
                      <a:pt x="21" y="8"/>
                    </a:lnTo>
                    <a:lnTo>
                      <a:pt x="21" y="6"/>
                    </a:lnTo>
                    <a:lnTo>
                      <a:pt x="20" y="6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2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4" y="21"/>
                    </a:lnTo>
                    <a:lnTo>
                      <a:pt x="6" y="23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9" name="Line 93"/>
              <p:cNvSpPr>
                <a:spLocks noChangeShapeType="1"/>
              </p:cNvSpPr>
              <p:nvPr/>
            </p:nvSpPr>
            <p:spPr bwMode="auto">
              <a:xfrm flipH="1">
                <a:off x="5840413" y="4805363"/>
                <a:ext cx="396875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0" name="Freeform 94"/>
              <p:cNvSpPr>
                <a:spLocks/>
              </p:cNvSpPr>
              <p:nvPr/>
            </p:nvSpPr>
            <p:spPr bwMode="auto">
              <a:xfrm>
                <a:off x="6034088" y="4398963"/>
                <a:ext cx="1433513" cy="969963"/>
              </a:xfrm>
              <a:custGeom>
                <a:avLst/>
                <a:gdLst>
                  <a:gd name="T0" fmla="*/ 902 w 1318"/>
                  <a:gd name="T1" fmla="*/ 608 h 410"/>
                  <a:gd name="T2" fmla="*/ 0 w 1318"/>
                  <a:gd name="T3" fmla="*/ 610 h 410"/>
                  <a:gd name="T4" fmla="*/ 0 w 1318"/>
                  <a:gd name="T5" fmla="*/ 0 h 410"/>
                  <a:gd name="T6" fmla="*/ 0 60000 65536"/>
                  <a:gd name="T7" fmla="*/ 0 60000 65536"/>
                  <a:gd name="T8" fmla="*/ 0 60000 65536"/>
                  <a:gd name="T9" fmla="*/ 0 w 1318"/>
                  <a:gd name="T10" fmla="*/ 0 h 410"/>
                  <a:gd name="T11" fmla="*/ 1318 w 1318"/>
                  <a:gd name="T12" fmla="*/ 410 h 41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18" h="410">
                    <a:moveTo>
                      <a:pt x="1317" y="408"/>
                    </a:moveTo>
                    <a:lnTo>
                      <a:pt x="0" y="409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1" name="Line 95"/>
              <p:cNvSpPr>
                <a:spLocks noChangeShapeType="1"/>
              </p:cNvSpPr>
              <p:nvPr/>
            </p:nvSpPr>
            <p:spPr bwMode="auto">
              <a:xfrm>
                <a:off x="5837238" y="5686425"/>
                <a:ext cx="1625600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2" name="Line 96"/>
              <p:cNvSpPr>
                <a:spLocks noChangeShapeType="1"/>
              </p:cNvSpPr>
              <p:nvPr/>
            </p:nvSpPr>
            <p:spPr bwMode="auto">
              <a:xfrm flipH="1">
                <a:off x="5840413" y="4398963"/>
                <a:ext cx="40163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3" name="Line 97"/>
              <p:cNvSpPr>
                <a:spLocks noChangeShapeType="1"/>
              </p:cNvSpPr>
              <p:nvPr/>
            </p:nvSpPr>
            <p:spPr bwMode="auto">
              <a:xfrm flipH="1">
                <a:off x="7224713" y="4391025"/>
                <a:ext cx="246063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4" name="Line 98"/>
              <p:cNvSpPr>
                <a:spLocks noChangeShapeType="1"/>
              </p:cNvSpPr>
              <p:nvPr/>
            </p:nvSpPr>
            <p:spPr bwMode="auto">
              <a:xfrm flipH="1" flipV="1">
                <a:off x="6734175" y="3978275"/>
                <a:ext cx="1588" cy="10477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grpSp>
            <p:nvGrpSpPr>
              <p:cNvPr id="285" name="Group 289"/>
              <p:cNvGrpSpPr>
                <a:grpSpLocks/>
              </p:cNvGrpSpPr>
              <p:nvPr/>
            </p:nvGrpSpPr>
            <p:grpSpPr bwMode="auto">
              <a:xfrm>
                <a:off x="6248407" y="3844926"/>
                <a:ext cx="966789" cy="1422401"/>
                <a:chOff x="3936" y="2422"/>
                <a:chExt cx="609" cy="896"/>
              </a:xfrm>
            </p:grpSpPr>
            <p:sp>
              <p:nvSpPr>
                <p:cNvPr id="404" name="Line 100"/>
                <p:cNvSpPr>
                  <a:spLocks noChangeShapeType="1"/>
                </p:cNvSpPr>
                <p:nvPr/>
              </p:nvSpPr>
              <p:spPr bwMode="auto">
                <a:xfrm flipH="1">
                  <a:off x="4248" y="3132"/>
                  <a:ext cx="1" cy="105"/>
                </a:xfrm>
                <a:prstGeom prst="line">
                  <a:avLst/>
                </a:prstGeom>
                <a:noFill/>
                <a:ln w="12700">
                  <a:solidFill>
                    <a:srgbClr val="EB75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405" name="Rectangle 101"/>
                <p:cNvSpPr>
                  <a:spLocks noChangeArrowheads="1"/>
                </p:cNvSpPr>
                <p:nvPr/>
              </p:nvSpPr>
              <p:spPr bwMode="auto">
                <a:xfrm>
                  <a:off x="4073" y="3235"/>
                  <a:ext cx="299" cy="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>
                      <a:solidFill>
                        <a:srgbClr val="EB7500"/>
                      </a:solidFill>
                      <a:latin typeface="+mj-lt"/>
                    </a:rPr>
                    <a:t>MemRead</a:t>
                  </a:r>
                  <a:endParaRPr lang="en-US" sz="900" dirty="0">
                    <a:solidFill>
                      <a:srgbClr val="EB7500"/>
                    </a:solidFill>
                    <a:latin typeface="+mj-lt"/>
                  </a:endParaRPr>
                </a:p>
              </p:txBody>
            </p:sp>
            <p:sp>
              <p:nvSpPr>
                <p:cNvPr id="406" name="Rectangle 102"/>
                <p:cNvSpPr>
                  <a:spLocks noChangeArrowheads="1"/>
                </p:cNvSpPr>
                <p:nvPr/>
              </p:nvSpPr>
              <p:spPr bwMode="auto">
                <a:xfrm>
                  <a:off x="4063" y="2422"/>
                  <a:ext cx="318" cy="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>
                      <a:solidFill>
                        <a:srgbClr val="EB7500"/>
                      </a:solidFill>
                      <a:latin typeface="+mj-lt"/>
                    </a:rPr>
                    <a:t>MemWrite</a:t>
                  </a:r>
                  <a:endParaRPr lang="en-US" sz="900" dirty="0">
                    <a:solidFill>
                      <a:srgbClr val="EB7500"/>
                    </a:solidFill>
                    <a:latin typeface="+mj-lt"/>
                  </a:endParaRPr>
                </a:p>
              </p:txBody>
            </p:sp>
            <p:sp>
              <p:nvSpPr>
                <p:cNvPr id="407" name="Rectangle 103"/>
                <p:cNvSpPr>
                  <a:spLocks noChangeArrowheads="1"/>
                </p:cNvSpPr>
                <p:nvPr/>
              </p:nvSpPr>
              <p:spPr bwMode="auto">
                <a:xfrm>
                  <a:off x="3936" y="2577"/>
                  <a:ext cx="609" cy="552"/>
                </a:xfrm>
                <a:prstGeom prst="rect">
                  <a:avLst/>
                </a:prstGeom>
                <a:solidFill>
                  <a:srgbClr val="FFFFCC"/>
                </a:solidFill>
                <a:ln w="19050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408" name="Rectangle 104"/>
                <p:cNvSpPr>
                  <a:spLocks noChangeArrowheads="1"/>
                </p:cNvSpPr>
                <p:nvPr/>
              </p:nvSpPr>
              <p:spPr bwMode="auto">
                <a:xfrm>
                  <a:off x="3950" y="2746"/>
                  <a:ext cx="181" cy="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Address</a:t>
                  </a:r>
                  <a:endParaRPr lang="en-US" sz="7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409" name="Rectangle 105"/>
                <p:cNvSpPr>
                  <a:spLocks noChangeArrowheads="1"/>
                </p:cNvSpPr>
                <p:nvPr/>
              </p:nvSpPr>
              <p:spPr bwMode="auto">
                <a:xfrm>
                  <a:off x="3948" y="2994"/>
                  <a:ext cx="247" cy="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Write </a:t>
                  </a: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Data</a:t>
                  </a:r>
                </a:p>
              </p:txBody>
            </p:sp>
            <p:sp>
              <p:nvSpPr>
                <p:cNvPr id="410" name="Rectangle 106"/>
                <p:cNvSpPr>
                  <a:spLocks noChangeArrowheads="1"/>
                </p:cNvSpPr>
                <p:nvPr/>
              </p:nvSpPr>
              <p:spPr bwMode="auto">
                <a:xfrm>
                  <a:off x="4300" y="2735"/>
                  <a:ext cx="230" cy="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Read </a:t>
                  </a: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Data</a:t>
                  </a:r>
                </a:p>
              </p:txBody>
            </p:sp>
            <p:sp>
              <p:nvSpPr>
                <p:cNvPr id="411" name="Rectangle 107"/>
                <p:cNvSpPr>
                  <a:spLocks noChangeArrowheads="1"/>
                </p:cNvSpPr>
                <p:nvPr/>
              </p:nvSpPr>
              <p:spPr bwMode="auto">
                <a:xfrm>
                  <a:off x="4281" y="2971"/>
                  <a:ext cx="249" cy="1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900" dirty="0">
                      <a:solidFill>
                        <a:srgbClr val="000000"/>
                      </a:solidFill>
                      <a:latin typeface="+mj-lt"/>
                    </a:rPr>
                    <a:t>Data</a:t>
                  </a:r>
                </a:p>
                <a:p>
                  <a:pPr algn="ctr">
                    <a:lnSpc>
                      <a:spcPct val="90000"/>
                    </a:lnSpc>
                  </a:pPr>
                  <a:r>
                    <a:rPr lang="en-US" sz="900">
                      <a:solidFill>
                        <a:srgbClr val="000000"/>
                      </a:solidFill>
                      <a:latin typeface="+mj-lt"/>
                    </a:rPr>
                    <a:t>Memory</a:t>
                  </a:r>
                  <a:endParaRPr lang="en-US" sz="9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</p:grpSp>
          <p:sp>
            <p:nvSpPr>
              <p:cNvPr id="286" name="Freeform 108"/>
              <p:cNvSpPr>
                <a:spLocks/>
              </p:cNvSpPr>
              <p:nvPr/>
            </p:nvSpPr>
            <p:spPr bwMode="auto">
              <a:xfrm>
                <a:off x="5961063" y="3573618"/>
                <a:ext cx="114300" cy="153833"/>
              </a:xfrm>
              <a:custGeom>
                <a:avLst/>
                <a:gdLst>
                  <a:gd name="T0" fmla="*/ 0 w 72"/>
                  <a:gd name="T1" fmla="*/ 0 h 72"/>
                  <a:gd name="T2" fmla="*/ 2 w 72"/>
                  <a:gd name="T3" fmla="*/ 446 h 72"/>
                  <a:gd name="T4" fmla="*/ 71 w 72"/>
                  <a:gd name="T5" fmla="*/ 446 h 72"/>
                  <a:gd name="T6" fmla="*/ 0 60000 65536"/>
                  <a:gd name="T7" fmla="*/ 0 60000 65536"/>
                  <a:gd name="T8" fmla="*/ 0 60000 65536"/>
                  <a:gd name="T9" fmla="*/ 0 w 72"/>
                  <a:gd name="T10" fmla="*/ 0 h 72"/>
                  <a:gd name="T11" fmla="*/ 72 w 72"/>
                  <a:gd name="T12" fmla="*/ 72 h 7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2" h="72">
                    <a:moveTo>
                      <a:pt x="0" y="0"/>
                    </a:moveTo>
                    <a:lnTo>
                      <a:pt x="2" y="71"/>
                    </a:lnTo>
                    <a:lnTo>
                      <a:pt x="71" y="71"/>
                    </a:lnTo>
                  </a:path>
                </a:pathLst>
              </a:custGeom>
              <a:noFill/>
              <a:ln w="1270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7" name="Freeform 109"/>
              <p:cNvSpPr>
                <a:spLocks/>
              </p:cNvSpPr>
              <p:nvPr/>
            </p:nvSpPr>
            <p:spPr bwMode="auto">
              <a:xfrm>
                <a:off x="5851525" y="3848100"/>
                <a:ext cx="223838" cy="363538"/>
              </a:xfrm>
              <a:custGeom>
                <a:avLst/>
                <a:gdLst>
                  <a:gd name="T0" fmla="*/ 0 w 141"/>
                  <a:gd name="T1" fmla="*/ 228 h 229"/>
                  <a:gd name="T2" fmla="*/ 71 w 141"/>
                  <a:gd name="T3" fmla="*/ 228 h 229"/>
                  <a:gd name="T4" fmla="*/ 71 w 141"/>
                  <a:gd name="T5" fmla="*/ 0 h 229"/>
                  <a:gd name="T6" fmla="*/ 140 w 141"/>
                  <a:gd name="T7" fmla="*/ 0 h 22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1"/>
                  <a:gd name="T13" fmla="*/ 0 h 229"/>
                  <a:gd name="T14" fmla="*/ 141 w 141"/>
                  <a:gd name="T15" fmla="*/ 229 h 22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1" h="229">
                    <a:moveTo>
                      <a:pt x="0" y="228"/>
                    </a:moveTo>
                    <a:lnTo>
                      <a:pt x="71" y="228"/>
                    </a:lnTo>
                    <a:lnTo>
                      <a:pt x="71" y="0"/>
                    </a:lnTo>
                    <a:lnTo>
                      <a:pt x="140" y="0"/>
                    </a:lnTo>
                  </a:path>
                </a:pathLst>
              </a:custGeom>
              <a:noFill/>
              <a:ln w="1270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8" name="Freeform 110"/>
              <p:cNvSpPr>
                <a:spLocks/>
              </p:cNvSpPr>
              <p:nvPr/>
            </p:nvSpPr>
            <p:spPr bwMode="auto">
              <a:xfrm>
                <a:off x="6073775" y="3692525"/>
                <a:ext cx="230188" cy="193675"/>
              </a:xfrm>
              <a:custGeom>
                <a:avLst/>
                <a:gdLst>
                  <a:gd name="T0" fmla="*/ 85 w 145"/>
                  <a:gd name="T1" fmla="*/ 119 h 122"/>
                  <a:gd name="T2" fmla="*/ 96 w 145"/>
                  <a:gd name="T3" fmla="*/ 119 h 122"/>
                  <a:gd name="T4" fmla="*/ 104 w 145"/>
                  <a:gd name="T5" fmla="*/ 117 h 122"/>
                  <a:gd name="T6" fmla="*/ 113 w 145"/>
                  <a:gd name="T7" fmla="*/ 113 h 122"/>
                  <a:gd name="T8" fmla="*/ 121 w 145"/>
                  <a:gd name="T9" fmla="*/ 107 h 122"/>
                  <a:gd name="T10" fmla="*/ 127 w 145"/>
                  <a:gd name="T11" fmla="*/ 102 h 122"/>
                  <a:gd name="T12" fmla="*/ 132 w 145"/>
                  <a:gd name="T13" fmla="*/ 96 h 122"/>
                  <a:gd name="T14" fmla="*/ 138 w 145"/>
                  <a:gd name="T15" fmla="*/ 88 h 122"/>
                  <a:gd name="T16" fmla="*/ 142 w 145"/>
                  <a:gd name="T17" fmla="*/ 79 h 122"/>
                  <a:gd name="T18" fmla="*/ 144 w 145"/>
                  <a:gd name="T19" fmla="*/ 69 h 122"/>
                  <a:gd name="T20" fmla="*/ 144 w 145"/>
                  <a:gd name="T21" fmla="*/ 60 h 122"/>
                  <a:gd name="T22" fmla="*/ 144 w 145"/>
                  <a:gd name="T23" fmla="*/ 50 h 122"/>
                  <a:gd name="T24" fmla="*/ 142 w 145"/>
                  <a:gd name="T25" fmla="*/ 40 h 122"/>
                  <a:gd name="T26" fmla="*/ 138 w 145"/>
                  <a:gd name="T27" fmla="*/ 33 h 122"/>
                  <a:gd name="T28" fmla="*/ 132 w 145"/>
                  <a:gd name="T29" fmla="*/ 25 h 122"/>
                  <a:gd name="T30" fmla="*/ 127 w 145"/>
                  <a:gd name="T31" fmla="*/ 17 h 122"/>
                  <a:gd name="T32" fmla="*/ 121 w 145"/>
                  <a:gd name="T33" fmla="*/ 12 h 122"/>
                  <a:gd name="T34" fmla="*/ 113 w 145"/>
                  <a:gd name="T35" fmla="*/ 6 h 122"/>
                  <a:gd name="T36" fmla="*/ 104 w 145"/>
                  <a:gd name="T37" fmla="*/ 2 h 122"/>
                  <a:gd name="T38" fmla="*/ 96 w 145"/>
                  <a:gd name="T39" fmla="*/ 0 h 122"/>
                  <a:gd name="T40" fmla="*/ 86 w 145"/>
                  <a:gd name="T41" fmla="*/ 0 h 122"/>
                  <a:gd name="T42" fmla="*/ 0 w 145"/>
                  <a:gd name="T43" fmla="*/ 0 h 122"/>
                  <a:gd name="T44" fmla="*/ 0 w 145"/>
                  <a:gd name="T45" fmla="*/ 121 h 122"/>
                  <a:gd name="T46" fmla="*/ 86 w 145"/>
                  <a:gd name="T47" fmla="*/ 121 h 122"/>
                  <a:gd name="T48" fmla="*/ 86 w 145"/>
                  <a:gd name="T49" fmla="*/ 121 h 12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145"/>
                  <a:gd name="T76" fmla="*/ 0 h 122"/>
                  <a:gd name="T77" fmla="*/ 145 w 145"/>
                  <a:gd name="T78" fmla="*/ 122 h 122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145" h="122">
                    <a:moveTo>
                      <a:pt x="85" y="119"/>
                    </a:moveTo>
                    <a:lnTo>
                      <a:pt x="96" y="119"/>
                    </a:lnTo>
                    <a:lnTo>
                      <a:pt x="104" y="117"/>
                    </a:lnTo>
                    <a:lnTo>
                      <a:pt x="113" y="113"/>
                    </a:lnTo>
                    <a:lnTo>
                      <a:pt x="121" y="107"/>
                    </a:lnTo>
                    <a:lnTo>
                      <a:pt x="127" y="102"/>
                    </a:lnTo>
                    <a:lnTo>
                      <a:pt x="132" y="96"/>
                    </a:lnTo>
                    <a:lnTo>
                      <a:pt x="138" y="88"/>
                    </a:lnTo>
                    <a:lnTo>
                      <a:pt x="142" y="79"/>
                    </a:lnTo>
                    <a:lnTo>
                      <a:pt x="144" y="69"/>
                    </a:lnTo>
                    <a:lnTo>
                      <a:pt x="144" y="60"/>
                    </a:lnTo>
                    <a:lnTo>
                      <a:pt x="144" y="50"/>
                    </a:lnTo>
                    <a:lnTo>
                      <a:pt x="142" y="40"/>
                    </a:lnTo>
                    <a:lnTo>
                      <a:pt x="138" y="33"/>
                    </a:lnTo>
                    <a:lnTo>
                      <a:pt x="132" y="25"/>
                    </a:lnTo>
                    <a:lnTo>
                      <a:pt x="127" y="17"/>
                    </a:lnTo>
                    <a:lnTo>
                      <a:pt x="121" y="12"/>
                    </a:lnTo>
                    <a:lnTo>
                      <a:pt x="113" y="6"/>
                    </a:lnTo>
                    <a:lnTo>
                      <a:pt x="104" y="2"/>
                    </a:lnTo>
                    <a:lnTo>
                      <a:pt x="96" y="0"/>
                    </a:lnTo>
                    <a:lnTo>
                      <a:pt x="86" y="0"/>
                    </a:lnTo>
                    <a:lnTo>
                      <a:pt x="0" y="0"/>
                    </a:lnTo>
                    <a:lnTo>
                      <a:pt x="0" y="121"/>
                    </a:lnTo>
                    <a:lnTo>
                      <a:pt x="86" y="121"/>
                    </a:lnTo>
                  </a:path>
                </a:pathLst>
              </a:custGeom>
              <a:solidFill>
                <a:srgbClr val="FFE6CD"/>
              </a:solidFill>
              <a:ln w="1905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9" name="Rectangle 111"/>
              <p:cNvSpPr>
                <a:spLocks noChangeArrowheads="1"/>
              </p:cNvSpPr>
              <p:nvPr/>
            </p:nvSpPr>
            <p:spPr bwMode="auto">
              <a:xfrm>
                <a:off x="5913438" y="3516313"/>
                <a:ext cx="322235" cy="13154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Branch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291" name="Line 113"/>
              <p:cNvSpPr>
                <a:spLocks noChangeShapeType="1"/>
              </p:cNvSpPr>
              <p:nvPr/>
            </p:nvSpPr>
            <p:spPr bwMode="auto">
              <a:xfrm>
                <a:off x="2449513" y="6076950"/>
                <a:ext cx="533241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2" name="Line 114"/>
              <p:cNvSpPr>
                <a:spLocks noChangeShapeType="1"/>
              </p:cNvSpPr>
              <p:nvPr/>
            </p:nvSpPr>
            <p:spPr bwMode="auto">
              <a:xfrm flipV="1">
                <a:off x="2452688" y="4405313"/>
                <a:ext cx="0" cy="16764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3" name="Line 115"/>
              <p:cNvSpPr>
                <a:spLocks noChangeShapeType="1"/>
              </p:cNvSpPr>
              <p:nvPr/>
            </p:nvSpPr>
            <p:spPr bwMode="auto">
              <a:xfrm>
                <a:off x="2446338" y="4400550"/>
                <a:ext cx="4206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4" name="Line 116"/>
              <p:cNvSpPr>
                <a:spLocks noChangeShapeType="1"/>
              </p:cNvSpPr>
              <p:nvPr/>
            </p:nvSpPr>
            <p:spPr bwMode="auto">
              <a:xfrm>
                <a:off x="2687684" y="4633913"/>
                <a:ext cx="18410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5" name="Line 117"/>
              <p:cNvSpPr>
                <a:spLocks noChangeShapeType="1"/>
              </p:cNvSpPr>
              <p:nvPr/>
            </p:nvSpPr>
            <p:spPr bwMode="auto">
              <a:xfrm flipV="1">
                <a:off x="2687684" y="4633913"/>
                <a:ext cx="0" cy="15716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6" name="Line 118"/>
              <p:cNvSpPr>
                <a:spLocks noChangeShapeType="1"/>
              </p:cNvSpPr>
              <p:nvPr/>
            </p:nvSpPr>
            <p:spPr bwMode="auto">
              <a:xfrm>
                <a:off x="2687685" y="6207125"/>
                <a:ext cx="53514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7" name="Line 119"/>
              <p:cNvSpPr>
                <a:spLocks noChangeShapeType="1"/>
              </p:cNvSpPr>
              <p:nvPr/>
            </p:nvSpPr>
            <p:spPr bwMode="auto">
              <a:xfrm flipH="1" flipV="1">
                <a:off x="7897813" y="4159919"/>
                <a:ext cx="0" cy="162844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8" name="Line 120"/>
              <p:cNvSpPr>
                <a:spLocks noChangeShapeType="1"/>
              </p:cNvSpPr>
              <p:nvPr/>
            </p:nvSpPr>
            <p:spPr bwMode="auto">
              <a:xfrm flipH="1">
                <a:off x="7620000" y="4394200"/>
                <a:ext cx="182563" cy="47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9" name="Freeform 121"/>
              <p:cNvSpPr>
                <a:spLocks/>
              </p:cNvSpPr>
              <p:nvPr/>
            </p:nvSpPr>
            <p:spPr bwMode="auto">
              <a:xfrm>
                <a:off x="7620000" y="4725988"/>
                <a:ext cx="188913" cy="642938"/>
              </a:xfrm>
              <a:custGeom>
                <a:avLst/>
                <a:gdLst>
                  <a:gd name="T0" fmla="*/ 118 w 104"/>
                  <a:gd name="T1" fmla="*/ 0 h 204"/>
                  <a:gd name="T2" fmla="*/ 60 w 104"/>
                  <a:gd name="T3" fmla="*/ 0 h 204"/>
                  <a:gd name="T4" fmla="*/ 60 w 104"/>
                  <a:gd name="T5" fmla="*/ 403 h 204"/>
                  <a:gd name="T6" fmla="*/ 0 w 104"/>
                  <a:gd name="T7" fmla="*/ 403 h 20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4"/>
                  <a:gd name="T13" fmla="*/ 0 h 204"/>
                  <a:gd name="T14" fmla="*/ 104 w 104"/>
                  <a:gd name="T15" fmla="*/ 204 h 20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4" h="204">
                    <a:moveTo>
                      <a:pt x="103" y="0"/>
                    </a:moveTo>
                    <a:lnTo>
                      <a:pt x="52" y="0"/>
                    </a:lnTo>
                    <a:lnTo>
                      <a:pt x="52" y="203"/>
                    </a:lnTo>
                    <a:lnTo>
                      <a:pt x="0" y="203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0" name="Rectangle 122"/>
              <p:cNvSpPr>
                <a:spLocks noChangeArrowheads="1"/>
              </p:cNvSpPr>
              <p:nvPr/>
            </p:nvSpPr>
            <p:spPr bwMode="auto">
              <a:xfrm>
                <a:off x="7672388" y="4103688"/>
                <a:ext cx="514306" cy="13154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MemtoReg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301" name="Line 123"/>
              <p:cNvSpPr>
                <a:spLocks noChangeShapeType="1"/>
              </p:cNvSpPr>
              <p:nvPr/>
            </p:nvSpPr>
            <p:spPr bwMode="auto">
              <a:xfrm>
                <a:off x="7624763" y="5686425"/>
                <a:ext cx="152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2" name="Line 124"/>
              <p:cNvSpPr>
                <a:spLocks noChangeShapeType="1"/>
              </p:cNvSpPr>
              <p:nvPr/>
            </p:nvSpPr>
            <p:spPr bwMode="auto">
              <a:xfrm rot="5400000">
                <a:off x="7572375" y="5881688"/>
                <a:ext cx="4000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3" name="Line 125"/>
              <p:cNvSpPr>
                <a:spLocks noChangeShapeType="1"/>
              </p:cNvSpPr>
              <p:nvPr/>
            </p:nvSpPr>
            <p:spPr bwMode="auto">
              <a:xfrm flipV="1">
                <a:off x="8043863" y="4557713"/>
                <a:ext cx="0" cy="16525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4" name="Line 126"/>
              <p:cNvSpPr>
                <a:spLocks noChangeShapeType="1"/>
              </p:cNvSpPr>
              <p:nvPr/>
            </p:nvSpPr>
            <p:spPr bwMode="auto">
              <a:xfrm flipV="1">
                <a:off x="7977188" y="4557713"/>
                <a:ext cx="66675" cy="47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5" name="Freeform 127"/>
              <p:cNvSpPr>
                <a:spLocks/>
              </p:cNvSpPr>
              <p:nvPr/>
            </p:nvSpPr>
            <p:spPr bwMode="auto">
              <a:xfrm>
                <a:off x="1009650" y="3030538"/>
                <a:ext cx="438150" cy="1001713"/>
              </a:xfrm>
              <a:custGeom>
                <a:avLst/>
                <a:gdLst>
                  <a:gd name="T0" fmla="*/ 275 w 194"/>
                  <a:gd name="T1" fmla="*/ 0 h 631"/>
                  <a:gd name="T2" fmla="*/ 0 w 194"/>
                  <a:gd name="T3" fmla="*/ 2 h 631"/>
                  <a:gd name="T4" fmla="*/ 0 w 194"/>
                  <a:gd name="T5" fmla="*/ 630 h 631"/>
                  <a:gd name="T6" fmla="*/ 0 60000 65536"/>
                  <a:gd name="T7" fmla="*/ 0 60000 65536"/>
                  <a:gd name="T8" fmla="*/ 0 60000 65536"/>
                  <a:gd name="T9" fmla="*/ 0 w 194"/>
                  <a:gd name="T10" fmla="*/ 0 h 631"/>
                  <a:gd name="T11" fmla="*/ 194 w 194"/>
                  <a:gd name="T12" fmla="*/ 631 h 6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4" h="631">
                    <a:moveTo>
                      <a:pt x="193" y="0"/>
                    </a:moveTo>
                    <a:lnTo>
                      <a:pt x="0" y="2"/>
                    </a:lnTo>
                    <a:lnTo>
                      <a:pt x="0" y="63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6" name="Freeform 128"/>
              <p:cNvSpPr>
                <a:spLocks/>
              </p:cNvSpPr>
              <p:nvPr/>
            </p:nvSpPr>
            <p:spPr bwMode="auto">
              <a:xfrm>
                <a:off x="990600" y="4011613"/>
                <a:ext cx="38100" cy="38100"/>
              </a:xfrm>
              <a:custGeom>
                <a:avLst/>
                <a:gdLst>
                  <a:gd name="T0" fmla="*/ 12 w 24"/>
                  <a:gd name="T1" fmla="*/ 21 h 24"/>
                  <a:gd name="T2" fmla="*/ 14 w 24"/>
                  <a:gd name="T3" fmla="*/ 21 h 24"/>
                  <a:gd name="T4" fmla="*/ 16 w 24"/>
                  <a:gd name="T5" fmla="*/ 21 h 24"/>
                  <a:gd name="T6" fmla="*/ 17 w 24"/>
                  <a:gd name="T7" fmla="*/ 21 h 24"/>
                  <a:gd name="T8" fmla="*/ 19 w 24"/>
                  <a:gd name="T9" fmla="*/ 19 h 24"/>
                  <a:gd name="T10" fmla="*/ 19 w 24"/>
                  <a:gd name="T11" fmla="*/ 19 h 24"/>
                  <a:gd name="T12" fmla="*/ 21 w 24"/>
                  <a:gd name="T13" fmla="*/ 18 h 24"/>
                  <a:gd name="T14" fmla="*/ 23 w 24"/>
                  <a:gd name="T15" fmla="*/ 16 h 24"/>
                  <a:gd name="T16" fmla="*/ 23 w 24"/>
                  <a:gd name="T17" fmla="*/ 14 h 24"/>
                  <a:gd name="T18" fmla="*/ 23 w 24"/>
                  <a:gd name="T19" fmla="*/ 14 h 24"/>
                  <a:gd name="T20" fmla="*/ 23 w 24"/>
                  <a:gd name="T21" fmla="*/ 12 h 24"/>
                  <a:gd name="T22" fmla="*/ 23 w 24"/>
                  <a:gd name="T23" fmla="*/ 10 h 24"/>
                  <a:gd name="T24" fmla="*/ 23 w 24"/>
                  <a:gd name="T25" fmla="*/ 8 h 24"/>
                  <a:gd name="T26" fmla="*/ 23 w 24"/>
                  <a:gd name="T27" fmla="*/ 6 h 24"/>
                  <a:gd name="T28" fmla="*/ 21 w 24"/>
                  <a:gd name="T29" fmla="*/ 4 h 24"/>
                  <a:gd name="T30" fmla="*/ 19 w 24"/>
                  <a:gd name="T31" fmla="*/ 2 h 24"/>
                  <a:gd name="T32" fmla="*/ 19 w 24"/>
                  <a:gd name="T33" fmla="*/ 2 h 24"/>
                  <a:gd name="T34" fmla="*/ 17 w 24"/>
                  <a:gd name="T35" fmla="*/ 0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0 h 24"/>
                  <a:gd name="T48" fmla="*/ 6 w 24"/>
                  <a:gd name="T49" fmla="*/ 2 h 24"/>
                  <a:gd name="T50" fmla="*/ 4 w 24"/>
                  <a:gd name="T51" fmla="*/ 2 h 24"/>
                  <a:gd name="T52" fmla="*/ 2 w 24"/>
                  <a:gd name="T53" fmla="*/ 4 h 24"/>
                  <a:gd name="T54" fmla="*/ 2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2 h 24"/>
                  <a:gd name="T62" fmla="*/ 0 w 24"/>
                  <a:gd name="T63" fmla="*/ 14 h 24"/>
                  <a:gd name="T64" fmla="*/ 0 w 24"/>
                  <a:gd name="T65" fmla="*/ 14 h 24"/>
                  <a:gd name="T66" fmla="*/ 2 w 24"/>
                  <a:gd name="T67" fmla="*/ 16 h 24"/>
                  <a:gd name="T68" fmla="*/ 2 w 24"/>
                  <a:gd name="T69" fmla="*/ 18 h 24"/>
                  <a:gd name="T70" fmla="*/ 4 w 24"/>
                  <a:gd name="T71" fmla="*/ 19 h 24"/>
                  <a:gd name="T72" fmla="*/ 6 w 24"/>
                  <a:gd name="T73" fmla="*/ 19 h 24"/>
                  <a:gd name="T74" fmla="*/ 6 w 24"/>
                  <a:gd name="T75" fmla="*/ 21 h 24"/>
                  <a:gd name="T76" fmla="*/ 8 w 24"/>
                  <a:gd name="T77" fmla="*/ 21 h 24"/>
                  <a:gd name="T78" fmla="*/ 10 w 24"/>
                  <a:gd name="T79" fmla="*/ 21 h 24"/>
                  <a:gd name="T80" fmla="*/ 12 w 24"/>
                  <a:gd name="T81" fmla="*/ 23 h 24"/>
                  <a:gd name="T82" fmla="*/ 12 w 24"/>
                  <a:gd name="T83" fmla="*/ 23 h 24"/>
                  <a:gd name="T84" fmla="*/ 12 w 24"/>
                  <a:gd name="T85" fmla="*/ 21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2" y="21"/>
                    </a:moveTo>
                    <a:lnTo>
                      <a:pt x="14" y="21"/>
                    </a:lnTo>
                    <a:lnTo>
                      <a:pt x="16" y="21"/>
                    </a:lnTo>
                    <a:lnTo>
                      <a:pt x="17" y="21"/>
                    </a:lnTo>
                    <a:lnTo>
                      <a:pt x="19" y="19"/>
                    </a:lnTo>
                    <a:lnTo>
                      <a:pt x="21" y="18"/>
                    </a:lnTo>
                    <a:lnTo>
                      <a:pt x="23" y="16"/>
                    </a:lnTo>
                    <a:lnTo>
                      <a:pt x="23" y="14"/>
                    </a:lnTo>
                    <a:lnTo>
                      <a:pt x="23" y="12"/>
                    </a:lnTo>
                    <a:lnTo>
                      <a:pt x="23" y="10"/>
                    </a:lnTo>
                    <a:lnTo>
                      <a:pt x="23" y="8"/>
                    </a:lnTo>
                    <a:lnTo>
                      <a:pt x="23" y="6"/>
                    </a:lnTo>
                    <a:lnTo>
                      <a:pt x="21" y="4"/>
                    </a:lnTo>
                    <a:lnTo>
                      <a:pt x="19" y="2"/>
                    </a:lnTo>
                    <a:lnTo>
                      <a:pt x="17" y="0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2" y="16"/>
                    </a:lnTo>
                    <a:lnTo>
                      <a:pt x="2" y="18"/>
                    </a:lnTo>
                    <a:lnTo>
                      <a:pt x="4" y="19"/>
                    </a:lnTo>
                    <a:lnTo>
                      <a:pt x="6" y="19"/>
                    </a:lnTo>
                    <a:lnTo>
                      <a:pt x="6" y="21"/>
                    </a:lnTo>
                    <a:lnTo>
                      <a:pt x="8" y="21"/>
                    </a:lnTo>
                    <a:lnTo>
                      <a:pt x="10" y="21"/>
                    </a:lnTo>
                    <a:lnTo>
                      <a:pt x="12" y="23"/>
                    </a:lnTo>
                    <a:lnTo>
                      <a:pt x="12" y="21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7" name="Rectangle 129"/>
              <p:cNvSpPr>
                <a:spLocks noChangeArrowheads="1"/>
              </p:cNvSpPr>
              <p:nvPr/>
            </p:nvSpPr>
            <p:spPr bwMode="auto">
              <a:xfrm>
                <a:off x="1115889" y="3365813"/>
                <a:ext cx="241279" cy="2198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4</a:t>
                </a:r>
              </a:p>
            </p:txBody>
          </p:sp>
          <p:sp>
            <p:nvSpPr>
              <p:cNvPr id="308" name="Freeform 130"/>
              <p:cNvSpPr>
                <a:spLocks/>
              </p:cNvSpPr>
              <p:nvPr/>
            </p:nvSpPr>
            <p:spPr bwMode="auto">
              <a:xfrm>
                <a:off x="2157413" y="3081338"/>
                <a:ext cx="147638" cy="2820988"/>
              </a:xfrm>
              <a:custGeom>
                <a:avLst/>
                <a:gdLst>
                  <a:gd name="T0" fmla="*/ 90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0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9" name="Freeform 133"/>
              <p:cNvSpPr>
                <a:spLocks/>
              </p:cNvSpPr>
              <p:nvPr/>
            </p:nvSpPr>
            <p:spPr bwMode="auto">
              <a:xfrm>
                <a:off x="1452563" y="2935288"/>
                <a:ext cx="452438" cy="655638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FF99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10" name="Line 134"/>
              <p:cNvSpPr>
                <a:spLocks noChangeShapeType="1"/>
              </p:cNvSpPr>
              <p:nvPr/>
            </p:nvSpPr>
            <p:spPr bwMode="auto">
              <a:xfrm flipH="1">
                <a:off x="1287463" y="3479800"/>
                <a:ext cx="161925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11" name="Rectangle 135"/>
              <p:cNvSpPr>
                <a:spLocks noChangeArrowheads="1"/>
              </p:cNvSpPr>
              <p:nvPr/>
            </p:nvSpPr>
            <p:spPr bwMode="auto">
              <a:xfrm>
                <a:off x="1336697" y="4441825"/>
                <a:ext cx="500019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Instruction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Memory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312" name="Rectangle 137"/>
              <p:cNvSpPr>
                <a:spLocks noChangeArrowheads="1"/>
              </p:cNvSpPr>
              <p:nvPr/>
            </p:nvSpPr>
            <p:spPr bwMode="auto">
              <a:xfrm>
                <a:off x="1185863" y="3976688"/>
                <a:ext cx="368269" cy="1183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Address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313" name="Rectangle 138"/>
              <p:cNvSpPr>
                <a:spLocks noChangeArrowheads="1"/>
              </p:cNvSpPr>
              <p:nvPr/>
            </p:nvSpPr>
            <p:spPr bwMode="auto">
              <a:xfrm>
                <a:off x="1595438" y="3162300"/>
                <a:ext cx="182547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Add</a:t>
                </a:r>
              </a:p>
            </p:txBody>
          </p:sp>
          <p:sp>
            <p:nvSpPr>
              <p:cNvPr id="314" name="Rectangle 139"/>
              <p:cNvSpPr>
                <a:spLocks noChangeArrowheads="1"/>
              </p:cNvSpPr>
              <p:nvPr/>
            </p:nvSpPr>
            <p:spPr bwMode="auto">
              <a:xfrm>
                <a:off x="2137092" y="2888971"/>
                <a:ext cx="195246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F/D</a:t>
                </a:r>
              </a:p>
            </p:txBody>
          </p:sp>
          <p:grpSp>
            <p:nvGrpSpPr>
              <p:cNvPr id="315" name="Group 140"/>
              <p:cNvGrpSpPr>
                <a:grpSpLocks/>
              </p:cNvGrpSpPr>
              <p:nvPr/>
            </p:nvGrpSpPr>
            <p:grpSpPr bwMode="auto">
              <a:xfrm>
                <a:off x="685800" y="3836988"/>
                <a:ext cx="247650" cy="388938"/>
                <a:chOff x="480" y="2155"/>
                <a:chExt cx="156" cy="245"/>
              </a:xfrm>
            </p:grpSpPr>
            <p:sp>
              <p:nvSpPr>
                <p:cNvPr id="402" name="Freeform 141"/>
                <p:cNvSpPr>
                  <a:spLocks/>
                </p:cNvSpPr>
                <p:nvPr/>
              </p:nvSpPr>
              <p:spPr bwMode="auto">
                <a:xfrm>
                  <a:off x="480" y="2155"/>
                  <a:ext cx="156" cy="245"/>
                </a:xfrm>
                <a:custGeom>
                  <a:avLst/>
                  <a:gdLst>
                    <a:gd name="T0" fmla="*/ 155 w 104"/>
                    <a:gd name="T1" fmla="*/ 242 h 245"/>
                    <a:gd name="T2" fmla="*/ 155 w 104"/>
                    <a:gd name="T3" fmla="*/ 0 h 245"/>
                    <a:gd name="T4" fmla="*/ 0 w 104"/>
                    <a:gd name="T5" fmla="*/ 0 h 245"/>
                    <a:gd name="T6" fmla="*/ 0 w 104"/>
                    <a:gd name="T7" fmla="*/ 244 h 245"/>
                    <a:gd name="T8" fmla="*/ 155 w 104"/>
                    <a:gd name="T9" fmla="*/ 244 h 245"/>
                    <a:gd name="T10" fmla="*/ 155 w 104"/>
                    <a:gd name="T11" fmla="*/ 244 h 24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4"/>
                    <a:gd name="T19" fmla="*/ 0 h 245"/>
                    <a:gd name="T20" fmla="*/ 104 w 104"/>
                    <a:gd name="T21" fmla="*/ 245 h 24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4" h="245">
                      <a:moveTo>
                        <a:pt x="103" y="242"/>
                      </a:moveTo>
                      <a:lnTo>
                        <a:pt x="103" y="0"/>
                      </a:lnTo>
                      <a:lnTo>
                        <a:pt x="0" y="0"/>
                      </a:lnTo>
                      <a:lnTo>
                        <a:pt x="0" y="244"/>
                      </a:lnTo>
                      <a:lnTo>
                        <a:pt x="103" y="244"/>
                      </a:lnTo>
                    </a:path>
                  </a:pathLst>
                </a:custGeom>
                <a:solidFill>
                  <a:srgbClr val="FFE6CD"/>
                </a:solidFill>
                <a:ln w="190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403" name="Rectangle 142"/>
                <p:cNvSpPr>
                  <a:spLocks noChangeArrowheads="1"/>
                </p:cNvSpPr>
                <p:nvPr/>
              </p:nvSpPr>
              <p:spPr bwMode="auto">
                <a:xfrm>
                  <a:off x="522" y="2240"/>
                  <a:ext cx="76" cy="83"/>
                </a:xfrm>
                <a:prstGeom prst="rect">
                  <a:avLst/>
                </a:prstGeom>
                <a:solidFill>
                  <a:srgbClr val="FFE6C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 dirty="0">
                      <a:solidFill>
                        <a:srgbClr val="000000"/>
                      </a:solidFill>
                      <a:latin typeface="+mj-lt"/>
                    </a:rPr>
                    <a:t>PC</a:t>
                  </a:r>
                </a:p>
              </p:txBody>
            </p:sp>
          </p:grpSp>
          <p:sp>
            <p:nvSpPr>
              <p:cNvPr id="316" name="Line 143"/>
              <p:cNvSpPr>
                <a:spLocks noChangeShapeType="1"/>
              </p:cNvSpPr>
              <p:nvPr/>
            </p:nvSpPr>
            <p:spPr bwMode="auto">
              <a:xfrm flipH="1">
                <a:off x="2047875" y="4305300"/>
                <a:ext cx="1143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17" name="Line 144"/>
              <p:cNvSpPr>
                <a:spLocks noChangeShapeType="1"/>
              </p:cNvSpPr>
              <p:nvPr/>
            </p:nvSpPr>
            <p:spPr bwMode="auto">
              <a:xfrm flipV="1">
                <a:off x="1997077" y="2864659"/>
                <a:ext cx="0" cy="39844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18" name="Line 145"/>
              <p:cNvSpPr>
                <a:spLocks noChangeShapeType="1"/>
              </p:cNvSpPr>
              <p:nvPr/>
            </p:nvSpPr>
            <p:spPr bwMode="auto">
              <a:xfrm flipH="1" flipV="1">
                <a:off x="6100763" y="2574925"/>
                <a:ext cx="0" cy="90328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19" name="Line 146"/>
              <p:cNvSpPr>
                <a:spLocks noChangeShapeType="1"/>
              </p:cNvSpPr>
              <p:nvPr/>
            </p:nvSpPr>
            <p:spPr bwMode="auto">
              <a:xfrm rot="5400000" flipH="1" flipV="1">
                <a:off x="1612901" y="2482849"/>
                <a:ext cx="0" cy="76835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20" name="Line 147"/>
              <p:cNvSpPr>
                <a:spLocks noChangeShapeType="1"/>
              </p:cNvSpPr>
              <p:nvPr/>
            </p:nvSpPr>
            <p:spPr bwMode="auto">
              <a:xfrm rot="16200000" flipV="1">
                <a:off x="5962650" y="3335338"/>
                <a:ext cx="4763" cy="2714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21" name="Line 148"/>
              <p:cNvSpPr>
                <a:spLocks noChangeShapeType="1"/>
              </p:cNvSpPr>
              <p:nvPr/>
            </p:nvSpPr>
            <p:spPr bwMode="auto">
              <a:xfrm rot="16200000" flipV="1">
                <a:off x="827088" y="2465388"/>
                <a:ext cx="0" cy="5000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22" name="Line 149"/>
              <p:cNvSpPr>
                <a:spLocks noChangeShapeType="1"/>
              </p:cNvSpPr>
              <p:nvPr/>
            </p:nvSpPr>
            <p:spPr bwMode="auto">
              <a:xfrm flipV="1">
                <a:off x="571500" y="2709863"/>
                <a:ext cx="0" cy="13287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23" name="Line 150"/>
              <p:cNvSpPr>
                <a:spLocks noChangeShapeType="1"/>
              </p:cNvSpPr>
              <p:nvPr/>
            </p:nvSpPr>
            <p:spPr bwMode="auto">
              <a:xfrm rot="16200000" flipV="1">
                <a:off x="623888" y="3976688"/>
                <a:ext cx="0" cy="1047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grpSp>
            <p:nvGrpSpPr>
              <p:cNvPr id="324" name="Group 285"/>
              <p:cNvGrpSpPr>
                <a:grpSpLocks/>
              </p:cNvGrpSpPr>
              <p:nvPr/>
            </p:nvGrpSpPr>
            <p:grpSpPr bwMode="auto">
              <a:xfrm>
                <a:off x="4400559" y="4268788"/>
                <a:ext cx="233363" cy="509588"/>
                <a:chOff x="2772" y="2689"/>
                <a:chExt cx="147" cy="321"/>
              </a:xfrm>
            </p:grpSpPr>
            <p:sp>
              <p:nvSpPr>
                <p:cNvPr id="398" name="AutoShape 160"/>
                <p:cNvSpPr>
                  <a:spLocks noChangeArrowheads="1"/>
                </p:cNvSpPr>
                <p:nvPr/>
              </p:nvSpPr>
              <p:spPr bwMode="auto">
                <a:xfrm rot="5400000">
                  <a:off x="2713" y="2799"/>
                  <a:ext cx="297" cy="96"/>
                </a:xfrm>
                <a:prstGeom prst="flowChartTerminator">
                  <a:avLst/>
                </a:prstGeom>
                <a:solidFill>
                  <a:srgbClr val="EAEAEA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399" name="Rectangle 157"/>
                <p:cNvSpPr>
                  <a:spLocks noChangeArrowheads="1"/>
                </p:cNvSpPr>
                <p:nvPr/>
              </p:nvSpPr>
              <p:spPr bwMode="auto">
                <a:xfrm>
                  <a:off x="2775" y="2689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400" name="Rectangle 158"/>
                <p:cNvSpPr>
                  <a:spLocks noChangeArrowheads="1"/>
                </p:cNvSpPr>
                <p:nvPr/>
              </p:nvSpPr>
              <p:spPr bwMode="auto">
                <a:xfrm>
                  <a:off x="2772" y="2890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401" name="Rectangle 159"/>
                <p:cNvSpPr>
                  <a:spLocks noChangeArrowheads="1"/>
                </p:cNvSpPr>
                <p:nvPr/>
              </p:nvSpPr>
              <p:spPr bwMode="auto">
                <a:xfrm>
                  <a:off x="2851" y="2783"/>
                  <a:ext cx="44" cy="138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x</a:t>
                  </a:r>
                </a:p>
              </p:txBody>
            </p:sp>
          </p:grpSp>
          <p:sp>
            <p:nvSpPr>
              <p:cNvPr id="325" name="Line 161"/>
              <p:cNvSpPr>
                <a:spLocks noChangeShapeType="1"/>
              </p:cNvSpPr>
              <p:nvPr/>
            </p:nvSpPr>
            <p:spPr bwMode="auto">
              <a:xfrm flipV="1">
                <a:off x="5029200" y="4552950"/>
                <a:ext cx="0" cy="620713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26" name="Line 162"/>
              <p:cNvSpPr>
                <a:spLocks noChangeShapeType="1"/>
              </p:cNvSpPr>
              <p:nvPr/>
            </p:nvSpPr>
            <p:spPr bwMode="auto">
              <a:xfrm rot="5400000" flipV="1">
                <a:off x="4987925" y="5122863"/>
                <a:ext cx="0" cy="8255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grpSp>
            <p:nvGrpSpPr>
              <p:cNvPr id="327" name="Group 288"/>
              <p:cNvGrpSpPr>
                <a:grpSpLocks/>
              </p:cNvGrpSpPr>
              <p:nvPr/>
            </p:nvGrpSpPr>
            <p:grpSpPr bwMode="auto">
              <a:xfrm>
                <a:off x="1065214" y="2473325"/>
                <a:ext cx="230188" cy="500063"/>
                <a:chOff x="671" y="1558"/>
                <a:chExt cx="145" cy="315"/>
              </a:xfrm>
            </p:grpSpPr>
            <p:sp>
              <p:nvSpPr>
                <p:cNvPr id="394" name="AutoShape 167"/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579" y="1668"/>
                  <a:ext cx="297" cy="96"/>
                </a:xfrm>
                <a:prstGeom prst="flowChartTerminator">
                  <a:avLst/>
                </a:prstGeom>
                <a:solidFill>
                  <a:srgbClr val="EAEAEA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395" name="Rectangle 164"/>
                <p:cNvSpPr>
                  <a:spLocks noChangeArrowheads="1"/>
                </p:cNvSpPr>
                <p:nvPr/>
              </p:nvSpPr>
              <p:spPr bwMode="auto">
                <a:xfrm flipH="1">
                  <a:off x="672" y="1558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396" name="Rectangle 165"/>
                <p:cNvSpPr>
                  <a:spLocks noChangeArrowheads="1"/>
                </p:cNvSpPr>
                <p:nvPr/>
              </p:nvSpPr>
              <p:spPr bwMode="auto">
                <a:xfrm flipH="1">
                  <a:off x="671" y="1753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397" name="Rectangle 166"/>
                <p:cNvSpPr>
                  <a:spLocks noChangeArrowheads="1"/>
                </p:cNvSpPr>
                <p:nvPr/>
              </p:nvSpPr>
              <p:spPr bwMode="auto">
                <a:xfrm flipH="1">
                  <a:off x="692" y="1645"/>
                  <a:ext cx="44" cy="138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x</a:t>
                  </a:r>
                </a:p>
              </p:txBody>
            </p:sp>
          </p:grpSp>
          <p:grpSp>
            <p:nvGrpSpPr>
              <p:cNvPr id="328" name="Group 284"/>
              <p:cNvGrpSpPr>
                <a:grpSpLocks/>
              </p:cNvGrpSpPr>
              <p:nvPr/>
            </p:nvGrpSpPr>
            <p:grpSpPr bwMode="auto">
              <a:xfrm>
                <a:off x="7748604" y="4302125"/>
                <a:ext cx="233363" cy="509588"/>
                <a:chOff x="4881" y="2710"/>
                <a:chExt cx="147" cy="321"/>
              </a:xfrm>
            </p:grpSpPr>
            <p:sp>
              <p:nvSpPr>
                <p:cNvPr id="390" name="AutoShape 172"/>
                <p:cNvSpPr>
                  <a:spLocks noChangeArrowheads="1"/>
                </p:cNvSpPr>
                <p:nvPr/>
              </p:nvSpPr>
              <p:spPr bwMode="auto">
                <a:xfrm rot="5400000">
                  <a:off x="4822" y="2820"/>
                  <a:ext cx="297" cy="96"/>
                </a:xfrm>
                <a:prstGeom prst="flowChartTerminator">
                  <a:avLst/>
                </a:prstGeom>
                <a:solidFill>
                  <a:srgbClr val="EAEAEA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391" name="Rectangle 169"/>
                <p:cNvSpPr>
                  <a:spLocks noChangeArrowheads="1"/>
                </p:cNvSpPr>
                <p:nvPr/>
              </p:nvSpPr>
              <p:spPr bwMode="auto">
                <a:xfrm>
                  <a:off x="4884" y="2710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392" name="Rectangle 170"/>
                <p:cNvSpPr>
                  <a:spLocks noChangeArrowheads="1"/>
                </p:cNvSpPr>
                <p:nvPr/>
              </p:nvSpPr>
              <p:spPr bwMode="auto">
                <a:xfrm>
                  <a:off x="4881" y="2911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393" name="Rectangle 171"/>
                <p:cNvSpPr>
                  <a:spLocks noChangeArrowheads="1"/>
                </p:cNvSpPr>
                <p:nvPr/>
              </p:nvSpPr>
              <p:spPr bwMode="auto">
                <a:xfrm>
                  <a:off x="4956" y="2811"/>
                  <a:ext cx="44" cy="138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x</a:t>
                  </a:r>
                </a:p>
              </p:txBody>
            </p:sp>
          </p:grpSp>
          <p:sp>
            <p:nvSpPr>
              <p:cNvPr id="329" name="Rectangle 173"/>
              <p:cNvSpPr>
                <a:spLocks noChangeArrowheads="1"/>
              </p:cNvSpPr>
              <p:nvPr/>
            </p:nvSpPr>
            <p:spPr bwMode="auto">
              <a:xfrm>
                <a:off x="1525631" y="4242924"/>
                <a:ext cx="500020" cy="1183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Instruction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330" name="Line 176"/>
              <p:cNvSpPr>
                <a:spLocks noChangeShapeType="1"/>
              </p:cNvSpPr>
              <p:nvPr/>
            </p:nvSpPr>
            <p:spPr bwMode="auto">
              <a:xfrm flipH="1">
                <a:off x="1984421" y="2574925"/>
                <a:ext cx="41211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31" name="Line 177"/>
              <p:cNvSpPr>
                <a:spLocks noChangeShapeType="1"/>
              </p:cNvSpPr>
              <p:nvPr/>
            </p:nvSpPr>
            <p:spPr bwMode="auto">
              <a:xfrm flipV="1">
                <a:off x="6300819" y="3786028"/>
                <a:ext cx="100014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32" name="Line 178"/>
              <p:cNvSpPr>
                <a:spLocks noChangeShapeType="1"/>
              </p:cNvSpPr>
              <p:nvPr/>
            </p:nvSpPr>
            <p:spPr bwMode="auto">
              <a:xfrm rot="16200000" flipH="1" flipV="1">
                <a:off x="5701207" y="3099296"/>
                <a:ext cx="1386484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33" name="Line 179"/>
              <p:cNvSpPr>
                <a:spLocks noChangeShapeType="1"/>
              </p:cNvSpPr>
              <p:nvPr/>
            </p:nvSpPr>
            <p:spPr bwMode="auto">
              <a:xfrm>
                <a:off x="1149350" y="2406052"/>
                <a:ext cx="5251451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49" name="Line 252"/>
              <p:cNvSpPr>
                <a:spLocks noChangeShapeType="1"/>
              </p:cNvSpPr>
              <p:nvPr/>
            </p:nvSpPr>
            <p:spPr bwMode="auto">
              <a:xfrm flipH="1">
                <a:off x="1231900" y="2574925"/>
                <a:ext cx="752475" cy="31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53" name="Freeform 257"/>
              <p:cNvSpPr>
                <a:spLocks/>
              </p:cNvSpPr>
              <p:nvPr/>
            </p:nvSpPr>
            <p:spPr bwMode="auto">
              <a:xfrm>
                <a:off x="2581275" y="3886200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6 w 24"/>
                  <a:gd name="T5" fmla="*/ 23 h 24"/>
                  <a:gd name="T6" fmla="*/ 18 w 24"/>
                  <a:gd name="T7" fmla="*/ 21 h 24"/>
                  <a:gd name="T8" fmla="*/ 18 w 24"/>
                  <a:gd name="T9" fmla="*/ 21 h 24"/>
                  <a:gd name="T10" fmla="*/ 20 w 24"/>
                  <a:gd name="T11" fmla="*/ 19 h 24"/>
                  <a:gd name="T12" fmla="*/ 22 w 24"/>
                  <a:gd name="T13" fmla="*/ 19 h 24"/>
                  <a:gd name="T14" fmla="*/ 22 w 24"/>
                  <a:gd name="T15" fmla="*/ 17 h 24"/>
                  <a:gd name="T16" fmla="*/ 23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9 h 24"/>
                  <a:gd name="T24" fmla="*/ 23 w 24"/>
                  <a:gd name="T25" fmla="*/ 7 h 24"/>
                  <a:gd name="T26" fmla="*/ 22 w 24"/>
                  <a:gd name="T27" fmla="*/ 5 h 24"/>
                  <a:gd name="T28" fmla="*/ 22 w 24"/>
                  <a:gd name="T29" fmla="*/ 5 h 24"/>
                  <a:gd name="T30" fmla="*/ 20 w 24"/>
                  <a:gd name="T31" fmla="*/ 4 h 24"/>
                  <a:gd name="T32" fmla="*/ 18 w 24"/>
                  <a:gd name="T33" fmla="*/ 2 h 24"/>
                  <a:gd name="T34" fmla="*/ 18 w 24"/>
                  <a:gd name="T35" fmla="*/ 2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4 w 24"/>
                  <a:gd name="T51" fmla="*/ 4 h 24"/>
                  <a:gd name="T52" fmla="*/ 2 w 24"/>
                  <a:gd name="T53" fmla="*/ 5 h 24"/>
                  <a:gd name="T54" fmla="*/ 2 w 24"/>
                  <a:gd name="T55" fmla="*/ 5 h 24"/>
                  <a:gd name="T56" fmla="*/ 0 w 24"/>
                  <a:gd name="T57" fmla="*/ 7 h 24"/>
                  <a:gd name="T58" fmla="*/ 0 w 24"/>
                  <a:gd name="T59" fmla="*/ 9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2 w 24"/>
                  <a:gd name="T67" fmla="*/ 17 h 24"/>
                  <a:gd name="T68" fmla="*/ 2 w 24"/>
                  <a:gd name="T69" fmla="*/ 19 h 24"/>
                  <a:gd name="T70" fmla="*/ 4 w 24"/>
                  <a:gd name="T71" fmla="*/ 19 h 24"/>
                  <a:gd name="T72" fmla="*/ 4 w 24"/>
                  <a:gd name="T73" fmla="*/ 21 h 24"/>
                  <a:gd name="T74" fmla="*/ 6 w 24"/>
                  <a:gd name="T75" fmla="*/ 21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2" y="19"/>
                    </a:lnTo>
                    <a:lnTo>
                      <a:pt x="22" y="17"/>
                    </a:lnTo>
                    <a:lnTo>
                      <a:pt x="23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9"/>
                    </a:lnTo>
                    <a:lnTo>
                      <a:pt x="23" y="7"/>
                    </a:lnTo>
                    <a:lnTo>
                      <a:pt x="22" y="5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</p:grpSp>
        <p:cxnSp>
          <p:nvCxnSpPr>
            <p:cNvPr id="202" name="Straight Connector 201"/>
            <p:cNvCxnSpPr>
              <a:stCxn id="353" idx="0"/>
              <a:endCxn id="205" idx="0"/>
            </p:cNvCxnSpPr>
            <p:nvPr/>
          </p:nvCxnSpPr>
          <p:spPr>
            <a:xfrm flipH="1">
              <a:off x="4145917" y="3799350"/>
              <a:ext cx="4349" cy="14511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Line 34"/>
            <p:cNvSpPr>
              <a:spLocks noChangeShapeType="1"/>
            </p:cNvSpPr>
            <p:nvPr/>
          </p:nvSpPr>
          <p:spPr bwMode="auto">
            <a:xfrm flipV="1">
              <a:off x="5221165" y="5091059"/>
              <a:ext cx="197646" cy="6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sp>
          <p:nvSpPr>
            <p:cNvPr id="204" name="Line 34"/>
            <p:cNvSpPr>
              <a:spLocks noChangeShapeType="1"/>
            </p:cNvSpPr>
            <p:nvPr/>
          </p:nvSpPr>
          <p:spPr bwMode="auto">
            <a:xfrm>
              <a:off x="4145917" y="4926748"/>
              <a:ext cx="75122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sp>
          <p:nvSpPr>
            <p:cNvPr id="205" name="Line 34"/>
            <p:cNvSpPr>
              <a:spLocks noChangeShapeType="1"/>
            </p:cNvSpPr>
            <p:nvPr/>
          </p:nvSpPr>
          <p:spPr bwMode="auto">
            <a:xfrm>
              <a:off x="4145917" y="5250491"/>
              <a:ext cx="75122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4068163" y="3587429"/>
              <a:ext cx="44728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[19-15]</a:t>
              </a:r>
              <a:endParaRPr lang="ru-RU" sz="600" dirty="0"/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4075379" y="3864423"/>
              <a:ext cx="44246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[14-20]</a:t>
              </a:r>
              <a:endParaRPr lang="ru-RU" sz="600" dirty="0"/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4352814" y="4763282"/>
              <a:ext cx="44246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[31-20]</a:t>
              </a:r>
              <a:endParaRPr lang="ru-RU" sz="600" dirty="0"/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4254563" y="5091736"/>
              <a:ext cx="44246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[11-7]</a:t>
              </a:r>
              <a:endParaRPr lang="ru-RU" sz="600" dirty="0"/>
            </a:p>
          </p:txBody>
        </p:sp>
        <p:cxnSp>
          <p:nvCxnSpPr>
            <p:cNvPr id="210" name="Straight Connector 209"/>
            <p:cNvCxnSpPr/>
            <p:nvPr/>
          </p:nvCxnSpPr>
          <p:spPr>
            <a:xfrm>
              <a:off x="4645410" y="5255254"/>
              <a:ext cx="0" cy="4033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Line 131"/>
            <p:cNvSpPr>
              <a:spLocks noChangeShapeType="1"/>
            </p:cNvSpPr>
            <p:nvPr/>
          </p:nvSpPr>
          <p:spPr bwMode="auto">
            <a:xfrm flipH="1" flipV="1">
              <a:off x="2541944" y="3597493"/>
              <a:ext cx="115719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cxnSp>
          <p:nvCxnSpPr>
            <p:cNvPr id="212" name="Straight Connector 211"/>
            <p:cNvCxnSpPr/>
            <p:nvPr/>
          </p:nvCxnSpPr>
          <p:spPr>
            <a:xfrm>
              <a:off x="3964296" y="3089017"/>
              <a:ext cx="1" cy="4984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flipH="1" flipV="1">
              <a:off x="3861701" y="3591263"/>
              <a:ext cx="98251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flipH="1" flipV="1">
              <a:off x="3449785" y="3104895"/>
              <a:ext cx="98251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456145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>
                <a:solidFill>
                  <a:srgbClr val="0070C0"/>
                </a:solidFill>
              </a:rPr>
              <a:t>Pipelined execution: Load (cycle 5 </a:t>
            </a:r>
            <a:r>
              <a:rPr lang="en-US" sz="3200">
                <a:solidFill>
                  <a:srgbClr val="0070C0"/>
                </a:solidFill>
              </a:rPr>
              <a:t>– Write </a:t>
            </a:r>
            <a:r>
              <a:rPr lang="en-US" sz="3200" dirty="0">
                <a:solidFill>
                  <a:srgbClr val="0070C0"/>
                </a:solidFill>
              </a:rPr>
              <a:t>back)</a:t>
            </a:r>
          </a:p>
        </p:txBody>
      </p:sp>
      <p:sp>
        <p:nvSpPr>
          <p:cNvPr id="54295" name="Rectangle 286"/>
          <p:cNvSpPr>
            <a:spLocks noChangeArrowheads="1"/>
          </p:cNvSpPr>
          <p:nvPr/>
        </p:nvSpPr>
        <p:spPr bwMode="auto">
          <a:xfrm>
            <a:off x="1822605" y="844073"/>
            <a:ext cx="2018501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lw x1, (30)x2</a:t>
            </a:r>
          </a:p>
        </p:txBody>
      </p:sp>
      <p:sp>
        <p:nvSpPr>
          <p:cNvPr id="3" name="Rectangle 2"/>
          <p:cNvSpPr/>
          <p:nvPr/>
        </p:nvSpPr>
        <p:spPr>
          <a:xfrm>
            <a:off x="4416255" y="838036"/>
            <a:ext cx="26949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x1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sym typeface="Symbol" pitchFamily="18" charset="2"/>
              </a:rPr>
              <a:t> mem[x2 + 30]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26.10.2020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6" name="Rectangle 287"/>
          <p:cNvSpPr>
            <a:spLocks noChangeArrowheads="1"/>
          </p:cNvSpPr>
          <p:nvPr/>
        </p:nvSpPr>
        <p:spPr bwMode="auto">
          <a:xfrm>
            <a:off x="10406620" y="926349"/>
            <a:ext cx="345607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PC</a:t>
            </a:r>
          </a:p>
        </p:txBody>
      </p:sp>
      <p:cxnSp>
        <p:nvCxnSpPr>
          <p:cNvPr id="167" name="Straight Arrow Connector 166"/>
          <p:cNvCxnSpPr>
            <a:stCxn id="166" idx="2"/>
          </p:cNvCxnSpPr>
          <p:nvPr/>
        </p:nvCxnSpPr>
        <p:spPr bwMode="auto">
          <a:xfrm>
            <a:off x="10579424" y="1295681"/>
            <a:ext cx="5497" cy="22860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graphicFrame>
        <p:nvGraphicFramePr>
          <p:cNvPr id="168" name="Table 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448170"/>
              </p:ext>
            </p:extLst>
          </p:nvPr>
        </p:nvGraphicFramePr>
        <p:xfrm>
          <a:off x="1378664" y="1386734"/>
          <a:ext cx="921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9772197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07651868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2358392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85016276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8174565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1899457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53543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275963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6120863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8051824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650253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864235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3512073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0653689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6465118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320844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9510759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766482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6340267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25611254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022907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8575507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8701668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2633956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84924068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8532905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8683597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730115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718839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2590506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989654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8974232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2382657"/>
                  </a:ext>
                </a:extLst>
              </a:tr>
              <a:tr h="288000">
                <a:tc gridSpan="12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30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2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nsolas" panose="020B0609020204030204" pitchFamily="49" charset="0"/>
                        </a:rPr>
                        <a:t>4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load</a:t>
                      </a:r>
                      <a:endParaRPr lang="ru-RU" sz="11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7707636"/>
                  </a:ext>
                </a:extLst>
              </a:tr>
            </a:tbl>
          </a:graphicData>
        </a:graphic>
      </p:graphicFrame>
      <p:sp>
        <p:nvSpPr>
          <p:cNvPr id="169" name="Rectangle 51"/>
          <p:cNvSpPr>
            <a:spLocks noChangeArrowheads="1"/>
          </p:cNvSpPr>
          <p:nvPr/>
        </p:nvSpPr>
        <p:spPr bwMode="auto">
          <a:xfrm>
            <a:off x="6641829" y="4052230"/>
            <a:ext cx="25648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+mj-lt"/>
              </a:rPr>
              <a:t>zero</a:t>
            </a:r>
            <a:r>
              <a:rPr lang="en-US" sz="900" dirty="0">
                <a:solidFill>
                  <a:srgbClr val="000000"/>
                </a:solidFill>
                <a:latin typeface="+mj-lt"/>
              </a:rPr>
              <a:t>?</a:t>
            </a:r>
          </a:p>
        </p:txBody>
      </p:sp>
      <p:sp>
        <p:nvSpPr>
          <p:cNvPr id="170" name="Rectangle 35"/>
          <p:cNvSpPr>
            <a:spLocks noChangeArrowheads="1"/>
          </p:cNvSpPr>
          <p:nvPr/>
        </p:nvSpPr>
        <p:spPr bwMode="auto">
          <a:xfrm>
            <a:off x="5779057" y="3958130"/>
            <a:ext cx="33021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EB7500"/>
                </a:solidFill>
                <a:latin typeface="+mj-lt"/>
              </a:rPr>
              <a:t>ALUSrc</a:t>
            </a:r>
            <a:endParaRPr lang="en-US" sz="900" dirty="0">
              <a:solidFill>
                <a:srgbClr val="EB7500"/>
              </a:solidFill>
              <a:latin typeface="+mj-lt"/>
            </a:endParaRPr>
          </a:p>
        </p:txBody>
      </p:sp>
      <p:sp>
        <p:nvSpPr>
          <p:cNvPr id="171" name="Rectangle 266"/>
          <p:cNvSpPr>
            <a:spLocks noChangeArrowheads="1"/>
          </p:cNvSpPr>
          <p:nvPr/>
        </p:nvSpPr>
        <p:spPr bwMode="auto">
          <a:xfrm>
            <a:off x="3027765" y="4369367"/>
            <a:ext cx="1410001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mem[[x2]+30]</a:t>
            </a:r>
          </a:p>
        </p:txBody>
      </p:sp>
      <p:sp>
        <p:nvSpPr>
          <p:cNvPr id="172" name="Rectangle 266"/>
          <p:cNvSpPr>
            <a:spLocks noChangeArrowheads="1"/>
          </p:cNvSpPr>
          <p:nvPr/>
        </p:nvSpPr>
        <p:spPr bwMode="auto">
          <a:xfrm>
            <a:off x="4162146" y="4101154"/>
            <a:ext cx="209353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15324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roup 199"/>
          <p:cNvGrpSpPr/>
          <p:nvPr/>
        </p:nvGrpSpPr>
        <p:grpSpPr>
          <a:xfrm>
            <a:off x="2104659" y="954579"/>
            <a:ext cx="7690222" cy="4005442"/>
            <a:chOff x="2104659" y="2202354"/>
            <a:chExt cx="7690222" cy="4005442"/>
          </a:xfrm>
        </p:grpSpPr>
        <p:grpSp>
          <p:nvGrpSpPr>
            <p:cNvPr id="201" name="Группа 243"/>
            <p:cNvGrpSpPr/>
            <p:nvPr/>
          </p:nvGrpSpPr>
          <p:grpSpPr>
            <a:xfrm>
              <a:off x="2104659" y="2202354"/>
              <a:ext cx="7690222" cy="4005442"/>
              <a:chOff x="571500" y="2405856"/>
              <a:chExt cx="7615194" cy="3804445"/>
            </a:xfrm>
          </p:grpSpPr>
          <p:sp>
            <p:nvSpPr>
              <p:cNvPr id="334" name="Line 180"/>
              <p:cNvSpPr>
                <a:spLocks noChangeShapeType="1"/>
              </p:cNvSpPr>
              <p:nvPr/>
            </p:nvSpPr>
            <p:spPr bwMode="auto">
              <a:xfrm rot="5400000" flipV="1">
                <a:off x="1108821" y="2448718"/>
                <a:ext cx="85724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6" name="Rectangle 136"/>
              <p:cNvSpPr>
                <a:spLocks noChangeArrowheads="1"/>
              </p:cNvSpPr>
              <p:nvPr/>
            </p:nvSpPr>
            <p:spPr bwMode="auto">
              <a:xfrm>
                <a:off x="1143000" y="3911600"/>
                <a:ext cx="900113" cy="923925"/>
              </a:xfrm>
              <a:prstGeom prst="rect">
                <a:avLst/>
              </a:prstGeom>
              <a:solidFill>
                <a:srgbClr val="FFFFCC"/>
              </a:solidFill>
              <a:ln w="1905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7" name="Line 13"/>
              <p:cNvSpPr>
                <a:spLocks noChangeShapeType="1"/>
              </p:cNvSpPr>
              <p:nvPr/>
            </p:nvSpPr>
            <p:spPr bwMode="auto">
              <a:xfrm>
                <a:off x="933450" y="4027488"/>
                <a:ext cx="215900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8" name="Rectangle 15"/>
              <p:cNvSpPr>
                <a:spLocks noChangeArrowheads="1"/>
              </p:cNvSpPr>
              <p:nvPr/>
            </p:nvSpPr>
            <p:spPr bwMode="auto">
              <a:xfrm>
                <a:off x="3030515" y="5237163"/>
                <a:ext cx="184198" cy="351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19" name="Freeform 17"/>
              <p:cNvSpPr>
                <a:spLocks/>
              </p:cNvSpPr>
              <p:nvPr/>
            </p:nvSpPr>
            <p:spPr bwMode="auto">
              <a:xfrm>
                <a:off x="2873375" y="3768725"/>
                <a:ext cx="823913" cy="1023080"/>
              </a:xfrm>
              <a:custGeom>
                <a:avLst/>
                <a:gdLst>
                  <a:gd name="T0" fmla="*/ 518 w 519"/>
                  <a:gd name="T1" fmla="*/ 611 h 541"/>
                  <a:gd name="T2" fmla="*/ 518 w 519"/>
                  <a:gd name="T3" fmla="*/ 0 h 541"/>
                  <a:gd name="T4" fmla="*/ 0 w 519"/>
                  <a:gd name="T5" fmla="*/ 0 h 541"/>
                  <a:gd name="T6" fmla="*/ 0 w 519"/>
                  <a:gd name="T7" fmla="*/ 611 h 541"/>
                  <a:gd name="T8" fmla="*/ 518 w 519"/>
                  <a:gd name="T9" fmla="*/ 611 h 541"/>
                  <a:gd name="T10" fmla="*/ 518 w 519"/>
                  <a:gd name="T11" fmla="*/ 611 h 5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19"/>
                  <a:gd name="T19" fmla="*/ 0 h 541"/>
                  <a:gd name="T20" fmla="*/ 519 w 519"/>
                  <a:gd name="T21" fmla="*/ 541 h 5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19" h="541">
                    <a:moveTo>
                      <a:pt x="518" y="540"/>
                    </a:moveTo>
                    <a:lnTo>
                      <a:pt x="518" y="0"/>
                    </a:lnTo>
                    <a:lnTo>
                      <a:pt x="0" y="0"/>
                    </a:lnTo>
                    <a:lnTo>
                      <a:pt x="0" y="540"/>
                    </a:lnTo>
                    <a:lnTo>
                      <a:pt x="518" y="540"/>
                    </a:lnTo>
                  </a:path>
                </a:pathLst>
              </a:custGeom>
              <a:solidFill>
                <a:srgbClr val="CCFFFF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0" name="Rectangle 18"/>
              <p:cNvSpPr>
                <a:spLocks noChangeArrowheads="1"/>
              </p:cNvSpPr>
              <p:nvPr/>
            </p:nvSpPr>
            <p:spPr bwMode="auto">
              <a:xfrm>
                <a:off x="2982890" y="3835400"/>
                <a:ext cx="184198" cy="351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21" name="Freeform 21"/>
              <p:cNvSpPr>
                <a:spLocks/>
              </p:cNvSpPr>
              <p:nvPr/>
            </p:nvSpPr>
            <p:spPr bwMode="auto">
              <a:xfrm>
                <a:off x="2582863" y="4284663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6 w 24"/>
                  <a:gd name="T5" fmla="*/ 23 h 24"/>
                  <a:gd name="T6" fmla="*/ 18 w 24"/>
                  <a:gd name="T7" fmla="*/ 21 h 24"/>
                  <a:gd name="T8" fmla="*/ 18 w 24"/>
                  <a:gd name="T9" fmla="*/ 21 h 24"/>
                  <a:gd name="T10" fmla="*/ 20 w 24"/>
                  <a:gd name="T11" fmla="*/ 19 h 24"/>
                  <a:gd name="T12" fmla="*/ 22 w 24"/>
                  <a:gd name="T13" fmla="*/ 19 h 24"/>
                  <a:gd name="T14" fmla="*/ 22 w 24"/>
                  <a:gd name="T15" fmla="*/ 17 h 24"/>
                  <a:gd name="T16" fmla="*/ 23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9 h 24"/>
                  <a:gd name="T24" fmla="*/ 23 w 24"/>
                  <a:gd name="T25" fmla="*/ 7 h 24"/>
                  <a:gd name="T26" fmla="*/ 22 w 24"/>
                  <a:gd name="T27" fmla="*/ 5 h 24"/>
                  <a:gd name="T28" fmla="*/ 22 w 24"/>
                  <a:gd name="T29" fmla="*/ 5 h 24"/>
                  <a:gd name="T30" fmla="*/ 20 w 24"/>
                  <a:gd name="T31" fmla="*/ 4 h 24"/>
                  <a:gd name="T32" fmla="*/ 18 w 24"/>
                  <a:gd name="T33" fmla="*/ 2 h 24"/>
                  <a:gd name="T34" fmla="*/ 18 w 24"/>
                  <a:gd name="T35" fmla="*/ 2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4 w 24"/>
                  <a:gd name="T51" fmla="*/ 4 h 24"/>
                  <a:gd name="T52" fmla="*/ 2 w 24"/>
                  <a:gd name="T53" fmla="*/ 5 h 24"/>
                  <a:gd name="T54" fmla="*/ 2 w 24"/>
                  <a:gd name="T55" fmla="*/ 5 h 24"/>
                  <a:gd name="T56" fmla="*/ 0 w 24"/>
                  <a:gd name="T57" fmla="*/ 7 h 24"/>
                  <a:gd name="T58" fmla="*/ 0 w 24"/>
                  <a:gd name="T59" fmla="*/ 9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2 w 24"/>
                  <a:gd name="T67" fmla="*/ 17 h 24"/>
                  <a:gd name="T68" fmla="*/ 2 w 24"/>
                  <a:gd name="T69" fmla="*/ 19 h 24"/>
                  <a:gd name="T70" fmla="*/ 4 w 24"/>
                  <a:gd name="T71" fmla="*/ 19 h 24"/>
                  <a:gd name="T72" fmla="*/ 4 w 24"/>
                  <a:gd name="T73" fmla="*/ 21 h 24"/>
                  <a:gd name="T74" fmla="*/ 6 w 24"/>
                  <a:gd name="T75" fmla="*/ 21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2" y="19"/>
                    </a:lnTo>
                    <a:lnTo>
                      <a:pt x="22" y="17"/>
                    </a:lnTo>
                    <a:lnTo>
                      <a:pt x="23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9"/>
                    </a:lnTo>
                    <a:lnTo>
                      <a:pt x="23" y="7"/>
                    </a:lnTo>
                    <a:lnTo>
                      <a:pt x="22" y="5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2" name="Freeform 22"/>
              <p:cNvSpPr>
                <a:spLocks/>
              </p:cNvSpPr>
              <p:nvPr/>
            </p:nvSpPr>
            <p:spPr bwMode="auto">
              <a:xfrm>
                <a:off x="2586038" y="4143375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6 w 24"/>
                  <a:gd name="T5" fmla="*/ 23 h 24"/>
                  <a:gd name="T6" fmla="*/ 18 w 24"/>
                  <a:gd name="T7" fmla="*/ 21 h 24"/>
                  <a:gd name="T8" fmla="*/ 18 w 24"/>
                  <a:gd name="T9" fmla="*/ 21 h 24"/>
                  <a:gd name="T10" fmla="*/ 20 w 24"/>
                  <a:gd name="T11" fmla="*/ 19 h 24"/>
                  <a:gd name="T12" fmla="*/ 22 w 24"/>
                  <a:gd name="T13" fmla="*/ 19 h 24"/>
                  <a:gd name="T14" fmla="*/ 22 w 24"/>
                  <a:gd name="T15" fmla="*/ 17 h 24"/>
                  <a:gd name="T16" fmla="*/ 23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9 h 24"/>
                  <a:gd name="T24" fmla="*/ 23 w 24"/>
                  <a:gd name="T25" fmla="*/ 7 h 24"/>
                  <a:gd name="T26" fmla="*/ 22 w 24"/>
                  <a:gd name="T27" fmla="*/ 5 h 24"/>
                  <a:gd name="T28" fmla="*/ 22 w 24"/>
                  <a:gd name="T29" fmla="*/ 5 h 24"/>
                  <a:gd name="T30" fmla="*/ 20 w 24"/>
                  <a:gd name="T31" fmla="*/ 4 h 24"/>
                  <a:gd name="T32" fmla="*/ 18 w 24"/>
                  <a:gd name="T33" fmla="*/ 2 h 24"/>
                  <a:gd name="T34" fmla="*/ 18 w 24"/>
                  <a:gd name="T35" fmla="*/ 2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4 w 24"/>
                  <a:gd name="T51" fmla="*/ 4 h 24"/>
                  <a:gd name="T52" fmla="*/ 2 w 24"/>
                  <a:gd name="T53" fmla="*/ 5 h 24"/>
                  <a:gd name="T54" fmla="*/ 2 w 24"/>
                  <a:gd name="T55" fmla="*/ 5 h 24"/>
                  <a:gd name="T56" fmla="*/ 0 w 24"/>
                  <a:gd name="T57" fmla="*/ 7 h 24"/>
                  <a:gd name="T58" fmla="*/ 0 w 24"/>
                  <a:gd name="T59" fmla="*/ 9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2 w 24"/>
                  <a:gd name="T67" fmla="*/ 17 h 24"/>
                  <a:gd name="T68" fmla="*/ 2 w 24"/>
                  <a:gd name="T69" fmla="*/ 19 h 24"/>
                  <a:gd name="T70" fmla="*/ 4 w 24"/>
                  <a:gd name="T71" fmla="*/ 19 h 24"/>
                  <a:gd name="T72" fmla="*/ 4 w 24"/>
                  <a:gd name="T73" fmla="*/ 21 h 24"/>
                  <a:gd name="T74" fmla="*/ 6 w 24"/>
                  <a:gd name="T75" fmla="*/ 21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2" y="19"/>
                    </a:lnTo>
                    <a:lnTo>
                      <a:pt x="22" y="17"/>
                    </a:lnTo>
                    <a:lnTo>
                      <a:pt x="23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9"/>
                    </a:lnTo>
                    <a:lnTo>
                      <a:pt x="23" y="7"/>
                    </a:lnTo>
                    <a:lnTo>
                      <a:pt x="22" y="5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3" name="Line 24"/>
              <p:cNvSpPr>
                <a:spLocks noChangeShapeType="1"/>
              </p:cNvSpPr>
              <p:nvPr/>
            </p:nvSpPr>
            <p:spPr bwMode="auto">
              <a:xfrm flipV="1">
                <a:off x="2300288" y="4303713"/>
                <a:ext cx="29845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4" name="Line 25"/>
              <p:cNvSpPr>
                <a:spLocks noChangeShapeType="1"/>
              </p:cNvSpPr>
              <p:nvPr/>
            </p:nvSpPr>
            <p:spPr bwMode="auto">
              <a:xfrm flipV="1">
                <a:off x="3097214" y="5689556"/>
                <a:ext cx="76517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5" name="Line 26"/>
              <p:cNvSpPr>
                <a:spLocks noChangeShapeType="1"/>
              </p:cNvSpPr>
              <p:nvPr/>
            </p:nvSpPr>
            <p:spPr bwMode="auto">
              <a:xfrm flipH="1">
                <a:off x="2412993" y="3251200"/>
                <a:ext cx="144939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6" name="Freeform 27"/>
              <p:cNvSpPr>
                <a:spLocks/>
              </p:cNvSpPr>
              <p:nvPr/>
            </p:nvSpPr>
            <p:spPr bwMode="auto">
              <a:xfrm>
                <a:off x="7467600" y="3081338"/>
                <a:ext cx="147638" cy="2820988"/>
              </a:xfrm>
              <a:custGeom>
                <a:avLst/>
                <a:gdLst>
                  <a:gd name="T0" fmla="*/ 92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2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7" name="Freeform 28"/>
              <p:cNvSpPr>
                <a:spLocks/>
              </p:cNvSpPr>
              <p:nvPr/>
            </p:nvSpPr>
            <p:spPr bwMode="auto">
              <a:xfrm>
                <a:off x="3867150" y="3081338"/>
                <a:ext cx="147638" cy="2820988"/>
              </a:xfrm>
              <a:custGeom>
                <a:avLst/>
                <a:gdLst>
                  <a:gd name="T0" fmla="*/ 92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2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0" name="Line 32"/>
              <p:cNvSpPr>
                <a:spLocks noChangeShapeType="1"/>
              </p:cNvSpPr>
              <p:nvPr/>
            </p:nvSpPr>
            <p:spPr bwMode="auto">
              <a:xfrm flipV="1">
                <a:off x="5340350" y="4217988"/>
                <a:ext cx="341313" cy="317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1" name="Freeform 33"/>
              <p:cNvSpPr>
                <a:spLocks/>
              </p:cNvSpPr>
              <p:nvPr/>
            </p:nvSpPr>
            <p:spPr bwMode="auto">
              <a:xfrm>
                <a:off x="4567238" y="4887913"/>
                <a:ext cx="388938" cy="547688"/>
              </a:xfrm>
              <a:custGeom>
                <a:avLst/>
                <a:gdLst>
                  <a:gd name="T0" fmla="*/ 123 w 174"/>
                  <a:gd name="T1" fmla="*/ 344 h 367"/>
                  <a:gd name="T2" fmla="*/ 144 w 174"/>
                  <a:gd name="T3" fmla="*/ 342 h 367"/>
                  <a:gd name="T4" fmla="*/ 162 w 174"/>
                  <a:gd name="T5" fmla="*/ 336 h 367"/>
                  <a:gd name="T6" fmla="*/ 179 w 174"/>
                  <a:gd name="T7" fmla="*/ 324 h 367"/>
                  <a:gd name="T8" fmla="*/ 194 w 174"/>
                  <a:gd name="T9" fmla="*/ 312 h 367"/>
                  <a:gd name="T10" fmla="*/ 208 w 174"/>
                  <a:gd name="T11" fmla="*/ 294 h 367"/>
                  <a:gd name="T12" fmla="*/ 221 w 174"/>
                  <a:gd name="T13" fmla="*/ 274 h 367"/>
                  <a:gd name="T14" fmla="*/ 230 w 174"/>
                  <a:gd name="T15" fmla="*/ 251 h 367"/>
                  <a:gd name="T16" fmla="*/ 238 w 174"/>
                  <a:gd name="T17" fmla="*/ 227 h 367"/>
                  <a:gd name="T18" fmla="*/ 244 w 174"/>
                  <a:gd name="T19" fmla="*/ 200 h 367"/>
                  <a:gd name="T20" fmla="*/ 244 w 174"/>
                  <a:gd name="T21" fmla="*/ 171 h 367"/>
                  <a:gd name="T22" fmla="*/ 244 w 174"/>
                  <a:gd name="T23" fmla="*/ 145 h 367"/>
                  <a:gd name="T24" fmla="*/ 238 w 174"/>
                  <a:gd name="T25" fmla="*/ 118 h 367"/>
                  <a:gd name="T26" fmla="*/ 230 w 174"/>
                  <a:gd name="T27" fmla="*/ 92 h 367"/>
                  <a:gd name="T28" fmla="*/ 221 w 174"/>
                  <a:gd name="T29" fmla="*/ 71 h 367"/>
                  <a:gd name="T30" fmla="*/ 208 w 174"/>
                  <a:gd name="T31" fmla="*/ 51 h 367"/>
                  <a:gd name="T32" fmla="*/ 194 w 174"/>
                  <a:gd name="T33" fmla="*/ 33 h 367"/>
                  <a:gd name="T34" fmla="*/ 179 w 174"/>
                  <a:gd name="T35" fmla="*/ 19 h 367"/>
                  <a:gd name="T36" fmla="*/ 162 w 174"/>
                  <a:gd name="T37" fmla="*/ 8 h 367"/>
                  <a:gd name="T38" fmla="*/ 144 w 174"/>
                  <a:gd name="T39" fmla="*/ 2 h 367"/>
                  <a:gd name="T40" fmla="*/ 123 w 174"/>
                  <a:gd name="T41" fmla="*/ 0 h 367"/>
                  <a:gd name="T42" fmla="*/ 103 w 174"/>
                  <a:gd name="T43" fmla="*/ 2 h 367"/>
                  <a:gd name="T44" fmla="*/ 84 w 174"/>
                  <a:gd name="T45" fmla="*/ 8 h 367"/>
                  <a:gd name="T46" fmla="*/ 68 w 174"/>
                  <a:gd name="T47" fmla="*/ 19 h 367"/>
                  <a:gd name="T48" fmla="*/ 52 w 174"/>
                  <a:gd name="T49" fmla="*/ 33 h 367"/>
                  <a:gd name="T50" fmla="*/ 38 w 174"/>
                  <a:gd name="T51" fmla="*/ 51 h 367"/>
                  <a:gd name="T52" fmla="*/ 24 w 174"/>
                  <a:gd name="T53" fmla="*/ 71 h 367"/>
                  <a:gd name="T54" fmla="*/ 14 w 174"/>
                  <a:gd name="T55" fmla="*/ 92 h 367"/>
                  <a:gd name="T56" fmla="*/ 8 w 174"/>
                  <a:gd name="T57" fmla="*/ 118 h 367"/>
                  <a:gd name="T58" fmla="*/ 3 w 174"/>
                  <a:gd name="T59" fmla="*/ 145 h 367"/>
                  <a:gd name="T60" fmla="*/ 0 w 174"/>
                  <a:gd name="T61" fmla="*/ 171 h 367"/>
                  <a:gd name="T62" fmla="*/ 3 w 174"/>
                  <a:gd name="T63" fmla="*/ 200 h 367"/>
                  <a:gd name="T64" fmla="*/ 8 w 174"/>
                  <a:gd name="T65" fmla="*/ 227 h 367"/>
                  <a:gd name="T66" fmla="*/ 14 w 174"/>
                  <a:gd name="T67" fmla="*/ 251 h 367"/>
                  <a:gd name="T68" fmla="*/ 24 w 174"/>
                  <a:gd name="T69" fmla="*/ 274 h 367"/>
                  <a:gd name="T70" fmla="*/ 38 w 174"/>
                  <a:gd name="T71" fmla="*/ 294 h 367"/>
                  <a:gd name="T72" fmla="*/ 52 w 174"/>
                  <a:gd name="T73" fmla="*/ 312 h 367"/>
                  <a:gd name="T74" fmla="*/ 68 w 174"/>
                  <a:gd name="T75" fmla="*/ 324 h 367"/>
                  <a:gd name="T76" fmla="*/ 84 w 174"/>
                  <a:gd name="T77" fmla="*/ 336 h 367"/>
                  <a:gd name="T78" fmla="*/ 103 w 174"/>
                  <a:gd name="T79" fmla="*/ 342 h 367"/>
                  <a:gd name="T80" fmla="*/ 123 w 174"/>
                  <a:gd name="T81" fmla="*/ 344 h 367"/>
                  <a:gd name="T82" fmla="*/ 123 w 174"/>
                  <a:gd name="T83" fmla="*/ 344 h 36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74"/>
                  <a:gd name="T127" fmla="*/ 0 h 367"/>
                  <a:gd name="T128" fmla="*/ 174 w 174"/>
                  <a:gd name="T129" fmla="*/ 367 h 36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74" h="367">
                    <a:moveTo>
                      <a:pt x="87" y="366"/>
                    </a:moveTo>
                    <a:lnTo>
                      <a:pt x="102" y="364"/>
                    </a:lnTo>
                    <a:lnTo>
                      <a:pt x="115" y="357"/>
                    </a:lnTo>
                    <a:lnTo>
                      <a:pt x="127" y="345"/>
                    </a:lnTo>
                    <a:lnTo>
                      <a:pt x="138" y="332"/>
                    </a:lnTo>
                    <a:lnTo>
                      <a:pt x="148" y="313"/>
                    </a:lnTo>
                    <a:lnTo>
                      <a:pt x="157" y="292"/>
                    </a:lnTo>
                    <a:lnTo>
                      <a:pt x="163" y="267"/>
                    </a:lnTo>
                    <a:lnTo>
                      <a:pt x="169" y="242"/>
                    </a:lnTo>
                    <a:lnTo>
                      <a:pt x="173" y="213"/>
                    </a:lnTo>
                    <a:lnTo>
                      <a:pt x="173" y="182"/>
                    </a:lnTo>
                    <a:lnTo>
                      <a:pt x="173" y="154"/>
                    </a:lnTo>
                    <a:lnTo>
                      <a:pt x="169" y="125"/>
                    </a:lnTo>
                    <a:lnTo>
                      <a:pt x="163" y="98"/>
                    </a:lnTo>
                    <a:lnTo>
                      <a:pt x="157" y="75"/>
                    </a:lnTo>
                    <a:lnTo>
                      <a:pt x="148" y="54"/>
                    </a:lnTo>
                    <a:lnTo>
                      <a:pt x="138" y="35"/>
                    </a:lnTo>
                    <a:lnTo>
                      <a:pt x="127" y="20"/>
                    </a:lnTo>
                    <a:lnTo>
                      <a:pt x="115" y="8"/>
                    </a:lnTo>
                    <a:lnTo>
                      <a:pt x="102" y="2"/>
                    </a:lnTo>
                    <a:lnTo>
                      <a:pt x="87" y="0"/>
                    </a:lnTo>
                    <a:lnTo>
                      <a:pt x="73" y="2"/>
                    </a:lnTo>
                    <a:lnTo>
                      <a:pt x="60" y="8"/>
                    </a:lnTo>
                    <a:lnTo>
                      <a:pt x="48" y="20"/>
                    </a:lnTo>
                    <a:lnTo>
                      <a:pt x="37" y="35"/>
                    </a:lnTo>
                    <a:lnTo>
                      <a:pt x="27" y="54"/>
                    </a:lnTo>
                    <a:lnTo>
                      <a:pt x="17" y="75"/>
                    </a:lnTo>
                    <a:lnTo>
                      <a:pt x="10" y="98"/>
                    </a:lnTo>
                    <a:lnTo>
                      <a:pt x="6" y="125"/>
                    </a:lnTo>
                    <a:lnTo>
                      <a:pt x="2" y="154"/>
                    </a:lnTo>
                    <a:lnTo>
                      <a:pt x="0" y="182"/>
                    </a:lnTo>
                    <a:lnTo>
                      <a:pt x="2" y="213"/>
                    </a:lnTo>
                    <a:lnTo>
                      <a:pt x="6" y="242"/>
                    </a:lnTo>
                    <a:lnTo>
                      <a:pt x="10" y="267"/>
                    </a:lnTo>
                    <a:lnTo>
                      <a:pt x="17" y="292"/>
                    </a:lnTo>
                    <a:lnTo>
                      <a:pt x="27" y="313"/>
                    </a:lnTo>
                    <a:lnTo>
                      <a:pt x="37" y="332"/>
                    </a:lnTo>
                    <a:lnTo>
                      <a:pt x="48" y="345"/>
                    </a:lnTo>
                    <a:lnTo>
                      <a:pt x="60" y="357"/>
                    </a:lnTo>
                    <a:lnTo>
                      <a:pt x="73" y="364"/>
                    </a:lnTo>
                    <a:lnTo>
                      <a:pt x="87" y="366"/>
                    </a:lnTo>
                  </a:path>
                </a:pathLst>
              </a:custGeom>
              <a:solidFill>
                <a:srgbClr val="FFE6CD"/>
              </a:solidFill>
              <a:ln w="1905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2" name="Line 34"/>
              <p:cNvSpPr>
                <a:spLocks noChangeShapeType="1"/>
              </p:cNvSpPr>
              <p:nvPr/>
            </p:nvSpPr>
            <p:spPr bwMode="auto">
              <a:xfrm>
                <a:off x="4016375" y="5157788"/>
                <a:ext cx="55403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4" name="Line 36"/>
              <p:cNvSpPr>
                <a:spLocks noChangeShapeType="1"/>
              </p:cNvSpPr>
              <p:nvPr/>
            </p:nvSpPr>
            <p:spPr bwMode="auto">
              <a:xfrm flipH="1" flipV="1">
                <a:off x="4016375" y="3241675"/>
                <a:ext cx="577850" cy="47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5" name="Freeform 37"/>
              <p:cNvSpPr>
                <a:spLocks/>
              </p:cNvSpPr>
              <p:nvPr/>
            </p:nvSpPr>
            <p:spPr bwMode="auto">
              <a:xfrm>
                <a:off x="4256088" y="4340225"/>
                <a:ext cx="41275" cy="38100"/>
              </a:xfrm>
              <a:custGeom>
                <a:avLst/>
                <a:gdLst>
                  <a:gd name="T0" fmla="*/ 11 w 26"/>
                  <a:gd name="T1" fmla="*/ 23 h 24"/>
                  <a:gd name="T2" fmla="*/ 13 w 26"/>
                  <a:gd name="T3" fmla="*/ 23 h 24"/>
                  <a:gd name="T4" fmla="*/ 15 w 26"/>
                  <a:gd name="T5" fmla="*/ 23 h 24"/>
                  <a:gd name="T6" fmla="*/ 17 w 26"/>
                  <a:gd name="T7" fmla="*/ 23 h 24"/>
                  <a:gd name="T8" fmla="*/ 19 w 26"/>
                  <a:gd name="T9" fmla="*/ 21 h 24"/>
                  <a:gd name="T10" fmla="*/ 21 w 26"/>
                  <a:gd name="T11" fmla="*/ 21 h 24"/>
                  <a:gd name="T12" fmla="*/ 21 w 26"/>
                  <a:gd name="T13" fmla="*/ 19 h 24"/>
                  <a:gd name="T14" fmla="*/ 23 w 26"/>
                  <a:gd name="T15" fmla="*/ 17 h 24"/>
                  <a:gd name="T16" fmla="*/ 23 w 26"/>
                  <a:gd name="T17" fmla="*/ 15 h 24"/>
                  <a:gd name="T18" fmla="*/ 23 w 26"/>
                  <a:gd name="T19" fmla="*/ 14 h 24"/>
                  <a:gd name="T20" fmla="*/ 25 w 26"/>
                  <a:gd name="T21" fmla="*/ 12 h 24"/>
                  <a:gd name="T22" fmla="*/ 23 w 26"/>
                  <a:gd name="T23" fmla="*/ 10 h 24"/>
                  <a:gd name="T24" fmla="*/ 23 w 26"/>
                  <a:gd name="T25" fmla="*/ 10 h 24"/>
                  <a:gd name="T26" fmla="*/ 23 w 26"/>
                  <a:gd name="T27" fmla="*/ 8 h 24"/>
                  <a:gd name="T28" fmla="*/ 21 w 26"/>
                  <a:gd name="T29" fmla="*/ 6 h 24"/>
                  <a:gd name="T30" fmla="*/ 21 w 26"/>
                  <a:gd name="T31" fmla="*/ 4 h 24"/>
                  <a:gd name="T32" fmla="*/ 19 w 26"/>
                  <a:gd name="T33" fmla="*/ 4 h 24"/>
                  <a:gd name="T34" fmla="*/ 17 w 26"/>
                  <a:gd name="T35" fmla="*/ 2 h 24"/>
                  <a:gd name="T36" fmla="*/ 15 w 26"/>
                  <a:gd name="T37" fmla="*/ 2 h 24"/>
                  <a:gd name="T38" fmla="*/ 13 w 26"/>
                  <a:gd name="T39" fmla="*/ 2 h 24"/>
                  <a:gd name="T40" fmla="*/ 11 w 26"/>
                  <a:gd name="T41" fmla="*/ 0 h 24"/>
                  <a:gd name="T42" fmla="*/ 11 w 26"/>
                  <a:gd name="T43" fmla="*/ 2 h 24"/>
                  <a:gd name="T44" fmla="*/ 9 w 26"/>
                  <a:gd name="T45" fmla="*/ 2 h 24"/>
                  <a:gd name="T46" fmla="*/ 8 w 26"/>
                  <a:gd name="T47" fmla="*/ 2 h 24"/>
                  <a:gd name="T48" fmla="*/ 6 w 26"/>
                  <a:gd name="T49" fmla="*/ 4 h 24"/>
                  <a:gd name="T50" fmla="*/ 4 w 26"/>
                  <a:gd name="T51" fmla="*/ 4 h 24"/>
                  <a:gd name="T52" fmla="*/ 4 w 26"/>
                  <a:gd name="T53" fmla="*/ 6 h 24"/>
                  <a:gd name="T54" fmla="*/ 2 w 26"/>
                  <a:gd name="T55" fmla="*/ 8 h 24"/>
                  <a:gd name="T56" fmla="*/ 2 w 26"/>
                  <a:gd name="T57" fmla="*/ 10 h 24"/>
                  <a:gd name="T58" fmla="*/ 2 w 26"/>
                  <a:gd name="T59" fmla="*/ 10 h 24"/>
                  <a:gd name="T60" fmla="*/ 0 w 26"/>
                  <a:gd name="T61" fmla="*/ 12 h 24"/>
                  <a:gd name="T62" fmla="*/ 2 w 26"/>
                  <a:gd name="T63" fmla="*/ 14 h 24"/>
                  <a:gd name="T64" fmla="*/ 2 w 26"/>
                  <a:gd name="T65" fmla="*/ 15 h 24"/>
                  <a:gd name="T66" fmla="*/ 2 w 26"/>
                  <a:gd name="T67" fmla="*/ 17 h 24"/>
                  <a:gd name="T68" fmla="*/ 4 w 26"/>
                  <a:gd name="T69" fmla="*/ 19 h 24"/>
                  <a:gd name="T70" fmla="*/ 4 w 26"/>
                  <a:gd name="T71" fmla="*/ 21 h 24"/>
                  <a:gd name="T72" fmla="*/ 6 w 26"/>
                  <a:gd name="T73" fmla="*/ 21 h 24"/>
                  <a:gd name="T74" fmla="*/ 8 w 26"/>
                  <a:gd name="T75" fmla="*/ 23 h 24"/>
                  <a:gd name="T76" fmla="*/ 9 w 26"/>
                  <a:gd name="T77" fmla="*/ 23 h 24"/>
                  <a:gd name="T78" fmla="*/ 11 w 26"/>
                  <a:gd name="T79" fmla="*/ 23 h 24"/>
                  <a:gd name="T80" fmla="*/ 11 w 26"/>
                  <a:gd name="T81" fmla="*/ 23 h 24"/>
                  <a:gd name="T82" fmla="*/ 11 w 26"/>
                  <a:gd name="T83" fmla="*/ 23 h 2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6"/>
                  <a:gd name="T127" fmla="*/ 0 h 24"/>
                  <a:gd name="T128" fmla="*/ 26 w 26"/>
                  <a:gd name="T129" fmla="*/ 24 h 24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6" h="24">
                    <a:moveTo>
                      <a:pt x="11" y="23"/>
                    </a:moveTo>
                    <a:lnTo>
                      <a:pt x="13" y="23"/>
                    </a:lnTo>
                    <a:lnTo>
                      <a:pt x="15" y="23"/>
                    </a:lnTo>
                    <a:lnTo>
                      <a:pt x="17" y="23"/>
                    </a:lnTo>
                    <a:lnTo>
                      <a:pt x="19" y="21"/>
                    </a:lnTo>
                    <a:lnTo>
                      <a:pt x="21" y="21"/>
                    </a:lnTo>
                    <a:lnTo>
                      <a:pt x="21" y="19"/>
                    </a:lnTo>
                    <a:lnTo>
                      <a:pt x="23" y="17"/>
                    </a:lnTo>
                    <a:lnTo>
                      <a:pt x="23" y="15"/>
                    </a:lnTo>
                    <a:lnTo>
                      <a:pt x="23" y="14"/>
                    </a:lnTo>
                    <a:lnTo>
                      <a:pt x="25" y="12"/>
                    </a:lnTo>
                    <a:lnTo>
                      <a:pt x="23" y="10"/>
                    </a:lnTo>
                    <a:lnTo>
                      <a:pt x="23" y="8"/>
                    </a:lnTo>
                    <a:lnTo>
                      <a:pt x="21" y="6"/>
                    </a:lnTo>
                    <a:lnTo>
                      <a:pt x="21" y="4"/>
                    </a:lnTo>
                    <a:lnTo>
                      <a:pt x="19" y="4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3" y="2"/>
                    </a:lnTo>
                    <a:lnTo>
                      <a:pt x="11" y="0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8" y="2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2" y="15"/>
                    </a:lnTo>
                    <a:lnTo>
                      <a:pt x="2" y="17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9" y="23"/>
                    </a:lnTo>
                    <a:lnTo>
                      <a:pt x="11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6" name="Line 38"/>
              <p:cNvSpPr>
                <a:spLocks noChangeShapeType="1"/>
              </p:cNvSpPr>
              <p:nvPr/>
            </p:nvSpPr>
            <p:spPr bwMode="auto">
              <a:xfrm>
                <a:off x="4356100" y="3868738"/>
                <a:ext cx="3175" cy="12890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7" name="Freeform 39"/>
              <p:cNvSpPr>
                <a:spLocks/>
              </p:cNvSpPr>
              <p:nvPr/>
            </p:nvSpPr>
            <p:spPr bwMode="auto">
              <a:xfrm>
                <a:off x="4341813" y="4668838"/>
                <a:ext cx="38100" cy="38100"/>
              </a:xfrm>
              <a:custGeom>
                <a:avLst/>
                <a:gdLst>
                  <a:gd name="T0" fmla="*/ 9 w 24"/>
                  <a:gd name="T1" fmla="*/ 23 h 24"/>
                  <a:gd name="T2" fmla="*/ 13 w 24"/>
                  <a:gd name="T3" fmla="*/ 23 h 24"/>
                  <a:gd name="T4" fmla="*/ 15 w 24"/>
                  <a:gd name="T5" fmla="*/ 23 h 24"/>
                  <a:gd name="T6" fmla="*/ 15 w 24"/>
                  <a:gd name="T7" fmla="*/ 21 h 24"/>
                  <a:gd name="T8" fmla="*/ 17 w 24"/>
                  <a:gd name="T9" fmla="*/ 21 h 24"/>
                  <a:gd name="T10" fmla="*/ 19 w 24"/>
                  <a:gd name="T11" fmla="*/ 19 h 24"/>
                  <a:gd name="T12" fmla="*/ 21 w 24"/>
                  <a:gd name="T13" fmla="*/ 19 h 24"/>
                  <a:gd name="T14" fmla="*/ 21 w 24"/>
                  <a:gd name="T15" fmla="*/ 17 h 24"/>
                  <a:gd name="T16" fmla="*/ 21 w 24"/>
                  <a:gd name="T17" fmla="*/ 15 h 24"/>
                  <a:gd name="T18" fmla="*/ 23 w 24"/>
                  <a:gd name="T19" fmla="*/ 13 h 24"/>
                  <a:gd name="T20" fmla="*/ 23 w 24"/>
                  <a:gd name="T21" fmla="*/ 12 h 24"/>
                  <a:gd name="T22" fmla="*/ 23 w 24"/>
                  <a:gd name="T23" fmla="*/ 10 h 24"/>
                  <a:gd name="T24" fmla="*/ 21 w 24"/>
                  <a:gd name="T25" fmla="*/ 8 h 24"/>
                  <a:gd name="T26" fmla="*/ 21 w 24"/>
                  <a:gd name="T27" fmla="*/ 6 h 24"/>
                  <a:gd name="T28" fmla="*/ 21 w 24"/>
                  <a:gd name="T29" fmla="*/ 6 h 24"/>
                  <a:gd name="T30" fmla="*/ 19 w 24"/>
                  <a:gd name="T31" fmla="*/ 4 h 24"/>
                  <a:gd name="T32" fmla="*/ 17 w 24"/>
                  <a:gd name="T33" fmla="*/ 2 h 24"/>
                  <a:gd name="T34" fmla="*/ 15 w 24"/>
                  <a:gd name="T35" fmla="*/ 2 h 24"/>
                  <a:gd name="T36" fmla="*/ 15 w 24"/>
                  <a:gd name="T37" fmla="*/ 0 h 24"/>
                  <a:gd name="T38" fmla="*/ 13 w 24"/>
                  <a:gd name="T39" fmla="*/ 0 h 24"/>
                  <a:gd name="T40" fmla="*/ 11 w 24"/>
                  <a:gd name="T41" fmla="*/ 0 h 24"/>
                  <a:gd name="T42" fmla="*/ 9 w 24"/>
                  <a:gd name="T43" fmla="*/ 0 h 24"/>
                  <a:gd name="T44" fmla="*/ 7 w 24"/>
                  <a:gd name="T45" fmla="*/ 0 h 24"/>
                  <a:gd name="T46" fmla="*/ 5 w 24"/>
                  <a:gd name="T47" fmla="*/ 2 h 24"/>
                  <a:gd name="T48" fmla="*/ 3 w 24"/>
                  <a:gd name="T49" fmla="*/ 2 h 24"/>
                  <a:gd name="T50" fmla="*/ 2 w 24"/>
                  <a:gd name="T51" fmla="*/ 4 h 24"/>
                  <a:gd name="T52" fmla="*/ 2 w 24"/>
                  <a:gd name="T53" fmla="*/ 6 h 24"/>
                  <a:gd name="T54" fmla="*/ 0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2 h 24"/>
                  <a:gd name="T62" fmla="*/ 0 w 24"/>
                  <a:gd name="T63" fmla="*/ 13 h 24"/>
                  <a:gd name="T64" fmla="*/ 0 w 24"/>
                  <a:gd name="T65" fmla="*/ 15 h 24"/>
                  <a:gd name="T66" fmla="*/ 0 w 24"/>
                  <a:gd name="T67" fmla="*/ 17 h 24"/>
                  <a:gd name="T68" fmla="*/ 2 w 24"/>
                  <a:gd name="T69" fmla="*/ 19 h 24"/>
                  <a:gd name="T70" fmla="*/ 2 w 24"/>
                  <a:gd name="T71" fmla="*/ 19 h 24"/>
                  <a:gd name="T72" fmla="*/ 3 w 24"/>
                  <a:gd name="T73" fmla="*/ 21 h 24"/>
                  <a:gd name="T74" fmla="*/ 5 w 24"/>
                  <a:gd name="T75" fmla="*/ 21 h 24"/>
                  <a:gd name="T76" fmla="*/ 7 w 24"/>
                  <a:gd name="T77" fmla="*/ 23 h 24"/>
                  <a:gd name="T78" fmla="*/ 9 w 24"/>
                  <a:gd name="T79" fmla="*/ 23 h 24"/>
                  <a:gd name="T80" fmla="*/ 11 w 24"/>
                  <a:gd name="T81" fmla="*/ 23 h 24"/>
                  <a:gd name="T82" fmla="*/ 11 w 24"/>
                  <a:gd name="T83" fmla="*/ 23 h 24"/>
                  <a:gd name="T84" fmla="*/ 9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9" y="23"/>
                    </a:moveTo>
                    <a:lnTo>
                      <a:pt x="13" y="23"/>
                    </a:lnTo>
                    <a:lnTo>
                      <a:pt x="15" y="23"/>
                    </a:lnTo>
                    <a:lnTo>
                      <a:pt x="15" y="21"/>
                    </a:lnTo>
                    <a:lnTo>
                      <a:pt x="17" y="21"/>
                    </a:lnTo>
                    <a:lnTo>
                      <a:pt x="19" y="19"/>
                    </a:lnTo>
                    <a:lnTo>
                      <a:pt x="21" y="19"/>
                    </a:lnTo>
                    <a:lnTo>
                      <a:pt x="21" y="17"/>
                    </a:lnTo>
                    <a:lnTo>
                      <a:pt x="21" y="15"/>
                    </a:lnTo>
                    <a:lnTo>
                      <a:pt x="23" y="13"/>
                    </a:lnTo>
                    <a:lnTo>
                      <a:pt x="23" y="12"/>
                    </a:lnTo>
                    <a:lnTo>
                      <a:pt x="23" y="10"/>
                    </a:lnTo>
                    <a:lnTo>
                      <a:pt x="21" y="8"/>
                    </a:lnTo>
                    <a:lnTo>
                      <a:pt x="21" y="6"/>
                    </a:lnTo>
                    <a:lnTo>
                      <a:pt x="19" y="4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3" y="21"/>
                    </a:lnTo>
                    <a:lnTo>
                      <a:pt x="5" y="21"/>
                    </a:lnTo>
                    <a:lnTo>
                      <a:pt x="7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9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8" name="Freeform 40"/>
              <p:cNvSpPr>
                <a:spLocks/>
              </p:cNvSpPr>
              <p:nvPr/>
            </p:nvSpPr>
            <p:spPr bwMode="auto">
              <a:xfrm>
                <a:off x="4341813" y="5140325"/>
                <a:ext cx="38100" cy="38100"/>
              </a:xfrm>
              <a:custGeom>
                <a:avLst/>
                <a:gdLst>
                  <a:gd name="T0" fmla="*/ 9 w 24"/>
                  <a:gd name="T1" fmla="*/ 23 h 24"/>
                  <a:gd name="T2" fmla="*/ 13 w 24"/>
                  <a:gd name="T3" fmla="*/ 23 h 24"/>
                  <a:gd name="T4" fmla="*/ 15 w 24"/>
                  <a:gd name="T5" fmla="*/ 23 h 24"/>
                  <a:gd name="T6" fmla="*/ 15 w 24"/>
                  <a:gd name="T7" fmla="*/ 23 h 24"/>
                  <a:gd name="T8" fmla="*/ 17 w 24"/>
                  <a:gd name="T9" fmla="*/ 21 h 24"/>
                  <a:gd name="T10" fmla="*/ 19 w 24"/>
                  <a:gd name="T11" fmla="*/ 19 h 24"/>
                  <a:gd name="T12" fmla="*/ 19 w 24"/>
                  <a:gd name="T13" fmla="*/ 19 h 24"/>
                  <a:gd name="T14" fmla="*/ 21 w 24"/>
                  <a:gd name="T15" fmla="*/ 17 h 24"/>
                  <a:gd name="T16" fmla="*/ 21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10 h 24"/>
                  <a:gd name="T24" fmla="*/ 21 w 24"/>
                  <a:gd name="T25" fmla="*/ 8 h 24"/>
                  <a:gd name="T26" fmla="*/ 21 w 24"/>
                  <a:gd name="T27" fmla="*/ 6 h 24"/>
                  <a:gd name="T28" fmla="*/ 19 w 24"/>
                  <a:gd name="T29" fmla="*/ 6 h 24"/>
                  <a:gd name="T30" fmla="*/ 19 w 24"/>
                  <a:gd name="T31" fmla="*/ 4 h 24"/>
                  <a:gd name="T32" fmla="*/ 17 w 24"/>
                  <a:gd name="T33" fmla="*/ 2 h 24"/>
                  <a:gd name="T34" fmla="*/ 15 w 24"/>
                  <a:gd name="T35" fmla="*/ 2 h 24"/>
                  <a:gd name="T36" fmla="*/ 15 w 24"/>
                  <a:gd name="T37" fmla="*/ 0 h 24"/>
                  <a:gd name="T38" fmla="*/ 13 w 24"/>
                  <a:gd name="T39" fmla="*/ 0 h 24"/>
                  <a:gd name="T40" fmla="*/ 11 w 24"/>
                  <a:gd name="T41" fmla="*/ 0 h 24"/>
                  <a:gd name="T42" fmla="*/ 9 w 24"/>
                  <a:gd name="T43" fmla="*/ 0 h 24"/>
                  <a:gd name="T44" fmla="*/ 7 w 24"/>
                  <a:gd name="T45" fmla="*/ 0 h 24"/>
                  <a:gd name="T46" fmla="*/ 5 w 24"/>
                  <a:gd name="T47" fmla="*/ 2 h 24"/>
                  <a:gd name="T48" fmla="*/ 3 w 24"/>
                  <a:gd name="T49" fmla="*/ 2 h 24"/>
                  <a:gd name="T50" fmla="*/ 2 w 24"/>
                  <a:gd name="T51" fmla="*/ 4 h 24"/>
                  <a:gd name="T52" fmla="*/ 2 w 24"/>
                  <a:gd name="T53" fmla="*/ 6 h 24"/>
                  <a:gd name="T54" fmla="*/ 0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0 w 24"/>
                  <a:gd name="T67" fmla="*/ 17 h 24"/>
                  <a:gd name="T68" fmla="*/ 2 w 24"/>
                  <a:gd name="T69" fmla="*/ 19 h 24"/>
                  <a:gd name="T70" fmla="*/ 2 w 24"/>
                  <a:gd name="T71" fmla="*/ 19 h 24"/>
                  <a:gd name="T72" fmla="*/ 3 w 24"/>
                  <a:gd name="T73" fmla="*/ 21 h 24"/>
                  <a:gd name="T74" fmla="*/ 5 w 24"/>
                  <a:gd name="T75" fmla="*/ 23 h 24"/>
                  <a:gd name="T76" fmla="*/ 7 w 24"/>
                  <a:gd name="T77" fmla="*/ 23 h 24"/>
                  <a:gd name="T78" fmla="*/ 9 w 24"/>
                  <a:gd name="T79" fmla="*/ 23 h 24"/>
                  <a:gd name="T80" fmla="*/ 11 w 24"/>
                  <a:gd name="T81" fmla="*/ 23 h 24"/>
                  <a:gd name="T82" fmla="*/ 11 w 24"/>
                  <a:gd name="T83" fmla="*/ 23 h 24"/>
                  <a:gd name="T84" fmla="*/ 9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9" y="23"/>
                    </a:moveTo>
                    <a:lnTo>
                      <a:pt x="13" y="23"/>
                    </a:lnTo>
                    <a:lnTo>
                      <a:pt x="15" y="23"/>
                    </a:lnTo>
                    <a:lnTo>
                      <a:pt x="17" y="21"/>
                    </a:lnTo>
                    <a:lnTo>
                      <a:pt x="19" y="19"/>
                    </a:lnTo>
                    <a:lnTo>
                      <a:pt x="21" y="17"/>
                    </a:lnTo>
                    <a:lnTo>
                      <a:pt x="21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10"/>
                    </a:lnTo>
                    <a:lnTo>
                      <a:pt x="21" y="8"/>
                    </a:lnTo>
                    <a:lnTo>
                      <a:pt x="21" y="6"/>
                    </a:lnTo>
                    <a:lnTo>
                      <a:pt x="19" y="6"/>
                    </a:lnTo>
                    <a:lnTo>
                      <a:pt x="19" y="4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3" y="21"/>
                    </a:lnTo>
                    <a:lnTo>
                      <a:pt x="5" y="23"/>
                    </a:lnTo>
                    <a:lnTo>
                      <a:pt x="7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9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9" name="Line 43"/>
              <p:cNvSpPr>
                <a:spLocks noChangeShapeType="1"/>
              </p:cNvSpPr>
              <p:nvPr/>
            </p:nvSpPr>
            <p:spPr bwMode="auto">
              <a:xfrm flipH="1" flipV="1">
                <a:off x="4019550" y="4049713"/>
                <a:ext cx="698500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0" name="Freeform 44"/>
              <p:cNvSpPr>
                <a:spLocks/>
              </p:cNvSpPr>
              <p:nvPr/>
            </p:nvSpPr>
            <p:spPr bwMode="auto">
              <a:xfrm>
                <a:off x="4273550" y="4359275"/>
                <a:ext cx="1412875" cy="450850"/>
              </a:xfrm>
              <a:custGeom>
                <a:avLst/>
                <a:gdLst>
                  <a:gd name="T0" fmla="*/ 889 w 935"/>
                  <a:gd name="T1" fmla="*/ 283 h 284"/>
                  <a:gd name="T2" fmla="*/ 0 w 935"/>
                  <a:gd name="T3" fmla="*/ 283 h 284"/>
                  <a:gd name="T4" fmla="*/ 0 w 935"/>
                  <a:gd name="T5" fmla="*/ 0 h 284"/>
                  <a:gd name="T6" fmla="*/ 0 60000 65536"/>
                  <a:gd name="T7" fmla="*/ 0 60000 65536"/>
                  <a:gd name="T8" fmla="*/ 0 60000 65536"/>
                  <a:gd name="T9" fmla="*/ 0 w 935"/>
                  <a:gd name="T10" fmla="*/ 0 h 284"/>
                  <a:gd name="T11" fmla="*/ 935 w 935"/>
                  <a:gd name="T12" fmla="*/ 284 h 2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35" h="284">
                    <a:moveTo>
                      <a:pt x="934" y="283"/>
                    </a:moveTo>
                    <a:lnTo>
                      <a:pt x="0" y="283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1" name="Freeform 45"/>
              <p:cNvSpPr>
                <a:spLocks/>
              </p:cNvSpPr>
              <p:nvPr/>
            </p:nvSpPr>
            <p:spPr bwMode="auto">
              <a:xfrm>
                <a:off x="5686425" y="3081338"/>
                <a:ext cx="147638" cy="2820988"/>
              </a:xfrm>
              <a:custGeom>
                <a:avLst/>
                <a:gdLst>
                  <a:gd name="T0" fmla="*/ 90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0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2" name="Freeform 46"/>
              <p:cNvSpPr>
                <a:spLocks/>
              </p:cNvSpPr>
              <p:nvPr/>
            </p:nvSpPr>
            <p:spPr bwMode="auto">
              <a:xfrm>
                <a:off x="4602163" y="3141663"/>
                <a:ext cx="579438" cy="669925"/>
              </a:xfrm>
              <a:custGeom>
                <a:avLst/>
                <a:gdLst>
                  <a:gd name="T0" fmla="*/ 0 w 301"/>
                  <a:gd name="T1" fmla="*/ 0 h 422"/>
                  <a:gd name="T2" fmla="*/ 0 w 301"/>
                  <a:gd name="T3" fmla="*/ 170 h 422"/>
                  <a:gd name="T4" fmla="*/ 75 w 301"/>
                  <a:gd name="T5" fmla="*/ 210 h 422"/>
                  <a:gd name="T6" fmla="*/ 0 w 301"/>
                  <a:gd name="T7" fmla="*/ 251 h 422"/>
                  <a:gd name="T8" fmla="*/ 0 w 301"/>
                  <a:gd name="T9" fmla="*/ 421 h 422"/>
                  <a:gd name="T10" fmla="*/ 364 w 301"/>
                  <a:gd name="T11" fmla="*/ 285 h 422"/>
                  <a:gd name="T12" fmla="*/ 364 w 301"/>
                  <a:gd name="T13" fmla="*/ 138 h 422"/>
                  <a:gd name="T14" fmla="*/ 0 w 301"/>
                  <a:gd name="T15" fmla="*/ 0 h 422"/>
                  <a:gd name="T16" fmla="*/ 0 w 301"/>
                  <a:gd name="T17" fmla="*/ 0 h 42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01"/>
                  <a:gd name="T28" fmla="*/ 0 h 422"/>
                  <a:gd name="T29" fmla="*/ 301 w 301"/>
                  <a:gd name="T30" fmla="*/ 422 h 42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01" h="422">
                    <a:moveTo>
                      <a:pt x="0" y="0"/>
                    </a:moveTo>
                    <a:lnTo>
                      <a:pt x="0" y="170"/>
                    </a:lnTo>
                    <a:lnTo>
                      <a:pt x="62" y="210"/>
                    </a:lnTo>
                    <a:lnTo>
                      <a:pt x="0" y="251"/>
                    </a:lnTo>
                    <a:lnTo>
                      <a:pt x="0" y="421"/>
                    </a:lnTo>
                    <a:lnTo>
                      <a:pt x="300" y="285"/>
                    </a:lnTo>
                    <a:lnTo>
                      <a:pt x="300" y="13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FF99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3" name="Freeform 47"/>
              <p:cNvSpPr>
                <a:spLocks/>
              </p:cNvSpPr>
              <p:nvPr/>
            </p:nvSpPr>
            <p:spPr bwMode="auto">
              <a:xfrm>
                <a:off x="4713288" y="3944938"/>
                <a:ext cx="620713" cy="727075"/>
              </a:xfrm>
              <a:custGeom>
                <a:avLst/>
                <a:gdLst>
                  <a:gd name="T0" fmla="*/ 0 w 300"/>
                  <a:gd name="T1" fmla="*/ 0 h 422"/>
                  <a:gd name="T2" fmla="*/ 0 w 300"/>
                  <a:gd name="T3" fmla="*/ 186 h 422"/>
                  <a:gd name="T4" fmla="*/ 80 w 300"/>
                  <a:gd name="T5" fmla="*/ 229 h 422"/>
                  <a:gd name="T6" fmla="*/ 0 w 300"/>
                  <a:gd name="T7" fmla="*/ 272 h 422"/>
                  <a:gd name="T8" fmla="*/ 0 w 300"/>
                  <a:gd name="T9" fmla="*/ 457 h 422"/>
                  <a:gd name="T10" fmla="*/ 390 w 300"/>
                  <a:gd name="T11" fmla="*/ 309 h 422"/>
                  <a:gd name="T12" fmla="*/ 390 w 300"/>
                  <a:gd name="T13" fmla="*/ 148 h 422"/>
                  <a:gd name="T14" fmla="*/ 0 w 300"/>
                  <a:gd name="T15" fmla="*/ 0 h 422"/>
                  <a:gd name="T16" fmla="*/ 0 w 300"/>
                  <a:gd name="T17" fmla="*/ 0 h 42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00"/>
                  <a:gd name="T28" fmla="*/ 0 h 422"/>
                  <a:gd name="T29" fmla="*/ 300 w 300"/>
                  <a:gd name="T30" fmla="*/ 422 h 42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00" h="422">
                    <a:moveTo>
                      <a:pt x="0" y="0"/>
                    </a:moveTo>
                    <a:lnTo>
                      <a:pt x="0" y="171"/>
                    </a:lnTo>
                    <a:lnTo>
                      <a:pt x="61" y="211"/>
                    </a:lnTo>
                    <a:lnTo>
                      <a:pt x="0" y="251"/>
                    </a:lnTo>
                    <a:lnTo>
                      <a:pt x="0" y="421"/>
                    </a:lnTo>
                    <a:lnTo>
                      <a:pt x="299" y="285"/>
                    </a:lnTo>
                    <a:lnTo>
                      <a:pt x="299" y="13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FF99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4" name="Freeform 48"/>
              <p:cNvSpPr>
                <a:spLocks/>
              </p:cNvSpPr>
              <p:nvPr/>
            </p:nvSpPr>
            <p:spPr bwMode="auto">
              <a:xfrm>
                <a:off x="4246563" y="3482975"/>
                <a:ext cx="239713" cy="379413"/>
              </a:xfrm>
              <a:custGeom>
                <a:avLst/>
                <a:gdLst>
                  <a:gd name="T0" fmla="*/ 73 w 151"/>
                  <a:gd name="T1" fmla="*/ 236 h 239"/>
                  <a:gd name="T2" fmla="*/ 86 w 151"/>
                  <a:gd name="T3" fmla="*/ 236 h 239"/>
                  <a:gd name="T4" fmla="*/ 98 w 151"/>
                  <a:gd name="T5" fmla="*/ 232 h 239"/>
                  <a:gd name="T6" fmla="*/ 109 w 151"/>
                  <a:gd name="T7" fmla="*/ 224 h 239"/>
                  <a:gd name="T8" fmla="*/ 119 w 151"/>
                  <a:gd name="T9" fmla="*/ 215 h 239"/>
                  <a:gd name="T10" fmla="*/ 129 w 151"/>
                  <a:gd name="T11" fmla="*/ 203 h 239"/>
                  <a:gd name="T12" fmla="*/ 134 w 151"/>
                  <a:gd name="T13" fmla="*/ 188 h 239"/>
                  <a:gd name="T14" fmla="*/ 142 w 151"/>
                  <a:gd name="T15" fmla="*/ 172 h 239"/>
                  <a:gd name="T16" fmla="*/ 146 w 151"/>
                  <a:gd name="T17" fmla="*/ 155 h 239"/>
                  <a:gd name="T18" fmla="*/ 150 w 151"/>
                  <a:gd name="T19" fmla="*/ 138 h 239"/>
                  <a:gd name="T20" fmla="*/ 150 w 151"/>
                  <a:gd name="T21" fmla="*/ 119 h 239"/>
                  <a:gd name="T22" fmla="*/ 150 w 151"/>
                  <a:gd name="T23" fmla="*/ 100 h 239"/>
                  <a:gd name="T24" fmla="*/ 146 w 151"/>
                  <a:gd name="T25" fmla="*/ 80 h 239"/>
                  <a:gd name="T26" fmla="*/ 142 w 151"/>
                  <a:gd name="T27" fmla="*/ 63 h 239"/>
                  <a:gd name="T28" fmla="*/ 134 w 151"/>
                  <a:gd name="T29" fmla="*/ 48 h 239"/>
                  <a:gd name="T30" fmla="*/ 129 w 151"/>
                  <a:gd name="T31" fmla="*/ 34 h 239"/>
                  <a:gd name="T32" fmla="*/ 119 w 151"/>
                  <a:gd name="T33" fmla="*/ 23 h 239"/>
                  <a:gd name="T34" fmla="*/ 109 w 151"/>
                  <a:gd name="T35" fmla="*/ 13 h 239"/>
                  <a:gd name="T36" fmla="*/ 98 w 151"/>
                  <a:gd name="T37" fmla="*/ 6 h 239"/>
                  <a:gd name="T38" fmla="*/ 86 w 151"/>
                  <a:gd name="T39" fmla="*/ 0 h 239"/>
                  <a:gd name="T40" fmla="*/ 75 w 151"/>
                  <a:gd name="T41" fmla="*/ 0 h 239"/>
                  <a:gd name="T42" fmla="*/ 62 w 151"/>
                  <a:gd name="T43" fmla="*/ 0 h 239"/>
                  <a:gd name="T44" fmla="*/ 50 w 151"/>
                  <a:gd name="T45" fmla="*/ 6 h 239"/>
                  <a:gd name="T46" fmla="*/ 40 w 151"/>
                  <a:gd name="T47" fmla="*/ 13 h 239"/>
                  <a:gd name="T48" fmla="*/ 31 w 151"/>
                  <a:gd name="T49" fmla="*/ 23 h 239"/>
                  <a:gd name="T50" fmla="*/ 21 w 151"/>
                  <a:gd name="T51" fmla="*/ 34 h 239"/>
                  <a:gd name="T52" fmla="*/ 14 w 151"/>
                  <a:gd name="T53" fmla="*/ 48 h 239"/>
                  <a:gd name="T54" fmla="*/ 8 w 151"/>
                  <a:gd name="T55" fmla="*/ 63 h 239"/>
                  <a:gd name="T56" fmla="*/ 4 w 151"/>
                  <a:gd name="T57" fmla="*/ 80 h 239"/>
                  <a:gd name="T58" fmla="*/ 0 w 151"/>
                  <a:gd name="T59" fmla="*/ 100 h 239"/>
                  <a:gd name="T60" fmla="*/ 0 w 151"/>
                  <a:gd name="T61" fmla="*/ 119 h 239"/>
                  <a:gd name="T62" fmla="*/ 0 w 151"/>
                  <a:gd name="T63" fmla="*/ 138 h 239"/>
                  <a:gd name="T64" fmla="*/ 4 w 151"/>
                  <a:gd name="T65" fmla="*/ 155 h 239"/>
                  <a:gd name="T66" fmla="*/ 8 w 151"/>
                  <a:gd name="T67" fmla="*/ 172 h 239"/>
                  <a:gd name="T68" fmla="*/ 14 w 151"/>
                  <a:gd name="T69" fmla="*/ 188 h 239"/>
                  <a:gd name="T70" fmla="*/ 21 w 151"/>
                  <a:gd name="T71" fmla="*/ 203 h 239"/>
                  <a:gd name="T72" fmla="*/ 31 w 151"/>
                  <a:gd name="T73" fmla="*/ 215 h 239"/>
                  <a:gd name="T74" fmla="*/ 40 w 151"/>
                  <a:gd name="T75" fmla="*/ 224 h 239"/>
                  <a:gd name="T76" fmla="*/ 50 w 151"/>
                  <a:gd name="T77" fmla="*/ 232 h 239"/>
                  <a:gd name="T78" fmla="*/ 62 w 151"/>
                  <a:gd name="T79" fmla="*/ 236 h 239"/>
                  <a:gd name="T80" fmla="*/ 75 w 151"/>
                  <a:gd name="T81" fmla="*/ 238 h 239"/>
                  <a:gd name="T82" fmla="*/ 75 w 151"/>
                  <a:gd name="T83" fmla="*/ 238 h 239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51"/>
                  <a:gd name="T127" fmla="*/ 0 h 239"/>
                  <a:gd name="T128" fmla="*/ 151 w 151"/>
                  <a:gd name="T129" fmla="*/ 239 h 239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51" h="239">
                    <a:moveTo>
                      <a:pt x="73" y="236"/>
                    </a:moveTo>
                    <a:lnTo>
                      <a:pt x="86" y="236"/>
                    </a:lnTo>
                    <a:lnTo>
                      <a:pt x="98" y="232"/>
                    </a:lnTo>
                    <a:lnTo>
                      <a:pt x="109" y="224"/>
                    </a:lnTo>
                    <a:lnTo>
                      <a:pt x="119" y="215"/>
                    </a:lnTo>
                    <a:lnTo>
                      <a:pt x="129" y="203"/>
                    </a:lnTo>
                    <a:lnTo>
                      <a:pt x="134" y="188"/>
                    </a:lnTo>
                    <a:lnTo>
                      <a:pt x="142" y="172"/>
                    </a:lnTo>
                    <a:lnTo>
                      <a:pt x="146" y="155"/>
                    </a:lnTo>
                    <a:lnTo>
                      <a:pt x="150" y="138"/>
                    </a:lnTo>
                    <a:lnTo>
                      <a:pt x="150" y="119"/>
                    </a:lnTo>
                    <a:lnTo>
                      <a:pt x="150" y="100"/>
                    </a:lnTo>
                    <a:lnTo>
                      <a:pt x="146" y="80"/>
                    </a:lnTo>
                    <a:lnTo>
                      <a:pt x="142" y="63"/>
                    </a:lnTo>
                    <a:lnTo>
                      <a:pt x="134" y="48"/>
                    </a:lnTo>
                    <a:lnTo>
                      <a:pt x="129" y="34"/>
                    </a:lnTo>
                    <a:lnTo>
                      <a:pt x="119" y="23"/>
                    </a:lnTo>
                    <a:lnTo>
                      <a:pt x="109" y="13"/>
                    </a:lnTo>
                    <a:lnTo>
                      <a:pt x="98" y="6"/>
                    </a:lnTo>
                    <a:lnTo>
                      <a:pt x="86" y="0"/>
                    </a:lnTo>
                    <a:lnTo>
                      <a:pt x="75" y="0"/>
                    </a:lnTo>
                    <a:lnTo>
                      <a:pt x="62" y="0"/>
                    </a:lnTo>
                    <a:lnTo>
                      <a:pt x="50" y="6"/>
                    </a:lnTo>
                    <a:lnTo>
                      <a:pt x="40" y="13"/>
                    </a:lnTo>
                    <a:lnTo>
                      <a:pt x="31" y="23"/>
                    </a:lnTo>
                    <a:lnTo>
                      <a:pt x="21" y="34"/>
                    </a:lnTo>
                    <a:lnTo>
                      <a:pt x="14" y="48"/>
                    </a:lnTo>
                    <a:lnTo>
                      <a:pt x="8" y="63"/>
                    </a:lnTo>
                    <a:lnTo>
                      <a:pt x="4" y="80"/>
                    </a:lnTo>
                    <a:lnTo>
                      <a:pt x="0" y="100"/>
                    </a:lnTo>
                    <a:lnTo>
                      <a:pt x="0" y="119"/>
                    </a:lnTo>
                    <a:lnTo>
                      <a:pt x="0" y="138"/>
                    </a:lnTo>
                    <a:lnTo>
                      <a:pt x="4" y="155"/>
                    </a:lnTo>
                    <a:lnTo>
                      <a:pt x="8" y="172"/>
                    </a:lnTo>
                    <a:lnTo>
                      <a:pt x="14" y="188"/>
                    </a:lnTo>
                    <a:lnTo>
                      <a:pt x="21" y="203"/>
                    </a:lnTo>
                    <a:lnTo>
                      <a:pt x="31" y="215"/>
                    </a:lnTo>
                    <a:lnTo>
                      <a:pt x="40" y="224"/>
                    </a:lnTo>
                    <a:lnTo>
                      <a:pt x="50" y="232"/>
                    </a:lnTo>
                    <a:lnTo>
                      <a:pt x="62" y="236"/>
                    </a:lnTo>
                    <a:lnTo>
                      <a:pt x="75" y="238"/>
                    </a:lnTo>
                  </a:path>
                </a:pathLst>
              </a:custGeom>
              <a:solidFill>
                <a:srgbClr val="EAEAEA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5" name="Rectangle 49"/>
              <p:cNvSpPr>
                <a:spLocks noChangeArrowheads="1"/>
              </p:cNvSpPr>
              <p:nvPr/>
            </p:nvSpPr>
            <p:spPr bwMode="auto">
              <a:xfrm>
                <a:off x="4733925" y="4383088"/>
                <a:ext cx="185722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ALU</a:t>
                </a:r>
              </a:p>
            </p:txBody>
          </p:sp>
          <p:sp>
            <p:nvSpPr>
              <p:cNvPr id="246" name="Rectangle 50"/>
              <p:cNvSpPr>
                <a:spLocks noChangeArrowheads="1"/>
              </p:cNvSpPr>
              <p:nvPr/>
            </p:nvSpPr>
            <p:spPr bwMode="auto">
              <a:xfrm>
                <a:off x="5038725" y="4319588"/>
                <a:ext cx="263502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result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48" name="Rectangle 52"/>
              <p:cNvSpPr>
                <a:spLocks noChangeArrowheads="1"/>
              </p:cNvSpPr>
              <p:nvPr/>
            </p:nvSpPr>
            <p:spPr bwMode="auto">
              <a:xfrm>
                <a:off x="4887913" y="3319463"/>
                <a:ext cx="263502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Add </a:t>
                </a:r>
              </a:p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result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49" name="Rectangle 53"/>
              <p:cNvSpPr>
                <a:spLocks noChangeArrowheads="1"/>
              </p:cNvSpPr>
              <p:nvPr/>
            </p:nvSpPr>
            <p:spPr bwMode="auto">
              <a:xfrm>
                <a:off x="4619625" y="3529013"/>
                <a:ext cx="182547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Add</a:t>
                </a:r>
              </a:p>
            </p:txBody>
          </p:sp>
          <p:sp>
            <p:nvSpPr>
              <p:cNvPr id="250" name="Rectangle 54"/>
              <p:cNvSpPr>
                <a:spLocks noChangeArrowheads="1"/>
              </p:cNvSpPr>
              <p:nvPr/>
            </p:nvSpPr>
            <p:spPr bwMode="auto">
              <a:xfrm>
                <a:off x="4283092" y="3573618"/>
                <a:ext cx="184134" cy="2046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Shift </a:t>
                </a:r>
              </a:p>
              <a:p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left 1</a:t>
                </a:r>
              </a:p>
            </p:txBody>
          </p:sp>
          <p:sp>
            <p:nvSpPr>
              <p:cNvPr id="251" name="Line 55"/>
              <p:cNvSpPr>
                <a:spLocks noChangeShapeType="1"/>
              </p:cNvSpPr>
              <p:nvPr/>
            </p:nvSpPr>
            <p:spPr bwMode="auto">
              <a:xfrm flipH="1" flipV="1">
                <a:off x="4614863" y="4514850"/>
                <a:ext cx="103188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2" name="Line 56"/>
              <p:cNvSpPr>
                <a:spLocks noChangeShapeType="1"/>
              </p:cNvSpPr>
              <p:nvPr/>
            </p:nvSpPr>
            <p:spPr bwMode="auto">
              <a:xfrm flipH="1" flipV="1">
                <a:off x="4010025" y="4357688"/>
                <a:ext cx="460375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3" name="Line 57"/>
              <p:cNvSpPr>
                <a:spLocks noChangeShapeType="1"/>
              </p:cNvSpPr>
              <p:nvPr/>
            </p:nvSpPr>
            <p:spPr bwMode="auto">
              <a:xfrm flipH="1" flipV="1">
                <a:off x="4359275" y="4681538"/>
                <a:ext cx="112713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4" name="Line 58"/>
              <p:cNvSpPr>
                <a:spLocks noChangeShapeType="1"/>
              </p:cNvSpPr>
              <p:nvPr/>
            </p:nvSpPr>
            <p:spPr bwMode="auto">
              <a:xfrm flipH="1">
                <a:off x="5187950" y="3471863"/>
                <a:ext cx="488950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5" name="Line 59"/>
              <p:cNvSpPr>
                <a:spLocks noChangeShapeType="1"/>
              </p:cNvSpPr>
              <p:nvPr/>
            </p:nvSpPr>
            <p:spPr bwMode="auto">
              <a:xfrm flipH="1" flipV="1">
                <a:off x="5326063" y="4400550"/>
                <a:ext cx="360363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6" name="Rectangle 62"/>
              <p:cNvSpPr>
                <a:spLocks noChangeArrowheads="1"/>
              </p:cNvSpPr>
              <p:nvPr/>
            </p:nvSpPr>
            <p:spPr bwMode="auto">
              <a:xfrm>
                <a:off x="4591065" y="5002213"/>
                <a:ext cx="344458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rgbClr val="EB7500"/>
                    </a:solidFill>
                    <a:latin typeface="+mj-lt"/>
                  </a:rPr>
                  <a:t>ALU</a:t>
                </a:r>
              </a:p>
              <a:p>
                <a:pPr algn="ctr"/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Control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258" name="Line 65"/>
              <p:cNvSpPr>
                <a:spLocks noChangeShapeType="1"/>
              </p:cNvSpPr>
              <p:nvPr/>
            </p:nvSpPr>
            <p:spPr bwMode="auto">
              <a:xfrm flipH="1">
                <a:off x="4010024" y="5681664"/>
                <a:ext cx="166846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9" name="Line 66"/>
              <p:cNvSpPr>
                <a:spLocks noChangeShapeType="1"/>
              </p:cNvSpPr>
              <p:nvPr/>
            </p:nvSpPr>
            <p:spPr bwMode="auto">
              <a:xfrm flipH="1" flipV="1">
                <a:off x="4486275" y="3667125"/>
                <a:ext cx="112713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60" name="Rectangle 67"/>
              <p:cNvSpPr>
                <a:spLocks noChangeArrowheads="1"/>
              </p:cNvSpPr>
              <p:nvPr/>
            </p:nvSpPr>
            <p:spPr bwMode="auto">
              <a:xfrm>
                <a:off x="3067069" y="3437503"/>
                <a:ext cx="431763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RegWrite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261" name="Rectangle 68"/>
              <p:cNvSpPr>
                <a:spLocks noChangeArrowheads="1"/>
              </p:cNvSpPr>
              <p:nvPr/>
            </p:nvSpPr>
            <p:spPr bwMode="auto">
              <a:xfrm>
                <a:off x="2880684" y="3867157"/>
                <a:ext cx="380968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reg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262" name="Rectangle 69"/>
              <p:cNvSpPr>
                <a:spLocks noChangeArrowheads="1"/>
              </p:cNvSpPr>
              <p:nvPr/>
            </p:nvSpPr>
            <p:spPr bwMode="auto">
              <a:xfrm>
                <a:off x="2884605" y="4119546"/>
                <a:ext cx="380968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reg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2</a:t>
                </a:r>
              </a:p>
            </p:txBody>
          </p:sp>
          <p:sp>
            <p:nvSpPr>
              <p:cNvPr id="263" name="Rectangle 70"/>
              <p:cNvSpPr>
                <a:spLocks noChangeArrowheads="1"/>
              </p:cNvSpPr>
              <p:nvPr/>
            </p:nvSpPr>
            <p:spPr bwMode="auto">
              <a:xfrm>
                <a:off x="2892480" y="4359228"/>
                <a:ext cx="336521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Write reg</a:t>
                </a:r>
                <a:endParaRPr lang="en-US" sz="7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64" name="Rectangle 71"/>
              <p:cNvSpPr>
                <a:spLocks noChangeArrowheads="1"/>
              </p:cNvSpPr>
              <p:nvPr/>
            </p:nvSpPr>
            <p:spPr bwMode="auto">
              <a:xfrm>
                <a:off x="2887417" y="4591380"/>
                <a:ext cx="377793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Write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data</a:t>
                </a:r>
              </a:p>
            </p:txBody>
          </p:sp>
          <p:sp>
            <p:nvSpPr>
              <p:cNvPr id="265" name="Rectangle 72"/>
              <p:cNvSpPr>
                <a:spLocks noChangeArrowheads="1"/>
              </p:cNvSpPr>
              <p:nvPr/>
            </p:nvSpPr>
            <p:spPr bwMode="auto">
              <a:xfrm>
                <a:off x="3252970" y="4009338"/>
                <a:ext cx="422239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data 1</a:t>
                </a:r>
              </a:p>
            </p:txBody>
          </p:sp>
          <p:sp>
            <p:nvSpPr>
              <p:cNvPr id="266" name="Rectangle 73"/>
              <p:cNvSpPr>
                <a:spLocks noChangeArrowheads="1"/>
              </p:cNvSpPr>
              <p:nvPr/>
            </p:nvSpPr>
            <p:spPr bwMode="auto">
              <a:xfrm>
                <a:off x="3258731" y="4311681"/>
                <a:ext cx="422239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data 2</a:t>
                </a:r>
              </a:p>
            </p:txBody>
          </p:sp>
          <p:sp>
            <p:nvSpPr>
              <p:cNvPr id="267" name="Rectangle 74"/>
              <p:cNvSpPr>
                <a:spLocks noChangeArrowheads="1"/>
              </p:cNvSpPr>
              <p:nvPr/>
            </p:nvSpPr>
            <p:spPr bwMode="auto">
              <a:xfrm>
                <a:off x="3279774" y="4525078"/>
                <a:ext cx="387303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r"/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Register </a:t>
                </a: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File</a:t>
                </a:r>
              </a:p>
            </p:txBody>
          </p:sp>
          <p:sp>
            <p:nvSpPr>
              <p:cNvPr id="268" name="Freeform 79"/>
              <p:cNvSpPr>
                <a:spLocks/>
              </p:cNvSpPr>
              <p:nvPr/>
            </p:nvSpPr>
            <p:spPr bwMode="auto">
              <a:xfrm>
                <a:off x="3319463" y="4862513"/>
                <a:ext cx="341313" cy="582613"/>
              </a:xfrm>
              <a:custGeom>
                <a:avLst/>
                <a:gdLst>
                  <a:gd name="T0" fmla="*/ 107 w 173"/>
                  <a:gd name="T1" fmla="*/ 366 h 367"/>
                  <a:gd name="T2" fmla="*/ 123 w 173"/>
                  <a:gd name="T3" fmla="*/ 364 h 367"/>
                  <a:gd name="T4" fmla="*/ 140 w 173"/>
                  <a:gd name="T5" fmla="*/ 357 h 367"/>
                  <a:gd name="T6" fmla="*/ 157 w 173"/>
                  <a:gd name="T7" fmla="*/ 345 h 367"/>
                  <a:gd name="T8" fmla="*/ 172 w 173"/>
                  <a:gd name="T9" fmla="*/ 332 h 367"/>
                  <a:gd name="T10" fmla="*/ 183 w 173"/>
                  <a:gd name="T11" fmla="*/ 313 h 367"/>
                  <a:gd name="T12" fmla="*/ 193 w 173"/>
                  <a:gd name="T13" fmla="*/ 292 h 367"/>
                  <a:gd name="T14" fmla="*/ 203 w 173"/>
                  <a:gd name="T15" fmla="*/ 267 h 367"/>
                  <a:gd name="T16" fmla="*/ 209 w 173"/>
                  <a:gd name="T17" fmla="*/ 242 h 367"/>
                  <a:gd name="T18" fmla="*/ 214 w 173"/>
                  <a:gd name="T19" fmla="*/ 213 h 367"/>
                  <a:gd name="T20" fmla="*/ 214 w 173"/>
                  <a:gd name="T21" fmla="*/ 182 h 367"/>
                  <a:gd name="T22" fmla="*/ 214 w 173"/>
                  <a:gd name="T23" fmla="*/ 154 h 367"/>
                  <a:gd name="T24" fmla="*/ 209 w 173"/>
                  <a:gd name="T25" fmla="*/ 125 h 367"/>
                  <a:gd name="T26" fmla="*/ 203 w 173"/>
                  <a:gd name="T27" fmla="*/ 98 h 367"/>
                  <a:gd name="T28" fmla="*/ 193 w 173"/>
                  <a:gd name="T29" fmla="*/ 75 h 367"/>
                  <a:gd name="T30" fmla="*/ 183 w 173"/>
                  <a:gd name="T31" fmla="*/ 54 h 367"/>
                  <a:gd name="T32" fmla="*/ 172 w 173"/>
                  <a:gd name="T33" fmla="*/ 35 h 367"/>
                  <a:gd name="T34" fmla="*/ 157 w 173"/>
                  <a:gd name="T35" fmla="*/ 20 h 367"/>
                  <a:gd name="T36" fmla="*/ 140 w 173"/>
                  <a:gd name="T37" fmla="*/ 8 h 367"/>
                  <a:gd name="T38" fmla="*/ 123 w 173"/>
                  <a:gd name="T39" fmla="*/ 2 h 367"/>
                  <a:gd name="T40" fmla="*/ 107 w 173"/>
                  <a:gd name="T41" fmla="*/ 0 h 367"/>
                  <a:gd name="T42" fmla="*/ 91 w 173"/>
                  <a:gd name="T43" fmla="*/ 2 h 367"/>
                  <a:gd name="T44" fmla="*/ 73 w 173"/>
                  <a:gd name="T45" fmla="*/ 8 h 367"/>
                  <a:gd name="T46" fmla="*/ 57 w 173"/>
                  <a:gd name="T47" fmla="*/ 20 h 367"/>
                  <a:gd name="T48" fmla="*/ 45 w 173"/>
                  <a:gd name="T49" fmla="*/ 35 h 367"/>
                  <a:gd name="T50" fmla="*/ 31 w 173"/>
                  <a:gd name="T51" fmla="*/ 54 h 367"/>
                  <a:gd name="T52" fmla="*/ 21 w 173"/>
                  <a:gd name="T53" fmla="*/ 75 h 367"/>
                  <a:gd name="T54" fmla="*/ 11 w 173"/>
                  <a:gd name="T55" fmla="*/ 98 h 367"/>
                  <a:gd name="T56" fmla="*/ 5 w 173"/>
                  <a:gd name="T57" fmla="*/ 125 h 367"/>
                  <a:gd name="T58" fmla="*/ 2 w 173"/>
                  <a:gd name="T59" fmla="*/ 154 h 367"/>
                  <a:gd name="T60" fmla="*/ 0 w 173"/>
                  <a:gd name="T61" fmla="*/ 182 h 367"/>
                  <a:gd name="T62" fmla="*/ 2 w 173"/>
                  <a:gd name="T63" fmla="*/ 213 h 367"/>
                  <a:gd name="T64" fmla="*/ 5 w 173"/>
                  <a:gd name="T65" fmla="*/ 242 h 367"/>
                  <a:gd name="T66" fmla="*/ 11 w 173"/>
                  <a:gd name="T67" fmla="*/ 267 h 367"/>
                  <a:gd name="T68" fmla="*/ 21 w 173"/>
                  <a:gd name="T69" fmla="*/ 292 h 367"/>
                  <a:gd name="T70" fmla="*/ 31 w 173"/>
                  <a:gd name="T71" fmla="*/ 313 h 367"/>
                  <a:gd name="T72" fmla="*/ 45 w 173"/>
                  <a:gd name="T73" fmla="*/ 332 h 367"/>
                  <a:gd name="T74" fmla="*/ 57 w 173"/>
                  <a:gd name="T75" fmla="*/ 345 h 367"/>
                  <a:gd name="T76" fmla="*/ 73 w 173"/>
                  <a:gd name="T77" fmla="*/ 357 h 367"/>
                  <a:gd name="T78" fmla="*/ 91 w 173"/>
                  <a:gd name="T79" fmla="*/ 364 h 367"/>
                  <a:gd name="T80" fmla="*/ 107 w 173"/>
                  <a:gd name="T81" fmla="*/ 366 h 367"/>
                  <a:gd name="T82" fmla="*/ 107 w 173"/>
                  <a:gd name="T83" fmla="*/ 366 h 36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73"/>
                  <a:gd name="T127" fmla="*/ 0 h 367"/>
                  <a:gd name="T128" fmla="*/ 173 w 173"/>
                  <a:gd name="T129" fmla="*/ 367 h 36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73" h="367">
                    <a:moveTo>
                      <a:pt x="86" y="366"/>
                    </a:moveTo>
                    <a:lnTo>
                      <a:pt x="99" y="364"/>
                    </a:lnTo>
                    <a:lnTo>
                      <a:pt x="113" y="357"/>
                    </a:lnTo>
                    <a:lnTo>
                      <a:pt x="126" y="345"/>
                    </a:lnTo>
                    <a:lnTo>
                      <a:pt x="138" y="332"/>
                    </a:lnTo>
                    <a:lnTo>
                      <a:pt x="147" y="313"/>
                    </a:lnTo>
                    <a:lnTo>
                      <a:pt x="155" y="292"/>
                    </a:lnTo>
                    <a:lnTo>
                      <a:pt x="163" y="267"/>
                    </a:lnTo>
                    <a:lnTo>
                      <a:pt x="168" y="242"/>
                    </a:lnTo>
                    <a:lnTo>
                      <a:pt x="172" y="213"/>
                    </a:lnTo>
                    <a:lnTo>
                      <a:pt x="172" y="182"/>
                    </a:lnTo>
                    <a:lnTo>
                      <a:pt x="172" y="154"/>
                    </a:lnTo>
                    <a:lnTo>
                      <a:pt x="168" y="125"/>
                    </a:lnTo>
                    <a:lnTo>
                      <a:pt x="163" y="98"/>
                    </a:lnTo>
                    <a:lnTo>
                      <a:pt x="155" y="75"/>
                    </a:lnTo>
                    <a:lnTo>
                      <a:pt x="147" y="54"/>
                    </a:lnTo>
                    <a:lnTo>
                      <a:pt x="138" y="35"/>
                    </a:lnTo>
                    <a:lnTo>
                      <a:pt x="126" y="20"/>
                    </a:lnTo>
                    <a:lnTo>
                      <a:pt x="113" y="8"/>
                    </a:lnTo>
                    <a:lnTo>
                      <a:pt x="99" y="2"/>
                    </a:lnTo>
                    <a:lnTo>
                      <a:pt x="86" y="0"/>
                    </a:lnTo>
                    <a:lnTo>
                      <a:pt x="73" y="2"/>
                    </a:lnTo>
                    <a:lnTo>
                      <a:pt x="59" y="8"/>
                    </a:lnTo>
                    <a:lnTo>
                      <a:pt x="46" y="20"/>
                    </a:lnTo>
                    <a:lnTo>
                      <a:pt x="36" y="35"/>
                    </a:lnTo>
                    <a:lnTo>
                      <a:pt x="25" y="54"/>
                    </a:lnTo>
                    <a:lnTo>
                      <a:pt x="17" y="75"/>
                    </a:lnTo>
                    <a:lnTo>
                      <a:pt x="9" y="98"/>
                    </a:lnTo>
                    <a:lnTo>
                      <a:pt x="4" y="125"/>
                    </a:lnTo>
                    <a:lnTo>
                      <a:pt x="2" y="154"/>
                    </a:lnTo>
                    <a:lnTo>
                      <a:pt x="0" y="182"/>
                    </a:lnTo>
                    <a:lnTo>
                      <a:pt x="2" y="213"/>
                    </a:lnTo>
                    <a:lnTo>
                      <a:pt x="4" y="242"/>
                    </a:lnTo>
                    <a:lnTo>
                      <a:pt x="9" y="267"/>
                    </a:lnTo>
                    <a:lnTo>
                      <a:pt x="17" y="292"/>
                    </a:lnTo>
                    <a:lnTo>
                      <a:pt x="25" y="313"/>
                    </a:lnTo>
                    <a:lnTo>
                      <a:pt x="36" y="332"/>
                    </a:lnTo>
                    <a:lnTo>
                      <a:pt x="46" y="345"/>
                    </a:lnTo>
                    <a:lnTo>
                      <a:pt x="59" y="357"/>
                    </a:lnTo>
                    <a:lnTo>
                      <a:pt x="73" y="364"/>
                    </a:lnTo>
                    <a:lnTo>
                      <a:pt x="86" y="366"/>
                    </a:lnTo>
                  </a:path>
                </a:pathLst>
              </a:custGeom>
              <a:solidFill>
                <a:srgbClr val="EAEAEA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69" name="Rectangle 80"/>
              <p:cNvSpPr>
                <a:spLocks noChangeArrowheads="1"/>
              </p:cNvSpPr>
              <p:nvPr/>
            </p:nvSpPr>
            <p:spPr bwMode="auto">
              <a:xfrm>
                <a:off x="3332997" y="5027379"/>
                <a:ext cx="317473" cy="2367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Sign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extend</a:t>
                </a:r>
              </a:p>
            </p:txBody>
          </p:sp>
          <p:sp>
            <p:nvSpPr>
              <p:cNvPr id="270" name="Line 83"/>
              <p:cNvSpPr>
                <a:spLocks noChangeShapeType="1"/>
              </p:cNvSpPr>
              <p:nvPr/>
            </p:nvSpPr>
            <p:spPr bwMode="auto">
              <a:xfrm flipH="1">
                <a:off x="2598738" y="4162425"/>
                <a:ext cx="2730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1" name="Line 84"/>
              <p:cNvSpPr>
                <a:spLocks noChangeShapeType="1"/>
              </p:cNvSpPr>
              <p:nvPr/>
            </p:nvSpPr>
            <p:spPr bwMode="auto">
              <a:xfrm flipH="1">
                <a:off x="2595563" y="3902075"/>
                <a:ext cx="2809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2" name="Line 85"/>
              <p:cNvSpPr>
                <a:spLocks noChangeShapeType="1"/>
              </p:cNvSpPr>
              <p:nvPr/>
            </p:nvSpPr>
            <p:spPr bwMode="auto">
              <a:xfrm flipH="1">
                <a:off x="3690938" y="4049713"/>
                <a:ext cx="17621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3" name="Line 86"/>
              <p:cNvSpPr>
                <a:spLocks noChangeShapeType="1"/>
              </p:cNvSpPr>
              <p:nvPr/>
            </p:nvSpPr>
            <p:spPr bwMode="auto">
              <a:xfrm flipH="1">
                <a:off x="3690938" y="4357688"/>
                <a:ext cx="17621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4" name="Line 87"/>
              <p:cNvSpPr>
                <a:spLocks noChangeShapeType="1"/>
              </p:cNvSpPr>
              <p:nvPr/>
            </p:nvSpPr>
            <p:spPr bwMode="auto">
              <a:xfrm>
                <a:off x="3290094" y="3562962"/>
                <a:ext cx="0" cy="200264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5" name="Rectangle 88"/>
              <p:cNvSpPr>
                <a:spLocks noChangeArrowheads="1"/>
              </p:cNvSpPr>
              <p:nvPr/>
            </p:nvSpPr>
            <p:spPr bwMode="auto">
              <a:xfrm>
                <a:off x="3841758" y="2904827"/>
                <a:ext cx="198421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D/E</a:t>
                </a:r>
              </a:p>
            </p:txBody>
          </p:sp>
          <p:sp>
            <p:nvSpPr>
              <p:cNvPr id="276" name="Rectangle 89"/>
              <p:cNvSpPr>
                <a:spLocks noChangeArrowheads="1"/>
              </p:cNvSpPr>
              <p:nvPr/>
            </p:nvSpPr>
            <p:spPr bwMode="auto">
              <a:xfrm>
                <a:off x="5640389" y="2894886"/>
                <a:ext cx="231755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E/M</a:t>
                </a:r>
              </a:p>
            </p:txBody>
          </p:sp>
          <p:sp>
            <p:nvSpPr>
              <p:cNvPr id="277" name="Rectangle 90"/>
              <p:cNvSpPr>
                <a:spLocks noChangeArrowheads="1"/>
              </p:cNvSpPr>
              <p:nvPr/>
            </p:nvSpPr>
            <p:spPr bwMode="auto">
              <a:xfrm>
                <a:off x="7408094" y="2896109"/>
                <a:ext cx="285726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M/W</a:t>
                </a:r>
              </a:p>
            </p:txBody>
          </p:sp>
          <p:sp>
            <p:nvSpPr>
              <p:cNvPr id="278" name="Freeform 92"/>
              <p:cNvSpPr>
                <a:spLocks/>
              </p:cNvSpPr>
              <p:nvPr/>
            </p:nvSpPr>
            <p:spPr bwMode="auto">
              <a:xfrm>
                <a:off x="6015038" y="4379913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4 w 24"/>
                  <a:gd name="T5" fmla="*/ 23 h 24"/>
                  <a:gd name="T6" fmla="*/ 16 w 24"/>
                  <a:gd name="T7" fmla="*/ 23 h 24"/>
                  <a:gd name="T8" fmla="*/ 18 w 24"/>
                  <a:gd name="T9" fmla="*/ 21 h 24"/>
                  <a:gd name="T10" fmla="*/ 20 w 24"/>
                  <a:gd name="T11" fmla="*/ 19 h 24"/>
                  <a:gd name="T12" fmla="*/ 20 w 24"/>
                  <a:gd name="T13" fmla="*/ 19 h 24"/>
                  <a:gd name="T14" fmla="*/ 21 w 24"/>
                  <a:gd name="T15" fmla="*/ 17 h 24"/>
                  <a:gd name="T16" fmla="*/ 21 w 24"/>
                  <a:gd name="T17" fmla="*/ 15 h 24"/>
                  <a:gd name="T18" fmla="*/ 23 w 24"/>
                  <a:gd name="T19" fmla="*/ 13 h 24"/>
                  <a:gd name="T20" fmla="*/ 23 w 24"/>
                  <a:gd name="T21" fmla="*/ 12 h 24"/>
                  <a:gd name="T22" fmla="*/ 23 w 24"/>
                  <a:gd name="T23" fmla="*/ 10 h 24"/>
                  <a:gd name="T24" fmla="*/ 21 w 24"/>
                  <a:gd name="T25" fmla="*/ 8 h 24"/>
                  <a:gd name="T26" fmla="*/ 21 w 24"/>
                  <a:gd name="T27" fmla="*/ 6 h 24"/>
                  <a:gd name="T28" fmla="*/ 20 w 24"/>
                  <a:gd name="T29" fmla="*/ 6 h 24"/>
                  <a:gd name="T30" fmla="*/ 20 w 24"/>
                  <a:gd name="T31" fmla="*/ 4 h 24"/>
                  <a:gd name="T32" fmla="*/ 18 w 24"/>
                  <a:gd name="T33" fmla="*/ 2 h 24"/>
                  <a:gd name="T34" fmla="*/ 16 w 24"/>
                  <a:gd name="T35" fmla="*/ 2 h 24"/>
                  <a:gd name="T36" fmla="*/ 14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2 w 24"/>
                  <a:gd name="T51" fmla="*/ 4 h 24"/>
                  <a:gd name="T52" fmla="*/ 2 w 24"/>
                  <a:gd name="T53" fmla="*/ 6 h 24"/>
                  <a:gd name="T54" fmla="*/ 0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2 h 24"/>
                  <a:gd name="T62" fmla="*/ 0 w 24"/>
                  <a:gd name="T63" fmla="*/ 13 h 24"/>
                  <a:gd name="T64" fmla="*/ 0 w 24"/>
                  <a:gd name="T65" fmla="*/ 15 h 24"/>
                  <a:gd name="T66" fmla="*/ 0 w 24"/>
                  <a:gd name="T67" fmla="*/ 17 h 24"/>
                  <a:gd name="T68" fmla="*/ 2 w 24"/>
                  <a:gd name="T69" fmla="*/ 19 h 24"/>
                  <a:gd name="T70" fmla="*/ 2 w 24"/>
                  <a:gd name="T71" fmla="*/ 19 h 24"/>
                  <a:gd name="T72" fmla="*/ 4 w 24"/>
                  <a:gd name="T73" fmla="*/ 21 h 24"/>
                  <a:gd name="T74" fmla="*/ 6 w 24"/>
                  <a:gd name="T75" fmla="*/ 23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1" y="17"/>
                    </a:lnTo>
                    <a:lnTo>
                      <a:pt x="21" y="15"/>
                    </a:lnTo>
                    <a:lnTo>
                      <a:pt x="23" y="13"/>
                    </a:lnTo>
                    <a:lnTo>
                      <a:pt x="23" y="12"/>
                    </a:lnTo>
                    <a:lnTo>
                      <a:pt x="23" y="10"/>
                    </a:lnTo>
                    <a:lnTo>
                      <a:pt x="21" y="8"/>
                    </a:lnTo>
                    <a:lnTo>
                      <a:pt x="21" y="6"/>
                    </a:lnTo>
                    <a:lnTo>
                      <a:pt x="20" y="6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2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4" y="21"/>
                    </a:lnTo>
                    <a:lnTo>
                      <a:pt x="6" y="23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9" name="Line 93"/>
              <p:cNvSpPr>
                <a:spLocks noChangeShapeType="1"/>
              </p:cNvSpPr>
              <p:nvPr/>
            </p:nvSpPr>
            <p:spPr bwMode="auto">
              <a:xfrm flipH="1">
                <a:off x="5840413" y="4805363"/>
                <a:ext cx="396875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0" name="Freeform 94"/>
              <p:cNvSpPr>
                <a:spLocks/>
              </p:cNvSpPr>
              <p:nvPr/>
            </p:nvSpPr>
            <p:spPr bwMode="auto">
              <a:xfrm>
                <a:off x="6034088" y="4398963"/>
                <a:ext cx="1433513" cy="969963"/>
              </a:xfrm>
              <a:custGeom>
                <a:avLst/>
                <a:gdLst>
                  <a:gd name="T0" fmla="*/ 902 w 1318"/>
                  <a:gd name="T1" fmla="*/ 608 h 410"/>
                  <a:gd name="T2" fmla="*/ 0 w 1318"/>
                  <a:gd name="T3" fmla="*/ 610 h 410"/>
                  <a:gd name="T4" fmla="*/ 0 w 1318"/>
                  <a:gd name="T5" fmla="*/ 0 h 410"/>
                  <a:gd name="T6" fmla="*/ 0 60000 65536"/>
                  <a:gd name="T7" fmla="*/ 0 60000 65536"/>
                  <a:gd name="T8" fmla="*/ 0 60000 65536"/>
                  <a:gd name="T9" fmla="*/ 0 w 1318"/>
                  <a:gd name="T10" fmla="*/ 0 h 410"/>
                  <a:gd name="T11" fmla="*/ 1318 w 1318"/>
                  <a:gd name="T12" fmla="*/ 410 h 41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18" h="410">
                    <a:moveTo>
                      <a:pt x="1317" y="408"/>
                    </a:moveTo>
                    <a:lnTo>
                      <a:pt x="0" y="409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1" name="Line 95"/>
              <p:cNvSpPr>
                <a:spLocks noChangeShapeType="1"/>
              </p:cNvSpPr>
              <p:nvPr/>
            </p:nvSpPr>
            <p:spPr bwMode="auto">
              <a:xfrm>
                <a:off x="5837238" y="5686425"/>
                <a:ext cx="1625600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2" name="Line 96"/>
              <p:cNvSpPr>
                <a:spLocks noChangeShapeType="1"/>
              </p:cNvSpPr>
              <p:nvPr/>
            </p:nvSpPr>
            <p:spPr bwMode="auto">
              <a:xfrm flipH="1">
                <a:off x="5840413" y="4398963"/>
                <a:ext cx="40163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3" name="Line 97"/>
              <p:cNvSpPr>
                <a:spLocks noChangeShapeType="1"/>
              </p:cNvSpPr>
              <p:nvPr/>
            </p:nvSpPr>
            <p:spPr bwMode="auto">
              <a:xfrm flipH="1">
                <a:off x="7224713" y="4391025"/>
                <a:ext cx="246063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4" name="Line 98"/>
              <p:cNvSpPr>
                <a:spLocks noChangeShapeType="1"/>
              </p:cNvSpPr>
              <p:nvPr/>
            </p:nvSpPr>
            <p:spPr bwMode="auto">
              <a:xfrm flipH="1" flipV="1">
                <a:off x="6734175" y="3978275"/>
                <a:ext cx="1588" cy="10477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grpSp>
            <p:nvGrpSpPr>
              <p:cNvPr id="285" name="Group 289"/>
              <p:cNvGrpSpPr>
                <a:grpSpLocks/>
              </p:cNvGrpSpPr>
              <p:nvPr/>
            </p:nvGrpSpPr>
            <p:grpSpPr bwMode="auto">
              <a:xfrm>
                <a:off x="6248407" y="3844926"/>
                <a:ext cx="966789" cy="1422401"/>
                <a:chOff x="3936" y="2422"/>
                <a:chExt cx="609" cy="896"/>
              </a:xfrm>
            </p:grpSpPr>
            <p:sp>
              <p:nvSpPr>
                <p:cNvPr id="404" name="Line 100"/>
                <p:cNvSpPr>
                  <a:spLocks noChangeShapeType="1"/>
                </p:cNvSpPr>
                <p:nvPr/>
              </p:nvSpPr>
              <p:spPr bwMode="auto">
                <a:xfrm flipH="1">
                  <a:off x="4248" y="3132"/>
                  <a:ext cx="1" cy="105"/>
                </a:xfrm>
                <a:prstGeom prst="line">
                  <a:avLst/>
                </a:prstGeom>
                <a:noFill/>
                <a:ln w="12700">
                  <a:solidFill>
                    <a:srgbClr val="EB75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405" name="Rectangle 101"/>
                <p:cNvSpPr>
                  <a:spLocks noChangeArrowheads="1"/>
                </p:cNvSpPr>
                <p:nvPr/>
              </p:nvSpPr>
              <p:spPr bwMode="auto">
                <a:xfrm>
                  <a:off x="4073" y="3235"/>
                  <a:ext cx="299" cy="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>
                      <a:solidFill>
                        <a:srgbClr val="EB7500"/>
                      </a:solidFill>
                      <a:latin typeface="+mj-lt"/>
                    </a:rPr>
                    <a:t>MemRead</a:t>
                  </a:r>
                  <a:endParaRPr lang="en-US" sz="900" dirty="0">
                    <a:solidFill>
                      <a:srgbClr val="EB7500"/>
                    </a:solidFill>
                    <a:latin typeface="+mj-lt"/>
                  </a:endParaRPr>
                </a:p>
              </p:txBody>
            </p:sp>
            <p:sp>
              <p:nvSpPr>
                <p:cNvPr id="406" name="Rectangle 102"/>
                <p:cNvSpPr>
                  <a:spLocks noChangeArrowheads="1"/>
                </p:cNvSpPr>
                <p:nvPr/>
              </p:nvSpPr>
              <p:spPr bwMode="auto">
                <a:xfrm>
                  <a:off x="4063" y="2422"/>
                  <a:ext cx="318" cy="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>
                      <a:solidFill>
                        <a:srgbClr val="EB7500"/>
                      </a:solidFill>
                      <a:latin typeface="+mj-lt"/>
                    </a:rPr>
                    <a:t>MemWrite</a:t>
                  </a:r>
                  <a:endParaRPr lang="en-US" sz="900" dirty="0">
                    <a:solidFill>
                      <a:srgbClr val="EB7500"/>
                    </a:solidFill>
                    <a:latin typeface="+mj-lt"/>
                  </a:endParaRPr>
                </a:p>
              </p:txBody>
            </p:sp>
            <p:sp>
              <p:nvSpPr>
                <p:cNvPr id="407" name="Rectangle 103"/>
                <p:cNvSpPr>
                  <a:spLocks noChangeArrowheads="1"/>
                </p:cNvSpPr>
                <p:nvPr/>
              </p:nvSpPr>
              <p:spPr bwMode="auto">
                <a:xfrm>
                  <a:off x="3936" y="2577"/>
                  <a:ext cx="609" cy="552"/>
                </a:xfrm>
                <a:prstGeom prst="rect">
                  <a:avLst/>
                </a:prstGeom>
                <a:solidFill>
                  <a:srgbClr val="FFFFCC"/>
                </a:solidFill>
                <a:ln w="19050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408" name="Rectangle 104"/>
                <p:cNvSpPr>
                  <a:spLocks noChangeArrowheads="1"/>
                </p:cNvSpPr>
                <p:nvPr/>
              </p:nvSpPr>
              <p:spPr bwMode="auto">
                <a:xfrm>
                  <a:off x="3950" y="2746"/>
                  <a:ext cx="181" cy="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Address</a:t>
                  </a:r>
                  <a:endParaRPr lang="en-US" sz="7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409" name="Rectangle 105"/>
                <p:cNvSpPr>
                  <a:spLocks noChangeArrowheads="1"/>
                </p:cNvSpPr>
                <p:nvPr/>
              </p:nvSpPr>
              <p:spPr bwMode="auto">
                <a:xfrm>
                  <a:off x="3948" y="2994"/>
                  <a:ext cx="247" cy="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Write </a:t>
                  </a: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Data</a:t>
                  </a:r>
                </a:p>
              </p:txBody>
            </p:sp>
            <p:sp>
              <p:nvSpPr>
                <p:cNvPr id="410" name="Rectangle 106"/>
                <p:cNvSpPr>
                  <a:spLocks noChangeArrowheads="1"/>
                </p:cNvSpPr>
                <p:nvPr/>
              </p:nvSpPr>
              <p:spPr bwMode="auto">
                <a:xfrm>
                  <a:off x="4300" y="2735"/>
                  <a:ext cx="230" cy="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Read </a:t>
                  </a: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Data</a:t>
                  </a:r>
                </a:p>
              </p:txBody>
            </p:sp>
            <p:sp>
              <p:nvSpPr>
                <p:cNvPr id="411" name="Rectangle 107"/>
                <p:cNvSpPr>
                  <a:spLocks noChangeArrowheads="1"/>
                </p:cNvSpPr>
                <p:nvPr/>
              </p:nvSpPr>
              <p:spPr bwMode="auto">
                <a:xfrm>
                  <a:off x="4281" y="2971"/>
                  <a:ext cx="249" cy="1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900" dirty="0">
                      <a:solidFill>
                        <a:srgbClr val="000000"/>
                      </a:solidFill>
                      <a:latin typeface="+mj-lt"/>
                    </a:rPr>
                    <a:t>Data</a:t>
                  </a:r>
                </a:p>
                <a:p>
                  <a:pPr algn="ctr">
                    <a:lnSpc>
                      <a:spcPct val="90000"/>
                    </a:lnSpc>
                  </a:pPr>
                  <a:r>
                    <a:rPr lang="en-US" sz="900">
                      <a:solidFill>
                        <a:srgbClr val="000000"/>
                      </a:solidFill>
                      <a:latin typeface="+mj-lt"/>
                    </a:rPr>
                    <a:t>Memory</a:t>
                  </a:r>
                  <a:endParaRPr lang="en-US" sz="9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</p:grpSp>
          <p:sp>
            <p:nvSpPr>
              <p:cNvPr id="286" name="Freeform 108"/>
              <p:cNvSpPr>
                <a:spLocks/>
              </p:cNvSpPr>
              <p:nvPr/>
            </p:nvSpPr>
            <p:spPr bwMode="auto">
              <a:xfrm>
                <a:off x="5961063" y="3573618"/>
                <a:ext cx="114300" cy="153833"/>
              </a:xfrm>
              <a:custGeom>
                <a:avLst/>
                <a:gdLst>
                  <a:gd name="T0" fmla="*/ 0 w 72"/>
                  <a:gd name="T1" fmla="*/ 0 h 72"/>
                  <a:gd name="T2" fmla="*/ 2 w 72"/>
                  <a:gd name="T3" fmla="*/ 446 h 72"/>
                  <a:gd name="T4" fmla="*/ 71 w 72"/>
                  <a:gd name="T5" fmla="*/ 446 h 72"/>
                  <a:gd name="T6" fmla="*/ 0 60000 65536"/>
                  <a:gd name="T7" fmla="*/ 0 60000 65536"/>
                  <a:gd name="T8" fmla="*/ 0 60000 65536"/>
                  <a:gd name="T9" fmla="*/ 0 w 72"/>
                  <a:gd name="T10" fmla="*/ 0 h 72"/>
                  <a:gd name="T11" fmla="*/ 72 w 72"/>
                  <a:gd name="T12" fmla="*/ 72 h 7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2" h="72">
                    <a:moveTo>
                      <a:pt x="0" y="0"/>
                    </a:moveTo>
                    <a:lnTo>
                      <a:pt x="2" y="71"/>
                    </a:lnTo>
                    <a:lnTo>
                      <a:pt x="71" y="71"/>
                    </a:lnTo>
                  </a:path>
                </a:pathLst>
              </a:custGeom>
              <a:noFill/>
              <a:ln w="1270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7" name="Freeform 109"/>
              <p:cNvSpPr>
                <a:spLocks/>
              </p:cNvSpPr>
              <p:nvPr/>
            </p:nvSpPr>
            <p:spPr bwMode="auto">
              <a:xfrm>
                <a:off x="5851525" y="3848100"/>
                <a:ext cx="223838" cy="363538"/>
              </a:xfrm>
              <a:custGeom>
                <a:avLst/>
                <a:gdLst>
                  <a:gd name="T0" fmla="*/ 0 w 141"/>
                  <a:gd name="T1" fmla="*/ 228 h 229"/>
                  <a:gd name="T2" fmla="*/ 71 w 141"/>
                  <a:gd name="T3" fmla="*/ 228 h 229"/>
                  <a:gd name="T4" fmla="*/ 71 w 141"/>
                  <a:gd name="T5" fmla="*/ 0 h 229"/>
                  <a:gd name="T6" fmla="*/ 140 w 141"/>
                  <a:gd name="T7" fmla="*/ 0 h 22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1"/>
                  <a:gd name="T13" fmla="*/ 0 h 229"/>
                  <a:gd name="T14" fmla="*/ 141 w 141"/>
                  <a:gd name="T15" fmla="*/ 229 h 22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1" h="229">
                    <a:moveTo>
                      <a:pt x="0" y="228"/>
                    </a:moveTo>
                    <a:lnTo>
                      <a:pt x="71" y="228"/>
                    </a:lnTo>
                    <a:lnTo>
                      <a:pt x="71" y="0"/>
                    </a:lnTo>
                    <a:lnTo>
                      <a:pt x="140" y="0"/>
                    </a:lnTo>
                  </a:path>
                </a:pathLst>
              </a:custGeom>
              <a:noFill/>
              <a:ln w="1270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8" name="Freeform 110"/>
              <p:cNvSpPr>
                <a:spLocks/>
              </p:cNvSpPr>
              <p:nvPr/>
            </p:nvSpPr>
            <p:spPr bwMode="auto">
              <a:xfrm>
                <a:off x="6073775" y="3692525"/>
                <a:ext cx="230188" cy="193675"/>
              </a:xfrm>
              <a:custGeom>
                <a:avLst/>
                <a:gdLst>
                  <a:gd name="T0" fmla="*/ 85 w 145"/>
                  <a:gd name="T1" fmla="*/ 119 h 122"/>
                  <a:gd name="T2" fmla="*/ 96 w 145"/>
                  <a:gd name="T3" fmla="*/ 119 h 122"/>
                  <a:gd name="T4" fmla="*/ 104 w 145"/>
                  <a:gd name="T5" fmla="*/ 117 h 122"/>
                  <a:gd name="T6" fmla="*/ 113 w 145"/>
                  <a:gd name="T7" fmla="*/ 113 h 122"/>
                  <a:gd name="T8" fmla="*/ 121 w 145"/>
                  <a:gd name="T9" fmla="*/ 107 h 122"/>
                  <a:gd name="T10" fmla="*/ 127 w 145"/>
                  <a:gd name="T11" fmla="*/ 102 h 122"/>
                  <a:gd name="T12" fmla="*/ 132 w 145"/>
                  <a:gd name="T13" fmla="*/ 96 h 122"/>
                  <a:gd name="T14" fmla="*/ 138 w 145"/>
                  <a:gd name="T15" fmla="*/ 88 h 122"/>
                  <a:gd name="T16" fmla="*/ 142 w 145"/>
                  <a:gd name="T17" fmla="*/ 79 h 122"/>
                  <a:gd name="T18" fmla="*/ 144 w 145"/>
                  <a:gd name="T19" fmla="*/ 69 h 122"/>
                  <a:gd name="T20" fmla="*/ 144 w 145"/>
                  <a:gd name="T21" fmla="*/ 60 h 122"/>
                  <a:gd name="T22" fmla="*/ 144 w 145"/>
                  <a:gd name="T23" fmla="*/ 50 h 122"/>
                  <a:gd name="T24" fmla="*/ 142 w 145"/>
                  <a:gd name="T25" fmla="*/ 40 h 122"/>
                  <a:gd name="T26" fmla="*/ 138 w 145"/>
                  <a:gd name="T27" fmla="*/ 33 h 122"/>
                  <a:gd name="T28" fmla="*/ 132 w 145"/>
                  <a:gd name="T29" fmla="*/ 25 h 122"/>
                  <a:gd name="T30" fmla="*/ 127 w 145"/>
                  <a:gd name="T31" fmla="*/ 17 h 122"/>
                  <a:gd name="T32" fmla="*/ 121 w 145"/>
                  <a:gd name="T33" fmla="*/ 12 h 122"/>
                  <a:gd name="T34" fmla="*/ 113 w 145"/>
                  <a:gd name="T35" fmla="*/ 6 h 122"/>
                  <a:gd name="T36" fmla="*/ 104 w 145"/>
                  <a:gd name="T37" fmla="*/ 2 h 122"/>
                  <a:gd name="T38" fmla="*/ 96 w 145"/>
                  <a:gd name="T39" fmla="*/ 0 h 122"/>
                  <a:gd name="T40" fmla="*/ 86 w 145"/>
                  <a:gd name="T41" fmla="*/ 0 h 122"/>
                  <a:gd name="T42" fmla="*/ 0 w 145"/>
                  <a:gd name="T43" fmla="*/ 0 h 122"/>
                  <a:gd name="T44" fmla="*/ 0 w 145"/>
                  <a:gd name="T45" fmla="*/ 121 h 122"/>
                  <a:gd name="T46" fmla="*/ 86 w 145"/>
                  <a:gd name="T47" fmla="*/ 121 h 122"/>
                  <a:gd name="T48" fmla="*/ 86 w 145"/>
                  <a:gd name="T49" fmla="*/ 121 h 12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145"/>
                  <a:gd name="T76" fmla="*/ 0 h 122"/>
                  <a:gd name="T77" fmla="*/ 145 w 145"/>
                  <a:gd name="T78" fmla="*/ 122 h 122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145" h="122">
                    <a:moveTo>
                      <a:pt x="85" y="119"/>
                    </a:moveTo>
                    <a:lnTo>
                      <a:pt x="96" y="119"/>
                    </a:lnTo>
                    <a:lnTo>
                      <a:pt x="104" y="117"/>
                    </a:lnTo>
                    <a:lnTo>
                      <a:pt x="113" y="113"/>
                    </a:lnTo>
                    <a:lnTo>
                      <a:pt x="121" y="107"/>
                    </a:lnTo>
                    <a:lnTo>
                      <a:pt x="127" y="102"/>
                    </a:lnTo>
                    <a:lnTo>
                      <a:pt x="132" y="96"/>
                    </a:lnTo>
                    <a:lnTo>
                      <a:pt x="138" y="88"/>
                    </a:lnTo>
                    <a:lnTo>
                      <a:pt x="142" y="79"/>
                    </a:lnTo>
                    <a:lnTo>
                      <a:pt x="144" y="69"/>
                    </a:lnTo>
                    <a:lnTo>
                      <a:pt x="144" y="60"/>
                    </a:lnTo>
                    <a:lnTo>
                      <a:pt x="144" y="50"/>
                    </a:lnTo>
                    <a:lnTo>
                      <a:pt x="142" y="40"/>
                    </a:lnTo>
                    <a:lnTo>
                      <a:pt x="138" y="33"/>
                    </a:lnTo>
                    <a:lnTo>
                      <a:pt x="132" y="25"/>
                    </a:lnTo>
                    <a:lnTo>
                      <a:pt x="127" y="17"/>
                    </a:lnTo>
                    <a:lnTo>
                      <a:pt x="121" y="12"/>
                    </a:lnTo>
                    <a:lnTo>
                      <a:pt x="113" y="6"/>
                    </a:lnTo>
                    <a:lnTo>
                      <a:pt x="104" y="2"/>
                    </a:lnTo>
                    <a:lnTo>
                      <a:pt x="96" y="0"/>
                    </a:lnTo>
                    <a:lnTo>
                      <a:pt x="86" y="0"/>
                    </a:lnTo>
                    <a:lnTo>
                      <a:pt x="0" y="0"/>
                    </a:lnTo>
                    <a:lnTo>
                      <a:pt x="0" y="121"/>
                    </a:lnTo>
                    <a:lnTo>
                      <a:pt x="86" y="121"/>
                    </a:lnTo>
                  </a:path>
                </a:pathLst>
              </a:custGeom>
              <a:solidFill>
                <a:srgbClr val="FFE6CD"/>
              </a:solidFill>
              <a:ln w="1905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9" name="Rectangle 111"/>
              <p:cNvSpPr>
                <a:spLocks noChangeArrowheads="1"/>
              </p:cNvSpPr>
              <p:nvPr/>
            </p:nvSpPr>
            <p:spPr bwMode="auto">
              <a:xfrm>
                <a:off x="5913438" y="3516313"/>
                <a:ext cx="322235" cy="13154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Branch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291" name="Line 113"/>
              <p:cNvSpPr>
                <a:spLocks noChangeShapeType="1"/>
              </p:cNvSpPr>
              <p:nvPr/>
            </p:nvSpPr>
            <p:spPr bwMode="auto">
              <a:xfrm>
                <a:off x="2449513" y="6076950"/>
                <a:ext cx="533241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2" name="Line 114"/>
              <p:cNvSpPr>
                <a:spLocks noChangeShapeType="1"/>
              </p:cNvSpPr>
              <p:nvPr/>
            </p:nvSpPr>
            <p:spPr bwMode="auto">
              <a:xfrm flipV="1">
                <a:off x="2452688" y="4405313"/>
                <a:ext cx="0" cy="16764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3" name="Line 115"/>
              <p:cNvSpPr>
                <a:spLocks noChangeShapeType="1"/>
              </p:cNvSpPr>
              <p:nvPr/>
            </p:nvSpPr>
            <p:spPr bwMode="auto">
              <a:xfrm>
                <a:off x="2446338" y="4400550"/>
                <a:ext cx="4206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4" name="Line 116"/>
              <p:cNvSpPr>
                <a:spLocks noChangeShapeType="1"/>
              </p:cNvSpPr>
              <p:nvPr/>
            </p:nvSpPr>
            <p:spPr bwMode="auto">
              <a:xfrm>
                <a:off x="2687684" y="4633913"/>
                <a:ext cx="18410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5" name="Line 117"/>
              <p:cNvSpPr>
                <a:spLocks noChangeShapeType="1"/>
              </p:cNvSpPr>
              <p:nvPr/>
            </p:nvSpPr>
            <p:spPr bwMode="auto">
              <a:xfrm flipV="1">
                <a:off x="2687684" y="4633913"/>
                <a:ext cx="0" cy="15716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6" name="Line 118"/>
              <p:cNvSpPr>
                <a:spLocks noChangeShapeType="1"/>
              </p:cNvSpPr>
              <p:nvPr/>
            </p:nvSpPr>
            <p:spPr bwMode="auto">
              <a:xfrm>
                <a:off x="2687685" y="6207125"/>
                <a:ext cx="53514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7" name="Line 119"/>
              <p:cNvSpPr>
                <a:spLocks noChangeShapeType="1"/>
              </p:cNvSpPr>
              <p:nvPr/>
            </p:nvSpPr>
            <p:spPr bwMode="auto">
              <a:xfrm flipH="1" flipV="1">
                <a:off x="7897813" y="4159919"/>
                <a:ext cx="0" cy="162844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8" name="Line 120"/>
              <p:cNvSpPr>
                <a:spLocks noChangeShapeType="1"/>
              </p:cNvSpPr>
              <p:nvPr/>
            </p:nvSpPr>
            <p:spPr bwMode="auto">
              <a:xfrm flipH="1">
                <a:off x="7620000" y="4394200"/>
                <a:ext cx="182563" cy="47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9" name="Freeform 121"/>
              <p:cNvSpPr>
                <a:spLocks/>
              </p:cNvSpPr>
              <p:nvPr/>
            </p:nvSpPr>
            <p:spPr bwMode="auto">
              <a:xfrm>
                <a:off x="7620000" y="4725988"/>
                <a:ext cx="188913" cy="642938"/>
              </a:xfrm>
              <a:custGeom>
                <a:avLst/>
                <a:gdLst>
                  <a:gd name="T0" fmla="*/ 118 w 104"/>
                  <a:gd name="T1" fmla="*/ 0 h 204"/>
                  <a:gd name="T2" fmla="*/ 60 w 104"/>
                  <a:gd name="T3" fmla="*/ 0 h 204"/>
                  <a:gd name="T4" fmla="*/ 60 w 104"/>
                  <a:gd name="T5" fmla="*/ 403 h 204"/>
                  <a:gd name="T6" fmla="*/ 0 w 104"/>
                  <a:gd name="T7" fmla="*/ 403 h 20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4"/>
                  <a:gd name="T13" fmla="*/ 0 h 204"/>
                  <a:gd name="T14" fmla="*/ 104 w 104"/>
                  <a:gd name="T15" fmla="*/ 204 h 20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4" h="204">
                    <a:moveTo>
                      <a:pt x="103" y="0"/>
                    </a:moveTo>
                    <a:lnTo>
                      <a:pt x="52" y="0"/>
                    </a:lnTo>
                    <a:lnTo>
                      <a:pt x="52" y="203"/>
                    </a:lnTo>
                    <a:lnTo>
                      <a:pt x="0" y="203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0" name="Rectangle 122"/>
              <p:cNvSpPr>
                <a:spLocks noChangeArrowheads="1"/>
              </p:cNvSpPr>
              <p:nvPr/>
            </p:nvSpPr>
            <p:spPr bwMode="auto">
              <a:xfrm>
                <a:off x="7672388" y="4103688"/>
                <a:ext cx="514306" cy="13154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MemtoReg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301" name="Line 123"/>
              <p:cNvSpPr>
                <a:spLocks noChangeShapeType="1"/>
              </p:cNvSpPr>
              <p:nvPr/>
            </p:nvSpPr>
            <p:spPr bwMode="auto">
              <a:xfrm>
                <a:off x="7624763" y="5686425"/>
                <a:ext cx="152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2" name="Line 124"/>
              <p:cNvSpPr>
                <a:spLocks noChangeShapeType="1"/>
              </p:cNvSpPr>
              <p:nvPr/>
            </p:nvSpPr>
            <p:spPr bwMode="auto">
              <a:xfrm rot="5400000">
                <a:off x="7572375" y="5881688"/>
                <a:ext cx="4000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3" name="Line 125"/>
              <p:cNvSpPr>
                <a:spLocks noChangeShapeType="1"/>
              </p:cNvSpPr>
              <p:nvPr/>
            </p:nvSpPr>
            <p:spPr bwMode="auto">
              <a:xfrm flipV="1">
                <a:off x="8043863" y="4557713"/>
                <a:ext cx="0" cy="16525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4" name="Line 126"/>
              <p:cNvSpPr>
                <a:spLocks noChangeShapeType="1"/>
              </p:cNvSpPr>
              <p:nvPr/>
            </p:nvSpPr>
            <p:spPr bwMode="auto">
              <a:xfrm flipV="1">
                <a:off x="7977188" y="4557713"/>
                <a:ext cx="66675" cy="47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5" name="Freeform 127"/>
              <p:cNvSpPr>
                <a:spLocks/>
              </p:cNvSpPr>
              <p:nvPr/>
            </p:nvSpPr>
            <p:spPr bwMode="auto">
              <a:xfrm>
                <a:off x="1009650" y="3030538"/>
                <a:ext cx="438150" cy="1001713"/>
              </a:xfrm>
              <a:custGeom>
                <a:avLst/>
                <a:gdLst>
                  <a:gd name="T0" fmla="*/ 275 w 194"/>
                  <a:gd name="T1" fmla="*/ 0 h 631"/>
                  <a:gd name="T2" fmla="*/ 0 w 194"/>
                  <a:gd name="T3" fmla="*/ 2 h 631"/>
                  <a:gd name="T4" fmla="*/ 0 w 194"/>
                  <a:gd name="T5" fmla="*/ 630 h 631"/>
                  <a:gd name="T6" fmla="*/ 0 60000 65536"/>
                  <a:gd name="T7" fmla="*/ 0 60000 65536"/>
                  <a:gd name="T8" fmla="*/ 0 60000 65536"/>
                  <a:gd name="T9" fmla="*/ 0 w 194"/>
                  <a:gd name="T10" fmla="*/ 0 h 631"/>
                  <a:gd name="T11" fmla="*/ 194 w 194"/>
                  <a:gd name="T12" fmla="*/ 631 h 6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4" h="631">
                    <a:moveTo>
                      <a:pt x="193" y="0"/>
                    </a:moveTo>
                    <a:lnTo>
                      <a:pt x="0" y="2"/>
                    </a:lnTo>
                    <a:lnTo>
                      <a:pt x="0" y="63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6" name="Freeform 128"/>
              <p:cNvSpPr>
                <a:spLocks/>
              </p:cNvSpPr>
              <p:nvPr/>
            </p:nvSpPr>
            <p:spPr bwMode="auto">
              <a:xfrm>
                <a:off x="990600" y="4011613"/>
                <a:ext cx="38100" cy="38100"/>
              </a:xfrm>
              <a:custGeom>
                <a:avLst/>
                <a:gdLst>
                  <a:gd name="T0" fmla="*/ 12 w 24"/>
                  <a:gd name="T1" fmla="*/ 21 h 24"/>
                  <a:gd name="T2" fmla="*/ 14 w 24"/>
                  <a:gd name="T3" fmla="*/ 21 h 24"/>
                  <a:gd name="T4" fmla="*/ 16 w 24"/>
                  <a:gd name="T5" fmla="*/ 21 h 24"/>
                  <a:gd name="T6" fmla="*/ 17 w 24"/>
                  <a:gd name="T7" fmla="*/ 21 h 24"/>
                  <a:gd name="T8" fmla="*/ 19 w 24"/>
                  <a:gd name="T9" fmla="*/ 19 h 24"/>
                  <a:gd name="T10" fmla="*/ 19 w 24"/>
                  <a:gd name="T11" fmla="*/ 19 h 24"/>
                  <a:gd name="T12" fmla="*/ 21 w 24"/>
                  <a:gd name="T13" fmla="*/ 18 h 24"/>
                  <a:gd name="T14" fmla="*/ 23 w 24"/>
                  <a:gd name="T15" fmla="*/ 16 h 24"/>
                  <a:gd name="T16" fmla="*/ 23 w 24"/>
                  <a:gd name="T17" fmla="*/ 14 h 24"/>
                  <a:gd name="T18" fmla="*/ 23 w 24"/>
                  <a:gd name="T19" fmla="*/ 14 h 24"/>
                  <a:gd name="T20" fmla="*/ 23 w 24"/>
                  <a:gd name="T21" fmla="*/ 12 h 24"/>
                  <a:gd name="T22" fmla="*/ 23 w 24"/>
                  <a:gd name="T23" fmla="*/ 10 h 24"/>
                  <a:gd name="T24" fmla="*/ 23 w 24"/>
                  <a:gd name="T25" fmla="*/ 8 h 24"/>
                  <a:gd name="T26" fmla="*/ 23 w 24"/>
                  <a:gd name="T27" fmla="*/ 6 h 24"/>
                  <a:gd name="T28" fmla="*/ 21 w 24"/>
                  <a:gd name="T29" fmla="*/ 4 h 24"/>
                  <a:gd name="T30" fmla="*/ 19 w 24"/>
                  <a:gd name="T31" fmla="*/ 2 h 24"/>
                  <a:gd name="T32" fmla="*/ 19 w 24"/>
                  <a:gd name="T33" fmla="*/ 2 h 24"/>
                  <a:gd name="T34" fmla="*/ 17 w 24"/>
                  <a:gd name="T35" fmla="*/ 0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0 h 24"/>
                  <a:gd name="T48" fmla="*/ 6 w 24"/>
                  <a:gd name="T49" fmla="*/ 2 h 24"/>
                  <a:gd name="T50" fmla="*/ 4 w 24"/>
                  <a:gd name="T51" fmla="*/ 2 h 24"/>
                  <a:gd name="T52" fmla="*/ 2 w 24"/>
                  <a:gd name="T53" fmla="*/ 4 h 24"/>
                  <a:gd name="T54" fmla="*/ 2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2 h 24"/>
                  <a:gd name="T62" fmla="*/ 0 w 24"/>
                  <a:gd name="T63" fmla="*/ 14 h 24"/>
                  <a:gd name="T64" fmla="*/ 0 w 24"/>
                  <a:gd name="T65" fmla="*/ 14 h 24"/>
                  <a:gd name="T66" fmla="*/ 2 w 24"/>
                  <a:gd name="T67" fmla="*/ 16 h 24"/>
                  <a:gd name="T68" fmla="*/ 2 w 24"/>
                  <a:gd name="T69" fmla="*/ 18 h 24"/>
                  <a:gd name="T70" fmla="*/ 4 w 24"/>
                  <a:gd name="T71" fmla="*/ 19 h 24"/>
                  <a:gd name="T72" fmla="*/ 6 w 24"/>
                  <a:gd name="T73" fmla="*/ 19 h 24"/>
                  <a:gd name="T74" fmla="*/ 6 w 24"/>
                  <a:gd name="T75" fmla="*/ 21 h 24"/>
                  <a:gd name="T76" fmla="*/ 8 w 24"/>
                  <a:gd name="T77" fmla="*/ 21 h 24"/>
                  <a:gd name="T78" fmla="*/ 10 w 24"/>
                  <a:gd name="T79" fmla="*/ 21 h 24"/>
                  <a:gd name="T80" fmla="*/ 12 w 24"/>
                  <a:gd name="T81" fmla="*/ 23 h 24"/>
                  <a:gd name="T82" fmla="*/ 12 w 24"/>
                  <a:gd name="T83" fmla="*/ 23 h 24"/>
                  <a:gd name="T84" fmla="*/ 12 w 24"/>
                  <a:gd name="T85" fmla="*/ 21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2" y="21"/>
                    </a:moveTo>
                    <a:lnTo>
                      <a:pt x="14" y="21"/>
                    </a:lnTo>
                    <a:lnTo>
                      <a:pt x="16" y="21"/>
                    </a:lnTo>
                    <a:lnTo>
                      <a:pt x="17" y="21"/>
                    </a:lnTo>
                    <a:lnTo>
                      <a:pt x="19" y="19"/>
                    </a:lnTo>
                    <a:lnTo>
                      <a:pt x="21" y="18"/>
                    </a:lnTo>
                    <a:lnTo>
                      <a:pt x="23" y="16"/>
                    </a:lnTo>
                    <a:lnTo>
                      <a:pt x="23" y="14"/>
                    </a:lnTo>
                    <a:lnTo>
                      <a:pt x="23" y="12"/>
                    </a:lnTo>
                    <a:lnTo>
                      <a:pt x="23" y="10"/>
                    </a:lnTo>
                    <a:lnTo>
                      <a:pt x="23" y="8"/>
                    </a:lnTo>
                    <a:lnTo>
                      <a:pt x="23" y="6"/>
                    </a:lnTo>
                    <a:lnTo>
                      <a:pt x="21" y="4"/>
                    </a:lnTo>
                    <a:lnTo>
                      <a:pt x="19" y="2"/>
                    </a:lnTo>
                    <a:lnTo>
                      <a:pt x="17" y="0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2" y="16"/>
                    </a:lnTo>
                    <a:lnTo>
                      <a:pt x="2" y="18"/>
                    </a:lnTo>
                    <a:lnTo>
                      <a:pt x="4" y="19"/>
                    </a:lnTo>
                    <a:lnTo>
                      <a:pt x="6" y="19"/>
                    </a:lnTo>
                    <a:lnTo>
                      <a:pt x="6" y="21"/>
                    </a:lnTo>
                    <a:lnTo>
                      <a:pt x="8" y="21"/>
                    </a:lnTo>
                    <a:lnTo>
                      <a:pt x="10" y="21"/>
                    </a:lnTo>
                    <a:lnTo>
                      <a:pt x="12" y="23"/>
                    </a:lnTo>
                    <a:lnTo>
                      <a:pt x="12" y="21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7" name="Rectangle 129"/>
              <p:cNvSpPr>
                <a:spLocks noChangeArrowheads="1"/>
              </p:cNvSpPr>
              <p:nvPr/>
            </p:nvSpPr>
            <p:spPr bwMode="auto">
              <a:xfrm>
                <a:off x="1115889" y="3365813"/>
                <a:ext cx="241279" cy="2198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4</a:t>
                </a:r>
              </a:p>
            </p:txBody>
          </p:sp>
          <p:sp>
            <p:nvSpPr>
              <p:cNvPr id="308" name="Freeform 130"/>
              <p:cNvSpPr>
                <a:spLocks/>
              </p:cNvSpPr>
              <p:nvPr/>
            </p:nvSpPr>
            <p:spPr bwMode="auto">
              <a:xfrm>
                <a:off x="2157413" y="3081338"/>
                <a:ext cx="147638" cy="2820988"/>
              </a:xfrm>
              <a:custGeom>
                <a:avLst/>
                <a:gdLst>
                  <a:gd name="T0" fmla="*/ 90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0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9" name="Freeform 133"/>
              <p:cNvSpPr>
                <a:spLocks/>
              </p:cNvSpPr>
              <p:nvPr/>
            </p:nvSpPr>
            <p:spPr bwMode="auto">
              <a:xfrm>
                <a:off x="1452563" y="2935288"/>
                <a:ext cx="452438" cy="655638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FF99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10" name="Line 134"/>
              <p:cNvSpPr>
                <a:spLocks noChangeShapeType="1"/>
              </p:cNvSpPr>
              <p:nvPr/>
            </p:nvSpPr>
            <p:spPr bwMode="auto">
              <a:xfrm flipH="1">
                <a:off x="1287463" y="3479800"/>
                <a:ext cx="161925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11" name="Rectangle 135"/>
              <p:cNvSpPr>
                <a:spLocks noChangeArrowheads="1"/>
              </p:cNvSpPr>
              <p:nvPr/>
            </p:nvSpPr>
            <p:spPr bwMode="auto">
              <a:xfrm>
                <a:off x="1336697" y="4441825"/>
                <a:ext cx="500019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Instruction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Memory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312" name="Rectangle 137"/>
              <p:cNvSpPr>
                <a:spLocks noChangeArrowheads="1"/>
              </p:cNvSpPr>
              <p:nvPr/>
            </p:nvSpPr>
            <p:spPr bwMode="auto">
              <a:xfrm>
                <a:off x="1185863" y="3976688"/>
                <a:ext cx="368269" cy="1183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Address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313" name="Rectangle 138"/>
              <p:cNvSpPr>
                <a:spLocks noChangeArrowheads="1"/>
              </p:cNvSpPr>
              <p:nvPr/>
            </p:nvSpPr>
            <p:spPr bwMode="auto">
              <a:xfrm>
                <a:off x="1595438" y="3162300"/>
                <a:ext cx="182547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Add</a:t>
                </a:r>
              </a:p>
            </p:txBody>
          </p:sp>
          <p:sp>
            <p:nvSpPr>
              <p:cNvPr id="314" name="Rectangle 139"/>
              <p:cNvSpPr>
                <a:spLocks noChangeArrowheads="1"/>
              </p:cNvSpPr>
              <p:nvPr/>
            </p:nvSpPr>
            <p:spPr bwMode="auto">
              <a:xfrm>
                <a:off x="2137092" y="2888971"/>
                <a:ext cx="195246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F/D</a:t>
                </a:r>
              </a:p>
            </p:txBody>
          </p:sp>
          <p:grpSp>
            <p:nvGrpSpPr>
              <p:cNvPr id="315" name="Group 140"/>
              <p:cNvGrpSpPr>
                <a:grpSpLocks/>
              </p:cNvGrpSpPr>
              <p:nvPr/>
            </p:nvGrpSpPr>
            <p:grpSpPr bwMode="auto">
              <a:xfrm>
                <a:off x="685800" y="3836988"/>
                <a:ext cx="247650" cy="388938"/>
                <a:chOff x="480" y="2155"/>
                <a:chExt cx="156" cy="245"/>
              </a:xfrm>
            </p:grpSpPr>
            <p:sp>
              <p:nvSpPr>
                <p:cNvPr id="402" name="Freeform 141"/>
                <p:cNvSpPr>
                  <a:spLocks/>
                </p:cNvSpPr>
                <p:nvPr/>
              </p:nvSpPr>
              <p:spPr bwMode="auto">
                <a:xfrm>
                  <a:off x="480" y="2155"/>
                  <a:ext cx="156" cy="245"/>
                </a:xfrm>
                <a:custGeom>
                  <a:avLst/>
                  <a:gdLst>
                    <a:gd name="T0" fmla="*/ 155 w 104"/>
                    <a:gd name="T1" fmla="*/ 242 h 245"/>
                    <a:gd name="T2" fmla="*/ 155 w 104"/>
                    <a:gd name="T3" fmla="*/ 0 h 245"/>
                    <a:gd name="T4" fmla="*/ 0 w 104"/>
                    <a:gd name="T5" fmla="*/ 0 h 245"/>
                    <a:gd name="T6" fmla="*/ 0 w 104"/>
                    <a:gd name="T7" fmla="*/ 244 h 245"/>
                    <a:gd name="T8" fmla="*/ 155 w 104"/>
                    <a:gd name="T9" fmla="*/ 244 h 245"/>
                    <a:gd name="T10" fmla="*/ 155 w 104"/>
                    <a:gd name="T11" fmla="*/ 244 h 24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4"/>
                    <a:gd name="T19" fmla="*/ 0 h 245"/>
                    <a:gd name="T20" fmla="*/ 104 w 104"/>
                    <a:gd name="T21" fmla="*/ 245 h 24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4" h="245">
                      <a:moveTo>
                        <a:pt x="103" y="242"/>
                      </a:moveTo>
                      <a:lnTo>
                        <a:pt x="103" y="0"/>
                      </a:lnTo>
                      <a:lnTo>
                        <a:pt x="0" y="0"/>
                      </a:lnTo>
                      <a:lnTo>
                        <a:pt x="0" y="244"/>
                      </a:lnTo>
                      <a:lnTo>
                        <a:pt x="103" y="244"/>
                      </a:lnTo>
                    </a:path>
                  </a:pathLst>
                </a:custGeom>
                <a:solidFill>
                  <a:srgbClr val="FFE6CD"/>
                </a:solidFill>
                <a:ln w="190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403" name="Rectangle 142"/>
                <p:cNvSpPr>
                  <a:spLocks noChangeArrowheads="1"/>
                </p:cNvSpPr>
                <p:nvPr/>
              </p:nvSpPr>
              <p:spPr bwMode="auto">
                <a:xfrm>
                  <a:off x="522" y="2240"/>
                  <a:ext cx="76" cy="83"/>
                </a:xfrm>
                <a:prstGeom prst="rect">
                  <a:avLst/>
                </a:prstGeom>
                <a:solidFill>
                  <a:srgbClr val="FFE6C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 dirty="0">
                      <a:solidFill>
                        <a:srgbClr val="000000"/>
                      </a:solidFill>
                      <a:latin typeface="+mj-lt"/>
                    </a:rPr>
                    <a:t>PC</a:t>
                  </a:r>
                </a:p>
              </p:txBody>
            </p:sp>
          </p:grpSp>
          <p:sp>
            <p:nvSpPr>
              <p:cNvPr id="316" name="Line 143"/>
              <p:cNvSpPr>
                <a:spLocks noChangeShapeType="1"/>
              </p:cNvSpPr>
              <p:nvPr/>
            </p:nvSpPr>
            <p:spPr bwMode="auto">
              <a:xfrm flipH="1">
                <a:off x="2047875" y="4305300"/>
                <a:ext cx="1143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17" name="Line 144"/>
              <p:cNvSpPr>
                <a:spLocks noChangeShapeType="1"/>
              </p:cNvSpPr>
              <p:nvPr/>
            </p:nvSpPr>
            <p:spPr bwMode="auto">
              <a:xfrm flipV="1">
                <a:off x="1997077" y="2864659"/>
                <a:ext cx="0" cy="39844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18" name="Line 145"/>
              <p:cNvSpPr>
                <a:spLocks noChangeShapeType="1"/>
              </p:cNvSpPr>
              <p:nvPr/>
            </p:nvSpPr>
            <p:spPr bwMode="auto">
              <a:xfrm flipH="1" flipV="1">
                <a:off x="6100763" y="2574925"/>
                <a:ext cx="0" cy="90328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19" name="Line 146"/>
              <p:cNvSpPr>
                <a:spLocks noChangeShapeType="1"/>
              </p:cNvSpPr>
              <p:nvPr/>
            </p:nvSpPr>
            <p:spPr bwMode="auto">
              <a:xfrm rot="5400000" flipH="1" flipV="1">
                <a:off x="1612901" y="2482849"/>
                <a:ext cx="0" cy="76835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20" name="Line 147"/>
              <p:cNvSpPr>
                <a:spLocks noChangeShapeType="1"/>
              </p:cNvSpPr>
              <p:nvPr/>
            </p:nvSpPr>
            <p:spPr bwMode="auto">
              <a:xfrm rot="16200000" flipV="1">
                <a:off x="5962650" y="3335338"/>
                <a:ext cx="4763" cy="2714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21" name="Line 148"/>
              <p:cNvSpPr>
                <a:spLocks noChangeShapeType="1"/>
              </p:cNvSpPr>
              <p:nvPr/>
            </p:nvSpPr>
            <p:spPr bwMode="auto">
              <a:xfrm rot="16200000" flipV="1">
                <a:off x="827088" y="2465388"/>
                <a:ext cx="0" cy="5000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22" name="Line 149"/>
              <p:cNvSpPr>
                <a:spLocks noChangeShapeType="1"/>
              </p:cNvSpPr>
              <p:nvPr/>
            </p:nvSpPr>
            <p:spPr bwMode="auto">
              <a:xfrm flipV="1">
                <a:off x="571500" y="2709863"/>
                <a:ext cx="0" cy="13287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23" name="Line 150"/>
              <p:cNvSpPr>
                <a:spLocks noChangeShapeType="1"/>
              </p:cNvSpPr>
              <p:nvPr/>
            </p:nvSpPr>
            <p:spPr bwMode="auto">
              <a:xfrm rot="16200000" flipV="1">
                <a:off x="623888" y="3976688"/>
                <a:ext cx="0" cy="1047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grpSp>
            <p:nvGrpSpPr>
              <p:cNvPr id="324" name="Group 285"/>
              <p:cNvGrpSpPr>
                <a:grpSpLocks/>
              </p:cNvGrpSpPr>
              <p:nvPr/>
            </p:nvGrpSpPr>
            <p:grpSpPr bwMode="auto">
              <a:xfrm>
                <a:off x="4400559" y="4268788"/>
                <a:ext cx="233363" cy="509588"/>
                <a:chOff x="2772" y="2689"/>
                <a:chExt cx="147" cy="321"/>
              </a:xfrm>
            </p:grpSpPr>
            <p:sp>
              <p:nvSpPr>
                <p:cNvPr id="398" name="AutoShape 160"/>
                <p:cNvSpPr>
                  <a:spLocks noChangeArrowheads="1"/>
                </p:cNvSpPr>
                <p:nvPr/>
              </p:nvSpPr>
              <p:spPr bwMode="auto">
                <a:xfrm rot="5400000">
                  <a:off x="2713" y="2799"/>
                  <a:ext cx="297" cy="96"/>
                </a:xfrm>
                <a:prstGeom prst="flowChartTerminator">
                  <a:avLst/>
                </a:prstGeom>
                <a:solidFill>
                  <a:srgbClr val="EAEAEA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399" name="Rectangle 157"/>
                <p:cNvSpPr>
                  <a:spLocks noChangeArrowheads="1"/>
                </p:cNvSpPr>
                <p:nvPr/>
              </p:nvSpPr>
              <p:spPr bwMode="auto">
                <a:xfrm>
                  <a:off x="2775" y="2689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400" name="Rectangle 158"/>
                <p:cNvSpPr>
                  <a:spLocks noChangeArrowheads="1"/>
                </p:cNvSpPr>
                <p:nvPr/>
              </p:nvSpPr>
              <p:spPr bwMode="auto">
                <a:xfrm>
                  <a:off x="2772" y="2890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401" name="Rectangle 159"/>
                <p:cNvSpPr>
                  <a:spLocks noChangeArrowheads="1"/>
                </p:cNvSpPr>
                <p:nvPr/>
              </p:nvSpPr>
              <p:spPr bwMode="auto">
                <a:xfrm>
                  <a:off x="2851" y="2783"/>
                  <a:ext cx="44" cy="138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x</a:t>
                  </a:r>
                </a:p>
              </p:txBody>
            </p:sp>
          </p:grpSp>
          <p:sp>
            <p:nvSpPr>
              <p:cNvPr id="325" name="Line 161"/>
              <p:cNvSpPr>
                <a:spLocks noChangeShapeType="1"/>
              </p:cNvSpPr>
              <p:nvPr/>
            </p:nvSpPr>
            <p:spPr bwMode="auto">
              <a:xfrm flipV="1">
                <a:off x="5029200" y="4552950"/>
                <a:ext cx="0" cy="620713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26" name="Line 162"/>
              <p:cNvSpPr>
                <a:spLocks noChangeShapeType="1"/>
              </p:cNvSpPr>
              <p:nvPr/>
            </p:nvSpPr>
            <p:spPr bwMode="auto">
              <a:xfrm rot="5400000" flipV="1">
                <a:off x="4987925" y="5122863"/>
                <a:ext cx="0" cy="8255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grpSp>
            <p:nvGrpSpPr>
              <p:cNvPr id="327" name="Group 288"/>
              <p:cNvGrpSpPr>
                <a:grpSpLocks/>
              </p:cNvGrpSpPr>
              <p:nvPr/>
            </p:nvGrpSpPr>
            <p:grpSpPr bwMode="auto">
              <a:xfrm>
                <a:off x="1065214" y="2473325"/>
                <a:ext cx="230188" cy="500063"/>
                <a:chOff x="671" y="1558"/>
                <a:chExt cx="145" cy="315"/>
              </a:xfrm>
            </p:grpSpPr>
            <p:sp>
              <p:nvSpPr>
                <p:cNvPr id="394" name="AutoShape 167"/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579" y="1668"/>
                  <a:ext cx="297" cy="96"/>
                </a:xfrm>
                <a:prstGeom prst="flowChartTerminator">
                  <a:avLst/>
                </a:prstGeom>
                <a:solidFill>
                  <a:srgbClr val="EAEAEA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395" name="Rectangle 164"/>
                <p:cNvSpPr>
                  <a:spLocks noChangeArrowheads="1"/>
                </p:cNvSpPr>
                <p:nvPr/>
              </p:nvSpPr>
              <p:spPr bwMode="auto">
                <a:xfrm flipH="1">
                  <a:off x="672" y="1558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396" name="Rectangle 165"/>
                <p:cNvSpPr>
                  <a:spLocks noChangeArrowheads="1"/>
                </p:cNvSpPr>
                <p:nvPr/>
              </p:nvSpPr>
              <p:spPr bwMode="auto">
                <a:xfrm flipH="1">
                  <a:off x="671" y="1753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397" name="Rectangle 166"/>
                <p:cNvSpPr>
                  <a:spLocks noChangeArrowheads="1"/>
                </p:cNvSpPr>
                <p:nvPr/>
              </p:nvSpPr>
              <p:spPr bwMode="auto">
                <a:xfrm flipH="1">
                  <a:off x="692" y="1645"/>
                  <a:ext cx="44" cy="138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x</a:t>
                  </a:r>
                </a:p>
              </p:txBody>
            </p:sp>
          </p:grpSp>
          <p:grpSp>
            <p:nvGrpSpPr>
              <p:cNvPr id="328" name="Group 284"/>
              <p:cNvGrpSpPr>
                <a:grpSpLocks/>
              </p:cNvGrpSpPr>
              <p:nvPr/>
            </p:nvGrpSpPr>
            <p:grpSpPr bwMode="auto">
              <a:xfrm>
                <a:off x="7748604" y="4302125"/>
                <a:ext cx="233363" cy="509588"/>
                <a:chOff x="4881" y="2710"/>
                <a:chExt cx="147" cy="321"/>
              </a:xfrm>
            </p:grpSpPr>
            <p:sp>
              <p:nvSpPr>
                <p:cNvPr id="390" name="AutoShape 172"/>
                <p:cNvSpPr>
                  <a:spLocks noChangeArrowheads="1"/>
                </p:cNvSpPr>
                <p:nvPr/>
              </p:nvSpPr>
              <p:spPr bwMode="auto">
                <a:xfrm rot="5400000">
                  <a:off x="4822" y="2820"/>
                  <a:ext cx="297" cy="96"/>
                </a:xfrm>
                <a:prstGeom prst="flowChartTerminator">
                  <a:avLst/>
                </a:prstGeom>
                <a:solidFill>
                  <a:srgbClr val="EAEAEA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391" name="Rectangle 169"/>
                <p:cNvSpPr>
                  <a:spLocks noChangeArrowheads="1"/>
                </p:cNvSpPr>
                <p:nvPr/>
              </p:nvSpPr>
              <p:spPr bwMode="auto">
                <a:xfrm>
                  <a:off x="4884" y="2710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392" name="Rectangle 170"/>
                <p:cNvSpPr>
                  <a:spLocks noChangeArrowheads="1"/>
                </p:cNvSpPr>
                <p:nvPr/>
              </p:nvSpPr>
              <p:spPr bwMode="auto">
                <a:xfrm>
                  <a:off x="4881" y="2911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393" name="Rectangle 171"/>
                <p:cNvSpPr>
                  <a:spLocks noChangeArrowheads="1"/>
                </p:cNvSpPr>
                <p:nvPr/>
              </p:nvSpPr>
              <p:spPr bwMode="auto">
                <a:xfrm>
                  <a:off x="4956" y="2811"/>
                  <a:ext cx="44" cy="138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x</a:t>
                  </a:r>
                </a:p>
              </p:txBody>
            </p:sp>
          </p:grpSp>
          <p:sp>
            <p:nvSpPr>
              <p:cNvPr id="329" name="Rectangle 173"/>
              <p:cNvSpPr>
                <a:spLocks noChangeArrowheads="1"/>
              </p:cNvSpPr>
              <p:nvPr/>
            </p:nvSpPr>
            <p:spPr bwMode="auto">
              <a:xfrm>
                <a:off x="1525631" y="4242924"/>
                <a:ext cx="500020" cy="1183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Instruction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330" name="Line 176"/>
              <p:cNvSpPr>
                <a:spLocks noChangeShapeType="1"/>
              </p:cNvSpPr>
              <p:nvPr/>
            </p:nvSpPr>
            <p:spPr bwMode="auto">
              <a:xfrm flipH="1">
                <a:off x="1984421" y="2574925"/>
                <a:ext cx="41211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31" name="Line 177"/>
              <p:cNvSpPr>
                <a:spLocks noChangeShapeType="1"/>
              </p:cNvSpPr>
              <p:nvPr/>
            </p:nvSpPr>
            <p:spPr bwMode="auto">
              <a:xfrm flipV="1">
                <a:off x="6300819" y="3786028"/>
                <a:ext cx="100014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32" name="Line 178"/>
              <p:cNvSpPr>
                <a:spLocks noChangeShapeType="1"/>
              </p:cNvSpPr>
              <p:nvPr/>
            </p:nvSpPr>
            <p:spPr bwMode="auto">
              <a:xfrm rot="16200000" flipH="1" flipV="1">
                <a:off x="5701207" y="3099296"/>
                <a:ext cx="1386484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33" name="Line 179"/>
              <p:cNvSpPr>
                <a:spLocks noChangeShapeType="1"/>
              </p:cNvSpPr>
              <p:nvPr/>
            </p:nvSpPr>
            <p:spPr bwMode="auto">
              <a:xfrm>
                <a:off x="1149350" y="2406052"/>
                <a:ext cx="5251451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49" name="Line 252"/>
              <p:cNvSpPr>
                <a:spLocks noChangeShapeType="1"/>
              </p:cNvSpPr>
              <p:nvPr/>
            </p:nvSpPr>
            <p:spPr bwMode="auto">
              <a:xfrm flipH="1">
                <a:off x="1231900" y="2574925"/>
                <a:ext cx="752475" cy="31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53" name="Freeform 257"/>
              <p:cNvSpPr>
                <a:spLocks/>
              </p:cNvSpPr>
              <p:nvPr/>
            </p:nvSpPr>
            <p:spPr bwMode="auto">
              <a:xfrm>
                <a:off x="2581275" y="3886200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6 w 24"/>
                  <a:gd name="T5" fmla="*/ 23 h 24"/>
                  <a:gd name="T6" fmla="*/ 18 w 24"/>
                  <a:gd name="T7" fmla="*/ 21 h 24"/>
                  <a:gd name="T8" fmla="*/ 18 w 24"/>
                  <a:gd name="T9" fmla="*/ 21 h 24"/>
                  <a:gd name="T10" fmla="*/ 20 w 24"/>
                  <a:gd name="T11" fmla="*/ 19 h 24"/>
                  <a:gd name="T12" fmla="*/ 22 w 24"/>
                  <a:gd name="T13" fmla="*/ 19 h 24"/>
                  <a:gd name="T14" fmla="*/ 22 w 24"/>
                  <a:gd name="T15" fmla="*/ 17 h 24"/>
                  <a:gd name="T16" fmla="*/ 23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9 h 24"/>
                  <a:gd name="T24" fmla="*/ 23 w 24"/>
                  <a:gd name="T25" fmla="*/ 7 h 24"/>
                  <a:gd name="T26" fmla="*/ 22 w 24"/>
                  <a:gd name="T27" fmla="*/ 5 h 24"/>
                  <a:gd name="T28" fmla="*/ 22 w 24"/>
                  <a:gd name="T29" fmla="*/ 5 h 24"/>
                  <a:gd name="T30" fmla="*/ 20 w 24"/>
                  <a:gd name="T31" fmla="*/ 4 h 24"/>
                  <a:gd name="T32" fmla="*/ 18 w 24"/>
                  <a:gd name="T33" fmla="*/ 2 h 24"/>
                  <a:gd name="T34" fmla="*/ 18 w 24"/>
                  <a:gd name="T35" fmla="*/ 2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4 w 24"/>
                  <a:gd name="T51" fmla="*/ 4 h 24"/>
                  <a:gd name="T52" fmla="*/ 2 w 24"/>
                  <a:gd name="T53" fmla="*/ 5 h 24"/>
                  <a:gd name="T54" fmla="*/ 2 w 24"/>
                  <a:gd name="T55" fmla="*/ 5 h 24"/>
                  <a:gd name="T56" fmla="*/ 0 w 24"/>
                  <a:gd name="T57" fmla="*/ 7 h 24"/>
                  <a:gd name="T58" fmla="*/ 0 w 24"/>
                  <a:gd name="T59" fmla="*/ 9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2 w 24"/>
                  <a:gd name="T67" fmla="*/ 17 h 24"/>
                  <a:gd name="T68" fmla="*/ 2 w 24"/>
                  <a:gd name="T69" fmla="*/ 19 h 24"/>
                  <a:gd name="T70" fmla="*/ 4 w 24"/>
                  <a:gd name="T71" fmla="*/ 19 h 24"/>
                  <a:gd name="T72" fmla="*/ 4 w 24"/>
                  <a:gd name="T73" fmla="*/ 21 h 24"/>
                  <a:gd name="T74" fmla="*/ 6 w 24"/>
                  <a:gd name="T75" fmla="*/ 21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2" y="19"/>
                    </a:lnTo>
                    <a:lnTo>
                      <a:pt x="22" y="17"/>
                    </a:lnTo>
                    <a:lnTo>
                      <a:pt x="23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9"/>
                    </a:lnTo>
                    <a:lnTo>
                      <a:pt x="23" y="7"/>
                    </a:lnTo>
                    <a:lnTo>
                      <a:pt x="22" y="5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</p:grpSp>
        <p:cxnSp>
          <p:nvCxnSpPr>
            <p:cNvPr id="202" name="Straight Connector 201"/>
            <p:cNvCxnSpPr>
              <a:stCxn id="353" idx="0"/>
              <a:endCxn id="205" idx="0"/>
            </p:cNvCxnSpPr>
            <p:nvPr/>
          </p:nvCxnSpPr>
          <p:spPr>
            <a:xfrm flipH="1">
              <a:off x="4145917" y="3799350"/>
              <a:ext cx="4349" cy="14511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Line 34"/>
            <p:cNvSpPr>
              <a:spLocks noChangeShapeType="1"/>
            </p:cNvSpPr>
            <p:nvPr/>
          </p:nvSpPr>
          <p:spPr bwMode="auto">
            <a:xfrm flipV="1">
              <a:off x="5221165" y="5091059"/>
              <a:ext cx="197646" cy="6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sp>
          <p:nvSpPr>
            <p:cNvPr id="204" name="Line 34"/>
            <p:cNvSpPr>
              <a:spLocks noChangeShapeType="1"/>
            </p:cNvSpPr>
            <p:nvPr/>
          </p:nvSpPr>
          <p:spPr bwMode="auto">
            <a:xfrm>
              <a:off x="4145917" y="4926748"/>
              <a:ext cx="75122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sp>
          <p:nvSpPr>
            <p:cNvPr id="205" name="Line 34"/>
            <p:cNvSpPr>
              <a:spLocks noChangeShapeType="1"/>
            </p:cNvSpPr>
            <p:nvPr/>
          </p:nvSpPr>
          <p:spPr bwMode="auto">
            <a:xfrm>
              <a:off x="4145917" y="5250491"/>
              <a:ext cx="75122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4068163" y="3587429"/>
              <a:ext cx="44728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[19-15]</a:t>
              </a:r>
              <a:endParaRPr lang="ru-RU" sz="600" dirty="0"/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4075379" y="3864423"/>
              <a:ext cx="44246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[14-20]</a:t>
              </a:r>
              <a:endParaRPr lang="ru-RU" sz="600" dirty="0"/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4352814" y="4763282"/>
              <a:ext cx="44246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[31-20]</a:t>
              </a:r>
              <a:endParaRPr lang="ru-RU" sz="600" dirty="0"/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4254563" y="5091736"/>
              <a:ext cx="44246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[11-7]</a:t>
              </a:r>
              <a:endParaRPr lang="ru-RU" sz="600" dirty="0"/>
            </a:p>
          </p:txBody>
        </p:sp>
        <p:cxnSp>
          <p:nvCxnSpPr>
            <p:cNvPr id="210" name="Straight Connector 209"/>
            <p:cNvCxnSpPr/>
            <p:nvPr/>
          </p:nvCxnSpPr>
          <p:spPr>
            <a:xfrm>
              <a:off x="4645410" y="5255254"/>
              <a:ext cx="0" cy="4033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Line 131"/>
            <p:cNvSpPr>
              <a:spLocks noChangeShapeType="1"/>
            </p:cNvSpPr>
            <p:nvPr/>
          </p:nvSpPr>
          <p:spPr bwMode="auto">
            <a:xfrm flipH="1" flipV="1">
              <a:off x="2541944" y="3597493"/>
              <a:ext cx="115719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cxnSp>
          <p:nvCxnSpPr>
            <p:cNvPr id="212" name="Straight Connector 211"/>
            <p:cNvCxnSpPr/>
            <p:nvPr/>
          </p:nvCxnSpPr>
          <p:spPr>
            <a:xfrm>
              <a:off x="3964296" y="3089017"/>
              <a:ext cx="1" cy="4984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flipH="1" flipV="1">
              <a:off x="3861701" y="3591263"/>
              <a:ext cx="98251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flipH="1" flipV="1">
              <a:off x="3449785" y="3104895"/>
              <a:ext cx="98251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26.10.2020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9" name="Rectangle 51"/>
          <p:cNvSpPr>
            <a:spLocks noChangeArrowheads="1"/>
          </p:cNvSpPr>
          <p:nvPr/>
        </p:nvSpPr>
        <p:spPr bwMode="auto">
          <a:xfrm>
            <a:off x="6641829" y="2804455"/>
            <a:ext cx="25648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+mj-lt"/>
              </a:rPr>
              <a:t>zero</a:t>
            </a:r>
            <a:r>
              <a:rPr lang="en-US" sz="900" dirty="0">
                <a:solidFill>
                  <a:srgbClr val="000000"/>
                </a:solidFill>
                <a:latin typeface="+mj-lt"/>
              </a:rPr>
              <a:t>?</a:t>
            </a:r>
          </a:p>
        </p:txBody>
      </p:sp>
      <p:sp>
        <p:nvSpPr>
          <p:cNvPr id="170" name="Rectangle 35"/>
          <p:cNvSpPr>
            <a:spLocks noChangeArrowheads="1"/>
          </p:cNvSpPr>
          <p:nvPr/>
        </p:nvSpPr>
        <p:spPr bwMode="auto">
          <a:xfrm>
            <a:off x="5779057" y="2710355"/>
            <a:ext cx="33021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EB7500"/>
                </a:solidFill>
                <a:latin typeface="+mj-lt"/>
              </a:rPr>
              <a:t>ALUSrc</a:t>
            </a:r>
            <a:endParaRPr lang="en-US" sz="900" dirty="0">
              <a:solidFill>
                <a:srgbClr val="EB7500"/>
              </a:solidFill>
              <a:latin typeface="+mj-lt"/>
            </a:endParaRPr>
          </a:p>
        </p:txBody>
      </p:sp>
      <p:sp>
        <p:nvSpPr>
          <p:cNvPr id="1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4388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>
                <a:solidFill>
                  <a:srgbClr val="0070C0"/>
                </a:solidFill>
              </a:rPr>
              <a:t>Pipelined execution: cycle 1</a:t>
            </a:r>
          </a:p>
        </p:txBody>
      </p:sp>
      <p:sp>
        <p:nvSpPr>
          <p:cNvPr id="175" name="Rectangle 3"/>
          <p:cNvSpPr>
            <a:spLocks noChangeArrowheads="1"/>
          </p:cNvSpPr>
          <p:nvPr/>
        </p:nvSpPr>
        <p:spPr bwMode="auto">
          <a:xfrm>
            <a:off x="1676401" y="5118101"/>
            <a:ext cx="2613631" cy="116339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1000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0  lw  x10, 9(x1)</a:t>
            </a:r>
          </a:p>
          <a:p>
            <a:pPr>
              <a:spcBef>
                <a:spcPct val="1000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4  sub x11, x2, x3</a:t>
            </a:r>
          </a:p>
          <a:p>
            <a:pPr>
              <a:spcBef>
                <a:spcPct val="1000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8  and x12, x4, x5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12  or  x13, x6, x7</a:t>
            </a:r>
          </a:p>
        </p:txBody>
      </p:sp>
      <p:sp>
        <p:nvSpPr>
          <p:cNvPr id="176" name="Rectangle 287"/>
          <p:cNvSpPr>
            <a:spLocks noChangeArrowheads="1"/>
          </p:cNvSpPr>
          <p:nvPr/>
        </p:nvSpPr>
        <p:spPr bwMode="auto">
          <a:xfrm>
            <a:off x="1682726" y="4490437"/>
            <a:ext cx="345607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PC</a:t>
            </a:r>
          </a:p>
        </p:txBody>
      </p:sp>
      <p:cxnSp>
        <p:nvCxnSpPr>
          <p:cNvPr id="177" name="Straight Arrow Connector 6"/>
          <p:cNvCxnSpPr>
            <a:stCxn id="176" idx="2"/>
          </p:cNvCxnSpPr>
          <p:nvPr/>
        </p:nvCxnSpPr>
        <p:spPr bwMode="auto">
          <a:xfrm>
            <a:off x="1855530" y="4859769"/>
            <a:ext cx="5497" cy="22860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78" name="Rectangle 266"/>
          <p:cNvSpPr>
            <a:spLocks noChangeArrowheads="1"/>
          </p:cNvSpPr>
          <p:nvPr/>
        </p:nvSpPr>
        <p:spPr bwMode="auto">
          <a:xfrm>
            <a:off x="3607421" y="2782214"/>
            <a:ext cx="305533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lw</a:t>
            </a:r>
          </a:p>
        </p:txBody>
      </p:sp>
      <p:sp>
        <p:nvSpPr>
          <p:cNvPr id="179" name="Rectangle 287"/>
          <p:cNvSpPr>
            <a:spLocks noChangeArrowheads="1"/>
          </p:cNvSpPr>
          <p:nvPr/>
        </p:nvSpPr>
        <p:spPr bwMode="auto">
          <a:xfrm>
            <a:off x="3679124" y="2118496"/>
            <a:ext cx="209353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0</a:t>
            </a:r>
          </a:p>
        </p:txBody>
      </p:sp>
      <p:sp>
        <p:nvSpPr>
          <p:cNvPr id="180" name="Rectangle 287"/>
          <p:cNvSpPr>
            <a:spLocks noChangeArrowheads="1"/>
          </p:cNvSpPr>
          <p:nvPr/>
        </p:nvSpPr>
        <p:spPr bwMode="auto">
          <a:xfrm>
            <a:off x="2226351" y="2493118"/>
            <a:ext cx="209353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02785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roup 199"/>
          <p:cNvGrpSpPr/>
          <p:nvPr/>
        </p:nvGrpSpPr>
        <p:grpSpPr>
          <a:xfrm>
            <a:off x="2104659" y="954579"/>
            <a:ext cx="7690222" cy="4005442"/>
            <a:chOff x="2104659" y="2202354"/>
            <a:chExt cx="7690222" cy="4005442"/>
          </a:xfrm>
        </p:grpSpPr>
        <p:grpSp>
          <p:nvGrpSpPr>
            <p:cNvPr id="201" name="Группа 243"/>
            <p:cNvGrpSpPr/>
            <p:nvPr/>
          </p:nvGrpSpPr>
          <p:grpSpPr>
            <a:xfrm>
              <a:off x="2104659" y="2202354"/>
              <a:ext cx="7690222" cy="4005442"/>
              <a:chOff x="571500" y="2405856"/>
              <a:chExt cx="7615194" cy="3804445"/>
            </a:xfrm>
          </p:grpSpPr>
          <p:sp>
            <p:nvSpPr>
              <p:cNvPr id="334" name="Line 180"/>
              <p:cNvSpPr>
                <a:spLocks noChangeShapeType="1"/>
              </p:cNvSpPr>
              <p:nvPr/>
            </p:nvSpPr>
            <p:spPr bwMode="auto">
              <a:xfrm rot="5400000" flipV="1">
                <a:off x="1108821" y="2448718"/>
                <a:ext cx="85724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6" name="Rectangle 136"/>
              <p:cNvSpPr>
                <a:spLocks noChangeArrowheads="1"/>
              </p:cNvSpPr>
              <p:nvPr/>
            </p:nvSpPr>
            <p:spPr bwMode="auto">
              <a:xfrm>
                <a:off x="1143000" y="3911600"/>
                <a:ext cx="900113" cy="923925"/>
              </a:xfrm>
              <a:prstGeom prst="rect">
                <a:avLst/>
              </a:prstGeom>
              <a:solidFill>
                <a:srgbClr val="FFFFCC"/>
              </a:solidFill>
              <a:ln w="1905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7" name="Line 13"/>
              <p:cNvSpPr>
                <a:spLocks noChangeShapeType="1"/>
              </p:cNvSpPr>
              <p:nvPr/>
            </p:nvSpPr>
            <p:spPr bwMode="auto">
              <a:xfrm>
                <a:off x="933450" y="4027488"/>
                <a:ext cx="215900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8" name="Rectangle 15"/>
              <p:cNvSpPr>
                <a:spLocks noChangeArrowheads="1"/>
              </p:cNvSpPr>
              <p:nvPr/>
            </p:nvSpPr>
            <p:spPr bwMode="auto">
              <a:xfrm>
                <a:off x="3030515" y="5237163"/>
                <a:ext cx="184198" cy="351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19" name="Freeform 17"/>
              <p:cNvSpPr>
                <a:spLocks/>
              </p:cNvSpPr>
              <p:nvPr/>
            </p:nvSpPr>
            <p:spPr bwMode="auto">
              <a:xfrm>
                <a:off x="2873375" y="3768725"/>
                <a:ext cx="823913" cy="1023080"/>
              </a:xfrm>
              <a:custGeom>
                <a:avLst/>
                <a:gdLst>
                  <a:gd name="T0" fmla="*/ 518 w 519"/>
                  <a:gd name="T1" fmla="*/ 611 h 541"/>
                  <a:gd name="T2" fmla="*/ 518 w 519"/>
                  <a:gd name="T3" fmla="*/ 0 h 541"/>
                  <a:gd name="T4" fmla="*/ 0 w 519"/>
                  <a:gd name="T5" fmla="*/ 0 h 541"/>
                  <a:gd name="T6" fmla="*/ 0 w 519"/>
                  <a:gd name="T7" fmla="*/ 611 h 541"/>
                  <a:gd name="T8" fmla="*/ 518 w 519"/>
                  <a:gd name="T9" fmla="*/ 611 h 541"/>
                  <a:gd name="T10" fmla="*/ 518 w 519"/>
                  <a:gd name="T11" fmla="*/ 611 h 5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19"/>
                  <a:gd name="T19" fmla="*/ 0 h 541"/>
                  <a:gd name="T20" fmla="*/ 519 w 519"/>
                  <a:gd name="T21" fmla="*/ 541 h 5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19" h="541">
                    <a:moveTo>
                      <a:pt x="518" y="540"/>
                    </a:moveTo>
                    <a:lnTo>
                      <a:pt x="518" y="0"/>
                    </a:lnTo>
                    <a:lnTo>
                      <a:pt x="0" y="0"/>
                    </a:lnTo>
                    <a:lnTo>
                      <a:pt x="0" y="540"/>
                    </a:lnTo>
                    <a:lnTo>
                      <a:pt x="518" y="540"/>
                    </a:lnTo>
                  </a:path>
                </a:pathLst>
              </a:custGeom>
              <a:solidFill>
                <a:srgbClr val="CCFFFF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0" name="Rectangle 18"/>
              <p:cNvSpPr>
                <a:spLocks noChangeArrowheads="1"/>
              </p:cNvSpPr>
              <p:nvPr/>
            </p:nvSpPr>
            <p:spPr bwMode="auto">
              <a:xfrm>
                <a:off x="2982890" y="3835400"/>
                <a:ext cx="184198" cy="351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21" name="Freeform 21"/>
              <p:cNvSpPr>
                <a:spLocks/>
              </p:cNvSpPr>
              <p:nvPr/>
            </p:nvSpPr>
            <p:spPr bwMode="auto">
              <a:xfrm>
                <a:off x="2582863" y="4284663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6 w 24"/>
                  <a:gd name="T5" fmla="*/ 23 h 24"/>
                  <a:gd name="T6" fmla="*/ 18 w 24"/>
                  <a:gd name="T7" fmla="*/ 21 h 24"/>
                  <a:gd name="T8" fmla="*/ 18 w 24"/>
                  <a:gd name="T9" fmla="*/ 21 h 24"/>
                  <a:gd name="T10" fmla="*/ 20 w 24"/>
                  <a:gd name="T11" fmla="*/ 19 h 24"/>
                  <a:gd name="T12" fmla="*/ 22 w 24"/>
                  <a:gd name="T13" fmla="*/ 19 h 24"/>
                  <a:gd name="T14" fmla="*/ 22 w 24"/>
                  <a:gd name="T15" fmla="*/ 17 h 24"/>
                  <a:gd name="T16" fmla="*/ 23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9 h 24"/>
                  <a:gd name="T24" fmla="*/ 23 w 24"/>
                  <a:gd name="T25" fmla="*/ 7 h 24"/>
                  <a:gd name="T26" fmla="*/ 22 w 24"/>
                  <a:gd name="T27" fmla="*/ 5 h 24"/>
                  <a:gd name="T28" fmla="*/ 22 w 24"/>
                  <a:gd name="T29" fmla="*/ 5 h 24"/>
                  <a:gd name="T30" fmla="*/ 20 w 24"/>
                  <a:gd name="T31" fmla="*/ 4 h 24"/>
                  <a:gd name="T32" fmla="*/ 18 w 24"/>
                  <a:gd name="T33" fmla="*/ 2 h 24"/>
                  <a:gd name="T34" fmla="*/ 18 w 24"/>
                  <a:gd name="T35" fmla="*/ 2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4 w 24"/>
                  <a:gd name="T51" fmla="*/ 4 h 24"/>
                  <a:gd name="T52" fmla="*/ 2 w 24"/>
                  <a:gd name="T53" fmla="*/ 5 h 24"/>
                  <a:gd name="T54" fmla="*/ 2 w 24"/>
                  <a:gd name="T55" fmla="*/ 5 h 24"/>
                  <a:gd name="T56" fmla="*/ 0 w 24"/>
                  <a:gd name="T57" fmla="*/ 7 h 24"/>
                  <a:gd name="T58" fmla="*/ 0 w 24"/>
                  <a:gd name="T59" fmla="*/ 9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2 w 24"/>
                  <a:gd name="T67" fmla="*/ 17 h 24"/>
                  <a:gd name="T68" fmla="*/ 2 w 24"/>
                  <a:gd name="T69" fmla="*/ 19 h 24"/>
                  <a:gd name="T70" fmla="*/ 4 w 24"/>
                  <a:gd name="T71" fmla="*/ 19 h 24"/>
                  <a:gd name="T72" fmla="*/ 4 w 24"/>
                  <a:gd name="T73" fmla="*/ 21 h 24"/>
                  <a:gd name="T74" fmla="*/ 6 w 24"/>
                  <a:gd name="T75" fmla="*/ 21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2" y="19"/>
                    </a:lnTo>
                    <a:lnTo>
                      <a:pt x="22" y="17"/>
                    </a:lnTo>
                    <a:lnTo>
                      <a:pt x="23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9"/>
                    </a:lnTo>
                    <a:lnTo>
                      <a:pt x="23" y="7"/>
                    </a:lnTo>
                    <a:lnTo>
                      <a:pt x="22" y="5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2" name="Freeform 22"/>
              <p:cNvSpPr>
                <a:spLocks/>
              </p:cNvSpPr>
              <p:nvPr/>
            </p:nvSpPr>
            <p:spPr bwMode="auto">
              <a:xfrm>
                <a:off x="2586038" y="4143375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6 w 24"/>
                  <a:gd name="T5" fmla="*/ 23 h 24"/>
                  <a:gd name="T6" fmla="*/ 18 w 24"/>
                  <a:gd name="T7" fmla="*/ 21 h 24"/>
                  <a:gd name="T8" fmla="*/ 18 w 24"/>
                  <a:gd name="T9" fmla="*/ 21 h 24"/>
                  <a:gd name="T10" fmla="*/ 20 w 24"/>
                  <a:gd name="T11" fmla="*/ 19 h 24"/>
                  <a:gd name="T12" fmla="*/ 22 w 24"/>
                  <a:gd name="T13" fmla="*/ 19 h 24"/>
                  <a:gd name="T14" fmla="*/ 22 w 24"/>
                  <a:gd name="T15" fmla="*/ 17 h 24"/>
                  <a:gd name="T16" fmla="*/ 23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9 h 24"/>
                  <a:gd name="T24" fmla="*/ 23 w 24"/>
                  <a:gd name="T25" fmla="*/ 7 h 24"/>
                  <a:gd name="T26" fmla="*/ 22 w 24"/>
                  <a:gd name="T27" fmla="*/ 5 h 24"/>
                  <a:gd name="T28" fmla="*/ 22 w 24"/>
                  <a:gd name="T29" fmla="*/ 5 h 24"/>
                  <a:gd name="T30" fmla="*/ 20 w 24"/>
                  <a:gd name="T31" fmla="*/ 4 h 24"/>
                  <a:gd name="T32" fmla="*/ 18 w 24"/>
                  <a:gd name="T33" fmla="*/ 2 h 24"/>
                  <a:gd name="T34" fmla="*/ 18 w 24"/>
                  <a:gd name="T35" fmla="*/ 2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4 w 24"/>
                  <a:gd name="T51" fmla="*/ 4 h 24"/>
                  <a:gd name="T52" fmla="*/ 2 w 24"/>
                  <a:gd name="T53" fmla="*/ 5 h 24"/>
                  <a:gd name="T54" fmla="*/ 2 w 24"/>
                  <a:gd name="T55" fmla="*/ 5 h 24"/>
                  <a:gd name="T56" fmla="*/ 0 w 24"/>
                  <a:gd name="T57" fmla="*/ 7 h 24"/>
                  <a:gd name="T58" fmla="*/ 0 w 24"/>
                  <a:gd name="T59" fmla="*/ 9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2 w 24"/>
                  <a:gd name="T67" fmla="*/ 17 h 24"/>
                  <a:gd name="T68" fmla="*/ 2 w 24"/>
                  <a:gd name="T69" fmla="*/ 19 h 24"/>
                  <a:gd name="T70" fmla="*/ 4 w 24"/>
                  <a:gd name="T71" fmla="*/ 19 h 24"/>
                  <a:gd name="T72" fmla="*/ 4 w 24"/>
                  <a:gd name="T73" fmla="*/ 21 h 24"/>
                  <a:gd name="T74" fmla="*/ 6 w 24"/>
                  <a:gd name="T75" fmla="*/ 21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2" y="19"/>
                    </a:lnTo>
                    <a:lnTo>
                      <a:pt x="22" y="17"/>
                    </a:lnTo>
                    <a:lnTo>
                      <a:pt x="23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9"/>
                    </a:lnTo>
                    <a:lnTo>
                      <a:pt x="23" y="7"/>
                    </a:lnTo>
                    <a:lnTo>
                      <a:pt x="22" y="5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3" name="Line 24"/>
              <p:cNvSpPr>
                <a:spLocks noChangeShapeType="1"/>
              </p:cNvSpPr>
              <p:nvPr/>
            </p:nvSpPr>
            <p:spPr bwMode="auto">
              <a:xfrm flipV="1">
                <a:off x="2300288" y="4303713"/>
                <a:ext cx="29845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4" name="Line 25"/>
              <p:cNvSpPr>
                <a:spLocks noChangeShapeType="1"/>
              </p:cNvSpPr>
              <p:nvPr/>
            </p:nvSpPr>
            <p:spPr bwMode="auto">
              <a:xfrm flipV="1">
                <a:off x="3097214" y="5689556"/>
                <a:ext cx="76517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5" name="Line 26"/>
              <p:cNvSpPr>
                <a:spLocks noChangeShapeType="1"/>
              </p:cNvSpPr>
              <p:nvPr/>
            </p:nvSpPr>
            <p:spPr bwMode="auto">
              <a:xfrm flipH="1">
                <a:off x="2412993" y="3251200"/>
                <a:ext cx="144939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6" name="Freeform 27"/>
              <p:cNvSpPr>
                <a:spLocks/>
              </p:cNvSpPr>
              <p:nvPr/>
            </p:nvSpPr>
            <p:spPr bwMode="auto">
              <a:xfrm>
                <a:off x="7467600" y="3081338"/>
                <a:ext cx="147638" cy="2820988"/>
              </a:xfrm>
              <a:custGeom>
                <a:avLst/>
                <a:gdLst>
                  <a:gd name="T0" fmla="*/ 92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2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7" name="Freeform 28"/>
              <p:cNvSpPr>
                <a:spLocks/>
              </p:cNvSpPr>
              <p:nvPr/>
            </p:nvSpPr>
            <p:spPr bwMode="auto">
              <a:xfrm>
                <a:off x="3867150" y="3081338"/>
                <a:ext cx="147638" cy="2820988"/>
              </a:xfrm>
              <a:custGeom>
                <a:avLst/>
                <a:gdLst>
                  <a:gd name="T0" fmla="*/ 92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2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0" name="Line 32"/>
              <p:cNvSpPr>
                <a:spLocks noChangeShapeType="1"/>
              </p:cNvSpPr>
              <p:nvPr/>
            </p:nvSpPr>
            <p:spPr bwMode="auto">
              <a:xfrm flipV="1">
                <a:off x="5340350" y="4217988"/>
                <a:ext cx="341313" cy="317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1" name="Freeform 33"/>
              <p:cNvSpPr>
                <a:spLocks/>
              </p:cNvSpPr>
              <p:nvPr/>
            </p:nvSpPr>
            <p:spPr bwMode="auto">
              <a:xfrm>
                <a:off x="4567238" y="4887913"/>
                <a:ext cx="388938" cy="547688"/>
              </a:xfrm>
              <a:custGeom>
                <a:avLst/>
                <a:gdLst>
                  <a:gd name="T0" fmla="*/ 123 w 174"/>
                  <a:gd name="T1" fmla="*/ 344 h 367"/>
                  <a:gd name="T2" fmla="*/ 144 w 174"/>
                  <a:gd name="T3" fmla="*/ 342 h 367"/>
                  <a:gd name="T4" fmla="*/ 162 w 174"/>
                  <a:gd name="T5" fmla="*/ 336 h 367"/>
                  <a:gd name="T6" fmla="*/ 179 w 174"/>
                  <a:gd name="T7" fmla="*/ 324 h 367"/>
                  <a:gd name="T8" fmla="*/ 194 w 174"/>
                  <a:gd name="T9" fmla="*/ 312 h 367"/>
                  <a:gd name="T10" fmla="*/ 208 w 174"/>
                  <a:gd name="T11" fmla="*/ 294 h 367"/>
                  <a:gd name="T12" fmla="*/ 221 w 174"/>
                  <a:gd name="T13" fmla="*/ 274 h 367"/>
                  <a:gd name="T14" fmla="*/ 230 w 174"/>
                  <a:gd name="T15" fmla="*/ 251 h 367"/>
                  <a:gd name="T16" fmla="*/ 238 w 174"/>
                  <a:gd name="T17" fmla="*/ 227 h 367"/>
                  <a:gd name="T18" fmla="*/ 244 w 174"/>
                  <a:gd name="T19" fmla="*/ 200 h 367"/>
                  <a:gd name="T20" fmla="*/ 244 w 174"/>
                  <a:gd name="T21" fmla="*/ 171 h 367"/>
                  <a:gd name="T22" fmla="*/ 244 w 174"/>
                  <a:gd name="T23" fmla="*/ 145 h 367"/>
                  <a:gd name="T24" fmla="*/ 238 w 174"/>
                  <a:gd name="T25" fmla="*/ 118 h 367"/>
                  <a:gd name="T26" fmla="*/ 230 w 174"/>
                  <a:gd name="T27" fmla="*/ 92 h 367"/>
                  <a:gd name="T28" fmla="*/ 221 w 174"/>
                  <a:gd name="T29" fmla="*/ 71 h 367"/>
                  <a:gd name="T30" fmla="*/ 208 w 174"/>
                  <a:gd name="T31" fmla="*/ 51 h 367"/>
                  <a:gd name="T32" fmla="*/ 194 w 174"/>
                  <a:gd name="T33" fmla="*/ 33 h 367"/>
                  <a:gd name="T34" fmla="*/ 179 w 174"/>
                  <a:gd name="T35" fmla="*/ 19 h 367"/>
                  <a:gd name="T36" fmla="*/ 162 w 174"/>
                  <a:gd name="T37" fmla="*/ 8 h 367"/>
                  <a:gd name="T38" fmla="*/ 144 w 174"/>
                  <a:gd name="T39" fmla="*/ 2 h 367"/>
                  <a:gd name="T40" fmla="*/ 123 w 174"/>
                  <a:gd name="T41" fmla="*/ 0 h 367"/>
                  <a:gd name="T42" fmla="*/ 103 w 174"/>
                  <a:gd name="T43" fmla="*/ 2 h 367"/>
                  <a:gd name="T44" fmla="*/ 84 w 174"/>
                  <a:gd name="T45" fmla="*/ 8 h 367"/>
                  <a:gd name="T46" fmla="*/ 68 w 174"/>
                  <a:gd name="T47" fmla="*/ 19 h 367"/>
                  <a:gd name="T48" fmla="*/ 52 w 174"/>
                  <a:gd name="T49" fmla="*/ 33 h 367"/>
                  <a:gd name="T50" fmla="*/ 38 w 174"/>
                  <a:gd name="T51" fmla="*/ 51 h 367"/>
                  <a:gd name="T52" fmla="*/ 24 w 174"/>
                  <a:gd name="T53" fmla="*/ 71 h 367"/>
                  <a:gd name="T54" fmla="*/ 14 w 174"/>
                  <a:gd name="T55" fmla="*/ 92 h 367"/>
                  <a:gd name="T56" fmla="*/ 8 w 174"/>
                  <a:gd name="T57" fmla="*/ 118 h 367"/>
                  <a:gd name="T58" fmla="*/ 3 w 174"/>
                  <a:gd name="T59" fmla="*/ 145 h 367"/>
                  <a:gd name="T60" fmla="*/ 0 w 174"/>
                  <a:gd name="T61" fmla="*/ 171 h 367"/>
                  <a:gd name="T62" fmla="*/ 3 w 174"/>
                  <a:gd name="T63" fmla="*/ 200 h 367"/>
                  <a:gd name="T64" fmla="*/ 8 w 174"/>
                  <a:gd name="T65" fmla="*/ 227 h 367"/>
                  <a:gd name="T66" fmla="*/ 14 w 174"/>
                  <a:gd name="T67" fmla="*/ 251 h 367"/>
                  <a:gd name="T68" fmla="*/ 24 w 174"/>
                  <a:gd name="T69" fmla="*/ 274 h 367"/>
                  <a:gd name="T70" fmla="*/ 38 w 174"/>
                  <a:gd name="T71" fmla="*/ 294 h 367"/>
                  <a:gd name="T72" fmla="*/ 52 w 174"/>
                  <a:gd name="T73" fmla="*/ 312 h 367"/>
                  <a:gd name="T74" fmla="*/ 68 w 174"/>
                  <a:gd name="T75" fmla="*/ 324 h 367"/>
                  <a:gd name="T76" fmla="*/ 84 w 174"/>
                  <a:gd name="T77" fmla="*/ 336 h 367"/>
                  <a:gd name="T78" fmla="*/ 103 w 174"/>
                  <a:gd name="T79" fmla="*/ 342 h 367"/>
                  <a:gd name="T80" fmla="*/ 123 w 174"/>
                  <a:gd name="T81" fmla="*/ 344 h 367"/>
                  <a:gd name="T82" fmla="*/ 123 w 174"/>
                  <a:gd name="T83" fmla="*/ 344 h 36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74"/>
                  <a:gd name="T127" fmla="*/ 0 h 367"/>
                  <a:gd name="T128" fmla="*/ 174 w 174"/>
                  <a:gd name="T129" fmla="*/ 367 h 36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74" h="367">
                    <a:moveTo>
                      <a:pt x="87" y="366"/>
                    </a:moveTo>
                    <a:lnTo>
                      <a:pt x="102" y="364"/>
                    </a:lnTo>
                    <a:lnTo>
                      <a:pt x="115" y="357"/>
                    </a:lnTo>
                    <a:lnTo>
                      <a:pt x="127" y="345"/>
                    </a:lnTo>
                    <a:lnTo>
                      <a:pt x="138" y="332"/>
                    </a:lnTo>
                    <a:lnTo>
                      <a:pt x="148" y="313"/>
                    </a:lnTo>
                    <a:lnTo>
                      <a:pt x="157" y="292"/>
                    </a:lnTo>
                    <a:lnTo>
                      <a:pt x="163" y="267"/>
                    </a:lnTo>
                    <a:lnTo>
                      <a:pt x="169" y="242"/>
                    </a:lnTo>
                    <a:lnTo>
                      <a:pt x="173" y="213"/>
                    </a:lnTo>
                    <a:lnTo>
                      <a:pt x="173" y="182"/>
                    </a:lnTo>
                    <a:lnTo>
                      <a:pt x="173" y="154"/>
                    </a:lnTo>
                    <a:lnTo>
                      <a:pt x="169" y="125"/>
                    </a:lnTo>
                    <a:lnTo>
                      <a:pt x="163" y="98"/>
                    </a:lnTo>
                    <a:lnTo>
                      <a:pt x="157" y="75"/>
                    </a:lnTo>
                    <a:lnTo>
                      <a:pt x="148" y="54"/>
                    </a:lnTo>
                    <a:lnTo>
                      <a:pt x="138" y="35"/>
                    </a:lnTo>
                    <a:lnTo>
                      <a:pt x="127" y="20"/>
                    </a:lnTo>
                    <a:lnTo>
                      <a:pt x="115" y="8"/>
                    </a:lnTo>
                    <a:lnTo>
                      <a:pt x="102" y="2"/>
                    </a:lnTo>
                    <a:lnTo>
                      <a:pt x="87" y="0"/>
                    </a:lnTo>
                    <a:lnTo>
                      <a:pt x="73" y="2"/>
                    </a:lnTo>
                    <a:lnTo>
                      <a:pt x="60" y="8"/>
                    </a:lnTo>
                    <a:lnTo>
                      <a:pt x="48" y="20"/>
                    </a:lnTo>
                    <a:lnTo>
                      <a:pt x="37" y="35"/>
                    </a:lnTo>
                    <a:lnTo>
                      <a:pt x="27" y="54"/>
                    </a:lnTo>
                    <a:lnTo>
                      <a:pt x="17" y="75"/>
                    </a:lnTo>
                    <a:lnTo>
                      <a:pt x="10" y="98"/>
                    </a:lnTo>
                    <a:lnTo>
                      <a:pt x="6" y="125"/>
                    </a:lnTo>
                    <a:lnTo>
                      <a:pt x="2" y="154"/>
                    </a:lnTo>
                    <a:lnTo>
                      <a:pt x="0" y="182"/>
                    </a:lnTo>
                    <a:lnTo>
                      <a:pt x="2" y="213"/>
                    </a:lnTo>
                    <a:lnTo>
                      <a:pt x="6" y="242"/>
                    </a:lnTo>
                    <a:lnTo>
                      <a:pt x="10" y="267"/>
                    </a:lnTo>
                    <a:lnTo>
                      <a:pt x="17" y="292"/>
                    </a:lnTo>
                    <a:lnTo>
                      <a:pt x="27" y="313"/>
                    </a:lnTo>
                    <a:lnTo>
                      <a:pt x="37" y="332"/>
                    </a:lnTo>
                    <a:lnTo>
                      <a:pt x="48" y="345"/>
                    </a:lnTo>
                    <a:lnTo>
                      <a:pt x="60" y="357"/>
                    </a:lnTo>
                    <a:lnTo>
                      <a:pt x="73" y="364"/>
                    </a:lnTo>
                    <a:lnTo>
                      <a:pt x="87" y="366"/>
                    </a:lnTo>
                  </a:path>
                </a:pathLst>
              </a:custGeom>
              <a:solidFill>
                <a:srgbClr val="FFE6CD"/>
              </a:solidFill>
              <a:ln w="1905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2" name="Line 34"/>
              <p:cNvSpPr>
                <a:spLocks noChangeShapeType="1"/>
              </p:cNvSpPr>
              <p:nvPr/>
            </p:nvSpPr>
            <p:spPr bwMode="auto">
              <a:xfrm>
                <a:off x="4016375" y="5157788"/>
                <a:ext cx="55403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4" name="Line 36"/>
              <p:cNvSpPr>
                <a:spLocks noChangeShapeType="1"/>
              </p:cNvSpPr>
              <p:nvPr/>
            </p:nvSpPr>
            <p:spPr bwMode="auto">
              <a:xfrm flipH="1" flipV="1">
                <a:off x="4016375" y="3241675"/>
                <a:ext cx="577850" cy="47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5" name="Freeform 37"/>
              <p:cNvSpPr>
                <a:spLocks/>
              </p:cNvSpPr>
              <p:nvPr/>
            </p:nvSpPr>
            <p:spPr bwMode="auto">
              <a:xfrm>
                <a:off x="4256088" y="4340225"/>
                <a:ext cx="41275" cy="38100"/>
              </a:xfrm>
              <a:custGeom>
                <a:avLst/>
                <a:gdLst>
                  <a:gd name="T0" fmla="*/ 11 w 26"/>
                  <a:gd name="T1" fmla="*/ 23 h 24"/>
                  <a:gd name="T2" fmla="*/ 13 w 26"/>
                  <a:gd name="T3" fmla="*/ 23 h 24"/>
                  <a:gd name="T4" fmla="*/ 15 w 26"/>
                  <a:gd name="T5" fmla="*/ 23 h 24"/>
                  <a:gd name="T6" fmla="*/ 17 w 26"/>
                  <a:gd name="T7" fmla="*/ 23 h 24"/>
                  <a:gd name="T8" fmla="*/ 19 w 26"/>
                  <a:gd name="T9" fmla="*/ 21 h 24"/>
                  <a:gd name="T10" fmla="*/ 21 w 26"/>
                  <a:gd name="T11" fmla="*/ 21 h 24"/>
                  <a:gd name="T12" fmla="*/ 21 w 26"/>
                  <a:gd name="T13" fmla="*/ 19 h 24"/>
                  <a:gd name="T14" fmla="*/ 23 w 26"/>
                  <a:gd name="T15" fmla="*/ 17 h 24"/>
                  <a:gd name="T16" fmla="*/ 23 w 26"/>
                  <a:gd name="T17" fmla="*/ 15 h 24"/>
                  <a:gd name="T18" fmla="*/ 23 w 26"/>
                  <a:gd name="T19" fmla="*/ 14 h 24"/>
                  <a:gd name="T20" fmla="*/ 25 w 26"/>
                  <a:gd name="T21" fmla="*/ 12 h 24"/>
                  <a:gd name="T22" fmla="*/ 23 w 26"/>
                  <a:gd name="T23" fmla="*/ 10 h 24"/>
                  <a:gd name="T24" fmla="*/ 23 w 26"/>
                  <a:gd name="T25" fmla="*/ 10 h 24"/>
                  <a:gd name="T26" fmla="*/ 23 w 26"/>
                  <a:gd name="T27" fmla="*/ 8 h 24"/>
                  <a:gd name="T28" fmla="*/ 21 w 26"/>
                  <a:gd name="T29" fmla="*/ 6 h 24"/>
                  <a:gd name="T30" fmla="*/ 21 w 26"/>
                  <a:gd name="T31" fmla="*/ 4 h 24"/>
                  <a:gd name="T32" fmla="*/ 19 w 26"/>
                  <a:gd name="T33" fmla="*/ 4 h 24"/>
                  <a:gd name="T34" fmla="*/ 17 w 26"/>
                  <a:gd name="T35" fmla="*/ 2 h 24"/>
                  <a:gd name="T36" fmla="*/ 15 w 26"/>
                  <a:gd name="T37" fmla="*/ 2 h 24"/>
                  <a:gd name="T38" fmla="*/ 13 w 26"/>
                  <a:gd name="T39" fmla="*/ 2 h 24"/>
                  <a:gd name="T40" fmla="*/ 11 w 26"/>
                  <a:gd name="T41" fmla="*/ 0 h 24"/>
                  <a:gd name="T42" fmla="*/ 11 w 26"/>
                  <a:gd name="T43" fmla="*/ 2 h 24"/>
                  <a:gd name="T44" fmla="*/ 9 w 26"/>
                  <a:gd name="T45" fmla="*/ 2 h 24"/>
                  <a:gd name="T46" fmla="*/ 8 w 26"/>
                  <a:gd name="T47" fmla="*/ 2 h 24"/>
                  <a:gd name="T48" fmla="*/ 6 w 26"/>
                  <a:gd name="T49" fmla="*/ 4 h 24"/>
                  <a:gd name="T50" fmla="*/ 4 w 26"/>
                  <a:gd name="T51" fmla="*/ 4 h 24"/>
                  <a:gd name="T52" fmla="*/ 4 w 26"/>
                  <a:gd name="T53" fmla="*/ 6 h 24"/>
                  <a:gd name="T54" fmla="*/ 2 w 26"/>
                  <a:gd name="T55" fmla="*/ 8 h 24"/>
                  <a:gd name="T56" fmla="*/ 2 w 26"/>
                  <a:gd name="T57" fmla="*/ 10 h 24"/>
                  <a:gd name="T58" fmla="*/ 2 w 26"/>
                  <a:gd name="T59" fmla="*/ 10 h 24"/>
                  <a:gd name="T60" fmla="*/ 0 w 26"/>
                  <a:gd name="T61" fmla="*/ 12 h 24"/>
                  <a:gd name="T62" fmla="*/ 2 w 26"/>
                  <a:gd name="T63" fmla="*/ 14 h 24"/>
                  <a:gd name="T64" fmla="*/ 2 w 26"/>
                  <a:gd name="T65" fmla="*/ 15 h 24"/>
                  <a:gd name="T66" fmla="*/ 2 w 26"/>
                  <a:gd name="T67" fmla="*/ 17 h 24"/>
                  <a:gd name="T68" fmla="*/ 4 w 26"/>
                  <a:gd name="T69" fmla="*/ 19 h 24"/>
                  <a:gd name="T70" fmla="*/ 4 w 26"/>
                  <a:gd name="T71" fmla="*/ 21 h 24"/>
                  <a:gd name="T72" fmla="*/ 6 w 26"/>
                  <a:gd name="T73" fmla="*/ 21 h 24"/>
                  <a:gd name="T74" fmla="*/ 8 w 26"/>
                  <a:gd name="T75" fmla="*/ 23 h 24"/>
                  <a:gd name="T76" fmla="*/ 9 w 26"/>
                  <a:gd name="T77" fmla="*/ 23 h 24"/>
                  <a:gd name="T78" fmla="*/ 11 w 26"/>
                  <a:gd name="T79" fmla="*/ 23 h 24"/>
                  <a:gd name="T80" fmla="*/ 11 w 26"/>
                  <a:gd name="T81" fmla="*/ 23 h 24"/>
                  <a:gd name="T82" fmla="*/ 11 w 26"/>
                  <a:gd name="T83" fmla="*/ 23 h 2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6"/>
                  <a:gd name="T127" fmla="*/ 0 h 24"/>
                  <a:gd name="T128" fmla="*/ 26 w 26"/>
                  <a:gd name="T129" fmla="*/ 24 h 24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6" h="24">
                    <a:moveTo>
                      <a:pt x="11" y="23"/>
                    </a:moveTo>
                    <a:lnTo>
                      <a:pt x="13" y="23"/>
                    </a:lnTo>
                    <a:lnTo>
                      <a:pt x="15" y="23"/>
                    </a:lnTo>
                    <a:lnTo>
                      <a:pt x="17" y="23"/>
                    </a:lnTo>
                    <a:lnTo>
                      <a:pt x="19" y="21"/>
                    </a:lnTo>
                    <a:lnTo>
                      <a:pt x="21" y="21"/>
                    </a:lnTo>
                    <a:lnTo>
                      <a:pt x="21" y="19"/>
                    </a:lnTo>
                    <a:lnTo>
                      <a:pt x="23" y="17"/>
                    </a:lnTo>
                    <a:lnTo>
                      <a:pt x="23" y="15"/>
                    </a:lnTo>
                    <a:lnTo>
                      <a:pt x="23" y="14"/>
                    </a:lnTo>
                    <a:lnTo>
                      <a:pt x="25" y="12"/>
                    </a:lnTo>
                    <a:lnTo>
                      <a:pt x="23" y="10"/>
                    </a:lnTo>
                    <a:lnTo>
                      <a:pt x="23" y="8"/>
                    </a:lnTo>
                    <a:lnTo>
                      <a:pt x="21" y="6"/>
                    </a:lnTo>
                    <a:lnTo>
                      <a:pt x="21" y="4"/>
                    </a:lnTo>
                    <a:lnTo>
                      <a:pt x="19" y="4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3" y="2"/>
                    </a:lnTo>
                    <a:lnTo>
                      <a:pt x="11" y="0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8" y="2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2" y="15"/>
                    </a:lnTo>
                    <a:lnTo>
                      <a:pt x="2" y="17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9" y="23"/>
                    </a:lnTo>
                    <a:lnTo>
                      <a:pt x="11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6" name="Line 38"/>
              <p:cNvSpPr>
                <a:spLocks noChangeShapeType="1"/>
              </p:cNvSpPr>
              <p:nvPr/>
            </p:nvSpPr>
            <p:spPr bwMode="auto">
              <a:xfrm>
                <a:off x="4356100" y="3868738"/>
                <a:ext cx="3175" cy="12890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7" name="Freeform 39"/>
              <p:cNvSpPr>
                <a:spLocks/>
              </p:cNvSpPr>
              <p:nvPr/>
            </p:nvSpPr>
            <p:spPr bwMode="auto">
              <a:xfrm>
                <a:off x="4341813" y="4668838"/>
                <a:ext cx="38100" cy="38100"/>
              </a:xfrm>
              <a:custGeom>
                <a:avLst/>
                <a:gdLst>
                  <a:gd name="T0" fmla="*/ 9 w 24"/>
                  <a:gd name="T1" fmla="*/ 23 h 24"/>
                  <a:gd name="T2" fmla="*/ 13 w 24"/>
                  <a:gd name="T3" fmla="*/ 23 h 24"/>
                  <a:gd name="T4" fmla="*/ 15 w 24"/>
                  <a:gd name="T5" fmla="*/ 23 h 24"/>
                  <a:gd name="T6" fmla="*/ 15 w 24"/>
                  <a:gd name="T7" fmla="*/ 21 h 24"/>
                  <a:gd name="T8" fmla="*/ 17 w 24"/>
                  <a:gd name="T9" fmla="*/ 21 h 24"/>
                  <a:gd name="T10" fmla="*/ 19 w 24"/>
                  <a:gd name="T11" fmla="*/ 19 h 24"/>
                  <a:gd name="T12" fmla="*/ 21 w 24"/>
                  <a:gd name="T13" fmla="*/ 19 h 24"/>
                  <a:gd name="T14" fmla="*/ 21 w 24"/>
                  <a:gd name="T15" fmla="*/ 17 h 24"/>
                  <a:gd name="T16" fmla="*/ 21 w 24"/>
                  <a:gd name="T17" fmla="*/ 15 h 24"/>
                  <a:gd name="T18" fmla="*/ 23 w 24"/>
                  <a:gd name="T19" fmla="*/ 13 h 24"/>
                  <a:gd name="T20" fmla="*/ 23 w 24"/>
                  <a:gd name="T21" fmla="*/ 12 h 24"/>
                  <a:gd name="T22" fmla="*/ 23 w 24"/>
                  <a:gd name="T23" fmla="*/ 10 h 24"/>
                  <a:gd name="T24" fmla="*/ 21 w 24"/>
                  <a:gd name="T25" fmla="*/ 8 h 24"/>
                  <a:gd name="T26" fmla="*/ 21 w 24"/>
                  <a:gd name="T27" fmla="*/ 6 h 24"/>
                  <a:gd name="T28" fmla="*/ 21 w 24"/>
                  <a:gd name="T29" fmla="*/ 6 h 24"/>
                  <a:gd name="T30" fmla="*/ 19 w 24"/>
                  <a:gd name="T31" fmla="*/ 4 h 24"/>
                  <a:gd name="T32" fmla="*/ 17 w 24"/>
                  <a:gd name="T33" fmla="*/ 2 h 24"/>
                  <a:gd name="T34" fmla="*/ 15 w 24"/>
                  <a:gd name="T35" fmla="*/ 2 h 24"/>
                  <a:gd name="T36" fmla="*/ 15 w 24"/>
                  <a:gd name="T37" fmla="*/ 0 h 24"/>
                  <a:gd name="T38" fmla="*/ 13 w 24"/>
                  <a:gd name="T39" fmla="*/ 0 h 24"/>
                  <a:gd name="T40" fmla="*/ 11 w 24"/>
                  <a:gd name="T41" fmla="*/ 0 h 24"/>
                  <a:gd name="T42" fmla="*/ 9 w 24"/>
                  <a:gd name="T43" fmla="*/ 0 h 24"/>
                  <a:gd name="T44" fmla="*/ 7 w 24"/>
                  <a:gd name="T45" fmla="*/ 0 h 24"/>
                  <a:gd name="T46" fmla="*/ 5 w 24"/>
                  <a:gd name="T47" fmla="*/ 2 h 24"/>
                  <a:gd name="T48" fmla="*/ 3 w 24"/>
                  <a:gd name="T49" fmla="*/ 2 h 24"/>
                  <a:gd name="T50" fmla="*/ 2 w 24"/>
                  <a:gd name="T51" fmla="*/ 4 h 24"/>
                  <a:gd name="T52" fmla="*/ 2 w 24"/>
                  <a:gd name="T53" fmla="*/ 6 h 24"/>
                  <a:gd name="T54" fmla="*/ 0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2 h 24"/>
                  <a:gd name="T62" fmla="*/ 0 w 24"/>
                  <a:gd name="T63" fmla="*/ 13 h 24"/>
                  <a:gd name="T64" fmla="*/ 0 w 24"/>
                  <a:gd name="T65" fmla="*/ 15 h 24"/>
                  <a:gd name="T66" fmla="*/ 0 w 24"/>
                  <a:gd name="T67" fmla="*/ 17 h 24"/>
                  <a:gd name="T68" fmla="*/ 2 w 24"/>
                  <a:gd name="T69" fmla="*/ 19 h 24"/>
                  <a:gd name="T70" fmla="*/ 2 w 24"/>
                  <a:gd name="T71" fmla="*/ 19 h 24"/>
                  <a:gd name="T72" fmla="*/ 3 w 24"/>
                  <a:gd name="T73" fmla="*/ 21 h 24"/>
                  <a:gd name="T74" fmla="*/ 5 w 24"/>
                  <a:gd name="T75" fmla="*/ 21 h 24"/>
                  <a:gd name="T76" fmla="*/ 7 w 24"/>
                  <a:gd name="T77" fmla="*/ 23 h 24"/>
                  <a:gd name="T78" fmla="*/ 9 w 24"/>
                  <a:gd name="T79" fmla="*/ 23 h 24"/>
                  <a:gd name="T80" fmla="*/ 11 w 24"/>
                  <a:gd name="T81" fmla="*/ 23 h 24"/>
                  <a:gd name="T82" fmla="*/ 11 w 24"/>
                  <a:gd name="T83" fmla="*/ 23 h 24"/>
                  <a:gd name="T84" fmla="*/ 9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9" y="23"/>
                    </a:moveTo>
                    <a:lnTo>
                      <a:pt x="13" y="23"/>
                    </a:lnTo>
                    <a:lnTo>
                      <a:pt x="15" y="23"/>
                    </a:lnTo>
                    <a:lnTo>
                      <a:pt x="15" y="21"/>
                    </a:lnTo>
                    <a:lnTo>
                      <a:pt x="17" y="21"/>
                    </a:lnTo>
                    <a:lnTo>
                      <a:pt x="19" y="19"/>
                    </a:lnTo>
                    <a:lnTo>
                      <a:pt x="21" y="19"/>
                    </a:lnTo>
                    <a:lnTo>
                      <a:pt x="21" y="17"/>
                    </a:lnTo>
                    <a:lnTo>
                      <a:pt x="21" y="15"/>
                    </a:lnTo>
                    <a:lnTo>
                      <a:pt x="23" y="13"/>
                    </a:lnTo>
                    <a:lnTo>
                      <a:pt x="23" y="12"/>
                    </a:lnTo>
                    <a:lnTo>
                      <a:pt x="23" y="10"/>
                    </a:lnTo>
                    <a:lnTo>
                      <a:pt x="21" y="8"/>
                    </a:lnTo>
                    <a:lnTo>
                      <a:pt x="21" y="6"/>
                    </a:lnTo>
                    <a:lnTo>
                      <a:pt x="19" y="4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3" y="21"/>
                    </a:lnTo>
                    <a:lnTo>
                      <a:pt x="5" y="21"/>
                    </a:lnTo>
                    <a:lnTo>
                      <a:pt x="7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9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8" name="Freeform 40"/>
              <p:cNvSpPr>
                <a:spLocks/>
              </p:cNvSpPr>
              <p:nvPr/>
            </p:nvSpPr>
            <p:spPr bwMode="auto">
              <a:xfrm>
                <a:off x="4341813" y="5140325"/>
                <a:ext cx="38100" cy="38100"/>
              </a:xfrm>
              <a:custGeom>
                <a:avLst/>
                <a:gdLst>
                  <a:gd name="T0" fmla="*/ 9 w 24"/>
                  <a:gd name="T1" fmla="*/ 23 h 24"/>
                  <a:gd name="T2" fmla="*/ 13 w 24"/>
                  <a:gd name="T3" fmla="*/ 23 h 24"/>
                  <a:gd name="T4" fmla="*/ 15 w 24"/>
                  <a:gd name="T5" fmla="*/ 23 h 24"/>
                  <a:gd name="T6" fmla="*/ 15 w 24"/>
                  <a:gd name="T7" fmla="*/ 23 h 24"/>
                  <a:gd name="T8" fmla="*/ 17 w 24"/>
                  <a:gd name="T9" fmla="*/ 21 h 24"/>
                  <a:gd name="T10" fmla="*/ 19 w 24"/>
                  <a:gd name="T11" fmla="*/ 19 h 24"/>
                  <a:gd name="T12" fmla="*/ 19 w 24"/>
                  <a:gd name="T13" fmla="*/ 19 h 24"/>
                  <a:gd name="T14" fmla="*/ 21 w 24"/>
                  <a:gd name="T15" fmla="*/ 17 h 24"/>
                  <a:gd name="T16" fmla="*/ 21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10 h 24"/>
                  <a:gd name="T24" fmla="*/ 21 w 24"/>
                  <a:gd name="T25" fmla="*/ 8 h 24"/>
                  <a:gd name="T26" fmla="*/ 21 w 24"/>
                  <a:gd name="T27" fmla="*/ 6 h 24"/>
                  <a:gd name="T28" fmla="*/ 19 w 24"/>
                  <a:gd name="T29" fmla="*/ 6 h 24"/>
                  <a:gd name="T30" fmla="*/ 19 w 24"/>
                  <a:gd name="T31" fmla="*/ 4 h 24"/>
                  <a:gd name="T32" fmla="*/ 17 w 24"/>
                  <a:gd name="T33" fmla="*/ 2 h 24"/>
                  <a:gd name="T34" fmla="*/ 15 w 24"/>
                  <a:gd name="T35" fmla="*/ 2 h 24"/>
                  <a:gd name="T36" fmla="*/ 15 w 24"/>
                  <a:gd name="T37" fmla="*/ 0 h 24"/>
                  <a:gd name="T38" fmla="*/ 13 w 24"/>
                  <a:gd name="T39" fmla="*/ 0 h 24"/>
                  <a:gd name="T40" fmla="*/ 11 w 24"/>
                  <a:gd name="T41" fmla="*/ 0 h 24"/>
                  <a:gd name="T42" fmla="*/ 9 w 24"/>
                  <a:gd name="T43" fmla="*/ 0 h 24"/>
                  <a:gd name="T44" fmla="*/ 7 w 24"/>
                  <a:gd name="T45" fmla="*/ 0 h 24"/>
                  <a:gd name="T46" fmla="*/ 5 w 24"/>
                  <a:gd name="T47" fmla="*/ 2 h 24"/>
                  <a:gd name="T48" fmla="*/ 3 w 24"/>
                  <a:gd name="T49" fmla="*/ 2 h 24"/>
                  <a:gd name="T50" fmla="*/ 2 w 24"/>
                  <a:gd name="T51" fmla="*/ 4 h 24"/>
                  <a:gd name="T52" fmla="*/ 2 w 24"/>
                  <a:gd name="T53" fmla="*/ 6 h 24"/>
                  <a:gd name="T54" fmla="*/ 0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0 w 24"/>
                  <a:gd name="T67" fmla="*/ 17 h 24"/>
                  <a:gd name="T68" fmla="*/ 2 w 24"/>
                  <a:gd name="T69" fmla="*/ 19 h 24"/>
                  <a:gd name="T70" fmla="*/ 2 w 24"/>
                  <a:gd name="T71" fmla="*/ 19 h 24"/>
                  <a:gd name="T72" fmla="*/ 3 w 24"/>
                  <a:gd name="T73" fmla="*/ 21 h 24"/>
                  <a:gd name="T74" fmla="*/ 5 w 24"/>
                  <a:gd name="T75" fmla="*/ 23 h 24"/>
                  <a:gd name="T76" fmla="*/ 7 w 24"/>
                  <a:gd name="T77" fmla="*/ 23 h 24"/>
                  <a:gd name="T78" fmla="*/ 9 w 24"/>
                  <a:gd name="T79" fmla="*/ 23 h 24"/>
                  <a:gd name="T80" fmla="*/ 11 w 24"/>
                  <a:gd name="T81" fmla="*/ 23 h 24"/>
                  <a:gd name="T82" fmla="*/ 11 w 24"/>
                  <a:gd name="T83" fmla="*/ 23 h 24"/>
                  <a:gd name="T84" fmla="*/ 9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9" y="23"/>
                    </a:moveTo>
                    <a:lnTo>
                      <a:pt x="13" y="23"/>
                    </a:lnTo>
                    <a:lnTo>
                      <a:pt x="15" y="23"/>
                    </a:lnTo>
                    <a:lnTo>
                      <a:pt x="17" y="21"/>
                    </a:lnTo>
                    <a:lnTo>
                      <a:pt x="19" y="19"/>
                    </a:lnTo>
                    <a:lnTo>
                      <a:pt x="21" y="17"/>
                    </a:lnTo>
                    <a:lnTo>
                      <a:pt x="21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10"/>
                    </a:lnTo>
                    <a:lnTo>
                      <a:pt x="21" y="8"/>
                    </a:lnTo>
                    <a:lnTo>
                      <a:pt x="21" y="6"/>
                    </a:lnTo>
                    <a:lnTo>
                      <a:pt x="19" y="6"/>
                    </a:lnTo>
                    <a:lnTo>
                      <a:pt x="19" y="4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3" y="21"/>
                    </a:lnTo>
                    <a:lnTo>
                      <a:pt x="5" y="23"/>
                    </a:lnTo>
                    <a:lnTo>
                      <a:pt x="7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9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9" name="Line 43"/>
              <p:cNvSpPr>
                <a:spLocks noChangeShapeType="1"/>
              </p:cNvSpPr>
              <p:nvPr/>
            </p:nvSpPr>
            <p:spPr bwMode="auto">
              <a:xfrm flipH="1" flipV="1">
                <a:off x="4019550" y="4049713"/>
                <a:ext cx="698500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0" name="Freeform 44"/>
              <p:cNvSpPr>
                <a:spLocks/>
              </p:cNvSpPr>
              <p:nvPr/>
            </p:nvSpPr>
            <p:spPr bwMode="auto">
              <a:xfrm>
                <a:off x="4273550" y="4359275"/>
                <a:ext cx="1412875" cy="450850"/>
              </a:xfrm>
              <a:custGeom>
                <a:avLst/>
                <a:gdLst>
                  <a:gd name="T0" fmla="*/ 889 w 935"/>
                  <a:gd name="T1" fmla="*/ 283 h 284"/>
                  <a:gd name="T2" fmla="*/ 0 w 935"/>
                  <a:gd name="T3" fmla="*/ 283 h 284"/>
                  <a:gd name="T4" fmla="*/ 0 w 935"/>
                  <a:gd name="T5" fmla="*/ 0 h 284"/>
                  <a:gd name="T6" fmla="*/ 0 60000 65536"/>
                  <a:gd name="T7" fmla="*/ 0 60000 65536"/>
                  <a:gd name="T8" fmla="*/ 0 60000 65536"/>
                  <a:gd name="T9" fmla="*/ 0 w 935"/>
                  <a:gd name="T10" fmla="*/ 0 h 284"/>
                  <a:gd name="T11" fmla="*/ 935 w 935"/>
                  <a:gd name="T12" fmla="*/ 284 h 2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35" h="284">
                    <a:moveTo>
                      <a:pt x="934" y="283"/>
                    </a:moveTo>
                    <a:lnTo>
                      <a:pt x="0" y="283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1" name="Freeform 45"/>
              <p:cNvSpPr>
                <a:spLocks/>
              </p:cNvSpPr>
              <p:nvPr/>
            </p:nvSpPr>
            <p:spPr bwMode="auto">
              <a:xfrm>
                <a:off x="5686425" y="3081338"/>
                <a:ext cx="147638" cy="2820988"/>
              </a:xfrm>
              <a:custGeom>
                <a:avLst/>
                <a:gdLst>
                  <a:gd name="T0" fmla="*/ 90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0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2" name="Freeform 46"/>
              <p:cNvSpPr>
                <a:spLocks/>
              </p:cNvSpPr>
              <p:nvPr/>
            </p:nvSpPr>
            <p:spPr bwMode="auto">
              <a:xfrm>
                <a:off x="4602163" y="3141663"/>
                <a:ext cx="579438" cy="669925"/>
              </a:xfrm>
              <a:custGeom>
                <a:avLst/>
                <a:gdLst>
                  <a:gd name="T0" fmla="*/ 0 w 301"/>
                  <a:gd name="T1" fmla="*/ 0 h 422"/>
                  <a:gd name="T2" fmla="*/ 0 w 301"/>
                  <a:gd name="T3" fmla="*/ 170 h 422"/>
                  <a:gd name="T4" fmla="*/ 75 w 301"/>
                  <a:gd name="T5" fmla="*/ 210 h 422"/>
                  <a:gd name="T6" fmla="*/ 0 w 301"/>
                  <a:gd name="T7" fmla="*/ 251 h 422"/>
                  <a:gd name="T8" fmla="*/ 0 w 301"/>
                  <a:gd name="T9" fmla="*/ 421 h 422"/>
                  <a:gd name="T10" fmla="*/ 364 w 301"/>
                  <a:gd name="T11" fmla="*/ 285 h 422"/>
                  <a:gd name="T12" fmla="*/ 364 w 301"/>
                  <a:gd name="T13" fmla="*/ 138 h 422"/>
                  <a:gd name="T14" fmla="*/ 0 w 301"/>
                  <a:gd name="T15" fmla="*/ 0 h 422"/>
                  <a:gd name="T16" fmla="*/ 0 w 301"/>
                  <a:gd name="T17" fmla="*/ 0 h 42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01"/>
                  <a:gd name="T28" fmla="*/ 0 h 422"/>
                  <a:gd name="T29" fmla="*/ 301 w 301"/>
                  <a:gd name="T30" fmla="*/ 422 h 42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01" h="422">
                    <a:moveTo>
                      <a:pt x="0" y="0"/>
                    </a:moveTo>
                    <a:lnTo>
                      <a:pt x="0" y="170"/>
                    </a:lnTo>
                    <a:lnTo>
                      <a:pt x="62" y="210"/>
                    </a:lnTo>
                    <a:lnTo>
                      <a:pt x="0" y="251"/>
                    </a:lnTo>
                    <a:lnTo>
                      <a:pt x="0" y="421"/>
                    </a:lnTo>
                    <a:lnTo>
                      <a:pt x="300" y="285"/>
                    </a:lnTo>
                    <a:lnTo>
                      <a:pt x="300" y="13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FF99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3" name="Freeform 47"/>
              <p:cNvSpPr>
                <a:spLocks/>
              </p:cNvSpPr>
              <p:nvPr/>
            </p:nvSpPr>
            <p:spPr bwMode="auto">
              <a:xfrm>
                <a:off x="4713288" y="3944938"/>
                <a:ext cx="620713" cy="727075"/>
              </a:xfrm>
              <a:custGeom>
                <a:avLst/>
                <a:gdLst>
                  <a:gd name="T0" fmla="*/ 0 w 300"/>
                  <a:gd name="T1" fmla="*/ 0 h 422"/>
                  <a:gd name="T2" fmla="*/ 0 w 300"/>
                  <a:gd name="T3" fmla="*/ 186 h 422"/>
                  <a:gd name="T4" fmla="*/ 80 w 300"/>
                  <a:gd name="T5" fmla="*/ 229 h 422"/>
                  <a:gd name="T6" fmla="*/ 0 w 300"/>
                  <a:gd name="T7" fmla="*/ 272 h 422"/>
                  <a:gd name="T8" fmla="*/ 0 w 300"/>
                  <a:gd name="T9" fmla="*/ 457 h 422"/>
                  <a:gd name="T10" fmla="*/ 390 w 300"/>
                  <a:gd name="T11" fmla="*/ 309 h 422"/>
                  <a:gd name="T12" fmla="*/ 390 w 300"/>
                  <a:gd name="T13" fmla="*/ 148 h 422"/>
                  <a:gd name="T14" fmla="*/ 0 w 300"/>
                  <a:gd name="T15" fmla="*/ 0 h 422"/>
                  <a:gd name="T16" fmla="*/ 0 w 300"/>
                  <a:gd name="T17" fmla="*/ 0 h 42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00"/>
                  <a:gd name="T28" fmla="*/ 0 h 422"/>
                  <a:gd name="T29" fmla="*/ 300 w 300"/>
                  <a:gd name="T30" fmla="*/ 422 h 42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00" h="422">
                    <a:moveTo>
                      <a:pt x="0" y="0"/>
                    </a:moveTo>
                    <a:lnTo>
                      <a:pt x="0" y="171"/>
                    </a:lnTo>
                    <a:lnTo>
                      <a:pt x="61" y="211"/>
                    </a:lnTo>
                    <a:lnTo>
                      <a:pt x="0" y="251"/>
                    </a:lnTo>
                    <a:lnTo>
                      <a:pt x="0" y="421"/>
                    </a:lnTo>
                    <a:lnTo>
                      <a:pt x="299" y="285"/>
                    </a:lnTo>
                    <a:lnTo>
                      <a:pt x="299" y="13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FF99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4" name="Freeform 48"/>
              <p:cNvSpPr>
                <a:spLocks/>
              </p:cNvSpPr>
              <p:nvPr/>
            </p:nvSpPr>
            <p:spPr bwMode="auto">
              <a:xfrm>
                <a:off x="4246563" y="3482975"/>
                <a:ext cx="239713" cy="379413"/>
              </a:xfrm>
              <a:custGeom>
                <a:avLst/>
                <a:gdLst>
                  <a:gd name="T0" fmla="*/ 73 w 151"/>
                  <a:gd name="T1" fmla="*/ 236 h 239"/>
                  <a:gd name="T2" fmla="*/ 86 w 151"/>
                  <a:gd name="T3" fmla="*/ 236 h 239"/>
                  <a:gd name="T4" fmla="*/ 98 w 151"/>
                  <a:gd name="T5" fmla="*/ 232 h 239"/>
                  <a:gd name="T6" fmla="*/ 109 w 151"/>
                  <a:gd name="T7" fmla="*/ 224 h 239"/>
                  <a:gd name="T8" fmla="*/ 119 w 151"/>
                  <a:gd name="T9" fmla="*/ 215 h 239"/>
                  <a:gd name="T10" fmla="*/ 129 w 151"/>
                  <a:gd name="T11" fmla="*/ 203 h 239"/>
                  <a:gd name="T12" fmla="*/ 134 w 151"/>
                  <a:gd name="T13" fmla="*/ 188 h 239"/>
                  <a:gd name="T14" fmla="*/ 142 w 151"/>
                  <a:gd name="T15" fmla="*/ 172 h 239"/>
                  <a:gd name="T16" fmla="*/ 146 w 151"/>
                  <a:gd name="T17" fmla="*/ 155 h 239"/>
                  <a:gd name="T18" fmla="*/ 150 w 151"/>
                  <a:gd name="T19" fmla="*/ 138 h 239"/>
                  <a:gd name="T20" fmla="*/ 150 w 151"/>
                  <a:gd name="T21" fmla="*/ 119 h 239"/>
                  <a:gd name="T22" fmla="*/ 150 w 151"/>
                  <a:gd name="T23" fmla="*/ 100 h 239"/>
                  <a:gd name="T24" fmla="*/ 146 w 151"/>
                  <a:gd name="T25" fmla="*/ 80 h 239"/>
                  <a:gd name="T26" fmla="*/ 142 w 151"/>
                  <a:gd name="T27" fmla="*/ 63 h 239"/>
                  <a:gd name="T28" fmla="*/ 134 w 151"/>
                  <a:gd name="T29" fmla="*/ 48 h 239"/>
                  <a:gd name="T30" fmla="*/ 129 w 151"/>
                  <a:gd name="T31" fmla="*/ 34 h 239"/>
                  <a:gd name="T32" fmla="*/ 119 w 151"/>
                  <a:gd name="T33" fmla="*/ 23 h 239"/>
                  <a:gd name="T34" fmla="*/ 109 w 151"/>
                  <a:gd name="T35" fmla="*/ 13 h 239"/>
                  <a:gd name="T36" fmla="*/ 98 w 151"/>
                  <a:gd name="T37" fmla="*/ 6 h 239"/>
                  <a:gd name="T38" fmla="*/ 86 w 151"/>
                  <a:gd name="T39" fmla="*/ 0 h 239"/>
                  <a:gd name="T40" fmla="*/ 75 w 151"/>
                  <a:gd name="T41" fmla="*/ 0 h 239"/>
                  <a:gd name="T42" fmla="*/ 62 w 151"/>
                  <a:gd name="T43" fmla="*/ 0 h 239"/>
                  <a:gd name="T44" fmla="*/ 50 w 151"/>
                  <a:gd name="T45" fmla="*/ 6 h 239"/>
                  <a:gd name="T46" fmla="*/ 40 w 151"/>
                  <a:gd name="T47" fmla="*/ 13 h 239"/>
                  <a:gd name="T48" fmla="*/ 31 w 151"/>
                  <a:gd name="T49" fmla="*/ 23 h 239"/>
                  <a:gd name="T50" fmla="*/ 21 w 151"/>
                  <a:gd name="T51" fmla="*/ 34 h 239"/>
                  <a:gd name="T52" fmla="*/ 14 w 151"/>
                  <a:gd name="T53" fmla="*/ 48 h 239"/>
                  <a:gd name="T54" fmla="*/ 8 w 151"/>
                  <a:gd name="T55" fmla="*/ 63 h 239"/>
                  <a:gd name="T56" fmla="*/ 4 w 151"/>
                  <a:gd name="T57" fmla="*/ 80 h 239"/>
                  <a:gd name="T58" fmla="*/ 0 w 151"/>
                  <a:gd name="T59" fmla="*/ 100 h 239"/>
                  <a:gd name="T60" fmla="*/ 0 w 151"/>
                  <a:gd name="T61" fmla="*/ 119 h 239"/>
                  <a:gd name="T62" fmla="*/ 0 w 151"/>
                  <a:gd name="T63" fmla="*/ 138 h 239"/>
                  <a:gd name="T64" fmla="*/ 4 w 151"/>
                  <a:gd name="T65" fmla="*/ 155 h 239"/>
                  <a:gd name="T66" fmla="*/ 8 w 151"/>
                  <a:gd name="T67" fmla="*/ 172 h 239"/>
                  <a:gd name="T68" fmla="*/ 14 w 151"/>
                  <a:gd name="T69" fmla="*/ 188 h 239"/>
                  <a:gd name="T70" fmla="*/ 21 w 151"/>
                  <a:gd name="T71" fmla="*/ 203 h 239"/>
                  <a:gd name="T72" fmla="*/ 31 w 151"/>
                  <a:gd name="T73" fmla="*/ 215 h 239"/>
                  <a:gd name="T74" fmla="*/ 40 w 151"/>
                  <a:gd name="T75" fmla="*/ 224 h 239"/>
                  <a:gd name="T76" fmla="*/ 50 w 151"/>
                  <a:gd name="T77" fmla="*/ 232 h 239"/>
                  <a:gd name="T78" fmla="*/ 62 w 151"/>
                  <a:gd name="T79" fmla="*/ 236 h 239"/>
                  <a:gd name="T80" fmla="*/ 75 w 151"/>
                  <a:gd name="T81" fmla="*/ 238 h 239"/>
                  <a:gd name="T82" fmla="*/ 75 w 151"/>
                  <a:gd name="T83" fmla="*/ 238 h 239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51"/>
                  <a:gd name="T127" fmla="*/ 0 h 239"/>
                  <a:gd name="T128" fmla="*/ 151 w 151"/>
                  <a:gd name="T129" fmla="*/ 239 h 239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51" h="239">
                    <a:moveTo>
                      <a:pt x="73" y="236"/>
                    </a:moveTo>
                    <a:lnTo>
                      <a:pt x="86" y="236"/>
                    </a:lnTo>
                    <a:lnTo>
                      <a:pt x="98" y="232"/>
                    </a:lnTo>
                    <a:lnTo>
                      <a:pt x="109" y="224"/>
                    </a:lnTo>
                    <a:lnTo>
                      <a:pt x="119" y="215"/>
                    </a:lnTo>
                    <a:lnTo>
                      <a:pt x="129" y="203"/>
                    </a:lnTo>
                    <a:lnTo>
                      <a:pt x="134" y="188"/>
                    </a:lnTo>
                    <a:lnTo>
                      <a:pt x="142" y="172"/>
                    </a:lnTo>
                    <a:lnTo>
                      <a:pt x="146" y="155"/>
                    </a:lnTo>
                    <a:lnTo>
                      <a:pt x="150" y="138"/>
                    </a:lnTo>
                    <a:lnTo>
                      <a:pt x="150" y="119"/>
                    </a:lnTo>
                    <a:lnTo>
                      <a:pt x="150" y="100"/>
                    </a:lnTo>
                    <a:lnTo>
                      <a:pt x="146" y="80"/>
                    </a:lnTo>
                    <a:lnTo>
                      <a:pt x="142" y="63"/>
                    </a:lnTo>
                    <a:lnTo>
                      <a:pt x="134" y="48"/>
                    </a:lnTo>
                    <a:lnTo>
                      <a:pt x="129" y="34"/>
                    </a:lnTo>
                    <a:lnTo>
                      <a:pt x="119" y="23"/>
                    </a:lnTo>
                    <a:lnTo>
                      <a:pt x="109" y="13"/>
                    </a:lnTo>
                    <a:lnTo>
                      <a:pt x="98" y="6"/>
                    </a:lnTo>
                    <a:lnTo>
                      <a:pt x="86" y="0"/>
                    </a:lnTo>
                    <a:lnTo>
                      <a:pt x="75" y="0"/>
                    </a:lnTo>
                    <a:lnTo>
                      <a:pt x="62" y="0"/>
                    </a:lnTo>
                    <a:lnTo>
                      <a:pt x="50" y="6"/>
                    </a:lnTo>
                    <a:lnTo>
                      <a:pt x="40" y="13"/>
                    </a:lnTo>
                    <a:lnTo>
                      <a:pt x="31" y="23"/>
                    </a:lnTo>
                    <a:lnTo>
                      <a:pt x="21" y="34"/>
                    </a:lnTo>
                    <a:lnTo>
                      <a:pt x="14" y="48"/>
                    </a:lnTo>
                    <a:lnTo>
                      <a:pt x="8" y="63"/>
                    </a:lnTo>
                    <a:lnTo>
                      <a:pt x="4" y="80"/>
                    </a:lnTo>
                    <a:lnTo>
                      <a:pt x="0" y="100"/>
                    </a:lnTo>
                    <a:lnTo>
                      <a:pt x="0" y="119"/>
                    </a:lnTo>
                    <a:lnTo>
                      <a:pt x="0" y="138"/>
                    </a:lnTo>
                    <a:lnTo>
                      <a:pt x="4" y="155"/>
                    </a:lnTo>
                    <a:lnTo>
                      <a:pt x="8" y="172"/>
                    </a:lnTo>
                    <a:lnTo>
                      <a:pt x="14" y="188"/>
                    </a:lnTo>
                    <a:lnTo>
                      <a:pt x="21" y="203"/>
                    </a:lnTo>
                    <a:lnTo>
                      <a:pt x="31" y="215"/>
                    </a:lnTo>
                    <a:lnTo>
                      <a:pt x="40" y="224"/>
                    </a:lnTo>
                    <a:lnTo>
                      <a:pt x="50" y="232"/>
                    </a:lnTo>
                    <a:lnTo>
                      <a:pt x="62" y="236"/>
                    </a:lnTo>
                    <a:lnTo>
                      <a:pt x="75" y="238"/>
                    </a:lnTo>
                  </a:path>
                </a:pathLst>
              </a:custGeom>
              <a:solidFill>
                <a:srgbClr val="EAEAEA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5" name="Rectangle 49"/>
              <p:cNvSpPr>
                <a:spLocks noChangeArrowheads="1"/>
              </p:cNvSpPr>
              <p:nvPr/>
            </p:nvSpPr>
            <p:spPr bwMode="auto">
              <a:xfrm>
                <a:off x="4733925" y="4383088"/>
                <a:ext cx="185722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ALU</a:t>
                </a:r>
              </a:p>
            </p:txBody>
          </p:sp>
          <p:sp>
            <p:nvSpPr>
              <p:cNvPr id="246" name="Rectangle 50"/>
              <p:cNvSpPr>
                <a:spLocks noChangeArrowheads="1"/>
              </p:cNvSpPr>
              <p:nvPr/>
            </p:nvSpPr>
            <p:spPr bwMode="auto">
              <a:xfrm>
                <a:off x="5038725" y="4319588"/>
                <a:ext cx="263502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result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48" name="Rectangle 52"/>
              <p:cNvSpPr>
                <a:spLocks noChangeArrowheads="1"/>
              </p:cNvSpPr>
              <p:nvPr/>
            </p:nvSpPr>
            <p:spPr bwMode="auto">
              <a:xfrm>
                <a:off x="4887913" y="3319463"/>
                <a:ext cx="263502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Add </a:t>
                </a:r>
              </a:p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result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49" name="Rectangle 53"/>
              <p:cNvSpPr>
                <a:spLocks noChangeArrowheads="1"/>
              </p:cNvSpPr>
              <p:nvPr/>
            </p:nvSpPr>
            <p:spPr bwMode="auto">
              <a:xfrm>
                <a:off x="4619625" y="3529013"/>
                <a:ext cx="182547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Add</a:t>
                </a:r>
              </a:p>
            </p:txBody>
          </p:sp>
          <p:sp>
            <p:nvSpPr>
              <p:cNvPr id="250" name="Rectangle 54"/>
              <p:cNvSpPr>
                <a:spLocks noChangeArrowheads="1"/>
              </p:cNvSpPr>
              <p:nvPr/>
            </p:nvSpPr>
            <p:spPr bwMode="auto">
              <a:xfrm>
                <a:off x="4283092" y="3573618"/>
                <a:ext cx="184134" cy="2046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Shift </a:t>
                </a:r>
              </a:p>
              <a:p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left 1</a:t>
                </a:r>
              </a:p>
            </p:txBody>
          </p:sp>
          <p:sp>
            <p:nvSpPr>
              <p:cNvPr id="251" name="Line 55"/>
              <p:cNvSpPr>
                <a:spLocks noChangeShapeType="1"/>
              </p:cNvSpPr>
              <p:nvPr/>
            </p:nvSpPr>
            <p:spPr bwMode="auto">
              <a:xfrm flipH="1" flipV="1">
                <a:off x="4614863" y="4514850"/>
                <a:ext cx="103188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2" name="Line 56"/>
              <p:cNvSpPr>
                <a:spLocks noChangeShapeType="1"/>
              </p:cNvSpPr>
              <p:nvPr/>
            </p:nvSpPr>
            <p:spPr bwMode="auto">
              <a:xfrm flipH="1" flipV="1">
                <a:off x="4010025" y="4357688"/>
                <a:ext cx="460375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3" name="Line 57"/>
              <p:cNvSpPr>
                <a:spLocks noChangeShapeType="1"/>
              </p:cNvSpPr>
              <p:nvPr/>
            </p:nvSpPr>
            <p:spPr bwMode="auto">
              <a:xfrm flipH="1" flipV="1">
                <a:off x="4359275" y="4681538"/>
                <a:ext cx="112713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4" name="Line 58"/>
              <p:cNvSpPr>
                <a:spLocks noChangeShapeType="1"/>
              </p:cNvSpPr>
              <p:nvPr/>
            </p:nvSpPr>
            <p:spPr bwMode="auto">
              <a:xfrm flipH="1">
                <a:off x="5187950" y="3471863"/>
                <a:ext cx="488950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5" name="Line 59"/>
              <p:cNvSpPr>
                <a:spLocks noChangeShapeType="1"/>
              </p:cNvSpPr>
              <p:nvPr/>
            </p:nvSpPr>
            <p:spPr bwMode="auto">
              <a:xfrm flipH="1" flipV="1">
                <a:off x="5326063" y="4400550"/>
                <a:ext cx="360363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6" name="Rectangle 62"/>
              <p:cNvSpPr>
                <a:spLocks noChangeArrowheads="1"/>
              </p:cNvSpPr>
              <p:nvPr/>
            </p:nvSpPr>
            <p:spPr bwMode="auto">
              <a:xfrm>
                <a:off x="4591065" y="5002213"/>
                <a:ext cx="344458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rgbClr val="EB7500"/>
                    </a:solidFill>
                    <a:latin typeface="+mj-lt"/>
                  </a:rPr>
                  <a:t>ALU</a:t>
                </a:r>
              </a:p>
              <a:p>
                <a:pPr algn="ctr"/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Control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258" name="Line 65"/>
              <p:cNvSpPr>
                <a:spLocks noChangeShapeType="1"/>
              </p:cNvSpPr>
              <p:nvPr/>
            </p:nvSpPr>
            <p:spPr bwMode="auto">
              <a:xfrm flipH="1">
                <a:off x="4010024" y="5681664"/>
                <a:ext cx="166846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9" name="Line 66"/>
              <p:cNvSpPr>
                <a:spLocks noChangeShapeType="1"/>
              </p:cNvSpPr>
              <p:nvPr/>
            </p:nvSpPr>
            <p:spPr bwMode="auto">
              <a:xfrm flipH="1" flipV="1">
                <a:off x="4486275" y="3667125"/>
                <a:ext cx="112713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60" name="Rectangle 67"/>
              <p:cNvSpPr>
                <a:spLocks noChangeArrowheads="1"/>
              </p:cNvSpPr>
              <p:nvPr/>
            </p:nvSpPr>
            <p:spPr bwMode="auto">
              <a:xfrm>
                <a:off x="3067069" y="3437503"/>
                <a:ext cx="431763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RegWrite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261" name="Rectangle 68"/>
              <p:cNvSpPr>
                <a:spLocks noChangeArrowheads="1"/>
              </p:cNvSpPr>
              <p:nvPr/>
            </p:nvSpPr>
            <p:spPr bwMode="auto">
              <a:xfrm>
                <a:off x="2880684" y="3867157"/>
                <a:ext cx="380968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reg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262" name="Rectangle 69"/>
              <p:cNvSpPr>
                <a:spLocks noChangeArrowheads="1"/>
              </p:cNvSpPr>
              <p:nvPr/>
            </p:nvSpPr>
            <p:spPr bwMode="auto">
              <a:xfrm>
                <a:off x="2884605" y="4119546"/>
                <a:ext cx="380968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reg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2</a:t>
                </a:r>
              </a:p>
            </p:txBody>
          </p:sp>
          <p:sp>
            <p:nvSpPr>
              <p:cNvPr id="263" name="Rectangle 70"/>
              <p:cNvSpPr>
                <a:spLocks noChangeArrowheads="1"/>
              </p:cNvSpPr>
              <p:nvPr/>
            </p:nvSpPr>
            <p:spPr bwMode="auto">
              <a:xfrm>
                <a:off x="2892480" y="4359228"/>
                <a:ext cx="336521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Write reg</a:t>
                </a:r>
                <a:endParaRPr lang="en-US" sz="7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64" name="Rectangle 71"/>
              <p:cNvSpPr>
                <a:spLocks noChangeArrowheads="1"/>
              </p:cNvSpPr>
              <p:nvPr/>
            </p:nvSpPr>
            <p:spPr bwMode="auto">
              <a:xfrm>
                <a:off x="2887417" y="4591380"/>
                <a:ext cx="377793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Write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data</a:t>
                </a:r>
              </a:p>
            </p:txBody>
          </p:sp>
          <p:sp>
            <p:nvSpPr>
              <p:cNvPr id="265" name="Rectangle 72"/>
              <p:cNvSpPr>
                <a:spLocks noChangeArrowheads="1"/>
              </p:cNvSpPr>
              <p:nvPr/>
            </p:nvSpPr>
            <p:spPr bwMode="auto">
              <a:xfrm>
                <a:off x="3252970" y="4009338"/>
                <a:ext cx="422239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data 1</a:t>
                </a:r>
              </a:p>
            </p:txBody>
          </p:sp>
          <p:sp>
            <p:nvSpPr>
              <p:cNvPr id="266" name="Rectangle 73"/>
              <p:cNvSpPr>
                <a:spLocks noChangeArrowheads="1"/>
              </p:cNvSpPr>
              <p:nvPr/>
            </p:nvSpPr>
            <p:spPr bwMode="auto">
              <a:xfrm>
                <a:off x="3258731" y="4311681"/>
                <a:ext cx="422239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data 2</a:t>
                </a:r>
              </a:p>
            </p:txBody>
          </p:sp>
          <p:sp>
            <p:nvSpPr>
              <p:cNvPr id="267" name="Rectangle 74"/>
              <p:cNvSpPr>
                <a:spLocks noChangeArrowheads="1"/>
              </p:cNvSpPr>
              <p:nvPr/>
            </p:nvSpPr>
            <p:spPr bwMode="auto">
              <a:xfrm>
                <a:off x="3279774" y="4525078"/>
                <a:ext cx="387303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r"/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Register </a:t>
                </a: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File</a:t>
                </a:r>
              </a:p>
            </p:txBody>
          </p:sp>
          <p:sp>
            <p:nvSpPr>
              <p:cNvPr id="268" name="Freeform 79"/>
              <p:cNvSpPr>
                <a:spLocks/>
              </p:cNvSpPr>
              <p:nvPr/>
            </p:nvSpPr>
            <p:spPr bwMode="auto">
              <a:xfrm>
                <a:off x="3319463" y="4862513"/>
                <a:ext cx="341313" cy="582613"/>
              </a:xfrm>
              <a:custGeom>
                <a:avLst/>
                <a:gdLst>
                  <a:gd name="T0" fmla="*/ 107 w 173"/>
                  <a:gd name="T1" fmla="*/ 366 h 367"/>
                  <a:gd name="T2" fmla="*/ 123 w 173"/>
                  <a:gd name="T3" fmla="*/ 364 h 367"/>
                  <a:gd name="T4" fmla="*/ 140 w 173"/>
                  <a:gd name="T5" fmla="*/ 357 h 367"/>
                  <a:gd name="T6" fmla="*/ 157 w 173"/>
                  <a:gd name="T7" fmla="*/ 345 h 367"/>
                  <a:gd name="T8" fmla="*/ 172 w 173"/>
                  <a:gd name="T9" fmla="*/ 332 h 367"/>
                  <a:gd name="T10" fmla="*/ 183 w 173"/>
                  <a:gd name="T11" fmla="*/ 313 h 367"/>
                  <a:gd name="T12" fmla="*/ 193 w 173"/>
                  <a:gd name="T13" fmla="*/ 292 h 367"/>
                  <a:gd name="T14" fmla="*/ 203 w 173"/>
                  <a:gd name="T15" fmla="*/ 267 h 367"/>
                  <a:gd name="T16" fmla="*/ 209 w 173"/>
                  <a:gd name="T17" fmla="*/ 242 h 367"/>
                  <a:gd name="T18" fmla="*/ 214 w 173"/>
                  <a:gd name="T19" fmla="*/ 213 h 367"/>
                  <a:gd name="T20" fmla="*/ 214 w 173"/>
                  <a:gd name="T21" fmla="*/ 182 h 367"/>
                  <a:gd name="T22" fmla="*/ 214 w 173"/>
                  <a:gd name="T23" fmla="*/ 154 h 367"/>
                  <a:gd name="T24" fmla="*/ 209 w 173"/>
                  <a:gd name="T25" fmla="*/ 125 h 367"/>
                  <a:gd name="T26" fmla="*/ 203 w 173"/>
                  <a:gd name="T27" fmla="*/ 98 h 367"/>
                  <a:gd name="T28" fmla="*/ 193 w 173"/>
                  <a:gd name="T29" fmla="*/ 75 h 367"/>
                  <a:gd name="T30" fmla="*/ 183 w 173"/>
                  <a:gd name="T31" fmla="*/ 54 h 367"/>
                  <a:gd name="T32" fmla="*/ 172 w 173"/>
                  <a:gd name="T33" fmla="*/ 35 h 367"/>
                  <a:gd name="T34" fmla="*/ 157 w 173"/>
                  <a:gd name="T35" fmla="*/ 20 h 367"/>
                  <a:gd name="T36" fmla="*/ 140 w 173"/>
                  <a:gd name="T37" fmla="*/ 8 h 367"/>
                  <a:gd name="T38" fmla="*/ 123 w 173"/>
                  <a:gd name="T39" fmla="*/ 2 h 367"/>
                  <a:gd name="T40" fmla="*/ 107 w 173"/>
                  <a:gd name="T41" fmla="*/ 0 h 367"/>
                  <a:gd name="T42" fmla="*/ 91 w 173"/>
                  <a:gd name="T43" fmla="*/ 2 h 367"/>
                  <a:gd name="T44" fmla="*/ 73 w 173"/>
                  <a:gd name="T45" fmla="*/ 8 h 367"/>
                  <a:gd name="T46" fmla="*/ 57 w 173"/>
                  <a:gd name="T47" fmla="*/ 20 h 367"/>
                  <a:gd name="T48" fmla="*/ 45 w 173"/>
                  <a:gd name="T49" fmla="*/ 35 h 367"/>
                  <a:gd name="T50" fmla="*/ 31 w 173"/>
                  <a:gd name="T51" fmla="*/ 54 h 367"/>
                  <a:gd name="T52" fmla="*/ 21 w 173"/>
                  <a:gd name="T53" fmla="*/ 75 h 367"/>
                  <a:gd name="T54" fmla="*/ 11 w 173"/>
                  <a:gd name="T55" fmla="*/ 98 h 367"/>
                  <a:gd name="T56" fmla="*/ 5 w 173"/>
                  <a:gd name="T57" fmla="*/ 125 h 367"/>
                  <a:gd name="T58" fmla="*/ 2 w 173"/>
                  <a:gd name="T59" fmla="*/ 154 h 367"/>
                  <a:gd name="T60" fmla="*/ 0 w 173"/>
                  <a:gd name="T61" fmla="*/ 182 h 367"/>
                  <a:gd name="T62" fmla="*/ 2 w 173"/>
                  <a:gd name="T63" fmla="*/ 213 h 367"/>
                  <a:gd name="T64" fmla="*/ 5 w 173"/>
                  <a:gd name="T65" fmla="*/ 242 h 367"/>
                  <a:gd name="T66" fmla="*/ 11 w 173"/>
                  <a:gd name="T67" fmla="*/ 267 h 367"/>
                  <a:gd name="T68" fmla="*/ 21 w 173"/>
                  <a:gd name="T69" fmla="*/ 292 h 367"/>
                  <a:gd name="T70" fmla="*/ 31 w 173"/>
                  <a:gd name="T71" fmla="*/ 313 h 367"/>
                  <a:gd name="T72" fmla="*/ 45 w 173"/>
                  <a:gd name="T73" fmla="*/ 332 h 367"/>
                  <a:gd name="T74" fmla="*/ 57 w 173"/>
                  <a:gd name="T75" fmla="*/ 345 h 367"/>
                  <a:gd name="T76" fmla="*/ 73 w 173"/>
                  <a:gd name="T77" fmla="*/ 357 h 367"/>
                  <a:gd name="T78" fmla="*/ 91 w 173"/>
                  <a:gd name="T79" fmla="*/ 364 h 367"/>
                  <a:gd name="T80" fmla="*/ 107 w 173"/>
                  <a:gd name="T81" fmla="*/ 366 h 367"/>
                  <a:gd name="T82" fmla="*/ 107 w 173"/>
                  <a:gd name="T83" fmla="*/ 366 h 36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73"/>
                  <a:gd name="T127" fmla="*/ 0 h 367"/>
                  <a:gd name="T128" fmla="*/ 173 w 173"/>
                  <a:gd name="T129" fmla="*/ 367 h 36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73" h="367">
                    <a:moveTo>
                      <a:pt x="86" y="366"/>
                    </a:moveTo>
                    <a:lnTo>
                      <a:pt x="99" y="364"/>
                    </a:lnTo>
                    <a:lnTo>
                      <a:pt x="113" y="357"/>
                    </a:lnTo>
                    <a:lnTo>
                      <a:pt x="126" y="345"/>
                    </a:lnTo>
                    <a:lnTo>
                      <a:pt x="138" y="332"/>
                    </a:lnTo>
                    <a:lnTo>
                      <a:pt x="147" y="313"/>
                    </a:lnTo>
                    <a:lnTo>
                      <a:pt x="155" y="292"/>
                    </a:lnTo>
                    <a:lnTo>
                      <a:pt x="163" y="267"/>
                    </a:lnTo>
                    <a:lnTo>
                      <a:pt x="168" y="242"/>
                    </a:lnTo>
                    <a:lnTo>
                      <a:pt x="172" y="213"/>
                    </a:lnTo>
                    <a:lnTo>
                      <a:pt x="172" y="182"/>
                    </a:lnTo>
                    <a:lnTo>
                      <a:pt x="172" y="154"/>
                    </a:lnTo>
                    <a:lnTo>
                      <a:pt x="168" y="125"/>
                    </a:lnTo>
                    <a:lnTo>
                      <a:pt x="163" y="98"/>
                    </a:lnTo>
                    <a:lnTo>
                      <a:pt x="155" y="75"/>
                    </a:lnTo>
                    <a:lnTo>
                      <a:pt x="147" y="54"/>
                    </a:lnTo>
                    <a:lnTo>
                      <a:pt x="138" y="35"/>
                    </a:lnTo>
                    <a:lnTo>
                      <a:pt x="126" y="20"/>
                    </a:lnTo>
                    <a:lnTo>
                      <a:pt x="113" y="8"/>
                    </a:lnTo>
                    <a:lnTo>
                      <a:pt x="99" y="2"/>
                    </a:lnTo>
                    <a:lnTo>
                      <a:pt x="86" y="0"/>
                    </a:lnTo>
                    <a:lnTo>
                      <a:pt x="73" y="2"/>
                    </a:lnTo>
                    <a:lnTo>
                      <a:pt x="59" y="8"/>
                    </a:lnTo>
                    <a:lnTo>
                      <a:pt x="46" y="20"/>
                    </a:lnTo>
                    <a:lnTo>
                      <a:pt x="36" y="35"/>
                    </a:lnTo>
                    <a:lnTo>
                      <a:pt x="25" y="54"/>
                    </a:lnTo>
                    <a:lnTo>
                      <a:pt x="17" y="75"/>
                    </a:lnTo>
                    <a:lnTo>
                      <a:pt x="9" y="98"/>
                    </a:lnTo>
                    <a:lnTo>
                      <a:pt x="4" y="125"/>
                    </a:lnTo>
                    <a:lnTo>
                      <a:pt x="2" y="154"/>
                    </a:lnTo>
                    <a:lnTo>
                      <a:pt x="0" y="182"/>
                    </a:lnTo>
                    <a:lnTo>
                      <a:pt x="2" y="213"/>
                    </a:lnTo>
                    <a:lnTo>
                      <a:pt x="4" y="242"/>
                    </a:lnTo>
                    <a:lnTo>
                      <a:pt x="9" y="267"/>
                    </a:lnTo>
                    <a:lnTo>
                      <a:pt x="17" y="292"/>
                    </a:lnTo>
                    <a:lnTo>
                      <a:pt x="25" y="313"/>
                    </a:lnTo>
                    <a:lnTo>
                      <a:pt x="36" y="332"/>
                    </a:lnTo>
                    <a:lnTo>
                      <a:pt x="46" y="345"/>
                    </a:lnTo>
                    <a:lnTo>
                      <a:pt x="59" y="357"/>
                    </a:lnTo>
                    <a:lnTo>
                      <a:pt x="73" y="364"/>
                    </a:lnTo>
                    <a:lnTo>
                      <a:pt x="86" y="366"/>
                    </a:lnTo>
                  </a:path>
                </a:pathLst>
              </a:custGeom>
              <a:solidFill>
                <a:srgbClr val="EAEAEA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69" name="Rectangle 80"/>
              <p:cNvSpPr>
                <a:spLocks noChangeArrowheads="1"/>
              </p:cNvSpPr>
              <p:nvPr/>
            </p:nvSpPr>
            <p:spPr bwMode="auto">
              <a:xfrm>
                <a:off x="3332997" y="5027379"/>
                <a:ext cx="317473" cy="2367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Sign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extend</a:t>
                </a:r>
              </a:p>
            </p:txBody>
          </p:sp>
          <p:sp>
            <p:nvSpPr>
              <p:cNvPr id="270" name="Line 83"/>
              <p:cNvSpPr>
                <a:spLocks noChangeShapeType="1"/>
              </p:cNvSpPr>
              <p:nvPr/>
            </p:nvSpPr>
            <p:spPr bwMode="auto">
              <a:xfrm flipH="1">
                <a:off x="2598738" y="4162425"/>
                <a:ext cx="2730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1" name="Line 84"/>
              <p:cNvSpPr>
                <a:spLocks noChangeShapeType="1"/>
              </p:cNvSpPr>
              <p:nvPr/>
            </p:nvSpPr>
            <p:spPr bwMode="auto">
              <a:xfrm flipH="1">
                <a:off x="2595563" y="3902075"/>
                <a:ext cx="2809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2" name="Line 85"/>
              <p:cNvSpPr>
                <a:spLocks noChangeShapeType="1"/>
              </p:cNvSpPr>
              <p:nvPr/>
            </p:nvSpPr>
            <p:spPr bwMode="auto">
              <a:xfrm flipH="1">
                <a:off x="3690938" y="4049713"/>
                <a:ext cx="17621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3" name="Line 86"/>
              <p:cNvSpPr>
                <a:spLocks noChangeShapeType="1"/>
              </p:cNvSpPr>
              <p:nvPr/>
            </p:nvSpPr>
            <p:spPr bwMode="auto">
              <a:xfrm flipH="1">
                <a:off x="3690938" y="4357688"/>
                <a:ext cx="17621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4" name="Line 87"/>
              <p:cNvSpPr>
                <a:spLocks noChangeShapeType="1"/>
              </p:cNvSpPr>
              <p:nvPr/>
            </p:nvSpPr>
            <p:spPr bwMode="auto">
              <a:xfrm>
                <a:off x="3290094" y="3562962"/>
                <a:ext cx="0" cy="200264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5" name="Rectangle 88"/>
              <p:cNvSpPr>
                <a:spLocks noChangeArrowheads="1"/>
              </p:cNvSpPr>
              <p:nvPr/>
            </p:nvSpPr>
            <p:spPr bwMode="auto">
              <a:xfrm>
                <a:off x="3841758" y="2904827"/>
                <a:ext cx="198421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D/E</a:t>
                </a:r>
              </a:p>
            </p:txBody>
          </p:sp>
          <p:sp>
            <p:nvSpPr>
              <p:cNvPr id="276" name="Rectangle 89"/>
              <p:cNvSpPr>
                <a:spLocks noChangeArrowheads="1"/>
              </p:cNvSpPr>
              <p:nvPr/>
            </p:nvSpPr>
            <p:spPr bwMode="auto">
              <a:xfrm>
                <a:off x="5640389" y="2894886"/>
                <a:ext cx="231755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E/M</a:t>
                </a:r>
              </a:p>
            </p:txBody>
          </p:sp>
          <p:sp>
            <p:nvSpPr>
              <p:cNvPr id="277" name="Rectangle 90"/>
              <p:cNvSpPr>
                <a:spLocks noChangeArrowheads="1"/>
              </p:cNvSpPr>
              <p:nvPr/>
            </p:nvSpPr>
            <p:spPr bwMode="auto">
              <a:xfrm>
                <a:off x="7408094" y="2896109"/>
                <a:ext cx="285726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M/W</a:t>
                </a:r>
              </a:p>
            </p:txBody>
          </p:sp>
          <p:sp>
            <p:nvSpPr>
              <p:cNvPr id="278" name="Freeform 92"/>
              <p:cNvSpPr>
                <a:spLocks/>
              </p:cNvSpPr>
              <p:nvPr/>
            </p:nvSpPr>
            <p:spPr bwMode="auto">
              <a:xfrm>
                <a:off x="6015038" y="4379913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4 w 24"/>
                  <a:gd name="T5" fmla="*/ 23 h 24"/>
                  <a:gd name="T6" fmla="*/ 16 w 24"/>
                  <a:gd name="T7" fmla="*/ 23 h 24"/>
                  <a:gd name="T8" fmla="*/ 18 w 24"/>
                  <a:gd name="T9" fmla="*/ 21 h 24"/>
                  <a:gd name="T10" fmla="*/ 20 w 24"/>
                  <a:gd name="T11" fmla="*/ 19 h 24"/>
                  <a:gd name="T12" fmla="*/ 20 w 24"/>
                  <a:gd name="T13" fmla="*/ 19 h 24"/>
                  <a:gd name="T14" fmla="*/ 21 w 24"/>
                  <a:gd name="T15" fmla="*/ 17 h 24"/>
                  <a:gd name="T16" fmla="*/ 21 w 24"/>
                  <a:gd name="T17" fmla="*/ 15 h 24"/>
                  <a:gd name="T18" fmla="*/ 23 w 24"/>
                  <a:gd name="T19" fmla="*/ 13 h 24"/>
                  <a:gd name="T20" fmla="*/ 23 w 24"/>
                  <a:gd name="T21" fmla="*/ 12 h 24"/>
                  <a:gd name="T22" fmla="*/ 23 w 24"/>
                  <a:gd name="T23" fmla="*/ 10 h 24"/>
                  <a:gd name="T24" fmla="*/ 21 w 24"/>
                  <a:gd name="T25" fmla="*/ 8 h 24"/>
                  <a:gd name="T26" fmla="*/ 21 w 24"/>
                  <a:gd name="T27" fmla="*/ 6 h 24"/>
                  <a:gd name="T28" fmla="*/ 20 w 24"/>
                  <a:gd name="T29" fmla="*/ 6 h 24"/>
                  <a:gd name="T30" fmla="*/ 20 w 24"/>
                  <a:gd name="T31" fmla="*/ 4 h 24"/>
                  <a:gd name="T32" fmla="*/ 18 w 24"/>
                  <a:gd name="T33" fmla="*/ 2 h 24"/>
                  <a:gd name="T34" fmla="*/ 16 w 24"/>
                  <a:gd name="T35" fmla="*/ 2 h 24"/>
                  <a:gd name="T36" fmla="*/ 14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2 w 24"/>
                  <a:gd name="T51" fmla="*/ 4 h 24"/>
                  <a:gd name="T52" fmla="*/ 2 w 24"/>
                  <a:gd name="T53" fmla="*/ 6 h 24"/>
                  <a:gd name="T54" fmla="*/ 0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2 h 24"/>
                  <a:gd name="T62" fmla="*/ 0 w 24"/>
                  <a:gd name="T63" fmla="*/ 13 h 24"/>
                  <a:gd name="T64" fmla="*/ 0 w 24"/>
                  <a:gd name="T65" fmla="*/ 15 h 24"/>
                  <a:gd name="T66" fmla="*/ 0 w 24"/>
                  <a:gd name="T67" fmla="*/ 17 h 24"/>
                  <a:gd name="T68" fmla="*/ 2 w 24"/>
                  <a:gd name="T69" fmla="*/ 19 h 24"/>
                  <a:gd name="T70" fmla="*/ 2 w 24"/>
                  <a:gd name="T71" fmla="*/ 19 h 24"/>
                  <a:gd name="T72" fmla="*/ 4 w 24"/>
                  <a:gd name="T73" fmla="*/ 21 h 24"/>
                  <a:gd name="T74" fmla="*/ 6 w 24"/>
                  <a:gd name="T75" fmla="*/ 23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1" y="17"/>
                    </a:lnTo>
                    <a:lnTo>
                      <a:pt x="21" y="15"/>
                    </a:lnTo>
                    <a:lnTo>
                      <a:pt x="23" y="13"/>
                    </a:lnTo>
                    <a:lnTo>
                      <a:pt x="23" y="12"/>
                    </a:lnTo>
                    <a:lnTo>
                      <a:pt x="23" y="10"/>
                    </a:lnTo>
                    <a:lnTo>
                      <a:pt x="21" y="8"/>
                    </a:lnTo>
                    <a:lnTo>
                      <a:pt x="21" y="6"/>
                    </a:lnTo>
                    <a:lnTo>
                      <a:pt x="20" y="6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2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4" y="21"/>
                    </a:lnTo>
                    <a:lnTo>
                      <a:pt x="6" y="23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9" name="Line 93"/>
              <p:cNvSpPr>
                <a:spLocks noChangeShapeType="1"/>
              </p:cNvSpPr>
              <p:nvPr/>
            </p:nvSpPr>
            <p:spPr bwMode="auto">
              <a:xfrm flipH="1">
                <a:off x="5840413" y="4805363"/>
                <a:ext cx="396875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0" name="Freeform 94"/>
              <p:cNvSpPr>
                <a:spLocks/>
              </p:cNvSpPr>
              <p:nvPr/>
            </p:nvSpPr>
            <p:spPr bwMode="auto">
              <a:xfrm>
                <a:off x="6034088" y="4398963"/>
                <a:ext cx="1433513" cy="969963"/>
              </a:xfrm>
              <a:custGeom>
                <a:avLst/>
                <a:gdLst>
                  <a:gd name="T0" fmla="*/ 902 w 1318"/>
                  <a:gd name="T1" fmla="*/ 608 h 410"/>
                  <a:gd name="T2" fmla="*/ 0 w 1318"/>
                  <a:gd name="T3" fmla="*/ 610 h 410"/>
                  <a:gd name="T4" fmla="*/ 0 w 1318"/>
                  <a:gd name="T5" fmla="*/ 0 h 410"/>
                  <a:gd name="T6" fmla="*/ 0 60000 65536"/>
                  <a:gd name="T7" fmla="*/ 0 60000 65536"/>
                  <a:gd name="T8" fmla="*/ 0 60000 65536"/>
                  <a:gd name="T9" fmla="*/ 0 w 1318"/>
                  <a:gd name="T10" fmla="*/ 0 h 410"/>
                  <a:gd name="T11" fmla="*/ 1318 w 1318"/>
                  <a:gd name="T12" fmla="*/ 410 h 41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18" h="410">
                    <a:moveTo>
                      <a:pt x="1317" y="408"/>
                    </a:moveTo>
                    <a:lnTo>
                      <a:pt x="0" y="409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1" name="Line 95"/>
              <p:cNvSpPr>
                <a:spLocks noChangeShapeType="1"/>
              </p:cNvSpPr>
              <p:nvPr/>
            </p:nvSpPr>
            <p:spPr bwMode="auto">
              <a:xfrm>
                <a:off x="5837238" y="5686425"/>
                <a:ext cx="1625600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2" name="Line 96"/>
              <p:cNvSpPr>
                <a:spLocks noChangeShapeType="1"/>
              </p:cNvSpPr>
              <p:nvPr/>
            </p:nvSpPr>
            <p:spPr bwMode="auto">
              <a:xfrm flipH="1">
                <a:off x="5840413" y="4398963"/>
                <a:ext cx="40163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3" name="Line 97"/>
              <p:cNvSpPr>
                <a:spLocks noChangeShapeType="1"/>
              </p:cNvSpPr>
              <p:nvPr/>
            </p:nvSpPr>
            <p:spPr bwMode="auto">
              <a:xfrm flipH="1">
                <a:off x="7224713" y="4391025"/>
                <a:ext cx="246063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4" name="Line 98"/>
              <p:cNvSpPr>
                <a:spLocks noChangeShapeType="1"/>
              </p:cNvSpPr>
              <p:nvPr/>
            </p:nvSpPr>
            <p:spPr bwMode="auto">
              <a:xfrm flipH="1" flipV="1">
                <a:off x="6734175" y="3978275"/>
                <a:ext cx="1588" cy="10477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grpSp>
            <p:nvGrpSpPr>
              <p:cNvPr id="285" name="Group 289"/>
              <p:cNvGrpSpPr>
                <a:grpSpLocks/>
              </p:cNvGrpSpPr>
              <p:nvPr/>
            </p:nvGrpSpPr>
            <p:grpSpPr bwMode="auto">
              <a:xfrm>
                <a:off x="6248407" y="3844926"/>
                <a:ext cx="966789" cy="1422401"/>
                <a:chOff x="3936" y="2422"/>
                <a:chExt cx="609" cy="896"/>
              </a:xfrm>
            </p:grpSpPr>
            <p:sp>
              <p:nvSpPr>
                <p:cNvPr id="404" name="Line 100"/>
                <p:cNvSpPr>
                  <a:spLocks noChangeShapeType="1"/>
                </p:cNvSpPr>
                <p:nvPr/>
              </p:nvSpPr>
              <p:spPr bwMode="auto">
                <a:xfrm flipH="1">
                  <a:off x="4248" y="3132"/>
                  <a:ext cx="1" cy="105"/>
                </a:xfrm>
                <a:prstGeom prst="line">
                  <a:avLst/>
                </a:prstGeom>
                <a:noFill/>
                <a:ln w="12700">
                  <a:solidFill>
                    <a:srgbClr val="EB75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405" name="Rectangle 101"/>
                <p:cNvSpPr>
                  <a:spLocks noChangeArrowheads="1"/>
                </p:cNvSpPr>
                <p:nvPr/>
              </p:nvSpPr>
              <p:spPr bwMode="auto">
                <a:xfrm>
                  <a:off x="4073" y="3235"/>
                  <a:ext cx="299" cy="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>
                      <a:solidFill>
                        <a:srgbClr val="EB7500"/>
                      </a:solidFill>
                      <a:latin typeface="+mj-lt"/>
                    </a:rPr>
                    <a:t>MemRead</a:t>
                  </a:r>
                  <a:endParaRPr lang="en-US" sz="900" dirty="0">
                    <a:solidFill>
                      <a:srgbClr val="EB7500"/>
                    </a:solidFill>
                    <a:latin typeface="+mj-lt"/>
                  </a:endParaRPr>
                </a:p>
              </p:txBody>
            </p:sp>
            <p:sp>
              <p:nvSpPr>
                <p:cNvPr id="406" name="Rectangle 102"/>
                <p:cNvSpPr>
                  <a:spLocks noChangeArrowheads="1"/>
                </p:cNvSpPr>
                <p:nvPr/>
              </p:nvSpPr>
              <p:spPr bwMode="auto">
                <a:xfrm>
                  <a:off x="4063" y="2422"/>
                  <a:ext cx="318" cy="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>
                      <a:solidFill>
                        <a:srgbClr val="EB7500"/>
                      </a:solidFill>
                      <a:latin typeface="+mj-lt"/>
                    </a:rPr>
                    <a:t>MemWrite</a:t>
                  </a:r>
                  <a:endParaRPr lang="en-US" sz="900" dirty="0">
                    <a:solidFill>
                      <a:srgbClr val="EB7500"/>
                    </a:solidFill>
                    <a:latin typeface="+mj-lt"/>
                  </a:endParaRPr>
                </a:p>
              </p:txBody>
            </p:sp>
            <p:sp>
              <p:nvSpPr>
                <p:cNvPr id="407" name="Rectangle 103"/>
                <p:cNvSpPr>
                  <a:spLocks noChangeArrowheads="1"/>
                </p:cNvSpPr>
                <p:nvPr/>
              </p:nvSpPr>
              <p:spPr bwMode="auto">
                <a:xfrm>
                  <a:off x="3936" y="2577"/>
                  <a:ext cx="609" cy="552"/>
                </a:xfrm>
                <a:prstGeom prst="rect">
                  <a:avLst/>
                </a:prstGeom>
                <a:solidFill>
                  <a:srgbClr val="FFFFCC"/>
                </a:solidFill>
                <a:ln w="19050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408" name="Rectangle 104"/>
                <p:cNvSpPr>
                  <a:spLocks noChangeArrowheads="1"/>
                </p:cNvSpPr>
                <p:nvPr/>
              </p:nvSpPr>
              <p:spPr bwMode="auto">
                <a:xfrm>
                  <a:off x="3950" y="2746"/>
                  <a:ext cx="181" cy="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Address</a:t>
                  </a:r>
                  <a:endParaRPr lang="en-US" sz="7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409" name="Rectangle 105"/>
                <p:cNvSpPr>
                  <a:spLocks noChangeArrowheads="1"/>
                </p:cNvSpPr>
                <p:nvPr/>
              </p:nvSpPr>
              <p:spPr bwMode="auto">
                <a:xfrm>
                  <a:off x="3948" y="2994"/>
                  <a:ext cx="247" cy="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Write </a:t>
                  </a: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Data</a:t>
                  </a:r>
                </a:p>
              </p:txBody>
            </p:sp>
            <p:sp>
              <p:nvSpPr>
                <p:cNvPr id="410" name="Rectangle 106"/>
                <p:cNvSpPr>
                  <a:spLocks noChangeArrowheads="1"/>
                </p:cNvSpPr>
                <p:nvPr/>
              </p:nvSpPr>
              <p:spPr bwMode="auto">
                <a:xfrm>
                  <a:off x="4300" y="2735"/>
                  <a:ext cx="230" cy="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Read </a:t>
                  </a: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Data</a:t>
                  </a:r>
                </a:p>
              </p:txBody>
            </p:sp>
            <p:sp>
              <p:nvSpPr>
                <p:cNvPr id="411" name="Rectangle 107"/>
                <p:cNvSpPr>
                  <a:spLocks noChangeArrowheads="1"/>
                </p:cNvSpPr>
                <p:nvPr/>
              </p:nvSpPr>
              <p:spPr bwMode="auto">
                <a:xfrm>
                  <a:off x="4281" y="2971"/>
                  <a:ext cx="249" cy="1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900" dirty="0">
                      <a:solidFill>
                        <a:srgbClr val="000000"/>
                      </a:solidFill>
                      <a:latin typeface="+mj-lt"/>
                    </a:rPr>
                    <a:t>Data</a:t>
                  </a:r>
                </a:p>
                <a:p>
                  <a:pPr algn="ctr">
                    <a:lnSpc>
                      <a:spcPct val="90000"/>
                    </a:lnSpc>
                  </a:pPr>
                  <a:r>
                    <a:rPr lang="en-US" sz="900">
                      <a:solidFill>
                        <a:srgbClr val="000000"/>
                      </a:solidFill>
                      <a:latin typeface="+mj-lt"/>
                    </a:rPr>
                    <a:t>Memory</a:t>
                  </a:r>
                  <a:endParaRPr lang="en-US" sz="9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</p:grpSp>
          <p:sp>
            <p:nvSpPr>
              <p:cNvPr id="286" name="Freeform 108"/>
              <p:cNvSpPr>
                <a:spLocks/>
              </p:cNvSpPr>
              <p:nvPr/>
            </p:nvSpPr>
            <p:spPr bwMode="auto">
              <a:xfrm>
                <a:off x="5961063" y="3573618"/>
                <a:ext cx="114300" cy="153833"/>
              </a:xfrm>
              <a:custGeom>
                <a:avLst/>
                <a:gdLst>
                  <a:gd name="T0" fmla="*/ 0 w 72"/>
                  <a:gd name="T1" fmla="*/ 0 h 72"/>
                  <a:gd name="T2" fmla="*/ 2 w 72"/>
                  <a:gd name="T3" fmla="*/ 446 h 72"/>
                  <a:gd name="T4" fmla="*/ 71 w 72"/>
                  <a:gd name="T5" fmla="*/ 446 h 72"/>
                  <a:gd name="T6" fmla="*/ 0 60000 65536"/>
                  <a:gd name="T7" fmla="*/ 0 60000 65536"/>
                  <a:gd name="T8" fmla="*/ 0 60000 65536"/>
                  <a:gd name="T9" fmla="*/ 0 w 72"/>
                  <a:gd name="T10" fmla="*/ 0 h 72"/>
                  <a:gd name="T11" fmla="*/ 72 w 72"/>
                  <a:gd name="T12" fmla="*/ 72 h 7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2" h="72">
                    <a:moveTo>
                      <a:pt x="0" y="0"/>
                    </a:moveTo>
                    <a:lnTo>
                      <a:pt x="2" y="71"/>
                    </a:lnTo>
                    <a:lnTo>
                      <a:pt x="71" y="71"/>
                    </a:lnTo>
                  </a:path>
                </a:pathLst>
              </a:custGeom>
              <a:noFill/>
              <a:ln w="1270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7" name="Freeform 109"/>
              <p:cNvSpPr>
                <a:spLocks/>
              </p:cNvSpPr>
              <p:nvPr/>
            </p:nvSpPr>
            <p:spPr bwMode="auto">
              <a:xfrm>
                <a:off x="5851525" y="3848100"/>
                <a:ext cx="223838" cy="363538"/>
              </a:xfrm>
              <a:custGeom>
                <a:avLst/>
                <a:gdLst>
                  <a:gd name="T0" fmla="*/ 0 w 141"/>
                  <a:gd name="T1" fmla="*/ 228 h 229"/>
                  <a:gd name="T2" fmla="*/ 71 w 141"/>
                  <a:gd name="T3" fmla="*/ 228 h 229"/>
                  <a:gd name="T4" fmla="*/ 71 w 141"/>
                  <a:gd name="T5" fmla="*/ 0 h 229"/>
                  <a:gd name="T6" fmla="*/ 140 w 141"/>
                  <a:gd name="T7" fmla="*/ 0 h 22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1"/>
                  <a:gd name="T13" fmla="*/ 0 h 229"/>
                  <a:gd name="T14" fmla="*/ 141 w 141"/>
                  <a:gd name="T15" fmla="*/ 229 h 22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1" h="229">
                    <a:moveTo>
                      <a:pt x="0" y="228"/>
                    </a:moveTo>
                    <a:lnTo>
                      <a:pt x="71" y="228"/>
                    </a:lnTo>
                    <a:lnTo>
                      <a:pt x="71" y="0"/>
                    </a:lnTo>
                    <a:lnTo>
                      <a:pt x="140" y="0"/>
                    </a:lnTo>
                  </a:path>
                </a:pathLst>
              </a:custGeom>
              <a:noFill/>
              <a:ln w="1270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8" name="Freeform 110"/>
              <p:cNvSpPr>
                <a:spLocks/>
              </p:cNvSpPr>
              <p:nvPr/>
            </p:nvSpPr>
            <p:spPr bwMode="auto">
              <a:xfrm>
                <a:off x="6073775" y="3692525"/>
                <a:ext cx="230188" cy="193675"/>
              </a:xfrm>
              <a:custGeom>
                <a:avLst/>
                <a:gdLst>
                  <a:gd name="T0" fmla="*/ 85 w 145"/>
                  <a:gd name="T1" fmla="*/ 119 h 122"/>
                  <a:gd name="T2" fmla="*/ 96 w 145"/>
                  <a:gd name="T3" fmla="*/ 119 h 122"/>
                  <a:gd name="T4" fmla="*/ 104 w 145"/>
                  <a:gd name="T5" fmla="*/ 117 h 122"/>
                  <a:gd name="T6" fmla="*/ 113 w 145"/>
                  <a:gd name="T7" fmla="*/ 113 h 122"/>
                  <a:gd name="T8" fmla="*/ 121 w 145"/>
                  <a:gd name="T9" fmla="*/ 107 h 122"/>
                  <a:gd name="T10" fmla="*/ 127 w 145"/>
                  <a:gd name="T11" fmla="*/ 102 h 122"/>
                  <a:gd name="T12" fmla="*/ 132 w 145"/>
                  <a:gd name="T13" fmla="*/ 96 h 122"/>
                  <a:gd name="T14" fmla="*/ 138 w 145"/>
                  <a:gd name="T15" fmla="*/ 88 h 122"/>
                  <a:gd name="T16" fmla="*/ 142 w 145"/>
                  <a:gd name="T17" fmla="*/ 79 h 122"/>
                  <a:gd name="T18" fmla="*/ 144 w 145"/>
                  <a:gd name="T19" fmla="*/ 69 h 122"/>
                  <a:gd name="T20" fmla="*/ 144 w 145"/>
                  <a:gd name="T21" fmla="*/ 60 h 122"/>
                  <a:gd name="T22" fmla="*/ 144 w 145"/>
                  <a:gd name="T23" fmla="*/ 50 h 122"/>
                  <a:gd name="T24" fmla="*/ 142 w 145"/>
                  <a:gd name="T25" fmla="*/ 40 h 122"/>
                  <a:gd name="T26" fmla="*/ 138 w 145"/>
                  <a:gd name="T27" fmla="*/ 33 h 122"/>
                  <a:gd name="T28" fmla="*/ 132 w 145"/>
                  <a:gd name="T29" fmla="*/ 25 h 122"/>
                  <a:gd name="T30" fmla="*/ 127 w 145"/>
                  <a:gd name="T31" fmla="*/ 17 h 122"/>
                  <a:gd name="T32" fmla="*/ 121 w 145"/>
                  <a:gd name="T33" fmla="*/ 12 h 122"/>
                  <a:gd name="T34" fmla="*/ 113 w 145"/>
                  <a:gd name="T35" fmla="*/ 6 h 122"/>
                  <a:gd name="T36" fmla="*/ 104 w 145"/>
                  <a:gd name="T37" fmla="*/ 2 h 122"/>
                  <a:gd name="T38" fmla="*/ 96 w 145"/>
                  <a:gd name="T39" fmla="*/ 0 h 122"/>
                  <a:gd name="T40" fmla="*/ 86 w 145"/>
                  <a:gd name="T41" fmla="*/ 0 h 122"/>
                  <a:gd name="T42" fmla="*/ 0 w 145"/>
                  <a:gd name="T43" fmla="*/ 0 h 122"/>
                  <a:gd name="T44" fmla="*/ 0 w 145"/>
                  <a:gd name="T45" fmla="*/ 121 h 122"/>
                  <a:gd name="T46" fmla="*/ 86 w 145"/>
                  <a:gd name="T47" fmla="*/ 121 h 122"/>
                  <a:gd name="T48" fmla="*/ 86 w 145"/>
                  <a:gd name="T49" fmla="*/ 121 h 12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145"/>
                  <a:gd name="T76" fmla="*/ 0 h 122"/>
                  <a:gd name="T77" fmla="*/ 145 w 145"/>
                  <a:gd name="T78" fmla="*/ 122 h 122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145" h="122">
                    <a:moveTo>
                      <a:pt x="85" y="119"/>
                    </a:moveTo>
                    <a:lnTo>
                      <a:pt x="96" y="119"/>
                    </a:lnTo>
                    <a:lnTo>
                      <a:pt x="104" y="117"/>
                    </a:lnTo>
                    <a:lnTo>
                      <a:pt x="113" y="113"/>
                    </a:lnTo>
                    <a:lnTo>
                      <a:pt x="121" y="107"/>
                    </a:lnTo>
                    <a:lnTo>
                      <a:pt x="127" y="102"/>
                    </a:lnTo>
                    <a:lnTo>
                      <a:pt x="132" y="96"/>
                    </a:lnTo>
                    <a:lnTo>
                      <a:pt x="138" y="88"/>
                    </a:lnTo>
                    <a:lnTo>
                      <a:pt x="142" y="79"/>
                    </a:lnTo>
                    <a:lnTo>
                      <a:pt x="144" y="69"/>
                    </a:lnTo>
                    <a:lnTo>
                      <a:pt x="144" y="60"/>
                    </a:lnTo>
                    <a:lnTo>
                      <a:pt x="144" y="50"/>
                    </a:lnTo>
                    <a:lnTo>
                      <a:pt x="142" y="40"/>
                    </a:lnTo>
                    <a:lnTo>
                      <a:pt x="138" y="33"/>
                    </a:lnTo>
                    <a:lnTo>
                      <a:pt x="132" y="25"/>
                    </a:lnTo>
                    <a:lnTo>
                      <a:pt x="127" y="17"/>
                    </a:lnTo>
                    <a:lnTo>
                      <a:pt x="121" y="12"/>
                    </a:lnTo>
                    <a:lnTo>
                      <a:pt x="113" y="6"/>
                    </a:lnTo>
                    <a:lnTo>
                      <a:pt x="104" y="2"/>
                    </a:lnTo>
                    <a:lnTo>
                      <a:pt x="96" y="0"/>
                    </a:lnTo>
                    <a:lnTo>
                      <a:pt x="86" y="0"/>
                    </a:lnTo>
                    <a:lnTo>
                      <a:pt x="0" y="0"/>
                    </a:lnTo>
                    <a:lnTo>
                      <a:pt x="0" y="121"/>
                    </a:lnTo>
                    <a:lnTo>
                      <a:pt x="86" y="121"/>
                    </a:lnTo>
                  </a:path>
                </a:pathLst>
              </a:custGeom>
              <a:solidFill>
                <a:srgbClr val="FFE6CD"/>
              </a:solidFill>
              <a:ln w="1905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9" name="Rectangle 111"/>
              <p:cNvSpPr>
                <a:spLocks noChangeArrowheads="1"/>
              </p:cNvSpPr>
              <p:nvPr/>
            </p:nvSpPr>
            <p:spPr bwMode="auto">
              <a:xfrm>
                <a:off x="5913438" y="3516313"/>
                <a:ext cx="322235" cy="13154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Branch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291" name="Line 113"/>
              <p:cNvSpPr>
                <a:spLocks noChangeShapeType="1"/>
              </p:cNvSpPr>
              <p:nvPr/>
            </p:nvSpPr>
            <p:spPr bwMode="auto">
              <a:xfrm>
                <a:off x="2449513" y="6076950"/>
                <a:ext cx="533241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2" name="Line 114"/>
              <p:cNvSpPr>
                <a:spLocks noChangeShapeType="1"/>
              </p:cNvSpPr>
              <p:nvPr/>
            </p:nvSpPr>
            <p:spPr bwMode="auto">
              <a:xfrm flipV="1">
                <a:off x="2452688" y="4405313"/>
                <a:ext cx="0" cy="16764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3" name="Line 115"/>
              <p:cNvSpPr>
                <a:spLocks noChangeShapeType="1"/>
              </p:cNvSpPr>
              <p:nvPr/>
            </p:nvSpPr>
            <p:spPr bwMode="auto">
              <a:xfrm>
                <a:off x="2446338" y="4400550"/>
                <a:ext cx="4206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4" name="Line 116"/>
              <p:cNvSpPr>
                <a:spLocks noChangeShapeType="1"/>
              </p:cNvSpPr>
              <p:nvPr/>
            </p:nvSpPr>
            <p:spPr bwMode="auto">
              <a:xfrm>
                <a:off x="2687684" y="4633913"/>
                <a:ext cx="18410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5" name="Line 117"/>
              <p:cNvSpPr>
                <a:spLocks noChangeShapeType="1"/>
              </p:cNvSpPr>
              <p:nvPr/>
            </p:nvSpPr>
            <p:spPr bwMode="auto">
              <a:xfrm flipV="1">
                <a:off x="2687684" y="4633913"/>
                <a:ext cx="0" cy="15716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6" name="Line 118"/>
              <p:cNvSpPr>
                <a:spLocks noChangeShapeType="1"/>
              </p:cNvSpPr>
              <p:nvPr/>
            </p:nvSpPr>
            <p:spPr bwMode="auto">
              <a:xfrm>
                <a:off x="2687685" y="6207125"/>
                <a:ext cx="53514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7" name="Line 119"/>
              <p:cNvSpPr>
                <a:spLocks noChangeShapeType="1"/>
              </p:cNvSpPr>
              <p:nvPr/>
            </p:nvSpPr>
            <p:spPr bwMode="auto">
              <a:xfrm flipH="1" flipV="1">
                <a:off x="7897813" y="4159919"/>
                <a:ext cx="0" cy="162844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8" name="Line 120"/>
              <p:cNvSpPr>
                <a:spLocks noChangeShapeType="1"/>
              </p:cNvSpPr>
              <p:nvPr/>
            </p:nvSpPr>
            <p:spPr bwMode="auto">
              <a:xfrm flipH="1">
                <a:off x="7620000" y="4394200"/>
                <a:ext cx="182563" cy="47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9" name="Freeform 121"/>
              <p:cNvSpPr>
                <a:spLocks/>
              </p:cNvSpPr>
              <p:nvPr/>
            </p:nvSpPr>
            <p:spPr bwMode="auto">
              <a:xfrm>
                <a:off x="7620000" y="4725988"/>
                <a:ext cx="188913" cy="642938"/>
              </a:xfrm>
              <a:custGeom>
                <a:avLst/>
                <a:gdLst>
                  <a:gd name="T0" fmla="*/ 118 w 104"/>
                  <a:gd name="T1" fmla="*/ 0 h 204"/>
                  <a:gd name="T2" fmla="*/ 60 w 104"/>
                  <a:gd name="T3" fmla="*/ 0 h 204"/>
                  <a:gd name="T4" fmla="*/ 60 w 104"/>
                  <a:gd name="T5" fmla="*/ 403 h 204"/>
                  <a:gd name="T6" fmla="*/ 0 w 104"/>
                  <a:gd name="T7" fmla="*/ 403 h 20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4"/>
                  <a:gd name="T13" fmla="*/ 0 h 204"/>
                  <a:gd name="T14" fmla="*/ 104 w 104"/>
                  <a:gd name="T15" fmla="*/ 204 h 20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4" h="204">
                    <a:moveTo>
                      <a:pt x="103" y="0"/>
                    </a:moveTo>
                    <a:lnTo>
                      <a:pt x="52" y="0"/>
                    </a:lnTo>
                    <a:lnTo>
                      <a:pt x="52" y="203"/>
                    </a:lnTo>
                    <a:lnTo>
                      <a:pt x="0" y="203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0" name="Rectangle 122"/>
              <p:cNvSpPr>
                <a:spLocks noChangeArrowheads="1"/>
              </p:cNvSpPr>
              <p:nvPr/>
            </p:nvSpPr>
            <p:spPr bwMode="auto">
              <a:xfrm>
                <a:off x="7672388" y="4103688"/>
                <a:ext cx="514306" cy="13154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MemtoReg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301" name="Line 123"/>
              <p:cNvSpPr>
                <a:spLocks noChangeShapeType="1"/>
              </p:cNvSpPr>
              <p:nvPr/>
            </p:nvSpPr>
            <p:spPr bwMode="auto">
              <a:xfrm>
                <a:off x="7624763" y="5686425"/>
                <a:ext cx="152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2" name="Line 124"/>
              <p:cNvSpPr>
                <a:spLocks noChangeShapeType="1"/>
              </p:cNvSpPr>
              <p:nvPr/>
            </p:nvSpPr>
            <p:spPr bwMode="auto">
              <a:xfrm rot="5400000">
                <a:off x="7572375" y="5881688"/>
                <a:ext cx="4000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3" name="Line 125"/>
              <p:cNvSpPr>
                <a:spLocks noChangeShapeType="1"/>
              </p:cNvSpPr>
              <p:nvPr/>
            </p:nvSpPr>
            <p:spPr bwMode="auto">
              <a:xfrm flipV="1">
                <a:off x="8043863" y="4557713"/>
                <a:ext cx="0" cy="16525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4" name="Line 126"/>
              <p:cNvSpPr>
                <a:spLocks noChangeShapeType="1"/>
              </p:cNvSpPr>
              <p:nvPr/>
            </p:nvSpPr>
            <p:spPr bwMode="auto">
              <a:xfrm flipV="1">
                <a:off x="7977188" y="4557713"/>
                <a:ext cx="66675" cy="47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5" name="Freeform 127"/>
              <p:cNvSpPr>
                <a:spLocks/>
              </p:cNvSpPr>
              <p:nvPr/>
            </p:nvSpPr>
            <p:spPr bwMode="auto">
              <a:xfrm>
                <a:off x="1009650" y="3030538"/>
                <a:ext cx="438150" cy="1001713"/>
              </a:xfrm>
              <a:custGeom>
                <a:avLst/>
                <a:gdLst>
                  <a:gd name="T0" fmla="*/ 275 w 194"/>
                  <a:gd name="T1" fmla="*/ 0 h 631"/>
                  <a:gd name="T2" fmla="*/ 0 w 194"/>
                  <a:gd name="T3" fmla="*/ 2 h 631"/>
                  <a:gd name="T4" fmla="*/ 0 w 194"/>
                  <a:gd name="T5" fmla="*/ 630 h 631"/>
                  <a:gd name="T6" fmla="*/ 0 60000 65536"/>
                  <a:gd name="T7" fmla="*/ 0 60000 65536"/>
                  <a:gd name="T8" fmla="*/ 0 60000 65536"/>
                  <a:gd name="T9" fmla="*/ 0 w 194"/>
                  <a:gd name="T10" fmla="*/ 0 h 631"/>
                  <a:gd name="T11" fmla="*/ 194 w 194"/>
                  <a:gd name="T12" fmla="*/ 631 h 6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4" h="631">
                    <a:moveTo>
                      <a:pt x="193" y="0"/>
                    </a:moveTo>
                    <a:lnTo>
                      <a:pt x="0" y="2"/>
                    </a:lnTo>
                    <a:lnTo>
                      <a:pt x="0" y="63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6" name="Freeform 128"/>
              <p:cNvSpPr>
                <a:spLocks/>
              </p:cNvSpPr>
              <p:nvPr/>
            </p:nvSpPr>
            <p:spPr bwMode="auto">
              <a:xfrm>
                <a:off x="990600" y="4011613"/>
                <a:ext cx="38100" cy="38100"/>
              </a:xfrm>
              <a:custGeom>
                <a:avLst/>
                <a:gdLst>
                  <a:gd name="T0" fmla="*/ 12 w 24"/>
                  <a:gd name="T1" fmla="*/ 21 h 24"/>
                  <a:gd name="T2" fmla="*/ 14 w 24"/>
                  <a:gd name="T3" fmla="*/ 21 h 24"/>
                  <a:gd name="T4" fmla="*/ 16 w 24"/>
                  <a:gd name="T5" fmla="*/ 21 h 24"/>
                  <a:gd name="T6" fmla="*/ 17 w 24"/>
                  <a:gd name="T7" fmla="*/ 21 h 24"/>
                  <a:gd name="T8" fmla="*/ 19 w 24"/>
                  <a:gd name="T9" fmla="*/ 19 h 24"/>
                  <a:gd name="T10" fmla="*/ 19 w 24"/>
                  <a:gd name="T11" fmla="*/ 19 h 24"/>
                  <a:gd name="T12" fmla="*/ 21 w 24"/>
                  <a:gd name="T13" fmla="*/ 18 h 24"/>
                  <a:gd name="T14" fmla="*/ 23 w 24"/>
                  <a:gd name="T15" fmla="*/ 16 h 24"/>
                  <a:gd name="T16" fmla="*/ 23 w 24"/>
                  <a:gd name="T17" fmla="*/ 14 h 24"/>
                  <a:gd name="T18" fmla="*/ 23 w 24"/>
                  <a:gd name="T19" fmla="*/ 14 h 24"/>
                  <a:gd name="T20" fmla="*/ 23 w 24"/>
                  <a:gd name="T21" fmla="*/ 12 h 24"/>
                  <a:gd name="T22" fmla="*/ 23 w 24"/>
                  <a:gd name="T23" fmla="*/ 10 h 24"/>
                  <a:gd name="T24" fmla="*/ 23 w 24"/>
                  <a:gd name="T25" fmla="*/ 8 h 24"/>
                  <a:gd name="T26" fmla="*/ 23 w 24"/>
                  <a:gd name="T27" fmla="*/ 6 h 24"/>
                  <a:gd name="T28" fmla="*/ 21 w 24"/>
                  <a:gd name="T29" fmla="*/ 4 h 24"/>
                  <a:gd name="T30" fmla="*/ 19 w 24"/>
                  <a:gd name="T31" fmla="*/ 2 h 24"/>
                  <a:gd name="T32" fmla="*/ 19 w 24"/>
                  <a:gd name="T33" fmla="*/ 2 h 24"/>
                  <a:gd name="T34" fmla="*/ 17 w 24"/>
                  <a:gd name="T35" fmla="*/ 0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0 h 24"/>
                  <a:gd name="T48" fmla="*/ 6 w 24"/>
                  <a:gd name="T49" fmla="*/ 2 h 24"/>
                  <a:gd name="T50" fmla="*/ 4 w 24"/>
                  <a:gd name="T51" fmla="*/ 2 h 24"/>
                  <a:gd name="T52" fmla="*/ 2 w 24"/>
                  <a:gd name="T53" fmla="*/ 4 h 24"/>
                  <a:gd name="T54" fmla="*/ 2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2 h 24"/>
                  <a:gd name="T62" fmla="*/ 0 w 24"/>
                  <a:gd name="T63" fmla="*/ 14 h 24"/>
                  <a:gd name="T64" fmla="*/ 0 w 24"/>
                  <a:gd name="T65" fmla="*/ 14 h 24"/>
                  <a:gd name="T66" fmla="*/ 2 w 24"/>
                  <a:gd name="T67" fmla="*/ 16 h 24"/>
                  <a:gd name="T68" fmla="*/ 2 w 24"/>
                  <a:gd name="T69" fmla="*/ 18 h 24"/>
                  <a:gd name="T70" fmla="*/ 4 w 24"/>
                  <a:gd name="T71" fmla="*/ 19 h 24"/>
                  <a:gd name="T72" fmla="*/ 6 w 24"/>
                  <a:gd name="T73" fmla="*/ 19 h 24"/>
                  <a:gd name="T74" fmla="*/ 6 w 24"/>
                  <a:gd name="T75" fmla="*/ 21 h 24"/>
                  <a:gd name="T76" fmla="*/ 8 w 24"/>
                  <a:gd name="T77" fmla="*/ 21 h 24"/>
                  <a:gd name="T78" fmla="*/ 10 w 24"/>
                  <a:gd name="T79" fmla="*/ 21 h 24"/>
                  <a:gd name="T80" fmla="*/ 12 w 24"/>
                  <a:gd name="T81" fmla="*/ 23 h 24"/>
                  <a:gd name="T82" fmla="*/ 12 w 24"/>
                  <a:gd name="T83" fmla="*/ 23 h 24"/>
                  <a:gd name="T84" fmla="*/ 12 w 24"/>
                  <a:gd name="T85" fmla="*/ 21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2" y="21"/>
                    </a:moveTo>
                    <a:lnTo>
                      <a:pt x="14" y="21"/>
                    </a:lnTo>
                    <a:lnTo>
                      <a:pt x="16" y="21"/>
                    </a:lnTo>
                    <a:lnTo>
                      <a:pt x="17" y="21"/>
                    </a:lnTo>
                    <a:lnTo>
                      <a:pt x="19" y="19"/>
                    </a:lnTo>
                    <a:lnTo>
                      <a:pt x="21" y="18"/>
                    </a:lnTo>
                    <a:lnTo>
                      <a:pt x="23" y="16"/>
                    </a:lnTo>
                    <a:lnTo>
                      <a:pt x="23" y="14"/>
                    </a:lnTo>
                    <a:lnTo>
                      <a:pt x="23" y="12"/>
                    </a:lnTo>
                    <a:lnTo>
                      <a:pt x="23" y="10"/>
                    </a:lnTo>
                    <a:lnTo>
                      <a:pt x="23" y="8"/>
                    </a:lnTo>
                    <a:lnTo>
                      <a:pt x="23" y="6"/>
                    </a:lnTo>
                    <a:lnTo>
                      <a:pt x="21" y="4"/>
                    </a:lnTo>
                    <a:lnTo>
                      <a:pt x="19" y="2"/>
                    </a:lnTo>
                    <a:lnTo>
                      <a:pt x="17" y="0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2" y="16"/>
                    </a:lnTo>
                    <a:lnTo>
                      <a:pt x="2" y="18"/>
                    </a:lnTo>
                    <a:lnTo>
                      <a:pt x="4" y="19"/>
                    </a:lnTo>
                    <a:lnTo>
                      <a:pt x="6" y="19"/>
                    </a:lnTo>
                    <a:lnTo>
                      <a:pt x="6" y="21"/>
                    </a:lnTo>
                    <a:lnTo>
                      <a:pt x="8" y="21"/>
                    </a:lnTo>
                    <a:lnTo>
                      <a:pt x="10" y="21"/>
                    </a:lnTo>
                    <a:lnTo>
                      <a:pt x="12" y="23"/>
                    </a:lnTo>
                    <a:lnTo>
                      <a:pt x="12" y="21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7" name="Rectangle 129"/>
              <p:cNvSpPr>
                <a:spLocks noChangeArrowheads="1"/>
              </p:cNvSpPr>
              <p:nvPr/>
            </p:nvSpPr>
            <p:spPr bwMode="auto">
              <a:xfrm>
                <a:off x="1115889" y="3365813"/>
                <a:ext cx="241279" cy="2198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4</a:t>
                </a:r>
              </a:p>
            </p:txBody>
          </p:sp>
          <p:sp>
            <p:nvSpPr>
              <p:cNvPr id="308" name="Freeform 130"/>
              <p:cNvSpPr>
                <a:spLocks/>
              </p:cNvSpPr>
              <p:nvPr/>
            </p:nvSpPr>
            <p:spPr bwMode="auto">
              <a:xfrm>
                <a:off x="2157413" y="3081338"/>
                <a:ext cx="147638" cy="2820988"/>
              </a:xfrm>
              <a:custGeom>
                <a:avLst/>
                <a:gdLst>
                  <a:gd name="T0" fmla="*/ 90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0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9" name="Freeform 133"/>
              <p:cNvSpPr>
                <a:spLocks/>
              </p:cNvSpPr>
              <p:nvPr/>
            </p:nvSpPr>
            <p:spPr bwMode="auto">
              <a:xfrm>
                <a:off x="1452563" y="2935288"/>
                <a:ext cx="452438" cy="655638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FF99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10" name="Line 134"/>
              <p:cNvSpPr>
                <a:spLocks noChangeShapeType="1"/>
              </p:cNvSpPr>
              <p:nvPr/>
            </p:nvSpPr>
            <p:spPr bwMode="auto">
              <a:xfrm flipH="1">
                <a:off x="1287463" y="3479800"/>
                <a:ext cx="161925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11" name="Rectangle 135"/>
              <p:cNvSpPr>
                <a:spLocks noChangeArrowheads="1"/>
              </p:cNvSpPr>
              <p:nvPr/>
            </p:nvSpPr>
            <p:spPr bwMode="auto">
              <a:xfrm>
                <a:off x="1336697" y="4441825"/>
                <a:ext cx="500019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Instruction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Memory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312" name="Rectangle 137"/>
              <p:cNvSpPr>
                <a:spLocks noChangeArrowheads="1"/>
              </p:cNvSpPr>
              <p:nvPr/>
            </p:nvSpPr>
            <p:spPr bwMode="auto">
              <a:xfrm>
                <a:off x="1185863" y="3976688"/>
                <a:ext cx="368269" cy="1183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Address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313" name="Rectangle 138"/>
              <p:cNvSpPr>
                <a:spLocks noChangeArrowheads="1"/>
              </p:cNvSpPr>
              <p:nvPr/>
            </p:nvSpPr>
            <p:spPr bwMode="auto">
              <a:xfrm>
                <a:off x="1595438" y="3162300"/>
                <a:ext cx="182547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Add</a:t>
                </a:r>
              </a:p>
            </p:txBody>
          </p:sp>
          <p:sp>
            <p:nvSpPr>
              <p:cNvPr id="314" name="Rectangle 139"/>
              <p:cNvSpPr>
                <a:spLocks noChangeArrowheads="1"/>
              </p:cNvSpPr>
              <p:nvPr/>
            </p:nvSpPr>
            <p:spPr bwMode="auto">
              <a:xfrm>
                <a:off x="2137092" y="2888971"/>
                <a:ext cx="195246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F/D</a:t>
                </a:r>
              </a:p>
            </p:txBody>
          </p:sp>
          <p:grpSp>
            <p:nvGrpSpPr>
              <p:cNvPr id="315" name="Group 140"/>
              <p:cNvGrpSpPr>
                <a:grpSpLocks/>
              </p:cNvGrpSpPr>
              <p:nvPr/>
            </p:nvGrpSpPr>
            <p:grpSpPr bwMode="auto">
              <a:xfrm>
                <a:off x="685800" y="3836988"/>
                <a:ext cx="247650" cy="388938"/>
                <a:chOff x="480" y="2155"/>
                <a:chExt cx="156" cy="245"/>
              </a:xfrm>
            </p:grpSpPr>
            <p:sp>
              <p:nvSpPr>
                <p:cNvPr id="402" name="Freeform 141"/>
                <p:cNvSpPr>
                  <a:spLocks/>
                </p:cNvSpPr>
                <p:nvPr/>
              </p:nvSpPr>
              <p:spPr bwMode="auto">
                <a:xfrm>
                  <a:off x="480" y="2155"/>
                  <a:ext cx="156" cy="245"/>
                </a:xfrm>
                <a:custGeom>
                  <a:avLst/>
                  <a:gdLst>
                    <a:gd name="T0" fmla="*/ 155 w 104"/>
                    <a:gd name="T1" fmla="*/ 242 h 245"/>
                    <a:gd name="T2" fmla="*/ 155 w 104"/>
                    <a:gd name="T3" fmla="*/ 0 h 245"/>
                    <a:gd name="T4" fmla="*/ 0 w 104"/>
                    <a:gd name="T5" fmla="*/ 0 h 245"/>
                    <a:gd name="T6" fmla="*/ 0 w 104"/>
                    <a:gd name="T7" fmla="*/ 244 h 245"/>
                    <a:gd name="T8" fmla="*/ 155 w 104"/>
                    <a:gd name="T9" fmla="*/ 244 h 245"/>
                    <a:gd name="T10" fmla="*/ 155 w 104"/>
                    <a:gd name="T11" fmla="*/ 244 h 24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4"/>
                    <a:gd name="T19" fmla="*/ 0 h 245"/>
                    <a:gd name="T20" fmla="*/ 104 w 104"/>
                    <a:gd name="T21" fmla="*/ 245 h 24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4" h="245">
                      <a:moveTo>
                        <a:pt x="103" y="242"/>
                      </a:moveTo>
                      <a:lnTo>
                        <a:pt x="103" y="0"/>
                      </a:lnTo>
                      <a:lnTo>
                        <a:pt x="0" y="0"/>
                      </a:lnTo>
                      <a:lnTo>
                        <a:pt x="0" y="244"/>
                      </a:lnTo>
                      <a:lnTo>
                        <a:pt x="103" y="244"/>
                      </a:lnTo>
                    </a:path>
                  </a:pathLst>
                </a:custGeom>
                <a:solidFill>
                  <a:srgbClr val="FFE6CD"/>
                </a:solidFill>
                <a:ln w="190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403" name="Rectangle 142"/>
                <p:cNvSpPr>
                  <a:spLocks noChangeArrowheads="1"/>
                </p:cNvSpPr>
                <p:nvPr/>
              </p:nvSpPr>
              <p:spPr bwMode="auto">
                <a:xfrm>
                  <a:off x="522" y="2240"/>
                  <a:ext cx="76" cy="83"/>
                </a:xfrm>
                <a:prstGeom prst="rect">
                  <a:avLst/>
                </a:prstGeom>
                <a:solidFill>
                  <a:srgbClr val="FFE6C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 dirty="0">
                      <a:solidFill>
                        <a:srgbClr val="000000"/>
                      </a:solidFill>
                      <a:latin typeface="+mj-lt"/>
                    </a:rPr>
                    <a:t>PC</a:t>
                  </a:r>
                </a:p>
              </p:txBody>
            </p:sp>
          </p:grpSp>
          <p:sp>
            <p:nvSpPr>
              <p:cNvPr id="316" name="Line 143"/>
              <p:cNvSpPr>
                <a:spLocks noChangeShapeType="1"/>
              </p:cNvSpPr>
              <p:nvPr/>
            </p:nvSpPr>
            <p:spPr bwMode="auto">
              <a:xfrm flipH="1">
                <a:off x="2047875" y="4305300"/>
                <a:ext cx="1143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17" name="Line 144"/>
              <p:cNvSpPr>
                <a:spLocks noChangeShapeType="1"/>
              </p:cNvSpPr>
              <p:nvPr/>
            </p:nvSpPr>
            <p:spPr bwMode="auto">
              <a:xfrm flipV="1">
                <a:off x="1997077" y="2864659"/>
                <a:ext cx="0" cy="39844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18" name="Line 145"/>
              <p:cNvSpPr>
                <a:spLocks noChangeShapeType="1"/>
              </p:cNvSpPr>
              <p:nvPr/>
            </p:nvSpPr>
            <p:spPr bwMode="auto">
              <a:xfrm flipH="1" flipV="1">
                <a:off x="6100763" y="2574925"/>
                <a:ext cx="0" cy="90328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19" name="Line 146"/>
              <p:cNvSpPr>
                <a:spLocks noChangeShapeType="1"/>
              </p:cNvSpPr>
              <p:nvPr/>
            </p:nvSpPr>
            <p:spPr bwMode="auto">
              <a:xfrm rot="5400000" flipH="1" flipV="1">
                <a:off x="1612901" y="2482849"/>
                <a:ext cx="0" cy="76835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20" name="Line 147"/>
              <p:cNvSpPr>
                <a:spLocks noChangeShapeType="1"/>
              </p:cNvSpPr>
              <p:nvPr/>
            </p:nvSpPr>
            <p:spPr bwMode="auto">
              <a:xfrm rot="16200000" flipV="1">
                <a:off x="5962650" y="3335338"/>
                <a:ext cx="4763" cy="2714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21" name="Line 148"/>
              <p:cNvSpPr>
                <a:spLocks noChangeShapeType="1"/>
              </p:cNvSpPr>
              <p:nvPr/>
            </p:nvSpPr>
            <p:spPr bwMode="auto">
              <a:xfrm rot="16200000" flipV="1">
                <a:off x="827088" y="2465388"/>
                <a:ext cx="0" cy="5000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22" name="Line 149"/>
              <p:cNvSpPr>
                <a:spLocks noChangeShapeType="1"/>
              </p:cNvSpPr>
              <p:nvPr/>
            </p:nvSpPr>
            <p:spPr bwMode="auto">
              <a:xfrm flipV="1">
                <a:off x="571500" y="2709863"/>
                <a:ext cx="0" cy="13287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23" name="Line 150"/>
              <p:cNvSpPr>
                <a:spLocks noChangeShapeType="1"/>
              </p:cNvSpPr>
              <p:nvPr/>
            </p:nvSpPr>
            <p:spPr bwMode="auto">
              <a:xfrm rot="16200000" flipV="1">
                <a:off x="623888" y="3976688"/>
                <a:ext cx="0" cy="1047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grpSp>
            <p:nvGrpSpPr>
              <p:cNvPr id="324" name="Group 285"/>
              <p:cNvGrpSpPr>
                <a:grpSpLocks/>
              </p:cNvGrpSpPr>
              <p:nvPr/>
            </p:nvGrpSpPr>
            <p:grpSpPr bwMode="auto">
              <a:xfrm>
                <a:off x="4400559" y="4268788"/>
                <a:ext cx="233363" cy="509588"/>
                <a:chOff x="2772" y="2689"/>
                <a:chExt cx="147" cy="321"/>
              </a:xfrm>
            </p:grpSpPr>
            <p:sp>
              <p:nvSpPr>
                <p:cNvPr id="398" name="AutoShape 160"/>
                <p:cNvSpPr>
                  <a:spLocks noChangeArrowheads="1"/>
                </p:cNvSpPr>
                <p:nvPr/>
              </p:nvSpPr>
              <p:spPr bwMode="auto">
                <a:xfrm rot="5400000">
                  <a:off x="2713" y="2799"/>
                  <a:ext cx="297" cy="96"/>
                </a:xfrm>
                <a:prstGeom prst="flowChartTerminator">
                  <a:avLst/>
                </a:prstGeom>
                <a:solidFill>
                  <a:srgbClr val="EAEAEA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399" name="Rectangle 157"/>
                <p:cNvSpPr>
                  <a:spLocks noChangeArrowheads="1"/>
                </p:cNvSpPr>
                <p:nvPr/>
              </p:nvSpPr>
              <p:spPr bwMode="auto">
                <a:xfrm>
                  <a:off x="2775" y="2689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400" name="Rectangle 158"/>
                <p:cNvSpPr>
                  <a:spLocks noChangeArrowheads="1"/>
                </p:cNvSpPr>
                <p:nvPr/>
              </p:nvSpPr>
              <p:spPr bwMode="auto">
                <a:xfrm>
                  <a:off x="2772" y="2890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401" name="Rectangle 159"/>
                <p:cNvSpPr>
                  <a:spLocks noChangeArrowheads="1"/>
                </p:cNvSpPr>
                <p:nvPr/>
              </p:nvSpPr>
              <p:spPr bwMode="auto">
                <a:xfrm>
                  <a:off x="2851" y="2783"/>
                  <a:ext cx="44" cy="138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x</a:t>
                  </a:r>
                </a:p>
              </p:txBody>
            </p:sp>
          </p:grpSp>
          <p:sp>
            <p:nvSpPr>
              <p:cNvPr id="325" name="Line 161"/>
              <p:cNvSpPr>
                <a:spLocks noChangeShapeType="1"/>
              </p:cNvSpPr>
              <p:nvPr/>
            </p:nvSpPr>
            <p:spPr bwMode="auto">
              <a:xfrm flipV="1">
                <a:off x="5029200" y="4552950"/>
                <a:ext cx="0" cy="620713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26" name="Line 162"/>
              <p:cNvSpPr>
                <a:spLocks noChangeShapeType="1"/>
              </p:cNvSpPr>
              <p:nvPr/>
            </p:nvSpPr>
            <p:spPr bwMode="auto">
              <a:xfrm rot="5400000" flipV="1">
                <a:off x="4987925" y="5122863"/>
                <a:ext cx="0" cy="8255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grpSp>
            <p:nvGrpSpPr>
              <p:cNvPr id="327" name="Group 288"/>
              <p:cNvGrpSpPr>
                <a:grpSpLocks/>
              </p:cNvGrpSpPr>
              <p:nvPr/>
            </p:nvGrpSpPr>
            <p:grpSpPr bwMode="auto">
              <a:xfrm>
                <a:off x="1065214" y="2473325"/>
                <a:ext cx="230188" cy="500063"/>
                <a:chOff x="671" y="1558"/>
                <a:chExt cx="145" cy="315"/>
              </a:xfrm>
            </p:grpSpPr>
            <p:sp>
              <p:nvSpPr>
                <p:cNvPr id="394" name="AutoShape 167"/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579" y="1668"/>
                  <a:ext cx="297" cy="96"/>
                </a:xfrm>
                <a:prstGeom prst="flowChartTerminator">
                  <a:avLst/>
                </a:prstGeom>
                <a:solidFill>
                  <a:srgbClr val="EAEAEA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395" name="Rectangle 164"/>
                <p:cNvSpPr>
                  <a:spLocks noChangeArrowheads="1"/>
                </p:cNvSpPr>
                <p:nvPr/>
              </p:nvSpPr>
              <p:spPr bwMode="auto">
                <a:xfrm flipH="1">
                  <a:off x="672" y="1558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396" name="Rectangle 165"/>
                <p:cNvSpPr>
                  <a:spLocks noChangeArrowheads="1"/>
                </p:cNvSpPr>
                <p:nvPr/>
              </p:nvSpPr>
              <p:spPr bwMode="auto">
                <a:xfrm flipH="1">
                  <a:off x="671" y="1753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397" name="Rectangle 166"/>
                <p:cNvSpPr>
                  <a:spLocks noChangeArrowheads="1"/>
                </p:cNvSpPr>
                <p:nvPr/>
              </p:nvSpPr>
              <p:spPr bwMode="auto">
                <a:xfrm flipH="1">
                  <a:off x="692" y="1645"/>
                  <a:ext cx="44" cy="138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x</a:t>
                  </a:r>
                </a:p>
              </p:txBody>
            </p:sp>
          </p:grpSp>
          <p:grpSp>
            <p:nvGrpSpPr>
              <p:cNvPr id="328" name="Group 284"/>
              <p:cNvGrpSpPr>
                <a:grpSpLocks/>
              </p:cNvGrpSpPr>
              <p:nvPr/>
            </p:nvGrpSpPr>
            <p:grpSpPr bwMode="auto">
              <a:xfrm>
                <a:off x="7748604" y="4302125"/>
                <a:ext cx="233363" cy="509588"/>
                <a:chOff x="4881" y="2710"/>
                <a:chExt cx="147" cy="321"/>
              </a:xfrm>
            </p:grpSpPr>
            <p:sp>
              <p:nvSpPr>
                <p:cNvPr id="390" name="AutoShape 172"/>
                <p:cNvSpPr>
                  <a:spLocks noChangeArrowheads="1"/>
                </p:cNvSpPr>
                <p:nvPr/>
              </p:nvSpPr>
              <p:spPr bwMode="auto">
                <a:xfrm rot="5400000">
                  <a:off x="4822" y="2820"/>
                  <a:ext cx="297" cy="96"/>
                </a:xfrm>
                <a:prstGeom prst="flowChartTerminator">
                  <a:avLst/>
                </a:prstGeom>
                <a:solidFill>
                  <a:srgbClr val="EAEAEA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391" name="Rectangle 169"/>
                <p:cNvSpPr>
                  <a:spLocks noChangeArrowheads="1"/>
                </p:cNvSpPr>
                <p:nvPr/>
              </p:nvSpPr>
              <p:spPr bwMode="auto">
                <a:xfrm>
                  <a:off x="4884" y="2710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392" name="Rectangle 170"/>
                <p:cNvSpPr>
                  <a:spLocks noChangeArrowheads="1"/>
                </p:cNvSpPr>
                <p:nvPr/>
              </p:nvSpPr>
              <p:spPr bwMode="auto">
                <a:xfrm>
                  <a:off x="4881" y="2911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393" name="Rectangle 171"/>
                <p:cNvSpPr>
                  <a:spLocks noChangeArrowheads="1"/>
                </p:cNvSpPr>
                <p:nvPr/>
              </p:nvSpPr>
              <p:spPr bwMode="auto">
                <a:xfrm>
                  <a:off x="4956" y="2811"/>
                  <a:ext cx="44" cy="138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x</a:t>
                  </a:r>
                </a:p>
              </p:txBody>
            </p:sp>
          </p:grpSp>
          <p:sp>
            <p:nvSpPr>
              <p:cNvPr id="329" name="Rectangle 173"/>
              <p:cNvSpPr>
                <a:spLocks noChangeArrowheads="1"/>
              </p:cNvSpPr>
              <p:nvPr/>
            </p:nvSpPr>
            <p:spPr bwMode="auto">
              <a:xfrm>
                <a:off x="1525631" y="4242924"/>
                <a:ext cx="500020" cy="1183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Instruction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330" name="Line 176"/>
              <p:cNvSpPr>
                <a:spLocks noChangeShapeType="1"/>
              </p:cNvSpPr>
              <p:nvPr/>
            </p:nvSpPr>
            <p:spPr bwMode="auto">
              <a:xfrm flipH="1">
                <a:off x="1984421" y="2574925"/>
                <a:ext cx="41211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31" name="Line 177"/>
              <p:cNvSpPr>
                <a:spLocks noChangeShapeType="1"/>
              </p:cNvSpPr>
              <p:nvPr/>
            </p:nvSpPr>
            <p:spPr bwMode="auto">
              <a:xfrm flipV="1">
                <a:off x="6300819" y="3786028"/>
                <a:ext cx="100014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32" name="Line 178"/>
              <p:cNvSpPr>
                <a:spLocks noChangeShapeType="1"/>
              </p:cNvSpPr>
              <p:nvPr/>
            </p:nvSpPr>
            <p:spPr bwMode="auto">
              <a:xfrm rot="16200000" flipH="1" flipV="1">
                <a:off x="5701207" y="3099296"/>
                <a:ext cx="1386484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33" name="Line 179"/>
              <p:cNvSpPr>
                <a:spLocks noChangeShapeType="1"/>
              </p:cNvSpPr>
              <p:nvPr/>
            </p:nvSpPr>
            <p:spPr bwMode="auto">
              <a:xfrm>
                <a:off x="1149350" y="2406052"/>
                <a:ext cx="5251451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49" name="Line 252"/>
              <p:cNvSpPr>
                <a:spLocks noChangeShapeType="1"/>
              </p:cNvSpPr>
              <p:nvPr/>
            </p:nvSpPr>
            <p:spPr bwMode="auto">
              <a:xfrm flipH="1">
                <a:off x="1231900" y="2574925"/>
                <a:ext cx="752475" cy="31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53" name="Freeform 257"/>
              <p:cNvSpPr>
                <a:spLocks/>
              </p:cNvSpPr>
              <p:nvPr/>
            </p:nvSpPr>
            <p:spPr bwMode="auto">
              <a:xfrm>
                <a:off x="2581275" y="3886200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6 w 24"/>
                  <a:gd name="T5" fmla="*/ 23 h 24"/>
                  <a:gd name="T6" fmla="*/ 18 w 24"/>
                  <a:gd name="T7" fmla="*/ 21 h 24"/>
                  <a:gd name="T8" fmla="*/ 18 w 24"/>
                  <a:gd name="T9" fmla="*/ 21 h 24"/>
                  <a:gd name="T10" fmla="*/ 20 w 24"/>
                  <a:gd name="T11" fmla="*/ 19 h 24"/>
                  <a:gd name="T12" fmla="*/ 22 w 24"/>
                  <a:gd name="T13" fmla="*/ 19 h 24"/>
                  <a:gd name="T14" fmla="*/ 22 w 24"/>
                  <a:gd name="T15" fmla="*/ 17 h 24"/>
                  <a:gd name="T16" fmla="*/ 23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9 h 24"/>
                  <a:gd name="T24" fmla="*/ 23 w 24"/>
                  <a:gd name="T25" fmla="*/ 7 h 24"/>
                  <a:gd name="T26" fmla="*/ 22 w 24"/>
                  <a:gd name="T27" fmla="*/ 5 h 24"/>
                  <a:gd name="T28" fmla="*/ 22 w 24"/>
                  <a:gd name="T29" fmla="*/ 5 h 24"/>
                  <a:gd name="T30" fmla="*/ 20 w 24"/>
                  <a:gd name="T31" fmla="*/ 4 h 24"/>
                  <a:gd name="T32" fmla="*/ 18 w 24"/>
                  <a:gd name="T33" fmla="*/ 2 h 24"/>
                  <a:gd name="T34" fmla="*/ 18 w 24"/>
                  <a:gd name="T35" fmla="*/ 2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4 w 24"/>
                  <a:gd name="T51" fmla="*/ 4 h 24"/>
                  <a:gd name="T52" fmla="*/ 2 w 24"/>
                  <a:gd name="T53" fmla="*/ 5 h 24"/>
                  <a:gd name="T54" fmla="*/ 2 w 24"/>
                  <a:gd name="T55" fmla="*/ 5 h 24"/>
                  <a:gd name="T56" fmla="*/ 0 w 24"/>
                  <a:gd name="T57" fmla="*/ 7 h 24"/>
                  <a:gd name="T58" fmla="*/ 0 w 24"/>
                  <a:gd name="T59" fmla="*/ 9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2 w 24"/>
                  <a:gd name="T67" fmla="*/ 17 h 24"/>
                  <a:gd name="T68" fmla="*/ 2 w 24"/>
                  <a:gd name="T69" fmla="*/ 19 h 24"/>
                  <a:gd name="T70" fmla="*/ 4 w 24"/>
                  <a:gd name="T71" fmla="*/ 19 h 24"/>
                  <a:gd name="T72" fmla="*/ 4 w 24"/>
                  <a:gd name="T73" fmla="*/ 21 h 24"/>
                  <a:gd name="T74" fmla="*/ 6 w 24"/>
                  <a:gd name="T75" fmla="*/ 21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2" y="19"/>
                    </a:lnTo>
                    <a:lnTo>
                      <a:pt x="22" y="17"/>
                    </a:lnTo>
                    <a:lnTo>
                      <a:pt x="23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9"/>
                    </a:lnTo>
                    <a:lnTo>
                      <a:pt x="23" y="7"/>
                    </a:lnTo>
                    <a:lnTo>
                      <a:pt x="22" y="5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</p:grpSp>
        <p:cxnSp>
          <p:nvCxnSpPr>
            <p:cNvPr id="202" name="Straight Connector 201"/>
            <p:cNvCxnSpPr>
              <a:stCxn id="353" idx="0"/>
              <a:endCxn id="205" idx="0"/>
            </p:cNvCxnSpPr>
            <p:nvPr/>
          </p:nvCxnSpPr>
          <p:spPr>
            <a:xfrm flipH="1">
              <a:off x="4145917" y="3799350"/>
              <a:ext cx="4349" cy="14511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Line 34"/>
            <p:cNvSpPr>
              <a:spLocks noChangeShapeType="1"/>
            </p:cNvSpPr>
            <p:nvPr/>
          </p:nvSpPr>
          <p:spPr bwMode="auto">
            <a:xfrm flipV="1">
              <a:off x="5221165" y="5091059"/>
              <a:ext cx="197646" cy="6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sp>
          <p:nvSpPr>
            <p:cNvPr id="204" name="Line 34"/>
            <p:cNvSpPr>
              <a:spLocks noChangeShapeType="1"/>
            </p:cNvSpPr>
            <p:nvPr/>
          </p:nvSpPr>
          <p:spPr bwMode="auto">
            <a:xfrm>
              <a:off x="4145917" y="4926748"/>
              <a:ext cx="75122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sp>
          <p:nvSpPr>
            <p:cNvPr id="205" name="Line 34"/>
            <p:cNvSpPr>
              <a:spLocks noChangeShapeType="1"/>
            </p:cNvSpPr>
            <p:nvPr/>
          </p:nvSpPr>
          <p:spPr bwMode="auto">
            <a:xfrm>
              <a:off x="4145917" y="5250491"/>
              <a:ext cx="75122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4068163" y="3587429"/>
              <a:ext cx="44728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[19-15]</a:t>
              </a:r>
              <a:endParaRPr lang="ru-RU" sz="600" dirty="0"/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4075379" y="3864423"/>
              <a:ext cx="44246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[14-20]</a:t>
              </a:r>
              <a:endParaRPr lang="ru-RU" sz="600" dirty="0"/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4352814" y="4763282"/>
              <a:ext cx="44246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[31-20]</a:t>
              </a:r>
              <a:endParaRPr lang="ru-RU" sz="600" dirty="0"/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4254563" y="5091736"/>
              <a:ext cx="44246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[11-7]</a:t>
              </a:r>
              <a:endParaRPr lang="ru-RU" sz="600" dirty="0"/>
            </a:p>
          </p:txBody>
        </p:sp>
        <p:cxnSp>
          <p:nvCxnSpPr>
            <p:cNvPr id="210" name="Straight Connector 209"/>
            <p:cNvCxnSpPr/>
            <p:nvPr/>
          </p:nvCxnSpPr>
          <p:spPr>
            <a:xfrm>
              <a:off x="4645410" y="5255254"/>
              <a:ext cx="0" cy="4033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Line 131"/>
            <p:cNvSpPr>
              <a:spLocks noChangeShapeType="1"/>
            </p:cNvSpPr>
            <p:nvPr/>
          </p:nvSpPr>
          <p:spPr bwMode="auto">
            <a:xfrm flipH="1" flipV="1">
              <a:off x="2541944" y="3597493"/>
              <a:ext cx="115719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cxnSp>
          <p:nvCxnSpPr>
            <p:cNvPr id="212" name="Straight Connector 211"/>
            <p:cNvCxnSpPr/>
            <p:nvPr/>
          </p:nvCxnSpPr>
          <p:spPr>
            <a:xfrm>
              <a:off x="3964296" y="3089017"/>
              <a:ext cx="1" cy="4984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flipH="1" flipV="1">
              <a:off x="3861701" y="3591263"/>
              <a:ext cx="98251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flipH="1" flipV="1">
              <a:off x="3449785" y="3104895"/>
              <a:ext cx="98251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26.10.2020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9" name="Rectangle 51"/>
          <p:cNvSpPr>
            <a:spLocks noChangeArrowheads="1"/>
          </p:cNvSpPr>
          <p:nvPr/>
        </p:nvSpPr>
        <p:spPr bwMode="auto">
          <a:xfrm>
            <a:off x="6641829" y="2804455"/>
            <a:ext cx="25648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+mj-lt"/>
              </a:rPr>
              <a:t>zero</a:t>
            </a:r>
            <a:r>
              <a:rPr lang="en-US" sz="900" dirty="0">
                <a:solidFill>
                  <a:srgbClr val="000000"/>
                </a:solidFill>
                <a:latin typeface="+mj-lt"/>
              </a:rPr>
              <a:t>?</a:t>
            </a:r>
          </a:p>
        </p:txBody>
      </p:sp>
      <p:sp>
        <p:nvSpPr>
          <p:cNvPr id="170" name="Rectangle 35"/>
          <p:cNvSpPr>
            <a:spLocks noChangeArrowheads="1"/>
          </p:cNvSpPr>
          <p:nvPr/>
        </p:nvSpPr>
        <p:spPr bwMode="auto">
          <a:xfrm>
            <a:off x="5779057" y="2710355"/>
            <a:ext cx="33021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EB7500"/>
                </a:solidFill>
                <a:latin typeface="+mj-lt"/>
              </a:rPr>
              <a:t>ALUSrc</a:t>
            </a:r>
            <a:endParaRPr lang="en-US" sz="900" dirty="0">
              <a:solidFill>
                <a:srgbClr val="EB7500"/>
              </a:solidFill>
              <a:latin typeface="+mj-lt"/>
            </a:endParaRPr>
          </a:p>
        </p:txBody>
      </p:sp>
      <p:sp>
        <p:nvSpPr>
          <p:cNvPr id="1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4388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>
                <a:solidFill>
                  <a:srgbClr val="0070C0"/>
                </a:solidFill>
              </a:rPr>
              <a:t>Pipelined execution: cycle 2</a:t>
            </a:r>
          </a:p>
        </p:txBody>
      </p:sp>
      <p:sp>
        <p:nvSpPr>
          <p:cNvPr id="175" name="Rectangle 3"/>
          <p:cNvSpPr>
            <a:spLocks noChangeArrowheads="1"/>
          </p:cNvSpPr>
          <p:nvPr/>
        </p:nvSpPr>
        <p:spPr bwMode="auto">
          <a:xfrm>
            <a:off x="1676401" y="5118101"/>
            <a:ext cx="2613631" cy="116339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1000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0  lw  x10, 9(x1)</a:t>
            </a:r>
          </a:p>
          <a:p>
            <a:pPr>
              <a:spcBef>
                <a:spcPct val="1000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4  sub x11, x2, x3</a:t>
            </a:r>
          </a:p>
          <a:p>
            <a:pPr>
              <a:spcBef>
                <a:spcPct val="1000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8  and x12, x4, x5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12  or  x13, x6, x7</a:t>
            </a:r>
          </a:p>
        </p:txBody>
      </p:sp>
      <p:sp>
        <p:nvSpPr>
          <p:cNvPr id="176" name="Rectangle 287"/>
          <p:cNvSpPr>
            <a:spLocks noChangeArrowheads="1"/>
          </p:cNvSpPr>
          <p:nvPr/>
        </p:nvSpPr>
        <p:spPr bwMode="auto">
          <a:xfrm>
            <a:off x="1682726" y="4490437"/>
            <a:ext cx="345607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PC</a:t>
            </a:r>
          </a:p>
        </p:txBody>
      </p:sp>
      <p:cxnSp>
        <p:nvCxnSpPr>
          <p:cNvPr id="177" name="Straight Arrow Connector 6"/>
          <p:cNvCxnSpPr>
            <a:stCxn id="176" idx="2"/>
          </p:cNvCxnSpPr>
          <p:nvPr/>
        </p:nvCxnSpPr>
        <p:spPr bwMode="auto">
          <a:xfrm>
            <a:off x="1855530" y="4859769"/>
            <a:ext cx="5497" cy="22860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78" name="Rectangle 266"/>
          <p:cNvSpPr>
            <a:spLocks noChangeArrowheads="1"/>
          </p:cNvSpPr>
          <p:nvPr/>
        </p:nvSpPr>
        <p:spPr bwMode="auto">
          <a:xfrm>
            <a:off x="3598629" y="2755838"/>
            <a:ext cx="422552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sub</a:t>
            </a:r>
          </a:p>
        </p:txBody>
      </p:sp>
      <p:sp>
        <p:nvSpPr>
          <p:cNvPr id="179" name="Rectangle 287"/>
          <p:cNvSpPr>
            <a:spLocks noChangeArrowheads="1"/>
          </p:cNvSpPr>
          <p:nvPr/>
        </p:nvSpPr>
        <p:spPr bwMode="auto">
          <a:xfrm>
            <a:off x="5410994" y="1669178"/>
            <a:ext cx="209353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0</a:t>
            </a:r>
          </a:p>
        </p:txBody>
      </p:sp>
      <p:sp>
        <p:nvSpPr>
          <p:cNvPr id="165" name="Rectangle 287"/>
          <p:cNvSpPr>
            <a:spLocks noChangeArrowheads="1"/>
          </p:cNvSpPr>
          <p:nvPr/>
        </p:nvSpPr>
        <p:spPr bwMode="auto">
          <a:xfrm>
            <a:off x="2252608" y="2486003"/>
            <a:ext cx="209353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4</a:t>
            </a:r>
          </a:p>
        </p:txBody>
      </p:sp>
      <p:sp>
        <p:nvSpPr>
          <p:cNvPr id="166" name="Rectangle 287"/>
          <p:cNvSpPr>
            <a:spLocks noChangeArrowheads="1"/>
          </p:cNvSpPr>
          <p:nvPr/>
        </p:nvSpPr>
        <p:spPr bwMode="auto">
          <a:xfrm>
            <a:off x="3681944" y="2154988"/>
            <a:ext cx="209353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4</a:t>
            </a:r>
          </a:p>
        </p:txBody>
      </p:sp>
      <p:sp>
        <p:nvSpPr>
          <p:cNvPr id="167" name="Rectangle 287"/>
          <p:cNvSpPr>
            <a:spLocks noChangeArrowheads="1"/>
          </p:cNvSpPr>
          <p:nvPr/>
        </p:nvSpPr>
        <p:spPr bwMode="auto">
          <a:xfrm>
            <a:off x="5360376" y="4215547"/>
            <a:ext cx="326371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10</a:t>
            </a:r>
          </a:p>
        </p:txBody>
      </p:sp>
      <p:sp>
        <p:nvSpPr>
          <p:cNvPr id="168" name="Rectangle 287"/>
          <p:cNvSpPr>
            <a:spLocks noChangeArrowheads="1"/>
          </p:cNvSpPr>
          <p:nvPr/>
        </p:nvSpPr>
        <p:spPr bwMode="auto">
          <a:xfrm>
            <a:off x="5303657" y="2505808"/>
            <a:ext cx="443391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[x1]</a:t>
            </a:r>
          </a:p>
        </p:txBody>
      </p:sp>
      <p:sp>
        <p:nvSpPr>
          <p:cNvPr id="171" name="Rectangle 287"/>
          <p:cNvSpPr>
            <a:spLocks noChangeArrowheads="1"/>
          </p:cNvSpPr>
          <p:nvPr/>
        </p:nvSpPr>
        <p:spPr bwMode="auto">
          <a:xfrm>
            <a:off x="5414086" y="3669810"/>
            <a:ext cx="209353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9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6565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608" y="365126"/>
            <a:ext cx="11142784" cy="626650"/>
          </a:xfrm>
        </p:spPr>
        <p:txBody>
          <a:bodyPr>
            <a:noAutofit/>
          </a:bodyPr>
          <a:lstStyle/>
          <a:p>
            <a:r>
              <a:rPr lang="en-US"/>
              <a:t>Refresher: RISC-V </a:t>
            </a:r>
            <a:r>
              <a:rPr lang="en-US" dirty="0"/>
              <a:t>Single-Cycle Implementation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26.10.2020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6" name="Slide Number Placeholder 17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84" name="Elbow Connector 28">
            <a:extLst>
              <a:ext uri="{FF2B5EF4-FFF2-40B4-BE49-F238E27FC236}">
                <a16:creationId xmlns:a16="http://schemas.microsoft.com/office/drawing/2014/main" id="{B8C88D8E-6FEB-4F74-9027-EBCAA627B068}"/>
              </a:ext>
            </a:extLst>
          </p:cNvPr>
          <p:cNvCxnSpPr>
            <a:cxnSpLocks/>
            <a:stCxn id="291" idx="3"/>
          </p:cNvCxnSpPr>
          <p:nvPr/>
        </p:nvCxnSpPr>
        <p:spPr bwMode="auto">
          <a:xfrm flipV="1">
            <a:off x="5912753" y="4265410"/>
            <a:ext cx="726079" cy="1028155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85" name="Group 184"/>
          <p:cNvGrpSpPr/>
          <p:nvPr/>
        </p:nvGrpSpPr>
        <p:grpSpPr>
          <a:xfrm>
            <a:off x="1678671" y="2994625"/>
            <a:ext cx="1622694" cy="1386326"/>
            <a:chOff x="1738845" y="3229513"/>
            <a:chExt cx="1622694" cy="1386326"/>
          </a:xfrm>
        </p:grpSpPr>
        <p:grpSp>
          <p:nvGrpSpPr>
            <p:cNvPr id="186" name="Group 185"/>
            <p:cNvGrpSpPr/>
            <p:nvPr/>
          </p:nvGrpSpPr>
          <p:grpSpPr>
            <a:xfrm>
              <a:off x="1738845" y="3229513"/>
              <a:ext cx="1447262" cy="1386326"/>
              <a:chOff x="3124738" y="3598050"/>
              <a:chExt cx="1447262" cy="1386326"/>
            </a:xfrm>
          </p:grpSpPr>
          <p:sp>
            <p:nvSpPr>
              <p:cNvPr id="188" name="Rectangle 187"/>
              <p:cNvSpPr/>
              <p:nvPr/>
            </p:nvSpPr>
            <p:spPr bwMode="auto">
              <a:xfrm>
                <a:off x="3126744" y="3598050"/>
                <a:ext cx="1445256" cy="138632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89" name="TextBox 188"/>
              <p:cNvSpPr txBox="1"/>
              <p:nvPr/>
            </p:nvSpPr>
            <p:spPr>
              <a:xfrm>
                <a:off x="3124738" y="3598050"/>
                <a:ext cx="62388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>
                    <a:latin typeface="+mj-lt"/>
                  </a:rPr>
                  <a:t>Read</a:t>
                </a:r>
                <a:endParaRPr lang="en-US" sz="1100" dirty="0">
                  <a:latin typeface="+mj-lt"/>
                </a:endParaRPr>
              </a:p>
              <a:p>
                <a:r>
                  <a:rPr lang="en-US" sz="1100">
                    <a:latin typeface="+mj-lt"/>
                  </a:rPr>
                  <a:t>address</a:t>
                </a:r>
                <a:endParaRPr lang="en-US" sz="1100" dirty="0">
                  <a:latin typeface="+mj-lt"/>
                </a:endParaRPr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3673849" y="3601253"/>
                <a:ext cx="8981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>
                    <a:latin typeface="+mj-lt"/>
                  </a:rPr>
                  <a:t>Instruction </a:t>
                </a:r>
                <a:r>
                  <a:rPr lang="en-US" sz="1100" dirty="0">
                    <a:latin typeface="+mj-lt"/>
                  </a:rPr>
                  <a:t>[31-0]</a:t>
                </a:r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3448012" y="4147773"/>
                <a:ext cx="8027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Memory</a:t>
                </a:r>
                <a:endParaRPr lang="en-US" sz="1400" dirty="0">
                  <a:latin typeface="+mj-lt"/>
                </a:endParaRPr>
              </a:p>
            </p:txBody>
          </p:sp>
        </p:grpSp>
        <p:cxnSp>
          <p:nvCxnSpPr>
            <p:cNvPr id="187" name="Straight Arrow Connector 186"/>
            <p:cNvCxnSpPr>
              <a:stCxn id="190" idx="3"/>
            </p:cNvCxnSpPr>
            <p:nvPr/>
          </p:nvCxnSpPr>
          <p:spPr bwMode="auto">
            <a:xfrm>
              <a:off x="3186107" y="3448160"/>
              <a:ext cx="175432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grpSp>
        <p:nvGrpSpPr>
          <p:cNvPr id="192" name="Group 191"/>
          <p:cNvGrpSpPr/>
          <p:nvPr/>
        </p:nvGrpSpPr>
        <p:grpSpPr>
          <a:xfrm>
            <a:off x="4631902" y="3005502"/>
            <a:ext cx="1552498" cy="1873251"/>
            <a:chOff x="4488424" y="3657632"/>
            <a:chExt cx="1552498" cy="1873251"/>
          </a:xfrm>
        </p:grpSpPr>
        <p:sp>
          <p:nvSpPr>
            <p:cNvPr id="193" name="Rectangle 192"/>
            <p:cNvSpPr/>
            <p:nvPr/>
          </p:nvSpPr>
          <p:spPr bwMode="auto">
            <a:xfrm>
              <a:off x="4490028" y="3657632"/>
              <a:ext cx="1550894" cy="18706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4490028" y="3657633"/>
              <a:ext cx="7280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+mj-lt"/>
                </a:rPr>
                <a:t>Read</a:t>
              </a:r>
              <a:endParaRPr lang="en-US" sz="1100" dirty="0">
                <a:latin typeface="+mj-lt"/>
              </a:endParaRPr>
            </a:p>
            <a:p>
              <a:r>
                <a:rPr lang="en-US" sz="1100">
                  <a:latin typeface="+mj-lt"/>
                </a:rPr>
                <a:t>register </a:t>
              </a:r>
              <a:r>
                <a:rPr lang="en-US" sz="1100" b="1" dirty="0">
                  <a:latin typeface="+mj-lt"/>
                </a:rPr>
                <a:t>1</a:t>
              </a: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5142771" y="3660836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>
                  <a:latin typeface="+mj-lt"/>
                </a:rPr>
                <a:t>Read</a:t>
              </a:r>
              <a:endParaRPr lang="en-US" sz="1100" dirty="0">
                <a:latin typeface="+mj-lt"/>
              </a:endParaRPr>
            </a:p>
            <a:p>
              <a:pPr algn="r"/>
              <a:r>
                <a:rPr lang="en-US" sz="1100" dirty="0">
                  <a:latin typeface="+mj-lt"/>
                </a:rPr>
                <a:t>data </a:t>
              </a:r>
              <a:r>
                <a:rPr lang="en-US" sz="1100" b="1" dirty="0">
                  <a:latin typeface="+mj-lt"/>
                </a:rPr>
                <a:t>1</a:t>
              </a: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5141166" y="5220532"/>
              <a:ext cx="8429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>
                  <a:latin typeface="+mj-lt"/>
                </a:rPr>
                <a:t>Registers</a:t>
              </a:r>
              <a:endParaRPr lang="en-US" sz="1400" dirty="0">
                <a:latin typeface="+mj-lt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4490028" y="4132149"/>
              <a:ext cx="7280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+mj-lt"/>
                </a:rPr>
                <a:t>Read</a:t>
              </a:r>
              <a:endParaRPr lang="en-US" sz="1100" dirty="0">
                <a:latin typeface="+mj-lt"/>
              </a:endParaRPr>
            </a:p>
            <a:p>
              <a:r>
                <a:rPr lang="en-US" sz="1100">
                  <a:latin typeface="+mj-lt"/>
                </a:rPr>
                <a:t>register </a:t>
              </a:r>
              <a:r>
                <a:rPr lang="en-US" sz="1100" b="1" dirty="0">
                  <a:latin typeface="+mj-lt"/>
                </a:rPr>
                <a:t>2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5142771" y="4285847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>
                  <a:latin typeface="+mj-lt"/>
                </a:rPr>
                <a:t>Read</a:t>
              </a:r>
              <a:endParaRPr lang="en-US" sz="1100" dirty="0">
                <a:latin typeface="+mj-lt"/>
              </a:endParaRPr>
            </a:p>
            <a:p>
              <a:pPr algn="r"/>
              <a:r>
                <a:rPr lang="en-US" sz="1100" dirty="0">
                  <a:latin typeface="+mj-lt"/>
                </a:rPr>
                <a:t>data </a:t>
              </a:r>
              <a:r>
                <a:rPr lang="en-US" sz="1100" b="1" dirty="0">
                  <a:latin typeface="+mj-lt"/>
                </a:rPr>
                <a:t>2</a:t>
              </a: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4488424" y="4669109"/>
              <a:ext cx="62388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+mj-lt"/>
                </a:rPr>
                <a:t>Write</a:t>
              </a:r>
              <a:endParaRPr lang="en-US" sz="1100" dirty="0">
                <a:latin typeface="+mj-lt"/>
              </a:endParaRPr>
            </a:p>
            <a:p>
              <a:r>
                <a:rPr lang="en-US" sz="1100">
                  <a:latin typeface="+mj-lt"/>
                </a:rPr>
                <a:t>register</a:t>
              </a:r>
              <a:endParaRPr lang="en-US" sz="1100" b="1" dirty="0">
                <a:latin typeface="+mj-lt"/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4490028" y="5099996"/>
              <a:ext cx="50687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+mj-lt"/>
                </a:rPr>
                <a:t>Write</a:t>
              </a:r>
              <a:endParaRPr lang="en-US" sz="1100" dirty="0">
                <a:latin typeface="+mj-lt"/>
              </a:endParaRPr>
            </a:p>
            <a:p>
              <a:r>
                <a:rPr lang="en-US" sz="1100" dirty="0">
                  <a:latin typeface="+mj-lt"/>
                </a:rPr>
                <a:t>data</a:t>
              </a:r>
              <a:endParaRPr lang="en-US" sz="1100" b="1" dirty="0">
                <a:latin typeface="+mj-lt"/>
              </a:endParaRPr>
            </a:p>
          </p:txBody>
        </p:sp>
        <p:sp>
          <p:nvSpPr>
            <p:cNvPr id="201" name="Rectangle 200"/>
            <p:cNvSpPr/>
            <p:nvPr/>
          </p:nvSpPr>
          <p:spPr bwMode="auto">
            <a:xfrm>
              <a:off x="5194990" y="3666551"/>
              <a:ext cx="133350" cy="1333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202" name="Group 201"/>
          <p:cNvGrpSpPr/>
          <p:nvPr/>
        </p:nvGrpSpPr>
        <p:grpSpPr>
          <a:xfrm>
            <a:off x="5037353" y="2631170"/>
            <a:ext cx="739305" cy="393410"/>
            <a:chOff x="4262754" y="2858356"/>
            <a:chExt cx="739305" cy="393410"/>
          </a:xfrm>
        </p:grpSpPr>
        <p:sp>
          <p:nvSpPr>
            <p:cNvPr id="203" name="TextBox 202"/>
            <p:cNvSpPr txBox="1"/>
            <p:nvPr/>
          </p:nvSpPr>
          <p:spPr>
            <a:xfrm>
              <a:off x="4262754" y="2858356"/>
              <a:ext cx="739305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>
                  <a:solidFill>
                    <a:schemeClr val="accent1"/>
                  </a:solidFill>
                  <a:latin typeface="+mj-lt"/>
                </a:rPr>
                <a:t>RegWrite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204" name="Straight Connector 203"/>
            <p:cNvCxnSpPr>
              <a:stCxn id="203" idx="2"/>
              <a:endCxn id="201" idx="0"/>
            </p:cNvCxnSpPr>
            <p:nvPr/>
          </p:nvCxnSpPr>
          <p:spPr bwMode="auto">
            <a:xfrm flipH="1">
              <a:off x="4630545" y="3119966"/>
              <a:ext cx="1862" cy="131800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205" name="Straight Arrow Connector 204"/>
          <p:cNvCxnSpPr>
            <a:stCxn id="195" idx="3"/>
            <a:endCxn id="208" idx="1"/>
          </p:cNvCxnSpPr>
          <p:nvPr/>
        </p:nvCxnSpPr>
        <p:spPr bwMode="auto">
          <a:xfrm flipV="1">
            <a:off x="6184401" y="3220415"/>
            <a:ext cx="785405" cy="373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06" name="Freeform 127"/>
          <p:cNvSpPr>
            <a:spLocks/>
          </p:cNvSpPr>
          <p:nvPr/>
        </p:nvSpPr>
        <p:spPr bwMode="auto">
          <a:xfrm>
            <a:off x="6978883" y="2909793"/>
            <a:ext cx="727535" cy="1439797"/>
          </a:xfrm>
          <a:custGeom>
            <a:avLst/>
            <a:gdLst>
              <a:gd name="T0" fmla="*/ 0 w 210"/>
              <a:gd name="T1" fmla="*/ 0 h 413"/>
              <a:gd name="T2" fmla="*/ 0 w 210"/>
              <a:gd name="T3" fmla="*/ 167 h 413"/>
              <a:gd name="T4" fmla="*/ 91 w 210"/>
              <a:gd name="T5" fmla="*/ 207 h 413"/>
              <a:gd name="T6" fmla="*/ 0 w 210"/>
              <a:gd name="T7" fmla="*/ 245 h 413"/>
              <a:gd name="T8" fmla="*/ 0 w 210"/>
              <a:gd name="T9" fmla="*/ 412 h 413"/>
              <a:gd name="T10" fmla="*/ 284 w 210"/>
              <a:gd name="T11" fmla="*/ 286 h 413"/>
              <a:gd name="T12" fmla="*/ 284 w 210"/>
              <a:gd name="T13" fmla="*/ 127 h 413"/>
              <a:gd name="T14" fmla="*/ 0 w 210"/>
              <a:gd name="T15" fmla="*/ 0 h 413"/>
              <a:gd name="T16" fmla="*/ 0 w 210"/>
              <a:gd name="T17" fmla="*/ 0 h 41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10"/>
              <a:gd name="T28" fmla="*/ 0 h 413"/>
              <a:gd name="T29" fmla="*/ 210 w 210"/>
              <a:gd name="T30" fmla="*/ 413 h 41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10" h="413">
                <a:moveTo>
                  <a:pt x="0" y="0"/>
                </a:moveTo>
                <a:lnTo>
                  <a:pt x="0" y="167"/>
                </a:lnTo>
                <a:lnTo>
                  <a:pt x="67" y="207"/>
                </a:lnTo>
                <a:lnTo>
                  <a:pt x="0" y="245"/>
                </a:lnTo>
                <a:lnTo>
                  <a:pt x="0" y="412"/>
                </a:lnTo>
                <a:lnTo>
                  <a:pt x="209" y="286"/>
                </a:lnTo>
                <a:lnTo>
                  <a:pt x="209" y="127"/>
                </a:lnTo>
                <a:lnTo>
                  <a:pt x="0" y="0"/>
                </a:lnTo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6978883" y="3180546"/>
            <a:ext cx="36376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+mj-lt"/>
              </a:rPr>
              <a:t>ALU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6969805" y="3135777"/>
            <a:ext cx="15548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latin typeface="+mj-lt"/>
              </a:rPr>
              <a:t> 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6978022" y="3960180"/>
            <a:ext cx="15548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latin typeface="+mj-lt"/>
              </a:rPr>
              <a:t> 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7219919" y="3588843"/>
            <a:ext cx="481419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>
                <a:latin typeface="+mj-lt"/>
              </a:rPr>
              <a:t>Result</a:t>
            </a:r>
            <a:endParaRPr lang="en-US" sz="1100" b="1" dirty="0">
              <a:latin typeface="+mj-lt"/>
            </a:endParaRPr>
          </a:p>
        </p:txBody>
      </p:sp>
      <p:cxnSp>
        <p:nvCxnSpPr>
          <p:cNvPr id="211" name="Elbow Connector 210"/>
          <p:cNvCxnSpPr>
            <a:stCxn id="198" idx="3"/>
            <a:endCxn id="223" idx="3"/>
          </p:cNvCxnSpPr>
          <p:nvPr/>
        </p:nvCxnSpPr>
        <p:spPr bwMode="auto">
          <a:xfrm flipV="1">
            <a:off x="6184401" y="3848032"/>
            <a:ext cx="454431" cy="1129"/>
          </a:xfrm>
          <a:prstGeom prst="bentConnector3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12" name="Elbow Connector 211"/>
          <p:cNvCxnSpPr>
            <a:stCxn id="236" idx="0"/>
            <a:endCxn id="200" idx="1"/>
          </p:cNvCxnSpPr>
          <p:nvPr/>
        </p:nvCxnSpPr>
        <p:spPr bwMode="auto">
          <a:xfrm flipH="1">
            <a:off x="4633507" y="3453129"/>
            <a:ext cx="5615445" cy="1210181"/>
          </a:xfrm>
          <a:prstGeom prst="bentConnector5">
            <a:avLst>
              <a:gd name="adj1" fmla="val -4071"/>
              <a:gd name="adj2" fmla="val 184609"/>
              <a:gd name="adj3" fmla="val 104071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13" name="Oval 212"/>
          <p:cNvSpPr/>
          <p:nvPr/>
        </p:nvSpPr>
        <p:spPr bwMode="auto">
          <a:xfrm>
            <a:off x="3267407" y="3183822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cxnSp>
        <p:nvCxnSpPr>
          <p:cNvPr id="214" name="Straight Arrow Connector 213"/>
          <p:cNvCxnSpPr>
            <a:stCxn id="213" idx="6"/>
            <a:endCxn id="194" idx="1"/>
          </p:cNvCxnSpPr>
          <p:nvPr/>
        </p:nvCxnSpPr>
        <p:spPr bwMode="auto">
          <a:xfrm>
            <a:off x="3339880" y="3220058"/>
            <a:ext cx="1293627" cy="8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15" name="Elbow Connector 214"/>
          <p:cNvCxnSpPr>
            <a:stCxn id="213" idx="4"/>
            <a:endCxn id="197" idx="1"/>
          </p:cNvCxnSpPr>
          <p:nvPr/>
        </p:nvCxnSpPr>
        <p:spPr bwMode="auto">
          <a:xfrm rot="16200000" flipH="1">
            <a:off x="3748990" y="2810947"/>
            <a:ext cx="439168" cy="1329863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16" name="TextBox 215"/>
          <p:cNvSpPr txBox="1"/>
          <p:nvPr/>
        </p:nvSpPr>
        <p:spPr>
          <a:xfrm>
            <a:off x="3314302" y="2940273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I [19-15]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3306438" y="3413551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I [24-20]</a:t>
            </a:r>
          </a:p>
        </p:txBody>
      </p:sp>
      <p:grpSp>
        <p:nvGrpSpPr>
          <p:cNvPr id="218" name="Group 217"/>
          <p:cNvGrpSpPr/>
          <p:nvPr/>
        </p:nvGrpSpPr>
        <p:grpSpPr>
          <a:xfrm>
            <a:off x="7066593" y="4068256"/>
            <a:ext cx="580608" cy="532039"/>
            <a:chOff x="6598319" y="4283249"/>
            <a:chExt cx="580608" cy="532039"/>
          </a:xfrm>
        </p:grpSpPr>
        <p:sp>
          <p:nvSpPr>
            <p:cNvPr id="219" name="TextBox 218"/>
            <p:cNvSpPr txBox="1"/>
            <p:nvPr/>
          </p:nvSpPr>
          <p:spPr>
            <a:xfrm>
              <a:off x="6598319" y="4553678"/>
              <a:ext cx="5806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ALUop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220" name="Straight Connector 219"/>
            <p:cNvCxnSpPr/>
            <p:nvPr/>
          </p:nvCxnSpPr>
          <p:spPr bwMode="auto">
            <a:xfrm flipH="1">
              <a:off x="6967969" y="4283249"/>
              <a:ext cx="32" cy="272672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21" name="Group 220"/>
          <p:cNvGrpSpPr/>
          <p:nvPr/>
        </p:nvGrpSpPr>
        <p:grpSpPr>
          <a:xfrm>
            <a:off x="6633744" y="3732833"/>
            <a:ext cx="180391" cy="643543"/>
            <a:chOff x="3390790" y="3616963"/>
            <a:chExt cx="180391" cy="643543"/>
          </a:xfrm>
        </p:grpSpPr>
        <p:sp>
          <p:nvSpPr>
            <p:cNvPr id="222" name="Trapezoid 221"/>
            <p:cNvSpPr/>
            <p:nvPr/>
          </p:nvSpPr>
          <p:spPr bwMode="auto">
            <a:xfrm rot="5400000">
              <a:off x="3159214" y="3848539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23" name="Rectangle 158"/>
            <p:cNvSpPr>
              <a:spLocks noChangeArrowheads="1"/>
            </p:cNvSpPr>
            <p:nvPr/>
          </p:nvSpPr>
          <p:spPr bwMode="auto">
            <a:xfrm flipH="1">
              <a:off x="3395878" y="3678301"/>
              <a:ext cx="85107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+mj-lt"/>
                </a:rPr>
                <a:t>0</a:t>
              </a:r>
              <a:endParaRPr lang="en-US" sz="7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224" name="Rectangle 159"/>
            <p:cNvSpPr>
              <a:spLocks noChangeArrowheads="1"/>
            </p:cNvSpPr>
            <p:nvPr/>
          </p:nvSpPr>
          <p:spPr bwMode="auto">
            <a:xfrm flipH="1">
              <a:off x="3395879" y="4095679"/>
              <a:ext cx="85106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+mj-lt"/>
                </a:rPr>
                <a:t>1</a:t>
              </a:r>
            </a:p>
          </p:txBody>
        </p:sp>
        <p:sp>
          <p:nvSpPr>
            <p:cNvPr id="225" name="Rectangle 160"/>
            <p:cNvSpPr>
              <a:spLocks noChangeArrowheads="1"/>
            </p:cNvSpPr>
            <p:nvPr/>
          </p:nvSpPr>
          <p:spPr bwMode="auto">
            <a:xfrm flipH="1">
              <a:off x="3452770" y="3821794"/>
              <a:ext cx="80150" cy="2585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m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u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x</a:t>
              </a:r>
              <a:endParaRPr lang="en-US" sz="500" dirty="0">
                <a:solidFill>
                  <a:srgbClr val="000000"/>
                </a:solidFill>
                <a:latin typeface="+mj-lt"/>
              </a:endParaRPr>
            </a:p>
          </p:txBody>
        </p:sp>
      </p:grpSp>
      <p:cxnSp>
        <p:nvCxnSpPr>
          <p:cNvPr id="226" name="Straight Arrow Connector 225"/>
          <p:cNvCxnSpPr>
            <a:stCxn id="222" idx="0"/>
            <a:endCxn id="209" idx="1"/>
          </p:cNvCxnSpPr>
          <p:nvPr/>
        </p:nvCxnSpPr>
        <p:spPr bwMode="auto">
          <a:xfrm flipV="1">
            <a:off x="6814134" y="4044818"/>
            <a:ext cx="163888" cy="9786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227" name="Group 226"/>
          <p:cNvGrpSpPr/>
          <p:nvPr/>
        </p:nvGrpSpPr>
        <p:grpSpPr>
          <a:xfrm>
            <a:off x="8277864" y="3028048"/>
            <a:ext cx="1447263" cy="1386443"/>
            <a:chOff x="3124737" y="3598050"/>
            <a:chExt cx="1447263" cy="1386443"/>
          </a:xfrm>
        </p:grpSpPr>
        <p:sp>
          <p:nvSpPr>
            <p:cNvPr id="228" name="Rectangle 227"/>
            <p:cNvSpPr/>
            <p:nvPr/>
          </p:nvSpPr>
          <p:spPr bwMode="auto">
            <a:xfrm>
              <a:off x="3126744" y="3598050"/>
              <a:ext cx="1445256" cy="1386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3124738" y="3598050"/>
              <a:ext cx="62388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+mj-lt"/>
                </a:rPr>
                <a:t>Read</a:t>
              </a:r>
              <a:endParaRPr lang="en-US" sz="1100" dirty="0">
                <a:latin typeface="+mj-lt"/>
              </a:endParaRPr>
            </a:p>
            <a:p>
              <a:r>
                <a:rPr lang="en-US" sz="1100">
                  <a:latin typeface="+mj-lt"/>
                </a:rPr>
                <a:t>address</a:t>
              </a:r>
              <a:endParaRPr lang="en-US" sz="1100" dirty="0">
                <a:latin typeface="+mj-lt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3673849" y="3601253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>
                  <a:latin typeface="+mj-lt"/>
                </a:rPr>
                <a:t>Read</a:t>
              </a:r>
              <a:endParaRPr lang="en-US" sz="1100" dirty="0">
                <a:latin typeface="+mj-lt"/>
              </a:endParaRPr>
            </a:p>
            <a:p>
              <a:pPr algn="r"/>
              <a:r>
                <a:rPr lang="en-US" sz="1100" dirty="0">
                  <a:latin typeface="+mj-lt"/>
                </a:rPr>
                <a:t>data</a:t>
              </a: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3751294" y="4674175"/>
              <a:ext cx="8027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>
                  <a:latin typeface="+mj-lt"/>
                </a:rPr>
                <a:t>Memory</a:t>
              </a:r>
              <a:endParaRPr lang="en-US" sz="1400" dirty="0">
                <a:latin typeface="+mj-lt"/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3126744" y="4073403"/>
              <a:ext cx="62388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+mj-lt"/>
                </a:rPr>
                <a:t>Write</a:t>
              </a:r>
              <a:endParaRPr lang="en-US" sz="1100" dirty="0">
                <a:latin typeface="+mj-lt"/>
              </a:endParaRPr>
            </a:p>
            <a:p>
              <a:r>
                <a:rPr lang="en-US" sz="1100">
                  <a:latin typeface="+mj-lt"/>
                </a:rPr>
                <a:t>address</a:t>
              </a:r>
              <a:endParaRPr lang="en-US" sz="1100" dirty="0">
                <a:latin typeface="+mj-lt"/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3124737" y="4553606"/>
              <a:ext cx="50687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+mj-lt"/>
                </a:rPr>
                <a:t>Write</a:t>
              </a:r>
              <a:endParaRPr lang="en-US" sz="1100" dirty="0">
                <a:latin typeface="+mj-lt"/>
              </a:endParaRPr>
            </a:p>
            <a:p>
              <a:r>
                <a:rPr lang="en-US" sz="1100" dirty="0">
                  <a:latin typeface="+mj-lt"/>
                </a:rPr>
                <a:t>data</a:t>
              </a:r>
            </a:p>
          </p:txBody>
        </p:sp>
      </p:grpSp>
      <p:cxnSp>
        <p:nvCxnSpPr>
          <p:cNvPr id="234" name="Straight Arrow Connector 233"/>
          <p:cNvCxnSpPr>
            <a:stCxn id="230" idx="3"/>
            <a:endCxn id="237" idx="3"/>
          </p:cNvCxnSpPr>
          <p:nvPr/>
        </p:nvCxnSpPr>
        <p:spPr bwMode="auto">
          <a:xfrm flipV="1">
            <a:off x="9725126" y="3246556"/>
            <a:ext cx="348522" cy="139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235" name="Group 234"/>
          <p:cNvGrpSpPr/>
          <p:nvPr/>
        </p:nvGrpSpPr>
        <p:grpSpPr>
          <a:xfrm>
            <a:off x="10068561" y="3131357"/>
            <a:ext cx="180391" cy="643543"/>
            <a:chOff x="3390790" y="3616963"/>
            <a:chExt cx="180391" cy="643543"/>
          </a:xfrm>
        </p:grpSpPr>
        <p:sp>
          <p:nvSpPr>
            <p:cNvPr id="236" name="Trapezoid 235"/>
            <p:cNvSpPr/>
            <p:nvPr/>
          </p:nvSpPr>
          <p:spPr bwMode="auto">
            <a:xfrm rot="5400000">
              <a:off x="3159214" y="3848539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37" name="Rectangle 158"/>
            <p:cNvSpPr>
              <a:spLocks noChangeArrowheads="1"/>
            </p:cNvSpPr>
            <p:nvPr/>
          </p:nvSpPr>
          <p:spPr bwMode="auto">
            <a:xfrm flipH="1">
              <a:off x="3395878" y="3678301"/>
              <a:ext cx="85107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dirty="0">
                  <a:solidFill>
                    <a:srgbClr val="000000"/>
                  </a:solidFill>
                  <a:latin typeface="+mj-lt"/>
                </a:rPr>
                <a:t>1</a:t>
              </a:r>
            </a:p>
          </p:txBody>
        </p:sp>
        <p:sp>
          <p:nvSpPr>
            <p:cNvPr id="238" name="Rectangle 159"/>
            <p:cNvSpPr>
              <a:spLocks noChangeArrowheads="1"/>
            </p:cNvSpPr>
            <p:nvPr/>
          </p:nvSpPr>
          <p:spPr bwMode="auto">
            <a:xfrm flipH="1">
              <a:off x="3395879" y="4095679"/>
              <a:ext cx="85106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+mj-lt"/>
                </a:rPr>
                <a:t>0</a:t>
              </a:r>
            </a:p>
          </p:txBody>
        </p:sp>
        <p:sp>
          <p:nvSpPr>
            <p:cNvPr id="239" name="Rectangle 160"/>
            <p:cNvSpPr>
              <a:spLocks noChangeArrowheads="1"/>
            </p:cNvSpPr>
            <p:nvPr/>
          </p:nvSpPr>
          <p:spPr bwMode="auto">
            <a:xfrm flipH="1">
              <a:off x="3452770" y="3821794"/>
              <a:ext cx="80150" cy="2585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m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u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x</a:t>
              </a:r>
              <a:endParaRPr lang="en-US" sz="500" dirty="0">
                <a:solidFill>
                  <a:srgbClr val="000000"/>
                </a:solidFill>
                <a:latin typeface="+mj-lt"/>
              </a:endParaRPr>
            </a:p>
          </p:txBody>
        </p:sp>
      </p:grpSp>
      <p:cxnSp>
        <p:nvCxnSpPr>
          <p:cNvPr id="240" name="Straight Arrow Connector 239"/>
          <p:cNvCxnSpPr>
            <a:stCxn id="210" idx="3"/>
            <a:endCxn id="232" idx="1"/>
          </p:cNvCxnSpPr>
          <p:nvPr/>
        </p:nvCxnSpPr>
        <p:spPr bwMode="auto">
          <a:xfrm flipV="1">
            <a:off x="7701338" y="3718844"/>
            <a:ext cx="578533" cy="80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41" name="Oval 240"/>
          <p:cNvSpPr/>
          <p:nvPr/>
        </p:nvSpPr>
        <p:spPr bwMode="auto">
          <a:xfrm>
            <a:off x="6286970" y="3815889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7417637" y="4885770"/>
            <a:ext cx="95539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" dirty="0">
                <a:latin typeface="+mj-lt"/>
              </a:rPr>
              <a:t> </a:t>
            </a:r>
          </a:p>
        </p:txBody>
      </p:sp>
      <p:cxnSp>
        <p:nvCxnSpPr>
          <p:cNvPr id="243" name="Elbow Connector 242"/>
          <p:cNvCxnSpPr>
            <a:stCxn id="241" idx="4"/>
            <a:endCxn id="242" idx="1"/>
          </p:cNvCxnSpPr>
          <p:nvPr/>
        </p:nvCxnSpPr>
        <p:spPr bwMode="auto">
          <a:xfrm rot="16200000" flipH="1">
            <a:off x="6340939" y="3870628"/>
            <a:ext cx="1058964" cy="1094430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244" name="Elbow Connector 243"/>
          <p:cNvCxnSpPr>
            <a:stCxn id="242" idx="1"/>
            <a:endCxn id="233" idx="1"/>
          </p:cNvCxnSpPr>
          <p:nvPr/>
        </p:nvCxnSpPr>
        <p:spPr bwMode="auto">
          <a:xfrm rot="10800000" flipH="1">
            <a:off x="7417636" y="4199047"/>
            <a:ext cx="860227" cy="748278"/>
          </a:xfrm>
          <a:prstGeom prst="bentConnector3">
            <a:avLst>
              <a:gd name="adj1" fmla="val 33661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45" name="Oval 244"/>
          <p:cNvSpPr/>
          <p:nvPr/>
        </p:nvSpPr>
        <p:spPr bwMode="auto">
          <a:xfrm>
            <a:off x="7901497" y="3686159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cxnSp>
        <p:nvCxnSpPr>
          <p:cNvPr id="246" name="Elbow Connector 245"/>
          <p:cNvCxnSpPr>
            <a:stCxn id="245" idx="4"/>
            <a:endCxn id="238" idx="3"/>
          </p:cNvCxnSpPr>
          <p:nvPr/>
        </p:nvCxnSpPr>
        <p:spPr bwMode="auto">
          <a:xfrm rot="5400000" flipH="1" flipV="1">
            <a:off x="8958342" y="2643324"/>
            <a:ext cx="94698" cy="2135916"/>
          </a:xfrm>
          <a:prstGeom prst="bentConnector4">
            <a:avLst>
              <a:gd name="adj1" fmla="val -1239181"/>
              <a:gd name="adj2" fmla="val 91518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47" name="Straight Arrow Connector 246"/>
          <p:cNvCxnSpPr>
            <a:stCxn id="249" idx="6"/>
            <a:endCxn id="224" idx="3"/>
          </p:cNvCxnSpPr>
          <p:nvPr/>
        </p:nvCxnSpPr>
        <p:spPr bwMode="auto">
          <a:xfrm>
            <a:off x="6506638" y="4264599"/>
            <a:ext cx="132194" cy="81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48" name="Rounded Rectangle 247"/>
          <p:cNvSpPr/>
          <p:nvPr/>
        </p:nvSpPr>
        <p:spPr bwMode="auto">
          <a:xfrm>
            <a:off x="6662952" y="2563241"/>
            <a:ext cx="476839" cy="27388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100" dirty="0">
                <a:latin typeface="+mj-lt"/>
                <a:cs typeface="Arial" pitchFamily="34" charset="0"/>
              </a:rPr>
              <a:t>&lt;&lt; 1</a:t>
            </a:r>
          </a:p>
        </p:txBody>
      </p:sp>
      <p:sp>
        <p:nvSpPr>
          <p:cNvPr id="249" name="Oval 248"/>
          <p:cNvSpPr/>
          <p:nvPr/>
        </p:nvSpPr>
        <p:spPr bwMode="auto">
          <a:xfrm>
            <a:off x="6434167" y="4228363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cxnSp>
        <p:nvCxnSpPr>
          <p:cNvPr id="250" name="Elbow Connector 249"/>
          <p:cNvCxnSpPr>
            <a:stCxn id="249" idx="0"/>
            <a:endCxn id="248" idx="1"/>
          </p:cNvCxnSpPr>
          <p:nvPr/>
        </p:nvCxnSpPr>
        <p:spPr bwMode="auto">
          <a:xfrm rot="5400000" flipH="1" flipV="1">
            <a:off x="5802587" y="3367999"/>
            <a:ext cx="1528180" cy="192549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51" name="Straight Arrow Connector 250"/>
          <p:cNvCxnSpPr>
            <a:stCxn id="248" idx="3"/>
          </p:cNvCxnSpPr>
          <p:nvPr/>
        </p:nvCxnSpPr>
        <p:spPr bwMode="auto">
          <a:xfrm flipV="1">
            <a:off x="7139791" y="2699396"/>
            <a:ext cx="241313" cy="78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52" name="Elbow Connector 251"/>
          <p:cNvCxnSpPr>
            <a:stCxn id="245" idx="0"/>
            <a:endCxn id="229" idx="1"/>
          </p:cNvCxnSpPr>
          <p:nvPr/>
        </p:nvCxnSpPr>
        <p:spPr bwMode="auto">
          <a:xfrm rot="5400000" flipH="1" flipV="1">
            <a:off x="7886464" y="3294761"/>
            <a:ext cx="442668" cy="340131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53" name="TextBox 252"/>
          <p:cNvSpPr txBox="1"/>
          <p:nvPr/>
        </p:nvSpPr>
        <p:spPr>
          <a:xfrm>
            <a:off x="6505747" y="4589699"/>
            <a:ext cx="588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1"/>
                </a:solidFill>
                <a:latin typeface="+mj-lt"/>
              </a:rPr>
              <a:t>ALUSrc</a:t>
            </a:r>
            <a:endParaRPr lang="en-US" sz="11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254" name="Straight Connector 253"/>
          <p:cNvCxnSpPr>
            <a:stCxn id="222" idx="3"/>
          </p:cNvCxnSpPr>
          <p:nvPr/>
        </p:nvCxnSpPr>
        <p:spPr bwMode="auto">
          <a:xfrm>
            <a:off x="6723938" y="4328110"/>
            <a:ext cx="0" cy="245077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55" name="Group 254"/>
          <p:cNvGrpSpPr/>
          <p:nvPr/>
        </p:nvGrpSpPr>
        <p:grpSpPr>
          <a:xfrm>
            <a:off x="8597685" y="2631171"/>
            <a:ext cx="811441" cy="396877"/>
            <a:chOff x="4224400" y="2858356"/>
            <a:chExt cx="811441" cy="396877"/>
          </a:xfrm>
        </p:grpSpPr>
        <p:sp>
          <p:nvSpPr>
            <p:cNvPr id="256" name="TextBox 255"/>
            <p:cNvSpPr txBox="1"/>
            <p:nvPr/>
          </p:nvSpPr>
          <p:spPr>
            <a:xfrm>
              <a:off x="4224400" y="2858356"/>
              <a:ext cx="811441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>
                  <a:solidFill>
                    <a:schemeClr val="accent1"/>
                  </a:solidFill>
                  <a:latin typeface="+mj-lt"/>
                </a:rPr>
                <a:t>MemWrite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257" name="Straight Connector 256"/>
            <p:cNvCxnSpPr>
              <a:stCxn id="256" idx="2"/>
              <a:endCxn id="228" idx="0"/>
            </p:cNvCxnSpPr>
            <p:nvPr/>
          </p:nvCxnSpPr>
          <p:spPr bwMode="auto">
            <a:xfrm flipH="1">
              <a:off x="4629214" y="3119966"/>
              <a:ext cx="907" cy="135267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8" name="Group 257"/>
          <p:cNvGrpSpPr/>
          <p:nvPr/>
        </p:nvGrpSpPr>
        <p:grpSpPr>
          <a:xfrm>
            <a:off x="9732125" y="2621744"/>
            <a:ext cx="857928" cy="568038"/>
            <a:chOff x="4191631" y="2696431"/>
            <a:chExt cx="857928" cy="568038"/>
          </a:xfrm>
        </p:grpSpPr>
        <p:sp>
          <p:nvSpPr>
            <p:cNvPr id="259" name="TextBox 258"/>
            <p:cNvSpPr txBox="1"/>
            <p:nvPr/>
          </p:nvSpPr>
          <p:spPr>
            <a:xfrm>
              <a:off x="4191631" y="2696431"/>
              <a:ext cx="857928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>
                  <a:solidFill>
                    <a:schemeClr val="accent1"/>
                  </a:solidFill>
                  <a:latin typeface="+mj-lt"/>
                </a:rPr>
                <a:t>MemToReg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260" name="Straight Connector 259"/>
            <p:cNvCxnSpPr>
              <a:stCxn id="259" idx="2"/>
              <a:endCxn id="236" idx="1"/>
            </p:cNvCxnSpPr>
            <p:nvPr/>
          </p:nvCxnSpPr>
          <p:spPr bwMode="auto">
            <a:xfrm flipH="1">
              <a:off x="4618261" y="2958041"/>
              <a:ext cx="2334" cy="306428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261" name="Elbow Connector 260"/>
          <p:cNvCxnSpPr>
            <a:cxnSpLocks/>
            <a:stCxn id="285" idx="3"/>
          </p:cNvCxnSpPr>
          <p:nvPr/>
        </p:nvCxnSpPr>
        <p:spPr bwMode="auto">
          <a:xfrm>
            <a:off x="3212992" y="1834488"/>
            <a:ext cx="4821993" cy="5341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262" name="Group 261"/>
          <p:cNvGrpSpPr/>
          <p:nvPr/>
        </p:nvGrpSpPr>
        <p:grpSpPr>
          <a:xfrm>
            <a:off x="8037057" y="1741267"/>
            <a:ext cx="180391" cy="721202"/>
            <a:chOff x="3382827" y="3469178"/>
            <a:chExt cx="180391" cy="643543"/>
          </a:xfrm>
        </p:grpSpPr>
        <p:sp>
          <p:nvSpPr>
            <p:cNvPr id="263" name="Trapezoid 262"/>
            <p:cNvSpPr/>
            <p:nvPr/>
          </p:nvSpPr>
          <p:spPr bwMode="auto">
            <a:xfrm rot="5400000">
              <a:off x="3151251" y="3700754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64" name="Rectangle 158"/>
            <p:cNvSpPr>
              <a:spLocks noChangeArrowheads="1"/>
            </p:cNvSpPr>
            <p:nvPr/>
          </p:nvSpPr>
          <p:spPr bwMode="auto">
            <a:xfrm flipH="1">
              <a:off x="3387913" y="3530515"/>
              <a:ext cx="85107" cy="961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latin typeface="+mj-lt"/>
                </a:rPr>
                <a:t>0</a:t>
              </a:r>
              <a:endParaRPr lang="en-US" sz="700" dirty="0">
                <a:latin typeface="+mj-lt"/>
              </a:endParaRPr>
            </a:p>
          </p:txBody>
        </p:sp>
        <p:sp>
          <p:nvSpPr>
            <p:cNvPr id="265" name="Rectangle 159"/>
            <p:cNvSpPr>
              <a:spLocks noChangeArrowheads="1"/>
            </p:cNvSpPr>
            <p:nvPr/>
          </p:nvSpPr>
          <p:spPr bwMode="auto">
            <a:xfrm flipH="1">
              <a:off x="3387914" y="3947893"/>
              <a:ext cx="85106" cy="961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latin typeface="+mj-lt"/>
                </a:rPr>
                <a:t>1</a:t>
              </a:r>
            </a:p>
          </p:txBody>
        </p:sp>
        <p:sp>
          <p:nvSpPr>
            <p:cNvPr id="266" name="Rectangle 160"/>
            <p:cNvSpPr>
              <a:spLocks noChangeArrowheads="1"/>
            </p:cNvSpPr>
            <p:nvPr/>
          </p:nvSpPr>
          <p:spPr bwMode="auto">
            <a:xfrm flipH="1">
              <a:off x="3444805" y="3674008"/>
              <a:ext cx="80150" cy="23567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800" b="1" dirty="0">
                  <a:latin typeface="+mj-lt"/>
                </a:rPr>
                <a:t>m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latin typeface="+mj-lt"/>
                </a:rPr>
                <a:t>u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latin typeface="+mj-lt"/>
                </a:rPr>
                <a:t>x</a:t>
              </a:r>
              <a:endParaRPr lang="en-US" sz="500" dirty="0">
                <a:latin typeface="+mj-lt"/>
              </a:endParaRPr>
            </a:p>
          </p:txBody>
        </p:sp>
      </p:grpSp>
      <p:grpSp>
        <p:nvGrpSpPr>
          <p:cNvPr id="267" name="Group 266"/>
          <p:cNvGrpSpPr/>
          <p:nvPr/>
        </p:nvGrpSpPr>
        <p:grpSpPr>
          <a:xfrm>
            <a:off x="7868663" y="2404272"/>
            <a:ext cx="505267" cy="443656"/>
            <a:chOff x="6678801" y="4121917"/>
            <a:chExt cx="505267" cy="443656"/>
          </a:xfrm>
        </p:grpSpPr>
        <p:sp>
          <p:nvSpPr>
            <p:cNvPr id="268" name="TextBox 267"/>
            <p:cNvSpPr txBox="1"/>
            <p:nvPr/>
          </p:nvSpPr>
          <p:spPr>
            <a:xfrm>
              <a:off x="6678801" y="4303963"/>
              <a:ext cx="50526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solidFill>
                    <a:schemeClr val="accent1"/>
                  </a:solidFill>
                  <a:latin typeface="+mj-lt"/>
                </a:rPr>
                <a:t>PCSrc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269" name="Straight Connector 268"/>
            <p:cNvCxnSpPr/>
            <p:nvPr/>
          </p:nvCxnSpPr>
          <p:spPr bwMode="auto">
            <a:xfrm>
              <a:off x="6941721" y="4121917"/>
              <a:ext cx="0" cy="179461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8AB667BC-207C-4815-BDCC-3887DDA705E1}"/>
              </a:ext>
            </a:extLst>
          </p:cNvPr>
          <p:cNvGrpSpPr/>
          <p:nvPr/>
        </p:nvGrpSpPr>
        <p:grpSpPr>
          <a:xfrm>
            <a:off x="1805571" y="1461056"/>
            <a:ext cx="1412675" cy="1533569"/>
            <a:chOff x="1805571" y="1461056"/>
            <a:chExt cx="1412675" cy="1533569"/>
          </a:xfrm>
        </p:grpSpPr>
        <p:grpSp>
          <p:nvGrpSpPr>
            <p:cNvPr id="271" name="Group 270"/>
            <p:cNvGrpSpPr/>
            <p:nvPr/>
          </p:nvGrpSpPr>
          <p:grpSpPr>
            <a:xfrm>
              <a:off x="2851587" y="1461056"/>
              <a:ext cx="366659" cy="725622"/>
              <a:chOff x="5025641" y="2833531"/>
              <a:chExt cx="664554" cy="1315160"/>
            </a:xfrm>
          </p:grpSpPr>
          <p:sp>
            <p:nvSpPr>
              <p:cNvPr id="283" name="Freeform 127"/>
              <p:cNvSpPr>
                <a:spLocks/>
              </p:cNvSpPr>
              <p:nvPr/>
            </p:nvSpPr>
            <p:spPr bwMode="auto">
              <a:xfrm>
                <a:off x="5025641" y="2833531"/>
                <a:ext cx="664554" cy="1315160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84" name="TextBox 283"/>
              <p:cNvSpPr txBox="1"/>
              <p:nvPr/>
            </p:nvSpPr>
            <p:spPr>
              <a:xfrm>
                <a:off x="5188824" y="3352627"/>
                <a:ext cx="496610" cy="3068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>
                    <a:latin typeface="+mj-lt"/>
                  </a:rPr>
                  <a:t>Add</a:t>
                </a:r>
              </a:p>
            </p:txBody>
          </p:sp>
          <p:sp>
            <p:nvSpPr>
              <p:cNvPr id="285" name="TextBox 284"/>
              <p:cNvSpPr txBox="1"/>
              <p:nvPr/>
            </p:nvSpPr>
            <p:spPr>
              <a:xfrm>
                <a:off x="5525189" y="3356956"/>
                <a:ext cx="155484" cy="306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>
                    <a:latin typeface="+mj-lt"/>
                  </a:rPr>
                  <a:t> </a:t>
                </a:r>
              </a:p>
            </p:txBody>
          </p:sp>
          <p:sp>
            <p:nvSpPr>
              <p:cNvPr id="286" name="TextBox 285"/>
              <p:cNvSpPr txBox="1"/>
              <p:nvPr/>
            </p:nvSpPr>
            <p:spPr>
              <a:xfrm>
                <a:off x="5041701" y="3722988"/>
                <a:ext cx="155484" cy="306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>
                    <a:latin typeface="+mj-lt"/>
                  </a:rPr>
                  <a:t> </a:t>
                </a:r>
              </a:p>
            </p:txBody>
          </p:sp>
        </p:grpSp>
        <p:grpSp>
          <p:nvGrpSpPr>
            <p:cNvPr id="272" name="Group 271"/>
            <p:cNvGrpSpPr/>
            <p:nvPr/>
          </p:nvGrpSpPr>
          <p:grpSpPr>
            <a:xfrm>
              <a:off x="1805571" y="1892964"/>
              <a:ext cx="388497" cy="625620"/>
              <a:chOff x="155044" y="1514471"/>
              <a:chExt cx="388497" cy="625620"/>
            </a:xfrm>
          </p:grpSpPr>
          <p:grpSp>
            <p:nvGrpSpPr>
              <p:cNvPr id="279" name="Group 278"/>
              <p:cNvGrpSpPr/>
              <p:nvPr/>
            </p:nvGrpSpPr>
            <p:grpSpPr>
              <a:xfrm>
                <a:off x="169720" y="1514471"/>
                <a:ext cx="373821" cy="625620"/>
                <a:chOff x="2979708" y="2694759"/>
                <a:chExt cx="492339" cy="823968"/>
              </a:xfrm>
            </p:grpSpPr>
            <p:sp>
              <p:nvSpPr>
                <p:cNvPr id="281" name="Rectangle 280"/>
                <p:cNvSpPr/>
                <p:nvPr/>
              </p:nvSpPr>
              <p:spPr bwMode="auto">
                <a:xfrm>
                  <a:off x="2991378" y="2694759"/>
                  <a:ext cx="468998" cy="823968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82" name="TextBox 281"/>
                <p:cNvSpPr txBox="1"/>
                <p:nvPr/>
              </p:nvSpPr>
              <p:spPr>
                <a:xfrm>
                  <a:off x="2979708" y="2872568"/>
                  <a:ext cx="492339" cy="4053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+mj-lt"/>
                    </a:rPr>
                    <a:t>PC</a:t>
                  </a:r>
                </a:p>
              </p:txBody>
            </p:sp>
          </p:grpSp>
          <p:sp>
            <p:nvSpPr>
              <p:cNvPr id="280" name="Isosceles Triangle 279"/>
              <p:cNvSpPr/>
              <p:nvPr/>
            </p:nvSpPr>
            <p:spPr bwMode="auto">
              <a:xfrm rot="19800000">
                <a:off x="155044" y="1973506"/>
                <a:ext cx="89552" cy="77200"/>
              </a:xfrm>
              <a:prstGeom prst="triangl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</p:grpSp>
        <p:cxnSp>
          <p:nvCxnSpPr>
            <p:cNvPr id="273" name="Straight Arrow Connector 272"/>
            <p:cNvCxnSpPr>
              <a:stCxn id="281" idx="2"/>
              <a:endCxn id="274" idx="0"/>
            </p:cNvCxnSpPr>
            <p:nvPr/>
          </p:nvCxnSpPr>
          <p:spPr bwMode="auto">
            <a:xfrm flipH="1">
              <a:off x="2006819" y="2518584"/>
              <a:ext cx="340" cy="180451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4" name="Oval 273"/>
            <p:cNvSpPr/>
            <p:nvPr/>
          </p:nvSpPr>
          <p:spPr bwMode="auto">
            <a:xfrm>
              <a:off x="1970583" y="2699035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275" name="Elbow Connector 274"/>
            <p:cNvCxnSpPr>
              <a:stCxn id="274" idx="6"/>
              <a:endCxn id="286" idx="1"/>
            </p:cNvCxnSpPr>
            <p:nvPr/>
          </p:nvCxnSpPr>
          <p:spPr bwMode="auto">
            <a:xfrm flipV="1">
              <a:off x="2043055" y="2036441"/>
              <a:ext cx="817393" cy="698830"/>
            </a:xfrm>
            <a:prstGeom prst="bentConnector3">
              <a:avLst>
                <a:gd name="adj1" fmla="val 65848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276" name="Straight Arrow Connector 275"/>
            <p:cNvCxnSpPr>
              <a:stCxn id="274" idx="4"/>
              <a:endCxn id="189" idx="0"/>
            </p:cNvCxnSpPr>
            <p:nvPr/>
          </p:nvCxnSpPr>
          <p:spPr bwMode="auto">
            <a:xfrm flipH="1">
              <a:off x="1990617" y="2771507"/>
              <a:ext cx="16202" cy="223118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277" name="TextBox 276"/>
            <p:cNvSpPr txBox="1"/>
            <p:nvPr/>
          </p:nvSpPr>
          <p:spPr>
            <a:xfrm>
              <a:off x="2376196" y="1472029"/>
              <a:ext cx="276037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b="1" dirty="0">
                  <a:latin typeface="+mj-lt"/>
                </a:rPr>
                <a:t>4</a:t>
              </a:r>
            </a:p>
          </p:txBody>
        </p:sp>
        <p:cxnSp>
          <p:nvCxnSpPr>
            <p:cNvPr id="278" name="Straight Arrow Connector 277"/>
            <p:cNvCxnSpPr>
              <a:cxnSpLocks/>
            </p:cNvCxnSpPr>
            <p:nvPr/>
          </p:nvCxnSpPr>
          <p:spPr bwMode="auto">
            <a:xfrm>
              <a:off x="2611439" y="1619354"/>
              <a:ext cx="240146" cy="4724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cxnSp>
        <p:nvCxnSpPr>
          <p:cNvPr id="287" name="Elbow Connector 286"/>
          <p:cNvCxnSpPr>
            <a:stCxn id="263" idx="0"/>
            <a:endCxn id="281" idx="0"/>
          </p:cNvCxnSpPr>
          <p:nvPr/>
        </p:nvCxnSpPr>
        <p:spPr bwMode="auto">
          <a:xfrm flipH="1" flipV="1">
            <a:off x="2007158" y="1892964"/>
            <a:ext cx="6210291" cy="208905"/>
          </a:xfrm>
          <a:prstGeom prst="bentConnector4">
            <a:avLst>
              <a:gd name="adj1" fmla="val -2268"/>
              <a:gd name="adj2" fmla="val 340741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88" name="TextBox 287">
            <a:extLst>
              <a:ext uri="{FF2B5EF4-FFF2-40B4-BE49-F238E27FC236}">
                <a16:creationId xmlns:a16="http://schemas.microsoft.com/office/drawing/2014/main" id="{1869993A-E26B-4A80-888F-FBA7CC9EC4A3}"/>
              </a:ext>
            </a:extLst>
          </p:cNvPr>
          <p:cNvSpPr txBox="1"/>
          <p:nvPr/>
        </p:nvSpPr>
        <p:spPr>
          <a:xfrm>
            <a:off x="5376749" y="5457251"/>
            <a:ext cx="606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chemeClr val="accent1"/>
                </a:solidFill>
                <a:latin typeface="+mj-lt"/>
              </a:rPr>
              <a:t>ImmSel</a:t>
            </a:r>
            <a:endParaRPr lang="en-US" sz="11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289" name="Elbow Connector 108">
            <a:extLst>
              <a:ext uri="{FF2B5EF4-FFF2-40B4-BE49-F238E27FC236}">
                <a16:creationId xmlns:a16="http://schemas.microsoft.com/office/drawing/2014/main" id="{9295896C-E872-4BD8-AA5B-413D81B43736}"/>
              </a:ext>
            </a:extLst>
          </p:cNvPr>
          <p:cNvCxnSpPr/>
          <p:nvPr/>
        </p:nvCxnSpPr>
        <p:spPr bwMode="auto">
          <a:xfrm rot="16200000" flipH="1">
            <a:off x="3479708" y="3070704"/>
            <a:ext cx="976128" cy="1328259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90" name="TextBox 289">
            <a:extLst>
              <a:ext uri="{FF2B5EF4-FFF2-40B4-BE49-F238E27FC236}">
                <a16:creationId xmlns:a16="http://schemas.microsoft.com/office/drawing/2014/main" id="{415E3B01-9219-4814-A9BE-4A86F526BBD7}"/>
              </a:ext>
            </a:extLst>
          </p:cNvPr>
          <p:cNvSpPr txBox="1"/>
          <p:nvPr/>
        </p:nvSpPr>
        <p:spPr>
          <a:xfrm>
            <a:off x="3283821" y="3934599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I [11-7]</a:t>
            </a:r>
          </a:p>
        </p:txBody>
      </p:sp>
      <p:sp>
        <p:nvSpPr>
          <p:cNvPr id="291" name="Rounded Rectangle 23">
            <a:extLst>
              <a:ext uri="{FF2B5EF4-FFF2-40B4-BE49-F238E27FC236}">
                <a16:creationId xmlns:a16="http://schemas.microsoft.com/office/drawing/2014/main" id="{0D44D3D2-6278-4516-A784-849893D1D152}"/>
              </a:ext>
            </a:extLst>
          </p:cNvPr>
          <p:cNvSpPr/>
          <p:nvPr/>
        </p:nvSpPr>
        <p:spPr bwMode="auto">
          <a:xfrm>
            <a:off x="4959075" y="5078121"/>
            <a:ext cx="953678" cy="43088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100" dirty="0">
                <a:latin typeface="+mj-lt"/>
                <a:cs typeface="Arial" pitchFamily="34" charset="0"/>
              </a:rPr>
              <a:t>Sign extend</a:t>
            </a:r>
          </a:p>
        </p:txBody>
      </p:sp>
      <p:cxnSp>
        <p:nvCxnSpPr>
          <p:cNvPr id="292" name="Elbow Connector 24">
            <a:extLst>
              <a:ext uri="{FF2B5EF4-FFF2-40B4-BE49-F238E27FC236}">
                <a16:creationId xmlns:a16="http://schemas.microsoft.com/office/drawing/2014/main" id="{0CB62B05-51EA-4B4F-B287-5EA71F270846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3113267" y="3581966"/>
            <a:ext cx="2037270" cy="1655432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93" name="TextBox 292">
            <a:extLst>
              <a:ext uri="{FF2B5EF4-FFF2-40B4-BE49-F238E27FC236}">
                <a16:creationId xmlns:a16="http://schemas.microsoft.com/office/drawing/2014/main" id="{2F329AC1-D5D4-4EE8-8833-B9E2DE2EFF90}"/>
              </a:ext>
            </a:extLst>
          </p:cNvPr>
          <p:cNvSpPr txBox="1"/>
          <p:nvPr/>
        </p:nvSpPr>
        <p:spPr>
          <a:xfrm>
            <a:off x="3295489" y="5184130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I [31-20]</a:t>
            </a:r>
          </a:p>
        </p:txBody>
      </p:sp>
      <p:sp>
        <p:nvSpPr>
          <p:cNvPr id="294" name="Oval 293">
            <a:extLst>
              <a:ext uri="{FF2B5EF4-FFF2-40B4-BE49-F238E27FC236}">
                <a16:creationId xmlns:a16="http://schemas.microsoft.com/office/drawing/2014/main" id="{0F6E7923-4D59-4EDE-8E18-B2B843416B66}"/>
              </a:ext>
            </a:extLst>
          </p:cNvPr>
          <p:cNvSpPr/>
          <p:nvPr/>
        </p:nvSpPr>
        <p:spPr bwMode="auto">
          <a:xfrm>
            <a:off x="4088040" y="4199611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cxnSp>
        <p:nvCxnSpPr>
          <p:cNvPr id="295" name="Elbow Connector 24">
            <a:extLst>
              <a:ext uri="{FF2B5EF4-FFF2-40B4-BE49-F238E27FC236}">
                <a16:creationId xmlns:a16="http://schemas.microsoft.com/office/drawing/2014/main" id="{92F47B21-32AA-467C-9304-717C166D434A}"/>
              </a:ext>
            </a:extLst>
          </p:cNvPr>
          <p:cNvCxnSpPr>
            <a:cxnSpLocks/>
            <a:stCxn id="294" idx="4"/>
          </p:cNvCxnSpPr>
          <p:nvPr/>
        </p:nvCxnSpPr>
        <p:spPr bwMode="auto">
          <a:xfrm rot="16200000" flipH="1">
            <a:off x="4083123" y="4313235"/>
            <a:ext cx="919222" cy="836917"/>
          </a:xfrm>
          <a:prstGeom prst="bentConnector3">
            <a:avLst>
              <a:gd name="adj1" fmla="val 100429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35D51EE2-2543-45D7-A729-29C44BC4F5B7}"/>
              </a:ext>
            </a:extLst>
          </p:cNvPr>
          <p:cNvCxnSpPr>
            <a:cxnSpLocks/>
            <a:stCxn id="291" idx="2"/>
          </p:cNvCxnSpPr>
          <p:nvPr/>
        </p:nvCxnSpPr>
        <p:spPr bwMode="auto">
          <a:xfrm>
            <a:off x="5435914" y="5509008"/>
            <a:ext cx="0" cy="162098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97" name="Group 296"/>
          <p:cNvGrpSpPr/>
          <p:nvPr/>
        </p:nvGrpSpPr>
        <p:grpSpPr>
          <a:xfrm>
            <a:off x="7380994" y="1933803"/>
            <a:ext cx="401408" cy="928895"/>
            <a:chOff x="6728204" y="3294452"/>
            <a:chExt cx="727535" cy="1683584"/>
          </a:xfrm>
        </p:grpSpPr>
        <p:sp>
          <p:nvSpPr>
            <p:cNvPr id="298" name="Freeform 127"/>
            <p:cNvSpPr>
              <a:spLocks/>
            </p:cNvSpPr>
            <p:nvPr/>
          </p:nvSpPr>
          <p:spPr bwMode="auto">
            <a:xfrm>
              <a:off x="6728204" y="3538239"/>
              <a:ext cx="727535" cy="1439797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6937933" y="4132973"/>
              <a:ext cx="496610" cy="30680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>
                  <a:latin typeface="+mj-lt"/>
                </a:rPr>
                <a:t>Add</a:t>
              </a:r>
            </a:p>
          </p:txBody>
        </p:sp>
        <p:sp>
          <p:nvSpPr>
            <p:cNvPr id="300" name="TextBox 299"/>
            <p:cNvSpPr txBox="1"/>
            <p:nvPr/>
          </p:nvSpPr>
          <p:spPr>
            <a:xfrm>
              <a:off x="6728724" y="3294452"/>
              <a:ext cx="155483" cy="306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+mj-lt"/>
                </a:rPr>
                <a:t> </a:t>
              </a:r>
            </a:p>
          </p:txBody>
        </p:sp>
        <p:sp>
          <p:nvSpPr>
            <p:cNvPr id="301" name="TextBox 300"/>
            <p:cNvSpPr txBox="1"/>
            <p:nvPr/>
          </p:nvSpPr>
          <p:spPr>
            <a:xfrm>
              <a:off x="6728724" y="4152245"/>
              <a:ext cx="155483" cy="306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+mj-lt"/>
                </a:rPr>
                <a:t> </a:t>
              </a:r>
            </a:p>
          </p:txBody>
        </p:sp>
      </p:grpSp>
      <p:cxnSp>
        <p:nvCxnSpPr>
          <p:cNvPr id="302" name="Straight Arrow Connector 301"/>
          <p:cNvCxnSpPr>
            <a:cxnSpLocks/>
          </p:cNvCxnSpPr>
          <p:nvPr/>
        </p:nvCxnSpPr>
        <p:spPr bwMode="auto">
          <a:xfrm flipV="1">
            <a:off x="7771953" y="2388070"/>
            <a:ext cx="259088" cy="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717D59D9-6F05-48CF-A827-A722C2F62564}"/>
              </a:ext>
            </a:extLst>
          </p:cNvPr>
          <p:cNvCxnSpPr>
            <a:cxnSpLocks/>
          </p:cNvCxnSpPr>
          <p:nvPr/>
        </p:nvCxnSpPr>
        <p:spPr bwMode="auto">
          <a:xfrm>
            <a:off x="2604068" y="2285301"/>
            <a:ext cx="4774986" cy="670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304" name="Oval 303">
            <a:extLst>
              <a:ext uri="{FF2B5EF4-FFF2-40B4-BE49-F238E27FC236}">
                <a16:creationId xmlns:a16="http://schemas.microsoft.com/office/drawing/2014/main" id="{C73EF9E9-30F6-46FB-BDCA-56160AB3E5DE}"/>
              </a:ext>
            </a:extLst>
          </p:cNvPr>
          <p:cNvSpPr/>
          <p:nvPr/>
        </p:nvSpPr>
        <p:spPr bwMode="auto">
          <a:xfrm>
            <a:off x="2542209" y="2253922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BA7FCC3C-B6F7-4E7C-A122-80FCB8806B79}"/>
              </a:ext>
            </a:extLst>
          </p:cNvPr>
          <p:cNvGrpSpPr/>
          <p:nvPr/>
        </p:nvGrpSpPr>
        <p:grpSpPr>
          <a:xfrm>
            <a:off x="2502856" y="5718861"/>
            <a:ext cx="2333342" cy="1065100"/>
            <a:chOff x="-1219306" y="4734983"/>
            <a:chExt cx="4082203" cy="2123376"/>
          </a:xfrm>
        </p:grpSpPr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235BD65E-BDAA-4A91-BD37-B7EBCD93D663}"/>
                </a:ext>
              </a:extLst>
            </p:cNvPr>
            <p:cNvSpPr txBox="1"/>
            <p:nvPr/>
          </p:nvSpPr>
          <p:spPr>
            <a:xfrm>
              <a:off x="1758339" y="4734983"/>
              <a:ext cx="955412" cy="37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>
                  <a:solidFill>
                    <a:schemeClr val="accent1"/>
                  </a:solidFill>
                  <a:latin typeface="Neo Sans Intel" panose="020B0504020202020204" pitchFamily="34" charset="0"/>
                </a:rPr>
                <a:t>RegWrite</a:t>
              </a:r>
              <a:endParaRPr lang="en-US" sz="1000" dirty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8B4F5713-7733-4F5A-AAF0-A6F31ABAF237}"/>
                </a:ext>
              </a:extLst>
            </p:cNvPr>
            <p:cNvSpPr txBox="1"/>
            <p:nvPr/>
          </p:nvSpPr>
          <p:spPr>
            <a:xfrm>
              <a:off x="1758339" y="5608561"/>
              <a:ext cx="755071" cy="37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 dirty="0" err="1">
                  <a:solidFill>
                    <a:schemeClr val="accent1"/>
                  </a:solidFill>
                  <a:latin typeface="Neo Sans Intel" panose="020B0504020202020204" pitchFamily="34" charset="0"/>
                </a:rPr>
                <a:t>ALUop</a:t>
              </a:r>
              <a:endParaRPr lang="en-US" sz="1000" dirty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E47F0483-2988-499F-A6BB-1BEEB9613960}"/>
                </a:ext>
              </a:extLst>
            </p:cNvPr>
            <p:cNvSpPr txBox="1"/>
            <p:nvPr/>
          </p:nvSpPr>
          <p:spPr>
            <a:xfrm>
              <a:off x="1758339" y="5026175"/>
              <a:ext cx="806268" cy="37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>
                  <a:solidFill>
                    <a:schemeClr val="accent1"/>
                  </a:solidFill>
                  <a:latin typeface="Neo Sans Intel" panose="020B0504020202020204" pitchFamily="34" charset="0"/>
                </a:rPr>
                <a:t>ALUSrc</a:t>
              </a:r>
              <a:endParaRPr lang="en-US" sz="1000" dirty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9DBEF1ED-B3BB-4C0C-8F9E-201E868201DE}"/>
                </a:ext>
              </a:extLst>
            </p:cNvPr>
            <p:cNvSpPr txBox="1"/>
            <p:nvPr/>
          </p:nvSpPr>
          <p:spPr>
            <a:xfrm>
              <a:off x="1758339" y="6190948"/>
              <a:ext cx="1024420" cy="37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>
                  <a:solidFill>
                    <a:schemeClr val="accent1"/>
                  </a:solidFill>
                  <a:latin typeface="Neo Sans Intel" panose="020B0504020202020204" pitchFamily="34" charset="0"/>
                </a:rPr>
                <a:t>MemWrite</a:t>
              </a:r>
              <a:endParaRPr lang="en-US" sz="1000" dirty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46E1E2BA-8343-41CF-B7BB-57F7F8430489}"/>
                </a:ext>
              </a:extLst>
            </p:cNvPr>
            <p:cNvSpPr txBox="1"/>
            <p:nvPr/>
          </p:nvSpPr>
          <p:spPr>
            <a:xfrm>
              <a:off x="1758339" y="5899754"/>
              <a:ext cx="688290" cy="37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>
                  <a:solidFill>
                    <a:schemeClr val="accent1"/>
                  </a:solidFill>
                  <a:latin typeface="Neo Sans Intel" panose="020B0504020202020204" pitchFamily="34" charset="0"/>
                </a:rPr>
                <a:t>PCSrc</a:t>
              </a:r>
              <a:endParaRPr lang="en-US" sz="1000" dirty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0554FCB3-FDE9-4214-998D-6D8820178D91}"/>
                </a:ext>
              </a:extLst>
            </p:cNvPr>
            <p:cNvSpPr txBox="1"/>
            <p:nvPr/>
          </p:nvSpPr>
          <p:spPr>
            <a:xfrm>
              <a:off x="1758339" y="5260048"/>
              <a:ext cx="1004561" cy="49086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 dirty="0" err="1">
                  <a:solidFill>
                    <a:schemeClr val="accent1"/>
                  </a:solidFill>
                  <a:latin typeface="Neo Sans Intel" panose="020B0504020202020204" pitchFamily="34" charset="0"/>
                </a:rPr>
                <a:t>ImmSel</a:t>
              </a:r>
              <a:endParaRPr lang="en-US" sz="1000" dirty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042BB998-1146-4358-94F4-B49B2B1A990A}"/>
                </a:ext>
              </a:extLst>
            </p:cNvPr>
            <p:cNvSpPr txBox="1"/>
            <p:nvPr/>
          </p:nvSpPr>
          <p:spPr>
            <a:xfrm>
              <a:off x="1758339" y="6482138"/>
              <a:ext cx="1104558" cy="37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>
                  <a:solidFill>
                    <a:schemeClr val="accent1"/>
                  </a:solidFill>
                  <a:latin typeface="Neo Sans Intel" panose="020B0504020202020204" pitchFamily="34" charset="0"/>
                </a:rPr>
                <a:t>MemToReg</a:t>
              </a:r>
              <a:endParaRPr lang="en-US" sz="1000" dirty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776E1A37-E0D6-4DF7-B8BF-F560F7E66BC2}"/>
                </a:ext>
              </a:extLst>
            </p:cNvPr>
            <p:cNvCxnSpPr/>
            <p:nvPr/>
          </p:nvCxnSpPr>
          <p:spPr bwMode="auto">
            <a:xfrm flipH="1">
              <a:off x="1285093" y="4923093"/>
              <a:ext cx="473246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838980A0-0107-48B8-90FB-954BD3BD57F5}"/>
                </a:ext>
              </a:extLst>
            </p:cNvPr>
            <p:cNvCxnSpPr>
              <a:stCxn id="308" idx="1"/>
            </p:cNvCxnSpPr>
            <p:nvPr/>
          </p:nvCxnSpPr>
          <p:spPr bwMode="auto">
            <a:xfrm flipH="1" flipV="1">
              <a:off x="1285093" y="5214137"/>
              <a:ext cx="473245" cy="15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EB23F82A-A223-4F5C-A8E9-B88F386079B8}"/>
                </a:ext>
              </a:extLst>
            </p:cNvPr>
            <p:cNvCxnSpPr>
              <a:stCxn id="311" idx="1"/>
            </p:cNvCxnSpPr>
            <p:nvPr/>
          </p:nvCxnSpPr>
          <p:spPr bwMode="auto">
            <a:xfrm flipH="1">
              <a:off x="1285093" y="5505481"/>
              <a:ext cx="473246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28831CBD-AFED-4DAF-B940-1A69592923CD}"/>
                </a:ext>
              </a:extLst>
            </p:cNvPr>
            <p:cNvCxnSpPr>
              <a:stCxn id="307" idx="1"/>
            </p:cNvCxnSpPr>
            <p:nvPr/>
          </p:nvCxnSpPr>
          <p:spPr bwMode="auto">
            <a:xfrm flipH="1">
              <a:off x="1285093" y="5796672"/>
              <a:ext cx="473245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D9AA1431-2CC9-4581-B8C5-3B2B84E4CF94}"/>
                </a:ext>
              </a:extLst>
            </p:cNvPr>
            <p:cNvCxnSpPr>
              <a:stCxn id="310" idx="1"/>
            </p:cNvCxnSpPr>
            <p:nvPr/>
          </p:nvCxnSpPr>
          <p:spPr bwMode="auto">
            <a:xfrm flipH="1">
              <a:off x="1285093" y="6087865"/>
              <a:ext cx="473245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AE748546-535A-4F57-A692-BCFDB859472C}"/>
                </a:ext>
              </a:extLst>
            </p:cNvPr>
            <p:cNvCxnSpPr>
              <a:stCxn id="309" idx="1"/>
            </p:cNvCxnSpPr>
            <p:nvPr/>
          </p:nvCxnSpPr>
          <p:spPr bwMode="auto">
            <a:xfrm flipH="1">
              <a:off x="1285093" y="6379059"/>
              <a:ext cx="473245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FB76BB60-4DE4-492C-AFA4-98317A1986F6}"/>
                </a:ext>
              </a:extLst>
            </p:cNvPr>
            <p:cNvCxnSpPr>
              <a:stCxn id="312" idx="1"/>
            </p:cNvCxnSpPr>
            <p:nvPr/>
          </p:nvCxnSpPr>
          <p:spPr bwMode="auto">
            <a:xfrm flipH="1">
              <a:off x="1285093" y="6670249"/>
              <a:ext cx="473245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20" name="Oval 319">
              <a:extLst>
                <a:ext uri="{FF2B5EF4-FFF2-40B4-BE49-F238E27FC236}">
                  <a16:creationId xmlns:a16="http://schemas.microsoft.com/office/drawing/2014/main" id="{F304659A-0813-4FAC-8302-B4CAE5AF084A}"/>
                </a:ext>
              </a:extLst>
            </p:cNvPr>
            <p:cNvSpPr/>
            <p:nvPr/>
          </p:nvSpPr>
          <p:spPr bwMode="auto">
            <a:xfrm>
              <a:off x="519054" y="4811152"/>
              <a:ext cx="1046480" cy="197104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200">
                  <a:latin typeface="Neo Sans Intel Medium" panose="020B0604020202020204" pitchFamily="34" charset="0"/>
                  <a:cs typeface="Arial" pitchFamily="34" charset="0"/>
                </a:rPr>
                <a:t>Control</a:t>
              </a:r>
              <a:endParaRPr lang="en-US" sz="1200" dirty="0">
                <a:latin typeface="Neo Sans Intel Medium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FC9BC5FB-B7EB-4184-AAAD-F410321B55D1}"/>
                </a:ext>
              </a:extLst>
            </p:cNvPr>
            <p:cNvSpPr txBox="1"/>
            <p:nvPr/>
          </p:nvSpPr>
          <p:spPr>
            <a:xfrm>
              <a:off x="-1219306" y="6254906"/>
              <a:ext cx="1479980" cy="5062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050" dirty="0" err="1">
                  <a:latin typeface="Neo Sans Intel" panose="020B0504020202020204" pitchFamily="34" charset="0"/>
                </a:rPr>
                <a:t>CondCode</a:t>
              </a:r>
              <a:endParaRPr lang="en-US" sz="1050" dirty="0">
                <a:latin typeface="Neo Sans Intel" panose="020B0504020202020204" pitchFamily="34" charset="0"/>
              </a:endParaRPr>
            </a:p>
          </p:txBody>
        </p:sp>
        <p:cxnSp>
          <p:nvCxnSpPr>
            <p:cNvPr id="322" name="Straight Arrow Connector 321">
              <a:extLst>
                <a:ext uri="{FF2B5EF4-FFF2-40B4-BE49-F238E27FC236}">
                  <a16:creationId xmlns:a16="http://schemas.microsoft.com/office/drawing/2014/main" id="{8EA7B367-4DD9-4DDF-83AA-4295883AEE07}"/>
                </a:ext>
              </a:extLst>
            </p:cNvPr>
            <p:cNvCxnSpPr>
              <a:stCxn id="321" idx="3"/>
              <a:endCxn id="320" idx="3"/>
            </p:cNvCxnSpPr>
            <p:nvPr/>
          </p:nvCxnSpPr>
          <p:spPr bwMode="auto">
            <a:xfrm flipV="1">
              <a:off x="260674" y="6493539"/>
              <a:ext cx="411633" cy="14469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cxnSp>
        <p:nvCxnSpPr>
          <p:cNvPr id="323" name="Elbow Connector 24">
            <a:extLst>
              <a:ext uri="{FF2B5EF4-FFF2-40B4-BE49-F238E27FC236}">
                <a16:creationId xmlns:a16="http://schemas.microsoft.com/office/drawing/2014/main" id="{A209DD04-092A-4C08-842A-8764CCB45A67}"/>
              </a:ext>
            </a:extLst>
          </p:cNvPr>
          <p:cNvCxnSpPr>
            <a:cxnSpLocks/>
            <a:endCxn id="320" idx="2"/>
          </p:cNvCxnSpPr>
          <p:nvPr/>
        </p:nvCxnSpPr>
        <p:spPr bwMode="auto">
          <a:xfrm rot="16200000" flipH="1">
            <a:off x="2800105" y="5555034"/>
            <a:ext cx="1204814" cy="187941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6949241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roup 199"/>
          <p:cNvGrpSpPr/>
          <p:nvPr/>
        </p:nvGrpSpPr>
        <p:grpSpPr>
          <a:xfrm>
            <a:off x="2104659" y="954579"/>
            <a:ext cx="7690222" cy="4005442"/>
            <a:chOff x="2104659" y="2202354"/>
            <a:chExt cx="7690222" cy="4005442"/>
          </a:xfrm>
        </p:grpSpPr>
        <p:grpSp>
          <p:nvGrpSpPr>
            <p:cNvPr id="201" name="Группа 243"/>
            <p:cNvGrpSpPr/>
            <p:nvPr/>
          </p:nvGrpSpPr>
          <p:grpSpPr>
            <a:xfrm>
              <a:off x="2104659" y="2202354"/>
              <a:ext cx="7690222" cy="4005442"/>
              <a:chOff x="571500" y="2405856"/>
              <a:chExt cx="7615194" cy="3804445"/>
            </a:xfrm>
          </p:grpSpPr>
          <p:sp>
            <p:nvSpPr>
              <p:cNvPr id="334" name="Line 180"/>
              <p:cNvSpPr>
                <a:spLocks noChangeShapeType="1"/>
              </p:cNvSpPr>
              <p:nvPr/>
            </p:nvSpPr>
            <p:spPr bwMode="auto">
              <a:xfrm rot="5400000" flipV="1">
                <a:off x="1108821" y="2448718"/>
                <a:ext cx="85724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6" name="Rectangle 136"/>
              <p:cNvSpPr>
                <a:spLocks noChangeArrowheads="1"/>
              </p:cNvSpPr>
              <p:nvPr/>
            </p:nvSpPr>
            <p:spPr bwMode="auto">
              <a:xfrm>
                <a:off x="1143000" y="3911600"/>
                <a:ext cx="900113" cy="923925"/>
              </a:xfrm>
              <a:prstGeom prst="rect">
                <a:avLst/>
              </a:prstGeom>
              <a:solidFill>
                <a:srgbClr val="FFFFCC"/>
              </a:solidFill>
              <a:ln w="1905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7" name="Line 13"/>
              <p:cNvSpPr>
                <a:spLocks noChangeShapeType="1"/>
              </p:cNvSpPr>
              <p:nvPr/>
            </p:nvSpPr>
            <p:spPr bwMode="auto">
              <a:xfrm>
                <a:off x="933450" y="4027488"/>
                <a:ext cx="215900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8" name="Rectangle 15"/>
              <p:cNvSpPr>
                <a:spLocks noChangeArrowheads="1"/>
              </p:cNvSpPr>
              <p:nvPr/>
            </p:nvSpPr>
            <p:spPr bwMode="auto">
              <a:xfrm>
                <a:off x="3030515" y="5237163"/>
                <a:ext cx="184198" cy="351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19" name="Freeform 17"/>
              <p:cNvSpPr>
                <a:spLocks/>
              </p:cNvSpPr>
              <p:nvPr/>
            </p:nvSpPr>
            <p:spPr bwMode="auto">
              <a:xfrm>
                <a:off x="2873375" y="3768725"/>
                <a:ext cx="823913" cy="1023080"/>
              </a:xfrm>
              <a:custGeom>
                <a:avLst/>
                <a:gdLst>
                  <a:gd name="T0" fmla="*/ 518 w 519"/>
                  <a:gd name="T1" fmla="*/ 611 h 541"/>
                  <a:gd name="T2" fmla="*/ 518 w 519"/>
                  <a:gd name="T3" fmla="*/ 0 h 541"/>
                  <a:gd name="T4" fmla="*/ 0 w 519"/>
                  <a:gd name="T5" fmla="*/ 0 h 541"/>
                  <a:gd name="T6" fmla="*/ 0 w 519"/>
                  <a:gd name="T7" fmla="*/ 611 h 541"/>
                  <a:gd name="T8" fmla="*/ 518 w 519"/>
                  <a:gd name="T9" fmla="*/ 611 h 541"/>
                  <a:gd name="T10" fmla="*/ 518 w 519"/>
                  <a:gd name="T11" fmla="*/ 611 h 5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19"/>
                  <a:gd name="T19" fmla="*/ 0 h 541"/>
                  <a:gd name="T20" fmla="*/ 519 w 519"/>
                  <a:gd name="T21" fmla="*/ 541 h 5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19" h="541">
                    <a:moveTo>
                      <a:pt x="518" y="540"/>
                    </a:moveTo>
                    <a:lnTo>
                      <a:pt x="518" y="0"/>
                    </a:lnTo>
                    <a:lnTo>
                      <a:pt x="0" y="0"/>
                    </a:lnTo>
                    <a:lnTo>
                      <a:pt x="0" y="540"/>
                    </a:lnTo>
                    <a:lnTo>
                      <a:pt x="518" y="540"/>
                    </a:lnTo>
                  </a:path>
                </a:pathLst>
              </a:custGeom>
              <a:solidFill>
                <a:srgbClr val="CCFFFF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0" name="Rectangle 18"/>
              <p:cNvSpPr>
                <a:spLocks noChangeArrowheads="1"/>
              </p:cNvSpPr>
              <p:nvPr/>
            </p:nvSpPr>
            <p:spPr bwMode="auto">
              <a:xfrm>
                <a:off x="2982890" y="3835400"/>
                <a:ext cx="184198" cy="351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21" name="Freeform 21"/>
              <p:cNvSpPr>
                <a:spLocks/>
              </p:cNvSpPr>
              <p:nvPr/>
            </p:nvSpPr>
            <p:spPr bwMode="auto">
              <a:xfrm>
                <a:off x="2582863" y="4284663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6 w 24"/>
                  <a:gd name="T5" fmla="*/ 23 h 24"/>
                  <a:gd name="T6" fmla="*/ 18 w 24"/>
                  <a:gd name="T7" fmla="*/ 21 h 24"/>
                  <a:gd name="T8" fmla="*/ 18 w 24"/>
                  <a:gd name="T9" fmla="*/ 21 h 24"/>
                  <a:gd name="T10" fmla="*/ 20 w 24"/>
                  <a:gd name="T11" fmla="*/ 19 h 24"/>
                  <a:gd name="T12" fmla="*/ 22 w 24"/>
                  <a:gd name="T13" fmla="*/ 19 h 24"/>
                  <a:gd name="T14" fmla="*/ 22 w 24"/>
                  <a:gd name="T15" fmla="*/ 17 h 24"/>
                  <a:gd name="T16" fmla="*/ 23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9 h 24"/>
                  <a:gd name="T24" fmla="*/ 23 w 24"/>
                  <a:gd name="T25" fmla="*/ 7 h 24"/>
                  <a:gd name="T26" fmla="*/ 22 w 24"/>
                  <a:gd name="T27" fmla="*/ 5 h 24"/>
                  <a:gd name="T28" fmla="*/ 22 w 24"/>
                  <a:gd name="T29" fmla="*/ 5 h 24"/>
                  <a:gd name="T30" fmla="*/ 20 w 24"/>
                  <a:gd name="T31" fmla="*/ 4 h 24"/>
                  <a:gd name="T32" fmla="*/ 18 w 24"/>
                  <a:gd name="T33" fmla="*/ 2 h 24"/>
                  <a:gd name="T34" fmla="*/ 18 w 24"/>
                  <a:gd name="T35" fmla="*/ 2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4 w 24"/>
                  <a:gd name="T51" fmla="*/ 4 h 24"/>
                  <a:gd name="T52" fmla="*/ 2 w 24"/>
                  <a:gd name="T53" fmla="*/ 5 h 24"/>
                  <a:gd name="T54" fmla="*/ 2 w 24"/>
                  <a:gd name="T55" fmla="*/ 5 h 24"/>
                  <a:gd name="T56" fmla="*/ 0 w 24"/>
                  <a:gd name="T57" fmla="*/ 7 h 24"/>
                  <a:gd name="T58" fmla="*/ 0 w 24"/>
                  <a:gd name="T59" fmla="*/ 9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2 w 24"/>
                  <a:gd name="T67" fmla="*/ 17 h 24"/>
                  <a:gd name="T68" fmla="*/ 2 w 24"/>
                  <a:gd name="T69" fmla="*/ 19 h 24"/>
                  <a:gd name="T70" fmla="*/ 4 w 24"/>
                  <a:gd name="T71" fmla="*/ 19 h 24"/>
                  <a:gd name="T72" fmla="*/ 4 w 24"/>
                  <a:gd name="T73" fmla="*/ 21 h 24"/>
                  <a:gd name="T74" fmla="*/ 6 w 24"/>
                  <a:gd name="T75" fmla="*/ 21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2" y="19"/>
                    </a:lnTo>
                    <a:lnTo>
                      <a:pt x="22" y="17"/>
                    </a:lnTo>
                    <a:lnTo>
                      <a:pt x="23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9"/>
                    </a:lnTo>
                    <a:lnTo>
                      <a:pt x="23" y="7"/>
                    </a:lnTo>
                    <a:lnTo>
                      <a:pt x="22" y="5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2" name="Freeform 22"/>
              <p:cNvSpPr>
                <a:spLocks/>
              </p:cNvSpPr>
              <p:nvPr/>
            </p:nvSpPr>
            <p:spPr bwMode="auto">
              <a:xfrm>
                <a:off x="2586038" y="4143375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6 w 24"/>
                  <a:gd name="T5" fmla="*/ 23 h 24"/>
                  <a:gd name="T6" fmla="*/ 18 w 24"/>
                  <a:gd name="T7" fmla="*/ 21 h 24"/>
                  <a:gd name="T8" fmla="*/ 18 w 24"/>
                  <a:gd name="T9" fmla="*/ 21 h 24"/>
                  <a:gd name="T10" fmla="*/ 20 w 24"/>
                  <a:gd name="T11" fmla="*/ 19 h 24"/>
                  <a:gd name="T12" fmla="*/ 22 w 24"/>
                  <a:gd name="T13" fmla="*/ 19 h 24"/>
                  <a:gd name="T14" fmla="*/ 22 w 24"/>
                  <a:gd name="T15" fmla="*/ 17 h 24"/>
                  <a:gd name="T16" fmla="*/ 23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9 h 24"/>
                  <a:gd name="T24" fmla="*/ 23 w 24"/>
                  <a:gd name="T25" fmla="*/ 7 h 24"/>
                  <a:gd name="T26" fmla="*/ 22 w 24"/>
                  <a:gd name="T27" fmla="*/ 5 h 24"/>
                  <a:gd name="T28" fmla="*/ 22 w 24"/>
                  <a:gd name="T29" fmla="*/ 5 h 24"/>
                  <a:gd name="T30" fmla="*/ 20 w 24"/>
                  <a:gd name="T31" fmla="*/ 4 h 24"/>
                  <a:gd name="T32" fmla="*/ 18 w 24"/>
                  <a:gd name="T33" fmla="*/ 2 h 24"/>
                  <a:gd name="T34" fmla="*/ 18 w 24"/>
                  <a:gd name="T35" fmla="*/ 2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4 w 24"/>
                  <a:gd name="T51" fmla="*/ 4 h 24"/>
                  <a:gd name="T52" fmla="*/ 2 w 24"/>
                  <a:gd name="T53" fmla="*/ 5 h 24"/>
                  <a:gd name="T54" fmla="*/ 2 w 24"/>
                  <a:gd name="T55" fmla="*/ 5 h 24"/>
                  <a:gd name="T56" fmla="*/ 0 w 24"/>
                  <a:gd name="T57" fmla="*/ 7 h 24"/>
                  <a:gd name="T58" fmla="*/ 0 w 24"/>
                  <a:gd name="T59" fmla="*/ 9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2 w 24"/>
                  <a:gd name="T67" fmla="*/ 17 h 24"/>
                  <a:gd name="T68" fmla="*/ 2 w 24"/>
                  <a:gd name="T69" fmla="*/ 19 h 24"/>
                  <a:gd name="T70" fmla="*/ 4 w 24"/>
                  <a:gd name="T71" fmla="*/ 19 h 24"/>
                  <a:gd name="T72" fmla="*/ 4 w 24"/>
                  <a:gd name="T73" fmla="*/ 21 h 24"/>
                  <a:gd name="T74" fmla="*/ 6 w 24"/>
                  <a:gd name="T75" fmla="*/ 21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2" y="19"/>
                    </a:lnTo>
                    <a:lnTo>
                      <a:pt x="22" y="17"/>
                    </a:lnTo>
                    <a:lnTo>
                      <a:pt x="23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9"/>
                    </a:lnTo>
                    <a:lnTo>
                      <a:pt x="23" y="7"/>
                    </a:lnTo>
                    <a:lnTo>
                      <a:pt x="22" y="5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3" name="Line 24"/>
              <p:cNvSpPr>
                <a:spLocks noChangeShapeType="1"/>
              </p:cNvSpPr>
              <p:nvPr/>
            </p:nvSpPr>
            <p:spPr bwMode="auto">
              <a:xfrm flipV="1">
                <a:off x="2300288" y="4303713"/>
                <a:ext cx="29845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4" name="Line 25"/>
              <p:cNvSpPr>
                <a:spLocks noChangeShapeType="1"/>
              </p:cNvSpPr>
              <p:nvPr/>
            </p:nvSpPr>
            <p:spPr bwMode="auto">
              <a:xfrm flipV="1">
                <a:off x="3097214" y="5689556"/>
                <a:ext cx="76517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5" name="Line 26"/>
              <p:cNvSpPr>
                <a:spLocks noChangeShapeType="1"/>
              </p:cNvSpPr>
              <p:nvPr/>
            </p:nvSpPr>
            <p:spPr bwMode="auto">
              <a:xfrm flipH="1">
                <a:off x="2412993" y="3251200"/>
                <a:ext cx="144939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6" name="Freeform 27"/>
              <p:cNvSpPr>
                <a:spLocks/>
              </p:cNvSpPr>
              <p:nvPr/>
            </p:nvSpPr>
            <p:spPr bwMode="auto">
              <a:xfrm>
                <a:off x="7467600" y="3081338"/>
                <a:ext cx="147638" cy="2820988"/>
              </a:xfrm>
              <a:custGeom>
                <a:avLst/>
                <a:gdLst>
                  <a:gd name="T0" fmla="*/ 92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2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7" name="Freeform 28"/>
              <p:cNvSpPr>
                <a:spLocks/>
              </p:cNvSpPr>
              <p:nvPr/>
            </p:nvSpPr>
            <p:spPr bwMode="auto">
              <a:xfrm>
                <a:off x="3867150" y="3081338"/>
                <a:ext cx="147638" cy="2820988"/>
              </a:xfrm>
              <a:custGeom>
                <a:avLst/>
                <a:gdLst>
                  <a:gd name="T0" fmla="*/ 92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2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0" name="Line 32"/>
              <p:cNvSpPr>
                <a:spLocks noChangeShapeType="1"/>
              </p:cNvSpPr>
              <p:nvPr/>
            </p:nvSpPr>
            <p:spPr bwMode="auto">
              <a:xfrm flipV="1">
                <a:off x="5340350" y="4217988"/>
                <a:ext cx="341313" cy="317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1" name="Freeform 33"/>
              <p:cNvSpPr>
                <a:spLocks/>
              </p:cNvSpPr>
              <p:nvPr/>
            </p:nvSpPr>
            <p:spPr bwMode="auto">
              <a:xfrm>
                <a:off x="4567238" y="4887913"/>
                <a:ext cx="388938" cy="547688"/>
              </a:xfrm>
              <a:custGeom>
                <a:avLst/>
                <a:gdLst>
                  <a:gd name="T0" fmla="*/ 123 w 174"/>
                  <a:gd name="T1" fmla="*/ 344 h 367"/>
                  <a:gd name="T2" fmla="*/ 144 w 174"/>
                  <a:gd name="T3" fmla="*/ 342 h 367"/>
                  <a:gd name="T4" fmla="*/ 162 w 174"/>
                  <a:gd name="T5" fmla="*/ 336 h 367"/>
                  <a:gd name="T6" fmla="*/ 179 w 174"/>
                  <a:gd name="T7" fmla="*/ 324 h 367"/>
                  <a:gd name="T8" fmla="*/ 194 w 174"/>
                  <a:gd name="T9" fmla="*/ 312 h 367"/>
                  <a:gd name="T10" fmla="*/ 208 w 174"/>
                  <a:gd name="T11" fmla="*/ 294 h 367"/>
                  <a:gd name="T12" fmla="*/ 221 w 174"/>
                  <a:gd name="T13" fmla="*/ 274 h 367"/>
                  <a:gd name="T14" fmla="*/ 230 w 174"/>
                  <a:gd name="T15" fmla="*/ 251 h 367"/>
                  <a:gd name="T16" fmla="*/ 238 w 174"/>
                  <a:gd name="T17" fmla="*/ 227 h 367"/>
                  <a:gd name="T18" fmla="*/ 244 w 174"/>
                  <a:gd name="T19" fmla="*/ 200 h 367"/>
                  <a:gd name="T20" fmla="*/ 244 w 174"/>
                  <a:gd name="T21" fmla="*/ 171 h 367"/>
                  <a:gd name="T22" fmla="*/ 244 w 174"/>
                  <a:gd name="T23" fmla="*/ 145 h 367"/>
                  <a:gd name="T24" fmla="*/ 238 w 174"/>
                  <a:gd name="T25" fmla="*/ 118 h 367"/>
                  <a:gd name="T26" fmla="*/ 230 w 174"/>
                  <a:gd name="T27" fmla="*/ 92 h 367"/>
                  <a:gd name="T28" fmla="*/ 221 w 174"/>
                  <a:gd name="T29" fmla="*/ 71 h 367"/>
                  <a:gd name="T30" fmla="*/ 208 w 174"/>
                  <a:gd name="T31" fmla="*/ 51 h 367"/>
                  <a:gd name="T32" fmla="*/ 194 w 174"/>
                  <a:gd name="T33" fmla="*/ 33 h 367"/>
                  <a:gd name="T34" fmla="*/ 179 w 174"/>
                  <a:gd name="T35" fmla="*/ 19 h 367"/>
                  <a:gd name="T36" fmla="*/ 162 w 174"/>
                  <a:gd name="T37" fmla="*/ 8 h 367"/>
                  <a:gd name="T38" fmla="*/ 144 w 174"/>
                  <a:gd name="T39" fmla="*/ 2 h 367"/>
                  <a:gd name="T40" fmla="*/ 123 w 174"/>
                  <a:gd name="T41" fmla="*/ 0 h 367"/>
                  <a:gd name="T42" fmla="*/ 103 w 174"/>
                  <a:gd name="T43" fmla="*/ 2 h 367"/>
                  <a:gd name="T44" fmla="*/ 84 w 174"/>
                  <a:gd name="T45" fmla="*/ 8 h 367"/>
                  <a:gd name="T46" fmla="*/ 68 w 174"/>
                  <a:gd name="T47" fmla="*/ 19 h 367"/>
                  <a:gd name="T48" fmla="*/ 52 w 174"/>
                  <a:gd name="T49" fmla="*/ 33 h 367"/>
                  <a:gd name="T50" fmla="*/ 38 w 174"/>
                  <a:gd name="T51" fmla="*/ 51 h 367"/>
                  <a:gd name="T52" fmla="*/ 24 w 174"/>
                  <a:gd name="T53" fmla="*/ 71 h 367"/>
                  <a:gd name="T54" fmla="*/ 14 w 174"/>
                  <a:gd name="T55" fmla="*/ 92 h 367"/>
                  <a:gd name="T56" fmla="*/ 8 w 174"/>
                  <a:gd name="T57" fmla="*/ 118 h 367"/>
                  <a:gd name="T58" fmla="*/ 3 w 174"/>
                  <a:gd name="T59" fmla="*/ 145 h 367"/>
                  <a:gd name="T60" fmla="*/ 0 w 174"/>
                  <a:gd name="T61" fmla="*/ 171 h 367"/>
                  <a:gd name="T62" fmla="*/ 3 w 174"/>
                  <a:gd name="T63" fmla="*/ 200 h 367"/>
                  <a:gd name="T64" fmla="*/ 8 w 174"/>
                  <a:gd name="T65" fmla="*/ 227 h 367"/>
                  <a:gd name="T66" fmla="*/ 14 w 174"/>
                  <a:gd name="T67" fmla="*/ 251 h 367"/>
                  <a:gd name="T68" fmla="*/ 24 w 174"/>
                  <a:gd name="T69" fmla="*/ 274 h 367"/>
                  <a:gd name="T70" fmla="*/ 38 w 174"/>
                  <a:gd name="T71" fmla="*/ 294 h 367"/>
                  <a:gd name="T72" fmla="*/ 52 w 174"/>
                  <a:gd name="T73" fmla="*/ 312 h 367"/>
                  <a:gd name="T74" fmla="*/ 68 w 174"/>
                  <a:gd name="T75" fmla="*/ 324 h 367"/>
                  <a:gd name="T76" fmla="*/ 84 w 174"/>
                  <a:gd name="T77" fmla="*/ 336 h 367"/>
                  <a:gd name="T78" fmla="*/ 103 w 174"/>
                  <a:gd name="T79" fmla="*/ 342 h 367"/>
                  <a:gd name="T80" fmla="*/ 123 w 174"/>
                  <a:gd name="T81" fmla="*/ 344 h 367"/>
                  <a:gd name="T82" fmla="*/ 123 w 174"/>
                  <a:gd name="T83" fmla="*/ 344 h 36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74"/>
                  <a:gd name="T127" fmla="*/ 0 h 367"/>
                  <a:gd name="T128" fmla="*/ 174 w 174"/>
                  <a:gd name="T129" fmla="*/ 367 h 36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74" h="367">
                    <a:moveTo>
                      <a:pt x="87" y="366"/>
                    </a:moveTo>
                    <a:lnTo>
                      <a:pt x="102" y="364"/>
                    </a:lnTo>
                    <a:lnTo>
                      <a:pt x="115" y="357"/>
                    </a:lnTo>
                    <a:lnTo>
                      <a:pt x="127" y="345"/>
                    </a:lnTo>
                    <a:lnTo>
                      <a:pt x="138" y="332"/>
                    </a:lnTo>
                    <a:lnTo>
                      <a:pt x="148" y="313"/>
                    </a:lnTo>
                    <a:lnTo>
                      <a:pt x="157" y="292"/>
                    </a:lnTo>
                    <a:lnTo>
                      <a:pt x="163" y="267"/>
                    </a:lnTo>
                    <a:lnTo>
                      <a:pt x="169" y="242"/>
                    </a:lnTo>
                    <a:lnTo>
                      <a:pt x="173" y="213"/>
                    </a:lnTo>
                    <a:lnTo>
                      <a:pt x="173" y="182"/>
                    </a:lnTo>
                    <a:lnTo>
                      <a:pt x="173" y="154"/>
                    </a:lnTo>
                    <a:lnTo>
                      <a:pt x="169" y="125"/>
                    </a:lnTo>
                    <a:lnTo>
                      <a:pt x="163" y="98"/>
                    </a:lnTo>
                    <a:lnTo>
                      <a:pt x="157" y="75"/>
                    </a:lnTo>
                    <a:lnTo>
                      <a:pt x="148" y="54"/>
                    </a:lnTo>
                    <a:lnTo>
                      <a:pt x="138" y="35"/>
                    </a:lnTo>
                    <a:lnTo>
                      <a:pt x="127" y="20"/>
                    </a:lnTo>
                    <a:lnTo>
                      <a:pt x="115" y="8"/>
                    </a:lnTo>
                    <a:lnTo>
                      <a:pt x="102" y="2"/>
                    </a:lnTo>
                    <a:lnTo>
                      <a:pt x="87" y="0"/>
                    </a:lnTo>
                    <a:lnTo>
                      <a:pt x="73" y="2"/>
                    </a:lnTo>
                    <a:lnTo>
                      <a:pt x="60" y="8"/>
                    </a:lnTo>
                    <a:lnTo>
                      <a:pt x="48" y="20"/>
                    </a:lnTo>
                    <a:lnTo>
                      <a:pt x="37" y="35"/>
                    </a:lnTo>
                    <a:lnTo>
                      <a:pt x="27" y="54"/>
                    </a:lnTo>
                    <a:lnTo>
                      <a:pt x="17" y="75"/>
                    </a:lnTo>
                    <a:lnTo>
                      <a:pt x="10" y="98"/>
                    </a:lnTo>
                    <a:lnTo>
                      <a:pt x="6" y="125"/>
                    </a:lnTo>
                    <a:lnTo>
                      <a:pt x="2" y="154"/>
                    </a:lnTo>
                    <a:lnTo>
                      <a:pt x="0" y="182"/>
                    </a:lnTo>
                    <a:lnTo>
                      <a:pt x="2" y="213"/>
                    </a:lnTo>
                    <a:lnTo>
                      <a:pt x="6" y="242"/>
                    </a:lnTo>
                    <a:lnTo>
                      <a:pt x="10" y="267"/>
                    </a:lnTo>
                    <a:lnTo>
                      <a:pt x="17" y="292"/>
                    </a:lnTo>
                    <a:lnTo>
                      <a:pt x="27" y="313"/>
                    </a:lnTo>
                    <a:lnTo>
                      <a:pt x="37" y="332"/>
                    </a:lnTo>
                    <a:lnTo>
                      <a:pt x="48" y="345"/>
                    </a:lnTo>
                    <a:lnTo>
                      <a:pt x="60" y="357"/>
                    </a:lnTo>
                    <a:lnTo>
                      <a:pt x="73" y="364"/>
                    </a:lnTo>
                    <a:lnTo>
                      <a:pt x="87" y="366"/>
                    </a:lnTo>
                  </a:path>
                </a:pathLst>
              </a:custGeom>
              <a:solidFill>
                <a:srgbClr val="FFE6CD"/>
              </a:solidFill>
              <a:ln w="1905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2" name="Line 34"/>
              <p:cNvSpPr>
                <a:spLocks noChangeShapeType="1"/>
              </p:cNvSpPr>
              <p:nvPr/>
            </p:nvSpPr>
            <p:spPr bwMode="auto">
              <a:xfrm>
                <a:off x="4016375" y="5157788"/>
                <a:ext cx="55403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4" name="Line 36"/>
              <p:cNvSpPr>
                <a:spLocks noChangeShapeType="1"/>
              </p:cNvSpPr>
              <p:nvPr/>
            </p:nvSpPr>
            <p:spPr bwMode="auto">
              <a:xfrm flipH="1" flipV="1">
                <a:off x="4016375" y="3241675"/>
                <a:ext cx="577850" cy="47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5" name="Freeform 37"/>
              <p:cNvSpPr>
                <a:spLocks/>
              </p:cNvSpPr>
              <p:nvPr/>
            </p:nvSpPr>
            <p:spPr bwMode="auto">
              <a:xfrm>
                <a:off x="4256088" y="4340225"/>
                <a:ext cx="41275" cy="38100"/>
              </a:xfrm>
              <a:custGeom>
                <a:avLst/>
                <a:gdLst>
                  <a:gd name="T0" fmla="*/ 11 w 26"/>
                  <a:gd name="T1" fmla="*/ 23 h 24"/>
                  <a:gd name="T2" fmla="*/ 13 w 26"/>
                  <a:gd name="T3" fmla="*/ 23 h 24"/>
                  <a:gd name="T4" fmla="*/ 15 w 26"/>
                  <a:gd name="T5" fmla="*/ 23 h 24"/>
                  <a:gd name="T6" fmla="*/ 17 w 26"/>
                  <a:gd name="T7" fmla="*/ 23 h 24"/>
                  <a:gd name="T8" fmla="*/ 19 w 26"/>
                  <a:gd name="T9" fmla="*/ 21 h 24"/>
                  <a:gd name="T10" fmla="*/ 21 w 26"/>
                  <a:gd name="T11" fmla="*/ 21 h 24"/>
                  <a:gd name="T12" fmla="*/ 21 w 26"/>
                  <a:gd name="T13" fmla="*/ 19 h 24"/>
                  <a:gd name="T14" fmla="*/ 23 w 26"/>
                  <a:gd name="T15" fmla="*/ 17 h 24"/>
                  <a:gd name="T16" fmla="*/ 23 w 26"/>
                  <a:gd name="T17" fmla="*/ 15 h 24"/>
                  <a:gd name="T18" fmla="*/ 23 w 26"/>
                  <a:gd name="T19" fmla="*/ 14 h 24"/>
                  <a:gd name="T20" fmla="*/ 25 w 26"/>
                  <a:gd name="T21" fmla="*/ 12 h 24"/>
                  <a:gd name="T22" fmla="*/ 23 w 26"/>
                  <a:gd name="T23" fmla="*/ 10 h 24"/>
                  <a:gd name="T24" fmla="*/ 23 w 26"/>
                  <a:gd name="T25" fmla="*/ 10 h 24"/>
                  <a:gd name="T26" fmla="*/ 23 w 26"/>
                  <a:gd name="T27" fmla="*/ 8 h 24"/>
                  <a:gd name="T28" fmla="*/ 21 w 26"/>
                  <a:gd name="T29" fmla="*/ 6 h 24"/>
                  <a:gd name="T30" fmla="*/ 21 w 26"/>
                  <a:gd name="T31" fmla="*/ 4 h 24"/>
                  <a:gd name="T32" fmla="*/ 19 w 26"/>
                  <a:gd name="T33" fmla="*/ 4 h 24"/>
                  <a:gd name="T34" fmla="*/ 17 w 26"/>
                  <a:gd name="T35" fmla="*/ 2 h 24"/>
                  <a:gd name="T36" fmla="*/ 15 w 26"/>
                  <a:gd name="T37" fmla="*/ 2 h 24"/>
                  <a:gd name="T38" fmla="*/ 13 w 26"/>
                  <a:gd name="T39" fmla="*/ 2 h 24"/>
                  <a:gd name="T40" fmla="*/ 11 w 26"/>
                  <a:gd name="T41" fmla="*/ 0 h 24"/>
                  <a:gd name="T42" fmla="*/ 11 w 26"/>
                  <a:gd name="T43" fmla="*/ 2 h 24"/>
                  <a:gd name="T44" fmla="*/ 9 w 26"/>
                  <a:gd name="T45" fmla="*/ 2 h 24"/>
                  <a:gd name="T46" fmla="*/ 8 w 26"/>
                  <a:gd name="T47" fmla="*/ 2 h 24"/>
                  <a:gd name="T48" fmla="*/ 6 w 26"/>
                  <a:gd name="T49" fmla="*/ 4 h 24"/>
                  <a:gd name="T50" fmla="*/ 4 w 26"/>
                  <a:gd name="T51" fmla="*/ 4 h 24"/>
                  <a:gd name="T52" fmla="*/ 4 w 26"/>
                  <a:gd name="T53" fmla="*/ 6 h 24"/>
                  <a:gd name="T54" fmla="*/ 2 w 26"/>
                  <a:gd name="T55" fmla="*/ 8 h 24"/>
                  <a:gd name="T56" fmla="*/ 2 w 26"/>
                  <a:gd name="T57" fmla="*/ 10 h 24"/>
                  <a:gd name="T58" fmla="*/ 2 w 26"/>
                  <a:gd name="T59" fmla="*/ 10 h 24"/>
                  <a:gd name="T60" fmla="*/ 0 w 26"/>
                  <a:gd name="T61" fmla="*/ 12 h 24"/>
                  <a:gd name="T62" fmla="*/ 2 w 26"/>
                  <a:gd name="T63" fmla="*/ 14 h 24"/>
                  <a:gd name="T64" fmla="*/ 2 w 26"/>
                  <a:gd name="T65" fmla="*/ 15 h 24"/>
                  <a:gd name="T66" fmla="*/ 2 w 26"/>
                  <a:gd name="T67" fmla="*/ 17 h 24"/>
                  <a:gd name="T68" fmla="*/ 4 w 26"/>
                  <a:gd name="T69" fmla="*/ 19 h 24"/>
                  <a:gd name="T70" fmla="*/ 4 w 26"/>
                  <a:gd name="T71" fmla="*/ 21 h 24"/>
                  <a:gd name="T72" fmla="*/ 6 w 26"/>
                  <a:gd name="T73" fmla="*/ 21 h 24"/>
                  <a:gd name="T74" fmla="*/ 8 w 26"/>
                  <a:gd name="T75" fmla="*/ 23 h 24"/>
                  <a:gd name="T76" fmla="*/ 9 w 26"/>
                  <a:gd name="T77" fmla="*/ 23 h 24"/>
                  <a:gd name="T78" fmla="*/ 11 w 26"/>
                  <a:gd name="T79" fmla="*/ 23 h 24"/>
                  <a:gd name="T80" fmla="*/ 11 w 26"/>
                  <a:gd name="T81" fmla="*/ 23 h 24"/>
                  <a:gd name="T82" fmla="*/ 11 w 26"/>
                  <a:gd name="T83" fmla="*/ 23 h 2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6"/>
                  <a:gd name="T127" fmla="*/ 0 h 24"/>
                  <a:gd name="T128" fmla="*/ 26 w 26"/>
                  <a:gd name="T129" fmla="*/ 24 h 24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6" h="24">
                    <a:moveTo>
                      <a:pt x="11" y="23"/>
                    </a:moveTo>
                    <a:lnTo>
                      <a:pt x="13" y="23"/>
                    </a:lnTo>
                    <a:lnTo>
                      <a:pt x="15" y="23"/>
                    </a:lnTo>
                    <a:lnTo>
                      <a:pt x="17" y="23"/>
                    </a:lnTo>
                    <a:lnTo>
                      <a:pt x="19" y="21"/>
                    </a:lnTo>
                    <a:lnTo>
                      <a:pt x="21" y="21"/>
                    </a:lnTo>
                    <a:lnTo>
                      <a:pt x="21" y="19"/>
                    </a:lnTo>
                    <a:lnTo>
                      <a:pt x="23" y="17"/>
                    </a:lnTo>
                    <a:lnTo>
                      <a:pt x="23" y="15"/>
                    </a:lnTo>
                    <a:lnTo>
                      <a:pt x="23" y="14"/>
                    </a:lnTo>
                    <a:lnTo>
                      <a:pt x="25" y="12"/>
                    </a:lnTo>
                    <a:lnTo>
                      <a:pt x="23" y="10"/>
                    </a:lnTo>
                    <a:lnTo>
                      <a:pt x="23" y="8"/>
                    </a:lnTo>
                    <a:lnTo>
                      <a:pt x="21" y="6"/>
                    </a:lnTo>
                    <a:lnTo>
                      <a:pt x="21" y="4"/>
                    </a:lnTo>
                    <a:lnTo>
                      <a:pt x="19" y="4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3" y="2"/>
                    </a:lnTo>
                    <a:lnTo>
                      <a:pt x="11" y="0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8" y="2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2" y="15"/>
                    </a:lnTo>
                    <a:lnTo>
                      <a:pt x="2" y="17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9" y="23"/>
                    </a:lnTo>
                    <a:lnTo>
                      <a:pt x="11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6" name="Line 38"/>
              <p:cNvSpPr>
                <a:spLocks noChangeShapeType="1"/>
              </p:cNvSpPr>
              <p:nvPr/>
            </p:nvSpPr>
            <p:spPr bwMode="auto">
              <a:xfrm>
                <a:off x="4356100" y="3868738"/>
                <a:ext cx="3175" cy="12890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7" name="Freeform 39"/>
              <p:cNvSpPr>
                <a:spLocks/>
              </p:cNvSpPr>
              <p:nvPr/>
            </p:nvSpPr>
            <p:spPr bwMode="auto">
              <a:xfrm>
                <a:off x="4341813" y="4668838"/>
                <a:ext cx="38100" cy="38100"/>
              </a:xfrm>
              <a:custGeom>
                <a:avLst/>
                <a:gdLst>
                  <a:gd name="T0" fmla="*/ 9 w 24"/>
                  <a:gd name="T1" fmla="*/ 23 h 24"/>
                  <a:gd name="T2" fmla="*/ 13 w 24"/>
                  <a:gd name="T3" fmla="*/ 23 h 24"/>
                  <a:gd name="T4" fmla="*/ 15 w 24"/>
                  <a:gd name="T5" fmla="*/ 23 h 24"/>
                  <a:gd name="T6" fmla="*/ 15 w 24"/>
                  <a:gd name="T7" fmla="*/ 21 h 24"/>
                  <a:gd name="T8" fmla="*/ 17 w 24"/>
                  <a:gd name="T9" fmla="*/ 21 h 24"/>
                  <a:gd name="T10" fmla="*/ 19 w 24"/>
                  <a:gd name="T11" fmla="*/ 19 h 24"/>
                  <a:gd name="T12" fmla="*/ 21 w 24"/>
                  <a:gd name="T13" fmla="*/ 19 h 24"/>
                  <a:gd name="T14" fmla="*/ 21 w 24"/>
                  <a:gd name="T15" fmla="*/ 17 h 24"/>
                  <a:gd name="T16" fmla="*/ 21 w 24"/>
                  <a:gd name="T17" fmla="*/ 15 h 24"/>
                  <a:gd name="T18" fmla="*/ 23 w 24"/>
                  <a:gd name="T19" fmla="*/ 13 h 24"/>
                  <a:gd name="T20" fmla="*/ 23 w 24"/>
                  <a:gd name="T21" fmla="*/ 12 h 24"/>
                  <a:gd name="T22" fmla="*/ 23 w 24"/>
                  <a:gd name="T23" fmla="*/ 10 h 24"/>
                  <a:gd name="T24" fmla="*/ 21 w 24"/>
                  <a:gd name="T25" fmla="*/ 8 h 24"/>
                  <a:gd name="T26" fmla="*/ 21 w 24"/>
                  <a:gd name="T27" fmla="*/ 6 h 24"/>
                  <a:gd name="T28" fmla="*/ 21 w 24"/>
                  <a:gd name="T29" fmla="*/ 6 h 24"/>
                  <a:gd name="T30" fmla="*/ 19 w 24"/>
                  <a:gd name="T31" fmla="*/ 4 h 24"/>
                  <a:gd name="T32" fmla="*/ 17 w 24"/>
                  <a:gd name="T33" fmla="*/ 2 h 24"/>
                  <a:gd name="T34" fmla="*/ 15 w 24"/>
                  <a:gd name="T35" fmla="*/ 2 h 24"/>
                  <a:gd name="T36" fmla="*/ 15 w 24"/>
                  <a:gd name="T37" fmla="*/ 0 h 24"/>
                  <a:gd name="T38" fmla="*/ 13 w 24"/>
                  <a:gd name="T39" fmla="*/ 0 h 24"/>
                  <a:gd name="T40" fmla="*/ 11 w 24"/>
                  <a:gd name="T41" fmla="*/ 0 h 24"/>
                  <a:gd name="T42" fmla="*/ 9 w 24"/>
                  <a:gd name="T43" fmla="*/ 0 h 24"/>
                  <a:gd name="T44" fmla="*/ 7 w 24"/>
                  <a:gd name="T45" fmla="*/ 0 h 24"/>
                  <a:gd name="T46" fmla="*/ 5 w 24"/>
                  <a:gd name="T47" fmla="*/ 2 h 24"/>
                  <a:gd name="T48" fmla="*/ 3 w 24"/>
                  <a:gd name="T49" fmla="*/ 2 h 24"/>
                  <a:gd name="T50" fmla="*/ 2 w 24"/>
                  <a:gd name="T51" fmla="*/ 4 h 24"/>
                  <a:gd name="T52" fmla="*/ 2 w 24"/>
                  <a:gd name="T53" fmla="*/ 6 h 24"/>
                  <a:gd name="T54" fmla="*/ 0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2 h 24"/>
                  <a:gd name="T62" fmla="*/ 0 w 24"/>
                  <a:gd name="T63" fmla="*/ 13 h 24"/>
                  <a:gd name="T64" fmla="*/ 0 w 24"/>
                  <a:gd name="T65" fmla="*/ 15 h 24"/>
                  <a:gd name="T66" fmla="*/ 0 w 24"/>
                  <a:gd name="T67" fmla="*/ 17 h 24"/>
                  <a:gd name="T68" fmla="*/ 2 w 24"/>
                  <a:gd name="T69" fmla="*/ 19 h 24"/>
                  <a:gd name="T70" fmla="*/ 2 w 24"/>
                  <a:gd name="T71" fmla="*/ 19 h 24"/>
                  <a:gd name="T72" fmla="*/ 3 w 24"/>
                  <a:gd name="T73" fmla="*/ 21 h 24"/>
                  <a:gd name="T74" fmla="*/ 5 w 24"/>
                  <a:gd name="T75" fmla="*/ 21 h 24"/>
                  <a:gd name="T76" fmla="*/ 7 w 24"/>
                  <a:gd name="T77" fmla="*/ 23 h 24"/>
                  <a:gd name="T78" fmla="*/ 9 w 24"/>
                  <a:gd name="T79" fmla="*/ 23 h 24"/>
                  <a:gd name="T80" fmla="*/ 11 w 24"/>
                  <a:gd name="T81" fmla="*/ 23 h 24"/>
                  <a:gd name="T82" fmla="*/ 11 w 24"/>
                  <a:gd name="T83" fmla="*/ 23 h 24"/>
                  <a:gd name="T84" fmla="*/ 9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9" y="23"/>
                    </a:moveTo>
                    <a:lnTo>
                      <a:pt x="13" y="23"/>
                    </a:lnTo>
                    <a:lnTo>
                      <a:pt x="15" y="23"/>
                    </a:lnTo>
                    <a:lnTo>
                      <a:pt x="15" y="21"/>
                    </a:lnTo>
                    <a:lnTo>
                      <a:pt x="17" y="21"/>
                    </a:lnTo>
                    <a:lnTo>
                      <a:pt x="19" y="19"/>
                    </a:lnTo>
                    <a:lnTo>
                      <a:pt x="21" y="19"/>
                    </a:lnTo>
                    <a:lnTo>
                      <a:pt x="21" y="17"/>
                    </a:lnTo>
                    <a:lnTo>
                      <a:pt x="21" y="15"/>
                    </a:lnTo>
                    <a:lnTo>
                      <a:pt x="23" y="13"/>
                    </a:lnTo>
                    <a:lnTo>
                      <a:pt x="23" y="12"/>
                    </a:lnTo>
                    <a:lnTo>
                      <a:pt x="23" y="10"/>
                    </a:lnTo>
                    <a:lnTo>
                      <a:pt x="21" y="8"/>
                    </a:lnTo>
                    <a:lnTo>
                      <a:pt x="21" y="6"/>
                    </a:lnTo>
                    <a:lnTo>
                      <a:pt x="19" y="4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3" y="21"/>
                    </a:lnTo>
                    <a:lnTo>
                      <a:pt x="5" y="21"/>
                    </a:lnTo>
                    <a:lnTo>
                      <a:pt x="7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9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8" name="Freeform 40"/>
              <p:cNvSpPr>
                <a:spLocks/>
              </p:cNvSpPr>
              <p:nvPr/>
            </p:nvSpPr>
            <p:spPr bwMode="auto">
              <a:xfrm>
                <a:off x="4341813" y="5140325"/>
                <a:ext cx="38100" cy="38100"/>
              </a:xfrm>
              <a:custGeom>
                <a:avLst/>
                <a:gdLst>
                  <a:gd name="T0" fmla="*/ 9 w 24"/>
                  <a:gd name="T1" fmla="*/ 23 h 24"/>
                  <a:gd name="T2" fmla="*/ 13 w 24"/>
                  <a:gd name="T3" fmla="*/ 23 h 24"/>
                  <a:gd name="T4" fmla="*/ 15 w 24"/>
                  <a:gd name="T5" fmla="*/ 23 h 24"/>
                  <a:gd name="T6" fmla="*/ 15 w 24"/>
                  <a:gd name="T7" fmla="*/ 23 h 24"/>
                  <a:gd name="T8" fmla="*/ 17 w 24"/>
                  <a:gd name="T9" fmla="*/ 21 h 24"/>
                  <a:gd name="T10" fmla="*/ 19 w 24"/>
                  <a:gd name="T11" fmla="*/ 19 h 24"/>
                  <a:gd name="T12" fmla="*/ 19 w 24"/>
                  <a:gd name="T13" fmla="*/ 19 h 24"/>
                  <a:gd name="T14" fmla="*/ 21 w 24"/>
                  <a:gd name="T15" fmla="*/ 17 h 24"/>
                  <a:gd name="T16" fmla="*/ 21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10 h 24"/>
                  <a:gd name="T24" fmla="*/ 21 w 24"/>
                  <a:gd name="T25" fmla="*/ 8 h 24"/>
                  <a:gd name="T26" fmla="*/ 21 w 24"/>
                  <a:gd name="T27" fmla="*/ 6 h 24"/>
                  <a:gd name="T28" fmla="*/ 19 w 24"/>
                  <a:gd name="T29" fmla="*/ 6 h 24"/>
                  <a:gd name="T30" fmla="*/ 19 w 24"/>
                  <a:gd name="T31" fmla="*/ 4 h 24"/>
                  <a:gd name="T32" fmla="*/ 17 w 24"/>
                  <a:gd name="T33" fmla="*/ 2 h 24"/>
                  <a:gd name="T34" fmla="*/ 15 w 24"/>
                  <a:gd name="T35" fmla="*/ 2 h 24"/>
                  <a:gd name="T36" fmla="*/ 15 w 24"/>
                  <a:gd name="T37" fmla="*/ 0 h 24"/>
                  <a:gd name="T38" fmla="*/ 13 w 24"/>
                  <a:gd name="T39" fmla="*/ 0 h 24"/>
                  <a:gd name="T40" fmla="*/ 11 w 24"/>
                  <a:gd name="T41" fmla="*/ 0 h 24"/>
                  <a:gd name="T42" fmla="*/ 9 w 24"/>
                  <a:gd name="T43" fmla="*/ 0 h 24"/>
                  <a:gd name="T44" fmla="*/ 7 w 24"/>
                  <a:gd name="T45" fmla="*/ 0 h 24"/>
                  <a:gd name="T46" fmla="*/ 5 w 24"/>
                  <a:gd name="T47" fmla="*/ 2 h 24"/>
                  <a:gd name="T48" fmla="*/ 3 w 24"/>
                  <a:gd name="T49" fmla="*/ 2 h 24"/>
                  <a:gd name="T50" fmla="*/ 2 w 24"/>
                  <a:gd name="T51" fmla="*/ 4 h 24"/>
                  <a:gd name="T52" fmla="*/ 2 w 24"/>
                  <a:gd name="T53" fmla="*/ 6 h 24"/>
                  <a:gd name="T54" fmla="*/ 0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0 w 24"/>
                  <a:gd name="T67" fmla="*/ 17 h 24"/>
                  <a:gd name="T68" fmla="*/ 2 w 24"/>
                  <a:gd name="T69" fmla="*/ 19 h 24"/>
                  <a:gd name="T70" fmla="*/ 2 w 24"/>
                  <a:gd name="T71" fmla="*/ 19 h 24"/>
                  <a:gd name="T72" fmla="*/ 3 w 24"/>
                  <a:gd name="T73" fmla="*/ 21 h 24"/>
                  <a:gd name="T74" fmla="*/ 5 w 24"/>
                  <a:gd name="T75" fmla="*/ 23 h 24"/>
                  <a:gd name="T76" fmla="*/ 7 w 24"/>
                  <a:gd name="T77" fmla="*/ 23 h 24"/>
                  <a:gd name="T78" fmla="*/ 9 w 24"/>
                  <a:gd name="T79" fmla="*/ 23 h 24"/>
                  <a:gd name="T80" fmla="*/ 11 w 24"/>
                  <a:gd name="T81" fmla="*/ 23 h 24"/>
                  <a:gd name="T82" fmla="*/ 11 w 24"/>
                  <a:gd name="T83" fmla="*/ 23 h 24"/>
                  <a:gd name="T84" fmla="*/ 9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9" y="23"/>
                    </a:moveTo>
                    <a:lnTo>
                      <a:pt x="13" y="23"/>
                    </a:lnTo>
                    <a:lnTo>
                      <a:pt x="15" y="23"/>
                    </a:lnTo>
                    <a:lnTo>
                      <a:pt x="17" y="21"/>
                    </a:lnTo>
                    <a:lnTo>
                      <a:pt x="19" y="19"/>
                    </a:lnTo>
                    <a:lnTo>
                      <a:pt x="21" y="17"/>
                    </a:lnTo>
                    <a:lnTo>
                      <a:pt x="21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10"/>
                    </a:lnTo>
                    <a:lnTo>
                      <a:pt x="21" y="8"/>
                    </a:lnTo>
                    <a:lnTo>
                      <a:pt x="21" y="6"/>
                    </a:lnTo>
                    <a:lnTo>
                      <a:pt x="19" y="6"/>
                    </a:lnTo>
                    <a:lnTo>
                      <a:pt x="19" y="4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3" y="21"/>
                    </a:lnTo>
                    <a:lnTo>
                      <a:pt x="5" y="23"/>
                    </a:lnTo>
                    <a:lnTo>
                      <a:pt x="7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9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9" name="Line 43"/>
              <p:cNvSpPr>
                <a:spLocks noChangeShapeType="1"/>
              </p:cNvSpPr>
              <p:nvPr/>
            </p:nvSpPr>
            <p:spPr bwMode="auto">
              <a:xfrm flipH="1" flipV="1">
                <a:off x="4019550" y="4049713"/>
                <a:ext cx="698500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0" name="Freeform 44"/>
              <p:cNvSpPr>
                <a:spLocks/>
              </p:cNvSpPr>
              <p:nvPr/>
            </p:nvSpPr>
            <p:spPr bwMode="auto">
              <a:xfrm>
                <a:off x="4273550" y="4359275"/>
                <a:ext cx="1412875" cy="450850"/>
              </a:xfrm>
              <a:custGeom>
                <a:avLst/>
                <a:gdLst>
                  <a:gd name="T0" fmla="*/ 889 w 935"/>
                  <a:gd name="T1" fmla="*/ 283 h 284"/>
                  <a:gd name="T2" fmla="*/ 0 w 935"/>
                  <a:gd name="T3" fmla="*/ 283 h 284"/>
                  <a:gd name="T4" fmla="*/ 0 w 935"/>
                  <a:gd name="T5" fmla="*/ 0 h 284"/>
                  <a:gd name="T6" fmla="*/ 0 60000 65536"/>
                  <a:gd name="T7" fmla="*/ 0 60000 65536"/>
                  <a:gd name="T8" fmla="*/ 0 60000 65536"/>
                  <a:gd name="T9" fmla="*/ 0 w 935"/>
                  <a:gd name="T10" fmla="*/ 0 h 284"/>
                  <a:gd name="T11" fmla="*/ 935 w 935"/>
                  <a:gd name="T12" fmla="*/ 284 h 2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35" h="284">
                    <a:moveTo>
                      <a:pt x="934" y="283"/>
                    </a:moveTo>
                    <a:lnTo>
                      <a:pt x="0" y="283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1" name="Freeform 45"/>
              <p:cNvSpPr>
                <a:spLocks/>
              </p:cNvSpPr>
              <p:nvPr/>
            </p:nvSpPr>
            <p:spPr bwMode="auto">
              <a:xfrm>
                <a:off x="5686425" y="3081338"/>
                <a:ext cx="147638" cy="2820988"/>
              </a:xfrm>
              <a:custGeom>
                <a:avLst/>
                <a:gdLst>
                  <a:gd name="T0" fmla="*/ 90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0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2" name="Freeform 46"/>
              <p:cNvSpPr>
                <a:spLocks/>
              </p:cNvSpPr>
              <p:nvPr/>
            </p:nvSpPr>
            <p:spPr bwMode="auto">
              <a:xfrm>
                <a:off x="4602163" y="3141663"/>
                <a:ext cx="579438" cy="669925"/>
              </a:xfrm>
              <a:custGeom>
                <a:avLst/>
                <a:gdLst>
                  <a:gd name="T0" fmla="*/ 0 w 301"/>
                  <a:gd name="T1" fmla="*/ 0 h 422"/>
                  <a:gd name="T2" fmla="*/ 0 w 301"/>
                  <a:gd name="T3" fmla="*/ 170 h 422"/>
                  <a:gd name="T4" fmla="*/ 75 w 301"/>
                  <a:gd name="T5" fmla="*/ 210 h 422"/>
                  <a:gd name="T6" fmla="*/ 0 w 301"/>
                  <a:gd name="T7" fmla="*/ 251 h 422"/>
                  <a:gd name="T8" fmla="*/ 0 w 301"/>
                  <a:gd name="T9" fmla="*/ 421 h 422"/>
                  <a:gd name="T10" fmla="*/ 364 w 301"/>
                  <a:gd name="T11" fmla="*/ 285 h 422"/>
                  <a:gd name="T12" fmla="*/ 364 w 301"/>
                  <a:gd name="T13" fmla="*/ 138 h 422"/>
                  <a:gd name="T14" fmla="*/ 0 w 301"/>
                  <a:gd name="T15" fmla="*/ 0 h 422"/>
                  <a:gd name="T16" fmla="*/ 0 w 301"/>
                  <a:gd name="T17" fmla="*/ 0 h 42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01"/>
                  <a:gd name="T28" fmla="*/ 0 h 422"/>
                  <a:gd name="T29" fmla="*/ 301 w 301"/>
                  <a:gd name="T30" fmla="*/ 422 h 42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01" h="422">
                    <a:moveTo>
                      <a:pt x="0" y="0"/>
                    </a:moveTo>
                    <a:lnTo>
                      <a:pt x="0" y="170"/>
                    </a:lnTo>
                    <a:lnTo>
                      <a:pt x="62" y="210"/>
                    </a:lnTo>
                    <a:lnTo>
                      <a:pt x="0" y="251"/>
                    </a:lnTo>
                    <a:lnTo>
                      <a:pt x="0" y="421"/>
                    </a:lnTo>
                    <a:lnTo>
                      <a:pt x="300" y="285"/>
                    </a:lnTo>
                    <a:lnTo>
                      <a:pt x="300" y="13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FF99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3" name="Freeform 47"/>
              <p:cNvSpPr>
                <a:spLocks/>
              </p:cNvSpPr>
              <p:nvPr/>
            </p:nvSpPr>
            <p:spPr bwMode="auto">
              <a:xfrm>
                <a:off x="4713288" y="3944938"/>
                <a:ext cx="620713" cy="727075"/>
              </a:xfrm>
              <a:custGeom>
                <a:avLst/>
                <a:gdLst>
                  <a:gd name="T0" fmla="*/ 0 w 300"/>
                  <a:gd name="T1" fmla="*/ 0 h 422"/>
                  <a:gd name="T2" fmla="*/ 0 w 300"/>
                  <a:gd name="T3" fmla="*/ 186 h 422"/>
                  <a:gd name="T4" fmla="*/ 80 w 300"/>
                  <a:gd name="T5" fmla="*/ 229 h 422"/>
                  <a:gd name="T6" fmla="*/ 0 w 300"/>
                  <a:gd name="T7" fmla="*/ 272 h 422"/>
                  <a:gd name="T8" fmla="*/ 0 w 300"/>
                  <a:gd name="T9" fmla="*/ 457 h 422"/>
                  <a:gd name="T10" fmla="*/ 390 w 300"/>
                  <a:gd name="T11" fmla="*/ 309 h 422"/>
                  <a:gd name="T12" fmla="*/ 390 w 300"/>
                  <a:gd name="T13" fmla="*/ 148 h 422"/>
                  <a:gd name="T14" fmla="*/ 0 w 300"/>
                  <a:gd name="T15" fmla="*/ 0 h 422"/>
                  <a:gd name="T16" fmla="*/ 0 w 300"/>
                  <a:gd name="T17" fmla="*/ 0 h 42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00"/>
                  <a:gd name="T28" fmla="*/ 0 h 422"/>
                  <a:gd name="T29" fmla="*/ 300 w 300"/>
                  <a:gd name="T30" fmla="*/ 422 h 42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00" h="422">
                    <a:moveTo>
                      <a:pt x="0" y="0"/>
                    </a:moveTo>
                    <a:lnTo>
                      <a:pt x="0" y="171"/>
                    </a:lnTo>
                    <a:lnTo>
                      <a:pt x="61" y="211"/>
                    </a:lnTo>
                    <a:lnTo>
                      <a:pt x="0" y="251"/>
                    </a:lnTo>
                    <a:lnTo>
                      <a:pt x="0" y="421"/>
                    </a:lnTo>
                    <a:lnTo>
                      <a:pt x="299" y="285"/>
                    </a:lnTo>
                    <a:lnTo>
                      <a:pt x="299" y="13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FF99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4" name="Freeform 48"/>
              <p:cNvSpPr>
                <a:spLocks/>
              </p:cNvSpPr>
              <p:nvPr/>
            </p:nvSpPr>
            <p:spPr bwMode="auto">
              <a:xfrm>
                <a:off x="4246563" y="3482975"/>
                <a:ext cx="239713" cy="379413"/>
              </a:xfrm>
              <a:custGeom>
                <a:avLst/>
                <a:gdLst>
                  <a:gd name="T0" fmla="*/ 73 w 151"/>
                  <a:gd name="T1" fmla="*/ 236 h 239"/>
                  <a:gd name="T2" fmla="*/ 86 w 151"/>
                  <a:gd name="T3" fmla="*/ 236 h 239"/>
                  <a:gd name="T4" fmla="*/ 98 w 151"/>
                  <a:gd name="T5" fmla="*/ 232 h 239"/>
                  <a:gd name="T6" fmla="*/ 109 w 151"/>
                  <a:gd name="T7" fmla="*/ 224 h 239"/>
                  <a:gd name="T8" fmla="*/ 119 w 151"/>
                  <a:gd name="T9" fmla="*/ 215 h 239"/>
                  <a:gd name="T10" fmla="*/ 129 w 151"/>
                  <a:gd name="T11" fmla="*/ 203 h 239"/>
                  <a:gd name="T12" fmla="*/ 134 w 151"/>
                  <a:gd name="T13" fmla="*/ 188 h 239"/>
                  <a:gd name="T14" fmla="*/ 142 w 151"/>
                  <a:gd name="T15" fmla="*/ 172 h 239"/>
                  <a:gd name="T16" fmla="*/ 146 w 151"/>
                  <a:gd name="T17" fmla="*/ 155 h 239"/>
                  <a:gd name="T18" fmla="*/ 150 w 151"/>
                  <a:gd name="T19" fmla="*/ 138 h 239"/>
                  <a:gd name="T20" fmla="*/ 150 w 151"/>
                  <a:gd name="T21" fmla="*/ 119 h 239"/>
                  <a:gd name="T22" fmla="*/ 150 w 151"/>
                  <a:gd name="T23" fmla="*/ 100 h 239"/>
                  <a:gd name="T24" fmla="*/ 146 w 151"/>
                  <a:gd name="T25" fmla="*/ 80 h 239"/>
                  <a:gd name="T26" fmla="*/ 142 w 151"/>
                  <a:gd name="T27" fmla="*/ 63 h 239"/>
                  <a:gd name="T28" fmla="*/ 134 w 151"/>
                  <a:gd name="T29" fmla="*/ 48 h 239"/>
                  <a:gd name="T30" fmla="*/ 129 w 151"/>
                  <a:gd name="T31" fmla="*/ 34 h 239"/>
                  <a:gd name="T32" fmla="*/ 119 w 151"/>
                  <a:gd name="T33" fmla="*/ 23 h 239"/>
                  <a:gd name="T34" fmla="*/ 109 w 151"/>
                  <a:gd name="T35" fmla="*/ 13 h 239"/>
                  <a:gd name="T36" fmla="*/ 98 w 151"/>
                  <a:gd name="T37" fmla="*/ 6 h 239"/>
                  <a:gd name="T38" fmla="*/ 86 w 151"/>
                  <a:gd name="T39" fmla="*/ 0 h 239"/>
                  <a:gd name="T40" fmla="*/ 75 w 151"/>
                  <a:gd name="T41" fmla="*/ 0 h 239"/>
                  <a:gd name="T42" fmla="*/ 62 w 151"/>
                  <a:gd name="T43" fmla="*/ 0 h 239"/>
                  <a:gd name="T44" fmla="*/ 50 w 151"/>
                  <a:gd name="T45" fmla="*/ 6 h 239"/>
                  <a:gd name="T46" fmla="*/ 40 w 151"/>
                  <a:gd name="T47" fmla="*/ 13 h 239"/>
                  <a:gd name="T48" fmla="*/ 31 w 151"/>
                  <a:gd name="T49" fmla="*/ 23 h 239"/>
                  <a:gd name="T50" fmla="*/ 21 w 151"/>
                  <a:gd name="T51" fmla="*/ 34 h 239"/>
                  <a:gd name="T52" fmla="*/ 14 w 151"/>
                  <a:gd name="T53" fmla="*/ 48 h 239"/>
                  <a:gd name="T54" fmla="*/ 8 w 151"/>
                  <a:gd name="T55" fmla="*/ 63 h 239"/>
                  <a:gd name="T56" fmla="*/ 4 w 151"/>
                  <a:gd name="T57" fmla="*/ 80 h 239"/>
                  <a:gd name="T58" fmla="*/ 0 w 151"/>
                  <a:gd name="T59" fmla="*/ 100 h 239"/>
                  <a:gd name="T60" fmla="*/ 0 w 151"/>
                  <a:gd name="T61" fmla="*/ 119 h 239"/>
                  <a:gd name="T62" fmla="*/ 0 w 151"/>
                  <a:gd name="T63" fmla="*/ 138 h 239"/>
                  <a:gd name="T64" fmla="*/ 4 w 151"/>
                  <a:gd name="T65" fmla="*/ 155 h 239"/>
                  <a:gd name="T66" fmla="*/ 8 w 151"/>
                  <a:gd name="T67" fmla="*/ 172 h 239"/>
                  <a:gd name="T68" fmla="*/ 14 w 151"/>
                  <a:gd name="T69" fmla="*/ 188 h 239"/>
                  <a:gd name="T70" fmla="*/ 21 w 151"/>
                  <a:gd name="T71" fmla="*/ 203 h 239"/>
                  <a:gd name="T72" fmla="*/ 31 w 151"/>
                  <a:gd name="T73" fmla="*/ 215 h 239"/>
                  <a:gd name="T74" fmla="*/ 40 w 151"/>
                  <a:gd name="T75" fmla="*/ 224 h 239"/>
                  <a:gd name="T76" fmla="*/ 50 w 151"/>
                  <a:gd name="T77" fmla="*/ 232 h 239"/>
                  <a:gd name="T78" fmla="*/ 62 w 151"/>
                  <a:gd name="T79" fmla="*/ 236 h 239"/>
                  <a:gd name="T80" fmla="*/ 75 w 151"/>
                  <a:gd name="T81" fmla="*/ 238 h 239"/>
                  <a:gd name="T82" fmla="*/ 75 w 151"/>
                  <a:gd name="T83" fmla="*/ 238 h 239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51"/>
                  <a:gd name="T127" fmla="*/ 0 h 239"/>
                  <a:gd name="T128" fmla="*/ 151 w 151"/>
                  <a:gd name="T129" fmla="*/ 239 h 239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51" h="239">
                    <a:moveTo>
                      <a:pt x="73" y="236"/>
                    </a:moveTo>
                    <a:lnTo>
                      <a:pt x="86" y="236"/>
                    </a:lnTo>
                    <a:lnTo>
                      <a:pt x="98" y="232"/>
                    </a:lnTo>
                    <a:lnTo>
                      <a:pt x="109" y="224"/>
                    </a:lnTo>
                    <a:lnTo>
                      <a:pt x="119" y="215"/>
                    </a:lnTo>
                    <a:lnTo>
                      <a:pt x="129" y="203"/>
                    </a:lnTo>
                    <a:lnTo>
                      <a:pt x="134" y="188"/>
                    </a:lnTo>
                    <a:lnTo>
                      <a:pt x="142" y="172"/>
                    </a:lnTo>
                    <a:lnTo>
                      <a:pt x="146" y="155"/>
                    </a:lnTo>
                    <a:lnTo>
                      <a:pt x="150" y="138"/>
                    </a:lnTo>
                    <a:lnTo>
                      <a:pt x="150" y="119"/>
                    </a:lnTo>
                    <a:lnTo>
                      <a:pt x="150" y="100"/>
                    </a:lnTo>
                    <a:lnTo>
                      <a:pt x="146" y="80"/>
                    </a:lnTo>
                    <a:lnTo>
                      <a:pt x="142" y="63"/>
                    </a:lnTo>
                    <a:lnTo>
                      <a:pt x="134" y="48"/>
                    </a:lnTo>
                    <a:lnTo>
                      <a:pt x="129" y="34"/>
                    </a:lnTo>
                    <a:lnTo>
                      <a:pt x="119" y="23"/>
                    </a:lnTo>
                    <a:lnTo>
                      <a:pt x="109" y="13"/>
                    </a:lnTo>
                    <a:lnTo>
                      <a:pt x="98" y="6"/>
                    </a:lnTo>
                    <a:lnTo>
                      <a:pt x="86" y="0"/>
                    </a:lnTo>
                    <a:lnTo>
                      <a:pt x="75" y="0"/>
                    </a:lnTo>
                    <a:lnTo>
                      <a:pt x="62" y="0"/>
                    </a:lnTo>
                    <a:lnTo>
                      <a:pt x="50" y="6"/>
                    </a:lnTo>
                    <a:lnTo>
                      <a:pt x="40" y="13"/>
                    </a:lnTo>
                    <a:lnTo>
                      <a:pt x="31" y="23"/>
                    </a:lnTo>
                    <a:lnTo>
                      <a:pt x="21" y="34"/>
                    </a:lnTo>
                    <a:lnTo>
                      <a:pt x="14" y="48"/>
                    </a:lnTo>
                    <a:lnTo>
                      <a:pt x="8" y="63"/>
                    </a:lnTo>
                    <a:lnTo>
                      <a:pt x="4" y="80"/>
                    </a:lnTo>
                    <a:lnTo>
                      <a:pt x="0" y="100"/>
                    </a:lnTo>
                    <a:lnTo>
                      <a:pt x="0" y="119"/>
                    </a:lnTo>
                    <a:lnTo>
                      <a:pt x="0" y="138"/>
                    </a:lnTo>
                    <a:lnTo>
                      <a:pt x="4" y="155"/>
                    </a:lnTo>
                    <a:lnTo>
                      <a:pt x="8" y="172"/>
                    </a:lnTo>
                    <a:lnTo>
                      <a:pt x="14" y="188"/>
                    </a:lnTo>
                    <a:lnTo>
                      <a:pt x="21" y="203"/>
                    </a:lnTo>
                    <a:lnTo>
                      <a:pt x="31" y="215"/>
                    </a:lnTo>
                    <a:lnTo>
                      <a:pt x="40" y="224"/>
                    </a:lnTo>
                    <a:lnTo>
                      <a:pt x="50" y="232"/>
                    </a:lnTo>
                    <a:lnTo>
                      <a:pt x="62" y="236"/>
                    </a:lnTo>
                    <a:lnTo>
                      <a:pt x="75" y="238"/>
                    </a:lnTo>
                  </a:path>
                </a:pathLst>
              </a:custGeom>
              <a:solidFill>
                <a:srgbClr val="EAEAEA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5" name="Rectangle 49"/>
              <p:cNvSpPr>
                <a:spLocks noChangeArrowheads="1"/>
              </p:cNvSpPr>
              <p:nvPr/>
            </p:nvSpPr>
            <p:spPr bwMode="auto">
              <a:xfrm>
                <a:off x="4733925" y="4383088"/>
                <a:ext cx="185722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ALU</a:t>
                </a:r>
              </a:p>
            </p:txBody>
          </p:sp>
          <p:sp>
            <p:nvSpPr>
              <p:cNvPr id="246" name="Rectangle 50"/>
              <p:cNvSpPr>
                <a:spLocks noChangeArrowheads="1"/>
              </p:cNvSpPr>
              <p:nvPr/>
            </p:nvSpPr>
            <p:spPr bwMode="auto">
              <a:xfrm>
                <a:off x="5038725" y="4319588"/>
                <a:ext cx="263502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result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48" name="Rectangle 52"/>
              <p:cNvSpPr>
                <a:spLocks noChangeArrowheads="1"/>
              </p:cNvSpPr>
              <p:nvPr/>
            </p:nvSpPr>
            <p:spPr bwMode="auto">
              <a:xfrm>
                <a:off x="4887913" y="3319463"/>
                <a:ext cx="263502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Add </a:t>
                </a:r>
              </a:p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result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49" name="Rectangle 53"/>
              <p:cNvSpPr>
                <a:spLocks noChangeArrowheads="1"/>
              </p:cNvSpPr>
              <p:nvPr/>
            </p:nvSpPr>
            <p:spPr bwMode="auto">
              <a:xfrm>
                <a:off x="4619625" y="3529013"/>
                <a:ext cx="182547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Add</a:t>
                </a:r>
              </a:p>
            </p:txBody>
          </p:sp>
          <p:sp>
            <p:nvSpPr>
              <p:cNvPr id="250" name="Rectangle 54"/>
              <p:cNvSpPr>
                <a:spLocks noChangeArrowheads="1"/>
              </p:cNvSpPr>
              <p:nvPr/>
            </p:nvSpPr>
            <p:spPr bwMode="auto">
              <a:xfrm>
                <a:off x="4283092" y="3573618"/>
                <a:ext cx="184134" cy="2046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Shift </a:t>
                </a:r>
              </a:p>
              <a:p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left 1</a:t>
                </a:r>
              </a:p>
            </p:txBody>
          </p:sp>
          <p:sp>
            <p:nvSpPr>
              <p:cNvPr id="251" name="Line 55"/>
              <p:cNvSpPr>
                <a:spLocks noChangeShapeType="1"/>
              </p:cNvSpPr>
              <p:nvPr/>
            </p:nvSpPr>
            <p:spPr bwMode="auto">
              <a:xfrm flipH="1" flipV="1">
                <a:off x="4614863" y="4514850"/>
                <a:ext cx="103188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2" name="Line 56"/>
              <p:cNvSpPr>
                <a:spLocks noChangeShapeType="1"/>
              </p:cNvSpPr>
              <p:nvPr/>
            </p:nvSpPr>
            <p:spPr bwMode="auto">
              <a:xfrm flipH="1" flipV="1">
                <a:off x="4010025" y="4357688"/>
                <a:ext cx="460375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3" name="Line 57"/>
              <p:cNvSpPr>
                <a:spLocks noChangeShapeType="1"/>
              </p:cNvSpPr>
              <p:nvPr/>
            </p:nvSpPr>
            <p:spPr bwMode="auto">
              <a:xfrm flipH="1" flipV="1">
                <a:off x="4359275" y="4681538"/>
                <a:ext cx="112713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4" name="Line 58"/>
              <p:cNvSpPr>
                <a:spLocks noChangeShapeType="1"/>
              </p:cNvSpPr>
              <p:nvPr/>
            </p:nvSpPr>
            <p:spPr bwMode="auto">
              <a:xfrm flipH="1">
                <a:off x="5187950" y="3471863"/>
                <a:ext cx="488950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5" name="Line 59"/>
              <p:cNvSpPr>
                <a:spLocks noChangeShapeType="1"/>
              </p:cNvSpPr>
              <p:nvPr/>
            </p:nvSpPr>
            <p:spPr bwMode="auto">
              <a:xfrm flipH="1" flipV="1">
                <a:off x="5326063" y="4400550"/>
                <a:ext cx="360363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6" name="Rectangle 62"/>
              <p:cNvSpPr>
                <a:spLocks noChangeArrowheads="1"/>
              </p:cNvSpPr>
              <p:nvPr/>
            </p:nvSpPr>
            <p:spPr bwMode="auto">
              <a:xfrm>
                <a:off x="4591065" y="5002213"/>
                <a:ext cx="344458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rgbClr val="EB7500"/>
                    </a:solidFill>
                    <a:latin typeface="+mj-lt"/>
                  </a:rPr>
                  <a:t>ALU</a:t>
                </a:r>
              </a:p>
              <a:p>
                <a:pPr algn="ctr"/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Control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258" name="Line 65"/>
              <p:cNvSpPr>
                <a:spLocks noChangeShapeType="1"/>
              </p:cNvSpPr>
              <p:nvPr/>
            </p:nvSpPr>
            <p:spPr bwMode="auto">
              <a:xfrm flipH="1">
                <a:off x="4010024" y="5681664"/>
                <a:ext cx="166846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9" name="Line 66"/>
              <p:cNvSpPr>
                <a:spLocks noChangeShapeType="1"/>
              </p:cNvSpPr>
              <p:nvPr/>
            </p:nvSpPr>
            <p:spPr bwMode="auto">
              <a:xfrm flipH="1" flipV="1">
                <a:off x="4486275" y="3667125"/>
                <a:ext cx="112713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60" name="Rectangle 67"/>
              <p:cNvSpPr>
                <a:spLocks noChangeArrowheads="1"/>
              </p:cNvSpPr>
              <p:nvPr/>
            </p:nvSpPr>
            <p:spPr bwMode="auto">
              <a:xfrm>
                <a:off x="3067069" y="3437503"/>
                <a:ext cx="431763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RegWrite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261" name="Rectangle 68"/>
              <p:cNvSpPr>
                <a:spLocks noChangeArrowheads="1"/>
              </p:cNvSpPr>
              <p:nvPr/>
            </p:nvSpPr>
            <p:spPr bwMode="auto">
              <a:xfrm>
                <a:off x="2880684" y="3867157"/>
                <a:ext cx="380968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reg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262" name="Rectangle 69"/>
              <p:cNvSpPr>
                <a:spLocks noChangeArrowheads="1"/>
              </p:cNvSpPr>
              <p:nvPr/>
            </p:nvSpPr>
            <p:spPr bwMode="auto">
              <a:xfrm>
                <a:off x="2884605" y="4119546"/>
                <a:ext cx="380968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reg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2</a:t>
                </a:r>
              </a:p>
            </p:txBody>
          </p:sp>
          <p:sp>
            <p:nvSpPr>
              <p:cNvPr id="263" name="Rectangle 70"/>
              <p:cNvSpPr>
                <a:spLocks noChangeArrowheads="1"/>
              </p:cNvSpPr>
              <p:nvPr/>
            </p:nvSpPr>
            <p:spPr bwMode="auto">
              <a:xfrm>
                <a:off x="2892480" y="4359228"/>
                <a:ext cx="336521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Write reg</a:t>
                </a:r>
                <a:endParaRPr lang="en-US" sz="7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64" name="Rectangle 71"/>
              <p:cNvSpPr>
                <a:spLocks noChangeArrowheads="1"/>
              </p:cNvSpPr>
              <p:nvPr/>
            </p:nvSpPr>
            <p:spPr bwMode="auto">
              <a:xfrm>
                <a:off x="2887417" y="4591380"/>
                <a:ext cx="377793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Write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data</a:t>
                </a:r>
              </a:p>
            </p:txBody>
          </p:sp>
          <p:sp>
            <p:nvSpPr>
              <p:cNvPr id="265" name="Rectangle 72"/>
              <p:cNvSpPr>
                <a:spLocks noChangeArrowheads="1"/>
              </p:cNvSpPr>
              <p:nvPr/>
            </p:nvSpPr>
            <p:spPr bwMode="auto">
              <a:xfrm>
                <a:off x="3252970" y="4009338"/>
                <a:ext cx="422239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data 1</a:t>
                </a:r>
              </a:p>
            </p:txBody>
          </p:sp>
          <p:sp>
            <p:nvSpPr>
              <p:cNvPr id="266" name="Rectangle 73"/>
              <p:cNvSpPr>
                <a:spLocks noChangeArrowheads="1"/>
              </p:cNvSpPr>
              <p:nvPr/>
            </p:nvSpPr>
            <p:spPr bwMode="auto">
              <a:xfrm>
                <a:off x="3258731" y="4311681"/>
                <a:ext cx="422239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data 2</a:t>
                </a:r>
              </a:p>
            </p:txBody>
          </p:sp>
          <p:sp>
            <p:nvSpPr>
              <p:cNvPr id="267" name="Rectangle 74"/>
              <p:cNvSpPr>
                <a:spLocks noChangeArrowheads="1"/>
              </p:cNvSpPr>
              <p:nvPr/>
            </p:nvSpPr>
            <p:spPr bwMode="auto">
              <a:xfrm>
                <a:off x="3279774" y="4525078"/>
                <a:ext cx="387303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r"/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Register </a:t>
                </a: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File</a:t>
                </a:r>
              </a:p>
            </p:txBody>
          </p:sp>
          <p:sp>
            <p:nvSpPr>
              <p:cNvPr id="268" name="Freeform 79"/>
              <p:cNvSpPr>
                <a:spLocks/>
              </p:cNvSpPr>
              <p:nvPr/>
            </p:nvSpPr>
            <p:spPr bwMode="auto">
              <a:xfrm>
                <a:off x="3319463" y="4862513"/>
                <a:ext cx="341313" cy="582613"/>
              </a:xfrm>
              <a:custGeom>
                <a:avLst/>
                <a:gdLst>
                  <a:gd name="T0" fmla="*/ 107 w 173"/>
                  <a:gd name="T1" fmla="*/ 366 h 367"/>
                  <a:gd name="T2" fmla="*/ 123 w 173"/>
                  <a:gd name="T3" fmla="*/ 364 h 367"/>
                  <a:gd name="T4" fmla="*/ 140 w 173"/>
                  <a:gd name="T5" fmla="*/ 357 h 367"/>
                  <a:gd name="T6" fmla="*/ 157 w 173"/>
                  <a:gd name="T7" fmla="*/ 345 h 367"/>
                  <a:gd name="T8" fmla="*/ 172 w 173"/>
                  <a:gd name="T9" fmla="*/ 332 h 367"/>
                  <a:gd name="T10" fmla="*/ 183 w 173"/>
                  <a:gd name="T11" fmla="*/ 313 h 367"/>
                  <a:gd name="T12" fmla="*/ 193 w 173"/>
                  <a:gd name="T13" fmla="*/ 292 h 367"/>
                  <a:gd name="T14" fmla="*/ 203 w 173"/>
                  <a:gd name="T15" fmla="*/ 267 h 367"/>
                  <a:gd name="T16" fmla="*/ 209 w 173"/>
                  <a:gd name="T17" fmla="*/ 242 h 367"/>
                  <a:gd name="T18" fmla="*/ 214 w 173"/>
                  <a:gd name="T19" fmla="*/ 213 h 367"/>
                  <a:gd name="T20" fmla="*/ 214 w 173"/>
                  <a:gd name="T21" fmla="*/ 182 h 367"/>
                  <a:gd name="T22" fmla="*/ 214 w 173"/>
                  <a:gd name="T23" fmla="*/ 154 h 367"/>
                  <a:gd name="T24" fmla="*/ 209 w 173"/>
                  <a:gd name="T25" fmla="*/ 125 h 367"/>
                  <a:gd name="T26" fmla="*/ 203 w 173"/>
                  <a:gd name="T27" fmla="*/ 98 h 367"/>
                  <a:gd name="T28" fmla="*/ 193 w 173"/>
                  <a:gd name="T29" fmla="*/ 75 h 367"/>
                  <a:gd name="T30" fmla="*/ 183 w 173"/>
                  <a:gd name="T31" fmla="*/ 54 h 367"/>
                  <a:gd name="T32" fmla="*/ 172 w 173"/>
                  <a:gd name="T33" fmla="*/ 35 h 367"/>
                  <a:gd name="T34" fmla="*/ 157 w 173"/>
                  <a:gd name="T35" fmla="*/ 20 h 367"/>
                  <a:gd name="T36" fmla="*/ 140 w 173"/>
                  <a:gd name="T37" fmla="*/ 8 h 367"/>
                  <a:gd name="T38" fmla="*/ 123 w 173"/>
                  <a:gd name="T39" fmla="*/ 2 h 367"/>
                  <a:gd name="T40" fmla="*/ 107 w 173"/>
                  <a:gd name="T41" fmla="*/ 0 h 367"/>
                  <a:gd name="T42" fmla="*/ 91 w 173"/>
                  <a:gd name="T43" fmla="*/ 2 h 367"/>
                  <a:gd name="T44" fmla="*/ 73 w 173"/>
                  <a:gd name="T45" fmla="*/ 8 h 367"/>
                  <a:gd name="T46" fmla="*/ 57 w 173"/>
                  <a:gd name="T47" fmla="*/ 20 h 367"/>
                  <a:gd name="T48" fmla="*/ 45 w 173"/>
                  <a:gd name="T49" fmla="*/ 35 h 367"/>
                  <a:gd name="T50" fmla="*/ 31 w 173"/>
                  <a:gd name="T51" fmla="*/ 54 h 367"/>
                  <a:gd name="T52" fmla="*/ 21 w 173"/>
                  <a:gd name="T53" fmla="*/ 75 h 367"/>
                  <a:gd name="T54" fmla="*/ 11 w 173"/>
                  <a:gd name="T55" fmla="*/ 98 h 367"/>
                  <a:gd name="T56" fmla="*/ 5 w 173"/>
                  <a:gd name="T57" fmla="*/ 125 h 367"/>
                  <a:gd name="T58" fmla="*/ 2 w 173"/>
                  <a:gd name="T59" fmla="*/ 154 h 367"/>
                  <a:gd name="T60" fmla="*/ 0 w 173"/>
                  <a:gd name="T61" fmla="*/ 182 h 367"/>
                  <a:gd name="T62" fmla="*/ 2 w 173"/>
                  <a:gd name="T63" fmla="*/ 213 h 367"/>
                  <a:gd name="T64" fmla="*/ 5 w 173"/>
                  <a:gd name="T65" fmla="*/ 242 h 367"/>
                  <a:gd name="T66" fmla="*/ 11 w 173"/>
                  <a:gd name="T67" fmla="*/ 267 h 367"/>
                  <a:gd name="T68" fmla="*/ 21 w 173"/>
                  <a:gd name="T69" fmla="*/ 292 h 367"/>
                  <a:gd name="T70" fmla="*/ 31 w 173"/>
                  <a:gd name="T71" fmla="*/ 313 h 367"/>
                  <a:gd name="T72" fmla="*/ 45 w 173"/>
                  <a:gd name="T73" fmla="*/ 332 h 367"/>
                  <a:gd name="T74" fmla="*/ 57 w 173"/>
                  <a:gd name="T75" fmla="*/ 345 h 367"/>
                  <a:gd name="T76" fmla="*/ 73 w 173"/>
                  <a:gd name="T77" fmla="*/ 357 h 367"/>
                  <a:gd name="T78" fmla="*/ 91 w 173"/>
                  <a:gd name="T79" fmla="*/ 364 h 367"/>
                  <a:gd name="T80" fmla="*/ 107 w 173"/>
                  <a:gd name="T81" fmla="*/ 366 h 367"/>
                  <a:gd name="T82" fmla="*/ 107 w 173"/>
                  <a:gd name="T83" fmla="*/ 366 h 36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73"/>
                  <a:gd name="T127" fmla="*/ 0 h 367"/>
                  <a:gd name="T128" fmla="*/ 173 w 173"/>
                  <a:gd name="T129" fmla="*/ 367 h 36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73" h="367">
                    <a:moveTo>
                      <a:pt x="86" y="366"/>
                    </a:moveTo>
                    <a:lnTo>
                      <a:pt x="99" y="364"/>
                    </a:lnTo>
                    <a:lnTo>
                      <a:pt x="113" y="357"/>
                    </a:lnTo>
                    <a:lnTo>
                      <a:pt x="126" y="345"/>
                    </a:lnTo>
                    <a:lnTo>
                      <a:pt x="138" y="332"/>
                    </a:lnTo>
                    <a:lnTo>
                      <a:pt x="147" y="313"/>
                    </a:lnTo>
                    <a:lnTo>
                      <a:pt x="155" y="292"/>
                    </a:lnTo>
                    <a:lnTo>
                      <a:pt x="163" y="267"/>
                    </a:lnTo>
                    <a:lnTo>
                      <a:pt x="168" y="242"/>
                    </a:lnTo>
                    <a:lnTo>
                      <a:pt x="172" y="213"/>
                    </a:lnTo>
                    <a:lnTo>
                      <a:pt x="172" y="182"/>
                    </a:lnTo>
                    <a:lnTo>
                      <a:pt x="172" y="154"/>
                    </a:lnTo>
                    <a:lnTo>
                      <a:pt x="168" y="125"/>
                    </a:lnTo>
                    <a:lnTo>
                      <a:pt x="163" y="98"/>
                    </a:lnTo>
                    <a:lnTo>
                      <a:pt x="155" y="75"/>
                    </a:lnTo>
                    <a:lnTo>
                      <a:pt x="147" y="54"/>
                    </a:lnTo>
                    <a:lnTo>
                      <a:pt x="138" y="35"/>
                    </a:lnTo>
                    <a:lnTo>
                      <a:pt x="126" y="20"/>
                    </a:lnTo>
                    <a:lnTo>
                      <a:pt x="113" y="8"/>
                    </a:lnTo>
                    <a:lnTo>
                      <a:pt x="99" y="2"/>
                    </a:lnTo>
                    <a:lnTo>
                      <a:pt x="86" y="0"/>
                    </a:lnTo>
                    <a:lnTo>
                      <a:pt x="73" y="2"/>
                    </a:lnTo>
                    <a:lnTo>
                      <a:pt x="59" y="8"/>
                    </a:lnTo>
                    <a:lnTo>
                      <a:pt x="46" y="20"/>
                    </a:lnTo>
                    <a:lnTo>
                      <a:pt x="36" y="35"/>
                    </a:lnTo>
                    <a:lnTo>
                      <a:pt x="25" y="54"/>
                    </a:lnTo>
                    <a:lnTo>
                      <a:pt x="17" y="75"/>
                    </a:lnTo>
                    <a:lnTo>
                      <a:pt x="9" y="98"/>
                    </a:lnTo>
                    <a:lnTo>
                      <a:pt x="4" y="125"/>
                    </a:lnTo>
                    <a:lnTo>
                      <a:pt x="2" y="154"/>
                    </a:lnTo>
                    <a:lnTo>
                      <a:pt x="0" y="182"/>
                    </a:lnTo>
                    <a:lnTo>
                      <a:pt x="2" y="213"/>
                    </a:lnTo>
                    <a:lnTo>
                      <a:pt x="4" y="242"/>
                    </a:lnTo>
                    <a:lnTo>
                      <a:pt x="9" y="267"/>
                    </a:lnTo>
                    <a:lnTo>
                      <a:pt x="17" y="292"/>
                    </a:lnTo>
                    <a:lnTo>
                      <a:pt x="25" y="313"/>
                    </a:lnTo>
                    <a:lnTo>
                      <a:pt x="36" y="332"/>
                    </a:lnTo>
                    <a:lnTo>
                      <a:pt x="46" y="345"/>
                    </a:lnTo>
                    <a:lnTo>
                      <a:pt x="59" y="357"/>
                    </a:lnTo>
                    <a:lnTo>
                      <a:pt x="73" y="364"/>
                    </a:lnTo>
                    <a:lnTo>
                      <a:pt x="86" y="366"/>
                    </a:lnTo>
                  </a:path>
                </a:pathLst>
              </a:custGeom>
              <a:solidFill>
                <a:srgbClr val="EAEAEA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69" name="Rectangle 80"/>
              <p:cNvSpPr>
                <a:spLocks noChangeArrowheads="1"/>
              </p:cNvSpPr>
              <p:nvPr/>
            </p:nvSpPr>
            <p:spPr bwMode="auto">
              <a:xfrm>
                <a:off x="3332997" y="5027379"/>
                <a:ext cx="317473" cy="2367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Sign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extend</a:t>
                </a:r>
              </a:p>
            </p:txBody>
          </p:sp>
          <p:sp>
            <p:nvSpPr>
              <p:cNvPr id="270" name="Line 83"/>
              <p:cNvSpPr>
                <a:spLocks noChangeShapeType="1"/>
              </p:cNvSpPr>
              <p:nvPr/>
            </p:nvSpPr>
            <p:spPr bwMode="auto">
              <a:xfrm flipH="1">
                <a:off x="2598738" y="4162425"/>
                <a:ext cx="2730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1" name="Line 84"/>
              <p:cNvSpPr>
                <a:spLocks noChangeShapeType="1"/>
              </p:cNvSpPr>
              <p:nvPr/>
            </p:nvSpPr>
            <p:spPr bwMode="auto">
              <a:xfrm flipH="1">
                <a:off x="2595563" y="3902075"/>
                <a:ext cx="2809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2" name="Line 85"/>
              <p:cNvSpPr>
                <a:spLocks noChangeShapeType="1"/>
              </p:cNvSpPr>
              <p:nvPr/>
            </p:nvSpPr>
            <p:spPr bwMode="auto">
              <a:xfrm flipH="1">
                <a:off x="3690938" y="4049713"/>
                <a:ext cx="17621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3" name="Line 86"/>
              <p:cNvSpPr>
                <a:spLocks noChangeShapeType="1"/>
              </p:cNvSpPr>
              <p:nvPr/>
            </p:nvSpPr>
            <p:spPr bwMode="auto">
              <a:xfrm flipH="1">
                <a:off x="3690938" y="4357688"/>
                <a:ext cx="17621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4" name="Line 87"/>
              <p:cNvSpPr>
                <a:spLocks noChangeShapeType="1"/>
              </p:cNvSpPr>
              <p:nvPr/>
            </p:nvSpPr>
            <p:spPr bwMode="auto">
              <a:xfrm>
                <a:off x="3290094" y="3562962"/>
                <a:ext cx="0" cy="200264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5" name="Rectangle 88"/>
              <p:cNvSpPr>
                <a:spLocks noChangeArrowheads="1"/>
              </p:cNvSpPr>
              <p:nvPr/>
            </p:nvSpPr>
            <p:spPr bwMode="auto">
              <a:xfrm>
                <a:off x="3841758" y="2904827"/>
                <a:ext cx="198421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D/E</a:t>
                </a:r>
              </a:p>
            </p:txBody>
          </p:sp>
          <p:sp>
            <p:nvSpPr>
              <p:cNvPr id="276" name="Rectangle 89"/>
              <p:cNvSpPr>
                <a:spLocks noChangeArrowheads="1"/>
              </p:cNvSpPr>
              <p:nvPr/>
            </p:nvSpPr>
            <p:spPr bwMode="auto">
              <a:xfrm>
                <a:off x="5640389" y="2894886"/>
                <a:ext cx="231755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E/M</a:t>
                </a:r>
              </a:p>
            </p:txBody>
          </p:sp>
          <p:sp>
            <p:nvSpPr>
              <p:cNvPr id="277" name="Rectangle 90"/>
              <p:cNvSpPr>
                <a:spLocks noChangeArrowheads="1"/>
              </p:cNvSpPr>
              <p:nvPr/>
            </p:nvSpPr>
            <p:spPr bwMode="auto">
              <a:xfrm>
                <a:off x="7408094" y="2896109"/>
                <a:ext cx="285726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M/W</a:t>
                </a:r>
              </a:p>
            </p:txBody>
          </p:sp>
          <p:sp>
            <p:nvSpPr>
              <p:cNvPr id="278" name="Freeform 92"/>
              <p:cNvSpPr>
                <a:spLocks/>
              </p:cNvSpPr>
              <p:nvPr/>
            </p:nvSpPr>
            <p:spPr bwMode="auto">
              <a:xfrm>
                <a:off x="6015038" y="4379913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4 w 24"/>
                  <a:gd name="T5" fmla="*/ 23 h 24"/>
                  <a:gd name="T6" fmla="*/ 16 w 24"/>
                  <a:gd name="T7" fmla="*/ 23 h 24"/>
                  <a:gd name="T8" fmla="*/ 18 w 24"/>
                  <a:gd name="T9" fmla="*/ 21 h 24"/>
                  <a:gd name="T10" fmla="*/ 20 w 24"/>
                  <a:gd name="T11" fmla="*/ 19 h 24"/>
                  <a:gd name="T12" fmla="*/ 20 w 24"/>
                  <a:gd name="T13" fmla="*/ 19 h 24"/>
                  <a:gd name="T14" fmla="*/ 21 w 24"/>
                  <a:gd name="T15" fmla="*/ 17 h 24"/>
                  <a:gd name="T16" fmla="*/ 21 w 24"/>
                  <a:gd name="T17" fmla="*/ 15 h 24"/>
                  <a:gd name="T18" fmla="*/ 23 w 24"/>
                  <a:gd name="T19" fmla="*/ 13 h 24"/>
                  <a:gd name="T20" fmla="*/ 23 w 24"/>
                  <a:gd name="T21" fmla="*/ 12 h 24"/>
                  <a:gd name="T22" fmla="*/ 23 w 24"/>
                  <a:gd name="T23" fmla="*/ 10 h 24"/>
                  <a:gd name="T24" fmla="*/ 21 w 24"/>
                  <a:gd name="T25" fmla="*/ 8 h 24"/>
                  <a:gd name="T26" fmla="*/ 21 w 24"/>
                  <a:gd name="T27" fmla="*/ 6 h 24"/>
                  <a:gd name="T28" fmla="*/ 20 w 24"/>
                  <a:gd name="T29" fmla="*/ 6 h 24"/>
                  <a:gd name="T30" fmla="*/ 20 w 24"/>
                  <a:gd name="T31" fmla="*/ 4 h 24"/>
                  <a:gd name="T32" fmla="*/ 18 w 24"/>
                  <a:gd name="T33" fmla="*/ 2 h 24"/>
                  <a:gd name="T34" fmla="*/ 16 w 24"/>
                  <a:gd name="T35" fmla="*/ 2 h 24"/>
                  <a:gd name="T36" fmla="*/ 14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2 w 24"/>
                  <a:gd name="T51" fmla="*/ 4 h 24"/>
                  <a:gd name="T52" fmla="*/ 2 w 24"/>
                  <a:gd name="T53" fmla="*/ 6 h 24"/>
                  <a:gd name="T54" fmla="*/ 0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2 h 24"/>
                  <a:gd name="T62" fmla="*/ 0 w 24"/>
                  <a:gd name="T63" fmla="*/ 13 h 24"/>
                  <a:gd name="T64" fmla="*/ 0 w 24"/>
                  <a:gd name="T65" fmla="*/ 15 h 24"/>
                  <a:gd name="T66" fmla="*/ 0 w 24"/>
                  <a:gd name="T67" fmla="*/ 17 h 24"/>
                  <a:gd name="T68" fmla="*/ 2 w 24"/>
                  <a:gd name="T69" fmla="*/ 19 h 24"/>
                  <a:gd name="T70" fmla="*/ 2 w 24"/>
                  <a:gd name="T71" fmla="*/ 19 h 24"/>
                  <a:gd name="T72" fmla="*/ 4 w 24"/>
                  <a:gd name="T73" fmla="*/ 21 h 24"/>
                  <a:gd name="T74" fmla="*/ 6 w 24"/>
                  <a:gd name="T75" fmla="*/ 23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1" y="17"/>
                    </a:lnTo>
                    <a:lnTo>
                      <a:pt x="21" y="15"/>
                    </a:lnTo>
                    <a:lnTo>
                      <a:pt x="23" y="13"/>
                    </a:lnTo>
                    <a:lnTo>
                      <a:pt x="23" y="12"/>
                    </a:lnTo>
                    <a:lnTo>
                      <a:pt x="23" y="10"/>
                    </a:lnTo>
                    <a:lnTo>
                      <a:pt x="21" y="8"/>
                    </a:lnTo>
                    <a:lnTo>
                      <a:pt x="21" y="6"/>
                    </a:lnTo>
                    <a:lnTo>
                      <a:pt x="20" y="6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2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4" y="21"/>
                    </a:lnTo>
                    <a:lnTo>
                      <a:pt x="6" y="23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9" name="Line 93"/>
              <p:cNvSpPr>
                <a:spLocks noChangeShapeType="1"/>
              </p:cNvSpPr>
              <p:nvPr/>
            </p:nvSpPr>
            <p:spPr bwMode="auto">
              <a:xfrm flipH="1">
                <a:off x="5840413" y="4805363"/>
                <a:ext cx="396875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0" name="Freeform 94"/>
              <p:cNvSpPr>
                <a:spLocks/>
              </p:cNvSpPr>
              <p:nvPr/>
            </p:nvSpPr>
            <p:spPr bwMode="auto">
              <a:xfrm>
                <a:off x="6034088" y="4398963"/>
                <a:ext cx="1433513" cy="969963"/>
              </a:xfrm>
              <a:custGeom>
                <a:avLst/>
                <a:gdLst>
                  <a:gd name="T0" fmla="*/ 902 w 1318"/>
                  <a:gd name="T1" fmla="*/ 608 h 410"/>
                  <a:gd name="T2" fmla="*/ 0 w 1318"/>
                  <a:gd name="T3" fmla="*/ 610 h 410"/>
                  <a:gd name="T4" fmla="*/ 0 w 1318"/>
                  <a:gd name="T5" fmla="*/ 0 h 410"/>
                  <a:gd name="T6" fmla="*/ 0 60000 65536"/>
                  <a:gd name="T7" fmla="*/ 0 60000 65536"/>
                  <a:gd name="T8" fmla="*/ 0 60000 65536"/>
                  <a:gd name="T9" fmla="*/ 0 w 1318"/>
                  <a:gd name="T10" fmla="*/ 0 h 410"/>
                  <a:gd name="T11" fmla="*/ 1318 w 1318"/>
                  <a:gd name="T12" fmla="*/ 410 h 41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18" h="410">
                    <a:moveTo>
                      <a:pt x="1317" y="408"/>
                    </a:moveTo>
                    <a:lnTo>
                      <a:pt x="0" y="409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1" name="Line 95"/>
              <p:cNvSpPr>
                <a:spLocks noChangeShapeType="1"/>
              </p:cNvSpPr>
              <p:nvPr/>
            </p:nvSpPr>
            <p:spPr bwMode="auto">
              <a:xfrm>
                <a:off x="5837238" y="5686425"/>
                <a:ext cx="1625600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2" name="Line 96"/>
              <p:cNvSpPr>
                <a:spLocks noChangeShapeType="1"/>
              </p:cNvSpPr>
              <p:nvPr/>
            </p:nvSpPr>
            <p:spPr bwMode="auto">
              <a:xfrm flipH="1">
                <a:off x="5840413" y="4398963"/>
                <a:ext cx="40163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3" name="Line 97"/>
              <p:cNvSpPr>
                <a:spLocks noChangeShapeType="1"/>
              </p:cNvSpPr>
              <p:nvPr/>
            </p:nvSpPr>
            <p:spPr bwMode="auto">
              <a:xfrm flipH="1">
                <a:off x="7224713" y="4391025"/>
                <a:ext cx="246063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4" name="Line 98"/>
              <p:cNvSpPr>
                <a:spLocks noChangeShapeType="1"/>
              </p:cNvSpPr>
              <p:nvPr/>
            </p:nvSpPr>
            <p:spPr bwMode="auto">
              <a:xfrm flipH="1" flipV="1">
                <a:off x="6734175" y="3978275"/>
                <a:ext cx="1588" cy="10477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grpSp>
            <p:nvGrpSpPr>
              <p:cNvPr id="285" name="Group 289"/>
              <p:cNvGrpSpPr>
                <a:grpSpLocks/>
              </p:cNvGrpSpPr>
              <p:nvPr/>
            </p:nvGrpSpPr>
            <p:grpSpPr bwMode="auto">
              <a:xfrm>
                <a:off x="6248407" y="3844926"/>
                <a:ext cx="966789" cy="1422401"/>
                <a:chOff x="3936" y="2422"/>
                <a:chExt cx="609" cy="896"/>
              </a:xfrm>
            </p:grpSpPr>
            <p:sp>
              <p:nvSpPr>
                <p:cNvPr id="404" name="Line 100"/>
                <p:cNvSpPr>
                  <a:spLocks noChangeShapeType="1"/>
                </p:cNvSpPr>
                <p:nvPr/>
              </p:nvSpPr>
              <p:spPr bwMode="auto">
                <a:xfrm flipH="1">
                  <a:off x="4248" y="3132"/>
                  <a:ext cx="1" cy="105"/>
                </a:xfrm>
                <a:prstGeom prst="line">
                  <a:avLst/>
                </a:prstGeom>
                <a:noFill/>
                <a:ln w="12700">
                  <a:solidFill>
                    <a:srgbClr val="EB75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405" name="Rectangle 101"/>
                <p:cNvSpPr>
                  <a:spLocks noChangeArrowheads="1"/>
                </p:cNvSpPr>
                <p:nvPr/>
              </p:nvSpPr>
              <p:spPr bwMode="auto">
                <a:xfrm>
                  <a:off x="4073" y="3235"/>
                  <a:ext cx="299" cy="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>
                      <a:solidFill>
                        <a:srgbClr val="EB7500"/>
                      </a:solidFill>
                      <a:latin typeface="+mj-lt"/>
                    </a:rPr>
                    <a:t>MemRead</a:t>
                  </a:r>
                  <a:endParaRPr lang="en-US" sz="900" dirty="0">
                    <a:solidFill>
                      <a:srgbClr val="EB7500"/>
                    </a:solidFill>
                    <a:latin typeface="+mj-lt"/>
                  </a:endParaRPr>
                </a:p>
              </p:txBody>
            </p:sp>
            <p:sp>
              <p:nvSpPr>
                <p:cNvPr id="406" name="Rectangle 102"/>
                <p:cNvSpPr>
                  <a:spLocks noChangeArrowheads="1"/>
                </p:cNvSpPr>
                <p:nvPr/>
              </p:nvSpPr>
              <p:spPr bwMode="auto">
                <a:xfrm>
                  <a:off x="4063" y="2422"/>
                  <a:ext cx="318" cy="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>
                      <a:solidFill>
                        <a:srgbClr val="EB7500"/>
                      </a:solidFill>
                      <a:latin typeface="+mj-lt"/>
                    </a:rPr>
                    <a:t>MemWrite</a:t>
                  </a:r>
                  <a:endParaRPr lang="en-US" sz="900" dirty="0">
                    <a:solidFill>
                      <a:srgbClr val="EB7500"/>
                    </a:solidFill>
                    <a:latin typeface="+mj-lt"/>
                  </a:endParaRPr>
                </a:p>
              </p:txBody>
            </p:sp>
            <p:sp>
              <p:nvSpPr>
                <p:cNvPr id="407" name="Rectangle 103"/>
                <p:cNvSpPr>
                  <a:spLocks noChangeArrowheads="1"/>
                </p:cNvSpPr>
                <p:nvPr/>
              </p:nvSpPr>
              <p:spPr bwMode="auto">
                <a:xfrm>
                  <a:off x="3936" y="2577"/>
                  <a:ext cx="609" cy="552"/>
                </a:xfrm>
                <a:prstGeom prst="rect">
                  <a:avLst/>
                </a:prstGeom>
                <a:solidFill>
                  <a:srgbClr val="FFFFCC"/>
                </a:solidFill>
                <a:ln w="19050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408" name="Rectangle 104"/>
                <p:cNvSpPr>
                  <a:spLocks noChangeArrowheads="1"/>
                </p:cNvSpPr>
                <p:nvPr/>
              </p:nvSpPr>
              <p:spPr bwMode="auto">
                <a:xfrm>
                  <a:off x="3950" y="2746"/>
                  <a:ext cx="181" cy="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Address</a:t>
                  </a:r>
                  <a:endParaRPr lang="en-US" sz="7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409" name="Rectangle 105"/>
                <p:cNvSpPr>
                  <a:spLocks noChangeArrowheads="1"/>
                </p:cNvSpPr>
                <p:nvPr/>
              </p:nvSpPr>
              <p:spPr bwMode="auto">
                <a:xfrm>
                  <a:off x="3948" y="2994"/>
                  <a:ext cx="247" cy="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Write </a:t>
                  </a: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Data</a:t>
                  </a:r>
                </a:p>
              </p:txBody>
            </p:sp>
            <p:sp>
              <p:nvSpPr>
                <p:cNvPr id="410" name="Rectangle 106"/>
                <p:cNvSpPr>
                  <a:spLocks noChangeArrowheads="1"/>
                </p:cNvSpPr>
                <p:nvPr/>
              </p:nvSpPr>
              <p:spPr bwMode="auto">
                <a:xfrm>
                  <a:off x="4300" y="2735"/>
                  <a:ext cx="230" cy="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Read </a:t>
                  </a: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Data</a:t>
                  </a:r>
                </a:p>
              </p:txBody>
            </p:sp>
            <p:sp>
              <p:nvSpPr>
                <p:cNvPr id="411" name="Rectangle 107"/>
                <p:cNvSpPr>
                  <a:spLocks noChangeArrowheads="1"/>
                </p:cNvSpPr>
                <p:nvPr/>
              </p:nvSpPr>
              <p:spPr bwMode="auto">
                <a:xfrm>
                  <a:off x="4281" y="2971"/>
                  <a:ext cx="249" cy="1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900" dirty="0">
                      <a:solidFill>
                        <a:srgbClr val="000000"/>
                      </a:solidFill>
                      <a:latin typeface="+mj-lt"/>
                    </a:rPr>
                    <a:t>Data</a:t>
                  </a:r>
                </a:p>
                <a:p>
                  <a:pPr algn="ctr">
                    <a:lnSpc>
                      <a:spcPct val="90000"/>
                    </a:lnSpc>
                  </a:pPr>
                  <a:r>
                    <a:rPr lang="en-US" sz="900">
                      <a:solidFill>
                        <a:srgbClr val="000000"/>
                      </a:solidFill>
                      <a:latin typeface="+mj-lt"/>
                    </a:rPr>
                    <a:t>Memory</a:t>
                  </a:r>
                  <a:endParaRPr lang="en-US" sz="9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</p:grpSp>
          <p:sp>
            <p:nvSpPr>
              <p:cNvPr id="286" name="Freeform 108"/>
              <p:cNvSpPr>
                <a:spLocks/>
              </p:cNvSpPr>
              <p:nvPr/>
            </p:nvSpPr>
            <p:spPr bwMode="auto">
              <a:xfrm>
                <a:off x="5961063" y="3573618"/>
                <a:ext cx="114300" cy="153833"/>
              </a:xfrm>
              <a:custGeom>
                <a:avLst/>
                <a:gdLst>
                  <a:gd name="T0" fmla="*/ 0 w 72"/>
                  <a:gd name="T1" fmla="*/ 0 h 72"/>
                  <a:gd name="T2" fmla="*/ 2 w 72"/>
                  <a:gd name="T3" fmla="*/ 446 h 72"/>
                  <a:gd name="T4" fmla="*/ 71 w 72"/>
                  <a:gd name="T5" fmla="*/ 446 h 72"/>
                  <a:gd name="T6" fmla="*/ 0 60000 65536"/>
                  <a:gd name="T7" fmla="*/ 0 60000 65536"/>
                  <a:gd name="T8" fmla="*/ 0 60000 65536"/>
                  <a:gd name="T9" fmla="*/ 0 w 72"/>
                  <a:gd name="T10" fmla="*/ 0 h 72"/>
                  <a:gd name="T11" fmla="*/ 72 w 72"/>
                  <a:gd name="T12" fmla="*/ 72 h 7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2" h="72">
                    <a:moveTo>
                      <a:pt x="0" y="0"/>
                    </a:moveTo>
                    <a:lnTo>
                      <a:pt x="2" y="71"/>
                    </a:lnTo>
                    <a:lnTo>
                      <a:pt x="71" y="71"/>
                    </a:lnTo>
                  </a:path>
                </a:pathLst>
              </a:custGeom>
              <a:noFill/>
              <a:ln w="1270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7" name="Freeform 109"/>
              <p:cNvSpPr>
                <a:spLocks/>
              </p:cNvSpPr>
              <p:nvPr/>
            </p:nvSpPr>
            <p:spPr bwMode="auto">
              <a:xfrm>
                <a:off x="5851525" y="3848100"/>
                <a:ext cx="223838" cy="363538"/>
              </a:xfrm>
              <a:custGeom>
                <a:avLst/>
                <a:gdLst>
                  <a:gd name="T0" fmla="*/ 0 w 141"/>
                  <a:gd name="T1" fmla="*/ 228 h 229"/>
                  <a:gd name="T2" fmla="*/ 71 w 141"/>
                  <a:gd name="T3" fmla="*/ 228 h 229"/>
                  <a:gd name="T4" fmla="*/ 71 w 141"/>
                  <a:gd name="T5" fmla="*/ 0 h 229"/>
                  <a:gd name="T6" fmla="*/ 140 w 141"/>
                  <a:gd name="T7" fmla="*/ 0 h 22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1"/>
                  <a:gd name="T13" fmla="*/ 0 h 229"/>
                  <a:gd name="T14" fmla="*/ 141 w 141"/>
                  <a:gd name="T15" fmla="*/ 229 h 22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1" h="229">
                    <a:moveTo>
                      <a:pt x="0" y="228"/>
                    </a:moveTo>
                    <a:lnTo>
                      <a:pt x="71" y="228"/>
                    </a:lnTo>
                    <a:lnTo>
                      <a:pt x="71" y="0"/>
                    </a:lnTo>
                    <a:lnTo>
                      <a:pt x="140" y="0"/>
                    </a:lnTo>
                  </a:path>
                </a:pathLst>
              </a:custGeom>
              <a:noFill/>
              <a:ln w="1270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8" name="Freeform 110"/>
              <p:cNvSpPr>
                <a:spLocks/>
              </p:cNvSpPr>
              <p:nvPr/>
            </p:nvSpPr>
            <p:spPr bwMode="auto">
              <a:xfrm>
                <a:off x="6073775" y="3692525"/>
                <a:ext cx="230188" cy="193675"/>
              </a:xfrm>
              <a:custGeom>
                <a:avLst/>
                <a:gdLst>
                  <a:gd name="T0" fmla="*/ 85 w 145"/>
                  <a:gd name="T1" fmla="*/ 119 h 122"/>
                  <a:gd name="T2" fmla="*/ 96 w 145"/>
                  <a:gd name="T3" fmla="*/ 119 h 122"/>
                  <a:gd name="T4" fmla="*/ 104 w 145"/>
                  <a:gd name="T5" fmla="*/ 117 h 122"/>
                  <a:gd name="T6" fmla="*/ 113 w 145"/>
                  <a:gd name="T7" fmla="*/ 113 h 122"/>
                  <a:gd name="T8" fmla="*/ 121 w 145"/>
                  <a:gd name="T9" fmla="*/ 107 h 122"/>
                  <a:gd name="T10" fmla="*/ 127 w 145"/>
                  <a:gd name="T11" fmla="*/ 102 h 122"/>
                  <a:gd name="T12" fmla="*/ 132 w 145"/>
                  <a:gd name="T13" fmla="*/ 96 h 122"/>
                  <a:gd name="T14" fmla="*/ 138 w 145"/>
                  <a:gd name="T15" fmla="*/ 88 h 122"/>
                  <a:gd name="T16" fmla="*/ 142 w 145"/>
                  <a:gd name="T17" fmla="*/ 79 h 122"/>
                  <a:gd name="T18" fmla="*/ 144 w 145"/>
                  <a:gd name="T19" fmla="*/ 69 h 122"/>
                  <a:gd name="T20" fmla="*/ 144 w 145"/>
                  <a:gd name="T21" fmla="*/ 60 h 122"/>
                  <a:gd name="T22" fmla="*/ 144 w 145"/>
                  <a:gd name="T23" fmla="*/ 50 h 122"/>
                  <a:gd name="T24" fmla="*/ 142 w 145"/>
                  <a:gd name="T25" fmla="*/ 40 h 122"/>
                  <a:gd name="T26" fmla="*/ 138 w 145"/>
                  <a:gd name="T27" fmla="*/ 33 h 122"/>
                  <a:gd name="T28" fmla="*/ 132 w 145"/>
                  <a:gd name="T29" fmla="*/ 25 h 122"/>
                  <a:gd name="T30" fmla="*/ 127 w 145"/>
                  <a:gd name="T31" fmla="*/ 17 h 122"/>
                  <a:gd name="T32" fmla="*/ 121 w 145"/>
                  <a:gd name="T33" fmla="*/ 12 h 122"/>
                  <a:gd name="T34" fmla="*/ 113 w 145"/>
                  <a:gd name="T35" fmla="*/ 6 h 122"/>
                  <a:gd name="T36" fmla="*/ 104 w 145"/>
                  <a:gd name="T37" fmla="*/ 2 h 122"/>
                  <a:gd name="T38" fmla="*/ 96 w 145"/>
                  <a:gd name="T39" fmla="*/ 0 h 122"/>
                  <a:gd name="T40" fmla="*/ 86 w 145"/>
                  <a:gd name="T41" fmla="*/ 0 h 122"/>
                  <a:gd name="T42" fmla="*/ 0 w 145"/>
                  <a:gd name="T43" fmla="*/ 0 h 122"/>
                  <a:gd name="T44" fmla="*/ 0 w 145"/>
                  <a:gd name="T45" fmla="*/ 121 h 122"/>
                  <a:gd name="T46" fmla="*/ 86 w 145"/>
                  <a:gd name="T47" fmla="*/ 121 h 122"/>
                  <a:gd name="T48" fmla="*/ 86 w 145"/>
                  <a:gd name="T49" fmla="*/ 121 h 12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145"/>
                  <a:gd name="T76" fmla="*/ 0 h 122"/>
                  <a:gd name="T77" fmla="*/ 145 w 145"/>
                  <a:gd name="T78" fmla="*/ 122 h 122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145" h="122">
                    <a:moveTo>
                      <a:pt x="85" y="119"/>
                    </a:moveTo>
                    <a:lnTo>
                      <a:pt x="96" y="119"/>
                    </a:lnTo>
                    <a:lnTo>
                      <a:pt x="104" y="117"/>
                    </a:lnTo>
                    <a:lnTo>
                      <a:pt x="113" y="113"/>
                    </a:lnTo>
                    <a:lnTo>
                      <a:pt x="121" y="107"/>
                    </a:lnTo>
                    <a:lnTo>
                      <a:pt x="127" y="102"/>
                    </a:lnTo>
                    <a:lnTo>
                      <a:pt x="132" y="96"/>
                    </a:lnTo>
                    <a:lnTo>
                      <a:pt x="138" y="88"/>
                    </a:lnTo>
                    <a:lnTo>
                      <a:pt x="142" y="79"/>
                    </a:lnTo>
                    <a:lnTo>
                      <a:pt x="144" y="69"/>
                    </a:lnTo>
                    <a:lnTo>
                      <a:pt x="144" y="60"/>
                    </a:lnTo>
                    <a:lnTo>
                      <a:pt x="144" y="50"/>
                    </a:lnTo>
                    <a:lnTo>
                      <a:pt x="142" y="40"/>
                    </a:lnTo>
                    <a:lnTo>
                      <a:pt x="138" y="33"/>
                    </a:lnTo>
                    <a:lnTo>
                      <a:pt x="132" y="25"/>
                    </a:lnTo>
                    <a:lnTo>
                      <a:pt x="127" y="17"/>
                    </a:lnTo>
                    <a:lnTo>
                      <a:pt x="121" y="12"/>
                    </a:lnTo>
                    <a:lnTo>
                      <a:pt x="113" y="6"/>
                    </a:lnTo>
                    <a:lnTo>
                      <a:pt x="104" y="2"/>
                    </a:lnTo>
                    <a:lnTo>
                      <a:pt x="96" y="0"/>
                    </a:lnTo>
                    <a:lnTo>
                      <a:pt x="86" y="0"/>
                    </a:lnTo>
                    <a:lnTo>
                      <a:pt x="0" y="0"/>
                    </a:lnTo>
                    <a:lnTo>
                      <a:pt x="0" y="121"/>
                    </a:lnTo>
                    <a:lnTo>
                      <a:pt x="86" y="121"/>
                    </a:lnTo>
                  </a:path>
                </a:pathLst>
              </a:custGeom>
              <a:solidFill>
                <a:srgbClr val="FFE6CD"/>
              </a:solidFill>
              <a:ln w="1905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9" name="Rectangle 111"/>
              <p:cNvSpPr>
                <a:spLocks noChangeArrowheads="1"/>
              </p:cNvSpPr>
              <p:nvPr/>
            </p:nvSpPr>
            <p:spPr bwMode="auto">
              <a:xfrm>
                <a:off x="5913438" y="3516313"/>
                <a:ext cx="322235" cy="13154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Branch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291" name="Line 113"/>
              <p:cNvSpPr>
                <a:spLocks noChangeShapeType="1"/>
              </p:cNvSpPr>
              <p:nvPr/>
            </p:nvSpPr>
            <p:spPr bwMode="auto">
              <a:xfrm>
                <a:off x="2449513" y="6076950"/>
                <a:ext cx="533241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2" name="Line 114"/>
              <p:cNvSpPr>
                <a:spLocks noChangeShapeType="1"/>
              </p:cNvSpPr>
              <p:nvPr/>
            </p:nvSpPr>
            <p:spPr bwMode="auto">
              <a:xfrm flipV="1">
                <a:off x="2452688" y="4405313"/>
                <a:ext cx="0" cy="16764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3" name="Line 115"/>
              <p:cNvSpPr>
                <a:spLocks noChangeShapeType="1"/>
              </p:cNvSpPr>
              <p:nvPr/>
            </p:nvSpPr>
            <p:spPr bwMode="auto">
              <a:xfrm>
                <a:off x="2446338" y="4400550"/>
                <a:ext cx="4206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4" name="Line 116"/>
              <p:cNvSpPr>
                <a:spLocks noChangeShapeType="1"/>
              </p:cNvSpPr>
              <p:nvPr/>
            </p:nvSpPr>
            <p:spPr bwMode="auto">
              <a:xfrm>
                <a:off x="2687684" y="4633913"/>
                <a:ext cx="18410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5" name="Line 117"/>
              <p:cNvSpPr>
                <a:spLocks noChangeShapeType="1"/>
              </p:cNvSpPr>
              <p:nvPr/>
            </p:nvSpPr>
            <p:spPr bwMode="auto">
              <a:xfrm flipV="1">
                <a:off x="2687684" y="4633913"/>
                <a:ext cx="0" cy="15716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6" name="Line 118"/>
              <p:cNvSpPr>
                <a:spLocks noChangeShapeType="1"/>
              </p:cNvSpPr>
              <p:nvPr/>
            </p:nvSpPr>
            <p:spPr bwMode="auto">
              <a:xfrm>
                <a:off x="2687685" y="6207125"/>
                <a:ext cx="53514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7" name="Line 119"/>
              <p:cNvSpPr>
                <a:spLocks noChangeShapeType="1"/>
              </p:cNvSpPr>
              <p:nvPr/>
            </p:nvSpPr>
            <p:spPr bwMode="auto">
              <a:xfrm flipH="1" flipV="1">
                <a:off x="7897813" y="4159919"/>
                <a:ext cx="0" cy="162844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8" name="Line 120"/>
              <p:cNvSpPr>
                <a:spLocks noChangeShapeType="1"/>
              </p:cNvSpPr>
              <p:nvPr/>
            </p:nvSpPr>
            <p:spPr bwMode="auto">
              <a:xfrm flipH="1">
                <a:off x="7620000" y="4394200"/>
                <a:ext cx="182563" cy="47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9" name="Freeform 121"/>
              <p:cNvSpPr>
                <a:spLocks/>
              </p:cNvSpPr>
              <p:nvPr/>
            </p:nvSpPr>
            <p:spPr bwMode="auto">
              <a:xfrm>
                <a:off x="7620000" y="4725988"/>
                <a:ext cx="188913" cy="642938"/>
              </a:xfrm>
              <a:custGeom>
                <a:avLst/>
                <a:gdLst>
                  <a:gd name="T0" fmla="*/ 118 w 104"/>
                  <a:gd name="T1" fmla="*/ 0 h 204"/>
                  <a:gd name="T2" fmla="*/ 60 w 104"/>
                  <a:gd name="T3" fmla="*/ 0 h 204"/>
                  <a:gd name="T4" fmla="*/ 60 w 104"/>
                  <a:gd name="T5" fmla="*/ 403 h 204"/>
                  <a:gd name="T6" fmla="*/ 0 w 104"/>
                  <a:gd name="T7" fmla="*/ 403 h 20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4"/>
                  <a:gd name="T13" fmla="*/ 0 h 204"/>
                  <a:gd name="T14" fmla="*/ 104 w 104"/>
                  <a:gd name="T15" fmla="*/ 204 h 20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4" h="204">
                    <a:moveTo>
                      <a:pt x="103" y="0"/>
                    </a:moveTo>
                    <a:lnTo>
                      <a:pt x="52" y="0"/>
                    </a:lnTo>
                    <a:lnTo>
                      <a:pt x="52" y="203"/>
                    </a:lnTo>
                    <a:lnTo>
                      <a:pt x="0" y="203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0" name="Rectangle 122"/>
              <p:cNvSpPr>
                <a:spLocks noChangeArrowheads="1"/>
              </p:cNvSpPr>
              <p:nvPr/>
            </p:nvSpPr>
            <p:spPr bwMode="auto">
              <a:xfrm>
                <a:off x="7672388" y="4103688"/>
                <a:ext cx="514306" cy="13154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MemtoReg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301" name="Line 123"/>
              <p:cNvSpPr>
                <a:spLocks noChangeShapeType="1"/>
              </p:cNvSpPr>
              <p:nvPr/>
            </p:nvSpPr>
            <p:spPr bwMode="auto">
              <a:xfrm>
                <a:off x="7624763" y="5686425"/>
                <a:ext cx="152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2" name="Line 124"/>
              <p:cNvSpPr>
                <a:spLocks noChangeShapeType="1"/>
              </p:cNvSpPr>
              <p:nvPr/>
            </p:nvSpPr>
            <p:spPr bwMode="auto">
              <a:xfrm rot="5400000">
                <a:off x="7572375" y="5881688"/>
                <a:ext cx="4000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3" name="Line 125"/>
              <p:cNvSpPr>
                <a:spLocks noChangeShapeType="1"/>
              </p:cNvSpPr>
              <p:nvPr/>
            </p:nvSpPr>
            <p:spPr bwMode="auto">
              <a:xfrm flipV="1">
                <a:off x="8043863" y="4557713"/>
                <a:ext cx="0" cy="16525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4" name="Line 126"/>
              <p:cNvSpPr>
                <a:spLocks noChangeShapeType="1"/>
              </p:cNvSpPr>
              <p:nvPr/>
            </p:nvSpPr>
            <p:spPr bwMode="auto">
              <a:xfrm flipV="1">
                <a:off x="7977188" y="4557713"/>
                <a:ext cx="66675" cy="47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5" name="Freeform 127"/>
              <p:cNvSpPr>
                <a:spLocks/>
              </p:cNvSpPr>
              <p:nvPr/>
            </p:nvSpPr>
            <p:spPr bwMode="auto">
              <a:xfrm>
                <a:off x="1009650" y="3030538"/>
                <a:ext cx="438150" cy="1001713"/>
              </a:xfrm>
              <a:custGeom>
                <a:avLst/>
                <a:gdLst>
                  <a:gd name="T0" fmla="*/ 275 w 194"/>
                  <a:gd name="T1" fmla="*/ 0 h 631"/>
                  <a:gd name="T2" fmla="*/ 0 w 194"/>
                  <a:gd name="T3" fmla="*/ 2 h 631"/>
                  <a:gd name="T4" fmla="*/ 0 w 194"/>
                  <a:gd name="T5" fmla="*/ 630 h 631"/>
                  <a:gd name="T6" fmla="*/ 0 60000 65536"/>
                  <a:gd name="T7" fmla="*/ 0 60000 65536"/>
                  <a:gd name="T8" fmla="*/ 0 60000 65536"/>
                  <a:gd name="T9" fmla="*/ 0 w 194"/>
                  <a:gd name="T10" fmla="*/ 0 h 631"/>
                  <a:gd name="T11" fmla="*/ 194 w 194"/>
                  <a:gd name="T12" fmla="*/ 631 h 6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4" h="631">
                    <a:moveTo>
                      <a:pt x="193" y="0"/>
                    </a:moveTo>
                    <a:lnTo>
                      <a:pt x="0" y="2"/>
                    </a:lnTo>
                    <a:lnTo>
                      <a:pt x="0" y="63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6" name="Freeform 128"/>
              <p:cNvSpPr>
                <a:spLocks/>
              </p:cNvSpPr>
              <p:nvPr/>
            </p:nvSpPr>
            <p:spPr bwMode="auto">
              <a:xfrm>
                <a:off x="990600" y="4011613"/>
                <a:ext cx="38100" cy="38100"/>
              </a:xfrm>
              <a:custGeom>
                <a:avLst/>
                <a:gdLst>
                  <a:gd name="T0" fmla="*/ 12 w 24"/>
                  <a:gd name="T1" fmla="*/ 21 h 24"/>
                  <a:gd name="T2" fmla="*/ 14 w 24"/>
                  <a:gd name="T3" fmla="*/ 21 h 24"/>
                  <a:gd name="T4" fmla="*/ 16 w 24"/>
                  <a:gd name="T5" fmla="*/ 21 h 24"/>
                  <a:gd name="T6" fmla="*/ 17 w 24"/>
                  <a:gd name="T7" fmla="*/ 21 h 24"/>
                  <a:gd name="T8" fmla="*/ 19 w 24"/>
                  <a:gd name="T9" fmla="*/ 19 h 24"/>
                  <a:gd name="T10" fmla="*/ 19 w 24"/>
                  <a:gd name="T11" fmla="*/ 19 h 24"/>
                  <a:gd name="T12" fmla="*/ 21 w 24"/>
                  <a:gd name="T13" fmla="*/ 18 h 24"/>
                  <a:gd name="T14" fmla="*/ 23 w 24"/>
                  <a:gd name="T15" fmla="*/ 16 h 24"/>
                  <a:gd name="T16" fmla="*/ 23 w 24"/>
                  <a:gd name="T17" fmla="*/ 14 h 24"/>
                  <a:gd name="T18" fmla="*/ 23 w 24"/>
                  <a:gd name="T19" fmla="*/ 14 h 24"/>
                  <a:gd name="T20" fmla="*/ 23 w 24"/>
                  <a:gd name="T21" fmla="*/ 12 h 24"/>
                  <a:gd name="T22" fmla="*/ 23 w 24"/>
                  <a:gd name="T23" fmla="*/ 10 h 24"/>
                  <a:gd name="T24" fmla="*/ 23 w 24"/>
                  <a:gd name="T25" fmla="*/ 8 h 24"/>
                  <a:gd name="T26" fmla="*/ 23 w 24"/>
                  <a:gd name="T27" fmla="*/ 6 h 24"/>
                  <a:gd name="T28" fmla="*/ 21 w 24"/>
                  <a:gd name="T29" fmla="*/ 4 h 24"/>
                  <a:gd name="T30" fmla="*/ 19 w 24"/>
                  <a:gd name="T31" fmla="*/ 2 h 24"/>
                  <a:gd name="T32" fmla="*/ 19 w 24"/>
                  <a:gd name="T33" fmla="*/ 2 h 24"/>
                  <a:gd name="T34" fmla="*/ 17 w 24"/>
                  <a:gd name="T35" fmla="*/ 0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0 h 24"/>
                  <a:gd name="T48" fmla="*/ 6 w 24"/>
                  <a:gd name="T49" fmla="*/ 2 h 24"/>
                  <a:gd name="T50" fmla="*/ 4 w 24"/>
                  <a:gd name="T51" fmla="*/ 2 h 24"/>
                  <a:gd name="T52" fmla="*/ 2 w 24"/>
                  <a:gd name="T53" fmla="*/ 4 h 24"/>
                  <a:gd name="T54" fmla="*/ 2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2 h 24"/>
                  <a:gd name="T62" fmla="*/ 0 w 24"/>
                  <a:gd name="T63" fmla="*/ 14 h 24"/>
                  <a:gd name="T64" fmla="*/ 0 w 24"/>
                  <a:gd name="T65" fmla="*/ 14 h 24"/>
                  <a:gd name="T66" fmla="*/ 2 w 24"/>
                  <a:gd name="T67" fmla="*/ 16 h 24"/>
                  <a:gd name="T68" fmla="*/ 2 w 24"/>
                  <a:gd name="T69" fmla="*/ 18 h 24"/>
                  <a:gd name="T70" fmla="*/ 4 w 24"/>
                  <a:gd name="T71" fmla="*/ 19 h 24"/>
                  <a:gd name="T72" fmla="*/ 6 w 24"/>
                  <a:gd name="T73" fmla="*/ 19 h 24"/>
                  <a:gd name="T74" fmla="*/ 6 w 24"/>
                  <a:gd name="T75" fmla="*/ 21 h 24"/>
                  <a:gd name="T76" fmla="*/ 8 w 24"/>
                  <a:gd name="T77" fmla="*/ 21 h 24"/>
                  <a:gd name="T78" fmla="*/ 10 w 24"/>
                  <a:gd name="T79" fmla="*/ 21 h 24"/>
                  <a:gd name="T80" fmla="*/ 12 w 24"/>
                  <a:gd name="T81" fmla="*/ 23 h 24"/>
                  <a:gd name="T82" fmla="*/ 12 w 24"/>
                  <a:gd name="T83" fmla="*/ 23 h 24"/>
                  <a:gd name="T84" fmla="*/ 12 w 24"/>
                  <a:gd name="T85" fmla="*/ 21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2" y="21"/>
                    </a:moveTo>
                    <a:lnTo>
                      <a:pt x="14" y="21"/>
                    </a:lnTo>
                    <a:lnTo>
                      <a:pt x="16" y="21"/>
                    </a:lnTo>
                    <a:lnTo>
                      <a:pt x="17" y="21"/>
                    </a:lnTo>
                    <a:lnTo>
                      <a:pt x="19" y="19"/>
                    </a:lnTo>
                    <a:lnTo>
                      <a:pt x="21" y="18"/>
                    </a:lnTo>
                    <a:lnTo>
                      <a:pt x="23" y="16"/>
                    </a:lnTo>
                    <a:lnTo>
                      <a:pt x="23" y="14"/>
                    </a:lnTo>
                    <a:lnTo>
                      <a:pt x="23" y="12"/>
                    </a:lnTo>
                    <a:lnTo>
                      <a:pt x="23" y="10"/>
                    </a:lnTo>
                    <a:lnTo>
                      <a:pt x="23" y="8"/>
                    </a:lnTo>
                    <a:lnTo>
                      <a:pt x="23" y="6"/>
                    </a:lnTo>
                    <a:lnTo>
                      <a:pt x="21" y="4"/>
                    </a:lnTo>
                    <a:lnTo>
                      <a:pt x="19" y="2"/>
                    </a:lnTo>
                    <a:lnTo>
                      <a:pt x="17" y="0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2" y="16"/>
                    </a:lnTo>
                    <a:lnTo>
                      <a:pt x="2" y="18"/>
                    </a:lnTo>
                    <a:lnTo>
                      <a:pt x="4" y="19"/>
                    </a:lnTo>
                    <a:lnTo>
                      <a:pt x="6" y="19"/>
                    </a:lnTo>
                    <a:lnTo>
                      <a:pt x="6" y="21"/>
                    </a:lnTo>
                    <a:lnTo>
                      <a:pt x="8" y="21"/>
                    </a:lnTo>
                    <a:lnTo>
                      <a:pt x="10" y="21"/>
                    </a:lnTo>
                    <a:lnTo>
                      <a:pt x="12" y="23"/>
                    </a:lnTo>
                    <a:lnTo>
                      <a:pt x="12" y="21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7" name="Rectangle 129"/>
              <p:cNvSpPr>
                <a:spLocks noChangeArrowheads="1"/>
              </p:cNvSpPr>
              <p:nvPr/>
            </p:nvSpPr>
            <p:spPr bwMode="auto">
              <a:xfrm>
                <a:off x="1115889" y="3365813"/>
                <a:ext cx="241279" cy="2198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4</a:t>
                </a:r>
              </a:p>
            </p:txBody>
          </p:sp>
          <p:sp>
            <p:nvSpPr>
              <p:cNvPr id="308" name="Freeform 130"/>
              <p:cNvSpPr>
                <a:spLocks/>
              </p:cNvSpPr>
              <p:nvPr/>
            </p:nvSpPr>
            <p:spPr bwMode="auto">
              <a:xfrm>
                <a:off x="2157413" y="3081338"/>
                <a:ext cx="147638" cy="2820988"/>
              </a:xfrm>
              <a:custGeom>
                <a:avLst/>
                <a:gdLst>
                  <a:gd name="T0" fmla="*/ 90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0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9" name="Freeform 133"/>
              <p:cNvSpPr>
                <a:spLocks/>
              </p:cNvSpPr>
              <p:nvPr/>
            </p:nvSpPr>
            <p:spPr bwMode="auto">
              <a:xfrm>
                <a:off x="1452563" y="2935288"/>
                <a:ext cx="452438" cy="655638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FF99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10" name="Line 134"/>
              <p:cNvSpPr>
                <a:spLocks noChangeShapeType="1"/>
              </p:cNvSpPr>
              <p:nvPr/>
            </p:nvSpPr>
            <p:spPr bwMode="auto">
              <a:xfrm flipH="1">
                <a:off x="1287463" y="3479800"/>
                <a:ext cx="161925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11" name="Rectangle 135"/>
              <p:cNvSpPr>
                <a:spLocks noChangeArrowheads="1"/>
              </p:cNvSpPr>
              <p:nvPr/>
            </p:nvSpPr>
            <p:spPr bwMode="auto">
              <a:xfrm>
                <a:off x="1336697" y="4441825"/>
                <a:ext cx="500019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Instruction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Memory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312" name="Rectangle 137"/>
              <p:cNvSpPr>
                <a:spLocks noChangeArrowheads="1"/>
              </p:cNvSpPr>
              <p:nvPr/>
            </p:nvSpPr>
            <p:spPr bwMode="auto">
              <a:xfrm>
                <a:off x="1185863" y="3976688"/>
                <a:ext cx="368269" cy="1183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Address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313" name="Rectangle 138"/>
              <p:cNvSpPr>
                <a:spLocks noChangeArrowheads="1"/>
              </p:cNvSpPr>
              <p:nvPr/>
            </p:nvSpPr>
            <p:spPr bwMode="auto">
              <a:xfrm>
                <a:off x="1595438" y="3162300"/>
                <a:ext cx="182547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Add</a:t>
                </a:r>
              </a:p>
            </p:txBody>
          </p:sp>
          <p:sp>
            <p:nvSpPr>
              <p:cNvPr id="314" name="Rectangle 139"/>
              <p:cNvSpPr>
                <a:spLocks noChangeArrowheads="1"/>
              </p:cNvSpPr>
              <p:nvPr/>
            </p:nvSpPr>
            <p:spPr bwMode="auto">
              <a:xfrm>
                <a:off x="2137092" y="2888971"/>
                <a:ext cx="195246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F/D</a:t>
                </a:r>
              </a:p>
            </p:txBody>
          </p:sp>
          <p:grpSp>
            <p:nvGrpSpPr>
              <p:cNvPr id="315" name="Group 140"/>
              <p:cNvGrpSpPr>
                <a:grpSpLocks/>
              </p:cNvGrpSpPr>
              <p:nvPr/>
            </p:nvGrpSpPr>
            <p:grpSpPr bwMode="auto">
              <a:xfrm>
                <a:off x="685800" y="3836988"/>
                <a:ext cx="247650" cy="388938"/>
                <a:chOff x="480" y="2155"/>
                <a:chExt cx="156" cy="245"/>
              </a:xfrm>
            </p:grpSpPr>
            <p:sp>
              <p:nvSpPr>
                <p:cNvPr id="402" name="Freeform 141"/>
                <p:cNvSpPr>
                  <a:spLocks/>
                </p:cNvSpPr>
                <p:nvPr/>
              </p:nvSpPr>
              <p:spPr bwMode="auto">
                <a:xfrm>
                  <a:off x="480" y="2155"/>
                  <a:ext cx="156" cy="245"/>
                </a:xfrm>
                <a:custGeom>
                  <a:avLst/>
                  <a:gdLst>
                    <a:gd name="T0" fmla="*/ 155 w 104"/>
                    <a:gd name="T1" fmla="*/ 242 h 245"/>
                    <a:gd name="T2" fmla="*/ 155 w 104"/>
                    <a:gd name="T3" fmla="*/ 0 h 245"/>
                    <a:gd name="T4" fmla="*/ 0 w 104"/>
                    <a:gd name="T5" fmla="*/ 0 h 245"/>
                    <a:gd name="T6" fmla="*/ 0 w 104"/>
                    <a:gd name="T7" fmla="*/ 244 h 245"/>
                    <a:gd name="T8" fmla="*/ 155 w 104"/>
                    <a:gd name="T9" fmla="*/ 244 h 245"/>
                    <a:gd name="T10" fmla="*/ 155 w 104"/>
                    <a:gd name="T11" fmla="*/ 244 h 24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4"/>
                    <a:gd name="T19" fmla="*/ 0 h 245"/>
                    <a:gd name="T20" fmla="*/ 104 w 104"/>
                    <a:gd name="T21" fmla="*/ 245 h 24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4" h="245">
                      <a:moveTo>
                        <a:pt x="103" y="242"/>
                      </a:moveTo>
                      <a:lnTo>
                        <a:pt x="103" y="0"/>
                      </a:lnTo>
                      <a:lnTo>
                        <a:pt x="0" y="0"/>
                      </a:lnTo>
                      <a:lnTo>
                        <a:pt x="0" y="244"/>
                      </a:lnTo>
                      <a:lnTo>
                        <a:pt x="103" y="244"/>
                      </a:lnTo>
                    </a:path>
                  </a:pathLst>
                </a:custGeom>
                <a:solidFill>
                  <a:srgbClr val="FFE6CD"/>
                </a:solidFill>
                <a:ln w="190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403" name="Rectangle 142"/>
                <p:cNvSpPr>
                  <a:spLocks noChangeArrowheads="1"/>
                </p:cNvSpPr>
                <p:nvPr/>
              </p:nvSpPr>
              <p:spPr bwMode="auto">
                <a:xfrm>
                  <a:off x="522" y="2240"/>
                  <a:ext cx="76" cy="83"/>
                </a:xfrm>
                <a:prstGeom prst="rect">
                  <a:avLst/>
                </a:prstGeom>
                <a:solidFill>
                  <a:srgbClr val="FFE6C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 dirty="0">
                      <a:solidFill>
                        <a:srgbClr val="000000"/>
                      </a:solidFill>
                      <a:latin typeface="+mj-lt"/>
                    </a:rPr>
                    <a:t>PC</a:t>
                  </a:r>
                </a:p>
              </p:txBody>
            </p:sp>
          </p:grpSp>
          <p:sp>
            <p:nvSpPr>
              <p:cNvPr id="316" name="Line 143"/>
              <p:cNvSpPr>
                <a:spLocks noChangeShapeType="1"/>
              </p:cNvSpPr>
              <p:nvPr/>
            </p:nvSpPr>
            <p:spPr bwMode="auto">
              <a:xfrm flipH="1">
                <a:off x="2047875" y="4305300"/>
                <a:ext cx="1143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17" name="Line 144"/>
              <p:cNvSpPr>
                <a:spLocks noChangeShapeType="1"/>
              </p:cNvSpPr>
              <p:nvPr/>
            </p:nvSpPr>
            <p:spPr bwMode="auto">
              <a:xfrm flipV="1">
                <a:off x="1997077" y="2864659"/>
                <a:ext cx="0" cy="39844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18" name="Line 145"/>
              <p:cNvSpPr>
                <a:spLocks noChangeShapeType="1"/>
              </p:cNvSpPr>
              <p:nvPr/>
            </p:nvSpPr>
            <p:spPr bwMode="auto">
              <a:xfrm flipH="1" flipV="1">
                <a:off x="6100763" y="2574925"/>
                <a:ext cx="0" cy="90328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19" name="Line 146"/>
              <p:cNvSpPr>
                <a:spLocks noChangeShapeType="1"/>
              </p:cNvSpPr>
              <p:nvPr/>
            </p:nvSpPr>
            <p:spPr bwMode="auto">
              <a:xfrm rot="5400000" flipH="1" flipV="1">
                <a:off x="1612901" y="2482849"/>
                <a:ext cx="0" cy="76835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20" name="Line 147"/>
              <p:cNvSpPr>
                <a:spLocks noChangeShapeType="1"/>
              </p:cNvSpPr>
              <p:nvPr/>
            </p:nvSpPr>
            <p:spPr bwMode="auto">
              <a:xfrm rot="16200000" flipV="1">
                <a:off x="5962650" y="3335338"/>
                <a:ext cx="4763" cy="2714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21" name="Line 148"/>
              <p:cNvSpPr>
                <a:spLocks noChangeShapeType="1"/>
              </p:cNvSpPr>
              <p:nvPr/>
            </p:nvSpPr>
            <p:spPr bwMode="auto">
              <a:xfrm rot="16200000" flipV="1">
                <a:off x="827088" y="2465388"/>
                <a:ext cx="0" cy="5000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22" name="Line 149"/>
              <p:cNvSpPr>
                <a:spLocks noChangeShapeType="1"/>
              </p:cNvSpPr>
              <p:nvPr/>
            </p:nvSpPr>
            <p:spPr bwMode="auto">
              <a:xfrm flipV="1">
                <a:off x="571500" y="2709863"/>
                <a:ext cx="0" cy="13287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23" name="Line 150"/>
              <p:cNvSpPr>
                <a:spLocks noChangeShapeType="1"/>
              </p:cNvSpPr>
              <p:nvPr/>
            </p:nvSpPr>
            <p:spPr bwMode="auto">
              <a:xfrm rot="16200000" flipV="1">
                <a:off x="623888" y="3976688"/>
                <a:ext cx="0" cy="1047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grpSp>
            <p:nvGrpSpPr>
              <p:cNvPr id="324" name="Group 285"/>
              <p:cNvGrpSpPr>
                <a:grpSpLocks/>
              </p:cNvGrpSpPr>
              <p:nvPr/>
            </p:nvGrpSpPr>
            <p:grpSpPr bwMode="auto">
              <a:xfrm>
                <a:off x="4400559" y="4268788"/>
                <a:ext cx="233363" cy="509588"/>
                <a:chOff x="2772" y="2689"/>
                <a:chExt cx="147" cy="321"/>
              </a:xfrm>
            </p:grpSpPr>
            <p:sp>
              <p:nvSpPr>
                <p:cNvPr id="398" name="AutoShape 160"/>
                <p:cNvSpPr>
                  <a:spLocks noChangeArrowheads="1"/>
                </p:cNvSpPr>
                <p:nvPr/>
              </p:nvSpPr>
              <p:spPr bwMode="auto">
                <a:xfrm rot="5400000">
                  <a:off x="2713" y="2799"/>
                  <a:ext cx="297" cy="96"/>
                </a:xfrm>
                <a:prstGeom prst="flowChartTerminator">
                  <a:avLst/>
                </a:prstGeom>
                <a:solidFill>
                  <a:srgbClr val="EAEAEA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399" name="Rectangle 157"/>
                <p:cNvSpPr>
                  <a:spLocks noChangeArrowheads="1"/>
                </p:cNvSpPr>
                <p:nvPr/>
              </p:nvSpPr>
              <p:spPr bwMode="auto">
                <a:xfrm>
                  <a:off x="2775" y="2689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400" name="Rectangle 158"/>
                <p:cNvSpPr>
                  <a:spLocks noChangeArrowheads="1"/>
                </p:cNvSpPr>
                <p:nvPr/>
              </p:nvSpPr>
              <p:spPr bwMode="auto">
                <a:xfrm>
                  <a:off x="2772" y="2890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401" name="Rectangle 159"/>
                <p:cNvSpPr>
                  <a:spLocks noChangeArrowheads="1"/>
                </p:cNvSpPr>
                <p:nvPr/>
              </p:nvSpPr>
              <p:spPr bwMode="auto">
                <a:xfrm>
                  <a:off x="2851" y="2783"/>
                  <a:ext cx="44" cy="138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x</a:t>
                  </a:r>
                </a:p>
              </p:txBody>
            </p:sp>
          </p:grpSp>
          <p:sp>
            <p:nvSpPr>
              <p:cNvPr id="325" name="Line 161"/>
              <p:cNvSpPr>
                <a:spLocks noChangeShapeType="1"/>
              </p:cNvSpPr>
              <p:nvPr/>
            </p:nvSpPr>
            <p:spPr bwMode="auto">
              <a:xfrm flipV="1">
                <a:off x="5029200" y="4552950"/>
                <a:ext cx="0" cy="620713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26" name="Line 162"/>
              <p:cNvSpPr>
                <a:spLocks noChangeShapeType="1"/>
              </p:cNvSpPr>
              <p:nvPr/>
            </p:nvSpPr>
            <p:spPr bwMode="auto">
              <a:xfrm rot="5400000" flipV="1">
                <a:off x="4987925" y="5122863"/>
                <a:ext cx="0" cy="8255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grpSp>
            <p:nvGrpSpPr>
              <p:cNvPr id="327" name="Group 288"/>
              <p:cNvGrpSpPr>
                <a:grpSpLocks/>
              </p:cNvGrpSpPr>
              <p:nvPr/>
            </p:nvGrpSpPr>
            <p:grpSpPr bwMode="auto">
              <a:xfrm>
                <a:off x="1065214" y="2473325"/>
                <a:ext cx="230188" cy="500063"/>
                <a:chOff x="671" y="1558"/>
                <a:chExt cx="145" cy="315"/>
              </a:xfrm>
            </p:grpSpPr>
            <p:sp>
              <p:nvSpPr>
                <p:cNvPr id="394" name="AutoShape 167"/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579" y="1668"/>
                  <a:ext cx="297" cy="96"/>
                </a:xfrm>
                <a:prstGeom prst="flowChartTerminator">
                  <a:avLst/>
                </a:prstGeom>
                <a:solidFill>
                  <a:srgbClr val="EAEAEA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395" name="Rectangle 164"/>
                <p:cNvSpPr>
                  <a:spLocks noChangeArrowheads="1"/>
                </p:cNvSpPr>
                <p:nvPr/>
              </p:nvSpPr>
              <p:spPr bwMode="auto">
                <a:xfrm flipH="1">
                  <a:off x="672" y="1558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396" name="Rectangle 165"/>
                <p:cNvSpPr>
                  <a:spLocks noChangeArrowheads="1"/>
                </p:cNvSpPr>
                <p:nvPr/>
              </p:nvSpPr>
              <p:spPr bwMode="auto">
                <a:xfrm flipH="1">
                  <a:off x="671" y="1753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397" name="Rectangle 166"/>
                <p:cNvSpPr>
                  <a:spLocks noChangeArrowheads="1"/>
                </p:cNvSpPr>
                <p:nvPr/>
              </p:nvSpPr>
              <p:spPr bwMode="auto">
                <a:xfrm flipH="1">
                  <a:off x="692" y="1645"/>
                  <a:ext cx="44" cy="138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x</a:t>
                  </a:r>
                </a:p>
              </p:txBody>
            </p:sp>
          </p:grpSp>
          <p:grpSp>
            <p:nvGrpSpPr>
              <p:cNvPr id="328" name="Group 284"/>
              <p:cNvGrpSpPr>
                <a:grpSpLocks/>
              </p:cNvGrpSpPr>
              <p:nvPr/>
            </p:nvGrpSpPr>
            <p:grpSpPr bwMode="auto">
              <a:xfrm>
                <a:off x="7748604" y="4302125"/>
                <a:ext cx="233363" cy="509588"/>
                <a:chOff x="4881" y="2710"/>
                <a:chExt cx="147" cy="321"/>
              </a:xfrm>
            </p:grpSpPr>
            <p:sp>
              <p:nvSpPr>
                <p:cNvPr id="390" name="AutoShape 172"/>
                <p:cNvSpPr>
                  <a:spLocks noChangeArrowheads="1"/>
                </p:cNvSpPr>
                <p:nvPr/>
              </p:nvSpPr>
              <p:spPr bwMode="auto">
                <a:xfrm rot="5400000">
                  <a:off x="4822" y="2820"/>
                  <a:ext cx="297" cy="96"/>
                </a:xfrm>
                <a:prstGeom prst="flowChartTerminator">
                  <a:avLst/>
                </a:prstGeom>
                <a:solidFill>
                  <a:srgbClr val="EAEAEA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391" name="Rectangle 169"/>
                <p:cNvSpPr>
                  <a:spLocks noChangeArrowheads="1"/>
                </p:cNvSpPr>
                <p:nvPr/>
              </p:nvSpPr>
              <p:spPr bwMode="auto">
                <a:xfrm>
                  <a:off x="4884" y="2710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392" name="Rectangle 170"/>
                <p:cNvSpPr>
                  <a:spLocks noChangeArrowheads="1"/>
                </p:cNvSpPr>
                <p:nvPr/>
              </p:nvSpPr>
              <p:spPr bwMode="auto">
                <a:xfrm>
                  <a:off x="4881" y="2911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393" name="Rectangle 171"/>
                <p:cNvSpPr>
                  <a:spLocks noChangeArrowheads="1"/>
                </p:cNvSpPr>
                <p:nvPr/>
              </p:nvSpPr>
              <p:spPr bwMode="auto">
                <a:xfrm>
                  <a:off x="4956" y="2811"/>
                  <a:ext cx="44" cy="138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x</a:t>
                  </a:r>
                </a:p>
              </p:txBody>
            </p:sp>
          </p:grpSp>
          <p:sp>
            <p:nvSpPr>
              <p:cNvPr id="329" name="Rectangle 173"/>
              <p:cNvSpPr>
                <a:spLocks noChangeArrowheads="1"/>
              </p:cNvSpPr>
              <p:nvPr/>
            </p:nvSpPr>
            <p:spPr bwMode="auto">
              <a:xfrm>
                <a:off x="1525631" y="4242924"/>
                <a:ext cx="500020" cy="1183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Instruction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330" name="Line 176"/>
              <p:cNvSpPr>
                <a:spLocks noChangeShapeType="1"/>
              </p:cNvSpPr>
              <p:nvPr/>
            </p:nvSpPr>
            <p:spPr bwMode="auto">
              <a:xfrm flipH="1">
                <a:off x="1984421" y="2574925"/>
                <a:ext cx="41211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31" name="Line 177"/>
              <p:cNvSpPr>
                <a:spLocks noChangeShapeType="1"/>
              </p:cNvSpPr>
              <p:nvPr/>
            </p:nvSpPr>
            <p:spPr bwMode="auto">
              <a:xfrm flipV="1">
                <a:off x="6300819" y="3786028"/>
                <a:ext cx="100014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32" name="Line 178"/>
              <p:cNvSpPr>
                <a:spLocks noChangeShapeType="1"/>
              </p:cNvSpPr>
              <p:nvPr/>
            </p:nvSpPr>
            <p:spPr bwMode="auto">
              <a:xfrm rot="16200000" flipH="1" flipV="1">
                <a:off x="5701207" y="3099296"/>
                <a:ext cx="1386484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33" name="Line 179"/>
              <p:cNvSpPr>
                <a:spLocks noChangeShapeType="1"/>
              </p:cNvSpPr>
              <p:nvPr/>
            </p:nvSpPr>
            <p:spPr bwMode="auto">
              <a:xfrm>
                <a:off x="1149350" y="2406052"/>
                <a:ext cx="5251451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49" name="Line 252"/>
              <p:cNvSpPr>
                <a:spLocks noChangeShapeType="1"/>
              </p:cNvSpPr>
              <p:nvPr/>
            </p:nvSpPr>
            <p:spPr bwMode="auto">
              <a:xfrm flipH="1">
                <a:off x="1231900" y="2574925"/>
                <a:ext cx="752475" cy="31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53" name="Freeform 257"/>
              <p:cNvSpPr>
                <a:spLocks/>
              </p:cNvSpPr>
              <p:nvPr/>
            </p:nvSpPr>
            <p:spPr bwMode="auto">
              <a:xfrm>
                <a:off x="2581275" y="3886200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6 w 24"/>
                  <a:gd name="T5" fmla="*/ 23 h 24"/>
                  <a:gd name="T6" fmla="*/ 18 w 24"/>
                  <a:gd name="T7" fmla="*/ 21 h 24"/>
                  <a:gd name="T8" fmla="*/ 18 w 24"/>
                  <a:gd name="T9" fmla="*/ 21 h 24"/>
                  <a:gd name="T10" fmla="*/ 20 w 24"/>
                  <a:gd name="T11" fmla="*/ 19 h 24"/>
                  <a:gd name="T12" fmla="*/ 22 w 24"/>
                  <a:gd name="T13" fmla="*/ 19 h 24"/>
                  <a:gd name="T14" fmla="*/ 22 w 24"/>
                  <a:gd name="T15" fmla="*/ 17 h 24"/>
                  <a:gd name="T16" fmla="*/ 23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9 h 24"/>
                  <a:gd name="T24" fmla="*/ 23 w 24"/>
                  <a:gd name="T25" fmla="*/ 7 h 24"/>
                  <a:gd name="T26" fmla="*/ 22 w 24"/>
                  <a:gd name="T27" fmla="*/ 5 h 24"/>
                  <a:gd name="T28" fmla="*/ 22 w 24"/>
                  <a:gd name="T29" fmla="*/ 5 h 24"/>
                  <a:gd name="T30" fmla="*/ 20 w 24"/>
                  <a:gd name="T31" fmla="*/ 4 h 24"/>
                  <a:gd name="T32" fmla="*/ 18 w 24"/>
                  <a:gd name="T33" fmla="*/ 2 h 24"/>
                  <a:gd name="T34" fmla="*/ 18 w 24"/>
                  <a:gd name="T35" fmla="*/ 2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4 w 24"/>
                  <a:gd name="T51" fmla="*/ 4 h 24"/>
                  <a:gd name="T52" fmla="*/ 2 w 24"/>
                  <a:gd name="T53" fmla="*/ 5 h 24"/>
                  <a:gd name="T54" fmla="*/ 2 w 24"/>
                  <a:gd name="T55" fmla="*/ 5 h 24"/>
                  <a:gd name="T56" fmla="*/ 0 w 24"/>
                  <a:gd name="T57" fmla="*/ 7 h 24"/>
                  <a:gd name="T58" fmla="*/ 0 w 24"/>
                  <a:gd name="T59" fmla="*/ 9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2 w 24"/>
                  <a:gd name="T67" fmla="*/ 17 h 24"/>
                  <a:gd name="T68" fmla="*/ 2 w 24"/>
                  <a:gd name="T69" fmla="*/ 19 h 24"/>
                  <a:gd name="T70" fmla="*/ 4 w 24"/>
                  <a:gd name="T71" fmla="*/ 19 h 24"/>
                  <a:gd name="T72" fmla="*/ 4 w 24"/>
                  <a:gd name="T73" fmla="*/ 21 h 24"/>
                  <a:gd name="T74" fmla="*/ 6 w 24"/>
                  <a:gd name="T75" fmla="*/ 21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2" y="19"/>
                    </a:lnTo>
                    <a:lnTo>
                      <a:pt x="22" y="17"/>
                    </a:lnTo>
                    <a:lnTo>
                      <a:pt x="23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9"/>
                    </a:lnTo>
                    <a:lnTo>
                      <a:pt x="23" y="7"/>
                    </a:lnTo>
                    <a:lnTo>
                      <a:pt x="22" y="5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</p:grpSp>
        <p:cxnSp>
          <p:nvCxnSpPr>
            <p:cNvPr id="202" name="Straight Connector 201"/>
            <p:cNvCxnSpPr>
              <a:stCxn id="353" idx="0"/>
              <a:endCxn id="205" idx="0"/>
            </p:cNvCxnSpPr>
            <p:nvPr/>
          </p:nvCxnSpPr>
          <p:spPr>
            <a:xfrm flipH="1">
              <a:off x="4145917" y="3799350"/>
              <a:ext cx="4349" cy="14511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Line 34"/>
            <p:cNvSpPr>
              <a:spLocks noChangeShapeType="1"/>
            </p:cNvSpPr>
            <p:nvPr/>
          </p:nvSpPr>
          <p:spPr bwMode="auto">
            <a:xfrm flipV="1">
              <a:off x="5221165" y="5091059"/>
              <a:ext cx="197646" cy="6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sp>
          <p:nvSpPr>
            <p:cNvPr id="204" name="Line 34"/>
            <p:cNvSpPr>
              <a:spLocks noChangeShapeType="1"/>
            </p:cNvSpPr>
            <p:nvPr/>
          </p:nvSpPr>
          <p:spPr bwMode="auto">
            <a:xfrm>
              <a:off x="4145917" y="4926748"/>
              <a:ext cx="75122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sp>
          <p:nvSpPr>
            <p:cNvPr id="205" name="Line 34"/>
            <p:cNvSpPr>
              <a:spLocks noChangeShapeType="1"/>
            </p:cNvSpPr>
            <p:nvPr/>
          </p:nvSpPr>
          <p:spPr bwMode="auto">
            <a:xfrm>
              <a:off x="4145917" y="5250491"/>
              <a:ext cx="75122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4068163" y="3587429"/>
              <a:ext cx="44728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[19-15]</a:t>
              </a:r>
              <a:endParaRPr lang="ru-RU" sz="600" dirty="0"/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4075379" y="3864423"/>
              <a:ext cx="44246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[14-20]</a:t>
              </a:r>
              <a:endParaRPr lang="ru-RU" sz="600" dirty="0"/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4352814" y="4763282"/>
              <a:ext cx="44246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[31-20]</a:t>
              </a:r>
              <a:endParaRPr lang="ru-RU" sz="600" dirty="0"/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4254563" y="5091736"/>
              <a:ext cx="44246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[11-7]</a:t>
              </a:r>
              <a:endParaRPr lang="ru-RU" sz="600" dirty="0"/>
            </a:p>
          </p:txBody>
        </p:sp>
        <p:cxnSp>
          <p:nvCxnSpPr>
            <p:cNvPr id="210" name="Straight Connector 209"/>
            <p:cNvCxnSpPr/>
            <p:nvPr/>
          </p:nvCxnSpPr>
          <p:spPr>
            <a:xfrm>
              <a:off x="4645410" y="5255254"/>
              <a:ext cx="0" cy="4033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Line 131"/>
            <p:cNvSpPr>
              <a:spLocks noChangeShapeType="1"/>
            </p:cNvSpPr>
            <p:nvPr/>
          </p:nvSpPr>
          <p:spPr bwMode="auto">
            <a:xfrm flipH="1" flipV="1">
              <a:off x="2541944" y="3597493"/>
              <a:ext cx="115719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cxnSp>
          <p:nvCxnSpPr>
            <p:cNvPr id="212" name="Straight Connector 211"/>
            <p:cNvCxnSpPr/>
            <p:nvPr/>
          </p:nvCxnSpPr>
          <p:spPr>
            <a:xfrm>
              <a:off x="3964296" y="3089017"/>
              <a:ext cx="1" cy="4984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flipH="1" flipV="1">
              <a:off x="3861701" y="3591263"/>
              <a:ext cx="98251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flipH="1" flipV="1">
              <a:off x="3449785" y="3104895"/>
              <a:ext cx="98251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26.10.2020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9" name="Rectangle 51"/>
          <p:cNvSpPr>
            <a:spLocks noChangeArrowheads="1"/>
          </p:cNvSpPr>
          <p:nvPr/>
        </p:nvSpPr>
        <p:spPr bwMode="auto">
          <a:xfrm>
            <a:off x="6641829" y="2804455"/>
            <a:ext cx="25648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+mj-lt"/>
              </a:rPr>
              <a:t>zero</a:t>
            </a:r>
            <a:r>
              <a:rPr lang="en-US" sz="900" dirty="0">
                <a:solidFill>
                  <a:srgbClr val="000000"/>
                </a:solidFill>
                <a:latin typeface="+mj-lt"/>
              </a:rPr>
              <a:t>?</a:t>
            </a:r>
          </a:p>
        </p:txBody>
      </p:sp>
      <p:sp>
        <p:nvSpPr>
          <p:cNvPr id="170" name="Rectangle 35"/>
          <p:cNvSpPr>
            <a:spLocks noChangeArrowheads="1"/>
          </p:cNvSpPr>
          <p:nvPr/>
        </p:nvSpPr>
        <p:spPr bwMode="auto">
          <a:xfrm>
            <a:off x="5779057" y="2710355"/>
            <a:ext cx="33021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EB7500"/>
                </a:solidFill>
                <a:latin typeface="+mj-lt"/>
              </a:rPr>
              <a:t>ALUSrc</a:t>
            </a:r>
            <a:endParaRPr lang="en-US" sz="900" dirty="0">
              <a:solidFill>
                <a:srgbClr val="EB7500"/>
              </a:solidFill>
              <a:latin typeface="+mj-lt"/>
            </a:endParaRPr>
          </a:p>
        </p:txBody>
      </p:sp>
      <p:sp>
        <p:nvSpPr>
          <p:cNvPr id="1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4388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>
                <a:solidFill>
                  <a:srgbClr val="0070C0"/>
                </a:solidFill>
              </a:rPr>
              <a:t>Pipelined execution: cycle 3</a:t>
            </a:r>
          </a:p>
        </p:txBody>
      </p:sp>
      <p:sp>
        <p:nvSpPr>
          <p:cNvPr id="175" name="Rectangle 3"/>
          <p:cNvSpPr>
            <a:spLocks noChangeArrowheads="1"/>
          </p:cNvSpPr>
          <p:nvPr/>
        </p:nvSpPr>
        <p:spPr bwMode="auto">
          <a:xfrm>
            <a:off x="1676401" y="5118101"/>
            <a:ext cx="2613631" cy="116339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1000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0  lw  x10, 9(x1)</a:t>
            </a:r>
          </a:p>
          <a:p>
            <a:pPr>
              <a:spcBef>
                <a:spcPct val="1000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4  sub x11, x2, x3</a:t>
            </a:r>
          </a:p>
          <a:p>
            <a:pPr>
              <a:spcBef>
                <a:spcPct val="1000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8  and x12, x4, x5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12  or  x13, x6, x7</a:t>
            </a:r>
          </a:p>
        </p:txBody>
      </p:sp>
      <p:sp>
        <p:nvSpPr>
          <p:cNvPr id="176" name="Rectangle 287"/>
          <p:cNvSpPr>
            <a:spLocks noChangeArrowheads="1"/>
          </p:cNvSpPr>
          <p:nvPr/>
        </p:nvSpPr>
        <p:spPr bwMode="auto">
          <a:xfrm>
            <a:off x="1682726" y="4490437"/>
            <a:ext cx="345607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PC</a:t>
            </a:r>
          </a:p>
        </p:txBody>
      </p:sp>
      <p:cxnSp>
        <p:nvCxnSpPr>
          <p:cNvPr id="177" name="Straight Arrow Connector 6"/>
          <p:cNvCxnSpPr>
            <a:stCxn id="176" idx="2"/>
          </p:cNvCxnSpPr>
          <p:nvPr/>
        </p:nvCxnSpPr>
        <p:spPr bwMode="auto">
          <a:xfrm>
            <a:off x="1855530" y="4859769"/>
            <a:ext cx="5497" cy="22860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78" name="Rectangle 266"/>
          <p:cNvSpPr>
            <a:spLocks noChangeArrowheads="1"/>
          </p:cNvSpPr>
          <p:nvPr/>
        </p:nvSpPr>
        <p:spPr bwMode="auto">
          <a:xfrm>
            <a:off x="3607421" y="2782214"/>
            <a:ext cx="441788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and</a:t>
            </a:r>
          </a:p>
        </p:txBody>
      </p:sp>
      <p:sp>
        <p:nvSpPr>
          <p:cNvPr id="179" name="Rectangle 287"/>
          <p:cNvSpPr>
            <a:spLocks noChangeArrowheads="1"/>
          </p:cNvSpPr>
          <p:nvPr/>
        </p:nvSpPr>
        <p:spPr bwMode="auto">
          <a:xfrm>
            <a:off x="3679124" y="2144872"/>
            <a:ext cx="209353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8</a:t>
            </a:r>
          </a:p>
        </p:txBody>
      </p:sp>
      <p:sp>
        <p:nvSpPr>
          <p:cNvPr id="165" name="Rectangle 287"/>
          <p:cNvSpPr>
            <a:spLocks noChangeArrowheads="1"/>
          </p:cNvSpPr>
          <p:nvPr/>
        </p:nvSpPr>
        <p:spPr bwMode="auto">
          <a:xfrm>
            <a:off x="2252608" y="2486003"/>
            <a:ext cx="209353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8</a:t>
            </a:r>
          </a:p>
        </p:txBody>
      </p:sp>
      <p:sp>
        <p:nvSpPr>
          <p:cNvPr id="166" name="Rectangle 287"/>
          <p:cNvSpPr>
            <a:spLocks noChangeArrowheads="1"/>
          </p:cNvSpPr>
          <p:nvPr/>
        </p:nvSpPr>
        <p:spPr bwMode="auto">
          <a:xfrm>
            <a:off x="5410994" y="1669178"/>
            <a:ext cx="209353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4</a:t>
            </a:r>
          </a:p>
        </p:txBody>
      </p:sp>
      <p:sp>
        <p:nvSpPr>
          <p:cNvPr id="167" name="Rectangle 287"/>
          <p:cNvSpPr>
            <a:spLocks noChangeArrowheads="1"/>
          </p:cNvSpPr>
          <p:nvPr/>
        </p:nvSpPr>
        <p:spPr bwMode="auto">
          <a:xfrm>
            <a:off x="5360376" y="4215547"/>
            <a:ext cx="326371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11</a:t>
            </a:r>
          </a:p>
        </p:txBody>
      </p:sp>
      <p:sp>
        <p:nvSpPr>
          <p:cNvPr id="168" name="Rectangle 287"/>
          <p:cNvSpPr>
            <a:spLocks noChangeArrowheads="1"/>
          </p:cNvSpPr>
          <p:nvPr/>
        </p:nvSpPr>
        <p:spPr bwMode="auto">
          <a:xfrm>
            <a:off x="5294865" y="2488224"/>
            <a:ext cx="443391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[x2]</a:t>
            </a:r>
          </a:p>
        </p:txBody>
      </p:sp>
      <p:sp>
        <p:nvSpPr>
          <p:cNvPr id="171" name="Rectangle 287"/>
          <p:cNvSpPr>
            <a:spLocks noChangeArrowheads="1"/>
          </p:cNvSpPr>
          <p:nvPr/>
        </p:nvSpPr>
        <p:spPr bwMode="auto">
          <a:xfrm>
            <a:off x="5299786" y="2816961"/>
            <a:ext cx="443391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[x3]</a:t>
            </a:r>
          </a:p>
        </p:txBody>
      </p:sp>
      <p:sp>
        <p:nvSpPr>
          <p:cNvPr id="172" name="Rectangle 287"/>
          <p:cNvSpPr>
            <a:spLocks noChangeArrowheads="1"/>
          </p:cNvSpPr>
          <p:nvPr/>
        </p:nvSpPr>
        <p:spPr bwMode="auto">
          <a:xfrm>
            <a:off x="7192693" y="4219224"/>
            <a:ext cx="326371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10</a:t>
            </a:r>
          </a:p>
        </p:txBody>
      </p:sp>
      <p:sp>
        <p:nvSpPr>
          <p:cNvPr id="173" name="Rectangle 287"/>
          <p:cNvSpPr>
            <a:spLocks noChangeArrowheads="1"/>
          </p:cNvSpPr>
          <p:nvPr/>
        </p:nvSpPr>
        <p:spPr bwMode="auto">
          <a:xfrm>
            <a:off x="7028792" y="2860413"/>
            <a:ext cx="675826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[x1]+9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5940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roup 199"/>
          <p:cNvGrpSpPr/>
          <p:nvPr/>
        </p:nvGrpSpPr>
        <p:grpSpPr>
          <a:xfrm>
            <a:off x="2104659" y="954579"/>
            <a:ext cx="7690222" cy="4005442"/>
            <a:chOff x="2104659" y="2202354"/>
            <a:chExt cx="7690222" cy="4005442"/>
          </a:xfrm>
        </p:grpSpPr>
        <p:grpSp>
          <p:nvGrpSpPr>
            <p:cNvPr id="201" name="Группа 243"/>
            <p:cNvGrpSpPr/>
            <p:nvPr/>
          </p:nvGrpSpPr>
          <p:grpSpPr>
            <a:xfrm>
              <a:off x="2104659" y="2202354"/>
              <a:ext cx="7690222" cy="4005442"/>
              <a:chOff x="571500" y="2405856"/>
              <a:chExt cx="7615194" cy="3804445"/>
            </a:xfrm>
          </p:grpSpPr>
          <p:sp>
            <p:nvSpPr>
              <p:cNvPr id="334" name="Line 180"/>
              <p:cNvSpPr>
                <a:spLocks noChangeShapeType="1"/>
              </p:cNvSpPr>
              <p:nvPr/>
            </p:nvSpPr>
            <p:spPr bwMode="auto">
              <a:xfrm rot="5400000" flipV="1">
                <a:off x="1108821" y="2448718"/>
                <a:ext cx="85724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6" name="Rectangle 136"/>
              <p:cNvSpPr>
                <a:spLocks noChangeArrowheads="1"/>
              </p:cNvSpPr>
              <p:nvPr/>
            </p:nvSpPr>
            <p:spPr bwMode="auto">
              <a:xfrm>
                <a:off x="1143000" y="3911600"/>
                <a:ext cx="900113" cy="923925"/>
              </a:xfrm>
              <a:prstGeom prst="rect">
                <a:avLst/>
              </a:prstGeom>
              <a:solidFill>
                <a:srgbClr val="FFFFCC"/>
              </a:solidFill>
              <a:ln w="1905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7" name="Line 13"/>
              <p:cNvSpPr>
                <a:spLocks noChangeShapeType="1"/>
              </p:cNvSpPr>
              <p:nvPr/>
            </p:nvSpPr>
            <p:spPr bwMode="auto">
              <a:xfrm>
                <a:off x="933450" y="4027488"/>
                <a:ext cx="215900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8" name="Rectangle 15"/>
              <p:cNvSpPr>
                <a:spLocks noChangeArrowheads="1"/>
              </p:cNvSpPr>
              <p:nvPr/>
            </p:nvSpPr>
            <p:spPr bwMode="auto">
              <a:xfrm>
                <a:off x="3030515" y="5237163"/>
                <a:ext cx="184198" cy="351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19" name="Freeform 17"/>
              <p:cNvSpPr>
                <a:spLocks/>
              </p:cNvSpPr>
              <p:nvPr/>
            </p:nvSpPr>
            <p:spPr bwMode="auto">
              <a:xfrm>
                <a:off x="2873375" y="3768725"/>
                <a:ext cx="823913" cy="1023080"/>
              </a:xfrm>
              <a:custGeom>
                <a:avLst/>
                <a:gdLst>
                  <a:gd name="T0" fmla="*/ 518 w 519"/>
                  <a:gd name="T1" fmla="*/ 611 h 541"/>
                  <a:gd name="T2" fmla="*/ 518 w 519"/>
                  <a:gd name="T3" fmla="*/ 0 h 541"/>
                  <a:gd name="T4" fmla="*/ 0 w 519"/>
                  <a:gd name="T5" fmla="*/ 0 h 541"/>
                  <a:gd name="T6" fmla="*/ 0 w 519"/>
                  <a:gd name="T7" fmla="*/ 611 h 541"/>
                  <a:gd name="T8" fmla="*/ 518 w 519"/>
                  <a:gd name="T9" fmla="*/ 611 h 541"/>
                  <a:gd name="T10" fmla="*/ 518 w 519"/>
                  <a:gd name="T11" fmla="*/ 611 h 5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19"/>
                  <a:gd name="T19" fmla="*/ 0 h 541"/>
                  <a:gd name="T20" fmla="*/ 519 w 519"/>
                  <a:gd name="T21" fmla="*/ 541 h 5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19" h="541">
                    <a:moveTo>
                      <a:pt x="518" y="540"/>
                    </a:moveTo>
                    <a:lnTo>
                      <a:pt x="518" y="0"/>
                    </a:lnTo>
                    <a:lnTo>
                      <a:pt x="0" y="0"/>
                    </a:lnTo>
                    <a:lnTo>
                      <a:pt x="0" y="540"/>
                    </a:lnTo>
                    <a:lnTo>
                      <a:pt x="518" y="540"/>
                    </a:lnTo>
                  </a:path>
                </a:pathLst>
              </a:custGeom>
              <a:solidFill>
                <a:srgbClr val="CCFFFF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0" name="Rectangle 18"/>
              <p:cNvSpPr>
                <a:spLocks noChangeArrowheads="1"/>
              </p:cNvSpPr>
              <p:nvPr/>
            </p:nvSpPr>
            <p:spPr bwMode="auto">
              <a:xfrm>
                <a:off x="2982890" y="3835400"/>
                <a:ext cx="184198" cy="351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21" name="Freeform 21"/>
              <p:cNvSpPr>
                <a:spLocks/>
              </p:cNvSpPr>
              <p:nvPr/>
            </p:nvSpPr>
            <p:spPr bwMode="auto">
              <a:xfrm>
                <a:off x="2582863" y="4284663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6 w 24"/>
                  <a:gd name="T5" fmla="*/ 23 h 24"/>
                  <a:gd name="T6" fmla="*/ 18 w 24"/>
                  <a:gd name="T7" fmla="*/ 21 h 24"/>
                  <a:gd name="T8" fmla="*/ 18 w 24"/>
                  <a:gd name="T9" fmla="*/ 21 h 24"/>
                  <a:gd name="T10" fmla="*/ 20 w 24"/>
                  <a:gd name="T11" fmla="*/ 19 h 24"/>
                  <a:gd name="T12" fmla="*/ 22 w 24"/>
                  <a:gd name="T13" fmla="*/ 19 h 24"/>
                  <a:gd name="T14" fmla="*/ 22 w 24"/>
                  <a:gd name="T15" fmla="*/ 17 h 24"/>
                  <a:gd name="T16" fmla="*/ 23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9 h 24"/>
                  <a:gd name="T24" fmla="*/ 23 w 24"/>
                  <a:gd name="T25" fmla="*/ 7 h 24"/>
                  <a:gd name="T26" fmla="*/ 22 w 24"/>
                  <a:gd name="T27" fmla="*/ 5 h 24"/>
                  <a:gd name="T28" fmla="*/ 22 w 24"/>
                  <a:gd name="T29" fmla="*/ 5 h 24"/>
                  <a:gd name="T30" fmla="*/ 20 w 24"/>
                  <a:gd name="T31" fmla="*/ 4 h 24"/>
                  <a:gd name="T32" fmla="*/ 18 w 24"/>
                  <a:gd name="T33" fmla="*/ 2 h 24"/>
                  <a:gd name="T34" fmla="*/ 18 w 24"/>
                  <a:gd name="T35" fmla="*/ 2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4 w 24"/>
                  <a:gd name="T51" fmla="*/ 4 h 24"/>
                  <a:gd name="T52" fmla="*/ 2 w 24"/>
                  <a:gd name="T53" fmla="*/ 5 h 24"/>
                  <a:gd name="T54" fmla="*/ 2 w 24"/>
                  <a:gd name="T55" fmla="*/ 5 h 24"/>
                  <a:gd name="T56" fmla="*/ 0 w 24"/>
                  <a:gd name="T57" fmla="*/ 7 h 24"/>
                  <a:gd name="T58" fmla="*/ 0 w 24"/>
                  <a:gd name="T59" fmla="*/ 9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2 w 24"/>
                  <a:gd name="T67" fmla="*/ 17 h 24"/>
                  <a:gd name="T68" fmla="*/ 2 w 24"/>
                  <a:gd name="T69" fmla="*/ 19 h 24"/>
                  <a:gd name="T70" fmla="*/ 4 w 24"/>
                  <a:gd name="T71" fmla="*/ 19 h 24"/>
                  <a:gd name="T72" fmla="*/ 4 w 24"/>
                  <a:gd name="T73" fmla="*/ 21 h 24"/>
                  <a:gd name="T74" fmla="*/ 6 w 24"/>
                  <a:gd name="T75" fmla="*/ 21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2" y="19"/>
                    </a:lnTo>
                    <a:lnTo>
                      <a:pt x="22" y="17"/>
                    </a:lnTo>
                    <a:lnTo>
                      <a:pt x="23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9"/>
                    </a:lnTo>
                    <a:lnTo>
                      <a:pt x="23" y="7"/>
                    </a:lnTo>
                    <a:lnTo>
                      <a:pt x="22" y="5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2" name="Freeform 22"/>
              <p:cNvSpPr>
                <a:spLocks/>
              </p:cNvSpPr>
              <p:nvPr/>
            </p:nvSpPr>
            <p:spPr bwMode="auto">
              <a:xfrm>
                <a:off x="2586038" y="4143375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6 w 24"/>
                  <a:gd name="T5" fmla="*/ 23 h 24"/>
                  <a:gd name="T6" fmla="*/ 18 w 24"/>
                  <a:gd name="T7" fmla="*/ 21 h 24"/>
                  <a:gd name="T8" fmla="*/ 18 w 24"/>
                  <a:gd name="T9" fmla="*/ 21 h 24"/>
                  <a:gd name="T10" fmla="*/ 20 w 24"/>
                  <a:gd name="T11" fmla="*/ 19 h 24"/>
                  <a:gd name="T12" fmla="*/ 22 w 24"/>
                  <a:gd name="T13" fmla="*/ 19 h 24"/>
                  <a:gd name="T14" fmla="*/ 22 w 24"/>
                  <a:gd name="T15" fmla="*/ 17 h 24"/>
                  <a:gd name="T16" fmla="*/ 23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9 h 24"/>
                  <a:gd name="T24" fmla="*/ 23 w 24"/>
                  <a:gd name="T25" fmla="*/ 7 h 24"/>
                  <a:gd name="T26" fmla="*/ 22 w 24"/>
                  <a:gd name="T27" fmla="*/ 5 h 24"/>
                  <a:gd name="T28" fmla="*/ 22 w 24"/>
                  <a:gd name="T29" fmla="*/ 5 h 24"/>
                  <a:gd name="T30" fmla="*/ 20 w 24"/>
                  <a:gd name="T31" fmla="*/ 4 h 24"/>
                  <a:gd name="T32" fmla="*/ 18 w 24"/>
                  <a:gd name="T33" fmla="*/ 2 h 24"/>
                  <a:gd name="T34" fmla="*/ 18 w 24"/>
                  <a:gd name="T35" fmla="*/ 2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4 w 24"/>
                  <a:gd name="T51" fmla="*/ 4 h 24"/>
                  <a:gd name="T52" fmla="*/ 2 w 24"/>
                  <a:gd name="T53" fmla="*/ 5 h 24"/>
                  <a:gd name="T54" fmla="*/ 2 w 24"/>
                  <a:gd name="T55" fmla="*/ 5 h 24"/>
                  <a:gd name="T56" fmla="*/ 0 w 24"/>
                  <a:gd name="T57" fmla="*/ 7 h 24"/>
                  <a:gd name="T58" fmla="*/ 0 w 24"/>
                  <a:gd name="T59" fmla="*/ 9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2 w 24"/>
                  <a:gd name="T67" fmla="*/ 17 h 24"/>
                  <a:gd name="T68" fmla="*/ 2 w 24"/>
                  <a:gd name="T69" fmla="*/ 19 h 24"/>
                  <a:gd name="T70" fmla="*/ 4 w 24"/>
                  <a:gd name="T71" fmla="*/ 19 h 24"/>
                  <a:gd name="T72" fmla="*/ 4 w 24"/>
                  <a:gd name="T73" fmla="*/ 21 h 24"/>
                  <a:gd name="T74" fmla="*/ 6 w 24"/>
                  <a:gd name="T75" fmla="*/ 21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2" y="19"/>
                    </a:lnTo>
                    <a:lnTo>
                      <a:pt x="22" y="17"/>
                    </a:lnTo>
                    <a:lnTo>
                      <a:pt x="23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9"/>
                    </a:lnTo>
                    <a:lnTo>
                      <a:pt x="23" y="7"/>
                    </a:lnTo>
                    <a:lnTo>
                      <a:pt x="22" y="5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3" name="Line 24"/>
              <p:cNvSpPr>
                <a:spLocks noChangeShapeType="1"/>
              </p:cNvSpPr>
              <p:nvPr/>
            </p:nvSpPr>
            <p:spPr bwMode="auto">
              <a:xfrm flipV="1">
                <a:off x="2300288" y="4303713"/>
                <a:ext cx="29845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4" name="Line 25"/>
              <p:cNvSpPr>
                <a:spLocks noChangeShapeType="1"/>
              </p:cNvSpPr>
              <p:nvPr/>
            </p:nvSpPr>
            <p:spPr bwMode="auto">
              <a:xfrm flipV="1">
                <a:off x="3097214" y="5689556"/>
                <a:ext cx="76517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5" name="Line 26"/>
              <p:cNvSpPr>
                <a:spLocks noChangeShapeType="1"/>
              </p:cNvSpPr>
              <p:nvPr/>
            </p:nvSpPr>
            <p:spPr bwMode="auto">
              <a:xfrm flipH="1">
                <a:off x="2412993" y="3251200"/>
                <a:ext cx="144939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6" name="Freeform 27"/>
              <p:cNvSpPr>
                <a:spLocks/>
              </p:cNvSpPr>
              <p:nvPr/>
            </p:nvSpPr>
            <p:spPr bwMode="auto">
              <a:xfrm>
                <a:off x="7467600" y="3081338"/>
                <a:ext cx="147638" cy="2820988"/>
              </a:xfrm>
              <a:custGeom>
                <a:avLst/>
                <a:gdLst>
                  <a:gd name="T0" fmla="*/ 92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2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7" name="Freeform 28"/>
              <p:cNvSpPr>
                <a:spLocks/>
              </p:cNvSpPr>
              <p:nvPr/>
            </p:nvSpPr>
            <p:spPr bwMode="auto">
              <a:xfrm>
                <a:off x="3867150" y="3081338"/>
                <a:ext cx="147638" cy="2820988"/>
              </a:xfrm>
              <a:custGeom>
                <a:avLst/>
                <a:gdLst>
                  <a:gd name="T0" fmla="*/ 92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2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0" name="Line 32"/>
              <p:cNvSpPr>
                <a:spLocks noChangeShapeType="1"/>
              </p:cNvSpPr>
              <p:nvPr/>
            </p:nvSpPr>
            <p:spPr bwMode="auto">
              <a:xfrm flipV="1">
                <a:off x="5340350" y="4217988"/>
                <a:ext cx="341313" cy="317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1" name="Freeform 33"/>
              <p:cNvSpPr>
                <a:spLocks/>
              </p:cNvSpPr>
              <p:nvPr/>
            </p:nvSpPr>
            <p:spPr bwMode="auto">
              <a:xfrm>
                <a:off x="4567238" y="4887913"/>
                <a:ext cx="388938" cy="547688"/>
              </a:xfrm>
              <a:custGeom>
                <a:avLst/>
                <a:gdLst>
                  <a:gd name="T0" fmla="*/ 123 w 174"/>
                  <a:gd name="T1" fmla="*/ 344 h 367"/>
                  <a:gd name="T2" fmla="*/ 144 w 174"/>
                  <a:gd name="T3" fmla="*/ 342 h 367"/>
                  <a:gd name="T4" fmla="*/ 162 w 174"/>
                  <a:gd name="T5" fmla="*/ 336 h 367"/>
                  <a:gd name="T6" fmla="*/ 179 w 174"/>
                  <a:gd name="T7" fmla="*/ 324 h 367"/>
                  <a:gd name="T8" fmla="*/ 194 w 174"/>
                  <a:gd name="T9" fmla="*/ 312 h 367"/>
                  <a:gd name="T10" fmla="*/ 208 w 174"/>
                  <a:gd name="T11" fmla="*/ 294 h 367"/>
                  <a:gd name="T12" fmla="*/ 221 w 174"/>
                  <a:gd name="T13" fmla="*/ 274 h 367"/>
                  <a:gd name="T14" fmla="*/ 230 w 174"/>
                  <a:gd name="T15" fmla="*/ 251 h 367"/>
                  <a:gd name="T16" fmla="*/ 238 w 174"/>
                  <a:gd name="T17" fmla="*/ 227 h 367"/>
                  <a:gd name="T18" fmla="*/ 244 w 174"/>
                  <a:gd name="T19" fmla="*/ 200 h 367"/>
                  <a:gd name="T20" fmla="*/ 244 w 174"/>
                  <a:gd name="T21" fmla="*/ 171 h 367"/>
                  <a:gd name="T22" fmla="*/ 244 w 174"/>
                  <a:gd name="T23" fmla="*/ 145 h 367"/>
                  <a:gd name="T24" fmla="*/ 238 w 174"/>
                  <a:gd name="T25" fmla="*/ 118 h 367"/>
                  <a:gd name="T26" fmla="*/ 230 w 174"/>
                  <a:gd name="T27" fmla="*/ 92 h 367"/>
                  <a:gd name="T28" fmla="*/ 221 w 174"/>
                  <a:gd name="T29" fmla="*/ 71 h 367"/>
                  <a:gd name="T30" fmla="*/ 208 w 174"/>
                  <a:gd name="T31" fmla="*/ 51 h 367"/>
                  <a:gd name="T32" fmla="*/ 194 w 174"/>
                  <a:gd name="T33" fmla="*/ 33 h 367"/>
                  <a:gd name="T34" fmla="*/ 179 w 174"/>
                  <a:gd name="T35" fmla="*/ 19 h 367"/>
                  <a:gd name="T36" fmla="*/ 162 w 174"/>
                  <a:gd name="T37" fmla="*/ 8 h 367"/>
                  <a:gd name="T38" fmla="*/ 144 w 174"/>
                  <a:gd name="T39" fmla="*/ 2 h 367"/>
                  <a:gd name="T40" fmla="*/ 123 w 174"/>
                  <a:gd name="T41" fmla="*/ 0 h 367"/>
                  <a:gd name="T42" fmla="*/ 103 w 174"/>
                  <a:gd name="T43" fmla="*/ 2 h 367"/>
                  <a:gd name="T44" fmla="*/ 84 w 174"/>
                  <a:gd name="T45" fmla="*/ 8 h 367"/>
                  <a:gd name="T46" fmla="*/ 68 w 174"/>
                  <a:gd name="T47" fmla="*/ 19 h 367"/>
                  <a:gd name="T48" fmla="*/ 52 w 174"/>
                  <a:gd name="T49" fmla="*/ 33 h 367"/>
                  <a:gd name="T50" fmla="*/ 38 w 174"/>
                  <a:gd name="T51" fmla="*/ 51 h 367"/>
                  <a:gd name="T52" fmla="*/ 24 w 174"/>
                  <a:gd name="T53" fmla="*/ 71 h 367"/>
                  <a:gd name="T54" fmla="*/ 14 w 174"/>
                  <a:gd name="T55" fmla="*/ 92 h 367"/>
                  <a:gd name="T56" fmla="*/ 8 w 174"/>
                  <a:gd name="T57" fmla="*/ 118 h 367"/>
                  <a:gd name="T58" fmla="*/ 3 w 174"/>
                  <a:gd name="T59" fmla="*/ 145 h 367"/>
                  <a:gd name="T60" fmla="*/ 0 w 174"/>
                  <a:gd name="T61" fmla="*/ 171 h 367"/>
                  <a:gd name="T62" fmla="*/ 3 w 174"/>
                  <a:gd name="T63" fmla="*/ 200 h 367"/>
                  <a:gd name="T64" fmla="*/ 8 w 174"/>
                  <a:gd name="T65" fmla="*/ 227 h 367"/>
                  <a:gd name="T66" fmla="*/ 14 w 174"/>
                  <a:gd name="T67" fmla="*/ 251 h 367"/>
                  <a:gd name="T68" fmla="*/ 24 w 174"/>
                  <a:gd name="T69" fmla="*/ 274 h 367"/>
                  <a:gd name="T70" fmla="*/ 38 w 174"/>
                  <a:gd name="T71" fmla="*/ 294 h 367"/>
                  <a:gd name="T72" fmla="*/ 52 w 174"/>
                  <a:gd name="T73" fmla="*/ 312 h 367"/>
                  <a:gd name="T74" fmla="*/ 68 w 174"/>
                  <a:gd name="T75" fmla="*/ 324 h 367"/>
                  <a:gd name="T76" fmla="*/ 84 w 174"/>
                  <a:gd name="T77" fmla="*/ 336 h 367"/>
                  <a:gd name="T78" fmla="*/ 103 w 174"/>
                  <a:gd name="T79" fmla="*/ 342 h 367"/>
                  <a:gd name="T80" fmla="*/ 123 w 174"/>
                  <a:gd name="T81" fmla="*/ 344 h 367"/>
                  <a:gd name="T82" fmla="*/ 123 w 174"/>
                  <a:gd name="T83" fmla="*/ 344 h 36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74"/>
                  <a:gd name="T127" fmla="*/ 0 h 367"/>
                  <a:gd name="T128" fmla="*/ 174 w 174"/>
                  <a:gd name="T129" fmla="*/ 367 h 36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74" h="367">
                    <a:moveTo>
                      <a:pt x="87" y="366"/>
                    </a:moveTo>
                    <a:lnTo>
                      <a:pt x="102" y="364"/>
                    </a:lnTo>
                    <a:lnTo>
                      <a:pt x="115" y="357"/>
                    </a:lnTo>
                    <a:lnTo>
                      <a:pt x="127" y="345"/>
                    </a:lnTo>
                    <a:lnTo>
                      <a:pt x="138" y="332"/>
                    </a:lnTo>
                    <a:lnTo>
                      <a:pt x="148" y="313"/>
                    </a:lnTo>
                    <a:lnTo>
                      <a:pt x="157" y="292"/>
                    </a:lnTo>
                    <a:lnTo>
                      <a:pt x="163" y="267"/>
                    </a:lnTo>
                    <a:lnTo>
                      <a:pt x="169" y="242"/>
                    </a:lnTo>
                    <a:lnTo>
                      <a:pt x="173" y="213"/>
                    </a:lnTo>
                    <a:lnTo>
                      <a:pt x="173" y="182"/>
                    </a:lnTo>
                    <a:lnTo>
                      <a:pt x="173" y="154"/>
                    </a:lnTo>
                    <a:lnTo>
                      <a:pt x="169" y="125"/>
                    </a:lnTo>
                    <a:lnTo>
                      <a:pt x="163" y="98"/>
                    </a:lnTo>
                    <a:lnTo>
                      <a:pt x="157" y="75"/>
                    </a:lnTo>
                    <a:lnTo>
                      <a:pt x="148" y="54"/>
                    </a:lnTo>
                    <a:lnTo>
                      <a:pt x="138" y="35"/>
                    </a:lnTo>
                    <a:lnTo>
                      <a:pt x="127" y="20"/>
                    </a:lnTo>
                    <a:lnTo>
                      <a:pt x="115" y="8"/>
                    </a:lnTo>
                    <a:lnTo>
                      <a:pt x="102" y="2"/>
                    </a:lnTo>
                    <a:lnTo>
                      <a:pt x="87" y="0"/>
                    </a:lnTo>
                    <a:lnTo>
                      <a:pt x="73" y="2"/>
                    </a:lnTo>
                    <a:lnTo>
                      <a:pt x="60" y="8"/>
                    </a:lnTo>
                    <a:lnTo>
                      <a:pt x="48" y="20"/>
                    </a:lnTo>
                    <a:lnTo>
                      <a:pt x="37" y="35"/>
                    </a:lnTo>
                    <a:lnTo>
                      <a:pt x="27" y="54"/>
                    </a:lnTo>
                    <a:lnTo>
                      <a:pt x="17" y="75"/>
                    </a:lnTo>
                    <a:lnTo>
                      <a:pt x="10" y="98"/>
                    </a:lnTo>
                    <a:lnTo>
                      <a:pt x="6" y="125"/>
                    </a:lnTo>
                    <a:lnTo>
                      <a:pt x="2" y="154"/>
                    </a:lnTo>
                    <a:lnTo>
                      <a:pt x="0" y="182"/>
                    </a:lnTo>
                    <a:lnTo>
                      <a:pt x="2" y="213"/>
                    </a:lnTo>
                    <a:lnTo>
                      <a:pt x="6" y="242"/>
                    </a:lnTo>
                    <a:lnTo>
                      <a:pt x="10" y="267"/>
                    </a:lnTo>
                    <a:lnTo>
                      <a:pt x="17" y="292"/>
                    </a:lnTo>
                    <a:lnTo>
                      <a:pt x="27" y="313"/>
                    </a:lnTo>
                    <a:lnTo>
                      <a:pt x="37" y="332"/>
                    </a:lnTo>
                    <a:lnTo>
                      <a:pt x="48" y="345"/>
                    </a:lnTo>
                    <a:lnTo>
                      <a:pt x="60" y="357"/>
                    </a:lnTo>
                    <a:lnTo>
                      <a:pt x="73" y="364"/>
                    </a:lnTo>
                    <a:lnTo>
                      <a:pt x="87" y="366"/>
                    </a:lnTo>
                  </a:path>
                </a:pathLst>
              </a:custGeom>
              <a:solidFill>
                <a:srgbClr val="FFE6CD"/>
              </a:solidFill>
              <a:ln w="1905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2" name="Line 34"/>
              <p:cNvSpPr>
                <a:spLocks noChangeShapeType="1"/>
              </p:cNvSpPr>
              <p:nvPr/>
            </p:nvSpPr>
            <p:spPr bwMode="auto">
              <a:xfrm>
                <a:off x="4016375" y="5157788"/>
                <a:ext cx="55403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4" name="Line 36"/>
              <p:cNvSpPr>
                <a:spLocks noChangeShapeType="1"/>
              </p:cNvSpPr>
              <p:nvPr/>
            </p:nvSpPr>
            <p:spPr bwMode="auto">
              <a:xfrm flipH="1" flipV="1">
                <a:off x="4016375" y="3241675"/>
                <a:ext cx="577850" cy="47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5" name="Freeform 37"/>
              <p:cNvSpPr>
                <a:spLocks/>
              </p:cNvSpPr>
              <p:nvPr/>
            </p:nvSpPr>
            <p:spPr bwMode="auto">
              <a:xfrm>
                <a:off x="4256088" y="4340225"/>
                <a:ext cx="41275" cy="38100"/>
              </a:xfrm>
              <a:custGeom>
                <a:avLst/>
                <a:gdLst>
                  <a:gd name="T0" fmla="*/ 11 w 26"/>
                  <a:gd name="T1" fmla="*/ 23 h 24"/>
                  <a:gd name="T2" fmla="*/ 13 w 26"/>
                  <a:gd name="T3" fmla="*/ 23 h 24"/>
                  <a:gd name="T4" fmla="*/ 15 w 26"/>
                  <a:gd name="T5" fmla="*/ 23 h 24"/>
                  <a:gd name="T6" fmla="*/ 17 w 26"/>
                  <a:gd name="T7" fmla="*/ 23 h 24"/>
                  <a:gd name="T8" fmla="*/ 19 w 26"/>
                  <a:gd name="T9" fmla="*/ 21 h 24"/>
                  <a:gd name="T10" fmla="*/ 21 w 26"/>
                  <a:gd name="T11" fmla="*/ 21 h 24"/>
                  <a:gd name="T12" fmla="*/ 21 w 26"/>
                  <a:gd name="T13" fmla="*/ 19 h 24"/>
                  <a:gd name="T14" fmla="*/ 23 w 26"/>
                  <a:gd name="T15" fmla="*/ 17 h 24"/>
                  <a:gd name="T16" fmla="*/ 23 w 26"/>
                  <a:gd name="T17" fmla="*/ 15 h 24"/>
                  <a:gd name="T18" fmla="*/ 23 w 26"/>
                  <a:gd name="T19" fmla="*/ 14 h 24"/>
                  <a:gd name="T20" fmla="*/ 25 w 26"/>
                  <a:gd name="T21" fmla="*/ 12 h 24"/>
                  <a:gd name="T22" fmla="*/ 23 w 26"/>
                  <a:gd name="T23" fmla="*/ 10 h 24"/>
                  <a:gd name="T24" fmla="*/ 23 w 26"/>
                  <a:gd name="T25" fmla="*/ 10 h 24"/>
                  <a:gd name="T26" fmla="*/ 23 w 26"/>
                  <a:gd name="T27" fmla="*/ 8 h 24"/>
                  <a:gd name="T28" fmla="*/ 21 w 26"/>
                  <a:gd name="T29" fmla="*/ 6 h 24"/>
                  <a:gd name="T30" fmla="*/ 21 w 26"/>
                  <a:gd name="T31" fmla="*/ 4 h 24"/>
                  <a:gd name="T32" fmla="*/ 19 w 26"/>
                  <a:gd name="T33" fmla="*/ 4 h 24"/>
                  <a:gd name="T34" fmla="*/ 17 w 26"/>
                  <a:gd name="T35" fmla="*/ 2 h 24"/>
                  <a:gd name="T36" fmla="*/ 15 w 26"/>
                  <a:gd name="T37" fmla="*/ 2 h 24"/>
                  <a:gd name="T38" fmla="*/ 13 w 26"/>
                  <a:gd name="T39" fmla="*/ 2 h 24"/>
                  <a:gd name="T40" fmla="*/ 11 w 26"/>
                  <a:gd name="T41" fmla="*/ 0 h 24"/>
                  <a:gd name="T42" fmla="*/ 11 w 26"/>
                  <a:gd name="T43" fmla="*/ 2 h 24"/>
                  <a:gd name="T44" fmla="*/ 9 w 26"/>
                  <a:gd name="T45" fmla="*/ 2 h 24"/>
                  <a:gd name="T46" fmla="*/ 8 w 26"/>
                  <a:gd name="T47" fmla="*/ 2 h 24"/>
                  <a:gd name="T48" fmla="*/ 6 w 26"/>
                  <a:gd name="T49" fmla="*/ 4 h 24"/>
                  <a:gd name="T50" fmla="*/ 4 w 26"/>
                  <a:gd name="T51" fmla="*/ 4 h 24"/>
                  <a:gd name="T52" fmla="*/ 4 w 26"/>
                  <a:gd name="T53" fmla="*/ 6 h 24"/>
                  <a:gd name="T54" fmla="*/ 2 w 26"/>
                  <a:gd name="T55" fmla="*/ 8 h 24"/>
                  <a:gd name="T56" fmla="*/ 2 w 26"/>
                  <a:gd name="T57" fmla="*/ 10 h 24"/>
                  <a:gd name="T58" fmla="*/ 2 w 26"/>
                  <a:gd name="T59" fmla="*/ 10 h 24"/>
                  <a:gd name="T60" fmla="*/ 0 w 26"/>
                  <a:gd name="T61" fmla="*/ 12 h 24"/>
                  <a:gd name="T62" fmla="*/ 2 w 26"/>
                  <a:gd name="T63" fmla="*/ 14 h 24"/>
                  <a:gd name="T64" fmla="*/ 2 w 26"/>
                  <a:gd name="T65" fmla="*/ 15 h 24"/>
                  <a:gd name="T66" fmla="*/ 2 w 26"/>
                  <a:gd name="T67" fmla="*/ 17 h 24"/>
                  <a:gd name="T68" fmla="*/ 4 w 26"/>
                  <a:gd name="T69" fmla="*/ 19 h 24"/>
                  <a:gd name="T70" fmla="*/ 4 w 26"/>
                  <a:gd name="T71" fmla="*/ 21 h 24"/>
                  <a:gd name="T72" fmla="*/ 6 w 26"/>
                  <a:gd name="T73" fmla="*/ 21 h 24"/>
                  <a:gd name="T74" fmla="*/ 8 w 26"/>
                  <a:gd name="T75" fmla="*/ 23 h 24"/>
                  <a:gd name="T76" fmla="*/ 9 w 26"/>
                  <a:gd name="T77" fmla="*/ 23 h 24"/>
                  <a:gd name="T78" fmla="*/ 11 w 26"/>
                  <a:gd name="T79" fmla="*/ 23 h 24"/>
                  <a:gd name="T80" fmla="*/ 11 w 26"/>
                  <a:gd name="T81" fmla="*/ 23 h 24"/>
                  <a:gd name="T82" fmla="*/ 11 w 26"/>
                  <a:gd name="T83" fmla="*/ 23 h 2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6"/>
                  <a:gd name="T127" fmla="*/ 0 h 24"/>
                  <a:gd name="T128" fmla="*/ 26 w 26"/>
                  <a:gd name="T129" fmla="*/ 24 h 24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6" h="24">
                    <a:moveTo>
                      <a:pt x="11" y="23"/>
                    </a:moveTo>
                    <a:lnTo>
                      <a:pt x="13" y="23"/>
                    </a:lnTo>
                    <a:lnTo>
                      <a:pt x="15" y="23"/>
                    </a:lnTo>
                    <a:lnTo>
                      <a:pt x="17" y="23"/>
                    </a:lnTo>
                    <a:lnTo>
                      <a:pt x="19" y="21"/>
                    </a:lnTo>
                    <a:lnTo>
                      <a:pt x="21" y="21"/>
                    </a:lnTo>
                    <a:lnTo>
                      <a:pt x="21" y="19"/>
                    </a:lnTo>
                    <a:lnTo>
                      <a:pt x="23" y="17"/>
                    </a:lnTo>
                    <a:lnTo>
                      <a:pt x="23" y="15"/>
                    </a:lnTo>
                    <a:lnTo>
                      <a:pt x="23" y="14"/>
                    </a:lnTo>
                    <a:lnTo>
                      <a:pt x="25" y="12"/>
                    </a:lnTo>
                    <a:lnTo>
                      <a:pt x="23" y="10"/>
                    </a:lnTo>
                    <a:lnTo>
                      <a:pt x="23" y="8"/>
                    </a:lnTo>
                    <a:lnTo>
                      <a:pt x="21" y="6"/>
                    </a:lnTo>
                    <a:lnTo>
                      <a:pt x="21" y="4"/>
                    </a:lnTo>
                    <a:lnTo>
                      <a:pt x="19" y="4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3" y="2"/>
                    </a:lnTo>
                    <a:lnTo>
                      <a:pt x="11" y="0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8" y="2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2" y="15"/>
                    </a:lnTo>
                    <a:lnTo>
                      <a:pt x="2" y="17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9" y="23"/>
                    </a:lnTo>
                    <a:lnTo>
                      <a:pt x="11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6" name="Line 38"/>
              <p:cNvSpPr>
                <a:spLocks noChangeShapeType="1"/>
              </p:cNvSpPr>
              <p:nvPr/>
            </p:nvSpPr>
            <p:spPr bwMode="auto">
              <a:xfrm>
                <a:off x="4356100" y="3868738"/>
                <a:ext cx="3175" cy="12890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7" name="Freeform 39"/>
              <p:cNvSpPr>
                <a:spLocks/>
              </p:cNvSpPr>
              <p:nvPr/>
            </p:nvSpPr>
            <p:spPr bwMode="auto">
              <a:xfrm>
                <a:off x="4341813" y="4668838"/>
                <a:ext cx="38100" cy="38100"/>
              </a:xfrm>
              <a:custGeom>
                <a:avLst/>
                <a:gdLst>
                  <a:gd name="T0" fmla="*/ 9 w 24"/>
                  <a:gd name="T1" fmla="*/ 23 h 24"/>
                  <a:gd name="T2" fmla="*/ 13 w 24"/>
                  <a:gd name="T3" fmla="*/ 23 h 24"/>
                  <a:gd name="T4" fmla="*/ 15 w 24"/>
                  <a:gd name="T5" fmla="*/ 23 h 24"/>
                  <a:gd name="T6" fmla="*/ 15 w 24"/>
                  <a:gd name="T7" fmla="*/ 21 h 24"/>
                  <a:gd name="T8" fmla="*/ 17 w 24"/>
                  <a:gd name="T9" fmla="*/ 21 h 24"/>
                  <a:gd name="T10" fmla="*/ 19 w 24"/>
                  <a:gd name="T11" fmla="*/ 19 h 24"/>
                  <a:gd name="T12" fmla="*/ 21 w 24"/>
                  <a:gd name="T13" fmla="*/ 19 h 24"/>
                  <a:gd name="T14" fmla="*/ 21 w 24"/>
                  <a:gd name="T15" fmla="*/ 17 h 24"/>
                  <a:gd name="T16" fmla="*/ 21 w 24"/>
                  <a:gd name="T17" fmla="*/ 15 h 24"/>
                  <a:gd name="T18" fmla="*/ 23 w 24"/>
                  <a:gd name="T19" fmla="*/ 13 h 24"/>
                  <a:gd name="T20" fmla="*/ 23 w 24"/>
                  <a:gd name="T21" fmla="*/ 12 h 24"/>
                  <a:gd name="T22" fmla="*/ 23 w 24"/>
                  <a:gd name="T23" fmla="*/ 10 h 24"/>
                  <a:gd name="T24" fmla="*/ 21 w 24"/>
                  <a:gd name="T25" fmla="*/ 8 h 24"/>
                  <a:gd name="T26" fmla="*/ 21 w 24"/>
                  <a:gd name="T27" fmla="*/ 6 h 24"/>
                  <a:gd name="T28" fmla="*/ 21 w 24"/>
                  <a:gd name="T29" fmla="*/ 6 h 24"/>
                  <a:gd name="T30" fmla="*/ 19 w 24"/>
                  <a:gd name="T31" fmla="*/ 4 h 24"/>
                  <a:gd name="T32" fmla="*/ 17 w 24"/>
                  <a:gd name="T33" fmla="*/ 2 h 24"/>
                  <a:gd name="T34" fmla="*/ 15 w 24"/>
                  <a:gd name="T35" fmla="*/ 2 h 24"/>
                  <a:gd name="T36" fmla="*/ 15 w 24"/>
                  <a:gd name="T37" fmla="*/ 0 h 24"/>
                  <a:gd name="T38" fmla="*/ 13 w 24"/>
                  <a:gd name="T39" fmla="*/ 0 h 24"/>
                  <a:gd name="T40" fmla="*/ 11 w 24"/>
                  <a:gd name="T41" fmla="*/ 0 h 24"/>
                  <a:gd name="T42" fmla="*/ 9 w 24"/>
                  <a:gd name="T43" fmla="*/ 0 h 24"/>
                  <a:gd name="T44" fmla="*/ 7 w 24"/>
                  <a:gd name="T45" fmla="*/ 0 h 24"/>
                  <a:gd name="T46" fmla="*/ 5 w 24"/>
                  <a:gd name="T47" fmla="*/ 2 h 24"/>
                  <a:gd name="T48" fmla="*/ 3 w 24"/>
                  <a:gd name="T49" fmla="*/ 2 h 24"/>
                  <a:gd name="T50" fmla="*/ 2 w 24"/>
                  <a:gd name="T51" fmla="*/ 4 h 24"/>
                  <a:gd name="T52" fmla="*/ 2 w 24"/>
                  <a:gd name="T53" fmla="*/ 6 h 24"/>
                  <a:gd name="T54" fmla="*/ 0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2 h 24"/>
                  <a:gd name="T62" fmla="*/ 0 w 24"/>
                  <a:gd name="T63" fmla="*/ 13 h 24"/>
                  <a:gd name="T64" fmla="*/ 0 w 24"/>
                  <a:gd name="T65" fmla="*/ 15 h 24"/>
                  <a:gd name="T66" fmla="*/ 0 w 24"/>
                  <a:gd name="T67" fmla="*/ 17 h 24"/>
                  <a:gd name="T68" fmla="*/ 2 w 24"/>
                  <a:gd name="T69" fmla="*/ 19 h 24"/>
                  <a:gd name="T70" fmla="*/ 2 w 24"/>
                  <a:gd name="T71" fmla="*/ 19 h 24"/>
                  <a:gd name="T72" fmla="*/ 3 w 24"/>
                  <a:gd name="T73" fmla="*/ 21 h 24"/>
                  <a:gd name="T74" fmla="*/ 5 w 24"/>
                  <a:gd name="T75" fmla="*/ 21 h 24"/>
                  <a:gd name="T76" fmla="*/ 7 w 24"/>
                  <a:gd name="T77" fmla="*/ 23 h 24"/>
                  <a:gd name="T78" fmla="*/ 9 w 24"/>
                  <a:gd name="T79" fmla="*/ 23 h 24"/>
                  <a:gd name="T80" fmla="*/ 11 w 24"/>
                  <a:gd name="T81" fmla="*/ 23 h 24"/>
                  <a:gd name="T82" fmla="*/ 11 w 24"/>
                  <a:gd name="T83" fmla="*/ 23 h 24"/>
                  <a:gd name="T84" fmla="*/ 9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9" y="23"/>
                    </a:moveTo>
                    <a:lnTo>
                      <a:pt x="13" y="23"/>
                    </a:lnTo>
                    <a:lnTo>
                      <a:pt x="15" y="23"/>
                    </a:lnTo>
                    <a:lnTo>
                      <a:pt x="15" y="21"/>
                    </a:lnTo>
                    <a:lnTo>
                      <a:pt x="17" y="21"/>
                    </a:lnTo>
                    <a:lnTo>
                      <a:pt x="19" y="19"/>
                    </a:lnTo>
                    <a:lnTo>
                      <a:pt x="21" y="19"/>
                    </a:lnTo>
                    <a:lnTo>
                      <a:pt x="21" y="17"/>
                    </a:lnTo>
                    <a:lnTo>
                      <a:pt x="21" y="15"/>
                    </a:lnTo>
                    <a:lnTo>
                      <a:pt x="23" y="13"/>
                    </a:lnTo>
                    <a:lnTo>
                      <a:pt x="23" y="12"/>
                    </a:lnTo>
                    <a:lnTo>
                      <a:pt x="23" y="10"/>
                    </a:lnTo>
                    <a:lnTo>
                      <a:pt x="21" y="8"/>
                    </a:lnTo>
                    <a:lnTo>
                      <a:pt x="21" y="6"/>
                    </a:lnTo>
                    <a:lnTo>
                      <a:pt x="19" y="4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3" y="21"/>
                    </a:lnTo>
                    <a:lnTo>
                      <a:pt x="5" y="21"/>
                    </a:lnTo>
                    <a:lnTo>
                      <a:pt x="7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9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8" name="Freeform 40"/>
              <p:cNvSpPr>
                <a:spLocks/>
              </p:cNvSpPr>
              <p:nvPr/>
            </p:nvSpPr>
            <p:spPr bwMode="auto">
              <a:xfrm>
                <a:off x="4341813" y="5140325"/>
                <a:ext cx="38100" cy="38100"/>
              </a:xfrm>
              <a:custGeom>
                <a:avLst/>
                <a:gdLst>
                  <a:gd name="T0" fmla="*/ 9 w 24"/>
                  <a:gd name="T1" fmla="*/ 23 h 24"/>
                  <a:gd name="T2" fmla="*/ 13 w 24"/>
                  <a:gd name="T3" fmla="*/ 23 h 24"/>
                  <a:gd name="T4" fmla="*/ 15 w 24"/>
                  <a:gd name="T5" fmla="*/ 23 h 24"/>
                  <a:gd name="T6" fmla="*/ 15 w 24"/>
                  <a:gd name="T7" fmla="*/ 23 h 24"/>
                  <a:gd name="T8" fmla="*/ 17 w 24"/>
                  <a:gd name="T9" fmla="*/ 21 h 24"/>
                  <a:gd name="T10" fmla="*/ 19 w 24"/>
                  <a:gd name="T11" fmla="*/ 19 h 24"/>
                  <a:gd name="T12" fmla="*/ 19 w 24"/>
                  <a:gd name="T13" fmla="*/ 19 h 24"/>
                  <a:gd name="T14" fmla="*/ 21 w 24"/>
                  <a:gd name="T15" fmla="*/ 17 h 24"/>
                  <a:gd name="T16" fmla="*/ 21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10 h 24"/>
                  <a:gd name="T24" fmla="*/ 21 w 24"/>
                  <a:gd name="T25" fmla="*/ 8 h 24"/>
                  <a:gd name="T26" fmla="*/ 21 w 24"/>
                  <a:gd name="T27" fmla="*/ 6 h 24"/>
                  <a:gd name="T28" fmla="*/ 19 w 24"/>
                  <a:gd name="T29" fmla="*/ 6 h 24"/>
                  <a:gd name="T30" fmla="*/ 19 w 24"/>
                  <a:gd name="T31" fmla="*/ 4 h 24"/>
                  <a:gd name="T32" fmla="*/ 17 w 24"/>
                  <a:gd name="T33" fmla="*/ 2 h 24"/>
                  <a:gd name="T34" fmla="*/ 15 w 24"/>
                  <a:gd name="T35" fmla="*/ 2 h 24"/>
                  <a:gd name="T36" fmla="*/ 15 w 24"/>
                  <a:gd name="T37" fmla="*/ 0 h 24"/>
                  <a:gd name="T38" fmla="*/ 13 w 24"/>
                  <a:gd name="T39" fmla="*/ 0 h 24"/>
                  <a:gd name="T40" fmla="*/ 11 w 24"/>
                  <a:gd name="T41" fmla="*/ 0 h 24"/>
                  <a:gd name="T42" fmla="*/ 9 w 24"/>
                  <a:gd name="T43" fmla="*/ 0 h 24"/>
                  <a:gd name="T44" fmla="*/ 7 w 24"/>
                  <a:gd name="T45" fmla="*/ 0 h 24"/>
                  <a:gd name="T46" fmla="*/ 5 w 24"/>
                  <a:gd name="T47" fmla="*/ 2 h 24"/>
                  <a:gd name="T48" fmla="*/ 3 w 24"/>
                  <a:gd name="T49" fmla="*/ 2 h 24"/>
                  <a:gd name="T50" fmla="*/ 2 w 24"/>
                  <a:gd name="T51" fmla="*/ 4 h 24"/>
                  <a:gd name="T52" fmla="*/ 2 w 24"/>
                  <a:gd name="T53" fmla="*/ 6 h 24"/>
                  <a:gd name="T54" fmla="*/ 0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0 w 24"/>
                  <a:gd name="T67" fmla="*/ 17 h 24"/>
                  <a:gd name="T68" fmla="*/ 2 w 24"/>
                  <a:gd name="T69" fmla="*/ 19 h 24"/>
                  <a:gd name="T70" fmla="*/ 2 w 24"/>
                  <a:gd name="T71" fmla="*/ 19 h 24"/>
                  <a:gd name="T72" fmla="*/ 3 w 24"/>
                  <a:gd name="T73" fmla="*/ 21 h 24"/>
                  <a:gd name="T74" fmla="*/ 5 w 24"/>
                  <a:gd name="T75" fmla="*/ 23 h 24"/>
                  <a:gd name="T76" fmla="*/ 7 w 24"/>
                  <a:gd name="T77" fmla="*/ 23 h 24"/>
                  <a:gd name="T78" fmla="*/ 9 w 24"/>
                  <a:gd name="T79" fmla="*/ 23 h 24"/>
                  <a:gd name="T80" fmla="*/ 11 w 24"/>
                  <a:gd name="T81" fmla="*/ 23 h 24"/>
                  <a:gd name="T82" fmla="*/ 11 w 24"/>
                  <a:gd name="T83" fmla="*/ 23 h 24"/>
                  <a:gd name="T84" fmla="*/ 9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9" y="23"/>
                    </a:moveTo>
                    <a:lnTo>
                      <a:pt x="13" y="23"/>
                    </a:lnTo>
                    <a:lnTo>
                      <a:pt x="15" y="23"/>
                    </a:lnTo>
                    <a:lnTo>
                      <a:pt x="17" y="21"/>
                    </a:lnTo>
                    <a:lnTo>
                      <a:pt x="19" y="19"/>
                    </a:lnTo>
                    <a:lnTo>
                      <a:pt x="21" y="17"/>
                    </a:lnTo>
                    <a:lnTo>
                      <a:pt x="21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10"/>
                    </a:lnTo>
                    <a:lnTo>
                      <a:pt x="21" y="8"/>
                    </a:lnTo>
                    <a:lnTo>
                      <a:pt x="21" y="6"/>
                    </a:lnTo>
                    <a:lnTo>
                      <a:pt x="19" y="6"/>
                    </a:lnTo>
                    <a:lnTo>
                      <a:pt x="19" y="4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3" y="21"/>
                    </a:lnTo>
                    <a:lnTo>
                      <a:pt x="5" y="23"/>
                    </a:lnTo>
                    <a:lnTo>
                      <a:pt x="7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9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9" name="Line 43"/>
              <p:cNvSpPr>
                <a:spLocks noChangeShapeType="1"/>
              </p:cNvSpPr>
              <p:nvPr/>
            </p:nvSpPr>
            <p:spPr bwMode="auto">
              <a:xfrm flipH="1" flipV="1">
                <a:off x="4019550" y="4049713"/>
                <a:ext cx="698500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0" name="Freeform 44"/>
              <p:cNvSpPr>
                <a:spLocks/>
              </p:cNvSpPr>
              <p:nvPr/>
            </p:nvSpPr>
            <p:spPr bwMode="auto">
              <a:xfrm>
                <a:off x="4273550" y="4359275"/>
                <a:ext cx="1412875" cy="450850"/>
              </a:xfrm>
              <a:custGeom>
                <a:avLst/>
                <a:gdLst>
                  <a:gd name="T0" fmla="*/ 889 w 935"/>
                  <a:gd name="T1" fmla="*/ 283 h 284"/>
                  <a:gd name="T2" fmla="*/ 0 w 935"/>
                  <a:gd name="T3" fmla="*/ 283 h 284"/>
                  <a:gd name="T4" fmla="*/ 0 w 935"/>
                  <a:gd name="T5" fmla="*/ 0 h 284"/>
                  <a:gd name="T6" fmla="*/ 0 60000 65536"/>
                  <a:gd name="T7" fmla="*/ 0 60000 65536"/>
                  <a:gd name="T8" fmla="*/ 0 60000 65536"/>
                  <a:gd name="T9" fmla="*/ 0 w 935"/>
                  <a:gd name="T10" fmla="*/ 0 h 284"/>
                  <a:gd name="T11" fmla="*/ 935 w 935"/>
                  <a:gd name="T12" fmla="*/ 284 h 2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35" h="284">
                    <a:moveTo>
                      <a:pt x="934" y="283"/>
                    </a:moveTo>
                    <a:lnTo>
                      <a:pt x="0" y="283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1" name="Freeform 45"/>
              <p:cNvSpPr>
                <a:spLocks/>
              </p:cNvSpPr>
              <p:nvPr/>
            </p:nvSpPr>
            <p:spPr bwMode="auto">
              <a:xfrm>
                <a:off x="5686425" y="3081338"/>
                <a:ext cx="147638" cy="2820988"/>
              </a:xfrm>
              <a:custGeom>
                <a:avLst/>
                <a:gdLst>
                  <a:gd name="T0" fmla="*/ 90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0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2" name="Freeform 46"/>
              <p:cNvSpPr>
                <a:spLocks/>
              </p:cNvSpPr>
              <p:nvPr/>
            </p:nvSpPr>
            <p:spPr bwMode="auto">
              <a:xfrm>
                <a:off x="4602163" y="3141663"/>
                <a:ext cx="579438" cy="669925"/>
              </a:xfrm>
              <a:custGeom>
                <a:avLst/>
                <a:gdLst>
                  <a:gd name="T0" fmla="*/ 0 w 301"/>
                  <a:gd name="T1" fmla="*/ 0 h 422"/>
                  <a:gd name="T2" fmla="*/ 0 w 301"/>
                  <a:gd name="T3" fmla="*/ 170 h 422"/>
                  <a:gd name="T4" fmla="*/ 75 w 301"/>
                  <a:gd name="T5" fmla="*/ 210 h 422"/>
                  <a:gd name="T6" fmla="*/ 0 w 301"/>
                  <a:gd name="T7" fmla="*/ 251 h 422"/>
                  <a:gd name="T8" fmla="*/ 0 w 301"/>
                  <a:gd name="T9" fmla="*/ 421 h 422"/>
                  <a:gd name="T10" fmla="*/ 364 w 301"/>
                  <a:gd name="T11" fmla="*/ 285 h 422"/>
                  <a:gd name="T12" fmla="*/ 364 w 301"/>
                  <a:gd name="T13" fmla="*/ 138 h 422"/>
                  <a:gd name="T14" fmla="*/ 0 w 301"/>
                  <a:gd name="T15" fmla="*/ 0 h 422"/>
                  <a:gd name="T16" fmla="*/ 0 w 301"/>
                  <a:gd name="T17" fmla="*/ 0 h 42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01"/>
                  <a:gd name="T28" fmla="*/ 0 h 422"/>
                  <a:gd name="T29" fmla="*/ 301 w 301"/>
                  <a:gd name="T30" fmla="*/ 422 h 42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01" h="422">
                    <a:moveTo>
                      <a:pt x="0" y="0"/>
                    </a:moveTo>
                    <a:lnTo>
                      <a:pt x="0" y="170"/>
                    </a:lnTo>
                    <a:lnTo>
                      <a:pt x="62" y="210"/>
                    </a:lnTo>
                    <a:lnTo>
                      <a:pt x="0" y="251"/>
                    </a:lnTo>
                    <a:lnTo>
                      <a:pt x="0" y="421"/>
                    </a:lnTo>
                    <a:lnTo>
                      <a:pt x="300" y="285"/>
                    </a:lnTo>
                    <a:lnTo>
                      <a:pt x="300" y="13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FF99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3" name="Freeform 47"/>
              <p:cNvSpPr>
                <a:spLocks/>
              </p:cNvSpPr>
              <p:nvPr/>
            </p:nvSpPr>
            <p:spPr bwMode="auto">
              <a:xfrm>
                <a:off x="4713288" y="3944938"/>
                <a:ext cx="620713" cy="727075"/>
              </a:xfrm>
              <a:custGeom>
                <a:avLst/>
                <a:gdLst>
                  <a:gd name="T0" fmla="*/ 0 w 300"/>
                  <a:gd name="T1" fmla="*/ 0 h 422"/>
                  <a:gd name="T2" fmla="*/ 0 w 300"/>
                  <a:gd name="T3" fmla="*/ 186 h 422"/>
                  <a:gd name="T4" fmla="*/ 80 w 300"/>
                  <a:gd name="T5" fmla="*/ 229 h 422"/>
                  <a:gd name="T6" fmla="*/ 0 w 300"/>
                  <a:gd name="T7" fmla="*/ 272 h 422"/>
                  <a:gd name="T8" fmla="*/ 0 w 300"/>
                  <a:gd name="T9" fmla="*/ 457 h 422"/>
                  <a:gd name="T10" fmla="*/ 390 w 300"/>
                  <a:gd name="T11" fmla="*/ 309 h 422"/>
                  <a:gd name="T12" fmla="*/ 390 w 300"/>
                  <a:gd name="T13" fmla="*/ 148 h 422"/>
                  <a:gd name="T14" fmla="*/ 0 w 300"/>
                  <a:gd name="T15" fmla="*/ 0 h 422"/>
                  <a:gd name="T16" fmla="*/ 0 w 300"/>
                  <a:gd name="T17" fmla="*/ 0 h 42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00"/>
                  <a:gd name="T28" fmla="*/ 0 h 422"/>
                  <a:gd name="T29" fmla="*/ 300 w 300"/>
                  <a:gd name="T30" fmla="*/ 422 h 42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00" h="422">
                    <a:moveTo>
                      <a:pt x="0" y="0"/>
                    </a:moveTo>
                    <a:lnTo>
                      <a:pt x="0" y="171"/>
                    </a:lnTo>
                    <a:lnTo>
                      <a:pt x="61" y="211"/>
                    </a:lnTo>
                    <a:lnTo>
                      <a:pt x="0" y="251"/>
                    </a:lnTo>
                    <a:lnTo>
                      <a:pt x="0" y="421"/>
                    </a:lnTo>
                    <a:lnTo>
                      <a:pt x="299" y="285"/>
                    </a:lnTo>
                    <a:lnTo>
                      <a:pt x="299" y="13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FF99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4" name="Freeform 48"/>
              <p:cNvSpPr>
                <a:spLocks/>
              </p:cNvSpPr>
              <p:nvPr/>
            </p:nvSpPr>
            <p:spPr bwMode="auto">
              <a:xfrm>
                <a:off x="4246563" y="3482975"/>
                <a:ext cx="239713" cy="379413"/>
              </a:xfrm>
              <a:custGeom>
                <a:avLst/>
                <a:gdLst>
                  <a:gd name="T0" fmla="*/ 73 w 151"/>
                  <a:gd name="T1" fmla="*/ 236 h 239"/>
                  <a:gd name="T2" fmla="*/ 86 w 151"/>
                  <a:gd name="T3" fmla="*/ 236 h 239"/>
                  <a:gd name="T4" fmla="*/ 98 w 151"/>
                  <a:gd name="T5" fmla="*/ 232 h 239"/>
                  <a:gd name="T6" fmla="*/ 109 w 151"/>
                  <a:gd name="T7" fmla="*/ 224 h 239"/>
                  <a:gd name="T8" fmla="*/ 119 w 151"/>
                  <a:gd name="T9" fmla="*/ 215 h 239"/>
                  <a:gd name="T10" fmla="*/ 129 w 151"/>
                  <a:gd name="T11" fmla="*/ 203 h 239"/>
                  <a:gd name="T12" fmla="*/ 134 w 151"/>
                  <a:gd name="T13" fmla="*/ 188 h 239"/>
                  <a:gd name="T14" fmla="*/ 142 w 151"/>
                  <a:gd name="T15" fmla="*/ 172 h 239"/>
                  <a:gd name="T16" fmla="*/ 146 w 151"/>
                  <a:gd name="T17" fmla="*/ 155 h 239"/>
                  <a:gd name="T18" fmla="*/ 150 w 151"/>
                  <a:gd name="T19" fmla="*/ 138 h 239"/>
                  <a:gd name="T20" fmla="*/ 150 w 151"/>
                  <a:gd name="T21" fmla="*/ 119 h 239"/>
                  <a:gd name="T22" fmla="*/ 150 w 151"/>
                  <a:gd name="T23" fmla="*/ 100 h 239"/>
                  <a:gd name="T24" fmla="*/ 146 w 151"/>
                  <a:gd name="T25" fmla="*/ 80 h 239"/>
                  <a:gd name="T26" fmla="*/ 142 w 151"/>
                  <a:gd name="T27" fmla="*/ 63 h 239"/>
                  <a:gd name="T28" fmla="*/ 134 w 151"/>
                  <a:gd name="T29" fmla="*/ 48 h 239"/>
                  <a:gd name="T30" fmla="*/ 129 w 151"/>
                  <a:gd name="T31" fmla="*/ 34 h 239"/>
                  <a:gd name="T32" fmla="*/ 119 w 151"/>
                  <a:gd name="T33" fmla="*/ 23 h 239"/>
                  <a:gd name="T34" fmla="*/ 109 w 151"/>
                  <a:gd name="T35" fmla="*/ 13 h 239"/>
                  <a:gd name="T36" fmla="*/ 98 w 151"/>
                  <a:gd name="T37" fmla="*/ 6 h 239"/>
                  <a:gd name="T38" fmla="*/ 86 w 151"/>
                  <a:gd name="T39" fmla="*/ 0 h 239"/>
                  <a:gd name="T40" fmla="*/ 75 w 151"/>
                  <a:gd name="T41" fmla="*/ 0 h 239"/>
                  <a:gd name="T42" fmla="*/ 62 w 151"/>
                  <a:gd name="T43" fmla="*/ 0 h 239"/>
                  <a:gd name="T44" fmla="*/ 50 w 151"/>
                  <a:gd name="T45" fmla="*/ 6 h 239"/>
                  <a:gd name="T46" fmla="*/ 40 w 151"/>
                  <a:gd name="T47" fmla="*/ 13 h 239"/>
                  <a:gd name="T48" fmla="*/ 31 w 151"/>
                  <a:gd name="T49" fmla="*/ 23 h 239"/>
                  <a:gd name="T50" fmla="*/ 21 w 151"/>
                  <a:gd name="T51" fmla="*/ 34 h 239"/>
                  <a:gd name="T52" fmla="*/ 14 w 151"/>
                  <a:gd name="T53" fmla="*/ 48 h 239"/>
                  <a:gd name="T54" fmla="*/ 8 w 151"/>
                  <a:gd name="T55" fmla="*/ 63 h 239"/>
                  <a:gd name="T56" fmla="*/ 4 w 151"/>
                  <a:gd name="T57" fmla="*/ 80 h 239"/>
                  <a:gd name="T58" fmla="*/ 0 w 151"/>
                  <a:gd name="T59" fmla="*/ 100 h 239"/>
                  <a:gd name="T60" fmla="*/ 0 w 151"/>
                  <a:gd name="T61" fmla="*/ 119 h 239"/>
                  <a:gd name="T62" fmla="*/ 0 w 151"/>
                  <a:gd name="T63" fmla="*/ 138 h 239"/>
                  <a:gd name="T64" fmla="*/ 4 w 151"/>
                  <a:gd name="T65" fmla="*/ 155 h 239"/>
                  <a:gd name="T66" fmla="*/ 8 w 151"/>
                  <a:gd name="T67" fmla="*/ 172 h 239"/>
                  <a:gd name="T68" fmla="*/ 14 w 151"/>
                  <a:gd name="T69" fmla="*/ 188 h 239"/>
                  <a:gd name="T70" fmla="*/ 21 w 151"/>
                  <a:gd name="T71" fmla="*/ 203 h 239"/>
                  <a:gd name="T72" fmla="*/ 31 w 151"/>
                  <a:gd name="T73" fmla="*/ 215 h 239"/>
                  <a:gd name="T74" fmla="*/ 40 w 151"/>
                  <a:gd name="T75" fmla="*/ 224 h 239"/>
                  <a:gd name="T76" fmla="*/ 50 w 151"/>
                  <a:gd name="T77" fmla="*/ 232 h 239"/>
                  <a:gd name="T78" fmla="*/ 62 w 151"/>
                  <a:gd name="T79" fmla="*/ 236 h 239"/>
                  <a:gd name="T80" fmla="*/ 75 w 151"/>
                  <a:gd name="T81" fmla="*/ 238 h 239"/>
                  <a:gd name="T82" fmla="*/ 75 w 151"/>
                  <a:gd name="T83" fmla="*/ 238 h 239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51"/>
                  <a:gd name="T127" fmla="*/ 0 h 239"/>
                  <a:gd name="T128" fmla="*/ 151 w 151"/>
                  <a:gd name="T129" fmla="*/ 239 h 239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51" h="239">
                    <a:moveTo>
                      <a:pt x="73" y="236"/>
                    </a:moveTo>
                    <a:lnTo>
                      <a:pt x="86" y="236"/>
                    </a:lnTo>
                    <a:lnTo>
                      <a:pt x="98" y="232"/>
                    </a:lnTo>
                    <a:lnTo>
                      <a:pt x="109" y="224"/>
                    </a:lnTo>
                    <a:lnTo>
                      <a:pt x="119" y="215"/>
                    </a:lnTo>
                    <a:lnTo>
                      <a:pt x="129" y="203"/>
                    </a:lnTo>
                    <a:lnTo>
                      <a:pt x="134" y="188"/>
                    </a:lnTo>
                    <a:lnTo>
                      <a:pt x="142" y="172"/>
                    </a:lnTo>
                    <a:lnTo>
                      <a:pt x="146" y="155"/>
                    </a:lnTo>
                    <a:lnTo>
                      <a:pt x="150" y="138"/>
                    </a:lnTo>
                    <a:lnTo>
                      <a:pt x="150" y="119"/>
                    </a:lnTo>
                    <a:lnTo>
                      <a:pt x="150" y="100"/>
                    </a:lnTo>
                    <a:lnTo>
                      <a:pt x="146" y="80"/>
                    </a:lnTo>
                    <a:lnTo>
                      <a:pt x="142" y="63"/>
                    </a:lnTo>
                    <a:lnTo>
                      <a:pt x="134" y="48"/>
                    </a:lnTo>
                    <a:lnTo>
                      <a:pt x="129" y="34"/>
                    </a:lnTo>
                    <a:lnTo>
                      <a:pt x="119" y="23"/>
                    </a:lnTo>
                    <a:lnTo>
                      <a:pt x="109" y="13"/>
                    </a:lnTo>
                    <a:lnTo>
                      <a:pt x="98" y="6"/>
                    </a:lnTo>
                    <a:lnTo>
                      <a:pt x="86" y="0"/>
                    </a:lnTo>
                    <a:lnTo>
                      <a:pt x="75" y="0"/>
                    </a:lnTo>
                    <a:lnTo>
                      <a:pt x="62" y="0"/>
                    </a:lnTo>
                    <a:lnTo>
                      <a:pt x="50" y="6"/>
                    </a:lnTo>
                    <a:lnTo>
                      <a:pt x="40" y="13"/>
                    </a:lnTo>
                    <a:lnTo>
                      <a:pt x="31" y="23"/>
                    </a:lnTo>
                    <a:lnTo>
                      <a:pt x="21" y="34"/>
                    </a:lnTo>
                    <a:lnTo>
                      <a:pt x="14" y="48"/>
                    </a:lnTo>
                    <a:lnTo>
                      <a:pt x="8" y="63"/>
                    </a:lnTo>
                    <a:lnTo>
                      <a:pt x="4" y="80"/>
                    </a:lnTo>
                    <a:lnTo>
                      <a:pt x="0" y="100"/>
                    </a:lnTo>
                    <a:lnTo>
                      <a:pt x="0" y="119"/>
                    </a:lnTo>
                    <a:lnTo>
                      <a:pt x="0" y="138"/>
                    </a:lnTo>
                    <a:lnTo>
                      <a:pt x="4" y="155"/>
                    </a:lnTo>
                    <a:lnTo>
                      <a:pt x="8" y="172"/>
                    </a:lnTo>
                    <a:lnTo>
                      <a:pt x="14" y="188"/>
                    </a:lnTo>
                    <a:lnTo>
                      <a:pt x="21" y="203"/>
                    </a:lnTo>
                    <a:lnTo>
                      <a:pt x="31" y="215"/>
                    </a:lnTo>
                    <a:lnTo>
                      <a:pt x="40" y="224"/>
                    </a:lnTo>
                    <a:lnTo>
                      <a:pt x="50" y="232"/>
                    </a:lnTo>
                    <a:lnTo>
                      <a:pt x="62" y="236"/>
                    </a:lnTo>
                    <a:lnTo>
                      <a:pt x="75" y="238"/>
                    </a:lnTo>
                  </a:path>
                </a:pathLst>
              </a:custGeom>
              <a:solidFill>
                <a:srgbClr val="EAEAEA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5" name="Rectangle 49"/>
              <p:cNvSpPr>
                <a:spLocks noChangeArrowheads="1"/>
              </p:cNvSpPr>
              <p:nvPr/>
            </p:nvSpPr>
            <p:spPr bwMode="auto">
              <a:xfrm>
                <a:off x="4733925" y="4383088"/>
                <a:ext cx="185722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ALU</a:t>
                </a:r>
              </a:p>
            </p:txBody>
          </p:sp>
          <p:sp>
            <p:nvSpPr>
              <p:cNvPr id="246" name="Rectangle 50"/>
              <p:cNvSpPr>
                <a:spLocks noChangeArrowheads="1"/>
              </p:cNvSpPr>
              <p:nvPr/>
            </p:nvSpPr>
            <p:spPr bwMode="auto">
              <a:xfrm>
                <a:off x="5038725" y="4319588"/>
                <a:ext cx="263502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result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48" name="Rectangle 52"/>
              <p:cNvSpPr>
                <a:spLocks noChangeArrowheads="1"/>
              </p:cNvSpPr>
              <p:nvPr/>
            </p:nvSpPr>
            <p:spPr bwMode="auto">
              <a:xfrm>
                <a:off x="4887913" y="3319463"/>
                <a:ext cx="263502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Add </a:t>
                </a:r>
              </a:p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result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49" name="Rectangle 53"/>
              <p:cNvSpPr>
                <a:spLocks noChangeArrowheads="1"/>
              </p:cNvSpPr>
              <p:nvPr/>
            </p:nvSpPr>
            <p:spPr bwMode="auto">
              <a:xfrm>
                <a:off x="4619625" y="3529013"/>
                <a:ext cx="182547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Add</a:t>
                </a:r>
              </a:p>
            </p:txBody>
          </p:sp>
          <p:sp>
            <p:nvSpPr>
              <p:cNvPr id="250" name="Rectangle 54"/>
              <p:cNvSpPr>
                <a:spLocks noChangeArrowheads="1"/>
              </p:cNvSpPr>
              <p:nvPr/>
            </p:nvSpPr>
            <p:spPr bwMode="auto">
              <a:xfrm>
                <a:off x="4283092" y="3573618"/>
                <a:ext cx="184134" cy="2046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Shift </a:t>
                </a:r>
              </a:p>
              <a:p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left 1</a:t>
                </a:r>
              </a:p>
            </p:txBody>
          </p:sp>
          <p:sp>
            <p:nvSpPr>
              <p:cNvPr id="251" name="Line 55"/>
              <p:cNvSpPr>
                <a:spLocks noChangeShapeType="1"/>
              </p:cNvSpPr>
              <p:nvPr/>
            </p:nvSpPr>
            <p:spPr bwMode="auto">
              <a:xfrm flipH="1" flipV="1">
                <a:off x="4614863" y="4514850"/>
                <a:ext cx="103188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2" name="Line 56"/>
              <p:cNvSpPr>
                <a:spLocks noChangeShapeType="1"/>
              </p:cNvSpPr>
              <p:nvPr/>
            </p:nvSpPr>
            <p:spPr bwMode="auto">
              <a:xfrm flipH="1" flipV="1">
                <a:off x="4010025" y="4357688"/>
                <a:ext cx="460375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3" name="Line 57"/>
              <p:cNvSpPr>
                <a:spLocks noChangeShapeType="1"/>
              </p:cNvSpPr>
              <p:nvPr/>
            </p:nvSpPr>
            <p:spPr bwMode="auto">
              <a:xfrm flipH="1" flipV="1">
                <a:off x="4359275" y="4681538"/>
                <a:ext cx="112713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4" name="Line 58"/>
              <p:cNvSpPr>
                <a:spLocks noChangeShapeType="1"/>
              </p:cNvSpPr>
              <p:nvPr/>
            </p:nvSpPr>
            <p:spPr bwMode="auto">
              <a:xfrm flipH="1">
                <a:off x="5187950" y="3471863"/>
                <a:ext cx="488950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5" name="Line 59"/>
              <p:cNvSpPr>
                <a:spLocks noChangeShapeType="1"/>
              </p:cNvSpPr>
              <p:nvPr/>
            </p:nvSpPr>
            <p:spPr bwMode="auto">
              <a:xfrm flipH="1" flipV="1">
                <a:off x="5326063" y="4400550"/>
                <a:ext cx="360363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6" name="Rectangle 62"/>
              <p:cNvSpPr>
                <a:spLocks noChangeArrowheads="1"/>
              </p:cNvSpPr>
              <p:nvPr/>
            </p:nvSpPr>
            <p:spPr bwMode="auto">
              <a:xfrm>
                <a:off x="4591065" y="5002213"/>
                <a:ext cx="344458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rgbClr val="EB7500"/>
                    </a:solidFill>
                    <a:latin typeface="+mj-lt"/>
                  </a:rPr>
                  <a:t>ALU</a:t>
                </a:r>
              </a:p>
              <a:p>
                <a:pPr algn="ctr"/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Control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258" name="Line 65"/>
              <p:cNvSpPr>
                <a:spLocks noChangeShapeType="1"/>
              </p:cNvSpPr>
              <p:nvPr/>
            </p:nvSpPr>
            <p:spPr bwMode="auto">
              <a:xfrm flipH="1">
                <a:off x="4010024" y="5681664"/>
                <a:ext cx="166846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9" name="Line 66"/>
              <p:cNvSpPr>
                <a:spLocks noChangeShapeType="1"/>
              </p:cNvSpPr>
              <p:nvPr/>
            </p:nvSpPr>
            <p:spPr bwMode="auto">
              <a:xfrm flipH="1" flipV="1">
                <a:off x="4486275" y="3667125"/>
                <a:ext cx="112713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60" name="Rectangle 67"/>
              <p:cNvSpPr>
                <a:spLocks noChangeArrowheads="1"/>
              </p:cNvSpPr>
              <p:nvPr/>
            </p:nvSpPr>
            <p:spPr bwMode="auto">
              <a:xfrm>
                <a:off x="3067069" y="3437503"/>
                <a:ext cx="431763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RegWrite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261" name="Rectangle 68"/>
              <p:cNvSpPr>
                <a:spLocks noChangeArrowheads="1"/>
              </p:cNvSpPr>
              <p:nvPr/>
            </p:nvSpPr>
            <p:spPr bwMode="auto">
              <a:xfrm>
                <a:off x="2880684" y="3867157"/>
                <a:ext cx="380968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reg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262" name="Rectangle 69"/>
              <p:cNvSpPr>
                <a:spLocks noChangeArrowheads="1"/>
              </p:cNvSpPr>
              <p:nvPr/>
            </p:nvSpPr>
            <p:spPr bwMode="auto">
              <a:xfrm>
                <a:off x="2884605" y="4119546"/>
                <a:ext cx="380968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reg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2</a:t>
                </a:r>
              </a:p>
            </p:txBody>
          </p:sp>
          <p:sp>
            <p:nvSpPr>
              <p:cNvPr id="263" name="Rectangle 70"/>
              <p:cNvSpPr>
                <a:spLocks noChangeArrowheads="1"/>
              </p:cNvSpPr>
              <p:nvPr/>
            </p:nvSpPr>
            <p:spPr bwMode="auto">
              <a:xfrm>
                <a:off x="2892480" y="4359228"/>
                <a:ext cx="336521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Write reg</a:t>
                </a:r>
                <a:endParaRPr lang="en-US" sz="7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64" name="Rectangle 71"/>
              <p:cNvSpPr>
                <a:spLocks noChangeArrowheads="1"/>
              </p:cNvSpPr>
              <p:nvPr/>
            </p:nvSpPr>
            <p:spPr bwMode="auto">
              <a:xfrm>
                <a:off x="2887417" y="4591380"/>
                <a:ext cx="377793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Write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data</a:t>
                </a:r>
              </a:p>
            </p:txBody>
          </p:sp>
          <p:sp>
            <p:nvSpPr>
              <p:cNvPr id="265" name="Rectangle 72"/>
              <p:cNvSpPr>
                <a:spLocks noChangeArrowheads="1"/>
              </p:cNvSpPr>
              <p:nvPr/>
            </p:nvSpPr>
            <p:spPr bwMode="auto">
              <a:xfrm>
                <a:off x="3252970" y="4009338"/>
                <a:ext cx="422239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data 1</a:t>
                </a:r>
              </a:p>
            </p:txBody>
          </p:sp>
          <p:sp>
            <p:nvSpPr>
              <p:cNvPr id="266" name="Rectangle 73"/>
              <p:cNvSpPr>
                <a:spLocks noChangeArrowheads="1"/>
              </p:cNvSpPr>
              <p:nvPr/>
            </p:nvSpPr>
            <p:spPr bwMode="auto">
              <a:xfrm>
                <a:off x="3258731" y="4311681"/>
                <a:ext cx="422239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data 2</a:t>
                </a:r>
              </a:p>
            </p:txBody>
          </p:sp>
          <p:sp>
            <p:nvSpPr>
              <p:cNvPr id="267" name="Rectangle 74"/>
              <p:cNvSpPr>
                <a:spLocks noChangeArrowheads="1"/>
              </p:cNvSpPr>
              <p:nvPr/>
            </p:nvSpPr>
            <p:spPr bwMode="auto">
              <a:xfrm>
                <a:off x="3279774" y="4525078"/>
                <a:ext cx="387303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r"/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Register </a:t>
                </a: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File</a:t>
                </a:r>
              </a:p>
            </p:txBody>
          </p:sp>
          <p:sp>
            <p:nvSpPr>
              <p:cNvPr id="268" name="Freeform 79"/>
              <p:cNvSpPr>
                <a:spLocks/>
              </p:cNvSpPr>
              <p:nvPr/>
            </p:nvSpPr>
            <p:spPr bwMode="auto">
              <a:xfrm>
                <a:off x="3319463" y="4862513"/>
                <a:ext cx="341313" cy="582613"/>
              </a:xfrm>
              <a:custGeom>
                <a:avLst/>
                <a:gdLst>
                  <a:gd name="T0" fmla="*/ 107 w 173"/>
                  <a:gd name="T1" fmla="*/ 366 h 367"/>
                  <a:gd name="T2" fmla="*/ 123 w 173"/>
                  <a:gd name="T3" fmla="*/ 364 h 367"/>
                  <a:gd name="T4" fmla="*/ 140 w 173"/>
                  <a:gd name="T5" fmla="*/ 357 h 367"/>
                  <a:gd name="T6" fmla="*/ 157 w 173"/>
                  <a:gd name="T7" fmla="*/ 345 h 367"/>
                  <a:gd name="T8" fmla="*/ 172 w 173"/>
                  <a:gd name="T9" fmla="*/ 332 h 367"/>
                  <a:gd name="T10" fmla="*/ 183 w 173"/>
                  <a:gd name="T11" fmla="*/ 313 h 367"/>
                  <a:gd name="T12" fmla="*/ 193 w 173"/>
                  <a:gd name="T13" fmla="*/ 292 h 367"/>
                  <a:gd name="T14" fmla="*/ 203 w 173"/>
                  <a:gd name="T15" fmla="*/ 267 h 367"/>
                  <a:gd name="T16" fmla="*/ 209 w 173"/>
                  <a:gd name="T17" fmla="*/ 242 h 367"/>
                  <a:gd name="T18" fmla="*/ 214 w 173"/>
                  <a:gd name="T19" fmla="*/ 213 h 367"/>
                  <a:gd name="T20" fmla="*/ 214 w 173"/>
                  <a:gd name="T21" fmla="*/ 182 h 367"/>
                  <a:gd name="T22" fmla="*/ 214 w 173"/>
                  <a:gd name="T23" fmla="*/ 154 h 367"/>
                  <a:gd name="T24" fmla="*/ 209 w 173"/>
                  <a:gd name="T25" fmla="*/ 125 h 367"/>
                  <a:gd name="T26" fmla="*/ 203 w 173"/>
                  <a:gd name="T27" fmla="*/ 98 h 367"/>
                  <a:gd name="T28" fmla="*/ 193 w 173"/>
                  <a:gd name="T29" fmla="*/ 75 h 367"/>
                  <a:gd name="T30" fmla="*/ 183 w 173"/>
                  <a:gd name="T31" fmla="*/ 54 h 367"/>
                  <a:gd name="T32" fmla="*/ 172 w 173"/>
                  <a:gd name="T33" fmla="*/ 35 h 367"/>
                  <a:gd name="T34" fmla="*/ 157 w 173"/>
                  <a:gd name="T35" fmla="*/ 20 h 367"/>
                  <a:gd name="T36" fmla="*/ 140 w 173"/>
                  <a:gd name="T37" fmla="*/ 8 h 367"/>
                  <a:gd name="T38" fmla="*/ 123 w 173"/>
                  <a:gd name="T39" fmla="*/ 2 h 367"/>
                  <a:gd name="T40" fmla="*/ 107 w 173"/>
                  <a:gd name="T41" fmla="*/ 0 h 367"/>
                  <a:gd name="T42" fmla="*/ 91 w 173"/>
                  <a:gd name="T43" fmla="*/ 2 h 367"/>
                  <a:gd name="T44" fmla="*/ 73 w 173"/>
                  <a:gd name="T45" fmla="*/ 8 h 367"/>
                  <a:gd name="T46" fmla="*/ 57 w 173"/>
                  <a:gd name="T47" fmla="*/ 20 h 367"/>
                  <a:gd name="T48" fmla="*/ 45 w 173"/>
                  <a:gd name="T49" fmla="*/ 35 h 367"/>
                  <a:gd name="T50" fmla="*/ 31 w 173"/>
                  <a:gd name="T51" fmla="*/ 54 h 367"/>
                  <a:gd name="T52" fmla="*/ 21 w 173"/>
                  <a:gd name="T53" fmla="*/ 75 h 367"/>
                  <a:gd name="T54" fmla="*/ 11 w 173"/>
                  <a:gd name="T55" fmla="*/ 98 h 367"/>
                  <a:gd name="T56" fmla="*/ 5 w 173"/>
                  <a:gd name="T57" fmla="*/ 125 h 367"/>
                  <a:gd name="T58" fmla="*/ 2 w 173"/>
                  <a:gd name="T59" fmla="*/ 154 h 367"/>
                  <a:gd name="T60" fmla="*/ 0 w 173"/>
                  <a:gd name="T61" fmla="*/ 182 h 367"/>
                  <a:gd name="T62" fmla="*/ 2 w 173"/>
                  <a:gd name="T63" fmla="*/ 213 h 367"/>
                  <a:gd name="T64" fmla="*/ 5 w 173"/>
                  <a:gd name="T65" fmla="*/ 242 h 367"/>
                  <a:gd name="T66" fmla="*/ 11 w 173"/>
                  <a:gd name="T67" fmla="*/ 267 h 367"/>
                  <a:gd name="T68" fmla="*/ 21 w 173"/>
                  <a:gd name="T69" fmla="*/ 292 h 367"/>
                  <a:gd name="T70" fmla="*/ 31 w 173"/>
                  <a:gd name="T71" fmla="*/ 313 h 367"/>
                  <a:gd name="T72" fmla="*/ 45 w 173"/>
                  <a:gd name="T73" fmla="*/ 332 h 367"/>
                  <a:gd name="T74" fmla="*/ 57 w 173"/>
                  <a:gd name="T75" fmla="*/ 345 h 367"/>
                  <a:gd name="T76" fmla="*/ 73 w 173"/>
                  <a:gd name="T77" fmla="*/ 357 h 367"/>
                  <a:gd name="T78" fmla="*/ 91 w 173"/>
                  <a:gd name="T79" fmla="*/ 364 h 367"/>
                  <a:gd name="T80" fmla="*/ 107 w 173"/>
                  <a:gd name="T81" fmla="*/ 366 h 367"/>
                  <a:gd name="T82" fmla="*/ 107 w 173"/>
                  <a:gd name="T83" fmla="*/ 366 h 36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73"/>
                  <a:gd name="T127" fmla="*/ 0 h 367"/>
                  <a:gd name="T128" fmla="*/ 173 w 173"/>
                  <a:gd name="T129" fmla="*/ 367 h 36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73" h="367">
                    <a:moveTo>
                      <a:pt x="86" y="366"/>
                    </a:moveTo>
                    <a:lnTo>
                      <a:pt x="99" y="364"/>
                    </a:lnTo>
                    <a:lnTo>
                      <a:pt x="113" y="357"/>
                    </a:lnTo>
                    <a:lnTo>
                      <a:pt x="126" y="345"/>
                    </a:lnTo>
                    <a:lnTo>
                      <a:pt x="138" y="332"/>
                    </a:lnTo>
                    <a:lnTo>
                      <a:pt x="147" y="313"/>
                    </a:lnTo>
                    <a:lnTo>
                      <a:pt x="155" y="292"/>
                    </a:lnTo>
                    <a:lnTo>
                      <a:pt x="163" y="267"/>
                    </a:lnTo>
                    <a:lnTo>
                      <a:pt x="168" y="242"/>
                    </a:lnTo>
                    <a:lnTo>
                      <a:pt x="172" y="213"/>
                    </a:lnTo>
                    <a:lnTo>
                      <a:pt x="172" y="182"/>
                    </a:lnTo>
                    <a:lnTo>
                      <a:pt x="172" y="154"/>
                    </a:lnTo>
                    <a:lnTo>
                      <a:pt x="168" y="125"/>
                    </a:lnTo>
                    <a:lnTo>
                      <a:pt x="163" y="98"/>
                    </a:lnTo>
                    <a:lnTo>
                      <a:pt x="155" y="75"/>
                    </a:lnTo>
                    <a:lnTo>
                      <a:pt x="147" y="54"/>
                    </a:lnTo>
                    <a:lnTo>
                      <a:pt x="138" y="35"/>
                    </a:lnTo>
                    <a:lnTo>
                      <a:pt x="126" y="20"/>
                    </a:lnTo>
                    <a:lnTo>
                      <a:pt x="113" y="8"/>
                    </a:lnTo>
                    <a:lnTo>
                      <a:pt x="99" y="2"/>
                    </a:lnTo>
                    <a:lnTo>
                      <a:pt x="86" y="0"/>
                    </a:lnTo>
                    <a:lnTo>
                      <a:pt x="73" y="2"/>
                    </a:lnTo>
                    <a:lnTo>
                      <a:pt x="59" y="8"/>
                    </a:lnTo>
                    <a:lnTo>
                      <a:pt x="46" y="20"/>
                    </a:lnTo>
                    <a:lnTo>
                      <a:pt x="36" y="35"/>
                    </a:lnTo>
                    <a:lnTo>
                      <a:pt x="25" y="54"/>
                    </a:lnTo>
                    <a:lnTo>
                      <a:pt x="17" y="75"/>
                    </a:lnTo>
                    <a:lnTo>
                      <a:pt x="9" y="98"/>
                    </a:lnTo>
                    <a:lnTo>
                      <a:pt x="4" y="125"/>
                    </a:lnTo>
                    <a:lnTo>
                      <a:pt x="2" y="154"/>
                    </a:lnTo>
                    <a:lnTo>
                      <a:pt x="0" y="182"/>
                    </a:lnTo>
                    <a:lnTo>
                      <a:pt x="2" y="213"/>
                    </a:lnTo>
                    <a:lnTo>
                      <a:pt x="4" y="242"/>
                    </a:lnTo>
                    <a:lnTo>
                      <a:pt x="9" y="267"/>
                    </a:lnTo>
                    <a:lnTo>
                      <a:pt x="17" y="292"/>
                    </a:lnTo>
                    <a:lnTo>
                      <a:pt x="25" y="313"/>
                    </a:lnTo>
                    <a:lnTo>
                      <a:pt x="36" y="332"/>
                    </a:lnTo>
                    <a:lnTo>
                      <a:pt x="46" y="345"/>
                    </a:lnTo>
                    <a:lnTo>
                      <a:pt x="59" y="357"/>
                    </a:lnTo>
                    <a:lnTo>
                      <a:pt x="73" y="364"/>
                    </a:lnTo>
                    <a:lnTo>
                      <a:pt x="86" y="366"/>
                    </a:lnTo>
                  </a:path>
                </a:pathLst>
              </a:custGeom>
              <a:solidFill>
                <a:srgbClr val="EAEAEA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69" name="Rectangle 80"/>
              <p:cNvSpPr>
                <a:spLocks noChangeArrowheads="1"/>
              </p:cNvSpPr>
              <p:nvPr/>
            </p:nvSpPr>
            <p:spPr bwMode="auto">
              <a:xfrm>
                <a:off x="3332997" y="5027379"/>
                <a:ext cx="317473" cy="2367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Sign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extend</a:t>
                </a:r>
              </a:p>
            </p:txBody>
          </p:sp>
          <p:sp>
            <p:nvSpPr>
              <p:cNvPr id="270" name="Line 83"/>
              <p:cNvSpPr>
                <a:spLocks noChangeShapeType="1"/>
              </p:cNvSpPr>
              <p:nvPr/>
            </p:nvSpPr>
            <p:spPr bwMode="auto">
              <a:xfrm flipH="1">
                <a:off x="2598738" y="4162425"/>
                <a:ext cx="2730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1" name="Line 84"/>
              <p:cNvSpPr>
                <a:spLocks noChangeShapeType="1"/>
              </p:cNvSpPr>
              <p:nvPr/>
            </p:nvSpPr>
            <p:spPr bwMode="auto">
              <a:xfrm flipH="1">
                <a:off x="2595563" y="3902075"/>
                <a:ext cx="2809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2" name="Line 85"/>
              <p:cNvSpPr>
                <a:spLocks noChangeShapeType="1"/>
              </p:cNvSpPr>
              <p:nvPr/>
            </p:nvSpPr>
            <p:spPr bwMode="auto">
              <a:xfrm flipH="1">
                <a:off x="3690938" y="4049713"/>
                <a:ext cx="17621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3" name="Line 86"/>
              <p:cNvSpPr>
                <a:spLocks noChangeShapeType="1"/>
              </p:cNvSpPr>
              <p:nvPr/>
            </p:nvSpPr>
            <p:spPr bwMode="auto">
              <a:xfrm flipH="1">
                <a:off x="3690938" y="4357688"/>
                <a:ext cx="17621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4" name="Line 87"/>
              <p:cNvSpPr>
                <a:spLocks noChangeShapeType="1"/>
              </p:cNvSpPr>
              <p:nvPr/>
            </p:nvSpPr>
            <p:spPr bwMode="auto">
              <a:xfrm>
                <a:off x="3290094" y="3562962"/>
                <a:ext cx="0" cy="200264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5" name="Rectangle 88"/>
              <p:cNvSpPr>
                <a:spLocks noChangeArrowheads="1"/>
              </p:cNvSpPr>
              <p:nvPr/>
            </p:nvSpPr>
            <p:spPr bwMode="auto">
              <a:xfrm>
                <a:off x="3841758" y="2904827"/>
                <a:ext cx="198421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D/E</a:t>
                </a:r>
              </a:p>
            </p:txBody>
          </p:sp>
          <p:sp>
            <p:nvSpPr>
              <p:cNvPr id="276" name="Rectangle 89"/>
              <p:cNvSpPr>
                <a:spLocks noChangeArrowheads="1"/>
              </p:cNvSpPr>
              <p:nvPr/>
            </p:nvSpPr>
            <p:spPr bwMode="auto">
              <a:xfrm>
                <a:off x="5640389" y="2894886"/>
                <a:ext cx="231755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E/M</a:t>
                </a:r>
              </a:p>
            </p:txBody>
          </p:sp>
          <p:sp>
            <p:nvSpPr>
              <p:cNvPr id="277" name="Rectangle 90"/>
              <p:cNvSpPr>
                <a:spLocks noChangeArrowheads="1"/>
              </p:cNvSpPr>
              <p:nvPr/>
            </p:nvSpPr>
            <p:spPr bwMode="auto">
              <a:xfrm>
                <a:off x="7408094" y="2896109"/>
                <a:ext cx="285726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M/W</a:t>
                </a:r>
              </a:p>
            </p:txBody>
          </p:sp>
          <p:sp>
            <p:nvSpPr>
              <p:cNvPr id="278" name="Freeform 92"/>
              <p:cNvSpPr>
                <a:spLocks/>
              </p:cNvSpPr>
              <p:nvPr/>
            </p:nvSpPr>
            <p:spPr bwMode="auto">
              <a:xfrm>
                <a:off x="6015038" y="4379913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4 w 24"/>
                  <a:gd name="T5" fmla="*/ 23 h 24"/>
                  <a:gd name="T6" fmla="*/ 16 w 24"/>
                  <a:gd name="T7" fmla="*/ 23 h 24"/>
                  <a:gd name="T8" fmla="*/ 18 w 24"/>
                  <a:gd name="T9" fmla="*/ 21 h 24"/>
                  <a:gd name="T10" fmla="*/ 20 w 24"/>
                  <a:gd name="T11" fmla="*/ 19 h 24"/>
                  <a:gd name="T12" fmla="*/ 20 w 24"/>
                  <a:gd name="T13" fmla="*/ 19 h 24"/>
                  <a:gd name="T14" fmla="*/ 21 w 24"/>
                  <a:gd name="T15" fmla="*/ 17 h 24"/>
                  <a:gd name="T16" fmla="*/ 21 w 24"/>
                  <a:gd name="T17" fmla="*/ 15 h 24"/>
                  <a:gd name="T18" fmla="*/ 23 w 24"/>
                  <a:gd name="T19" fmla="*/ 13 h 24"/>
                  <a:gd name="T20" fmla="*/ 23 w 24"/>
                  <a:gd name="T21" fmla="*/ 12 h 24"/>
                  <a:gd name="T22" fmla="*/ 23 w 24"/>
                  <a:gd name="T23" fmla="*/ 10 h 24"/>
                  <a:gd name="T24" fmla="*/ 21 w 24"/>
                  <a:gd name="T25" fmla="*/ 8 h 24"/>
                  <a:gd name="T26" fmla="*/ 21 w 24"/>
                  <a:gd name="T27" fmla="*/ 6 h 24"/>
                  <a:gd name="T28" fmla="*/ 20 w 24"/>
                  <a:gd name="T29" fmla="*/ 6 h 24"/>
                  <a:gd name="T30" fmla="*/ 20 w 24"/>
                  <a:gd name="T31" fmla="*/ 4 h 24"/>
                  <a:gd name="T32" fmla="*/ 18 w 24"/>
                  <a:gd name="T33" fmla="*/ 2 h 24"/>
                  <a:gd name="T34" fmla="*/ 16 w 24"/>
                  <a:gd name="T35" fmla="*/ 2 h 24"/>
                  <a:gd name="T36" fmla="*/ 14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2 w 24"/>
                  <a:gd name="T51" fmla="*/ 4 h 24"/>
                  <a:gd name="T52" fmla="*/ 2 w 24"/>
                  <a:gd name="T53" fmla="*/ 6 h 24"/>
                  <a:gd name="T54" fmla="*/ 0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2 h 24"/>
                  <a:gd name="T62" fmla="*/ 0 w 24"/>
                  <a:gd name="T63" fmla="*/ 13 h 24"/>
                  <a:gd name="T64" fmla="*/ 0 w 24"/>
                  <a:gd name="T65" fmla="*/ 15 h 24"/>
                  <a:gd name="T66" fmla="*/ 0 w 24"/>
                  <a:gd name="T67" fmla="*/ 17 h 24"/>
                  <a:gd name="T68" fmla="*/ 2 w 24"/>
                  <a:gd name="T69" fmla="*/ 19 h 24"/>
                  <a:gd name="T70" fmla="*/ 2 w 24"/>
                  <a:gd name="T71" fmla="*/ 19 h 24"/>
                  <a:gd name="T72" fmla="*/ 4 w 24"/>
                  <a:gd name="T73" fmla="*/ 21 h 24"/>
                  <a:gd name="T74" fmla="*/ 6 w 24"/>
                  <a:gd name="T75" fmla="*/ 23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1" y="17"/>
                    </a:lnTo>
                    <a:lnTo>
                      <a:pt x="21" y="15"/>
                    </a:lnTo>
                    <a:lnTo>
                      <a:pt x="23" y="13"/>
                    </a:lnTo>
                    <a:lnTo>
                      <a:pt x="23" y="12"/>
                    </a:lnTo>
                    <a:lnTo>
                      <a:pt x="23" y="10"/>
                    </a:lnTo>
                    <a:lnTo>
                      <a:pt x="21" y="8"/>
                    </a:lnTo>
                    <a:lnTo>
                      <a:pt x="21" y="6"/>
                    </a:lnTo>
                    <a:lnTo>
                      <a:pt x="20" y="6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2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4" y="21"/>
                    </a:lnTo>
                    <a:lnTo>
                      <a:pt x="6" y="23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9" name="Line 93"/>
              <p:cNvSpPr>
                <a:spLocks noChangeShapeType="1"/>
              </p:cNvSpPr>
              <p:nvPr/>
            </p:nvSpPr>
            <p:spPr bwMode="auto">
              <a:xfrm flipH="1">
                <a:off x="5840413" y="4805363"/>
                <a:ext cx="396875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0" name="Freeform 94"/>
              <p:cNvSpPr>
                <a:spLocks/>
              </p:cNvSpPr>
              <p:nvPr/>
            </p:nvSpPr>
            <p:spPr bwMode="auto">
              <a:xfrm>
                <a:off x="6034088" y="4398963"/>
                <a:ext cx="1433513" cy="969963"/>
              </a:xfrm>
              <a:custGeom>
                <a:avLst/>
                <a:gdLst>
                  <a:gd name="T0" fmla="*/ 902 w 1318"/>
                  <a:gd name="T1" fmla="*/ 608 h 410"/>
                  <a:gd name="T2" fmla="*/ 0 w 1318"/>
                  <a:gd name="T3" fmla="*/ 610 h 410"/>
                  <a:gd name="T4" fmla="*/ 0 w 1318"/>
                  <a:gd name="T5" fmla="*/ 0 h 410"/>
                  <a:gd name="T6" fmla="*/ 0 60000 65536"/>
                  <a:gd name="T7" fmla="*/ 0 60000 65536"/>
                  <a:gd name="T8" fmla="*/ 0 60000 65536"/>
                  <a:gd name="T9" fmla="*/ 0 w 1318"/>
                  <a:gd name="T10" fmla="*/ 0 h 410"/>
                  <a:gd name="T11" fmla="*/ 1318 w 1318"/>
                  <a:gd name="T12" fmla="*/ 410 h 41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18" h="410">
                    <a:moveTo>
                      <a:pt x="1317" y="408"/>
                    </a:moveTo>
                    <a:lnTo>
                      <a:pt x="0" y="409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1" name="Line 95"/>
              <p:cNvSpPr>
                <a:spLocks noChangeShapeType="1"/>
              </p:cNvSpPr>
              <p:nvPr/>
            </p:nvSpPr>
            <p:spPr bwMode="auto">
              <a:xfrm>
                <a:off x="5837238" y="5686425"/>
                <a:ext cx="1625600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2" name="Line 96"/>
              <p:cNvSpPr>
                <a:spLocks noChangeShapeType="1"/>
              </p:cNvSpPr>
              <p:nvPr/>
            </p:nvSpPr>
            <p:spPr bwMode="auto">
              <a:xfrm flipH="1">
                <a:off x="5840413" y="4398963"/>
                <a:ext cx="40163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3" name="Line 97"/>
              <p:cNvSpPr>
                <a:spLocks noChangeShapeType="1"/>
              </p:cNvSpPr>
              <p:nvPr/>
            </p:nvSpPr>
            <p:spPr bwMode="auto">
              <a:xfrm flipH="1">
                <a:off x="7224713" y="4391025"/>
                <a:ext cx="246063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4" name="Line 98"/>
              <p:cNvSpPr>
                <a:spLocks noChangeShapeType="1"/>
              </p:cNvSpPr>
              <p:nvPr/>
            </p:nvSpPr>
            <p:spPr bwMode="auto">
              <a:xfrm flipH="1" flipV="1">
                <a:off x="6734175" y="3978275"/>
                <a:ext cx="1588" cy="10477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grpSp>
            <p:nvGrpSpPr>
              <p:cNvPr id="285" name="Group 289"/>
              <p:cNvGrpSpPr>
                <a:grpSpLocks/>
              </p:cNvGrpSpPr>
              <p:nvPr/>
            </p:nvGrpSpPr>
            <p:grpSpPr bwMode="auto">
              <a:xfrm>
                <a:off x="6248407" y="3844926"/>
                <a:ext cx="966789" cy="1422401"/>
                <a:chOff x="3936" y="2422"/>
                <a:chExt cx="609" cy="896"/>
              </a:xfrm>
            </p:grpSpPr>
            <p:sp>
              <p:nvSpPr>
                <p:cNvPr id="404" name="Line 100"/>
                <p:cNvSpPr>
                  <a:spLocks noChangeShapeType="1"/>
                </p:cNvSpPr>
                <p:nvPr/>
              </p:nvSpPr>
              <p:spPr bwMode="auto">
                <a:xfrm flipH="1">
                  <a:off x="4248" y="3132"/>
                  <a:ext cx="1" cy="105"/>
                </a:xfrm>
                <a:prstGeom prst="line">
                  <a:avLst/>
                </a:prstGeom>
                <a:noFill/>
                <a:ln w="12700">
                  <a:solidFill>
                    <a:srgbClr val="EB75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405" name="Rectangle 101"/>
                <p:cNvSpPr>
                  <a:spLocks noChangeArrowheads="1"/>
                </p:cNvSpPr>
                <p:nvPr/>
              </p:nvSpPr>
              <p:spPr bwMode="auto">
                <a:xfrm>
                  <a:off x="4073" y="3235"/>
                  <a:ext cx="299" cy="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>
                      <a:solidFill>
                        <a:srgbClr val="EB7500"/>
                      </a:solidFill>
                      <a:latin typeface="+mj-lt"/>
                    </a:rPr>
                    <a:t>MemRead</a:t>
                  </a:r>
                  <a:endParaRPr lang="en-US" sz="900" dirty="0">
                    <a:solidFill>
                      <a:srgbClr val="EB7500"/>
                    </a:solidFill>
                    <a:latin typeface="+mj-lt"/>
                  </a:endParaRPr>
                </a:p>
              </p:txBody>
            </p:sp>
            <p:sp>
              <p:nvSpPr>
                <p:cNvPr id="406" name="Rectangle 102"/>
                <p:cNvSpPr>
                  <a:spLocks noChangeArrowheads="1"/>
                </p:cNvSpPr>
                <p:nvPr/>
              </p:nvSpPr>
              <p:spPr bwMode="auto">
                <a:xfrm>
                  <a:off x="4063" y="2422"/>
                  <a:ext cx="318" cy="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>
                      <a:solidFill>
                        <a:srgbClr val="EB7500"/>
                      </a:solidFill>
                      <a:latin typeface="+mj-lt"/>
                    </a:rPr>
                    <a:t>MemWrite</a:t>
                  </a:r>
                  <a:endParaRPr lang="en-US" sz="900" dirty="0">
                    <a:solidFill>
                      <a:srgbClr val="EB7500"/>
                    </a:solidFill>
                    <a:latin typeface="+mj-lt"/>
                  </a:endParaRPr>
                </a:p>
              </p:txBody>
            </p:sp>
            <p:sp>
              <p:nvSpPr>
                <p:cNvPr id="407" name="Rectangle 103"/>
                <p:cNvSpPr>
                  <a:spLocks noChangeArrowheads="1"/>
                </p:cNvSpPr>
                <p:nvPr/>
              </p:nvSpPr>
              <p:spPr bwMode="auto">
                <a:xfrm>
                  <a:off x="3936" y="2577"/>
                  <a:ext cx="609" cy="552"/>
                </a:xfrm>
                <a:prstGeom prst="rect">
                  <a:avLst/>
                </a:prstGeom>
                <a:solidFill>
                  <a:srgbClr val="FFFFCC"/>
                </a:solidFill>
                <a:ln w="19050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408" name="Rectangle 104"/>
                <p:cNvSpPr>
                  <a:spLocks noChangeArrowheads="1"/>
                </p:cNvSpPr>
                <p:nvPr/>
              </p:nvSpPr>
              <p:spPr bwMode="auto">
                <a:xfrm>
                  <a:off x="3950" y="2746"/>
                  <a:ext cx="181" cy="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Address</a:t>
                  </a:r>
                  <a:endParaRPr lang="en-US" sz="7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409" name="Rectangle 105"/>
                <p:cNvSpPr>
                  <a:spLocks noChangeArrowheads="1"/>
                </p:cNvSpPr>
                <p:nvPr/>
              </p:nvSpPr>
              <p:spPr bwMode="auto">
                <a:xfrm>
                  <a:off x="3948" y="2994"/>
                  <a:ext cx="247" cy="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Write </a:t>
                  </a: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Data</a:t>
                  </a:r>
                </a:p>
              </p:txBody>
            </p:sp>
            <p:sp>
              <p:nvSpPr>
                <p:cNvPr id="410" name="Rectangle 106"/>
                <p:cNvSpPr>
                  <a:spLocks noChangeArrowheads="1"/>
                </p:cNvSpPr>
                <p:nvPr/>
              </p:nvSpPr>
              <p:spPr bwMode="auto">
                <a:xfrm>
                  <a:off x="4300" y="2735"/>
                  <a:ext cx="230" cy="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Read </a:t>
                  </a: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Data</a:t>
                  </a:r>
                </a:p>
              </p:txBody>
            </p:sp>
            <p:sp>
              <p:nvSpPr>
                <p:cNvPr id="411" name="Rectangle 107"/>
                <p:cNvSpPr>
                  <a:spLocks noChangeArrowheads="1"/>
                </p:cNvSpPr>
                <p:nvPr/>
              </p:nvSpPr>
              <p:spPr bwMode="auto">
                <a:xfrm>
                  <a:off x="4281" y="2971"/>
                  <a:ext cx="249" cy="1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900" dirty="0">
                      <a:solidFill>
                        <a:srgbClr val="000000"/>
                      </a:solidFill>
                      <a:latin typeface="+mj-lt"/>
                    </a:rPr>
                    <a:t>Data</a:t>
                  </a:r>
                </a:p>
                <a:p>
                  <a:pPr algn="ctr">
                    <a:lnSpc>
                      <a:spcPct val="90000"/>
                    </a:lnSpc>
                  </a:pPr>
                  <a:r>
                    <a:rPr lang="en-US" sz="900">
                      <a:solidFill>
                        <a:srgbClr val="000000"/>
                      </a:solidFill>
                      <a:latin typeface="+mj-lt"/>
                    </a:rPr>
                    <a:t>Memory</a:t>
                  </a:r>
                  <a:endParaRPr lang="en-US" sz="9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</p:grpSp>
          <p:sp>
            <p:nvSpPr>
              <p:cNvPr id="286" name="Freeform 108"/>
              <p:cNvSpPr>
                <a:spLocks/>
              </p:cNvSpPr>
              <p:nvPr/>
            </p:nvSpPr>
            <p:spPr bwMode="auto">
              <a:xfrm>
                <a:off x="5961063" y="3573618"/>
                <a:ext cx="114300" cy="153833"/>
              </a:xfrm>
              <a:custGeom>
                <a:avLst/>
                <a:gdLst>
                  <a:gd name="T0" fmla="*/ 0 w 72"/>
                  <a:gd name="T1" fmla="*/ 0 h 72"/>
                  <a:gd name="T2" fmla="*/ 2 w 72"/>
                  <a:gd name="T3" fmla="*/ 446 h 72"/>
                  <a:gd name="T4" fmla="*/ 71 w 72"/>
                  <a:gd name="T5" fmla="*/ 446 h 72"/>
                  <a:gd name="T6" fmla="*/ 0 60000 65536"/>
                  <a:gd name="T7" fmla="*/ 0 60000 65536"/>
                  <a:gd name="T8" fmla="*/ 0 60000 65536"/>
                  <a:gd name="T9" fmla="*/ 0 w 72"/>
                  <a:gd name="T10" fmla="*/ 0 h 72"/>
                  <a:gd name="T11" fmla="*/ 72 w 72"/>
                  <a:gd name="T12" fmla="*/ 72 h 7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2" h="72">
                    <a:moveTo>
                      <a:pt x="0" y="0"/>
                    </a:moveTo>
                    <a:lnTo>
                      <a:pt x="2" y="71"/>
                    </a:lnTo>
                    <a:lnTo>
                      <a:pt x="71" y="71"/>
                    </a:lnTo>
                  </a:path>
                </a:pathLst>
              </a:custGeom>
              <a:noFill/>
              <a:ln w="1270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7" name="Freeform 109"/>
              <p:cNvSpPr>
                <a:spLocks/>
              </p:cNvSpPr>
              <p:nvPr/>
            </p:nvSpPr>
            <p:spPr bwMode="auto">
              <a:xfrm>
                <a:off x="5851525" y="3848100"/>
                <a:ext cx="223838" cy="363538"/>
              </a:xfrm>
              <a:custGeom>
                <a:avLst/>
                <a:gdLst>
                  <a:gd name="T0" fmla="*/ 0 w 141"/>
                  <a:gd name="T1" fmla="*/ 228 h 229"/>
                  <a:gd name="T2" fmla="*/ 71 w 141"/>
                  <a:gd name="T3" fmla="*/ 228 h 229"/>
                  <a:gd name="T4" fmla="*/ 71 w 141"/>
                  <a:gd name="T5" fmla="*/ 0 h 229"/>
                  <a:gd name="T6" fmla="*/ 140 w 141"/>
                  <a:gd name="T7" fmla="*/ 0 h 22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1"/>
                  <a:gd name="T13" fmla="*/ 0 h 229"/>
                  <a:gd name="T14" fmla="*/ 141 w 141"/>
                  <a:gd name="T15" fmla="*/ 229 h 22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1" h="229">
                    <a:moveTo>
                      <a:pt x="0" y="228"/>
                    </a:moveTo>
                    <a:lnTo>
                      <a:pt x="71" y="228"/>
                    </a:lnTo>
                    <a:lnTo>
                      <a:pt x="71" y="0"/>
                    </a:lnTo>
                    <a:lnTo>
                      <a:pt x="140" y="0"/>
                    </a:lnTo>
                  </a:path>
                </a:pathLst>
              </a:custGeom>
              <a:noFill/>
              <a:ln w="1270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8" name="Freeform 110"/>
              <p:cNvSpPr>
                <a:spLocks/>
              </p:cNvSpPr>
              <p:nvPr/>
            </p:nvSpPr>
            <p:spPr bwMode="auto">
              <a:xfrm>
                <a:off x="6073775" y="3692525"/>
                <a:ext cx="230188" cy="193675"/>
              </a:xfrm>
              <a:custGeom>
                <a:avLst/>
                <a:gdLst>
                  <a:gd name="T0" fmla="*/ 85 w 145"/>
                  <a:gd name="T1" fmla="*/ 119 h 122"/>
                  <a:gd name="T2" fmla="*/ 96 w 145"/>
                  <a:gd name="T3" fmla="*/ 119 h 122"/>
                  <a:gd name="T4" fmla="*/ 104 w 145"/>
                  <a:gd name="T5" fmla="*/ 117 h 122"/>
                  <a:gd name="T6" fmla="*/ 113 w 145"/>
                  <a:gd name="T7" fmla="*/ 113 h 122"/>
                  <a:gd name="T8" fmla="*/ 121 w 145"/>
                  <a:gd name="T9" fmla="*/ 107 h 122"/>
                  <a:gd name="T10" fmla="*/ 127 w 145"/>
                  <a:gd name="T11" fmla="*/ 102 h 122"/>
                  <a:gd name="T12" fmla="*/ 132 w 145"/>
                  <a:gd name="T13" fmla="*/ 96 h 122"/>
                  <a:gd name="T14" fmla="*/ 138 w 145"/>
                  <a:gd name="T15" fmla="*/ 88 h 122"/>
                  <a:gd name="T16" fmla="*/ 142 w 145"/>
                  <a:gd name="T17" fmla="*/ 79 h 122"/>
                  <a:gd name="T18" fmla="*/ 144 w 145"/>
                  <a:gd name="T19" fmla="*/ 69 h 122"/>
                  <a:gd name="T20" fmla="*/ 144 w 145"/>
                  <a:gd name="T21" fmla="*/ 60 h 122"/>
                  <a:gd name="T22" fmla="*/ 144 w 145"/>
                  <a:gd name="T23" fmla="*/ 50 h 122"/>
                  <a:gd name="T24" fmla="*/ 142 w 145"/>
                  <a:gd name="T25" fmla="*/ 40 h 122"/>
                  <a:gd name="T26" fmla="*/ 138 w 145"/>
                  <a:gd name="T27" fmla="*/ 33 h 122"/>
                  <a:gd name="T28" fmla="*/ 132 w 145"/>
                  <a:gd name="T29" fmla="*/ 25 h 122"/>
                  <a:gd name="T30" fmla="*/ 127 w 145"/>
                  <a:gd name="T31" fmla="*/ 17 h 122"/>
                  <a:gd name="T32" fmla="*/ 121 w 145"/>
                  <a:gd name="T33" fmla="*/ 12 h 122"/>
                  <a:gd name="T34" fmla="*/ 113 w 145"/>
                  <a:gd name="T35" fmla="*/ 6 h 122"/>
                  <a:gd name="T36" fmla="*/ 104 w 145"/>
                  <a:gd name="T37" fmla="*/ 2 h 122"/>
                  <a:gd name="T38" fmla="*/ 96 w 145"/>
                  <a:gd name="T39" fmla="*/ 0 h 122"/>
                  <a:gd name="T40" fmla="*/ 86 w 145"/>
                  <a:gd name="T41" fmla="*/ 0 h 122"/>
                  <a:gd name="T42" fmla="*/ 0 w 145"/>
                  <a:gd name="T43" fmla="*/ 0 h 122"/>
                  <a:gd name="T44" fmla="*/ 0 w 145"/>
                  <a:gd name="T45" fmla="*/ 121 h 122"/>
                  <a:gd name="T46" fmla="*/ 86 w 145"/>
                  <a:gd name="T47" fmla="*/ 121 h 122"/>
                  <a:gd name="T48" fmla="*/ 86 w 145"/>
                  <a:gd name="T49" fmla="*/ 121 h 12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145"/>
                  <a:gd name="T76" fmla="*/ 0 h 122"/>
                  <a:gd name="T77" fmla="*/ 145 w 145"/>
                  <a:gd name="T78" fmla="*/ 122 h 122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145" h="122">
                    <a:moveTo>
                      <a:pt x="85" y="119"/>
                    </a:moveTo>
                    <a:lnTo>
                      <a:pt x="96" y="119"/>
                    </a:lnTo>
                    <a:lnTo>
                      <a:pt x="104" y="117"/>
                    </a:lnTo>
                    <a:lnTo>
                      <a:pt x="113" y="113"/>
                    </a:lnTo>
                    <a:lnTo>
                      <a:pt x="121" y="107"/>
                    </a:lnTo>
                    <a:lnTo>
                      <a:pt x="127" y="102"/>
                    </a:lnTo>
                    <a:lnTo>
                      <a:pt x="132" y="96"/>
                    </a:lnTo>
                    <a:lnTo>
                      <a:pt x="138" y="88"/>
                    </a:lnTo>
                    <a:lnTo>
                      <a:pt x="142" y="79"/>
                    </a:lnTo>
                    <a:lnTo>
                      <a:pt x="144" y="69"/>
                    </a:lnTo>
                    <a:lnTo>
                      <a:pt x="144" y="60"/>
                    </a:lnTo>
                    <a:lnTo>
                      <a:pt x="144" y="50"/>
                    </a:lnTo>
                    <a:lnTo>
                      <a:pt x="142" y="40"/>
                    </a:lnTo>
                    <a:lnTo>
                      <a:pt x="138" y="33"/>
                    </a:lnTo>
                    <a:lnTo>
                      <a:pt x="132" y="25"/>
                    </a:lnTo>
                    <a:lnTo>
                      <a:pt x="127" y="17"/>
                    </a:lnTo>
                    <a:lnTo>
                      <a:pt x="121" y="12"/>
                    </a:lnTo>
                    <a:lnTo>
                      <a:pt x="113" y="6"/>
                    </a:lnTo>
                    <a:lnTo>
                      <a:pt x="104" y="2"/>
                    </a:lnTo>
                    <a:lnTo>
                      <a:pt x="96" y="0"/>
                    </a:lnTo>
                    <a:lnTo>
                      <a:pt x="86" y="0"/>
                    </a:lnTo>
                    <a:lnTo>
                      <a:pt x="0" y="0"/>
                    </a:lnTo>
                    <a:lnTo>
                      <a:pt x="0" y="121"/>
                    </a:lnTo>
                    <a:lnTo>
                      <a:pt x="86" y="121"/>
                    </a:lnTo>
                  </a:path>
                </a:pathLst>
              </a:custGeom>
              <a:solidFill>
                <a:srgbClr val="FFE6CD"/>
              </a:solidFill>
              <a:ln w="1905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9" name="Rectangle 111"/>
              <p:cNvSpPr>
                <a:spLocks noChangeArrowheads="1"/>
              </p:cNvSpPr>
              <p:nvPr/>
            </p:nvSpPr>
            <p:spPr bwMode="auto">
              <a:xfrm>
                <a:off x="5913438" y="3516313"/>
                <a:ext cx="322235" cy="13154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Branch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291" name="Line 113"/>
              <p:cNvSpPr>
                <a:spLocks noChangeShapeType="1"/>
              </p:cNvSpPr>
              <p:nvPr/>
            </p:nvSpPr>
            <p:spPr bwMode="auto">
              <a:xfrm>
                <a:off x="2449513" y="6076950"/>
                <a:ext cx="533241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2" name="Line 114"/>
              <p:cNvSpPr>
                <a:spLocks noChangeShapeType="1"/>
              </p:cNvSpPr>
              <p:nvPr/>
            </p:nvSpPr>
            <p:spPr bwMode="auto">
              <a:xfrm flipV="1">
                <a:off x="2452688" y="4405313"/>
                <a:ext cx="0" cy="16764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3" name="Line 115"/>
              <p:cNvSpPr>
                <a:spLocks noChangeShapeType="1"/>
              </p:cNvSpPr>
              <p:nvPr/>
            </p:nvSpPr>
            <p:spPr bwMode="auto">
              <a:xfrm>
                <a:off x="2446338" y="4400550"/>
                <a:ext cx="4206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4" name="Line 116"/>
              <p:cNvSpPr>
                <a:spLocks noChangeShapeType="1"/>
              </p:cNvSpPr>
              <p:nvPr/>
            </p:nvSpPr>
            <p:spPr bwMode="auto">
              <a:xfrm>
                <a:off x="2687684" y="4633913"/>
                <a:ext cx="18410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5" name="Line 117"/>
              <p:cNvSpPr>
                <a:spLocks noChangeShapeType="1"/>
              </p:cNvSpPr>
              <p:nvPr/>
            </p:nvSpPr>
            <p:spPr bwMode="auto">
              <a:xfrm flipV="1">
                <a:off x="2687684" y="4633913"/>
                <a:ext cx="0" cy="15716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6" name="Line 118"/>
              <p:cNvSpPr>
                <a:spLocks noChangeShapeType="1"/>
              </p:cNvSpPr>
              <p:nvPr/>
            </p:nvSpPr>
            <p:spPr bwMode="auto">
              <a:xfrm>
                <a:off x="2687685" y="6207125"/>
                <a:ext cx="53514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7" name="Line 119"/>
              <p:cNvSpPr>
                <a:spLocks noChangeShapeType="1"/>
              </p:cNvSpPr>
              <p:nvPr/>
            </p:nvSpPr>
            <p:spPr bwMode="auto">
              <a:xfrm flipH="1" flipV="1">
                <a:off x="7897813" y="4159919"/>
                <a:ext cx="0" cy="162844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8" name="Line 120"/>
              <p:cNvSpPr>
                <a:spLocks noChangeShapeType="1"/>
              </p:cNvSpPr>
              <p:nvPr/>
            </p:nvSpPr>
            <p:spPr bwMode="auto">
              <a:xfrm flipH="1">
                <a:off x="7620000" y="4394200"/>
                <a:ext cx="182563" cy="47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9" name="Freeform 121"/>
              <p:cNvSpPr>
                <a:spLocks/>
              </p:cNvSpPr>
              <p:nvPr/>
            </p:nvSpPr>
            <p:spPr bwMode="auto">
              <a:xfrm>
                <a:off x="7620000" y="4725988"/>
                <a:ext cx="188913" cy="642938"/>
              </a:xfrm>
              <a:custGeom>
                <a:avLst/>
                <a:gdLst>
                  <a:gd name="T0" fmla="*/ 118 w 104"/>
                  <a:gd name="T1" fmla="*/ 0 h 204"/>
                  <a:gd name="T2" fmla="*/ 60 w 104"/>
                  <a:gd name="T3" fmla="*/ 0 h 204"/>
                  <a:gd name="T4" fmla="*/ 60 w 104"/>
                  <a:gd name="T5" fmla="*/ 403 h 204"/>
                  <a:gd name="T6" fmla="*/ 0 w 104"/>
                  <a:gd name="T7" fmla="*/ 403 h 20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4"/>
                  <a:gd name="T13" fmla="*/ 0 h 204"/>
                  <a:gd name="T14" fmla="*/ 104 w 104"/>
                  <a:gd name="T15" fmla="*/ 204 h 20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4" h="204">
                    <a:moveTo>
                      <a:pt x="103" y="0"/>
                    </a:moveTo>
                    <a:lnTo>
                      <a:pt x="52" y="0"/>
                    </a:lnTo>
                    <a:lnTo>
                      <a:pt x="52" y="203"/>
                    </a:lnTo>
                    <a:lnTo>
                      <a:pt x="0" y="203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0" name="Rectangle 122"/>
              <p:cNvSpPr>
                <a:spLocks noChangeArrowheads="1"/>
              </p:cNvSpPr>
              <p:nvPr/>
            </p:nvSpPr>
            <p:spPr bwMode="auto">
              <a:xfrm>
                <a:off x="7672388" y="4103688"/>
                <a:ext cx="514306" cy="13154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MemtoReg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301" name="Line 123"/>
              <p:cNvSpPr>
                <a:spLocks noChangeShapeType="1"/>
              </p:cNvSpPr>
              <p:nvPr/>
            </p:nvSpPr>
            <p:spPr bwMode="auto">
              <a:xfrm>
                <a:off x="7624763" y="5686425"/>
                <a:ext cx="152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2" name="Line 124"/>
              <p:cNvSpPr>
                <a:spLocks noChangeShapeType="1"/>
              </p:cNvSpPr>
              <p:nvPr/>
            </p:nvSpPr>
            <p:spPr bwMode="auto">
              <a:xfrm rot="5400000">
                <a:off x="7572375" y="5881688"/>
                <a:ext cx="4000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3" name="Line 125"/>
              <p:cNvSpPr>
                <a:spLocks noChangeShapeType="1"/>
              </p:cNvSpPr>
              <p:nvPr/>
            </p:nvSpPr>
            <p:spPr bwMode="auto">
              <a:xfrm flipV="1">
                <a:off x="8043863" y="4557713"/>
                <a:ext cx="0" cy="16525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4" name="Line 126"/>
              <p:cNvSpPr>
                <a:spLocks noChangeShapeType="1"/>
              </p:cNvSpPr>
              <p:nvPr/>
            </p:nvSpPr>
            <p:spPr bwMode="auto">
              <a:xfrm flipV="1">
                <a:off x="7977188" y="4557713"/>
                <a:ext cx="66675" cy="47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5" name="Freeform 127"/>
              <p:cNvSpPr>
                <a:spLocks/>
              </p:cNvSpPr>
              <p:nvPr/>
            </p:nvSpPr>
            <p:spPr bwMode="auto">
              <a:xfrm>
                <a:off x="1009650" y="3030538"/>
                <a:ext cx="438150" cy="1001713"/>
              </a:xfrm>
              <a:custGeom>
                <a:avLst/>
                <a:gdLst>
                  <a:gd name="T0" fmla="*/ 275 w 194"/>
                  <a:gd name="T1" fmla="*/ 0 h 631"/>
                  <a:gd name="T2" fmla="*/ 0 w 194"/>
                  <a:gd name="T3" fmla="*/ 2 h 631"/>
                  <a:gd name="T4" fmla="*/ 0 w 194"/>
                  <a:gd name="T5" fmla="*/ 630 h 631"/>
                  <a:gd name="T6" fmla="*/ 0 60000 65536"/>
                  <a:gd name="T7" fmla="*/ 0 60000 65536"/>
                  <a:gd name="T8" fmla="*/ 0 60000 65536"/>
                  <a:gd name="T9" fmla="*/ 0 w 194"/>
                  <a:gd name="T10" fmla="*/ 0 h 631"/>
                  <a:gd name="T11" fmla="*/ 194 w 194"/>
                  <a:gd name="T12" fmla="*/ 631 h 6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4" h="631">
                    <a:moveTo>
                      <a:pt x="193" y="0"/>
                    </a:moveTo>
                    <a:lnTo>
                      <a:pt x="0" y="2"/>
                    </a:lnTo>
                    <a:lnTo>
                      <a:pt x="0" y="63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6" name="Freeform 128"/>
              <p:cNvSpPr>
                <a:spLocks/>
              </p:cNvSpPr>
              <p:nvPr/>
            </p:nvSpPr>
            <p:spPr bwMode="auto">
              <a:xfrm>
                <a:off x="990600" y="4011613"/>
                <a:ext cx="38100" cy="38100"/>
              </a:xfrm>
              <a:custGeom>
                <a:avLst/>
                <a:gdLst>
                  <a:gd name="T0" fmla="*/ 12 w 24"/>
                  <a:gd name="T1" fmla="*/ 21 h 24"/>
                  <a:gd name="T2" fmla="*/ 14 w 24"/>
                  <a:gd name="T3" fmla="*/ 21 h 24"/>
                  <a:gd name="T4" fmla="*/ 16 w 24"/>
                  <a:gd name="T5" fmla="*/ 21 h 24"/>
                  <a:gd name="T6" fmla="*/ 17 w 24"/>
                  <a:gd name="T7" fmla="*/ 21 h 24"/>
                  <a:gd name="T8" fmla="*/ 19 w 24"/>
                  <a:gd name="T9" fmla="*/ 19 h 24"/>
                  <a:gd name="T10" fmla="*/ 19 w 24"/>
                  <a:gd name="T11" fmla="*/ 19 h 24"/>
                  <a:gd name="T12" fmla="*/ 21 w 24"/>
                  <a:gd name="T13" fmla="*/ 18 h 24"/>
                  <a:gd name="T14" fmla="*/ 23 w 24"/>
                  <a:gd name="T15" fmla="*/ 16 h 24"/>
                  <a:gd name="T16" fmla="*/ 23 w 24"/>
                  <a:gd name="T17" fmla="*/ 14 h 24"/>
                  <a:gd name="T18" fmla="*/ 23 w 24"/>
                  <a:gd name="T19" fmla="*/ 14 h 24"/>
                  <a:gd name="T20" fmla="*/ 23 w 24"/>
                  <a:gd name="T21" fmla="*/ 12 h 24"/>
                  <a:gd name="T22" fmla="*/ 23 w 24"/>
                  <a:gd name="T23" fmla="*/ 10 h 24"/>
                  <a:gd name="T24" fmla="*/ 23 w 24"/>
                  <a:gd name="T25" fmla="*/ 8 h 24"/>
                  <a:gd name="T26" fmla="*/ 23 w 24"/>
                  <a:gd name="T27" fmla="*/ 6 h 24"/>
                  <a:gd name="T28" fmla="*/ 21 w 24"/>
                  <a:gd name="T29" fmla="*/ 4 h 24"/>
                  <a:gd name="T30" fmla="*/ 19 w 24"/>
                  <a:gd name="T31" fmla="*/ 2 h 24"/>
                  <a:gd name="T32" fmla="*/ 19 w 24"/>
                  <a:gd name="T33" fmla="*/ 2 h 24"/>
                  <a:gd name="T34" fmla="*/ 17 w 24"/>
                  <a:gd name="T35" fmla="*/ 0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0 h 24"/>
                  <a:gd name="T48" fmla="*/ 6 w 24"/>
                  <a:gd name="T49" fmla="*/ 2 h 24"/>
                  <a:gd name="T50" fmla="*/ 4 w 24"/>
                  <a:gd name="T51" fmla="*/ 2 h 24"/>
                  <a:gd name="T52" fmla="*/ 2 w 24"/>
                  <a:gd name="T53" fmla="*/ 4 h 24"/>
                  <a:gd name="T54" fmla="*/ 2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2 h 24"/>
                  <a:gd name="T62" fmla="*/ 0 w 24"/>
                  <a:gd name="T63" fmla="*/ 14 h 24"/>
                  <a:gd name="T64" fmla="*/ 0 w 24"/>
                  <a:gd name="T65" fmla="*/ 14 h 24"/>
                  <a:gd name="T66" fmla="*/ 2 w 24"/>
                  <a:gd name="T67" fmla="*/ 16 h 24"/>
                  <a:gd name="T68" fmla="*/ 2 w 24"/>
                  <a:gd name="T69" fmla="*/ 18 h 24"/>
                  <a:gd name="T70" fmla="*/ 4 w 24"/>
                  <a:gd name="T71" fmla="*/ 19 h 24"/>
                  <a:gd name="T72" fmla="*/ 6 w 24"/>
                  <a:gd name="T73" fmla="*/ 19 h 24"/>
                  <a:gd name="T74" fmla="*/ 6 w 24"/>
                  <a:gd name="T75" fmla="*/ 21 h 24"/>
                  <a:gd name="T76" fmla="*/ 8 w 24"/>
                  <a:gd name="T77" fmla="*/ 21 h 24"/>
                  <a:gd name="T78" fmla="*/ 10 w 24"/>
                  <a:gd name="T79" fmla="*/ 21 h 24"/>
                  <a:gd name="T80" fmla="*/ 12 w 24"/>
                  <a:gd name="T81" fmla="*/ 23 h 24"/>
                  <a:gd name="T82" fmla="*/ 12 w 24"/>
                  <a:gd name="T83" fmla="*/ 23 h 24"/>
                  <a:gd name="T84" fmla="*/ 12 w 24"/>
                  <a:gd name="T85" fmla="*/ 21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2" y="21"/>
                    </a:moveTo>
                    <a:lnTo>
                      <a:pt x="14" y="21"/>
                    </a:lnTo>
                    <a:lnTo>
                      <a:pt x="16" y="21"/>
                    </a:lnTo>
                    <a:lnTo>
                      <a:pt x="17" y="21"/>
                    </a:lnTo>
                    <a:lnTo>
                      <a:pt x="19" y="19"/>
                    </a:lnTo>
                    <a:lnTo>
                      <a:pt x="21" y="18"/>
                    </a:lnTo>
                    <a:lnTo>
                      <a:pt x="23" y="16"/>
                    </a:lnTo>
                    <a:lnTo>
                      <a:pt x="23" y="14"/>
                    </a:lnTo>
                    <a:lnTo>
                      <a:pt x="23" y="12"/>
                    </a:lnTo>
                    <a:lnTo>
                      <a:pt x="23" y="10"/>
                    </a:lnTo>
                    <a:lnTo>
                      <a:pt x="23" y="8"/>
                    </a:lnTo>
                    <a:lnTo>
                      <a:pt x="23" y="6"/>
                    </a:lnTo>
                    <a:lnTo>
                      <a:pt x="21" y="4"/>
                    </a:lnTo>
                    <a:lnTo>
                      <a:pt x="19" y="2"/>
                    </a:lnTo>
                    <a:lnTo>
                      <a:pt x="17" y="0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2" y="16"/>
                    </a:lnTo>
                    <a:lnTo>
                      <a:pt x="2" y="18"/>
                    </a:lnTo>
                    <a:lnTo>
                      <a:pt x="4" y="19"/>
                    </a:lnTo>
                    <a:lnTo>
                      <a:pt x="6" y="19"/>
                    </a:lnTo>
                    <a:lnTo>
                      <a:pt x="6" y="21"/>
                    </a:lnTo>
                    <a:lnTo>
                      <a:pt x="8" y="21"/>
                    </a:lnTo>
                    <a:lnTo>
                      <a:pt x="10" y="21"/>
                    </a:lnTo>
                    <a:lnTo>
                      <a:pt x="12" y="23"/>
                    </a:lnTo>
                    <a:lnTo>
                      <a:pt x="12" y="21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7" name="Rectangle 129"/>
              <p:cNvSpPr>
                <a:spLocks noChangeArrowheads="1"/>
              </p:cNvSpPr>
              <p:nvPr/>
            </p:nvSpPr>
            <p:spPr bwMode="auto">
              <a:xfrm>
                <a:off x="1115889" y="3365813"/>
                <a:ext cx="241279" cy="2198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4</a:t>
                </a:r>
              </a:p>
            </p:txBody>
          </p:sp>
          <p:sp>
            <p:nvSpPr>
              <p:cNvPr id="308" name="Freeform 130"/>
              <p:cNvSpPr>
                <a:spLocks/>
              </p:cNvSpPr>
              <p:nvPr/>
            </p:nvSpPr>
            <p:spPr bwMode="auto">
              <a:xfrm>
                <a:off x="2157413" y="3081338"/>
                <a:ext cx="147638" cy="2820988"/>
              </a:xfrm>
              <a:custGeom>
                <a:avLst/>
                <a:gdLst>
                  <a:gd name="T0" fmla="*/ 90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0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9" name="Freeform 133"/>
              <p:cNvSpPr>
                <a:spLocks/>
              </p:cNvSpPr>
              <p:nvPr/>
            </p:nvSpPr>
            <p:spPr bwMode="auto">
              <a:xfrm>
                <a:off x="1452563" y="2935288"/>
                <a:ext cx="452438" cy="655638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FF99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10" name="Line 134"/>
              <p:cNvSpPr>
                <a:spLocks noChangeShapeType="1"/>
              </p:cNvSpPr>
              <p:nvPr/>
            </p:nvSpPr>
            <p:spPr bwMode="auto">
              <a:xfrm flipH="1">
                <a:off x="1287463" y="3479800"/>
                <a:ext cx="161925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11" name="Rectangle 135"/>
              <p:cNvSpPr>
                <a:spLocks noChangeArrowheads="1"/>
              </p:cNvSpPr>
              <p:nvPr/>
            </p:nvSpPr>
            <p:spPr bwMode="auto">
              <a:xfrm>
                <a:off x="1336697" y="4441825"/>
                <a:ext cx="500019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Instruction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Memory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312" name="Rectangle 137"/>
              <p:cNvSpPr>
                <a:spLocks noChangeArrowheads="1"/>
              </p:cNvSpPr>
              <p:nvPr/>
            </p:nvSpPr>
            <p:spPr bwMode="auto">
              <a:xfrm>
                <a:off x="1185863" y="3976688"/>
                <a:ext cx="368269" cy="1183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Address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313" name="Rectangle 138"/>
              <p:cNvSpPr>
                <a:spLocks noChangeArrowheads="1"/>
              </p:cNvSpPr>
              <p:nvPr/>
            </p:nvSpPr>
            <p:spPr bwMode="auto">
              <a:xfrm>
                <a:off x="1595438" y="3162300"/>
                <a:ext cx="182547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Add</a:t>
                </a:r>
              </a:p>
            </p:txBody>
          </p:sp>
          <p:sp>
            <p:nvSpPr>
              <p:cNvPr id="314" name="Rectangle 139"/>
              <p:cNvSpPr>
                <a:spLocks noChangeArrowheads="1"/>
              </p:cNvSpPr>
              <p:nvPr/>
            </p:nvSpPr>
            <p:spPr bwMode="auto">
              <a:xfrm>
                <a:off x="2137092" y="2888971"/>
                <a:ext cx="195246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F/D</a:t>
                </a:r>
              </a:p>
            </p:txBody>
          </p:sp>
          <p:grpSp>
            <p:nvGrpSpPr>
              <p:cNvPr id="315" name="Group 140"/>
              <p:cNvGrpSpPr>
                <a:grpSpLocks/>
              </p:cNvGrpSpPr>
              <p:nvPr/>
            </p:nvGrpSpPr>
            <p:grpSpPr bwMode="auto">
              <a:xfrm>
                <a:off x="685800" y="3836988"/>
                <a:ext cx="247650" cy="388938"/>
                <a:chOff x="480" y="2155"/>
                <a:chExt cx="156" cy="245"/>
              </a:xfrm>
            </p:grpSpPr>
            <p:sp>
              <p:nvSpPr>
                <p:cNvPr id="402" name="Freeform 141"/>
                <p:cNvSpPr>
                  <a:spLocks/>
                </p:cNvSpPr>
                <p:nvPr/>
              </p:nvSpPr>
              <p:spPr bwMode="auto">
                <a:xfrm>
                  <a:off x="480" y="2155"/>
                  <a:ext cx="156" cy="245"/>
                </a:xfrm>
                <a:custGeom>
                  <a:avLst/>
                  <a:gdLst>
                    <a:gd name="T0" fmla="*/ 155 w 104"/>
                    <a:gd name="T1" fmla="*/ 242 h 245"/>
                    <a:gd name="T2" fmla="*/ 155 w 104"/>
                    <a:gd name="T3" fmla="*/ 0 h 245"/>
                    <a:gd name="T4" fmla="*/ 0 w 104"/>
                    <a:gd name="T5" fmla="*/ 0 h 245"/>
                    <a:gd name="T6" fmla="*/ 0 w 104"/>
                    <a:gd name="T7" fmla="*/ 244 h 245"/>
                    <a:gd name="T8" fmla="*/ 155 w 104"/>
                    <a:gd name="T9" fmla="*/ 244 h 245"/>
                    <a:gd name="T10" fmla="*/ 155 w 104"/>
                    <a:gd name="T11" fmla="*/ 244 h 24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4"/>
                    <a:gd name="T19" fmla="*/ 0 h 245"/>
                    <a:gd name="T20" fmla="*/ 104 w 104"/>
                    <a:gd name="T21" fmla="*/ 245 h 24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4" h="245">
                      <a:moveTo>
                        <a:pt x="103" y="242"/>
                      </a:moveTo>
                      <a:lnTo>
                        <a:pt x="103" y="0"/>
                      </a:lnTo>
                      <a:lnTo>
                        <a:pt x="0" y="0"/>
                      </a:lnTo>
                      <a:lnTo>
                        <a:pt x="0" y="244"/>
                      </a:lnTo>
                      <a:lnTo>
                        <a:pt x="103" y="244"/>
                      </a:lnTo>
                    </a:path>
                  </a:pathLst>
                </a:custGeom>
                <a:solidFill>
                  <a:srgbClr val="FFE6CD"/>
                </a:solidFill>
                <a:ln w="190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403" name="Rectangle 142"/>
                <p:cNvSpPr>
                  <a:spLocks noChangeArrowheads="1"/>
                </p:cNvSpPr>
                <p:nvPr/>
              </p:nvSpPr>
              <p:spPr bwMode="auto">
                <a:xfrm>
                  <a:off x="522" y="2240"/>
                  <a:ext cx="76" cy="83"/>
                </a:xfrm>
                <a:prstGeom prst="rect">
                  <a:avLst/>
                </a:prstGeom>
                <a:solidFill>
                  <a:srgbClr val="FFE6C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 dirty="0">
                      <a:solidFill>
                        <a:srgbClr val="000000"/>
                      </a:solidFill>
                      <a:latin typeface="+mj-lt"/>
                    </a:rPr>
                    <a:t>PC</a:t>
                  </a:r>
                </a:p>
              </p:txBody>
            </p:sp>
          </p:grpSp>
          <p:sp>
            <p:nvSpPr>
              <p:cNvPr id="316" name="Line 143"/>
              <p:cNvSpPr>
                <a:spLocks noChangeShapeType="1"/>
              </p:cNvSpPr>
              <p:nvPr/>
            </p:nvSpPr>
            <p:spPr bwMode="auto">
              <a:xfrm flipH="1">
                <a:off x="2047875" y="4305300"/>
                <a:ext cx="1143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17" name="Line 144"/>
              <p:cNvSpPr>
                <a:spLocks noChangeShapeType="1"/>
              </p:cNvSpPr>
              <p:nvPr/>
            </p:nvSpPr>
            <p:spPr bwMode="auto">
              <a:xfrm flipV="1">
                <a:off x="1997077" y="2864659"/>
                <a:ext cx="0" cy="39844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18" name="Line 145"/>
              <p:cNvSpPr>
                <a:spLocks noChangeShapeType="1"/>
              </p:cNvSpPr>
              <p:nvPr/>
            </p:nvSpPr>
            <p:spPr bwMode="auto">
              <a:xfrm flipH="1" flipV="1">
                <a:off x="6100763" y="2574925"/>
                <a:ext cx="0" cy="90328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19" name="Line 146"/>
              <p:cNvSpPr>
                <a:spLocks noChangeShapeType="1"/>
              </p:cNvSpPr>
              <p:nvPr/>
            </p:nvSpPr>
            <p:spPr bwMode="auto">
              <a:xfrm rot="5400000" flipH="1" flipV="1">
                <a:off x="1612901" y="2482849"/>
                <a:ext cx="0" cy="76835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20" name="Line 147"/>
              <p:cNvSpPr>
                <a:spLocks noChangeShapeType="1"/>
              </p:cNvSpPr>
              <p:nvPr/>
            </p:nvSpPr>
            <p:spPr bwMode="auto">
              <a:xfrm rot="16200000" flipV="1">
                <a:off x="5962650" y="3335338"/>
                <a:ext cx="4763" cy="2714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21" name="Line 148"/>
              <p:cNvSpPr>
                <a:spLocks noChangeShapeType="1"/>
              </p:cNvSpPr>
              <p:nvPr/>
            </p:nvSpPr>
            <p:spPr bwMode="auto">
              <a:xfrm rot="16200000" flipV="1">
                <a:off x="827088" y="2465388"/>
                <a:ext cx="0" cy="5000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22" name="Line 149"/>
              <p:cNvSpPr>
                <a:spLocks noChangeShapeType="1"/>
              </p:cNvSpPr>
              <p:nvPr/>
            </p:nvSpPr>
            <p:spPr bwMode="auto">
              <a:xfrm flipV="1">
                <a:off x="571500" y="2709863"/>
                <a:ext cx="0" cy="13287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23" name="Line 150"/>
              <p:cNvSpPr>
                <a:spLocks noChangeShapeType="1"/>
              </p:cNvSpPr>
              <p:nvPr/>
            </p:nvSpPr>
            <p:spPr bwMode="auto">
              <a:xfrm rot="16200000" flipV="1">
                <a:off x="623888" y="3976688"/>
                <a:ext cx="0" cy="1047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grpSp>
            <p:nvGrpSpPr>
              <p:cNvPr id="324" name="Group 285"/>
              <p:cNvGrpSpPr>
                <a:grpSpLocks/>
              </p:cNvGrpSpPr>
              <p:nvPr/>
            </p:nvGrpSpPr>
            <p:grpSpPr bwMode="auto">
              <a:xfrm>
                <a:off x="4400559" y="4268788"/>
                <a:ext cx="233363" cy="509588"/>
                <a:chOff x="2772" y="2689"/>
                <a:chExt cx="147" cy="321"/>
              </a:xfrm>
            </p:grpSpPr>
            <p:sp>
              <p:nvSpPr>
                <p:cNvPr id="398" name="AutoShape 160"/>
                <p:cNvSpPr>
                  <a:spLocks noChangeArrowheads="1"/>
                </p:cNvSpPr>
                <p:nvPr/>
              </p:nvSpPr>
              <p:spPr bwMode="auto">
                <a:xfrm rot="5400000">
                  <a:off x="2713" y="2799"/>
                  <a:ext cx="297" cy="96"/>
                </a:xfrm>
                <a:prstGeom prst="flowChartTerminator">
                  <a:avLst/>
                </a:prstGeom>
                <a:solidFill>
                  <a:srgbClr val="EAEAEA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399" name="Rectangle 157"/>
                <p:cNvSpPr>
                  <a:spLocks noChangeArrowheads="1"/>
                </p:cNvSpPr>
                <p:nvPr/>
              </p:nvSpPr>
              <p:spPr bwMode="auto">
                <a:xfrm>
                  <a:off x="2775" y="2689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400" name="Rectangle 158"/>
                <p:cNvSpPr>
                  <a:spLocks noChangeArrowheads="1"/>
                </p:cNvSpPr>
                <p:nvPr/>
              </p:nvSpPr>
              <p:spPr bwMode="auto">
                <a:xfrm>
                  <a:off x="2772" y="2890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401" name="Rectangle 159"/>
                <p:cNvSpPr>
                  <a:spLocks noChangeArrowheads="1"/>
                </p:cNvSpPr>
                <p:nvPr/>
              </p:nvSpPr>
              <p:spPr bwMode="auto">
                <a:xfrm>
                  <a:off x="2851" y="2783"/>
                  <a:ext cx="44" cy="138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x</a:t>
                  </a:r>
                </a:p>
              </p:txBody>
            </p:sp>
          </p:grpSp>
          <p:sp>
            <p:nvSpPr>
              <p:cNvPr id="325" name="Line 161"/>
              <p:cNvSpPr>
                <a:spLocks noChangeShapeType="1"/>
              </p:cNvSpPr>
              <p:nvPr/>
            </p:nvSpPr>
            <p:spPr bwMode="auto">
              <a:xfrm flipV="1">
                <a:off x="5029200" y="4552950"/>
                <a:ext cx="0" cy="620713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26" name="Line 162"/>
              <p:cNvSpPr>
                <a:spLocks noChangeShapeType="1"/>
              </p:cNvSpPr>
              <p:nvPr/>
            </p:nvSpPr>
            <p:spPr bwMode="auto">
              <a:xfrm rot="5400000" flipV="1">
                <a:off x="4987925" y="5122863"/>
                <a:ext cx="0" cy="8255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grpSp>
            <p:nvGrpSpPr>
              <p:cNvPr id="327" name="Group 288"/>
              <p:cNvGrpSpPr>
                <a:grpSpLocks/>
              </p:cNvGrpSpPr>
              <p:nvPr/>
            </p:nvGrpSpPr>
            <p:grpSpPr bwMode="auto">
              <a:xfrm>
                <a:off x="1065214" y="2473325"/>
                <a:ext cx="230188" cy="500063"/>
                <a:chOff x="671" y="1558"/>
                <a:chExt cx="145" cy="315"/>
              </a:xfrm>
            </p:grpSpPr>
            <p:sp>
              <p:nvSpPr>
                <p:cNvPr id="394" name="AutoShape 167"/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579" y="1668"/>
                  <a:ext cx="297" cy="96"/>
                </a:xfrm>
                <a:prstGeom prst="flowChartTerminator">
                  <a:avLst/>
                </a:prstGeom>
                <a:solidFill>
                  <a:srgbClr val="EAEAEA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395" name="Rectangle 164"/>
                <p:cNvSpPr>
                  <a:spLocks noChangeArrowheads="1"/>
                </p:cNvSpPr>
                <p:nvPr/>
              </p:nvSpPr>
              <p:spPr bwMode="auto">
                <a:xfrm flipH="1">
                  <a:off x="672" y="1558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396" name="Rectangle 165"/>
                <p:cNvSpPr>
                  <a:spLocks noChangeArrowheads="1"/>
                </p:cNvSpPr>
                <p:nvPr/>
              </p:nvSpPr>
              <p:spPr bwMode="auto">
                <a:xfrm flipH="1">
                  <a:off x="671" y="1753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397" name="Rectangle 166"/>
                <p:cNvSpPr>
                  <a:spLocks noChangeArrowheads="1"/>
                </p:cNvSpPr>
                <p:nvPr/>
              </p:nvSpPr>
              <p:spPr bwMode="auto">
                <a:xfrm flipH="1">
                  <a:off x="692" y="1645"/>
                  <a:ext cx="44" cy="138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x</a:t>
                  </a:r>
                </a:p>
              </p:txBody>
            </p:sp>
          </p:grpSp>
          <p:grpSp>
            <p:nvGrpSpPr>
              <p:cNvPr id="328" name="Group 284"/>
              <p:cNvGrpSpPr>
                <a:grpSpLocks/>
              </p:cNvGrpSpPr>
              <p:nvPr/>
            </p:nvGrpSpPr>
            <p:grpSpPr bwMode="auto">
              <a:xfrm>
                <a:off x="7748604" y="4302125"/>
                <a:ext cx="233363" cy="509588"/>
                <a:chOff x="4881" y="2710"/>
                <a:chExt cx="147" cy="321"/>
              </a:xfrm>
            </p:grpSpPr>
            <p:sp>
              <p:nvSpPr>
                <p:cNvPr id="390" name="AutoShape 172"/>
                <p:cNvSpPr>
                  <a:spLocks noChangeArrowheads="1"/>
                </p:cNvSpPr>
                <p:nvPr/>
              </p:nvSpPr>
              <p:spPr bwMode="auto">
                <a:xfrm rot="5400000">
                  <a:off x="4822" y="2820"/>
                  <a:ext cx="297" cy="96"/>
                </a:xfrm>
                <a:prstGeom prst="flowChartTerminator">
                  <a:avLst/>
                </a:prstGeom>
                <a:solidFill>
                  <a:srgbClr val="EAEAEA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391" name="Rectangle 169"/>
                <p:cNvSpPr>
                  <a:spLocks noChangeArrowheads="1"/>
                </p:cNvSpPr>
                <p:nvPr/>
              </p:nvSpPr>
              <p:spPr bwMode="auto">
                <a:xfrm>
                  <a:off x="4884" y="2710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392" name="Rectangle 170"/>
                <p:cNvSpPr>
                  <a:spLocks noChangeArrowheads="1"/>
                </p:cNvSpPr>
                <p:nvPr/>
              </p:nvSpPr>
              <p:spPr bwMode="auto">
                <a:xfrm>
                  <a:off x="4881" y="2911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393" name="Rectangle 171"/>
                <p:cNvSpPr>
                  <a:spLocks noChangeArrowheads="1"/>
                </p:cNvSpPr>
                <p:nvPr/>
              </p:nvSpPr>
              <p:spPr bwMode="auto">
                <a:xfrm>
                  <a:off x="4956" y="2811"/>
                  <a:ext cx="44" cy="138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x</a:t>
                  </a:r>
                </a:p>
              </p:txBody>
            </p:sp>
          </p:grpSp>
          <p:sp>
            <p:nvSpPr>
              <p:cNvPr id="329" name="Rectangle 173"/>
              <p:cNvSpPr>
                <a:spLocks noChangeArrowheads="1"/>
              </p:cNvSpPr>
              <p:nvPr/>
            </p:nvSpPr>
            <p:spPr bwMode="auto">
              <a:xfrm>
                <a:off x="1525631" y="4242924"/>
                <a:ext cx="500020" cy="1183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Instruction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330" name="Line 176"/>
              <p:cNvSpPr>
                <a:spLocks noChangeShapeType="1"/>
              </p:cNvSpPr>
              <p:nvPr/>
            </p:nvSpPr>
            <p:spPr bwMode="auto">
              <a:xfrm flipH="1">
                <a:off x="1984421" y="2574925"/>
                <a:ext cx="41211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31" name="Line 177"/>
              <p:cNvSpPr>
                <a:spLocks noChangeShapeType="1"/>
              </p:cNvSpPr>
              <p:nvPr/>
            </p:nvSpPr>
            <p:spPr bwMode="auto">
              <a:xfrm flipV="1">
                <a:off x="6300819" y="3786028"/>
                <a:ext cx="100014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32" name="Line 178"/>
              <p:cNvSpPr>
                <a:spLocks noChangeShapeType="1"/>
              </p:cNvSpPr>
              <p:nvPr/>
            </p:nvSpPr>
            <p:spPr bwMode="auto">
              <a:xfrm rot="16200000" flipH="1" flipV="1">
                <a:off x="5701207" y="3099296"/>
                <a:ext cx="1386484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33" name="Line 179"/>
              <p:cNvSpPr>
                <a:spLocks noChangeShapeType="1"/>
              </p:cNvSpPr>
              <p:nvPr/>
            </p:nvSpPr>
            <p:spPr bwMode="auto">
              <a:xfrm>
                <a:off x="1149350" y="2406052"/>
                <a:ext cx="5251451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49" name="Line 252"/>
              <p:cNvSpPr>
                <a:spLocks noChangeShapeType="1"/>
              </p:cNvSpPr>
              <p:nvPr/>
            </p:nvSpPr>
            <p:spPr bwMode="auto">
              <a:xfrm flipH="1">
                <a:off x="1231900" y="2574925"/>
                <a:ext cx="752475" cy="31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53" name="Freeform 257"/>
              <p:cNvSpPr>
                <a:spLocks/>
              </p:cNvSpPr>
              <p:nvPr/>
            </p:nvSpPr>
            <p:spPr bwMode="auto">
              <a:xfrm>
                <a:off x="2581275" y="3886200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6 w 24"/>
                  <a:gd name="T5" fmla="*/ 23 h 24"/>
                  <a:gd name="T6" fmla="*/ 18 w 24"/>
                  <a:gd name="T7" fmla="*/ 21 h 24"/>
                  <a:gd name="T8" fmla="*/ 18 w 24"/>
                  <a:gd name="T9" fmla="*/ 21 h 24"/>
                  <a:gd name="T10" fmla="*/ 20 w 24"/>
                  <a:gd name="T11" fmla="*/ 19 h 24"/>
                  <a:gd name="T12" fmla="*/ 22 w 24"/>
                  <a:gd name="T13" fmla="*/ 19 h 24"/>
                  <a:gd name="T14" fmla="*/ 22 w 24"/>
                  <a:gd name="T15" fmla="*/ 17 h 24"/>
                  <a:gd name="T16" fmla="*/ 23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9 h 24"/>
                  <a:gd name="T24" fmla="*/ 23 w 24"/>
                  <a:gd name="T25" fmla="*/ 7 h 24"/>
                  <a:gd name="T26" fmla="*/ 22 w 24"/>
                  <a:gd name="T27" fmla="*/ 5 h 24"/>
                  <a:gd name="T28" fmla="*/ 22 w 24"/>
                  <a:gd name="T29" fmla="*/ 5 h 24"/>
                  <a:gd name="T30" fmla="*/ 20 w 24"/>
                  <a:gd name="T31" fmla="*/ 4 h 24"/>
                  <a:gd name="T32" fmla="*/ 18 w 24"/>
                  <a:gd name="T33" fmla="*/ 2 h 24"/>
                  <a:gd name="T34" fmla="*/ 18 w 24"/>
                  <a:gd name="T35" fmla="*/ 2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4 w 24"/>
                  <a:gd name="T51" fmla="*/ 4 h 24"/>
                  <a:gd name="T52" fmla="*/ 2 w 24"/>
                  <a:gd name="T53" fmla="*/ 5 h 24"/>
                  <a:gd name="T54" fmla="*/ 2 w 24"/>
                  <a:gd name="T55" fmla="*/ 5 h 24"/>
                  <a:gd name="T56" fmla="*/ 0 w 24"/>
                  <a:gd name="T57" fmla="*/ 7 h 24"/>
                  <a:gd name="T58" fmla="*/ 0 w 24"/>
                  <a:gd name="T59" fmla="*/ 9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2 w 24"/>
                  <a:gd name="T67" fmla="*/ 17 h 24"/>
                  <a:gd name="T68" fmla="*/ 2 w 24"/>
                  <a:gd name="T69" fmla="*/ 19 h 24"/>
                  <a:gd name="T70" fmla="*/ 4 w 24"/>
                  <a:gd name="T71" fmla="*/ 19 h 24"/>
                  <a:gd name="T72" fmla="*/ 4 w 24"/>
                  <a:gd name="T73" fmla="*/ 21 h 24"/>
                  <a:gd name="T74" fmla="*/ 6 w 24"/>
                  <a:gd name="T75" fmla="*/ 21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2" y="19"/>
                    </a:lnTo>
                    <a:lnTo>
                      <a:pt x="22" y="17"/>
                    </a:lnTo>
                    <a:lnTo>
                      <a:pt x="23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9"/>
                    </a:lnTo>
                    <a:lnTo>
                      <a:pt x="23" y="7"/>
                    </a:lnTo>
                    <a:lnTo>
                      <a:pt x="22" y="5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</p:grpSp>
        <p:cxnSp>
          <p:nvCxnSpPr>
            <p:cNvPr id="202" name="Straight Connector 201"/>
            <p:cNvCxnSpPr>
              <a:stCxn id="353" idx="0"/>
              <a:endCxn id="205" idx="0"/>
            </p:cNvCxnSpPr>
            <p:nvPr/>
          </p:nvCxnSpPr>
          <p:spPr>
            <a:xfrm flipH="1">
              <a:off x="4145917" y="3799350"/>
              <a:ext cx="4349" cy="14511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Line 34"/>
            <p:cNvSpPr>
              <a:spLocks noChangeShapeType="1"/>
            </p:cNvSpPr>
            <p:nvPr/>
          </p:nvSpPr>
          <p:spPr bwMode="auto">
            <a:xfrm flipV="1">
              <a:off x="5221165" y="5091059"/>
              <a:ext cx="197646" cy="6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sp>
          <p:nvSpPr>
            <p:cNvPr id="204" name="Line 34"/>
            <p:cNvSpPr>
              <a:spLocks noChangeShapeType="1"/>
            </p:cNvSpPr>
            <p:nvPr/>
          </p:nvSpPr>
          <p:spPr bwMode="auto">
            <a:xfrm>
              <a:off x="4145917" y="4926748"/>
              <a:ext cx="75122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sp>
          <p:nvSpPr>
            <p:cNvPr id="205" name="Line 34"/>
            <p:cNvSpPr>
              <a:spLocks noChangeShapeType="1"/>
            </p:cNvSpPr>
            <p:nvPr/>
          </p:nvSpPr>
          <p:spPr bwMode="auto">
            <a:xfrm>
              <a:off x="4145917" y="5250491"/>
              <a:ext cx="75122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4068163" y="3587429"/>
              <a:ext cx="44728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[19-15]</a:t>
              </a:r>
              <a:endParaRPr lang="ru-RU" sz="600" dirty="0"/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4075379" y="3864423"/>
              <a:ext cx="44246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[14-20]</a:t>
              </a:r>
              <a:endParaRPr lang="ru-RU" sz="600" dirty="0"/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4352814" y="4763282"/>
              <a:ext cx="44246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[31-20]</a:t>
              </a:r>
              <a:endParaRPr lang="ru-RU" sz="600" dirty="0"/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4254563" y="5091736"/>
              <a:ext cx="44246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[11-7]</a:t>
              </a:r>
              <a:endParaRPr lang="ru-RU" sz="600" dirty="0"/>
            </a:p>
          </p:txBody>
        </p:sp>
        <p:cxnSp>
          <p:nvCxnSpPr>
            <p:cNvPr id="210" name="Straight Connector 209"/>
            <p:cNvCxnSpPr/>
            <p:nvPr/>
          </p:nvCxnSpPr>
          <p:spPr>
            <a:xfrm>
              <a:off x="4645410" y="5255254"/>
              <a:ext cx="0" cy="4033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Line 131"/>
            <p:cNvSpPr>
              <a:spLocks noChangeShapeType="1"/>
            </p:cNvSpPr>
            <p:nvPr/>
          </p:nvSpPr>
          <p:spPr bwMode="auto">
            <a:xfrm flipH="1" flipV="1">
              <a:off x="2541944" y="3597493"/>
              <a:ext cx="115719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cxnSp>
          <p:nvCxnSpPr>
            <p:cNvPr id="212" name="Straight Connector 211"/>
            <p:cNvCxnSpPr/>
            <p:nvPr/>
          </p:nvCxnSpPr>
          <p:spPr>
            <a:xfrm>
              <a:off x="3964296" y="3089017"/>
              <a:ext cx="1" cy="4984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flipH="1" flipV="1">
              <a:off x="3861701" y="3591263"/>
              <a:ext cx="98251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flipH="1" flipV="1">
              <a:off x="3449785" y="3104895"/>
              <a:ext cx="98251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26.10.2020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9" name="Rectangle 51"/>
          <p:cNvSpPr>
            <a:spLocks noChangeArrowheads="1"/>
          </p:cNvSpPr>
          <p:nvPr/>
        </p:nvSpPr>
        <p:spPr bwMode="auto">
          <a:xfrm>
            <a:off x="6641829" y="2804455"/>
            <a:ext cx="25648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+mj-lt"/>
              </a:rPr>
              <a:t>zero</a:t>
            </a:r>
            <a:r>
              <a:rPr lang="en-US" sz="900" dirty="0">
                <a:solidFill>
                  <a:srgbClr val="000000"/>
                </a:solidFill>
                <a:latin typeface="+mj-lt"/>
              </a:rPr>
              <a:t>?</a:t>
            </a:r>
          </a:p>
        </p:txBody>
      </p:sp>
      <p:sp>
        <p:nvSpPr>
          <p:cNvPr id="170" name="Rectangle 35"/>
          <p:cNvSpPr>
            <a:spLocks noChangeArrowheads="1"/>
          </p:cNvSpPr>
          <p:nvPr/>
        </p:nvSpPr>
        <p:spPr bwMode="auto">
          <a:xfrm>
            <a:off x="5779057" y="2710355"/>
            <a:ext cx="33021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EB7500"/>
                </a:solidFill>
                <a:latin typeface="+mj-lt"/>
              </a:rPr>
              <a:t>ALUSrc</a:t>
            </a:r>
            <a:endParaRPr lang="en-US" sz="900" dirty="0">
              <a:solidFill>
                <a:srgbClr val="EB7500"/>
              </a:solidFill>
              <a:latin typeface="+mj-lt"/>
            </a:endParaRPr>
          </a:p>
        </p:txBody>
      </p:sp>
      <p:sp>
        <p:nvSpPr>
          <p:cNvPr id="1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4388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>
                <a:solidFill>
                  <a:srgbClr val="0070C0"/>
                </a:solidFill>
              </a:rPr>
              <a:t>Pipelined execution: cycle 4</a:t>
            </a:r>
          </a:p>
        </p:txBody>
      </p:sp>
      <p:sp>
        <p:nvSpPr>
          <p:cNvPr id="175" name="Rectangle 3"/>
          <p:cNvSpPr>
            <a:spLocks noChangeArrowheads="1"/>
          </p:cNvSpPr>
          <p:nvPr/>
        </p:nvSpPr>
        <p:spPr bwMode="auto">
          <a:xfrm>
            <a:off x="1676401" y="5118101"/>
            <a:ext cx="2613631" cy="116339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1000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0  lw  x10, 9(x1)</a:t>
            </a:r>
          </a:p>
          <a:p>
            <a:pPr>
              <a:spcBef>
                <a:spcPct val="1000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4  sub x11, x2, x3</a:t>
            </a:r>
          </a:p>
          <a:p>
            <a:pPr>
              <a:spcBef>
                <a:spcPct val="1000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8  and x12, x4, x5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12  or  x13, x6, x7</a:t>
            </a:r>
          </a:p>
        </p:txBody>
      </p:sp>
      <p:sp>
        <p:nvSpPr>
          <p:cNvPr id="176" name="Rectangle 287"/>
          <p:cNvSpPr>
            <a:spLocks noChangeArrowheads="1"/>
          </p:cNvSpPr>
          <p:nvPr/>
        </p:nvSpPr>
        <p:spPr bwMode="auto">
          <a:xfrm>
            <a:off x="1682726" y="4490437"/>
            <a:ext cx="345607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PC</a:t>
            </a:r>
          </a:p>
        </p:txBody>
      </p:sp>
      <p:cxnSp>
        <p:nvCxnSpPr>
          <p:cNvPr id="177" name="Straight Arrow Connector 6"/>
          <p:cNvCxnSpPr>
            <a:stCxn id="176" idx="2"/>
          </p:cNvCxnSpPr>
          <p:nvPr/>
        </p:nvCxnSpPr>
        <p:spPr bwMode="auto">
          <a:xfrm>
            <a:off x="1855530" y="4859769"/>
            <a:ext cx="5497" cy="22860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78" name="Rectangle 266"/>
          <p:cNvSpPr>
            <a:spLocks noChangeArrowheads="1"/>
          </p:cNvSpPr>
          <p:nvPr/>
        </p:nvSpPr>
        <p:spPr bwMode="auto">
          <a:xfrm>
            <a:off x="3642589" y="2755838"/>
            <a:ext cx="292709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+mj-lt"/>
              </a:rPr>
              <a:t>or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79" name="Rectangle 287"/>
          <p:cNvSpPr>
            <a:spLocks noChangeArrowheads="1"/>
          </p:cNvSpPr>
          <p:nvPr/>
        </p:nvSpPr>
        <p:spPr bwMode="auto">
          <a:xfrm>
            <a:off x="3617580" y="2153664"/>
            <a:ext cx="326371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12</a:t>
            </a:r>
          </a:p>
        </p:txBody>
      </p:sp>
      <p:sp>
        <p:nvSpPr>
          <p:cNvPr id="165" name="Rectangle 287"/>
          <p:cNvSpPr>
            <a:spLocks noChangeArrowheads="1"/>
          </p:cNvSpPr>
          <p:nvPr/>
        </p:nvSpPr>
        <p:spPr bwMode="auto">
          <a:xfrm>
            <a:off x="2191064" y="2486003"/>
            <a:ext cx="326371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12</a:t>
            </a:r>
          </a:p>
        </p:txBody>
      </p:sp>
      <p:sp>
        <p:nvSpPr>
          <p:cNvPr id="166" name="Rectangle 287"/>
          <p:cNvSpPr>
            <a:spLocks noChangeArrowheads="1"/>
          </p:cNvSpPr>
          <p:nvPr/>
        </p:nvSpPr>
        <p:spPr bwMode="auto">
          <a:xfrm>
            <a:off x="5410994" y="1669178"/>
            <a:ext cx="209353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8</a:t>
            </a:r>
          </a:p>
        </p:txBody>
      </p:sp>
      <p:sp>
        <p:nvSpPr>
          <p:cNvPr id="167" name="Rectangle 287"/>
          <p:cNvSpPr>
            <a:spLocks noChangeArrowheads="1"/>
          </p:cNvSpPr>
          <p:nvPr/>
        </p:nvSpPr>
        <p:spPr bwMode="auto">
          <a:xfrm>
            <a:off x="6914496" y="2851621"/>
            <a:ext cx="864980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[x2]-[x3]</a:t>
            </a:r>
          </a:p>
        </p:txBody>
      </p:sp>
      <p:sp>
        <p:nvSpPr>
          <p:cNvPr id="168" name="Rectangle 287"/>
          <p:cNvSpPr>
            <a:spLocks noChangeArrowheads="1"/>
          </p:cNvSpPr>
          <p:nvPr/>
        </p:nvSpPr>
        <p:spPr bwMode="auto">
          <a:xfrm>
            <a:off x="5360376" y="4215547"/>
            <a:ext cx="326371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12</a:t>
            </a:r>
          </a:p>
        </p:txBody>
      </p:sp>
      <p:sp>
        <p:nvSpPr>
          <p:cNvPr id="171" name="Rectangle 287"/>
          <p:cNvSpPr>
            <a:spLocks noChangeArrowheads="1"/>
          </p:cNvSpPr>
          <p:nvPr/>
        </p:nvSpPr>
        <p:spPr bwMode="auto">
          <a:xfrm>
            <a:off x="5294865" y="2488224"/>
            <a:ext cx="443391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[x4]</a:t>
            </a:r>
          </a:p>
        </p:txBody>
      </p:sp>
      <p:sp>
        <p:nvSpPr>
          <p:cNvPr id="172" name="Rectangle 287"/>
          <p:cNvSpPr>
            <a:spLocks noChangeArrowheads="1"/>
          </p:cNvSpPr>
          <p:nvPr/>
        </p:nvSpPr>
        <p:spPr bwMode="auto">
          <a:xfrm>
            <a:off x="5299786" y="2816961"/>
            <a:ext cx="443391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[x5]</a:t>
            </a:r>
          </a:p>
        </p:txBody>
      </p:sp>
      <p:sp>
        <p:nvSpPr>
          <p:cNvPr id="173" name="Rectangle 287"/>
          <p:cNvSpPr>
            <a:spLocks noChangeArrowheads="1"/>
          </p:cNvSpPr>
          <p:nvPr/>
        </p:nvSpPr>
        <p:spPr bwMode="auto">
          <a:xfrm>
            <a:off x="7192693" y="4219224"/>
            <a:ext cx="326371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11</a:t>
            </a:r>
          </a:p>
        </p:txBody>
      </p:sp>
      <p:sp>
        <p:nvSpPr>
          <p:cNvPr id="180" name="Rectangle 287"/>
          <p:cNvSpPr>
            <a:spLocks noChangeArrowheads="1"/>
          </p:cNvSpPr>
          <p:nvPr/>
        </p:nvSpPr>
        <p:spPr bwMode="auto">
          <a:xfrm>
            <a:off x="8970780" y="4221047"/>
            <a:ext cx="326371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10</a:t>
            </a:r>
          </a:p>
        </p:txBody>
      </p:sp>
      <p:sp>
        <p:nvSpPr>
          <p:cNvPr id="181" name="Rectangle 287"/>
          <p:cNvSpPr>
            <a:spLocks noChangeArrowheads="1"/>
          </p:cNvSpPr>
          <p:nvPr/>
        </p:nvSpPr>
        <p:spPr bwMode="auto">
          <a:xfrm>
            <a:off x="8849433" y="2845182"/>
            <a:ext cx="1292983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mem[[x1]+9]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35108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roup 199"/>
          <p:cNvGrpSpPr/>
          <p:nvPr/>
        </p:nvGrpSpPr>
        <p:grpSpPr>
          <a:xfrm>
            <a:off x="2104659" y="954579"/>
            <a:ext cx="7690222" cy="4005442"/>
            <a:chOff x="2104659" y="2202354"/>
            <a:chExt cx="7690222" cy="4005442"/>
          </a:xfrm>
        </p:grpSpPr>
        <p:grpSp>
          <p:nvGrpSpPr>
            <p:cNvPr id="201" name="Группа 243"/>
            <p:cNvGrpSpPr/>
            <p:nvPr/>
          </p:nvGrpSpPr>
          <p:grpSpPr>
            <a:xfrm>
              <a:off x="2104659" y="2202354"/>
              <a:ext cx="7690222" cy="4005442"/>
              <a:chOff x="571500" y="2405856"/>
              <a:chExt cx="7615194" cy="3804445"/>
            </a:xfrm>
          </p:grpSpPr>
          <p:sp>
            <p:nvSpPr>
              <p:cNvPr id="334" name="Line 180"/>
              <p:cNvSpPr>
                <a:spLocks noChangeShapeType="1"/>
              </p:cNvSpPr>
              <p:nvPr/>
            </p:nvSpPr>
            <p:spPr bwMode="auto">
              <a:xfrm rot="5400000" flipV="1">
                <a:off x="1108821" y="2448718"/>
                <a:ext cx="85724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6" name="Rectangle 136"/>
              <p:cNvSpPr>
                <a:spLocks noChangeArrowheads="1"/>
              </p:cNvSpPr>
              <p:nvPr/>
            </p:nvSpPr>
            <p:spPr bwMode="auto">
              <a:xfrm>
                <a:off x="1143000" y="3911600"/>
                <a:ext cx="900113" cy="923925"/>
              </a:xfrm>
              <a:prstGeom prst="rect">
                <a:avLst/>
              </a:prstGeom>
              <a:solidFill>
                <a:srgbClr val="FFFFCC"/>
              </a:solidFill>
              <a:ln w="1905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7" name="Line 13"/>
              <p:cNvSpPr>
                <a:spLocks noChangeShapeType="1"/>
              </p:cNvSpPr>
              <p:nvPr/>
            </p:nvSpPr>
            <p:spPr bwMode="auto">
              <a:xfrm>
                <a:off x="933450" y="4027488"/>
                <a:ext cx="215900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8" name="Rectangle 15"/>
              <p:cNvSpPr>
                <a:spLocks noChangeArrowheads="1"/>
              </p:cNvSpPr>
              <p:nvPr/>
            </p:nvSpPr>
            <p:spPr bwMode="auto">
              <a:xfrm>
                <a:off x="3030515" y="5237163"/>
                <a:ext cx="184198" cy="351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19" name="Freeform 17"/>
              <p:cNvSpPr>
                <a:spLocks/>
              </p:cNvSpPr>
              <p:nvPr/>
            </p:nvSpPr>
            <p:spPr bwMode="auto">
              <a:xfrm>
                <a:off x="2873375" y="3768725"/>
                <a:ext cx="823913" cy="1023080"/>
              </a:xfrm>
              <a:custGeom>
                <a:avLst/>
                <a:gdLst>
                  <a:gd name="T0" fmla="*/ 518 w 519"/>
                  <a:gd name="T1" fmla="*/ 611 h 541"/>
                  <a:gd name="T2" fmla="*/ 518 w 519"/>
                  <a:gd name="T3" fmla="*/ 0 h 541"/>
                  <a:gd name="T4" fmla="*/ 0 w 519"/>
                  <a:gd name="T5" fmla="*/ 0 h 541"/>
                  <a:gd name="T6" fmla="*/ 0 w 519"/>
                  <a:gd name="T7" fmla="*/ 611 h 541"/>
                  <a:gd name="T8" fmla="*/ 518 w 519"/>
                  <a:gd name="T9" fmla="*/ 611 h 541"/>
                  <a:gd name="T10" fmla="*/ 518 w 519"/>
                  <a:gd name="T11" fmla="*/ 611 h 5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19"/>
                  <a:gd name="T19" fmla="*/ 0 h 541"/>
                  <a:gd name="T20" fmla="*/ 519 w 519"/>
                  <a:gd name="T21" fmla="*/ 541 h 5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19" h="541">
                    <a:moveTo>
                      <a:pt x="518" y="540"/>
                    </a:moveTo>
                    <a:lnTo>
                      <a:pt x="518" y="0"/>
                    </a:lnTo>
                    <a:lnTo>
                      <a:pt x="0" y="0"/>
                    </a:lnTo>
                    <a:lnTo>
                      <a:pt x="0" y="540"/>
                    </a:lnTo>
                    <a:lnTo>
                      <a:pt x="518" y="540"/>
                    </a:lnTo>
                  </a:path>
                </a:pathLst>
              </a:custGeom>
              <a:solidFill>
                <a:srgbClr val="CCFFFF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0" name="Rectangle 18"/>
              <p:cNvSpPr>
                <a:spLocks noChangeArrowheads="1"/>
              </p:cNvSpPr>
              <p:nvPr/>
            </p:nvSpPr>
            <p:spPr bwMode="auto">
              <a:xfrm>
                <a:off x="2982890" y="3835400"/>
                <a:ext cx="184198" cy="351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21" name="Freeform 21"/>
              <p:cNvSpPr>
                <a:spLocks/>
              </p:cNvSpPr>
              <p:nvPr/>
            </p:nvSpPr>
            <p:spPr bwMode="auto">
              <a:xfrm>
                <a:off x="2582863" y="4284663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6 w 24"/>
                  <a:gd name="T5" fmla="*/ 23 h 24"/>
                  <a:gd name="T6" fmla="*/ 18 w 24"/>
                  <a:gd name="T7" fmla="*/ 21 h 24"/>
                  <a:gd name="T8" fmla="*/ 18 w 24"/>
                  <a:gd name="T9" fmla="*/ 21 h 24"/>
                  <a:gd name="T10" fmla="*/ 20 w 24"/>
                  <a:gd name="T11" fmla="*/ 19 h 24"/>
                  <a:gd name="T12" fmla="*/ 22 w 24"/>
                  <a:gd name="T13" fmla="*/ 19 h 24"/>
                  <a:gd name="T14" fmla="*/ 22 w 24"/>
                  <a:gd name="T15" fmla="*/ 17 h 24"/>
                  <a:gd name="T16" fmla="*/ 23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9 h 24"/>
                  <a:gd name="T24" fmla="*/ 23 w 24"/>
                  <a:gd name="T25" fmla="*/ 7 h 24"/>
                  <a:gd name="T26" fmla="*/ 22 w 24"/>
                  <a:gd name="T27" fmla="*/ 5 h 24"/>
                  <a:gd name="T28" fmla="*/ 22 w 24"/>
                  <a:gd name="T29" fmla="*/ 5 h 24"/>
                  <a:gd name="T30" fmla="*/ 20 w 24"/>
                  <a:gd name="T31" fmla="*/ 4 h 24"/>
                  <a:gd name="T32" fmla="*/ 18 w 24"/>
                  <a:gd name="T33" fmla="*/ 2 h 24"/>
                  <a:gd name="T34" fmla="*/ 18 w 24"/>
                  <a:gd name="T35" fmla="*/ 2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4 w 24"/>
                  <a:gd name="T51" fmla="*/ 4 h 24"/>
                  <a:gd name="T52" fmla="*/ 2 w 24"/>
                  <a:gd name="T53" fmla="*/ 5 h 24"/>
                  <a:gd name="T54" fmla="*/ 2 w 24"/>
                  <a:gd name="T55" fmla="*/ 5 h 24"/>
                  <a:gd name="T56" fmla="*/ 0 w 24"/>
                  <a:gd name="T57" fmla="*/ 7 h 24"/>
                  <a:gd name="T58" fmla="*/ 0 w 24"/>
                  <a:gd name="T59" fmla="*/ 9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2 w 24"/>
                  <a:gd name="T67" fmla="*/ 17 h 24"/>
                  <a:gd name="T68" fmla="*/ 2 w 24"/>
                  <a:gd name="T69" fmla="*/ 19 h 24"/>
                  <a:gd name="T70" fmla="*/ 4 w 24"/>
                  <a:gd name="T71" fmla="*/ 19 h 24"/>
                  <a:gd name="T72" fmla="*/ 4 w 24"/>
                  <a:gd name="T73" fmla="*/ 21 h 24"/>
                  <a:gd name="T74" fmla="*/ 6 w 24"/>
                  <a:gd name="T75" fmla="*/ 21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2" y="19"/>
                    </a:lnTo>
                    <a:lnTo>
                      <a:pt x="22" y="17"/>
                    </a:lnTo>
                    <a:lnTo>
                      <a:pt x="23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9"/>
                    </a:lnTo>
                    <a:lnTo>
                      <a:pt x="23" y="7"/>
                    </a:lnTo>
                    <a:lnTo>
                      <a:pt x="22" y="5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2" name="Freeform 22"/>
              <p:cNvSpPr>
                <a:spLocks/>
              </p:cNvSpPr>
              <p:nvPr/>
            </p:nvSpPr>
            <p:spPr bwMode="auto">
              <a:xfrm>
                <a:off x="2586038" y="4143375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6 w 24"/>
                  <a:gd name="T5" fmla="*/ 23 h 24"/>
                  <a:gd name="T6" fmla="*/ 18 w 24"/>
                  <a:gd name="T7" fmla="*/ 21 h 24"/>
                  <a:gd name="T8" fmla="*/ 18 w 24"/>
                  <a:gd name="T9" fmla="*/ 21 h 24"/>
                  <a:gd name="T10" fmla="*/ 20 w 24"/>
                  <a:gd name="T11" fmla="*/ 19 h 24"/>
                  <a:gd name="T12" fmla="*/ 22 w 24"/>
                  <a:gd name="T13" fmla="*/ 19 h 24"/>
                  <a:gd name="T14" fmla="*/ 22 w 24"/>
                  <a:gd name="T15" fmla="*/ 17 h 24"/>
                  <a:gd name="T16" fmla="*/ 23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9 h 24"/>
                  <a:gd name="T24" fmla="*/ 23 w 24"/>
                  <a:gd name="T25" fmla="*/ 7 h 24"/>
                  <a:gd name="T26" fmla="*/ 22 w 24"/>
                  <a:gd name="T27" fmla="*/ 5 h 24"/>
                  <a:gd name="T28" fmla="*/ 22 w 24"/>
                  <a:gd name="T29" fmla="*/ 5 h 24"/>
                  <a:gd name="T30" fmla="*/ 20 w 24"/>
                  <a:gd name="T31" fmla="*/ 4 h 24"/>
                  <a:gd name="T32" fmla="*/ 18 w 24"/>
                  <a:gd name="T33" fmla="*/ 2 h 24"/>
                  <a:gd name="T34" fmla="*/ 18 w 24"/>
                  <a:gd name="T35" fmla="*/ 2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4 w 24"/>
                  <a:gd name="T51" fmla="*/ 4 h 24"/>
                  <a:gd name="T52" fmla="*/ 2 w 24"/>
                  <a:gd name="T53" fmla="*/ 5 h 24"/>
                  <a:gd name="T54" fmla="*/ 2 w 24"/>
                  <a:gd name="T55" fmla="*/ 5 h 24"/>
                  <a:gd name="T56" fmla="*/ 0 w 24"/>
                  <a:gd name="T57" fmla="*/ 7 h 24"/>
                  <a:gd name="T58" fmla="*/ 0 w 24"/>
                  <a:gd name="T59" fmla="*/ 9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2 w 24"/>
                  <a:gd name="T67" fmla="*/ 17 h 24"/>
                  <a:gd name="T68" fmla="*/ 2 w 24"/>
                  <a:gd name="T69" fmla="*/ 19 h 24"/>
                  <a:gd name="T70" fmla="*/ 4 w 24"/>
                  <a:gd name="T71" fmla="*/ 19 h 24"/>
                  <a:gd name="T72" fmla="*/ 4 w 24"/>
                  <a:gd name="T73" fmla="*/ 21 h 24"/>
                  <a:gd name="T74" fmla="*/ 6 w 24"/>
                  <a:gd name="T75" fmla="*/ 21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2" y="19"/>
                    </a:lnTo>
                    <a:lnTo>
                      <a:pt x="22" y="17"/>
                    </a:lnTo>
                    <a:lnTo>
                      <a:pt x="23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9"/>
                    </a:lnTo>
                    <a:lnTo>
                      <a:pt x="23" y="7"/>
                    </a:lnTo>
                    <a:lnTo>
                      <a:pt x="22" y="5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3" name="Line 24"/>
              <p:cNvSpPr>
                <a:spLocks noChangeShapeType="1"/>
              </p:cNvSpPr>
              <p:nvPr/>
            </p:nvSpPr>
            <p:spPr bwMode="auto">
              <a:xfrm flipV="1">
                <a:off x="2300288" y="4303713"/>
                <a:ext cx="29845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4" name="Line 25"/>
              <p:cNvSpPr>
                <a:spLocks noChangeShapeType="1"/>
              </p:cNvSpPr>
              <p:nvPr/>
            </p:nvSpPr>
            <p:spPr bwMode="auto">
              <a:xfrm flipV="1">
                <a:off x="3097214" y="5689556"/>
                <a:ext cx="76517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5" name="Line 26"/>
              <p:cNvSpPr>
                <a:spLocks noChangeShapeType="1"/>
              </p:cNvSpPr>
              <p:nvPr/>
            </p:nvSpPr>
            <p:spPr bwMode="auto">
              <a:xfrm flipH="1">
                <a:off x="2412993" y="3251200"/>
                <a:ext cx="144939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6" name="Freeform 27"/>
              <p:cNvSpPr>
                <a:spLocks/>
              </p:cNvSpPr>
              <p:nvPr/>
            </p:nvSpPr>
            <p:spPr bwMode="auto">
              <a:xfrm>
                <a:off x="7467600" y="3081338"/>
                <a:ext cx="147638" cy="2820988"/>
              </a:xfrm>
              <a:custGeom>
                <a:avLst/>
                <a:gdLst>
                  <a:gd name="T0" fmla="*/ 92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2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7" name="Freeform 28"/>
              <p:cNvSpPr>
                <a:spLocks/>
              </p:cNvSpPr>
              <p:nvPr/>
            </p:nvSpPr>
            <p:spPr bwMode="auto">
              <a:xfrm>
                <a:off x="3867150" y="3081338"/>
                <a:ext cx="147638" cy="2820988"/>
              </a:xfrm>
              <a:custGeom>
                <a:avLst/>
                <a:gdLst>
                  <a:gd name="T0" fmla="*/ 92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2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0" name="Line 32"/>
              <p:cNvSpPr>
                <a:spLocks noChangeShapeType="1"/>
              </p:cNvSpPr>
              <p:nvPr/>
            </p:nvSpPr>
            <p:spPr bwMode="auto">
              <a:xfrm flipV="1">
                <a:off x="5340350" y="4217988"/>
                <a:ext cx="341313" cy="317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1" name="Freeform 33"/>
              <p:cNvSpPr>
                <a:spLocks/>
              </p:cNvSpPr>
              <p:nvPr/>
            </p:nvSpPr>
            <p:spPr bwMode="auto">
              <a:xfrm>
                <a:off x="4567238" y="4887913"/>
                <a:ext cx="388938" cy="547688"/>
              </a:xfrm>
              <a:custGeom>
                <a:avLst/>
                <a:gdLst>
                  <a:gd name="T0" fmla="*/ 123 w 174"/>
                  <a:gd name="T1" fmla="*/ 344 h 367"/>
                  <a:gd name="T2" fmla="*/ 144 w 174"/>
                  <a:gd name="T3" fmla="*/ 342 h 367"/>
                  <a:gd name="T4" fmla="*/ 162 w 174"/>
                  <a:gd name="T5" fmla="*/ 336 h 367"/>
                  <a:gd name="T6" fmla="*/ 179 w 174"/>
                  <a:gd name="T7" fmla="*/ 324 h 367"/>
                  <a:gd name="T8" fmla="*/ 194 w 174"/>
                  <a:gd name="T9" fmla="*/ 312 h 367"/>
                  <a:gd name="T10" fmla="*/ 208 w 174"/>
                  <a:gd name="T11" fmla="*/ 294 h 367"/>
                  <a:gd name="T12" fmla="*/ 221 w 174"/>
                  <a:gd name="T13" fmla="*/ 274 h 367"/>
                  <a:gd name="T14" fmla="*/ 230 w 174"/>
                  <a:gd name="T15" fmla="*/ 251 h 367"/>
                  <a:gd name="T16" fmla="*/ 238 w 174"/>
                  <a:gd name="T17" fmla="*/ 227 h 367"/>
                  <a:gd name="T18" fmla="*/ 244 w 174"/>
                  <a:gd name="T19" fmla="*/ 200 h 367"/>
                  <a:gd name="T20" fmla="*/ 244 w 174"/>
                  <a:gd name="T21" fmla="*/ 171 h 367"/>
                  <a:gd name="T22" fmla="*/ 244 w 174"/>
                  <a:gd name="T23" fmla="*/ 145 h 367"/>
                  <a:gd name="T24" fmla="*/ 238 w 174"/>
                  <a:gd name="T25" fmla="*/ 118 h 367"/>
                  <a:gd name="T26" fmla="*/ 230 w 174"/>
                  <a:gd name="T27" fmla="*/ 92 h 367"/>
                  <a:gd name="T28" fmla="*/ 221 w 174"/>
                  <a:gd name="T29" fmla="*/ 71 h 367"/>
                  <a:gd name="T30" fmla="*/ 208 w 174"/>
                  <a:gd name="T31" fmla="*/ 51 h 367"/>
                  <a:gd name="T32" fmla="*/ 194 w 174"/>
                  <a:gd name="T33" fmla="*/ 33 h 367"/>
                  <a:gd name="T34" fmla="*/ 179 w 174"/>
                  <a:gd name="T35" fmla="*/ 19 h 367"/>
                  <a:gd name="T36" fmla="*/ 162 w 174"/>
                  <a:gd name="T37" fmla="*/ 8 h 367"/>
                  <a:gd name="T38" fmla="*/ 144 w 174"/>
                  <a:gd name="T39" fmla="*/ 2 h 367"/>
                  <a:gd name="T40" fmla="*/ 123 w 174"/>
                  <a:gd name="T41" fmla="*/ 0 h 367"/>
                  <a:gd name="T42" fmla="*/ 103 w 174"/>
                  <a:gd name="T43" fmla="*/ 2 h 367"/>
                  <a:gd name="T44" fmla="*/ 84 w 174"/>
                  <a:gd name="T45" fmla="*/ 8 h 367"/>
                  <a:gd name="T46" fmla="*/ 68 w 174"/>
                  <a:gd name="T47" fmla="*/ 19 h 367"/>
                  <a:gd name="T48" fmla="*/ 52 w 174"/>
                  <a:gd name="T49" fmla="*/ 33 h 367"/>
                  <a:gd name="T50" fmla="*/ 38 w 174"/>
                  <a:gd name="T51" fmla="*/ 51 h 367"/>
                  <a:gd name="T52" fmla="*/ 24 w 174"/>
                  <a:gd name="T53" fmla="*/ 71 h 367"/>
                  <a:gd name="T54" fmla="*/ 14 w 174"/>
                  <a:gd name="T55" fmla="*/ 92 h 367"/>
                  <a:gd name="T56" fmla="*/ 8 w 174"/>
                  <a:gd name="T57" fmla="*/ 118 h 367"/>
                  <a:gd name="T58" fmla="*/ 3 w 174"/>
                  <a:gd name="T59" fmla="*/ 145 h 367"/>
                  <a:gd name="T60" fmla="*/ 0 w 174"/>
                  <a:gd name="T61" fmla="*/ 171 h 367"/>
                  <a:gd name="T62" fmla="*/ 3 w 174"/>
                  <a:gd name="T63" fmla="*/ 200 h 367"/>
                  <a:gd name="T64" fmla="*/ 8 w 174"/>
                  <a:gd name="T65" fmla="*/ 227 h 367"/>
                  <a:gd name="T66" fmla="*/ 14 w 174"/>
                  <a:gd name="T67" fmla="*/ 251 h 367"/>
                  <a:gd name="T68" fmla="*/ 24 w 174"/>
                  <a:gd name="T69" fmla="*/ 274 h 367"/>
                  <a:gd name="T70" fmla="*/ 38 w 174"/>
                  <a:gd name="T71" fmla="*/ 294 h 367"/>
                  <a:gd name="T72" fmla="*/ 52 w 174"/>
                  <a:gd name="T73" fmla="*/ 312 h 367"/>
                  <a:gd name="T74" fmla="*/ 68 w 174"/>
                  <a:gd name="T75" fmla="*/ 324 h 367"/>
                  <a:gd name="T76" fmla="*/ 84 w 174"/>
                  <a:gd name="T77" fmla="*/ 336 h 367"/>
                  <a:gd name="T78" fmla="*/ 103 w 174"/>
                  <a:gd name="T79" fmla="*/ 342 h 367"/>
                  <a:gd name="T80" fmla="*/ 123 w 174"/>
                  <a:gd name="T81" fmla="*/ 344 h 367"/>
                  <a:gd name="T82" fmla="*/ 123 w 174"/>
                  <a:gd name="T83" fmla="*/ 344 h 36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74"/>
                  <a:gd name="T127" fmla="*/ 0 h 367"/>
                  <a:gd name="T128" fmla="*/ 174 w 174"/>
                  <a:gd name="T129" fmla="*/ 367 h 36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74" h="367">
                    <a:moveTo>
                      <a:pt x="87" y="366"/>
                    </a:moveTo>
                    <a:lnTo>
                      <a:pt x="102" y="364"/>
                    </a:lnTo>
                    <a:lnTo>
                      <a:pt x="115" y="357"/>
                    </a:lnTo>
                    <a:lnTo>
                      <a:pt x="127" y="345"/>
                    </a:lnTo>
                    <a:lnTo>
                      <a:pt x="138" y="332"/>
                    </a:lnTo>
                    <a:lnTo>
                      <a:pt x="148" y="313"/>
                    </a:lnTo>
                    <a:lnTo>
                      <a:pt x="157" y="292"/>
                    </a:lnTo>
                    <a:lnTo>
                      <a:pt x="163" y="267"/>
                    </a:lnTo>
                    <a:lnTo>
                      <a:pt x="169" y="242"/>
                    </a:lnTo>
                    <a:lnTo>
                      <a:pt x="173" y="213"/>
                    </a:lnTo>
                    <a:lnTo>
                      <a:pt x="173" y="182"/>
                    </a:lnTo>
                    <a:lnTo>
                      <a:pt x="173" y="154"/>
                    </a:lnTo>
                    <a:lnTo>
                      <a:pt x="169" y="125"/>
                    </a:lnTo>
                    <a:lnTo>
                      <a:pt x="163" y="98"/>
                    </a:lnTo>
                    <a:lnTo>
                      <a:pt x="157" y="75"/>
                    </a:lnTo>
                    <a:lnTo>
                      <a:pt x="148" y="54"/>
                    </a:lnTo>
                    <a:lnTo>
                      <a:pt x="138" y="35"/>
                    </a:lnTo>
                    <a:lnTo>
                      <a:pt x="127" y="20"/>
                    </a:lnTo>
                    <a:lnTo>
                      <a:pt x="115" y="8"/>
                    </a:lnTo>
                    <a:lnTo>
                      <a:pt x="102" y="2"/>
                    </a:lnTo>
                    <a:lnTo>
                      <a:pt x="87" y="0"/>
                    </a:lnTo>
                    <a:lnTo>
                      <a:pt x="73" y="2"/>
                    </a:lnTo>
                    <a:lnTo>
                      <a:pt x="60" y="8"/>
                    </a:lnTo>
                    <a:lnTo>
                      <a:pt x="48" y="20"/>
                    </a:lnTo>
                    <a:lnTo>
                      <a:pt x="37" y="35"/>
                    </a:lnTo>
                    <a:lnTo>
                      <a:pt x="27" y="54"/>
                    </a:lnTo>
                    <a:lnTo>
                      <a:pt x="17" y="75"/>
                    </a:lnTo>
                    <a:lnTo>
                      <a:pt x="10" y="98"/>
                    </a:lnTo>
                    <a:lnTo>
                      <a:pt x="6" y="125"/>
                    </a:lnTo>
                    <a:lnTo>
                      <a:pt x="2" y="154"/>
                    </a:lnTo>
                    <a:lnTo>
                      <a:pt x="0" y="182"/>
                    </a:lnTo>
                    <a:lnTo>
                      <a:pt x="2" y="213"/>
                    </a:lnTo>
                    <a:lnTo>
                      <a:pt x="6" y="242"/>
                    </a:lnTo>
                    <a:lnTo>
                      <a:pt x="10" y="267"/>
                    </a:lnTo>
                    <a:lnTo>
                      <a:pt x="17" y="292"/>
                    </a:lnTo>
                    <a:lnTo>
                      <a:pt x="27" y="313"/>
                    </a:lnTo>
                    <a:lnTo>
                      <a:pt x="37" y="332"/>
                    </a:lnTo>
                    <a:lnTo>
                      <a:pt x="48" y="345"/>
                    </a:lnTo>
                    <a:lnTo>
                      <a:pt x="60" y="357"/>
                    </a:lnTo>
                    <a:lnTo>
                      <a:pt x="73" y="364"/>
                    </a:lnTo>
                    <a:lnTo>
                      <a:pt x="87" y="366"/>
                    </a:lnTo>
                  </a:path>
                </a:pathLst>
              </a:custGeom>
              <a:solidFill>
                <a:srgbClr val="FFE6CD"/>
              </a:solidFill>
              <a:ln w="1905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2" name="Line 34"/>
              <p:cNvSpPr>
                <a:spLocks noChangeShapeType="1"/>
              </p:cNvSpPr>
              <p:nvPr/>
            </p:nvSpPr>
            <p:spPr bwMode="auto">
              <a:xfrm>
                <a:off x="4016375" y="5157788"/>
                <a:ext cx="55403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4" name="Line 36"/>
              <p:cNvSpPr>
                <a:spLocks noChangeShapeType="1"/>
              </p:cNvSpPr>
              <p:nvPr/>
            </p:nvSpPr>
            <p:spPr bwMode="auto">
              <a:xfrm flipH="1" flipV="1">
                <a:off x="4016375" y="3241675"/>
                <a:ext cx="577850" cy="47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5" name="Freeform 37"/>
              <p:cNvSpPr>
                <a:spLocks/>
              </p:cNvSpPr>
              <p:nvPr/>
            </p:nvSpPr>
            <p:spPr bwMode="auto">
              <a:xfrm>
                <a:off x="4256088" y="4340225"/>
                <a:ext cx="41275" cy="38100"/>
              </a:xfrm>
              <a:custGeom>
                <a:avLst/>
                <a:gdLst>
                  <a:gd name="T0" fmla="*/ 11 w 26"/>
                  <a:gd name="T1" fmla="*/ 23 h 24"/>
                  <a:gd name="T2" fmla="*/ 13 w 26"/>
                  <a:gd name="T3" fmla="*/ 23 h 24"/>
                  <a:gd name="T4" fmla="*/ 15 w 26"/>
                  <a:gd name="T5" fmla="*/ 23 h 24"/>
                  <a:gd name="T6" fmla="*/ 17 w 26"/>
                  <a:gd name="T7" fmla="*/ 23 h 24"/>
                  <a:gd name="T8" fmla="*/ 19 w 26"/>
                  <a:gd name="T9" fmla="*/ 21 h 24"/>
                  <a:gd name="T10" fmla="*/ 21 w 26"/>
                  <a:gd name="T11" fmla="*/ 21 h 24"/>
                  <a:gd name="T12" fmla="*/ 21 w 26"/>
                  <a:gd name="T13" fmla="*/ 19 h 24"/>
                  <a:gd name="T14" fmla="*/ 23 w 26"/>
                  <a:gd name="T15" fmla="*/ 17 h 24"/>
                  <a:gd name="T16" fmla="*/ 23 w 26"/>
                  <a:gd name="T17" fmla="*/ 15 h 24"/>
                  <a:gd name="T18" fmla="*/ 23 w 26"/>
                  <a:gd name="T19" fmla="*/ 14 h 24"/>
                  <a:gd name="T20" fmla="*/ 25 w 26"/>
                  <a:gd name="T21" fmla="*/ 12 h 24"/>
                  <a:gd name="T22" fmla="*/ 23 w 26"/>
                  <a:gd name="T23" fmla="*/ 10 h 24"/>
                  <a:gd name="T24" fmla="*/ 23 w 26"/>
                  <a:gd name="T25" fmla="*/ 10 h 24"/>
                  <a:gd name="T26" fmla="*/ 23 w 26"/>
                  <a:gd name="T27" fmla="*/ 8 h 24"/>
                  <a:gd name="T28" fmla="*/ 21 w 26"/>
                  <a:gd name="T29" fmla="*/ 6 h 24"/>
                  <a:gd name="T30" fmla="*/ 21 w 26"/>
                  <a:gd name="T31" fmla="*/ 4 h 24"/>
                  <a:gd name="T32" fmla="*/ 19 w 26"/>
                  <a:gd name="T33" fmla="*/ 4 h 24"/>
                  <a:gd name="T34" fmla="*/ 17 w 26"/>
                  <a:gd name="T35" fmla="*/ 2 h 24"/>
                  <a:gd name="T36" fmla="*/ 15 w 26"/>
                  <a:gd name="T37" fmla="*/ 2 h 24"/>
                  <a:gd name="T38" fmla="*/ 13 w 26"/>
                  <a:gd name="T39" fmla="*/ 2 h 24"/>
                  <a:gd name="T40" fmla="*/ 11 w 26"/>
                  <a:gd name="T41" fmla="*/ 0 h 24"/>
                  <a:gd name="T42" fmla="*/ 11 w 26"/>
                  <a:gd name="T43" fmla="*/ 2 h 24"/>
                  <a:gd name="T44" fmla="*/ 9 w 26"/>
                  <a:gd name="T45" fmla="*/ 2 h 24"/>
                  <a:gd name="T46" fmla="*/ 8 w 26"/>
                  <a:gd name="T47" fmla="*/ 2 h 24"/>
                  <a:gd name="T48" fmla="*/ 6 w 26"/>
                  <a:gd name="T49" fmla="*/ 4 h 24"/>
                  <a:gd name="T50" fmla="*/ 4 w 26"/>
                  <a:gd name="T51" fmla="*/ 4 h 24"/>
                  <a:gd name="T52" fmla="*/ 4 w 26"/>
                  <a:gd name="T53" fmla="*/ 6 h 24"/>
                  <a:gd name="T54" fmla="*/ 2 w 26"/>
                  <a:gd name="T55" fmla="*/ 8 h 24"/>
                  <a:gd name="T56" fmla="*/ 2 w 26"/>
                  <a:gd name="T57" fmla="*/ 10 h 24"/>
                  <a:gd name="T58" fmla="*/ 2 w 26"/>
                  <a:gd name="T59" fmla="*/ 10 h 24"/>
                  <a:gd name="T60" fmla="*/ 0 w 26"/>
                  <a:gd name="T61" fmla="*/ 12 h 24"/>
                  <a:gd name="T62" fmla="*/ 2 w 26"/>
                  <a:gd name="T63" fmla="*/ 14 h 24"/>
                  <a:gd name="T64" fmla="*/ 2 w 26"/>
                  <a:gd name="T65" fmla="*/ 15 h 24"/>
                  <a:gd name="T66" fmla="*/ 2 w 26"/>
                  <a:gd name="T67" fmla="*/ 17 h 24"/>
                  <a:gd name="T68" fmla="*/ 4 w 26"/>
                  <a:gd name="T69" fmla="*/ 19 h 24"/>
                  <a:gd name="T70" fmla="*/ 4 w 26"/>
                  <a:gd name="T71" fmla="*/ 21 h 24"/>
                  <a:gd name="T72" fmla="*/ 6 w 26"/>
                  <a:gd name="T73" fmla="*/ 21 h 24"/>
                  <a:gd name="T74" fmla="*/ 8 w 26"/>
                  <a:gd name="T75" fmla="*/ 23 h 24"/>
                  <a:gd name="T76" fmla="*/ 9 w 26"/>
                  <a:gd name="T77" fmla="*/ 23 h 24"/>
                  <a:gd name="T78" fmla="*/ 11 w 26"/>
                  <a:gd name="T79" fmla="*/ 23 h 24"/>
                  <a:gd name="T80" fmla="*/ 11 w 26"/>
                  <a:gd name="T81" fmla="*/ 23 h 24"/>
                  <a:gd name="T82" fmla="*/ 11 w 26"/>
                  <a:gd name="T83" fmla="*/ 23 h 2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6"/>
                  <a:gd name="T127" fmla="*/ 0 h 24"/>
                  <a:gd name="T128" fmla="*/ 26 w 26"/>
                  <a:gd name="T129" fmla="*/ 24 h 24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6" h="24">
                    <a:moveTo>
                      <a:pt x="11" y="23"/>
                    </a:moveTo>
                    <a:lnTo>
                      <a:pt x="13" y="23"/>
                    </a:lnTo>
                    <a:lnTo>
                      <a:pt x="15" y="23"/>
                    </a:lnTo>
                    <a:lnTo>
                      <a:pt x="17" y="23"/>
                    </a:lnTo>
                    <a:lnTo>
                      <a:pt x="19" y="21"/>
                    </a:lnTo>
                    <a:lnTo>
                      <a:pt x="21" y="21"/>
                    </a:lnTo>
                    <a:lnTo>
                      <a:pt x="21" y="19"/>
                    </a:lnTo>
                    <a:lnTo>
                      <a:pt x="23" y="17"/>
                    </a:lnTo>
                    <a:lnTo>
                      <a:pt x="23" y="15"/>
                    </a:lnTo>
                    <a:lnTo>
                      <a:pt x="23" y="14"/>
                    </a:lnTo>
                    <a:lnTo>
                      <a:pt x="25" y="12"/>
                    </a:lnTo>
                    <a:lnTo>
                      <a:pt x="23" y="10"/>
                    </a:lnTo>
                    <a:lnTo>
                      <a:pt x="23" y="8"/>
                    </a:lnTo>
                    <a:lnTo>
                      <a:pt x="21" y="6"/>
                    </a:lnTo>
                    <a:lnTo>
                      <a:pt x="21" y="4"/>
                    </a:lnTo>
                    <a:lnTo>
                      <a:pt x="19" y="4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3" y="2"/>
                    </a:lnTo>
                    <a:lnTo>
                      <a:pt x="11" y="0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8" y="2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2" y="15"/>
                    </a:lnTo>
                    <a:lnTo>
                      <a:pt x="2" y="17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9" y="23"/>
                    </a:lnTo>
                    <a:lnTo>
                      <a:pt x="11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6" name="Line 38"/>
              <p:cNvSpPr>
                <a:spLocks noChangeShapeType="1"/>
              </p:cNvSpPr>
              <p:nvPr/>
            </p:nvSpPr>
            <p:spPr bwMode="auto">
              <a:xfrm>
                <a:off x="4356100" y="3868738"/>
                <a:ext cx="3175" cy="12890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7" name="Freeform 39"/>
              <p:cNvSpPr>
                <a:spLocks/>
              </p:cNvSpPr>
              <p:nvPr/>
            </p:nvSpPr>
            <p:spPr bwMode="auto">
              <a:xfrm>
                <a:off x="4341813" y="4668838"/>
                <a:ext cx="38100" cy="38100"/>
              </a:xfrm>
              <a:custGeom>
                <a:avLst/>
                <a:gdLst>
                  <a:gd name="T0" fmla="*/ 9 w 24"/>
                  <a:gd name="T1" fmla="*/ 23 h 24"/>
                  <a:gd name="T2" fmla="*/ 13 w 24"/>
                  <a:gd name="T3" fmla="*/ 23 h 24"/>
                  <a:gd name="T4" fmla="*/ 15 w 24"/>
                  <a:gd name="T5" fmla="*/ 23 h 24"/>
                  <a:gd name="T6" fmla="*/ 15 w 24"/>
                  <a:gd name="T7" fmla="*/ 21 h 24"/>
                  <a:gd name="T8" fmla="*/ 17 w 24"/>
                  <a:gd name="T9" fmla="*/ 21 h 24"/>
                  <a:gd name="T10" fmla="*/ 19 w 24"/>
                  <a:gd name="T11" fmla="*/ 19 h 24"/>
                  <a:gd name="T12" fmla="*/ 21 w 24"/>
                  <a:gd name="T13" fmla="*/ 19 h 24"/>
                  <a:gd name="T14" fmla="*/ 21 w 24"/>
                  <a:gd name="T15" fmla="*/ 17 h 24"/>
                  <a:gd name="T16" fmla="*/ 21 w 24"/>
                  <a:gd name="T17" fmla="*/ 15 h 24"/>
                  <a:gd name="T18" fmla="*/ 23 w 24"/>
                  <a:gd name="T19" fmla="*/ 13 h 24"/>
                  <a:gd name="T20" fmla="*/ 23 w 24"/>
                  <a:gd name="T21" fmla="*/ 12 h 24"/>
                  <a:gd name="T22" fmla="*/ 23 w 24"/>
                  <a:gd name="T23" fmla="*/ 10 h 24"/>
                  <a:gd name="T24" fmla="*/ 21 w 24"/>
                  <a:gd name="T25" fmla="*/ 8 h 24"/>
                  <a:gd name="T26" fmla="*/ 21 w 24"/>
                  <a:gd name="T27" fmla="*/ 6 h 24"/>
                  <a:gd name="T28" fmla="*/ 21 w 24"/>
                  <a:gd name="T29" fmla="*/ 6 h 24"/>
                  <a:gd name="T30" fmla="*/ 19 w 24"/>
                  <a:gd name="T31" fmla="*/ 4 h 24"/>
                  <a:gd name="T32" fmla="*/ 17 w 24"/>
                  <a:gd name="T33" fmla="*/ 2 h 24"/>
                  <a:gd name="T34" fmla="*/ 15 w 24"/>
                  <a:gd name="T35" fmla="*/ 2 h 24"/>
                  <a:gd name="T36" fmla="*/ 15 w 24"/>
                  <a:gd name="T37" fmla="*/ 0 h 24"/>
                  <a:gd name="T38" fmla="*/ 13 w 24"/>
                  <a:gd name="T39" fmla="*/ 0 h 24"/>
                  <a:gd name="T40" fmla="*/ 11 w 24"/>
                  <a:gd name="T41" fmla="*/ 0 h 24"/>
                  <a:gd name="T42" fmla="*/ 9 w 24"/>
                  <a:gd name="T43" fmla="*/ 0 h 24"/>
                  <a:gd name="T44" fmla="*/ 7 w 24"/>
                  <a:gd name="T45" fmla="*/ 0 h 24"/>
                  <a:gd name="T46" fmla="*/ 5 w 24"/>
                  <a:gd name="T47" fmla="*/ 2 h 24"/>
                  <a:gd name="T48" fmla="*/ 3 w 24"/>
                  <a:gd name="T49" fmla="*/ 2 h 24"/>
                  <a:gd name="T50" fmla="*/ 2 w 24"/>
                  <a:gd name="T51" fmla="*/ 4 h 24"/>
                  <a:gd name="T52" fmla="*/ 2 w 24"/>
                  <a:gd name="T53" fmla="*/ 6 h 24"/>
                  <a:gd name="T54" fmla="*/ 0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2 h 24"/>
                  <a:gd name="T62" fmla="*/ 0 w 24"/>
                  <a:gd name="T63" fmla="*/ 13 h 24"/>
                  <a:gd name="T64" fmla="*/ 0 w 24"/>
                  <a:gd name="T65" fmla="*/ 15 h 24"/>
                  <a:gd name="T66" fmla="*/ 0 w 24"/>
                  <a:gd name="T67" fmla="*/ 17 h 24"/>
                  <a:gd name="T68" fmla="*/ 2 w 24"/>
                  <a:gd name="T69" fmla="*/ 19 h 24"/>
                  <a:gd name="T70" fmla="*/ 2 w 24"/>
                  <a:gd name="T71" fmla="*/ 19 h 24"/>
                  <a:gd name="T72" fmla="*/ 3 w 24"/>
                  <a:gd name="T73" fmla="*/ 21 h 24"/>
                  <a:gd name="T74" fmla="*/ 5 w 24"/>
                  <a:gd name="T75" fmla="*/ 21 h 24"/>
                  <a:gd name="T76" fmla="*/ 7 w 24"/>
                  <a:gd name="T77" fmla="*/ 23 h 24"/>
                  <a:gd name="T78" fmla="*/ 9 w 24"/>
                  <a:gd name="T79" fmla="*/ 23 h 24"/>
                  <a:gd name="T80" fmla="*/ 11 w 24"/>
                  <a:gd name="T81" fmla="*/ 23 h 24"/>
                  <a:gd name="T82" fmla="*/ 11 w 24"/>
                  <a:gd name="T83" fmla="*/ 23 h 24"/>
                  <a:gd name="T84" fmla="*/ 9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9" y="23"/>
                    </a:moveTo>
                    <a:lnTo>
                      <a:pt x="13" y="23"/>
                    </a:lnTo>
                    <a:lnTo>
                      <a:pt x="15" y="23"/>
                    </a:lnTo>
                    <a:lnTo>
                      <a:pt x="15" y="21"/>
                    </a:lnTo>
                    <a:lnTo>
                      <a:pt x="17" y="21"/>
                    </a:lnTo>
                    <a:lnTo>
                      <a:pt x="19" y="19"/>
                    </a:lnTo>
                    <a:lnTo>
                      <a:pt x="21" y="19"/>
                    </a:lnTo>
                    <a:lnTo>
                      <a:pt x="21" y="17"/>
                    </a:lnTo>
                    <a:lnTo>
                      <a:pt x="21" y="15"/>
                    </a:lnTo>
                    <a:lnTo>
                      <a:pt x="23" y="13"/>
                    </a:lnTo>
                    <a:lnTo>
                      <a:pt x="23" y="12"/>
                    </a:lnTo>
                    <a:lnTo>
                      <a:pt x="23" y="10"/>
                    </a:lnTo>
                    <a:lnTo>
                      <a:pt x="21" y="8"/>
                    </a:lnTo>
                    <a:lnTo>
                      <a:pt x="21" y="6"/>
                    </a:lnTo>
                    <a:lnTo>
                      <a:pt x="19" y="4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3" y="21"/>
                    </a:lnTo>
                    <a:lnTo>
                      <a:pt x="5" y="21"/>
                    </a:lnTo>
                    <a:lnTo>
                      <a:pt x="7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9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8" name="Freeform 40"/>
              <p:cNvSpPr>
                <a:spLocks/>
              </p:cNvSpPr>
              <p:nvPr/>
            </p:nvSpPr>
            <p:spPr bwMode="auto">
              <a:xfrm>
                <a:off x="4341813" y="5140325"/>
                <a:ext cx="38100" cy="38100"/>
              </a:xfrm>
              <a:custGeom>
                <a:avLst/>
                <a:gdLst>
                  <a:gd name="T0" fmla="*/ 9 w 24"/>
                  <a:gd name="T1" fmla="*/ 23 h 24"/>
                  <a:gd name="T2" fmla="*/ 13 w 24"/>
                  <a:gd name="T3" fmla="*/ 23 h 24"/>
                  <a:gd name="T4" fmla="*/ 15 w 24"/>
                  <a:gd name="T5" fmla="*/ 23 h 24"/>
                  <a:gd name="T6" fmla="*/ 15 w 24"/>
                  <a:gd name="T7" fmla="*/ 23 h 24"/>
                  <a:gd name="T8" fmla="*/ 17 w 24"/>
                  <a:gd name="T9" fmla="*/ 21 h 24"/>
                  <a:gd name="T10" fmla="*/ 19 w 24"/>
                  <a:gd name="T11" fmla="*/ 19 h 24"/>
                  <a:gd name="T12" fmla="*/ 19 w 24"/>
                  <a:gd name="T13" fmla="*/ 19 h 24"/>
                  <a:gd name="T14" fmla="*/ 21 w 24"/>
                  <a:gd name="T15" fmla="*/ 17 h 24"/>
                  <a:gd name="T16" fmla="*/ 21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10 h 24"/>
                  <a:gd name="T24" fmla="*/ 21 w 24"/>
                  <a:gd name="T25" fmla="*/ 8 h 24"/>
                  <a:gd name="T26" fmla="*/ 21 w 24"/>
                  <a:gd name="T27" fmla="*/ 6 h 24"/>
                  <a:gd name="T28" fmla="*/ 19 w 24"/>
                  <a:gd name="T29" fmla="*/ 6 h 24"/>
                  <a:gd name="T30" fmla="*/ 19 w 24"/>
                  <a:gd name="T31" fmla="*/ 4 h 24"/>
                  <a:gd name="T32" fmla="*/ 17 w 24"/>
                  <a:gd name="T33" fmla="*/ 2 h 24"/>
                  <a:gd name="T34" fmla="*/ 15 w 24"/>
                  <a:gd name="T35" fmla="*/ 2 h 24"/>
                  <a:gd name="T36" fmla="*/ 15 w 24"/>
                  <a:gd name="T37" fmla="*/ 0 h 24"/>
                  <a:gd name="T38" fmla="*/ 13 w 24"/>
                  <a:gd name="T39" fmla="*/ 0 h 24"/>
                  <a:gd name="T40" fmla="*/ 11 w 24"/>
                  <a:gd name="T41" fmla="*/ 0 h 24"/>
                  <a:gd name="T42" fmla="*/ 9 w 24"/>
                  <a:gd name="T43" fmla="*/ 0 h 24"/>
                  <a:gd name="T44" fmla="*/ 7 w 24"/>
                  <a:gd name="T45" fmla="*/ 0 h 24"/>
                  <a:gd name="T46" fmla="*/ 5 w 24"/>
                  <a:gd name="T47" fmla="*/ 2 h 24"/>
                  <a:gd name="T48" fmla="*/ 3 w 24"/>
                  <a:gd name="T49" fmla="*/ 2 h 24"/>
                  <a:gd name="T50" fmla="*/ 2 w 24"/>
                  <a:gd name="T51" fmla="*/ 4 h 24"/>
                  <a:gd name="T52" fmla="*/ 2 w 24"/>
                  <a:gd name="T53" fmla="*/ 6 h 24"/>
                  <a:gd name="T54" fmla="*/ 0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0 w 24"/>
                  <a:gd name="T67" fmla="*/ 17 h 24"/>
                  <a:gd name="T68" fmla="*/ 2 w 24"/>
                  <a:gd name="T69" fmla="*/ 19 h 24"/>
                  <a:gd name="T70" fmla="*/ 2 w 24"/>
                  <a:gd name="T71" fmla="*/ 19 h 24"/>
                  <a:gd name="T72" fmla="*/ 3 w 24"/>
                  <a:gd name="T73" fmla="*/ 21 h 24"/>
                  <a:gd name="T74" fmla="*/ 5 w 24"/>
                  <a:gd name="T75" fmla="*/ 23 h 24"/>
                  <a:gd name="T76" fmla="*/ 7 w 24"/>
                  <a:gd name="T77" fmla="*/ 23 h 24"/>
                  <a:gd name="T78" fmla="*/ 9 w 24"/>
                  <a:gd name="T79" fmla="*/ 23 h 24"/>
                  <a:gd name="T80" fmla="*/ 11 w 24"/>
                  <a:gd name="T81" fmla="*/ 23 h 24"/>
                  <a:gd name="T82" fmla="*/ 11 w 24"/>
                  <a:gd name="T83" fmla="*/ 23 h 24"/>
                  <a:gd name="T84" fmla="*/ 9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9" y="23"/>
                    </a:moveTo>
                    <a:lnTo>
                      <a:pt x="13" y="23"/>
                    </a:lnTo>
                    <a:lnTo>
                      <a:pt x="15" y="23"/>
                    </a:lnTo>
                    <a:lnTo>
                      <a:pt x="17" y="21"/>
                    </a:lnTo>
                    <a:lnTo>
                      <a:pt x="19" y="19"/>
                    </a:lnTo>
                    <a:lnTo>
                      <a:pt x="21" y="17"/>
                    </a:lnTo>
                    <a:lnTo>
                      <a:pt x="21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10"/>
                    </a:lnTo>
                    <a:lnTo>
                      <a:pt x="21" y="8"/>
                    </a:lnTo>
                    <a:lnTo>
                      <a:pt x="21" y="6"/>
                    </a:lnTo>
                    <a:lnTo>
                      <a:pt x="19" y="6"/>
                    </a:lnTo>
                    <a:lnTo>
                      <a:pt x="19" y="4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3" y="21"/>
                    </a:lnTo>
                    <a:lnTo>
                      <a:pt x="5" y="23"/>
                    </a:lnTo>
                    <a:lnTo>
                      <a:pt x="7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9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9" name="Line 43"/>
              <p:cNvSpPr>
                <a:spLocks noChangeShapeType="1"/>
              </p:cNvSpPr>
              <p:nvPr/>
            </p:nvSpPr>
            <p:spPr bwMode="auto">
              <a:xfrm flipH="1" flipV="1">
                <a:off x="4019550" y="4049713"/>
                <a:ext cx="698500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0" name="Freeform 44"/>
              <p:cNvSpPr>
                <a:spLocks/>
              </p:cNvSpPr>
              <p:nvPr/>
            </p:nvSpPr>
            <p:spPr bwMode="auto">
              <a:xfrm>
                <a:off x="4273550" y="4359275"/>
                <a:ext cx="1412875" cy="450850"/>
              </a:xfrm>
              <a:custGeom>
                <a:avLst/>
                <a:gdLst>
                  <a:gd name="T0" fmla="*/ 889 w 935"/>
                  <a:gd name="T1" fmla="*/ 283 h 284"/>
                  <a:gd name="T2" fmla="*/ 0 w 935"/>
                  <a:gd name="T3" fmla="*/ 283 h 284"/>
                  <a:gd name="T4" fmla="*/ 0 w 935"/>
                  <a:gd name="T5" fmla="*/ 0 h 284"/>
                  <a:gd name="T6" fmla="*/ 0 60000 65536"/>
                  <a:gd name="T7" fmla="*/ 0 60000 65536"/>
                  <a:gd name="T8" fmla="*/ 0 60000 65536"/>
                  <a:gd name="T9" fmla="*/ 0 w 935"/>
                  <a:gd name="T10" fmla="*/ 0 h 284"/>
                  <a:gd name="T11" fmla="*/ 935 w 935"/>
                  <a:gd name="T12" fmla="*/ 284 h 2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35" h="284">
                    <a:moveTo>
                      <a:pt x="934" y="283"/>
                    </a:moveTo>
                    <a:lnTo>
                      <a:pt x="0" y="283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1" name="Freeform 45"/>
              <p:cNvSpPr>
                <a:spLocks/>
              </p:cNvSpPr>
              <p:nvPr/>
            </p:nvSpPr>
            <p:spPr bwMode="auto">
              <a:xfrm>
                <a:off x="5686425" y="3081338"/>
                <a:ext cx="147638" cy="2820988"/>
              </a:xfrm>
              <a:custGeom>
                <a:avLst/>
                <a:gdLst>
                  <a:gd name="T0" fmla="*/ 90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0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2" name="Freeform 46"/>
              <p:cNvSpPr>
                <a:spLocks/>
              </p:cNvSpPr>
              <p:nvPr/>
            </p:nvSpPr>
            <p:spPr bwMode="auto">
              <a:xfrm>
                <a:off x="4602163" y="3141663"/>
                <a:ext cx="579438" cy="669925"/>
              </a:xfrm>
              <a:custGeom>
                <a:avLst/>
                <a:gdLst>
                  <a:gd name="T0" fmla="*/ 0 w 301"/>
                  <a:gd name="T1" fmla="*/ 0 h 422"/>
                  <a:gd name="T2" fmla="*/ 0 w 301"/>
                  <a:gd name="T3" fmla="*/ 170 h 422"/>
                  <a:gd name="T4" fmla="*/ 75 w 301"/>
                  <a:gd name="T5" fmla="*/ 210 h 422"/>
                  <a:gd name="T6" fmla="*/ 0 w 301"/>
                  <a:gd name="T7" fmla="*/ 251 h 422"/>
                  <a:gd name="T8" fmla="*/ 0 w 301"/>
                  <a:gd name="T9" fmla="*/ 421 h 422"/>
                  <a:gd name="T10" fmla="*/ 364 w 301"/>
                  <a:gd name="T11" fmla="*/ 285 h 422"/>
                  <a:gd name="T12" fmla="*/ 364 w 301"/>
                  <a:gd name="T13" fmla="*/ 138 h 422"/>
                  <a:gd name="T14" fmla="*/ 0 w 301"/>
                  <a:gd name="T15" fmla="*/ 0 h 422"/>
                  <a:gd name="T16" fmla="*/ 0 w 301"/>
                  <a:gd name="T17" fmla="*/ 0 h 42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01"/>
                  <a:gd name="T28" fmla="*/ 0 h 422"/>
                  <a:gd name="T29" fmla="*/ 301 w 301"/>
                  <a:gd name="T30" fmla="*/ 422 h 42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01" h="422">
                    <a:moveTo>
                      <a:pt x="0" y="0"/>
                    </a:moveTo>
                    <a:lnTo>
                      <a:pt x="0" y="170"/>
                    </a:lnTo>
                    <a:lnTo>
                      <a:pt x="62" y="210"/>
                    </a:lnTo>
                    <a:lnTo>
                      <a:pt x="0" y="251"/>
                    </a:lnTo>
                    <a:lnTo>
                      <a:pt x="0" y="421"/>
                    </a:lnTo>
                    <a:lnTo>
                      <a:pt x="300" y="285"/>
                    </a:lnTo>
                    <a:lnTo>
                      <a:pt x="300" y="13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FF99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3" name="Freeform 47"/>
              <p:cNvSpPr>
                <a:spLocks/>
              </p:cNvSpPr>
              <p:nvPr/>
            </p:nvSpPr>
            <p:spPr bwMode="auto">
              <a:xfrm>
                <a:off x="4713288" y="3944938"/>
                <a:ext cx="620713" cy="727075"/>
              </a:xfrm>
              <a:custGeom>
                <a:avLst/>
                <a:gdLst>
                  <a:gd name="T0" fmla="*/ 0 w 300"/>
                  <a:gd name="T1" fmla="*/ 0 h 422"/>
                  <a:gd name="T2" fmla="*/ 0 w 300"/>
                  <a:gd name="T3" fmla="*/ 186 h 422"/>
                  <a:gd name="T4" fmla="*/ 80 w 300"/>
                  <a:gd name="T5" fmla="*/ 229 h 422"/>
                  <a:gd name="T6" fmla="*/ 0 w 300"/>
                  <a:gd name="T7" fmla="*/ 272 h 422"/>
                  <a:gd name="T8" fmla="*/ 0 w 300"/>
                  <a:gd name="T9" fmla="*/ 457 h 422"/>
                  <a:gd name="T10" fmla="*/ 390 w 300"/>
                  <a:gd name="T11" fmla="*/ 309 h 422"/>
                  <a:gd name="T12" fmla="*/ 390 w 300"/>
                  <a:gd name="T13" fmla="*/ 148 h 422"/>
                  <a:gd name="T14" fmla="*/ 0 w 300"/>
                  <a:gd name="T15" fmla="*/ 0 h 422"/>
                  <a:gd name="T16" fmla="*/ 0 w 300"/>
                  <a:gd name="T17" fmla="*/ 0 h 42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00"/>
                  <a:gd name="T28" fmla="*/ 0 h 422"/>
                  <a:gd name="T29" fmla="*/ 300 w 300"/>
                  <a:gd name="T30" fmla="*/ 422 h 42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00" h="422">
                    <a:moveTo>
                      <a:pt x="0" y="0"/>
                    </a:moveTo>
                    <a:lnTo>
                      <a:pt x="0" y="171"/>
                    </a:lnTo>
                    <a:lnTo>
                      <a:pt x="61" y="211"/>
                    </a:lnTo>
                    <a:lnTo>
                      <a:pt x="0" y="251"/>
                    </a:lnTo>
                    <a:lnTo>
                      <a:pt x="0" y="421"/>
                    </a:lnTo>
                    <a:lnTo>
                      <a:pt x="299" y="285"/>
                    </a:lnTo>
                    <a:lnTo>
                      <a:pt x="299" y="13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FF99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4" name="Freeform 48"/>
              <p:cNvSpPr>
                <a:spLocks/>
              </p:cNvSpPr>
              <p:nvPr/>
            </p:nvSpPr>
            <p:spPr bwMode="auto">
              <a:xfrm>
                <a:off x="4246563" y="3482975"/>
                <a:ext cx="239713" cy="379413"/>
              </a:xfrm>
              <a:custGeom>
                <a:avLst/>
                <a:gdLst>
                  <a:gd name="T0" fmla="*/ 73 w 151"/>
                  <a:gd name="T1" fmla="*/ 236 h 239"/>
                  <a:gd name="T2" fmla="*/ 86 w 151"/>
                  <a:gd name="T3" fmla="*/ 236 h 239"/>
                  <a:gd name="T4" fmla="*/ 98 w 151"/>
                  <a:gd name="T5" fmla="*/ 232 h 239"/>
                  <a:gd name="T6" fmla="*/ 109 w 151"/>
                  <a:gd name="T7" fmla="*/ 224 h 239"/>
                  <a:gd name="T8" fmla="*/ 119 w 151"/>
                  <a:gd name="T9" fmla="*/ 215 h 239"/>
                  <a:gd name="T10" fmla="*/ 129 w 151"/>
                  <a:gd name="T11" fmla="*/ 203 h 239"/>
                  <a:gd name="T12" fmla="*/ 134 w 151"/>
                  <a:gd name="T13" fmla="*/ 188 h 239"/>
                  <a:gd name="T14" fmla="*/ 142 w 151"/>
                  <a:gd name="T15" fmla="*/ 172 h 239"/>
                  <a:gd name="T16" fmla="*/ 146 w 151"/>
                  <a:gd name="T17" fmla="*/ 155 h 239"/>
                  <a:gd name="T18" fmla="*/ 150 w 151"/>
                  <a:gd name="T19" fmla="*/ 138 h 239"/>
                  <a:gd name="T20" fmla="*/ 150 w 151"/>
                  <a:gd name="T21" fmla="*/ 119 h 239"/>
                  <a:gd name="T22" fmla="*/ 150 w 151"/>
                  <a:gd name="T23" fmla="*/ 100 h 239"/>
                  <a:gd name="T24" fmla="*/ 146 w 151"/>
                  <a:gd name="T25" fmla="*/ 80 h 239"/>
                  <a:gd name="T26" fmla="*/ 142 w 151"/>
                  <a:gd name="T27" fmla="*/ 63 h 239"/>
                  <a:gd name="T28" fmla="*/ 134 w 151"/>
                  <a:gd name="T29" fmla="*/ 48 h 239"/>
                  <a:gd name="T30" fmla="*/ 129 w 151"/>
                  <a:gd name="T31" fmla="*/ 34 h 239"/>
                  <a:gd name="T32" fmla="*/ 119 w 151"/>
                  <a:gd name="T33" fmla="*/ 23 h 239"/>
                  <a:gd name="T34" fmla="*/ 109 w 151"/>
                  <a:gd name="T35" fmla="*/ 13 h 239"/>
                  <a:gd name="T36" fmla="*/ 98 w 151"/>
                  <a:gd name="T37" fmla="*/ 6 h 239"/>
                  <a:gd name="T38" fmla="*/ 86 w 151"/>
                  <a:gd name="T39" fmla="*/ 0 h 239"/>
                  <a:gd name="T40" fmla="*/ 75 w 151"/>
                  <a:gd name="T41" fmla="*/ 0 h 239"/>
                  <a:gd name="T42" fmla="*/ 62 w 151"/>
                  <a:gd name="T43" fmla="*/ 0 h 239"/>
                  <a:gd name="T44" fmla="*/ 50 w 151"/>
                  <a:gd name="T45" fmla="*/ 6 h 239"/>
                  <a:gd name="T46" fmla="*/ 40 w 151"/>
                  <a:gd name="T47" fmla="*/ 13 h 239"/>
                  <a:gd name="T48" fmla="*/ 31 w 151"/>
                  <a:gd name="T49" fmla="*/ 23 h 239"/>
                  <a:gd name="T50" fmla="*/ 21 w 151"/>
                  <a:gd name="T51" fmla="*/ 34 h 239"/>
                  <a:gd name="T52" fmla="*/ 14 w 151"/>
                  <a:gd name="T53" fmla="*/ 48 h 239"/>
                  <a:gd name="T54" fmla="*/ 8 w 151"/>
                  <a:gd name="T55" fmla="*/ 63 h 239"/>
                  <a:gd name="T56" fmla="*/ 4 w 151"/>
                  <a:gd name="T57" fmla="*/ 80 h 239"/>
                  <a:gd name="T58" fmla="*/ 0 w 151"/>
                  <a:gd name="T59" fmla="*/ 100 h 239"/>
                  <a:gd name="T60" fmla="*/ 0 w 151"/>
                  <a:gd name="T61" fmla="*/ 119 h 239"/>
                  <a:gd name="T62" fmla="*/ 0 w 151"/>
                  <a:gd name="T63" fmla="*/ 138 h 239"/>
                  <a:gd name="T64" fmla="*/ 4 w 151"/>
                  <a:gd name="T65" fmla="*/ 155 h 239"/>
                  <a:gd name="T66" fmla="*/ 8 w 151"/>
                  <a:gd name="T67" fmla="*/ 172 h 239"/>
                  <a:gd name="T68" fmla="*/ 14 w 151"/>
                  <a:gd name="T69" fmla="*/ 188 h 239"/>
                  <a:gd name="T70" fmla="*/ 21 w 151"/>
                  <a:gd name="T71" fmla="*/ 203 h 239"/>
                  <a:gd name="T72" fmla="*/ 31 w 151"/>
                  <a:gd name="T73" fmla="*/ 215 h 239"/>
                  <a:gd name="T74" fmla="*/ 40 w 151"/>
                  <a:gd name="T75" fmla="*/ 224 h 239"/>
                  <a:gd name="T76" fmla="*/ 50 w 151"/>
                  <a:gd name="T77" fmla="*/ 232 h 239"/>
                  <a:gd name="T78" fmla="*/ 62 w 151"/>
                  <a:gd name="T79" fmla="*/ 236 h 239"/>
                  <a:gd name="T80" fmla="*/ 75 w 151"/>
                  <a:gd name="T81" fmla="*/ 238 h 239"/>
                  <a:gd name="T82" fmla="*/ 75 w 151"/>
                  <a:gd name="T83" fmla="*/ 238 h 239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51"/>
                  <a:gd name="T127" fmla="*/ 0 h 239"/>
                  <a:gd name="T128" fmla="*/ 151 w 151"/>
                  <a:gd name="T129" fmla="*/ 239 h 239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51" h="239">
                    <a:moveTo>
                      <a:pt x="73" y="236"/>
                    </a:moveTo>
                    <a:lnTo>
                      <a:pt x="86" y="236"/>
                    </a:lnTo>
                    <a:lnTo>
                      <a:pt x="98" y="232"/>
                    </a:lnTo>
                    <a:lnTo>
                      <a:pt x="109" y="224"/>
                    </a:lnTo>
                    <a:lnTo>
                      <a:pt x="119" y="215"/>
                    </a:lnTo>
                    <a:lnTo>
                      <a:pt x="129" y="203"/>
                    </a:lnTo>
                    <a:lnTo>
                      <a:pt x="134" y="188"/>
                    </a:lnTo>
                    <a:lnTo>
                      <a:pt x="142" y="172"/>
                    </a:lnTo>
                    <a:lnTo>
                      <a:pt x="146" y="155"/>
                    </a:lnTo>
                    <a:lnTo>
                      <a:pt x="150" y="138"/>
                    </a:lnTo>
                    <a:lnTo>
                      <a:pt x="150" y="119"/>
                    </a:lnTo>
                    <a:lnTo>
                      <a:pt x="150" y="100"/>
                    </a:lnTo>
                    <a:lnTo>
                      <a:pt x="146" y="80"/>
                    </a:lnTo>
                    <a:lnTo>
                      <a:pt x="142" y="63"/>
                    </a:lnTo>
                    <a:lnTo>
                      <a:pt x="134" y="48"/>
                    </a:lnTo>
                    <a:lnTo>
                      <a:pt x="129" y="34"/>
                    </a:lnTo>
                    <a:lnTo>
                      <a:pt x="119" y="23"/>
                    </a:lnTo>
                    <a:lnTo>
                      <a:pt x="109" y="13"/>
                    </a:lnTo>
                    <a:lnTo>
                      <a:pt x="98" y="6"/>
                    </a:lnTo>
                    <a:lnTo>
                      <a:pt x="86" y="0"/>
                    </a:lnTo>
                    <a:lnTo>
                      <a:pt x="75" y="0"/>
                    </a:lnTo>
                    <a:lnTo>
                      <a:pt x="62" y="0"/>
                    </a:lnTo>
                    <a:lnTo>
                      <a:pt x="50" y="6"/>
                    </a:lnTo>
                    <a:lnTo>
                      <a:pt x="40" y="13"/>
                    </a:lnTo>
                    <a:lnTo>
                      <a:pt x="31" y="23"/>
                    </a:lnTo>
                    <a:lnTo>
                      <a:pt x="21" y="34"/>
                    </a:lnTo>
                    <a:lnTo>
                      <a:pt x="14" y="48"/>
                    </a:lnTo>
                    <a:lnTo>
                      <a:pt x="8" y="63"/>
                    </a:lnTo>
                    <a:lnTo>
                      <a:pt x="4" y="80"/>
                    </a:lnTo>
                    <a:lnTo>
                      <a:pt x="0" y="100"/>
                    </a:lnTo>
                    <a:lnTo>
                      <a:pt x="0" y="119"/>
                    </a:lnTo>
                    <a:lnTo>
                      <a:pt x="0" y="138"/>
                    </a:lnTo>
                    <a:lnTo>
                      <a:pt x="4" y="155"/>
                    </a:lnTo>
                    <a:lnTo>
                      <a:pt x="8" y="172"/>
                    </a:lnTo>
                    <a:lnTo>
                      <a:pt x="14" y="188"/>
                    </a:lnTo>
                    <a:lnTo>
                      <a:pt x="21" y="203"/>
                    </a:lnTo>
                    <a:lnTo>
                      <a:pt x="31" y="215"/>
                    </a:lnTo>
                    <a:lnTo>
                      <a:pt x="40" y="224"/>
                    </a:lnTo>
                    <a:lnTo>
                      <a:pt x="50" y="232"/>
                    </a:lnTo>
                    <a:lnTo>
                      <a:pt x="62" y="236"/>
                    </a:lnTo>
                    <a:lnTo>
                      <a:pt x="75" y="238"/>
                    </a:lnTo>
                  </a:path>
                </a:pathLst>
              </a:custGeom>
              <a:solidFill>
                <a:srgbClr val="EAEAEA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5" name="Rectangle 49"/>
              <p:cNvSpPr>
                <a:spLocks noChangeArrowheads="1"/>
              </p:cNvSpPr>
              <p:nvPr/>
            </p:nvSpPr>
            <p:spPr bwMode="auto">
              <a:xfrm>
                <a:off x="4733925" y="4383088"/>
                <a:ext cx="185722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ALU</a:t>
                </a:r>
              </a:p>
            </p:txBody>
          </p:sp>
          <p:sp>
            <p:nvSpPr>
              <p:cNvPr id="246" name="Rectangle 50"/>
              <p:cNvSpPr>
                <a:spLocks noChangeArrowheads="1"/>
              </p:cNvSpPr>
              <p:nvPr/>
            </p:nvSpPr>
            <p:spPr bwMode="auto">
              <a:xfrm>
                <a:off x="5038725" y="4319588"/>
                <a:ext cx="263502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result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48" name="Rectangle 52"/>
              <p:cNvSpPr>
                <a:spLocks noChangeArrowheads="1"/>
              </p:cNvSpPr>
              <p:nvPr/>
            </p:nvSpPr>
            <p:spPr bwMode="auto">
              <a:xfrm>
                <a:off x="4887913" y="3319463"/>
                <a:ext cx="263502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Add </a:t>
                </a:r>
              </a:p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result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49" name="Rectangle 53"/>
              <p:cNvSpPr>
                <a:spLocks noChangeArrowheads="1"/>
              </p:cNvSpPr>
              <p:nvPr/>
            </p:nvSpPr>
            <p:spPr bwMode="auto">
              <a:xfrm>
                <a:off x="4619625" y="3529013"/>
                <a:ext cx="182547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Add</a:t>
                </a:r>
              </a:p>
            </p:txBody>
          </p:sp>
          <p:sp>
            <p:nvSpPr>
              <p:cNvPr id="250" name="Rectangle 54"/>
              <p:cNvSpPr>
                <a:spLocks noChangeArrowheads="1"/>
              </p:cNvSpPr>
              <p:nvPr/>
            </p:nvSpPr>
            <p:spPr bwMode="auto">
              <a:xfrm>
                <a:off x="4283092" y="3573618"/>
                <a:ext cx="184134" cy="2046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Shift </a:t>
                </a:r>
              </a:p>
              <a:p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left 1</a:t>
                </a:r>
              </a:p>
            </p:txBody>
          </p:sp>
          <p:sp>
            <p:nvSpPr>
              <p:cNvPr id="251" name="Line 55"/>
              <p:cNvSpPr>
                <a:spLocks noChangeShapeType="1"/>
              </p:cNvSpPr>
              <p:nvPr/>
            </p:nvSpPr>
            <p:spPr bwMode="auto">
              <a:xfrm flipH="1" flipV="1">
                <a:off x="4614863" y="4514850"/>
                <a:ext cx="103188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2" name="Line 56"/>
              <p:cNvSpPr>
                <a:spLocks noChangeShapeType="1"/>
              </p:cNvSpPr>
              <p:nvPr/>
            </p:nvSpPr>
            <p:spPr bwMode="auto">
              <a:xfrm flipH="1" flipV="1">
                <a:off x="4010025" y="4357688"/>
                <a:ext cx="460375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3" name="Line 57"/>
              <p:cNvSpPr>
                <a:spLocks noChangeShapeType="1"/>
              </p:cNvSpPr>
              <p:nvPr/>
            </p:nvSpPr>
            <p:spPr bwMode="auto">
              <a:xfrm flipH="1" flipV="1">
                <a:off x="4359275" y="4681538"/>
                <a:ext cx="112713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4" name="Line 58"/>
              <p:cNvSpPr>
                <a:spLocks noChangeShapeType="1"/>
              </p:cNvSpPr>
              <p:nvPr/>
            </p:nvSpPr>
            <p:spPr bwMode="auto">
              <a:xfrm flipH="1">
                <a:off x="5187950" y="3471863"/>
                <a:ext cx="488950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5" name="Line 59"/>
              <p:cNvSpPr>
                <a:spLocks noChangeShapeType="1"/>
              </p:cNvSpPr>
              <p:nvPr/>
            </p:nvSpPr>
            <p:spPr bwMode="auto">
              <a:xfrm flipH="1" flipV="1">
                <a:off x="5326063" y="4400550"/>
                <a:ext cx="360363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6" name="Rectangle 62"/>
              <p:cNvSpPr>
                <a:spLocks noChangeArrowheads="1"/>
              </p:cNvSpPr>
              <p:nvPr/>
            </p:nvSpPr>
            <p:spPr bwMode="auto">
              <a:xfrm>
                <a:off x="4591065" y="5002213"/>
                <a:ext cx="344458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rgbClr val="EB7500"/>
                    </a:solidFill>
                    <a:latin typeface="+mj-lt"/>
                  </a:rPr>
                  <a:t>ALU</a:t>
                </a:r>
              </a:p>
              <a:p>
                <a:pPr algn="ctr"/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Control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258" name="Line 65"/>
              <p:cNvSpPr>
                <a:spLocks noChangeShapeType="1"/>
              </p:cNvSpPr>
              <p:nvPr/>
            </p:nvSpPr>
            <p:spPr bwMode="auto">
              <a:xfrm flipH="1">
                <a:off x="4010024" y="5681664"/>
                <a:ext cx="166846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9" name="Line 66"/>
              <p:cNvSpPr>
                <a:spLocks noChangeShapeType="1"/>
              </p:cNvSpPr>
              <p:nvPr/>
            </p:nvSpPr>
            <p:spPr bwMode="auto">
              <a:xfrm flipH="1" flipV="1">
                <a:off x="4486275" y="3667125"/>
                <a:ext cx="112713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60" name="Rectangle 67"/>
              <p:cNvSpPr>
                <a:spLocks noChangeArrowheads="1"/>
              </p:cNvSpPr>
              <p:nvPr/>
            </p:nvSpPr>
            <p:spPr bwMode="auto">
              <a:xfrm>
                <a:off x="3067069" y="3437503"/>
                <a:ext cx="431763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RegWrite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261" name="Rectangle 68"/>
              <p:cNvSpPr>
                <a:spLocks noChangeArrowheads="1"/>
              </p:cNvSpPr>
              <p:nvPr/>
            </p:nvSpPr>
            <p:spPr bwMode="auto">
              <a:xfrm>
                <a:off x="2880684" y="3867157"/>
                <a:ext cx="380968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reg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262" name="Rectangle 69"/>
              <p:cNvSpPr>
                <a:spLocks noChangeArrowheads="1"/>
              </p:cNvSpPr>
              <p:nvPr/>
            </p:nvSpPr>
            <p:spPr bwMode="auto">
              <a:xfrm>
                <a:off x="2884605" y="4119546"/>
                <a:ext cx="380968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reg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2</a:t>
                </a:r>
              </a:p>
            </p:txBody>
          </p:sp>
          <p:sp>
            <p:nvSpPr>
              <p:cNvPr id="263" name="Rectangle 70"/>
              <p:cNvSpPr>
                <a:spLocks noChangeArrowheads="1"/>
              </p:cNvSpPr>
              <p:nvPr/>
            </p:nvSpPr>
            <p:spPr bwMode="auto">
              <a:xfrm>
                <a:off x="2892480" y="4359228"/>
                <a:ext cx="336521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Write reg</a:t>
                </a:r>
                <a:endParaRPr lang="en-US" sz="7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64" name="Rectangle 71"/>
              <p:cNvSpPr>
                <a:spLocks noChangeArrowheads="1"/>
              </p:cNvSpPr>
              <p:nvPr/>
            </p:nvSpPr>
            <p:spPr bwMode="auto">
              <a:xfrm>
                <a:off x="2887417" y="4591380"/>
                <a:ext cx="377793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Write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data</a:t>
                </a:r>
              </a:p>
            </p:txBody>
          </p:sp>
          <p:sp>
            <p:nvSpPr>
              <p:cNvPr id="265" name="Rectangle 72"/>
              <p:cNvSpPr>
                <a:spLocks noChangeArrowheads="1"/>
              </p:cNvSpPr>
              <p:nvPr/>
            </p:nvSpPr>
            <p:spPr bwMode="auto">
              <a:xfrm>
                <a:off x="3252970" y="4009338"/>
                <a:ext cx="422239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data 1</a:t>
                </a:r>
              </a:p>
            </p:txBody>
          </p:sp>
          <p:sp>
            <p:nvSpPr>
              <p:cNvPr id="266" name="Rectangle 73"/>
              <p:cNvSpPr>
                <a:spLocks noChangeArrowheads="1"/>
              </p:cNvSpPr>
              <p:nvPr/>
            </p:nvSpPr>
            <p:spPr bwMode="auto">
              <a:xfrm>
                <a:off x="3258731" y="4311681"/>
                <a:ext cx="422239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data 2</a:t>
                </a:r>
              </a:p>
            </p:txBody>
          </p:sp>
          <p:sp>
            <p:nvSpPr>
              <p:cNvPr id="267" name="Rectangle 74"/>
              <p:cNvSpPr>
                <a:spLocks noChangeArrowheads="1"/>
              </p:cNvSpPr>
              <p:nvPr/>
            </p:nvSpPr>
            <p:spPr bwMode="auto">
              <a:xfrm>
                <a:off x="3279774" y="4525078"/>
                <a:ext cx="387303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r"/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Register </a:t>
                </a: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File</a:t>
                </a:r>
              </a:p>
            </p:txBody>
          </p:sp>
          <p:sp>
            <p:nvSpPr>
              <p:cNvPr id="268" name="Freeform 79"/>
              <p:cNvSpPr>
                <a:spLocks/>
              </p:cNvSpPr>
              <p:nvPr/>
            </p:nvSpPr>
            <p:spPr bwMode="auto">
              <a:xfrm>
                <a:off x="3319463" y="4862513"/>
                <a:ext cx="341313" cy="582613"/>
              </a:xfrm>
              <a:custGeom>
                <a:avLst/>
                <a:gdLst>
                  <a:gd name="T0" fmla="*/ 107 w 173"/>
                  <a:gd name="T1" fmla="*/ 366 h 367"/>
                  <a:gd name="T2" fmla="*/ 123 w 173"/>
                  <a:gd name="T3" fmla="*/ 364 h 367"/>
                  <a:gd name="T4" fmla="*/ 140 w 173"/>
                  <a:gd name="T5" fmla="*/ 357 h 367"/>
                  <a:gd name="T6" fmla="*/ 157 w 173"/>
                  <a:gd name="T7" fmla="*/ 345 h 367"/>
                  <a:gd name="T8" fmla="*/ 172 w 173"/>
                  <a:gd name="T9" fmla="*/ 332 h 367"/>
                  <a:gd name="T10" fmla="*/ 183 w 173"/>
                  <a:gd name="T11" fmla="*/ 313 h 367"/>
                  <a:gd name="T12" fmla="*/ 193 w 173"/>
                  <a:gd name="T13" fmla="*/ 292 h 367"/>
                  <a:gd name="T14" fmla="*/ 203 w 173"/>
                  <a:gd name="T15" fmla="*/ 267 h 367"/>
                  <a:gd name="T16" fmla="*/ 209 w 173"/>
                  <a:gd name="T17" fmla="*/ 242 h 367"/>
                  <a:gd name="T18" fmla="*/ 214 w 173"/>
                  <a:gd name="T19" fmla="*/ 213 h 367"/>
                  <a:gd name="T20" fmla="*/ 214 w 173"/>
                  <a:gd name="T21" fmla="*/ 182 h 367"/>
                  <a:gd name="T22" fmla="*/ 214 w 173"/>
                  <a:gd name="T23" fmla="*/ 154 h 367"/>
                  <a:gd name="T24" fmla="*/ 209 w 173"/>
                  <a:gd name="T25" fmla="*/ 125 h 367"/>
                  <a:gd name="T26" fmla="*/ 203 w 173"/>
                  <a:gd name="T27" fmla="*/ 98 h 367"/>
                  <a:gd name="T28" fmla="*/ 193 w 173"/>
                  <a:gd name="T29" fmla="*/ 75 h 367"/>
                  <a:gd name="T30" fmla="*/ 183 w 173"/>
                  <a:gd name="T31" fmla="*/ 54 h 367"/>
                  <a:gd name="T32" fmla="*/ 172 w 173"/>
                  <a:gd name="T33" fmla="*/ 35 h 367"/>
                  <a:gd name="T34" fmla="*/ 157 w 173"/>
                  <a:gd name="T35" fmla="*/ 20 h 367"/>
                  <a:gd name="T36" fmla="*/ 140 w 173"/>
                  <a:gd name="T37" fmla="*/ 8 h 367"/>
                  <a:gd name="T38" fmla="*/ 123 w 173"/>
                  <a:gd name="T39" fmla="*/ 2 h 367"/>
                  <a:gd name="T40" fmla="*/ 107 w 173"/>
                  <a:gd name="T41" fmla="*/ 0 h 367"/>
                  <a:gd name="T42" fmla="*/ 91 w 173"/>
                  <a:gd name="T43" fmla="*/ 2 h 367"/>
                  <a:gd name="T44" fmla="*/ 73 w 173"/>
                  <a:gd name="T45" fmla="*/ 8 h 367"/>
                  <a:gd name="T46" fmla="*/ 57 w 173"/>
                  <a:gd name="T47" fmla="*/ 20 h 367"/>
                  <a:gd name="T48" fmla="*/ 45 w 173"/>
                  <a:gd name="T49" fmla="*/ 35 h 367"/>
                  <a:gd name="T50" fmla="*/ 31 w 173"/>
                  <a:gd name="T51" fmla="*/ 54 h 367"/>
                  <a:gd name="T52" fmla="*/ 21 w 173"/>
                  <a:gd name="T53" fmla="*/ 75 h 367"/>
                  <a:gd name="T54" fmla="*/ 11 w 173"/>
                  <a:gd name="T55" fmla="*/ 98 h 367"/>
                  <a:gd name="T56" fmla="*/ 5 w 173"/>
                  <a:gd name="T57" fmla="*/ 125 h 367"/>
                  <a:gd name="T58" fmla="*/ 2 w 173"/>
                  <a:gd name="T59" fmla="*/ 154 h 367"/>
                  <a:gd name="T60" fmla="*/ 0 w 173"/>
                  <a:gd name="T61" fmla="*/ 182 h 367"/>
                  <a:gd name="T62" fmla="*/ 2 w 173"/>
                  <a:gd name="T63" fmla="*/ 213 h 367"/>
                  <a:gd name="T64" fmla="*/ 5 w 173"/>
                  <a:gd name="T65" fmla="*/ 242 h 367"/>
                  <a:gd name="T66" fmla="*/ 11 w 173"/>
                  <a:gd name="T67" fmla="*/ 267 h 367"/>
                  <a:gd name="T68" fmla="*/ 21 w 173"/>
                  <a:gd name="T69" fmla="*/ 292 h 367"/>
                  <a:gd name="T70" fmla="*/ 31 w 173"/>
                  <a:gd name="T71" fmla="*/ 313 h 367"/>
                  <a:gd name="T72" fmla="*/ 45 w 173"/>
                  <a:gd name="T73" fmla="*/ 332 h 367"/>
                  <a:gd name="T74" fmla="*/ 57 w 173"/>
                  <a:gd name="T75" fmla="*/ 345 h 367"/>
                  <a:gd name="T76" fmla="*/ 73 w 173"/>
                  <a:gd name="T77" fmla="*/ 357 h 367"/>
                  <a:gd name="T78" fmla="*/ 91 w 173"/>
                  <a:gd name="T79" fmla="*/ 364 h 367"/>
                  <a:gd name="T80" fmla="*/ 107 w 173"/>
                  <a:gd name="T81" fmla="*/ 366 h 367"/>
                  <a:gd name="T82" fmla="*/ 107 w 173"/>
                  <a:gd name="T83" fmla="*/ 366 h 36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73"/>
                  <a:gd name="T127" fmla="*/ 0 h 367"/>
                  <a:gd name="T128" fmla="*/ 173 w 173"/>
                  <a:gd name="T129" fmla="*/ 367 h 36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73" h="367">
                    <a:moveTo>
                      <a:pt x="86" y="366"/>
                    </a:moveTo>
                    <a:lnTo>
                      <a:pt x="99" y="364"/>
                    </a:lnTo>
                    <a:lnTo>
                      <a:pt x="113" y="357"/>
                    </a:lnTo>
                    <a:lnTo>
                      <a:pt x="126" y="345"/>
                    </a:lnTo>
                    <a:lnTo>
                      <a:pt x="138" y="332"/>
                    </a:lnTo>
                    <a:lnTo>
                      <a:pt x="147" y="313"/>
                    </a:lnTo>
                    <a:lnTo>
                      <a:pt x="155" y="292"/>
                    </a:lnTo>
                    <a:lnTo>
                      <a:pt x="163" y="267"/>
                    </a:lnTo>
                    <a:lnTo>
                      <a:pt x="168" y="242"/>
                    </a:lnTo>
                    <a:lnTo>
                      <a:pt x="172" y="213"/>
                    </a:lnTo>
                    <a:lnTo>
                      <a:pt x="172" y="182"/>
                    </a:lnTo>
                    <a:lnTo>
                      <a:pt x="172" y="154"/>
                    </a:lnTo>
                    <a:lnTo>
                      <a:pt x="168" y="125"/>
                    </a:lnTo>
                    <a:lnTo>
                      <a:pt x="163" y="98"/>
                    </a:lnTo>
                    <a:lnTo>
                      <a:pt x="155" y="75"/>
                    </a:lnTo>
                    <a:lnTo>
                      <a:pt x="147" y="54"/>
                    </a:lnTo>
                    <a:lnTo>
                      <a:pt x="138" y="35"/>
                    </a:lnTo>
                    <a:lnTo>
                      <a:pt x="126" y="20"/>
                    </a:lnTo>
                    <a:lnTo>
                      <a:pt x="113" y="8"/>
                    </a:lnTo>
                    <a:lnTo>
                      <a:pt x="99" y="2"/>
                    </a:lnTo>
                    <a:lnTo>
                      <a:pt x="86" y="0"/>
                    </a:lnTo>
                    <a:lnTo>
                      <a:pt x="73" y="2"/>
                    </a:lnTo>
                    <a:lnTo>
                      <a:pt x="59" y="8"/>
                    </a:lnTo>
                    <a:lnTo>
                      <a:pt x="46" y="20"/>
                    </a:lnTo>
                    <a:lnTo>
                      <a:pt x="36" y="35"/>
                    </a:lnTo>
                    <a:lnTo>
                      <a:pt x="25" y="54"/>
                    </a:lnTo>
                    <a:lnTo>
                      <a:pt x="17" y="75"/>
                    </a:lnTo>
                    <a:lnTo>
                      <a:pt x="9" y="98"/>
                    </a:lnTo>
                    <a:lnTo>
                      <a:pt x="4" y="125"/>
                    </a:lnTo>
                    <a:lnTo>
                      <a:pt x="2" y="154"/>
                    </a:lnTo>
                    <a:lnTo>
                      <a:pt x="0" y="182"/>
                    </a:lnTo>
                    <a:lnTo>
                      <a:pt x="2" y="213"/>
                    </a:lnTo>
                    <a:lnTo>
                      <a:pt x="4" y="242"/>
                    </a:lnTo>
                    <a:lnTo>
                      <a:pt x="9" y="267"/>
                    </a:lnTo>
                    <a:lnTo>
                      <a:pt x="17" y="292"/>
                    </a:lnTo>
                    <a:lnTo>
                      <a:pt x="25" y="313"/>
                    </a:lnTo>
                    <a:lnTo>
                      <a:pt x="36" y="332"/>
                    </a:lnTo>
                    <a:lnTo>
                      <a:pt x="46" y="345"/>
                    </a:lnTo>
                    <a:lnTo>
                      <a:pt x="59" y="357"/>
                    </a:lnTo>
                    <a:lnTo>
                      <a:pt x="73" y="364"/>
                    </a:lnTo>
                    <a:lnTo>
                      <a:pt x="86" y="366"/>
                    </a:lnTo>
                  </a:path>
                </a:pathLst>
              </a:custGeom>
              <a:solidFill>
                <a:srgbClr val="EAEAEA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69" name="Rectangle 80"/>
              <p:cNvSpPr>
                <a:spLocks noChangeArrowheads="1"/>
              </p:cNvSpPr>
              <p:nvPr/>
            </p:nvSpPr>
            <p:spPr bwMode="auto">
              <a:xfrm>
                <a:off x="3332997" y="5027379"/>
                <a:ext cx="317473" cy="2367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Sign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extend</a:t>
                </a:r>
              </a:p>
            </p:txBody>
          </p:sp>
          <p:sp>
            <p:nvSpPr>
              <p:cNvPr id="270" name="Line 83"/>
              <p:cNvSpPr>
                <a:spLocks noChangeShapeType="1"/>
              </p:cNvSpPr>
              <p:nvPr/>
            </p:nvSpPr>
            <p:spPr bwMode="auto">
              <a:xfrm flipH="1">
                <a:off x="2598738" y="4162425"/>
                <a:ext cx="2730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1" name="Line 84"/>
              <p:cNvSpPr>
                <a:spLocks noChangeShapeType="1"/>
              </p:cNvSpPr>
              <p:nvPr/>
            </p:nvSpPr>
            <p:spPr bwMode="auto">
              <a:xfrm flipH="1">
                <a:off x="2595563" y="3902075"/>
                <a:ext cx="2809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2" name="Line 85"/>
              <p:cNvSpPr>
                <a:spLocks noChangeShapeType="1"/>
              </p:cNvSpPr>
              <p:nvPr/>
            </p:nvSpPr>
            <p:spPr bwMode="auto">
              <a:xfrm flipH="1">
                <a:off x="3690938" y="4049713"/>
                <a:ext cx="17621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3" name="Line 86"/>
              <p:cNvSpPr>
                <a:spLocks noChangeShapeType="1"/>
              </p:cNvSpPr>
              <p:nvPr/>
            </p:nvSpPr>
            <p:spPr bwMode="auto">
              <a:xfrm flipH="1">
                <a:off x="3690938" y="4357688"/>
                <a:ext cx="17621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4" name="Line 87"/>
              <p:cNvSpPr>
                <a:spLocks noChangeShapeType="1"/>
              </p:cNvSpPr>
              <p:nvPr/>
            </p:nvSpPr>
            <p:spPr bwMode="auto">
              <a:xfrm>
                <a:off x="3290094" y="3562962"/>
                <a:ext cx="0" cy="200264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5" name="Rectangle 88"/>
              <p:cNvSpPr>
                <a:spLocks noChangeArrowheads="1"/>
              </p:cNvSpPr>
              <p:nvPr/>
            </p:nvSpPr>
            <p:spPr bwMode="auto">
              <a:xfrm>
                <a:off x="3841758" y="2904827"/>
                <a:ext cx="198421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D/E</a:t>
                </a:r>
              </a:p>
            </p:txBody>
          </p:sp>
          <p:sp>
            <p:nvSpPr>
              <p:cNvPr id="276" name="Rectangle 89"/>
              <p:cNvSpPr>
                <a:spLocks noChangeArrowheads="1"/>
              </p:cNvSpPr>
              <p:nvPr/>
            </p:nvSpPr>
            <p:spPr bwMode="auto">
              <a:xfrm>
                <a:off x="5640389" y="2894886"/>
                <a:ext cx="231755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E/M</a:t>
                </a:r>
              </a:p>
            </p:txBody>
          </p:sp>
          <p:sp>
            <p:nvSpPr>
              <p:cNvPr id="277" name="Rectangle 90"/>
              <p:cNvSpPr>
                <a:spLocks noChangeArrowheads="1"/>
              </p:cNvSpPr>
              <p:nvPr/>
            </p:nvSpPr>
            <p:spPr bwMode="auto">
              <a:xfrm>
                <a:off x="7408094" y="2896109"/>
                <a:ext cx="285726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M/W</a:t>
                </a:r>
              </a:p>
            </p:txBody>
          </p:sp>
          <p:sp>
            <p:nvSpPr>
              <p:cNvPr id="278" name="Freeform 92"/>
              <p:cNvSpPr>
                <a:spLocks/>
              </p:cNvSpPr>
              <p:nvPr/>
            </p:nvSpPr>
            <p:spPr bwMode="auto">
              <a:xfrm>
                <a:off x="6015038" y="4379913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4 w 24"/>
                  <a:gd name="T5" fmla="*/ 23 h 24"/>
                  <a:gd name="T6" fmla="*/ 16 w 24"/>
                  <a:gd name="T7" fmla="*/ 23 h 24"/>
                  <a:gd name="T8" fmla="*/ 18 w 24"/>
                  <a:gd name="T9" fmla="*/ 21 h 24"/>
                  <a:gd name="T10" fmla="*/ 20 w 24"/>
                  <a:gd name="T11" fmla="*/ 19 h 24"/>
                  <a:gd name="T12" fmla="*/ 20 w 24"/>
                  <a:gd name="T13" fmla="*/ 19 h 24"/>
                  <a:gd name="T14" fmla="*/ 21 w 24"/>
                  <a:gd name="T15" fmla="*/ 17 h 24"/>
                  <a:gd name="T16" fmla="*/ 21 w 24"/>
                  <a:gd name="T17" fmla="*/ 15 h 24"/>
                  <a:gd name="T18" fmla="*/ 23 w 24"/>
                  <a:gd name="T19" fmla="*/ 13 h 24"/>
                  <a:gd name="T20" fmla="*/ 23 w 24"/>
                  <a:gd name="T21" fmla="*/ 12 h 24"/>
                  <a:gd name="T22" fmla="*/ 23 w 24"/>
                  <a:gd name="T23" fmla="*/ 10 h 24"/>
                  <a:gd name="T24" fmla="*/ 21 w 24"/>
                  <a:gd name="T25" fmla="*/ 8 h 24"/>
                  <a:gd name="T26" fmla="*/ 21 w 24"/>
                  <a:gd name="T27" fmla="*/ 6 h 24"/>
                  <a:gd name="T28" fmla="*/ 20 w 24"/>
                  <a:gd name="T29" fmla="*/ 6 h 24"/>
                  <a:gd name="T30" fmla="*/ 20 w 24"/>
                  <a:gd name="T31" fmla="*/ 4 h 24"/>
                  <a:gd name="T32" fmla="*/ 18 w 24"/>
                  <a:gd name="T33" fmla="*/ 2 h 24"/>
                  <a:gd name="T34" fmla="*/ 16 w 24"/>
                  <a:gd name="T35" fmla="*/ 2 h 24"/>
                  <a:gd name="T36" fmla="*/ 14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2 w 24"/>
                  <a:gd name="T51" fmla="*/ 4 h 24"/>
                  <a:gd name="T52" fmla="*/ 2 w 24"/>
                  <a:gd name="T53" fmla="*/ 6 h 24"/>
                  <a:gd name="T54" fmla="*/ 0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2 h 24"/>
                  <a:gd name="T62" fmla="*/ 0 w 24"/>
                  <a:gd name="T63" fmla="*/ 13 h 24"/>
                  <a:gd name="T64" fmla="*/ 0 w 24"/>
                  <a:gd name="T65" fmla="*/ 15 h 24"/>
                  <a:gd name="T66" fmla="*/ 0 w 24"/>
                  <a:gd name="T67" fmla="*/ 17 h 24"/>
                  <a:gd name="T68" fmla="*/ 2 w 24"/>
                  <a:gd name="T69" fmla="*/ 19 h 24"/>
                  <a:gd name="T70" fmla="*/ 2 w 24"/>
                  <a:gd name="T71" fmla="*/ 19 h 24"/>
                  <a:gd name="T72" fmla="*/ 4 w 24"/>
                  <a:gd name="T73" fmla="*/ 21 h 24"/>
                  <a:gd name="T74" fmla="*/ 6 w 24"/>
                  <a:gd name="T75" fmla="*/ 23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1" y="17"/>
                    </a:lnTo>
                    <a:lnTo>
                      <a:pt x="21" y="15"/>
                    </a:lnTo>
                    <a:lnTo>
                      <a:pt x="23" y="13"/>
                    </a:lnTo>
                    <a:lnTo>
                      <a:pt x="23" y="12"/>
                    </a:lnTo>
                    <a:lnTo>
                      <a:pt x="23" y="10"/>
                    </a:lnTo>
                    <a:lnTo>
                      <a:pt x="21" y="8"/>
                    </a:lnTo>
                    <a:lnTo>
                      <a:pt x="21" y="6"/>
                    </a:lnTo>
                    <a:lnTo>
                      <a:pt x="20" y="6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2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4" y="21"/>
                    </a:lnTo>
                    <a:lnTo>
                      <a:pt x="6" y="23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9" name="Line 93"/>
              <p:cNvSpPr>
                <a:spLocks noChangeShapeType="1"/>
              </p:cNvSpPr>
              <p:nvPr/>
            </p:nvSpPr>
            <p:spPr bwMode="auto">
              <a:xfrm flipH="1">
                <a:off x="5840413" y="4805363"/>
                <a:ext cx="396875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0" name="Freeform 94"/>
              <p:cNvSpPr>
                <a:spLocks/>
              </p:cNvSpPr>
              <p:nvPr/>
            </p:nvSpPr>
            <p:spPr bwMode="auto">
              <a:xfrm>
                <a:off x="6034088" y="4398963"/>
                <a:ext cx="1433513" cy="969963"/>
              </a:xfrm>
              <a:custGeom>
                <a:avLst/>
                <a:gdLst>
                  <a:gd name="T0" fmla="*/ 902 w 1318"/>
                  <a:gd name="T1" fmla="*/ 608 h 410"/>
                  <a:gd name="T2" fmla="*/ 0 w 1318"/>
                  <a:gd name="T3" fmla="*/ 610 h 410"/>
                  <a:gd name="T4" fmla="*/ 0 w 1318"/>
                  <a:gd name="T5" fmla="*/ 0 h 410"/>
                  <a:gd name="T6" fmla="*/ 0 60000 65536"/>
                  <a:gd name="T7" fmla="*/ 0 60000 65536"/>
                  <a:gd name="T8" fmla="*/ 0 60000 65536"/>
                  <a:gd name="T9" fmla="*/ 0 w 1318"/>
                  <a:gd name="T10" fmla="*/ 0 h 410"/>
                  <a:gd name="T11" fmla="*/ 1318 w 1318"/>
                  <a:gd name="T12" fmla="*/ 410 h 41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18" h="410">
                    <a:moveTo>
                      <a:pt x="1317" y="408"/>
                    </a:moveTo>
                    <a:lnTo>
                      <a:pt x="0" y="409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1" name="Line 95"/>
              <p:cNvSpPr>
                <a:spLocks noChangeShapeType="1"/>
              </p:cNvSpPr>
              <p:nvPr/>
            </p:nvSpPr>
            <p:spPr bwMode="auto">
              <a:xfrm>
                <a:off x="5837238" y="5686425"/>
                <a:ext cx="1625600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2" name="Line 96"/>
              <p:cNvSpPr>
                <a:spLocks noChangeShapeType="1"/>
              </p:cNvSpPr>
              <p:nvPr/>
            </p:nvSpPr>
            <p:spPr bwMode="auto">
              <a:xfrm flipH="1">
                <a:off x="5840413" y="4398963"/>
                <a:ext cx="40163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3" name="Line 97"/>
              <p:cNvSpPr>
                <a:spLocks noChangeShapeType="1"/>
              </p:cNvSpPr>
              <p:nvPr/>
            </p:nvSpPr>
            <p:spPr bwMode="auto">
              <a:xfrm flipH="1">
                <a:off x="7224713" y="4391025"/>
                <a:ext cx="246063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4" name="Line 98"/>
              <p:cNvSpPr>
                <a:spLocks noChangeShapeType="1"/>
              </p:cNvSpPr>
              <p:nvPr/>
            </p:nvSpPr>
            <p:spPr bwMode="auto">
              <a:xfrm flipH="1" flipV="1">
                <a:off x="6734175" y="3978275"/>
                <a:ext cx="1588" cy="10477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grpSp>
            <p:nvGrpSpPr>
              <p:cNvPr id="285" name="Group 289"/>
              <p:cNvGrpSpPr>
                <a:grpSpLocks/>
              </p:cNvGrpSpPr>
              <p:nvPr/>
            </p:nvGrpSpPr>
            <p:grpSpPr bwMode="auto">
              <a:xfrm>
                <a:off x="6248407" y="3844926"/>
                <a:ext cx="966789" cy="1422401"/>
                <a:chOff x="3936" y="2422"/>
                <a:chExt cx="609" cy="896"/>
              </a:xfrm>
            </p:grpSpPr>
            <p:sp>
              <p:nvSpPr>
                <p:cNvPr id="404" name="Line 100"/>
                <p:cNvSpPr>
                  <a:spLocks noChangeShapeType="1"/>
                </p:cNvSpPr>
                <p:nvPr/>
              </p:nvSpPr>
              <p:spPr bwMode="auto">
                <a:xfrm flipH="1">
                  <a:off x="4248" y="3132"/>
                  <a:ext cx="1" cy="105"/>
                </a:xfrm>
                <a:prstGeom prst="line">
                  <a:avLst/>
                </a:prstGeom>
                <a:noFill/>
                <a:ln w="12700">
                  <a:solidFill>
                    <a:srgbClr val="EB75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405" name="Rectangle 101"/>
                <p:cNvSpPr>
                  <a:spLocks noChangeArrowheads="1"/>
                </p:cNvSpPr>
                <p:nvPr/>
              </p:nvSpPr>
              <p:spPr bwMode="auto">
                <a:xfrm>
                  <a:off x="4073" y="3235"/>
                  <a:ext cx="299" cy="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>
                      <a:solidFill>
                        <a:srgbClr val="EB7500"/>
                      </a:solidFill>
                      <a:latin typeface="+mj-lt"/>
                    </a:rPr>
                    <a:t>MemRead</a:t>
                  </a:r>
                  <a:endParaRPr lang="en-US" sz="900" dirty="0">
                    <a:solidFill>
                      <a:srgbClr val="EB7500"/>
                    </a:solidFill>
                    <a:latin typeface="+mj-lt"/>
                  </a:endParaRPr>
                </a:p>
              </p:txBody>
            </p:sp>
            <p:sp>
              <p:nvSpPr>
                <p:cNvPr id="406" name="Rectangle 102"/>
                <p:cNvSpPr>
                  <a:spLocks noChangeArrowheads="1"/>
                </p:cNvSpPr>
                <p:nvPr/>
              </p:nvSpPr>
              <p:spPr bwMode="auto">
                <a:xfrm>
                  <a:off x="4063" y="2422"/>
                  <a:ext cx="318" cy="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>
                      <a:solidFill>
                        <a:srgbClr val="EB7500"/>
                      </a:solidFill>
                      <a:latin typeface="+mj-lt"/>
                    </a:rPr>
                    <a:t>MemWrite</a:t>
                  </a:r>
                  <a:endParaRPr lang="en-US" sz="900" dirty="0">
                    <a:solidFill>
                      <a:srgbClr val="EB7500"/>
                    </a:solidFill>
                    <a:latin typeface="+mj-lt"/>
                  </a:endParaRPr>
                </a:p>
              </p:txBody>
            </p:sp>
            <p:sp>
              <p:nvSpPr>
                <p:cNvPr id="407" name="Rectangle 103"/>
                <p:cNvSpPr>
                  <a:spLocks noChangeArrowheads="1"/>
                </p:cNvSpPr>
                <p:nvPr/>
              </p:nvSpPr>
              <p:spPr bwMode="auto">
                <a:xfrm>
                  <a:off x="3936" y="2577"/>
                  <a:ext cx="609" cy="552"/>
                </a:xfrm>
                <a:prstGeom prst="rect">
                  <a:avLst/>
                </a:prstGeom>
                <a:solidFill>
                  <a:srgbClr val="FFFFCC"/>
                </a:solidFill>
                <a:ln w="19050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408" name="Rectangle 104"/>
                <p:cNvSpPr>
                  <a:spLocks noChangeArrowheads="1"/>
                </p:cNvSpPr>
                <p:nvPr/>
              </p:nvSpPr>
              <p:spPr bwMode="auto">
                <a:xfrm>
                  <a:off x="3950" y="2746"/>
                  <a:ext cx="181" cy="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Address</a:t>
                  </a:r>
                  <a:endParaRPr lang="en-US" sz="7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409" name="Rectangle 105"/>
                <p:cNvSpPr>
                  <a:spLocks noChangeArrowheads="1"/>
                </p:cNvSpPr>
                <p:nvPr/>
              </p:nvSpPr>
              <p:spPr bwMode="auto">
                <a:xfrm>
                  <a:off x="3948" y="2994"/>
                  <a:ext cx="247" cy="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Write </a:t>
                  </a: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Data</a:t>
                  </a:r>
                </a:p>
              </p:txBody>
            </p:sp>
            <p:sp>
              <p:nvSpPr>
                <p:cNvPr id="410" name="Rectangle 106"/>
                <p:cNvSpPr>
                  <a:spLocks noChangeArrowheads="1"/>
                </p:cNvSpPr>
                <p:nvPr/>
              </p:nvSpPr>
              <p:spPr bwMode="auto">
                <a:xfrm>
                  <a:off x="4300" y="2735"/>
                  <a:ext cx="230" cy="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Read </a:t>
                  </a: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Data</a:t>
                  </a:r>
                </a:p>
              </p:txBody>
            </p:sp>
            <p:sp>
              <p:nvSpPr>
                <p:cNvPr id="411" name="Rectangle 107"/>
                <p:cNvSpPr>
                  <a:spLocks noChangeArrowheads="1"/>
                </p:cNvSpPr>
                <p:nvPr/>
              </p:nvSpPr>
              <p:spPr bwMode="auto">
                <a:xfrm>
                  <a:off x="4281" y="2971"/>
                  <a:ext cx="249" cy="1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900" dirty="0">
                      <a:solidFill>
                        <a:srgbClr val="000000"/>
                      </a:solidFill>
                      <a:latin typeface="+mj-lt"/>
                    </a:rPr>
                    <a:t>Data</a:t>
                  </a:r>
                </a:p>
                <a:p>
                  <a:pPr algn="ctr">
                    <a:lnSpc>
                      <a:spcPct val="90000"/>
                    </a:lnSpc>
                  </a:pPr>
                  <a:r>
                    <a:rPr lang="en-US" sz="900">
                      <a:solidFill>
                        <a:srgbClr val="000000"/>
                      </a:solidFill>
                      <a:latin typeface="+mj-lt"/>
                    </a:rPr>
                    <a:t>Memory</a:t>
                  </a:r>
                  <a:endParaRPr lang="en-US" sz="9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</p:grpSp>
          <p:sp>
            <p:nvSpPr>
              <p:cNvPr id="286" name="Freeform 108"/>
              <p:cNvSpPr>
                <a:spLocks/>
              </p:cNvSpPr>
              <p:nvPr/>
            </p:nvSpPr>
            <p:spPr bwMode="auto">
              <a:xfrm>
                <a:off x="5961063" y="3573618"/>
                <a:ext cx="114300" cy="153833"/>
              </a:xfrm>
              <a:custGeom>
                <a:avLst/>
                <a:gdLst>
                  <a:gd name="T0" fmla="*/ 0 w 72"/>
                  <a:gd name="T1" fmla="*/ 0 h 72"/>
                  <a:gd name="T2" fmla="*/ 2 w 72"/>
                  <a:gd name="T3" fmla="*/ 446 h 72"/>
                  <a:gd name="T4" fmla="*/ 71 w 72"/>
                  <a:gd name="T5" fmla="*/ 446 h 72"/>
                  <a:gd name="T6" fmla="*/ 0 60000 65536"/>
                  <a:gd name="T7" fmla="*/ 0 60000 65536"/>
                  <a:gd name="T8" fmla="*/ 0 60000 65536"/>
                  <a:gd name="T9" fmla="*/ 0 w 72"/>
                  <a:gd name="T10" fmla="*/ 0 h 72"/>
                  <a:gd name="T11" fmla="*/ 72 w 72"/>
                  <a:gd name="T12" fmla="*/ 72 h 7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2" h="72">
                    <a:moveTo>
                      <a:pt x="0" y="0"/>
                    </a:moveTo>
                    <a:lnTo>
                      <a:pt x="2" y="71"/>
                    </a:lnTo>
                    <a:lnTo>
                      <a:pt x="71" y="71"/>
                    </a:lnTo>
                  </a:path>
                </a:pathLst>
              </a:custGeom>
              <a:noFill/>
              <a:ln w="1270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7" name="Freeform 109"/>
              <p:cNvSpPr>
                <a:spLocks/>
              </p:cNvSpPr>
              <p:nvPr/>
            </p:nvSpPr>
            <p:spPr bwMode="auto">
              <a:xfrm>
                <a:off x="5851525" y="3848100"/>
                <a:ext cx="223838" cy="363538"/>
              </a:xfrm>
              <a:custGeom>
                <a:avLst/>
                <a:gdLst>
                  <a:gd name="T0" fmla="*/ 0 w 141"/>
                  <a:gd name="T1" fmla="*/ 228 h 229"/>
                  <a:gd name="T2" fmla="*/ 71 w 141"/>
                  <a:gd name="T3" fmla="*/ 228 h 229"/>
                  <a:gd name="T4" fmla="*/ 71 w 141"/>
                  <a:gd name="T5" fmla="*/ 0 h 229"/>
                  <a:gd name="T6" fmla="*/ 140 w 141"/>
                  <a:gd name="T7" fmla="*/ 0 h 22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1"/>
                  <a:gd name="T13" fmla="*/ 0 h 229"/>
                  <a:gd name="T14" fmla="*/ 141 w 141"/>
                  <a:gd name="T15" fmla="*/ 229 h 22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1" h="229">
                    <a:moveTo>
                      <a:pt x="0" y="228"/>
                    </a:moveTo>
                    <a:lnTo>
                      <a:pt x="71" y="228"/>
                    </a:lnTo>
                    <a:lnTo>
                      <a:pt x="71" y="0"/>
                    </a:lnTo>
                    <a:lnTo>
                      <a:pt x="140" y="0"/>
                    </a:lnTo>
                  </a:path>
                </a:pathLst>
              </a:custGeom>
              <a:noFill/>
              <a:ln w="1270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8" name="Freeform 110"/>
              <p:cNvSpPr>
                <a:spLocks/>
              </p:cNvSpPr>
              <p:nvPr/>
            </p:nvSpPr>
            <p:spPr bwMode="auto">
              <a:xfrm>
                <a:off x="6073775" y="3692525"/>
                <a:ext cx="230188" cy="193675"/>
              </a:xfrm>
              <a:custGeom>
                <a:avLst/>
                <a:gdLst>
                  <a:gd name="T0" fmla="*/ 85 w 145"/>
                  <a:gd name="T1" fmla="*/ 119 h 122"/>
                  <a:gd name="T2" fmla="*/ 96 w 145"/>
                  <a:gd name="T3" fmla="*/ 119 h 122"/>
                  <a:gd name="T4" fmla="*/ 104 w 145"/>
                  <a:gd name="T5" fmla="*/ 117 h 122"/>
                  <a:gd name="T6" fmla="*/ 113 w 145"/>
                  <a:gd name="T7" fmla="*/ 113 h 122"/>
                  <a:gd name="T8" fmla="*/ 121 w 145"/>
                  <a:gd name="T9" fmla="*/ 107 h 122"/>
                  <a:gd name="T10" fmla="*/ 127 w 145"/>
                  <a:gd name="T11" fmla="*/ 102 h 122"/>
                  <a:gd name="T12" fmla="*/ 132 w 145"/>
                  <a:gd name="T13" fmla="*/ 96 h 122"/>
                  <a:gd name="T14" fmla="*/ 138 w 145"/>
                  <a:gd name="T15" fmla="*/ 88 h 122"/>
                  <a:gd name="T16" fmla="*/ 142 w 145"/>
                  <a:gd name="T17" fmla="*/ 79 h 122"/>
                  <a:gd name="T18" fmla="*/ 144 w 145"/>
                  <a:gd name="T19" fmla="*/ 69 h 122"/>
                  <a:gd name="T20" fmla="*/ 144 w 145"/>
                  <a:gd name="T21" fmla="*/ 60 h 122"/>
                  <a:gd name="T22" fmla="*/ 144 w 145"/>
                  <a:gd name="T23" fmla="*/ 50 h 122"/>
                  <a:gd name="T24" fmla="*/ 142 w 145"/>
                  <a:gd name="T25" fmla="*/ 40 h 122"/>
                  <a:gd name="T26" fmla="*/ 138 w 145"/>
                  <a:gd name="T27" fmla="*/ 33 h 122"/>
                  <a:gd name="T28" fmla="*/ 132 w 145"/>
                  <a:gd name="T29" fmla="*/ 25 h 122"/>
                  <a:gd name="T30" fmla="*/ 127 w 145"/>
                  <a:gd name="T31" fmla="*/ 17 h 122"/>
                  <a:gd name="T32" fmla="*/ 121 w 145"/>
                  <a:gd name="T33" fmla="*/ 12 h 122"/>
                  <a:gd name="T34" fmla="*/ 113 w 145"/>
                  <a:gd name="T35" fmla="*/ 6 h 122"/>
                  <a:gd name="T36" fmla="*/ 104 w 145"/>
                  <a:gd name="T37" fmla="*/ 2 h 122"/>
                  <a:gd name="T38" fmla="*/ 96 w 145"/>
                  <a:gd name="T39" fmla="*/ 0 h 122"/>
                  <a:gd name="T40" fmla="*/ 86 w 145"/>
                  <a:gd name="T41" fmla="*/ 0 h 122"/>
                  <a:gd name="T42" fmla="*/ 0 w 145"/>
                  <a:gd name="T43" fmla="*/ 0 h 122"/>
                  <a:gd name="T44" fmla="*/ 0 w 145"/>
                  <a:gd name="T45" fmla="*/ 121 h 122"/>
                  <a:gd name="T46" fmla="*/ 86 w 145"/>
                  <a:gd name="T47" fmla="*/ 121 h 122"/>
                  <a:gd name="T48" fmla="*/ 86 w 145"/>
                  <a:gd name="T49" fmla="*/ 121 h 12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145"/>
                  <a:gd name="T76" fmla="*/ 0 h 122"/>
                  <a:gd name="T77" fmla="*/ 145 w 145"/>
                  <a:gd name="T78" fmla="*/ 122 h 122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145" h="122">
                    <a:moveTo>
                      <a:pt x="85" y="119"/>
                    </a:moveTo>
                    <a:lnTo>
                      <a:pt x="96" y="119"/>
                    </a:lnTo>
                    <a:lnTo>
                      <a:pt x="104" y="117"/>
                    </a:lnTo>
                    <a:lnTo>
                      <a:pt x="113" y="113"/>
                    </a:lnTo>
                    <a:lnTo>
                      <a:pt x="121" y="107"/>
                    </a:lnTo>
                    <a:lnTo>
                      <a:pt x="127" y="102"/>
                    </a:lnTo>
                    <a:lnTo>
                      <a:pt x="132" y="96"/>
                    </a:lnTo>
                    <a:lnTo>
                      <a:pt x="138" y="88"/>
                    </a:lnTo>
                    <a:lnTo>
                      <a:pt x="142" y="79"/>
                    </a:lnTo>
                    <a:lnTo>
                      <a:pt x="144" y="69"/>
                    </a:lnTo>
                    <a:lnTo>
                      <a:pt x="144" y="60"/>
                    </a:lnTo>
                    <a:lnTo>
                      <a:pt x="144" y="50"/>
                    </a:lnTo>
                    <a:lnTo>
                      <a:pt x="142" y="40"/>
                    </a:lnTo>
                    <a:lnTo>
                      <a:pt x="138" y="33"/>
                    </a:lnTo>
                    <a:lnTo>
                      <a:pt x="132" y="25"/>
                    </a:lnTo>
                    <a:lnTo>
                      <a:pt x="127" y="17"/>
                    </a:lnTo>
                    <a:lnTo>
                      <a:pt x="121" y="12"/>
                    </a:lnTo>
                    <a:lnTo>
                      <a:pt x="113" y="6"/>
                    </a:lnTo>
                    <a:lnTo>
                      <a:pt x="104" y="2"/>
                    </a:lnTo>
                    <a:lnTo>
                      <a:pt x="96" y="0"/>
                    </a:lnTo>
                    <a:lnTo>
                      <a:pt x="86" y="0"/>
                    </a:lnTo>
                    <a:lnTo>
                      <a:pt x="0" y="0"/>
                    </a:lnTo>
                    <a:lnTo>
                      <a:pt x="0" y="121"/>
                    </a:lnTo>
                    <a:lnTo>
                      <a:pt x="86" y="121"/>
                    </a:lnTo>
                  </a:path>
                </a:pathLst>
              </a:custGeom>
              <a:solidFill>
                <a:srgbClr val="FFE6CD"/>
              </a:solidFill>
              <a:ln w="1905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9" name="Rectangle 111"/>
              <p:cNvSpPr>
                <a:spLocks noChangeArrowheads="1"/>
              </p:cNvSpPr>
              <p:nvPr/>
            </p:nvSpPr>
            <p:spPr bwMode="auto">
              <a:xfrm>
                <a:off x="5913438" y="3516313"/>
                <a:ext cx="322235" cy="13154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Branch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291" name="Line 113"/>
              <p:cNvSpPr>
                <a:spLocks noChangeShapeType="1"/>
              </p:cNvSpPr>
              <p:nvPr/>
            </p:nvSpPr>
            <p:spPr bwMode="auto">
              <a:xfrm>
                <a:off x="2449513" y="6076950"/>
                <a:ext cx="533241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2" name="Line 114"/>
              <p:cNvSpPr>
                <a:spLocks noChangeShapeType="1"/>
              </p:cNvSpPr>
              <p:nvPr/>
            </p:nvSpPr>
            <p:spPr bwMode="auto">
              <a:xfrm flipV="1">
                <a:off x="2452688" y="4405313"/>
                <a:ext cx="0" cy="16764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3" name="Line 115"/>
              <p:cNvSpPr>
                <a:spLocks noChangeShapeType="1"/>
              </p:cNvSpPr>
              <p:nvPr/>
            </p:nvSpPr>
            <p:spPr bwMode="auto">
              <a:xfrm>
                <a:off x="2446338" y="4400550"/>
                <a:ext cx="4206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4" name="Line 116"/>
              <p:cNvSpPr>
                <a:spLocks noChangeShapeType="1"/>
              </p:cNvSpPr>
              <p:nvPr/>
            </p:nvSpPr>
            <p:spPr bwMode="auto">
              <a:xfrm>
                <a:off x="2687684" y="4633913"/>
                <a:ext cx="18410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5" name="Line 117"/>
              <p:cNvSpPr>
                <a:spLocks noChangeShapeType="1"/>
              </p:cNvSpPr>
              <p:nvPr/>
            </p:nvSpPr>
            <p:spPr bwMode="auto">
              <a:xfrm flipV="1">
                <a:off x="2687684" y="4633913"/>
                <a:ext cx="0" cy="15716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6" name="Line 118"/>
              <p:cNvSpPr>
                <a:spLocks noChangeShapeType="1"/>
              </p:cNvSpPr>
              <p:nvPr/>
            </p:nvSpPr>
            <p:spPr bwMode="auto">
              <a:xfrm>
                <a:off x="2687685" y="6207125"/>
                <a:ext cx="53514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7" name="Line 119"/>
              <p:cNvSpPr>
                <a:spLocks noChangeShapeType="1"/>
              </p:cNvSpPr>
              <p:nvPr/>
            </p:nvSpPr>
            <p:spPr bwMode="auto">
              <a:xfrm flipH="1" flipV="1">
                <a:off x="7897813" y="4159919"/>
                <a:ext cx="0" cy="162844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8" name="Line 120"/>
              <p:cNvSpPr>
                <a:spLocks noChangeShapeType="1"/>
              </p:cNvSpPr>
              <p:nvPr/>
            </p:nvSpPr>
            <p:spPr bwMode="auto">
              <a:xfrm flipH="1">
                <a:off x="7620000" y="4394200"/>
                <a:ext cx="182563" cy="47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9" name="Freeform 121"/>
              <p:cNvSpPr>
                <a:spLocks/>
              </p:cNvSpPr>
              <p:nvPr/>
            </p:nvSpPr>
            <p:spPr bwMode="auto">
              <a:xfrm>
                <a:off x="7620000" y="4725988"/>
                <a:ext cx="188913" cy="642938"/>
              </a:xfrm>
              <a:custGeom>
                <a:avLst/>
                <a:gdLst>
                  <a:gd name="T0" fmla="*/ 118 w 104"/>
                  <a:gd name="T1" fmla="*/ 0 h 204"/>
                  <a:gd name="T2" fmla="*/ 60 w 104"/>
                  <a:gd name="T3" fmla="*/ 0 h 204"/>
                  <a:gd name="T4" fmla="*/ 60 w 104"/>
                  <a:gd name="T5" fmla="*/ 403 h 204"/>
                  <a:gd name="T6" fmla="*/ 0 w 104"/>
                  <a:gd name="T7" fmla="*/ 403 h 20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4"/>
                  <a:gd name="T13" fmla="*/ 0 h 204"/>
                  <a:gd name="T14" fmla="*/ 104 w 104"/>
                  <a:gd name="T15" fmla="*/ 204 h 20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4" h="204">
                    <a:moveTo>
                      <a:pt x="103" y="0"/>
                    </a:moveTo>
                    <a:lnTo>
                      <a:pt x="52" y="0"/>
                    </a:lnTo>
                    <a:lnTo>
                      <a:pt x="52" y="203"/>
                    </a:lnTo>
                    <a:lnTo>
                      <a:pt x="0" y="203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0" name="Rectangle 122"/>
              <p:cNvSpPr>
                <a:spLocks noChangeArrowheads="1"/>
              </p:cNvSpPr>
              <p:nvPr/>
            </p:nvSpPr>
            <p:spPr bwMode="auto">
              <a:xfrm>
                <a:off x="7672388" y="4103688"/>
                <a:ext cx="514306" cy="13154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MemtoReg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301" name="Line 123"/>
              <p:cNvSpPr>
                <a:spLocks noChangeShapeType="1"/>
              </p:cNvSpPr>
              <p:nvPr/>
            </p:nvSpPr>
            <p:spPr bwMode="auto">
              <a:xfrm>
                <a:off x="7624763" y="5686425"/>
                <a:ext cx="152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2" name="Line 124"/>
              <p:cNvSpPr>
                <a:spLocks noChangeShapeType="1"/>
              </p:cNvSpPr>
              <p:nvPr/>
            </p:nvSpPr>
            <p:spPr bwMode="auto">
              <a:xfrm rot="5400000">
                <a:off x="7572375" y="5881688"/>
                <a:ext cx="4000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3" name="Line 125"/>
              <p:cNvSpPr>
                <a:spLocks noChangeShapeType="1"/>
              </p:cNvSpPr>
              <p:nvPr/>
            </p:nvSpPr>
            <p:spPr bwMode="auto">
              <a:xfrm flipV="1">
                <a:off x="8043863" y="4557713"/>
                <a:ext cx="0" cy="16525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4" name="Line 126"/>
              <p:cNvSpPr>
                <a:spLocks noChangeShapeType="1"/>
              </p:cNvSpPr>
              <p:nvPr/>
            </p:nvSpPr>
            <p:spPr bwMode="auto">
              <a:xfrm flipV="1">
                <a:off x="7977188" y="4557713"/>
                <a:ext cx="66675" cy="47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5" name="Freeform 127"/>
              <p:cNvSpPr>
                <a:spLocks/>
              </p:cNvSpPr>
              <p:nvPr/>
            </p:nvSpPr>
            <p:spPr bwMode="auto">
              <a:xfrm>
                <a:off x="1009650" y="3030538"/>
                <a:ext cx="438150" cy="1001713"/>
              </a:xfrm>
              <a:custGeom>
                <a:avLst/>
                <a:gdLst>
                  <a:gd name="T0" fmla="*/ 275 w 194"/>
                  <a:gd name="T1" fmla="*/ 0 h 631"/>
                  <a:gd name="T2" fmla="*/ 0 w 194"/>
                  <a:gd name="T3" fmla="*/ 2 h 631"/>
                  <a:gd name="T4" fmla="*/ 0 w 194"/>
                  <a:gd name="T5" fmla="*/ 630 h 631"/>
                  <a:gd name="T6" fmla="*/ 0 60000 65536"/>
                  <a:gd name="T7" fmla="*/ 0 60000 65536"/>
                  <a:gd name="T8" fmla="*/ 0 60000 65536"/>
                  <a:gd name="T9" fmla="*/ 0 w 194"/>
                  <a:gd name="T10" fmla="*/ 0 h 631"/>
                  <a:gd name="T11" fmla="*/ 194 w 194"/>
                  <a:gd name="T12" fmla="*/ 631 h 6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4" h="631">
                    <a:moveTo>
                      <a:pt x="193" y="0"/>
                    </a:moveTo>
                    <a:lnTo>
                      <a:pt x="0" y="2"/>
                    </a:lnTo>
                    <a:lnTo>
                      <a:pt x="0" y="63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6" name="Freeform 128"/>
              <p:cNvSpPr>
                <a:spLocks/>
              </p:cNvSpPr>
              <p:nvPr/>
            </p:nvSpPr>
            <p:spPr bwMode="auto">
              <a:xfrm>
                <a:off x="990600" y="4011613"/>
                <a:ext cx="38100" cy="38100"/>
              </a:xfrm>
              <a:custGeom>
                <a:avLst/>
                <a:gdLst>
                  <a:gd name="T0" fmla="*/ 12 w 24"/>
                  <a:gd name="T1" fmla="*/ 21 h 24"/>
                  <a:gd name="T2" fmla="*/ 14 w 24"/>
                  <a:gd name="T3" fmla="*/ 21 h 24"/>
                  <a:gd name="T4" fmla="*/ 16 w 24"/>
                  <a:gd name="T5" fmla="*/ 21 h 24"/>
                  <a:gd name="T6" fmla="*/ 17 w 24"/>
                  <a:gd name="T7" fmla="*/ 21 h 24"/>
                  <a:gd name="T8" fmla="*/ 19 w 24"/>
                  <a:gd name="T9" fmla="*/ 19 h 24"/>
                  <a:gd name="T10" fmla="*/ 19 w 24"/>
                  <a:gd name="T11" fmla="*/ 19 h 24"/>
                  <a:gd name="T12" fmla="*/ 21 w 24"/>
                  <a:gd name="T13" fmla="*/ 18 h 24"/>
                  <a:gd name="T14" fmla="*/ 23 w 24"/>
                  <a:gd name="T15" fmla="*/ 16 h 24"/>
                  <a:gd name="T16" fmla="*/ 23 w 24"/>
                  <a:gd name="T17" fmla="*/ 14 h 24"/>
                  <a:gd name="T18" fmla="*/ 23 w 24"/>
                  <a:gd name="T19" fmla="*/ 14 h 24"/>
                  <a:gd name="T20" fmla="*/ 23 w 24"/>
                  <a:gd name="T21" fmla="*/ 12 h 24"/>
                  <a:gd name="T22" fmla="*/ 23 w 24"/>
                  <a:gd name="T23" fmla="*/ 10 h 24"/>
                  <a:gd name="T24" fmla="*/ 23 w 24"/>
                  <a:gd name="T25" fmla="*/ 8 h 24"/>
                  <a:gd name="T26" fmla="*/ 23 w 24"/>
                  <a:gd name="T27" fmla="*/ 6 h 24"/>
                  <a:gd name="T28" fmla="*/ 21 w 24"/>
                  <a:gd name="T29" fmla="*/ 4 h 24"/>
                  <a:gd name="T30" fmla="*/ 19 w 24"/>
                  <a:gd name="T31" fmla="*/ 2 h 24"/>
                  <a:gd name="T32" fmla="*/ 19 w 24"/>
                  <a:gd name="T33" fmla="*/ 2 h 24"/>
                  <a:gd name="T34" fmla="*/ 17 w 24"/>
                  <a:gd name="T35" fmla="*/ 0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0 h 24"/>
                  <a:gd name="T48" fmla="*/ 6 w 24"/>
                  <a:gd name="T49" fmla="*/ 2 h 24"/>
                  <a:gd name="T50" fmla="*/ 4 w 24"/>
                  <a:gd name="T51" fmla="*/ 2 h 24"/>
                  <a:gd name="T52" fmla="*/ 2 w 24"/>
                  <a:gd name="T53" fmla="*/ 4 h 24"/>
                  <a:gd name="T54" fmla="*/ 2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2 h 24"/>
                  <a:gd name="T62" fmla="*/ 0 w 24"/>
                  <a:gd name="T63" fmla="*/ 14 h 24"/>
                  <a:gd name="T64" fmla="*/ 0 w 24"/>
                  <a:gd name="T65" fmla="*/ 14 h 24"/>
                  <a:gd name="T66" fmla="*/ 2 w 24"/>
                  <a:gd name="T67" fmla="*/ 16 h 24"/>
                  <a:gd name="T68" fmla="*/ 2 w 24"/>
                  <a:gd name="T69" fmla="*/ 18 h 24"/>
                  <a:gd name="T70" fmla="*/ 4 w 24"/>
                  <a:gd name="T71" fmla="*/ 19 h 24"/>
                  <a:gd name="T72" fmla="*/ 6 w 24"/>
                  <a:gd name="T73" fmla="*/ 19 h 24"/>
                  <a:gd name="T74" fmla="*/ 6 w 24"/>
                  <a:gd name="T75" fmla="*/ 21 h 24"/>
                  <a:gd name="T76" fmla="*/ 8 w 24"/>
                  <a:gd name="T77" fmla="*/ 21 h 24"/>
                  <a:gd name="T78" fmla="*/ 10 w 24"/>
                  <a:gd name="T79" fmla="*/ 21 h 24"/>
                  <a:gd name="T80" fmla="*/ 12 w 24"/>
                  <a:gd name="T81" fmla="*/ 23 h 24"/>
                  <a:gd name="T82" fmla="*/ 12 w 24"/>
                  <a:gd name="T83" fmla="*/ 23 h 24"/>
                  <a:gd name="T84" fmla="*/ 12 w 24"/>
                  <a:gd name="T85" fmla="*/ 21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2" y="21"/>
                    </a:moveTo>
                    <a:lnTo>
                      <a:pt x="14" y="21"/>
                    </a:lnTo>
                    <a:lnTo>
                      <a:pt x="16" y="21"/>
                    </a:lnTo>
                    <a:lnTo>
                      <a:pt x="17" y="21"/>
                    </a:lnTo>
                    <a:lnTo>
                      <a:pt x="19" y="19"/>
                    </a:lnTo>
                    <a:lnTo>
                      <a:pt x="21" y="18"/>
                    </a:lnTo>
                    <a:lnTo>
                      <a:pt x="23" y="16"/>
                    </a:lnTo>
                    <a:lnTo>
                      <a:pt x="23" y="14"/>
                    </a:lnTo>
                    <a:lnTo>
                      <a:pt x="23" y="12"/>
                    </a:lnTo>
                    <a:lnTo>
                      <a:pt x="23" y="10"/>
                    </a:lnTo>
                    <a:lnTo>
                      <a:pt x="23" y="8"/>
                    </a:lnTo>
                    <a:lnTo>
                      <a:pt x="23" y="6"/>
                    </a:lnTo>
                    <a:lnTo>
                      <a:pt x="21" y="4"/>
                    </a:lnTo>
                    <a:lnTo>
                      <a:pt x="19" y="2"/>
                    </a:lnTo>
                    <a:lnTo>
                      <a:pt x="17" y="0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2" y="16"/>
                    </a:lnTo>
                    <a:lnTo>
                      <a:pt x="2" y="18"/>
                    </a:lnTo>
                    <a:lnTo>
                      <a:pt x="4" y="19"/>
                    </a:lnTo>
                    <a:lnTo>
                      <a:pt x="6" y="19"/>
                    </a:lnTo>
                    <a:lnTo>
                      <a:pt x="6" y="21"/>
                    </a:lnTo>
                    <a:lnTo>
                      <a:pt x="8" y="21"/>
                    </a:lnTo>
                    <a:lnTo>
                      <a:pt x="10" y="21"/>
                    </a:lnTo>
                    <a:lnTo>
                      <a:pt x="12" y="23"/>
                    </a:lnTo>
                    <a:lnTo>
                      <a:pt x="12" y="21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7" name="Rectangle 129"/>
              <p:cNvSpPr>
                <a:spLocks noChangeArrowheads="1"/>
              </p:cNvSpPr>
              <p:nvPr/>
            </p:nvSpPr>
            <p:spPr bwMode="auto">
              <a:xfrm>
                <a:off x="1115889" y="3365813"/>
                <a:ext cx="241279" cy="2198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4</a:t>
                </a:r>
              </a:p>
            </p:txBody>
          </p:sp>
          <p:sp>
            <p:nvSpPr>
              <p:cNvPr id="308" name="Freeform 130"/>
              <p:cNvSpPr>
                <a:spLocks/>
              </p:cNvSpPr>
              <p:nvPr/>
            </p:nvSpPr>
            <p:spPr bwMode="auto">
              <a:xfrm>
                <a:off x="2157413" y="3081338"/>
                <a:ext cx="147638" cy="2820988"/>
              </a:xfrm>
              <a:custGeom>
                <a:avLst/>
                <a:gdLst>
                  <a:gd name="T0" fmla="*/ 90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0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9" name="Freeform 133"/>
              <p:cNvSpPr>
                <a:spLocks/>
              </p:cNvSpPr>
              <p:nvPr/>
            </p:nvSpPr>
            <p:spPr bwMode="auto">
              <a:xfrm>
                <a:off x="1452563" y="2935288"/>
                <a:ext cx="452438" cy="655638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FF99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10" name="Line 134"/>
              <p:cNvSpPr>
                <a:spLocks noChangeShapeType="1"/>
              </p:cNvSpPr>
              <p:nvPr/>
            </p:nvSpPr>
            <p:spPr bwMode="auto">
              <a:xfrm flipH="1">
                <a:off x="1287463" y="3479800"/>
                <a:ext cx="161925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11" name="Rectangle 135"/>
              <p:cNvSpPr>
                <a:spLocks noChangeArrowheads="1"/>
              </p:cNvSpPr>
              <p:nvPr/>
            </p:nvSpPr>
            <p:spPr bwMode="auto">
              <a:xfrm>
                <a:off x="1336697" y="4441825"/>
                <a:ext cx="500019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Instruction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Memory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312" name="Rectangle 137"/>
              <p:cNvSpPr>
                <a:spLocks noChangeArrowheads="1"/>
              </p:cNvSpPr>
              <p:nvPr/>
            </p:nvSpPr>
            <p:spPr bwMode="auto">
              <a:xfrm>
                <a:off x="1185863" y="3976688"/>
                <a:ext cx="368269" cy="1183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Address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313" name="Rectangle 138"/>
              <p:cNvSpPr>
                <a:spLocks noChangeArrowheads="1"/>
              </p:cNvSpPr>
              <p:nvPr/>
            </p:nvSpPr>
            <p:spPr bwMode="auto">
              <a:xfrm>
                <a:off x="1595438" y="3162300"/>
                <a:ext cx="182547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Add</a:t>
                </a:r>
              </a:p>
            </p:txBody>
          </p:sp>
          <p:sp>
            <p:nvSpPr>
              <p:cNvPr id="314" name="Rectangle 139"/>
              <p:cNvSpPr>
                <a:spLocks noChangeArrowheads="1"/>
              </p:cNvSpPr>
              <p:nvPr/>
            </p:nvSpPr>
            <p:spPr bwMode="auto">
              <a:xfrm>
                <a:off x="2137092" y="2888971"/>
                <a:ext cx="195246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F/D</a:t>
                </a:r>
              </a:p>
            </p:txBody>
          </p:sp>
          <p:grpSp>
            <p:nvGrpSpPr>
              <p:cNvPr id="315" name="Group 140"/>
              <p:cNvGrpSpPr>
                <a:grpSpLocks/>
              </p:cNvGrpSpPr>
              <p:nvPr/>
            </p:nvGrpSpPr>
            <p:grpSpPr bwMode="auto">
              <a:xfrm>
                <a:off x="685800" y="3836988"/>
                <a:ext cx="247650" cy="388938"/>
                <a:chOff x="480" y="2155"/>
                <a:chExt cx="156" cy="245"/>
              </a:xfrm>
            </p:grpSpPr>
            <p:sp>
              <p:nvSpPr>
                <p:cNvPr id="402" name="Freeform 141"/>
                <p:cNvSpPr>
                  <a:spLocks/>
                </p:cNvSpPr>
                <p:nvPr/>
              </p:nvSpPr>
              <p:spPr bwMode="auto">
                <a:xfrm>
                  <a:off x="480" y="2155"/>
                  <a:ext cx="156" cy="245"/>
                </a:xfrm>
                <a:custGeom>
                  <a:avLst/>
                  <a:gdLst>
                    <a:gd name="T0" fmla="*/ 155 w 104"/>
                    <a:gd name="T1" fmla="*/ 242 h 245"/>
                    <a:gd name="T2" fmla="*/ 155 w 104"/>
                    <a:gd name="T3" fmla="*/ 0 h 245"/>
                    <a:gd name="T4" fmla="*/ 0 w 104"/>
                    <a:gd name="T5" fmla="*/ 0 h 245"/>
                    <a:gd name="T6" fmla="*/ 0 w 104"/>
                    <a:gd name="T7" fmla="*/ 244 h 245"/>
                    <a:gd name="T8" fmla="*/ 155 w 104"/>
                    <a:gd name="T9" fmla="*/ 244 h 245"/>
                    <a:gd name="T10" fmla="*/ 155 w 104"/>
                    <a:gd name="T11" fmla="*/ 244 h 24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4"/>
                    <a:gd name="T19" fmla="*/ 0 h 245"/>
                    <a:gd name="T20" fmla="*/ 104 w 104"/>
                    <a:gd name="T21" fmla="*/ 245 h 24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4" h="245">
                      <a:moveTo>
                        <a:pt x="103" y="242"/>
                      </a:moveTo>
                      <a:lnTo>
                        <a:pt x="103" y="0"/>
                      </a:lnTo>
                      <a:lnTo>
                        <a:pt x="0" y="0"/>
                      </a:lnTo>
                      <a:lnTo>
                        <a:pt x="0" y="244"/>
                      </a:lnTo>
                      <a:lnTo>
                        <a:pt x="103" y="244"/>
                      </a:lnTo>
                    </a:path>
                  </a:pathLst>
                </a:custGeom>
                <a:solidFill>
                  <a:srgbClr val="FFE6CD"/>
                </a:solidFill>
                <a:ln w="190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403" name="Rectangle 142"/>
                <p:cNvSpPr>
                  <a:spLocks noChangeArrowheads="1"/>
                </p:cNvSpPr>
                <p:nvPr/>
              </p:nvSpPr>
              <p:spPr bwMode="auto">
                <a:xfrm>
                  <a:off x="522" y="2240"/>
                  <a:ext cx="76" cy="83"/>
                </a:xfrm>
                <a:prstGeom prst="rect">
                  <a:avLst/>
                </a:prstGeom>
                <a:solidFill>
                  <a:srgbClr val="FFE6C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 dirty="0">
                      <a:solidFill>
                        <a:srgbClr val="000000"/>
                      </a:solidFill>
                      <a:latin typeface="+mj-lt"/>
                    </a:rPr>
                    <a:t>PC</a:t>
                  </a:r>
                </a:p>
              </p:txBody>
            </p:sp>
          </p:grpSp>
          <p:sp>
            <p:nvSpPr>
              <p:cNvPr id="316" name="Line 143"/>
              <p:cNvSpPr>
                <a:spLocks noChangeShapeType="1"/>
              </p:cNvSpPr>
              <p:nvPr/>
            </p:nvSpPr>
            <p:spPr bwMode="auto">
              <a:xfrm flipH="1">
                <a:off x="2047875" y="4305300"/>
                <a:ext cx="1143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17" name="Line 144"/>
              <p:cNvSpPr>
                <a:spLocks noChangeShapeType="1"/>
              </p:cNvSpPr>
              <p:nvPr/>
            </p:nvSpPr>
            <p:spPr bwMode="auto">
              <a:xfrm flipV="1">
                <a:off x="1997077" y="2864659"/>
                <a:ext cx="0" cy="39844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18" name="Line 145"/>
              <p:cNvSpPr>
                <a:spLocks noChangeShapeType="1"/>
              </p:cNvSpPr>
              <p:nvPr/>
            </p:nvSpPr>
            <p:spPr bwMode="auto">
              <a:xfrm flipH="1" flipV="1">
                <a:off x="6100763" y="2574925"/>
                <a:ext cx="0" cy="90328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19" name="Line 146"/>
              <p:cNvSpPr>
                <a:spLocks noChangeShapeType="1"/>
              </p:cNvSpPr>
              <p:nvPr/>
            </p:nvSpPr>
            <p:spPr bwMode="auto">
              <a:xfrm rot="5400000" flipH="1" flipV="1">
                <a:off x="1612901" y="2482849"/>
                <a:ext cx="0" cy="76835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20" name="Line 147"/>
              <p:cNvSpPr>
                <a:spLocks noChangeShapeType="1"/>
              </p:cNvSpPr>
              <p:nvPr/>
            </p:nvSpPr>
            <p:spPr bwMode="auto">
              <a:xfrm rot="16200000" flipV="1">
                <a:off x="5962650" y="3335338"/>
                <a:ext cx="4763" cy="2714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21" name="Line 148"/>
              <p:cNvSpPr>
                <a:spLocks noChangeShapeType="1"/>
              </p:cNvSpPr>
              <p:nvPr/>
            </p:nvSpPr>
            <p:spPr bwMode="auto">
              <a:xfrm rot="16200000" flipV="1">
                <a:off x="827088" y="2465388"/>
                <a:ext cx="0" cy="5000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22" name="Line 149"/>
              <p:cNvSpPr>
                <a:spLocks noChangeShapeType="1"/>
              </p:cNvSpPr>
              <p:nvPr/>
            </p:nvSpPr>
            <p:spPr bwMode="auto">
              <a:xfrm flipV="1">
                <a:off x="571500" y="2709863"/>
                <a:ext cx="0" cy="13287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23" name="Line 150"/>
              <p:cNvSpPr>
                <a:spLocks noChangeShapeType="1"/>
              </p:cNvSpPr>
              <p:nvPr/>
            </p:nvSpPr>
            <p:spPr bwMode="auto">
              <a:xfrm rot="16200000" flipV="1">
                <a:off x="623888" y="3976688"/>
                <a:ext cx="0" cy="1047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grpSp>
            <p:nvGrpSpPr>
              <p:cNvPr id="324" name="Group 285"/>
              <p:cNvGrpSpPr>
                <a:grpSpLocks/>
              </p:cNvGrpSpPr>
              <p:nvPr/>
            </p:nvGrpSpPr>
            <p:grpSpPr bwMode="auto">
              <a:xfrm>
                <a:off x="4400559" y="4268788"/>
                <a:ext cx="233363" cy="509588"/>
                <a:chOff x="2772" y="2689"/>
                <a:chExt cx="147" cy="321"/>
              </a:xfrm>
            </p:grpSpPr>
            <p:sp>
              <p:nvSpPr>
                <p:cNvPr id="398" name="AutoShape 160"/>
                <p:cNvSpPr>
                  <a:spLocks noChangeArrowheads="1"/>
                </p:cNvSpPr>
                <p:nvPr/>
              </p:nvSpPr>
              <p:spPr bwMode="auto">
                <a:xfrm rot="5400000">
                  <a:off x="2713" y="2799"/>
                  <a:ext cx="297" cy="96"/>
                </a:xfrm>
                <a:prstGeom prst="flowChartTerminator">
                  <a:avLst/>
                </a:prstGeom>
                <a:solidFill>
                  <a:srgbClr val="EAEAEA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399" name="Rectangle 157"/>
                <p:cNvSpPr>
                  <a:spLocks noChangeArrowheads="1"/>
                </p:cNvSpPr>
                <p:nvPr/>
              </p:nvSpPr>
              <p:spPr bwMode="auto">
                <a:xfrm>
                  <a:off x="2775" y="2689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400" name="Rectangle 158"/>
                <p:cNvSpPr>
                  <a:spLocks noChangeArrowheads="1"/>
                </p:cNvSpPr>
                <p:nvPr/>
              </p:nvSpPr>
              <p:spPr bwMode="auto">
                <a:xfrm>
                  <a:off x="2772" y="2890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401" name="Rectangle 159"/>
                <p:cNvSpPr>
                  <a:spLocks noChangeArrowheads="1"/>
                </p:cNvSpPr>
                <p:nvPr/>
              </p:nvSpPr>
              <p:spPr bwMode="auto">
                <a:xfrm>
                  <a:off x="2851" y="2783"/>
                  <a:ext cx="44" cy="138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x</a:t>
                  </a:r>
                </a:p>
              </p:txBody>
            </p:sp>
          </p:grpSp>
          <p:sp>
            <p:nvSpPr>
              <p:cNvPr id="325" name="Line 161"/>
              <p:cNvSpPr>
                <a:spLocks noChangeShapeType="1"/>
              </p:cNvSpPr>
              <p:nvPr/>
            </p:nvSpPr>
            <p:spPr bwMode="auto">
              <a:xfrm flipV="1">
                <a:off x="5029200" y="4552950"/>
                <a:ext cx="0" cy="620713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26" name="Line 162"/>
              <p:cNvSpPr>
                <a:spLocks noChangeShapeType="1"/>
              </p:cNvSpPr>
              <p:nvPr/>
            </p:nvSpPr>
            <p:spPr bwMode="auto">
              <a:xfrm rot="5400000" flipV="1">
                <a:off x="4987925" y="5122863"/>
                <a:ext cx="0" cy="8255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grpSp>
            <p:nvGrpSpPr>
              <p:cNvPr id="327" name="Group 288"/>
              <p:cNvGrpSpPr>
                <a:grpSpLocks/>
              </p:cNvGrpSpPr>
              <p:nvPr/>
            </p:nvGrpSpPr>
            <p:grpSpPr bwMode="auto">
              <a:xfrm>
                <a:off x="1065214" y="2473325"/>
                <a:ext cx="230188" cy="500063"/>
                <a:chOff x="671" y="1558"/>
                <a:chExt cx="145" cy="315"/>
              </a:xfrm>
            </p:grpSpPr>
            <p:sp>
              <p:nvSpPr>
                <p:cNvPr id="394" name="AutoShape 167"/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579" y="1668"/>
                  <a:ext cx="297" cy="96"/>
                </a:xfrm>
                <a:prstGeom prst="flowChartTerminator">
                  <a:avLst/>
                </a:prstGeom>
                <a:solidFill>
                  <a:srgbClr val="EAEAEA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395" name="Rectangle 164"/>
                <p:cNvSpPr>
                  <a:spLocks noChangeArrowheads="1"/>
                </p:cNvSpPr>
                <p:nvPr/>
              </p:nvSpPr>
              <p:spPr bwMode="auto">
                <a:xfrm flipH="1">
                  <a:off x="672" y="1558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396" name="Rectangle 165"/>
                <p:cNvSpPr>
                  <a:spLocks noChangeArrowheads="1"/>
                </p:cNvSpPr>
                <p:nvPr/>
              </p:nvSpPr>
              <p:spPr bwMode="auto">
                <a:xfrm flipH="1">
                  <a:off x="671" y="1753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397" name="Rectangle 166"/>
                <p:cNvSpPr>
                  <a:spLocks noChangeArrowheads="1"/>
                </p:cNvSpPr>
                <p:nvPr/>
              </p:nvSpPr>
              <p:spPr bwMode="auto">
                <a:xfrm flipH="1">
                  <a:off x="692" y="1645"/>
                  <a:ext cx="44" cy="138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x</a:t>
                  </a:r>
                </a:p>
              </p:txBody>
            </p:sp>
          </p:grpSp>
          <p:grpSp>
            <p:nvGrpSpPr>
              <p:cNvPr id="328" name="Group 284"/>
              <p:cNvGrpSpPr>
                <a:grpSpLocks/>
              </p:cNvGrpSpPr>
              <p:nvPr/>
            </p:nvGrpSpPr>
            <p:grpSpPr bwMode="auto">
              <a:xfrm>
                <a:off x="7748604" y="4302125"/>
                <a:ext cx="233363" cy="509588"/>
                <a:chOff x="4881" y="2710"/>
                <a:chExt cx="147" cy="321"/>
              </a:xfrm>
            </p:grpSpPr>
            <p:sp>
              <p:nvSpPr>
                <p:cNvPr id="390" name="AutoShape 172"/>
                <p:cNvSpPr>
                  <a:spLocks noChangeArrowheads="1"/>
                </p:cNvSpPr>
                <p:nvPr/>
              </p:nvSpPr>
              <p:spPr bwMode="auto">
                <a:xfrm rot="5400000">
                  <a:off x="4822" y="2820"/>
                  <a:ext cx="297" cy="96"/>
                </a:xfrm>
                <a:prstGeom prst="flowChartTerminator">
                  <a:avLst/>
                </a:prstGeom>
                <a:solidFill>
                  <a:srgbClr val="EAEAEA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391" name="Rectangle 169"/>
                <p:cNvSpPr>
                  <a:spLocks noChangeArrowheads="1"/>
                </p:cNvSpPr>
                <p:nvPr/>
              </p:nvSpPr>
              <p:spPr bwMode="auto">
                <a:xfrm>
                  <a:off x="4884" y="2710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392" name="Rectangle 170"/>
                <p:cNvSpPr>
                  <a:spLocks noChangeArrowheads="1"/>
                </p:cNvSpPr>
                <p:nvPr/>
              </p:nvSpPr>
              <p:spPr bwMode="auto">
                <a:xfrm>
                  <a:off x="4881" y="2911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393" name="Rectangle 171"/>
                <p:cNvSpPr>
                  <a:spLocks noChangeArrowheads="1"/>
                </p:cNvSpPr>
                <p:nvPr/>
              </p:nvSpPr>
              <p:spPr bwMode="auto">
                <a:xfrm>
                  <a:off x="4956" y="2811"/>
                  <a:ext cx="44" cy="138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x</a:t>
                  </a:r>
                </a:p>
              </p:txBody>
            </p:sp>
          </p:grpSp>
          <p:sp>
            <p:nvSpPr>
              <p:cNvPr id="329" name="Rectangle 173"/>
              <p:cNvSpPr>
                <a:spLocks noChangeArrowheads="1"/>
              </p:cNvSpPr>
              <p:nvPr/>
            </p:nvSpPr>
            <p:spPr bwMode="auto">
              <a:xfrm>
                <a:off x="1525631" y="4242924"/>
                <a:ext cx="500020" cy="1183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Instruction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330" name="Line 176"/>
              <p:cNvSpPr>
                <a:spLocks noChangeShapeType="1"/>
              </p:cNvSpPr>
              <p:nvPr/>
            </p:nvSpPr>
            <p:spPr bwMode="auto">
              <a:xfrm flipH="1">
                <a:off x="1984421" y="2574925"/>
                <a:ext cx="41211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31" name="Line 177"/>
              <p:cNvSpPr>
                <a:spLocks noChangeShapeType="1"/>
              </p:cNvSpPr>
              <p:nvPr/>
            </p:nvSpPr>
            <p:spPr bwMode="auto">
              <a:xfrm flipV="1">
                <a:off x="6300819" y="3786028"/>
                <a:ext cx="100014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32" name="Line 178"/>
              <p:cNvSpPr>
                <a:spLocks noChangeShapeType="1"/>
              </p:cNvSpPr>
              <p:nvPr/>
            </p:nvSpPr>
            <p:spPr bwMode="auto">
              <a:xfrm rot="16200000" flipH="1" flipV="1">
                <a:off x="5701207" y="3099296"/>
                <a:ext cx="1386484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33" name="Line 179"/>
              <p:cNvSpPr>
                <a:spLocks noChangeShapeType="1"/>
              </p:cNvSpPr>
              <p:nvPr/>
            </p:nvSpPr>
            <p:spPr bwMode="auto">
              <a:xfrm>
                <a:off x="1149350" y="2406052"/>
                <a:ext cx="5251451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49" name="Line 252"/>
              <p:cNvSpPr>
                <a:spLocks noChangeShapeType="1"/>
              </p:cNvSpPr>
              <p:nvPr/>
            </p:nvSpPr>
            <p:spPr bwMode="auto">
              <a:xfrm flipH="1">
                <a:off x="1231900" y="2574925"/>
                <a:ext cx="752475" cy="31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53" name="Freeform 257"/>
              <p:cNvSpPr>
                <a:spLocks/>
              </p:cNvSpPr>
              <p:nvPr/>
            </p:nvSpPr>
            <p:spPr bwMode="auto">
              <a:xfrm>
                <a:off x="2581275" y="3886200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6 w 24"/>
                  <a:gd name="T5" fmla="*/ 23 h 24"/>
                  <a:gd name="T6" fmla="*/ 18 w 24"/>
                  <a:gd name="T7" fmla="*/ 21 h 24"/>
                  <a:gd name="T8" fmla="*/ 18 w 24"/>
                  <a:gd name="T9" fmla="*/ 21 h 24"/>
                  <a:gd name="T10" fmla="*/ 20 w 24"/>
                  <a:gd name="T11" fmla="*/ 19 h 24"/>
                  <a:gd name="T12" fmla="*/ 22 w 24"/>
                  <a:gd name="T13" fmla="*/ 19 h 24"/>
                  <a:gd name="T14" fmla="*/ 22 w 24"/>
                  <a:gd name="T15" fmla="*/ 17 h 24"/>
                  <a:gd name="T16" fmla="*/ 23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9 h 24"/>
                  <a:gd name="T24" fmla="*/ 23 w 24"/>
                  <a:gd name="T25" fmla="*/ 7 h 24"/>
                  <a:gd name="T26" fmla="*/ 22 w 24"/>
                  <a:gd name="T27" fmla="*/ 5 h 24"/>
                  <a:gd name="T28" fmla="*/ 22 w 24"/>
                  <a:gd name="T29" fmla="*/ 5 h 24"/>
                  <a:gd name="T30" fmla="*/ 20 w 24"/>
                  <a:gd name="T31" fmla="*/ 4 h 24"/>
                  <a:gd name="T32" fmla="*/ 18 w 24"/>
                  <a:gd name="T33" fmla="*/ 2 h 24"/>
                  <a:gd name="T34" fmla="*/ 18 w 24"/>
                  <a:gd name="T35" fmla="*/ 2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4 w 24"/>
                  <a:gd name="T51" fmla="*/ 4 h 24"/>
                  <a:gd name="T52" fmla="*/ 2 w 24"/>
                  <a:gd name="T53" fmla="*/ 5 h 24"/>
                  <a:gd name="T54" fmla="*/ 2 w 24"/>
                  <a:gd name="T55" fmla="*/ 5 h 24"/>
                  <a:gd name="T56" fmla="*/ 0 w 24"/>
                  <a:gd name="T57" fmla="*/ 7 h 24"/>
                  <a:gd name="T58" fmla="*/ 0 w 24"/>
                  <a:gd name="T59" fmla="*/ 9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2 w 24"/>
                  <a:gd name="T67" fmla="*/ 17 h 24"/>
                  <a:gd name="T68" fmla="*/ 2 w 24"/>
                  <a:gd name="T69" fmla="*/ 19 h 24"/>
                  <a:gd name="T70" fmla="*/ 4 w 24"/>
                  <a:gd name="T71" fmla="*/ 19 h 24"/>
                  <a:gd name="T72" fmla="*/ 4 w 24"/>
                  <a:gd name="T73" fmla="*/ 21 h 24"/>
                  <a:gd name="T74" fmla="*/ 6 w 24"/>
                  <a:gd name="T75" fmla="*/ 21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2" y="19"/>
                    </a:lnTo>
                    <a:lnTo>
                      <a:pt x="22" y="17"/>
                    </a:lnTo>
                    <a:lnTo>
                      <a:pt x="23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9"/>
                    </a:lnTo>
                    <a:lnTo>
                      <a:pt x="23" y="7"/>
                    </a:lnTo>
                    <a:lnTo>
                      <a:pt x="22" y="5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</p:grpSp>
        <p:cxnSp>
          <p:nvCxnSpPr>
            <p:cNvPr id="202" name="Straight Connector 201"/>
            <p:cNvCxnSpPr>
              <a:stCxn id="353" idx="0"/>
              <a:endCxn id="205" idx="0"/>
            </p:cNvCxnSpPr>
            <p:nvPr/>
          </p:nvCxnSpPr>
          <p:spPr>
            <a:xfrm flipH="1">
              <a:off x="4145917" y="3799350"/>
              <a:ext cx="4349" cy="14511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Line 34"/>
            <p:cNvSpPr>
              <a:spLocks noChangeShapeType="1"/>
            </p:cNvSpPr>
            <p:nvPr/>
          </p:nvSpPr>
          <p:spPr bwMode="auto">
            <a:xfrm flipV="1">
              <a:off x="5221165" y="5091059"/>
              <a:ext cx="197646" cy="6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sp>
          <p:nvSpPr>
            <p:cNvPr id="204" name="Line 34"/>
            <p:cNvSpPr>
              <a:spLocks noChangeShapeType="1"/>
            </p:cNvSpPr>
            <p:nvPr/>
          </p:nvSpPr>
          <p:spPr bwMode="auto">
            <a:xfrm>
              <a:off x="4145917" y="4926748"/>
              <a:ext cx="75122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sp>
          <p:nvSpPr>
            <p:cNvPr id="205" name="Line 34"/>
            <p:cNvSpPr>
              <a:spLocks noChangeShapeType="1"/>
            </p:cNvSpPr>
            <p:nvPr/>
          </p:nvSpPr>
          <p:spPr bwMode="auto">
            <a:xfrm>
              <a:off x="4145917" y="5250491"/>
              <a:ext cx="75122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4068163" y="3587429"/>
              <a:ext cx="44728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[19-15]</a:t>
              </a:r>
              <a:endParaRPr lang="ru-RU" sz="600" dirty="0"/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4075379" y="3864423"/>
              <a:ext cx="44246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[14-20]</a:t>
              </a:r>
              <a:endParaRPr lang="ru-RU" sz="600" dirty="0"/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4352814" y="4763282"/>
              <a:ext cx="44246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[31-20]</a:t>
              </a:r>
              <a:endParaRPr lang="ru-RU" sz="600" dirty="0"/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4254563" y="5091736"/>
              <a:ext cx="44246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[11-7]</a:t>
              </a:r>
              <a:endParaRPr lang="ru-RU" sz="600" dirty="0"/>
            </a:p>
          </p:txBody>
        </p:sp>
        <p:cxnSp>
          <p:nvCxnSpPr>
            <p:cNvPr id="210" name="Straight Connector 209"/>
            <p:cNvCxnSpPr/>
            <p:nvPr/>
          </p:nvCxnSpPr>
          <p:spPr>
            <a:xfrm>
              <a:off x="4645410" y="5255254"/>
              <a:ext cx="0" cy="4033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Line 131"/>
            <p:cNvSpPr>
              <a:spLocks noChangeShapeType="1"/>
            </p:cNvSpPr>
            <p:nvPr/>
          </p:nvSpPr>
          <p:spPr bwMode="auto">
            <a:xfrm flipH="1" flipV="1">
              <a:off x="2541944" y="3597493"/>
              <a:ext cx="115719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cxnSp>
          <p:nvCxnSpPr>
            <p:cNvPr id="212" name="Straight Connector 211"/>
            <p:cNvCxnSpPr/>
            <p:nvPr/>
          </p:nvCxnSpPr>
          <p:spPr>
            <a:xfrm>
              <a:off x="3964296" y="3089017"/>
              <a:ext cx="1" cy="4984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flipH="1" flipV="1">
              <a:off x="3861701" y="3591263"/>
              <a:ext cx="98251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flipH="1" flipV="1">
              <a:off x="3449785" y="3104895"/>
              <a:ext cx="98251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26.10.2020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9" name="Rectangle 51"/>
          <p:cNvSpPr>
            <a:spLocks noChangeArrowheads="1"/>
          </p:cNvSpPr>
          <p:nvPr/>
        </p:nvSpPr>
        <p:spPr bwMode="auto">
          <a:xfrm>
            <a:off x="6641829" y="2804455"/>
            <a:ext cx="25648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+mj-lt"/>
              </a:rPr>
              <a:t>zero</a:t>
            </a:r>
            <a:r>
              <a:rPr lang="en-US" sz="900" dirty="0">
                <a:solidFill>
                  <a:srgbClr val="000000"/>
                </a:solidFill>
                <a:latin typeface="+mj-lt"/>
              </a:rPr>
              <a:t>?</a:t>
            </a:r>
          </a:p>
        </p:txBody>
      </p:sp>
      <p:sp>
        <p:nvSpPr>
          <p:cNvPr id="170" name="Rectangle 35"/>
          <p:cNvSpPr>
            <a:spLocks noChangeArrowheads="1"/>
          </p:cNvSpPr>
          <p:nvPr/>
        </p:nvSpPr>
        <p:spPr bwMode="auto">
          <a:xfrm>
            <a:off x="5779057" y="2710355"/>
            <a:ext cx="33021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EB7500"/>
                </a:solidFill>
                <a:latin typeface="+mj-lt"/>
              </a:rPr>
              <a:t>ALUSrc</a:t>
            </a:r>
            <a:endParaRPr lang="en-US" sz="900" dirty="0">
              <a:solidFill>
                <a:srgbClr val="EB7500"/>
              </a:solidFill>
              <a:latin typeface="+mj-lt"/>
            </a:endParaRPr>
          </a:p>
        </p:txBody>
      </p:sp>
      <p:sp>
        <p:nvSpPr>
          <p:cNvPr id="1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4388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>
                <a:solidFill>
                  <a:srgbClr val="0070C0"/>
                </a:solidFill>
              </a:rPr>
              <a:t>Pipelined execution: cycle 5</a:t>
            </a:r>
          </a:p>
        </p:txBody>
      </p:sp>
      <p:sp>
        <p:nvSpPr>
          <p:cNvPr id="175" name="Rectangle 3"/>
          <p:cNvSpPr>
            <a:spLocks noChangeArrowheads="1"/>
          </p:cNvSpPr>
          <p:nvPr/>
        </p:nvSpPr>
        <p:spPr bwMode="auto">
          <a:xfrm>
            <a:off x="1676401" y="5118101"/>
            <a:ext cx="2613631" cy="116339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1000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0  lw  x10, 9(x1)</a:t>
            </a:r>
          </a:p>
          <a:p>
            <a:pPr>
              <a:spcBef>
                <a:spcPct val="1000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4  sub x11, x2, x3</a:t>
            </a:r>
          </a:p>
          <a:p>
            <a:pPr>
              <a:spcBef>
                <a:spcPct val="1000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8  and x12, x4, x5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12  or  x13, x6, x7</a:t>
            </a:r>
          </a:p>
        </p:txBody>
      </p:sp>
      <p:sp>
        <p:nvSpPr>
          <p:cNvPr id="176" name="Rectangle 287"/>
          <p:cNvSpPr>
            <a:spLocks noChangeArrowheads="1"/>
          </p:cNvSpPr>
          <p:nvPr/>
        </p:nvSpPr>
        <p:spPr bwMode="auto">
          <a:xfrm>
            <a:off x="1682726" y="4490437"/>
            <a:ext cx="345607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PC</a:t>
            </a:r>
          </a:p>
        </p:txBody>
      </p:sp>
      <p:cxnSp>
        <p:nvCxnSpPr>
          <p:cNvPr id="177" name="Straight Arrow Connector 6"/>
          <p:cNvCxnSpPr>
            <a:stCxn id="176" idx="2"/>
          </p:cNvCxnSpPr>
          <p:nvPr/>
        </p:nvCxnSpPr>
        <p:spPr bwMode="auto">
          <a:xfrm>
            <a:off x="1855530" y="4859769"/>
            <a:ext cx="5497" cy="22860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79" name="Rectangle 287"/>
          <p:cNvSpPr>
            <a:spLocks noChangeArrowheads="1"/>
          </p:cNvSpPr>
          <p:nvPr/>
        </p:nvSpPr>
        <p:spPr bwMode="auto">
          <a:xfrm>
            <a:off x="3617580" y="2153664"/>
            <a:ext cx="326371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16</a:t>
            </a:r>
          </a:p>
        </p:txBody>
      </p:sp>
      <p:sp>
        <p:nvSpPr>
          <p:cNvPr id="165" name="Rectangle 287"/>
          <p:cNvSpPr>
            <a:spLocks noChangeArrowheads="1"/>
          </p:cNvSpPr>
          <p:nvPr/>
        </p:nvSpPr>
        <p:spPr bwMode="auto">
          <a:xfrm>
            <a:off x="2191064" y="2486003"/>
            <a:ext cx="326371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16</a:t>
            </a:r>
          </a:p>
        </p:txBody>
      </p:sp>
      <p:sp>
        <p:nvSpPr>
          <p:cNvPr id="166" name="Rectangle 287"/>
          <p:cNvSpPr>
            <a:spLocks noChangeArrowheads="1"/>
          </p:cNvSpPr>
          <p:nvPr/>
        </p:nvSpPr>
        <p:spPr bwMode="auto">
          <a:xfrm>
            <a:off x="5367034" y="1669178"/>
            <a:ext cx="326371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12</a:t>
            </a:r>
          </a:p>
        </p:txBody>
      </p:sp>
      <p:sp>
        <p:nvSpPr>
          <p:cNvPr id="167" name="Rectangle 287"/>
          <p:cNvSpPr>
            <a:spLocks noChangeArrowheads="1"/>
          </p:cNvSpPr>
          <p:nvPr/>
        </p:nvSpPr>
        <p:spPr bwMode="auto">
          <a:xfrm>
            <a:off x="6914496" y="2851621"/>
            <a:ext cx="948337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[x4]&amp;[x5]</a:t>
            </a:r>
          </a:p>
        </p:txBody>
      </p:sp>
      <p:sp>
        <p:nvSpPr>
          <p:cNvPr id="168" name="Rectangle 287"/>
          <p:cNvSpPr>
            <a:spLocks noChangeArrowheads="1"/>
          </p:cNvSpPr>
          <p:nvPr/>
        </p:nvSpPr>
        <p:spPr bwMode="auto">
          <a:xfrm>
            <a:off x="5360376" y="4215547"/>
            <a:ext cx="326371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13</a:t>
            </a:r>
          </a:p>
        </p:txBody>
      </p:sp>
      <p:sp>
        <p:nvSpPr>
          <p:cNvPr id="171" name="Rectangle 287"/>
          <p:cNvSpPr>
            <a:spLocks noChangeArrowheads="1"/>
          </p:cNvSpPr>
          <p:nvPr/>
        </p:nvSpPr>
        <p:spPr bwMode="auto">
          <a:xfrm>
            <a:off x="5294865" y="2488224"/>
            <a:ext cx="443391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[x6]</a:t>
            </a:r>
          </a:p>
        </p:txBody>
      </p:sp>
      <p:sp>
        <p:nvSpPr>
          <p:cNvPr id="172" name="Rectangle 287"/>
          <p:cNvSpPr>
            <a:spLocks noChangeArrowheads="1"/>
          </p:cNvSpPr>
          <p:nvPr/>
        </p:nvSpPr>
        <p:spPr bwMode="auto">
          <a:xfrm>
            <a:off x="5299786" y="2816961"/>
            <a:ext cx="443391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[x7]</a:t>
            </a:r>
          </a:p>
        </p:txBody>
      </p:sp>
      <p:sp>
        <p:nvSpPr>
          <p:cNvPr id="173" name="Rectangle 287"/>
          <p:cNvSpPr>
            <a:spLocks noChangeArrowheads="1"/>
          </p:cNvSpPr>
          <p:nvPr/>
        </p:nvSpPr>
        <p:spPr bwMode="auto">
          <a:xfrm>
            <a:off x="7192693" y="4219224"/>
            <a:ext cx="326371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12</a:t>
            </a:r>
          </a:p>
        </p:txBody>
      </p:sp>
      <p:sp>
        <p:nvSpPr>
          <p:cNvPr id="180" name="Rectangle 287"/>
          <p:cNvSpPr>
            <a:spLocks noChangeArrowheads="1"/>
          </p:cNvSpPr>
          <p:nvPr/>
        </p:nvSpPr>
        <p:spPr bwMode="auto">
          <a:xfrm>
            <a:off x="8970780" y="4221047"/>
            <a:ext cx="326371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11</a:t>
            </a:r>
          </a:p>
        </p:txBody>
      </p:sp>
      <p:sp>
        <p:nvSpPr>
          <p:cNvPr id="181" name="Rectangle 287"/>
          <p:cNvSpPr>
            <a:spLocks noChangeArrowheads="1"/>
          </p:cNvSpPr>
          <p:nvPr/>
        </p:nvSpPr>
        <p:spPr bwMode="auto">
          <a:xfrm>
            <a:off x="8624333" y="3863272"/>
            <a:ext cx="864980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[x2]-[x3]</a:t>
            </a:r>
          </a:p>
        </p:txBody>
      </p:sp>
      <p:sp>
        <p:nvSpPr>
          <p:cNvPr id="182" name="Rectangle 287"/>
          <p:cNvSpPr>
            <a:spLocks noChangeArrowheads="1"/>
          </p:cNvSpPr>
          <p:nvPr/>
        </p:nvSpPr>
        <p:spPr bwMode="auto">
          <a:xfrm>
            <a:off x="3091330" y="3126648"/>
            <a:ext cx="1292983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mem[[x1]+9]</a:t>
            </a:r>
          </a:p>
        </p:txBody>
      </p:sp>
      <p:sp>
        <p:nvSpPr>
          <p:cNvPr id="183" name="Rectangle 287"/>
          <p:cNvSpPr>
            <a:spLocks noChangeArrowheads="1"/>
          </p:cNvSpPr>
          <p:nvPr/>
        </p:nvSpPr>
        <p:spPr bwMode="auto">
          <a:xfrm>
            <a:off x="3989253" y="2859641"/>
            <a:ext cx="326371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10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6665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roup 199"/>
          <p:cNvGrpSpPr/>
          <p:nvPr/>
        </p:nvGrpSpPr>
        <p:grpSpPr>
          <a:xfrm>
            <a:off x="2104659" y="954579"/>
            <a:ext cx="7690222" cy="4005442"/>
            <a:chOff x="2104659" y="2202354"/>
            <a:chExt cx="7690222" cy="4005442"/>
          </a:xfrm>
        </p:grpSpPr>
        <p:grpSp>
          <p:nvGrpSpPr>
            <p:cNvPr id="201" name="Группа 243"/>
            <p:cNvGrpSpPr/>
            <p:nvPr/>
          </p:nvGrpSpPr>
          <p:grpSpPr>
            <a:xfrm>
              <a:off x="2104659" y="2202354"/>
              <a:ext cx="7690222" cy="4005442"/>
              <a:chOff x="571500" y="2405856"/>
              <a:chExt cx="7615194" cy="3804445"/>
            </a:xfrm>
          </p:grpSpPr>
          <p:sp>
            <p:nvSpPr>
              <p:cNvPr id="334" name="Line 180"/>
              <p:cNvSpPr>
                <a:spLocks noChangeShapeType="1"/>
              </p:cNvSpPr>
              <p:nvPr/>
            </p:nvSpPr>
            <p:spPr bwMode="auto">
              <a:xfrm rot="5400000" flipV="1">
                <a:off x="1108821" y="2448718"/>
                <a:ext cx="85724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6" name="Rectangle 136"/>
              <p:cNvSpPr>
                <a:spLocks noChangeArrowheads="1"/>
              </p:cNvSpPr>
              <p:nvPr/>
            </p:nvSpPr>
            <p:spPr bwMode="auto">
              <a:xfrm>
                <a:off x="1143000" y="3911600"/>
                <a:ext cx="900113" cy="923925"/>
              </a:xfrm>
              <a:prstGeom prst="rect">
                <a:avLst/>
              </a:prstGeom>
              <a:solidFill>
                <a:srgbClr val="FFFFCC"/>
              </a:solidFill>
              <a:ln w="1905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7" name="Line 13"/>
              <p:cNvSpPr>
                <a:spLocks noChangeShapeType="1"/>
              </p:cNvSpPr>
              <p:nvPr/>
            </p:nvSpPr>
            <p:spPr bwMode="auto">
              <a:xfrm>
                <a:off x="933450" y="4027488"/>
                <a:ext cx="215900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8" name="Rectangle 15"/>
              <p:cNvSpPr>
                <a:spLocks noChangeArrowheads="1"/>
              </p:cNvSpPr>
              <p:nvPr/>
            </p:nvSpPr>
            <p:spPr bwMode="auto">
              <a:xfrm>
                <a:off x="3030515" y="5237163"/>
                <a:ext cx="184198" cy="351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19" name="Freeform 17"/>
              <p:cNvSpPr>
                <a:spLocks/>
              </p:cNvSpPr>
              <p:nvPr/>
            </p:nvSpPr>
            <p:spPr bwMode="auto">
              <a:xfrm>
                <a:off x="2873375" y="3768725"/>
                <a:ext cx="823913" cy="1023080"/>
              </a:xfrm>
              <a:custGeom>
                <a:avLst/>
                <a:gdLst>
                  <a:gd name="T0" fmla="*/ 518 w 519"/>
                  <a:gd name="T1" fmla="*/ 611 h 541"/>
                  <a:gd name="T2" fmla="*/ 518 w 519"/>
                  <a:gd name="T3" fmla="*/ 0 h 541"/>
                  <a:gd name="T4" fmla="*/ 0 w 519"/>
                  <a:gd name="T5" fmla="*/ 0 h 541"/>
                  <a:gd name="T6" fmla="*/ 0 w 519"/>
                  <a:gd name="T7" fmla="*/ 611 h 541"/>
                  <a:gd name="T8" fmla="*/ 518 w 519"/>
                  <a:gd name="T9" fmla="*/ 611 h 541"/>
                  <a:gd name="T10" fmla="*/ 518 w 519"/>
                  <a:gd name="T11" fmla="*/ 611 h 5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19"/>
                  <a:gd name="T19" fmla="*/ 0 h 541"/>
                  <a:gd name="T20" fmla="*/ 519 w 519"/>
                  <a:gd name="T21" fmla="*/ 541 h 5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19" h="541">
                    <a:moveTo>
                      <a:pt x="518" y="540"/>
                    </a:moveTo>
                    <a:lnTo>
                      <a:pt x="518" y="0"/>
                    </a:lnTo>
                    <a:lnTo>
                      <a:pt x="0" y="0"/>
                    </a:lnTo>
                    <a:lnTo>
                      <a:pt x="0" y="540"/>
                    </a:lnTo>
                    <a:lnTo>
                      <a:pt x="518" y="540"/>
                    </a:lnTo>
                  </a:path>
                </a:pathLst>
              </a:custGeom>
              <a:solidFill>
                <a:srgbClr val="CCFFFF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0" name="Rectangle 18"/>
              <p:cNvSpPr>
                <a:spLocks noChangeArrowheads="1"/>
              </p:cNvSpPr>
              <p:nvPr/>
            </p:nvSpPr>
            <p:spPr bwMode="auto">
              <a:xfrm>
                <a:off x="2982890" y="3835400"/>
                <a:ext cx="184198" cy="351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21" name="Freeform 21"/>
              <p:cNvSpPr>
                <a:spLocks/>
              </p:cNvSpPr>
              <p:nvPr/>
            </p:nvSpPr>
            <p:spPr bwMode="auto">
              <a:xfrm>
                <a:off x="2582863" y="4284663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6 w 24"/>
                  <a:gd name="T5" fmla="*/ 23 h 24"/>
                  <a:gd name="T6" fmla="*/ 18 w 24"/>
                  <a:gd name="T7" fmla="*/ 21 h 24"/>
                  <a:gd name="T8" fmla="*/ 18 w 24"/>
                  <a:gd name="T9" fmla="*/ 21 h 24"/>
                  <a:gd name="T10" fmla="*/ 20 w 24"/>
                  <a:gd name="T11" fmla="*/ 19 h 24"/>
                  <a:gd name="T12" fmla="*/ 22 w 24"/>
                  <a:gd name="T13" fmla="*/ 19 h 24"/>
                  <a:gd name="T14" fmla="*/ 22 w 24"/>
                  <a:gd name="T15" fmla="*/ 17 h 24"/>
                  <a:gd name="T16" fmla="*/ 23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9 h 24"/>
                  <a:gd name="T24" fmla="*/ 23 w 24"/>
                  <a:gd name="T25" fmla="*/ 7 h 24"/>
                  <a:gd name="T26" fmla="*/ 22 w 24"/>
                  <a:gd name="T27" fmla="*/ 5 h 24"/>
                  <a:gd name="T28" fmla="*/ 22 w 24"/>
                  <a:gd name="T29" fmla="*/ 5 h 24"/>
                  <a:gd name="T30" fmla="*/ 20 w 24"/>
                  <a:gd name="T31" fmla="*/ 4 h 24"/>
                  <a:gd name="T32" fmla="*/ 18 w 24"/>
                  <a:gd name="T33" fmla="*/ 2 h 24"/>
                  <a:gd name="T34" fmla="*/ 18 w 24"/>
                  <a:gd name="T35" fmla="*/ 2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4 w 24"/>
                  <a:gd name="T51" fmla="*/ 4 h 24"/>
                  <a:gd name="T52" fmla="*/ 2 w 24"/>
                  <a:gd name="T53" fmla="*/ 5 h 24"/>
                  <a:gd name="T54" fmla="*/ 2 w 24"/>
                  <a:gd name="T55" fmla="*/ 5 h 24"/>
                  <a:gd name="T56" fmla="*/ 0 w 24"/>
                  <a:gd name="T57" fmla="*/ 7 h 24"/>
                  <a:gd name="T58" fmla="*/ 0 w 24"/>
                  <a:gd name="T59" fmla="*/ 9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2 w 24"/>
                  <a:gd name="T67" fmla="*/ 17 h 24"/>
                  <a:gd name="T68" fmla="*/ 2 w 24"/>
                  <a:gd name="T69" fmla="*/ 19 h 24"/>
                  <a:gd name="T70" fmla="*/ 4 w 24"/>
                  <a:gd name="T71" fmla="*/ 19 h 24"/>
                  <a:gd name="T72" fmla="*/ 4 w 24"/>
                  <a:gd name="T73" fmla="*/ 21 h 24"/>
                  <a:gd name="T74" fmla="*/ 6 w 24"/>
                  <a:gd name="T75" fmla="*/ 21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2" y="19"/>
                    </a:lnTo>
                    <a:lnTo>
                      <a:pt x="22" y="17"/>
                    </a:lnTo>
                    <a:lnTo>
                      <a:pt x="23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9"/>
                    </a:lnTo>
                    <a:lnTo>
                      <a:pt x="23" y="7"/>
                    </a:lnTo>
                    <a:lnTo>
                      <a:pt x="22" y="5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2" name="Freeform 22"/>
              <p:cNvSpPr>
                <a:spLocks/>
              </p:cNvSpPr>
              <p:nvPr/>
            </p:nvSpPr>
            <p:spPr bwMode="auto">
              <a:xfrm>
                <a:off x="2586038" y="4143375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6 w 24"/>
                  <a:gd name="T5" fmla="*/ 23 h 24"/>
                  <a:gd name="T6" fmla="*/ 18 w 24"/>
                  <a:gd name="T7" fmla="*/ 21 h 24"/>
                  <a:gd name="T8" fmla="*/ 18 w 24"/>
                  <a:gd name="T9" fmla="*/ 21 h 24"/>
                  <a:gd name="T10" fmla="*/ 20 w 24"/>
                  <a:gd name="T11" fmla="*/ 19 h 24"/>
                  <a:gd name="T12" fmla="*/ 22 w 24"/>
                  <a:gd name="T13" fmla="*/ 19 h 24"/>
                  <a:gd name="T14" fmla="*/ 22 w 24"/>
                  <a:gd name="T15" fmla="*/ 17 h 24"/>
                  <a:gd name="T16" fmla="*/ 23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9 h 24"/>
                  <a:gd name="T24" fmla="*/ 23 w 24"/>
                  <a:gd name="T25" fmla="*/ 7 h 24"/>
                  <a:gd name="T26" fmla="*/ 22 w 24"/>
                  <a:gd name="T27" fmla="*/ 5 h 24"/>
                  <a:gd name="T28" fmla="*/ 22 w 24"/>
                  <a:gd name="T29" fmla="*/ 5 h 24"/>
                  <a:gd name="T30" fmla="*/ 20 w 24"/>
                  <a:gd name="T31" fmla="*/ 4 h 24"/>
                  <a:gd name="T32" fmla="*/ 18 w 24"/>
                  <a:gd name="T33" fmla="*/ 2 h 24"/>
                  <a:gd name="T34" fmla="*/ 18 w 24"/>
                  <a:gd name="T35" fmla="*/ 2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4 w 24"/>
                  <a:gd name="T51" fmla="*/ 4 h 24"/>
                  <a:gd name="T52" fmla="*/ 2 w 24"/>
                  <a:gd name="T53" fmla="*/ 5 h 24"/>
                  <a:gd name="T54" fmla="*/ 2 w 24"/>
                  <a:gd name="T55" fmla="*/ 5 h 24"/>
                  <a:gd name="T56" fmla="*/ 0 w 24"/>
                  <a:gd name="T57" fmla="*/ 7 h 24"/>
                  <a:gd name="T58" fmla="*/ 0 w 24"/>
                  <a:gd name="T59" fmla="*/ 9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2 w 24"/>
                  <a:gd name="T67" fmla="*/ 17 h 24"/>
                  <a:gd name="T68" fmla="*/ 2 w 24"/>
                  <a:gd name="T69" fmla="*/ 19 h 24"/>
                  <a:gd name="T70" fmla="*/ 4 w 24"/>
                  <a:gd name="T71" fmla="*/ 19 h 24"/>
                  <a:gd name="T72" fmla="*/ 4 w 24"/>
                  <a:gd name="T73" fmla="*/ 21 h 24"/>
                  <a:gd name="T74" fmla="*/ 6 w 24"/>
                  <a:gd name="T75" fmla="*/ 21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2" y="19"/>
                    </a:lnTo>
                    <a:lnTo>
                      <a:pt x="22" y="17"/>
                    </a:lnTo>
                    <a:lnTo>
                      <a:pt x="23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9"/>
                    </a:lnTo>
                    <a:lnTo>
                      <a:pt x="23" y="7"/>
                    </a:lnTo>
                    <a:lnTo>
                      <a:pt x="22" y="5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3" name="Line 24"/>
              <p:cNvSpPr>
                <a:spLocks noChangeShapeType="1"/>
              </p:cNvSpPr>
              <p:nvPr/>
            </p:nvSpPr>
            <p:spPr bwMode="auto">
              <a:xfrm flipV="1">
                <a:off x="2300288" y="4303713"/>
                <a:ext cx="29845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4" name="Line 25"/>
              <p:cNvSpPr>
                <a:spLocks noChangeShapeType="1"/>
              </p:cNvSpPr>
              <p:nvPr/>
            </p:nvSpPr>
            <p:spPr bwMode="auto">
              <a:xfrm flipV="1">
                <a:off x="3097214" y="5689556"/>
                <a:ext cx="76517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5" name="Line 26"/>
              <p:cNvSpPr>
                <a:spLocks noChangeShapeType="1"/>
              </p:cNvSpPr>
              <p:nvPr/>
            </p:nvSpPr>
            <p:spPr bwMode="auto">
              <a:xfrm flipH="1">
                <a:off x="2412993" y="3251200"/>
                <a:ext cx="144939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6" name="Freeform 27"/>
              <p:cNvSpPr>
                <a:spLocks/>
              </p:cNvSpPr>
              <p:nvPr/>
            </p:nvSpPr>
            <p:spPr bwMode="auto">
              <a:xfrm>
                <a:off x="7467600" y="3081338"/>
                <a:ext cx="147638" cy="2820988"/>
              </a:xfrm>
              <a:custGeom>
                <a:avLst/>
                <a:gdLst>
                  <a:gd name="T0" fmla="*/ 92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2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7" name="Freeform 28"/>
              <p:cNvSpPr>
                <a:spLocks/>
              </p:cNvSpPr>
              <p:nvPr/>
            </p:nvSpPr>
            <p:spPr bwMode="auto">
              <a:xfrm>
                <a:off x="3867150" y="3081338"/>
                <a:ext cx="147638" cy="2820988"/>
              </a:xfrm>
              <a:custGeom>
                <a:avLst/>
                <a:gdLst>
                  <a:gd name="T0" fmla="*/ 92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2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0" name="Line 32"/>
              <p:cNvSpPr>
                <a:spLocks noChangeShapeType="1"/>
              </p:cNvSpPr>
              <p:nvPr/>
            </p:nvSpPr>
            <p:spPr bwMode="auto">
              <a:xfrm flipV="1">
                <a:off x="5340350" y="4217988"/>
                <a:ext cx="341313" cy="317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1" name="Freeform 33"/>
              <p:cNvSpPr>
                <a:spLocks/>
              </p:cNvSpPr>
              <p:nvPr/>
            </p:nvSpPr>
            <p:spPr bwMode="auto">
              <a:xfrm>
                <a:off x="4567238" y="4887913"/>
                <a:ext cx="388938" cy="547688"/>
              </a:xfrm>
              <a:custGeom>
                <a:avLst/>
                <a:gdLst>
                  <a:gd name="T0" fmla="*/ 123 w 174"/>
                  <a:gd name="T1" fmla="*/ 344 h 367"/>
                  <a:gd name="T2" fmla="*/ 144 w 174"/>
                  <a:gd name="T3" fmla="*/ 342 h 367"/>
                  <a:gd name="T4" fmla="*/ 162 w 174"/>
                  <a:gd name="T5" fmla="*/ 336 h 367"/>
                  <a:gd name="T6" fmla="*/ 179 w 174"/>
                  <a:gd name="T7" fmla="*/ 324 h 367"/>
                  <a:gd name="T8" fmla="*/ 194 w 174"/>
                  <a:gd name="T9" fmla="*/ 312 h 367"/>
                  <a:gd name="T10" fmla="*/ 208 w 174"/>
                  <a:gd name="T11" fmla="*/ 294 h 367"/>
                  <a:gd name="T12" fmla="*/ 221 w 174"/>
                  <a:gd name="T13" fmla="*/ 274 h 367"/>
                  <a:gd name="T14" fmla="*/ 230 w 174"/>
                  <a:gd name="T15" fmla="*/ 251 h 367"/>
                  <a:gd name="T16" fmla="*/ 238 w 174"/>
                  <a:gd name="T17" fmla="*/ 227 h 367"/>
                  <a:gd name="T18" fmla="*/ 244 w 174"/>
                  <a:gd name="T19" fmla="*/ 200 h 367"/>
                  <a:gd name="T20" fmla="*/ 244 w 174"/>
                  <a:gd name="T21" fmla="*/ 171 h 367"/>
                  <a:gd name="T22" fmla="*/ 244 w 174"/>
                  <a:gd name="T23" fmla="*/ 145 h 367"/>
                  <a:gd name="T24" fmla="*/ 238 w 174"/>
                  <a:gd name="T25" fmla="*/ 118 h 367"/>
                  <a:gd name="T26" fmla="*/ 230 w 174"/>
                  <a:gd name="T27" fmla="*/ 92 h 367"/>
                  <a:gd name="T28" fmla="*/ 221 w 174"/>
                  <a:gd name="T29" fmla="*/ 71 h 367"/>
                  <a:gd name="T30" fmla="*/ 208 w 174"/>
                  <a:gd name="T31" fmla="*/ 51 h 367"/>
                  <a:gd name="T32" fmla="*/ 194 w 174"/>
                  <a:gd name="T33" fmla="*/ 33 h 367"/>
                  <a:gd name="T34" fmla="*/ 179 w 174"/>
                  <a:gd name="T35" fmla="*/ 19 h 367"/>
                  <a:gd name="T36" fmla="*/ 162 w 174"/>
                  <a:gd name="T37" fmla="*/ 8 h 367"/>
                  <a:gd name="T38" fmla="*/ 144 w 174"/>
                  <a:gd name="T39" fmla="*/ 2 h 367"/>
                  <a:gd name="T40" fmla="*/ 123 w 174"/>
                  <a:gd name="T41" fmla="*/ 0 h 367"/>
                  <a:gd name="T42" fmla="*/ 103 w 174"/>
                  <a:gd name="T43" fmla="*/ 2 h 367"/>
                  <a:gd name="T44" fmla="*/ 84 w 174"/>
                  <a:gd name="T45" fmla="*/ 8 h 367"/>
                  <a:gd name="T46" fmla="*/ 68 w 174"/>
                  <a:gd name="T47" fmla="*/ 19 h 367"/>
                  <a:gd name="T48" fmla="*/ 52 w 174"/>
                  <a:gd name="T49" fmla="*/ 33 h 367"/>
                  <a:gd name="T50" fmla="*/ 38 w 174"/>
                  <a:gd name="T51" fmla="*/ 51 h 367"/>
                  <a:gd name="T52" fmla="*/ 24 w 174"/>
                  <a:gd name="T53" fmla="*/ 71 h 367"/>
                  <a:gd name="T54" fmla="*/ 14 w 174"/>
                  <a:gd name="T55" fmla="*/ 92 h 367"/>
                  <a:gd name="T56" fmla="*/ 8 w 174"/>
                  <a:gd name="T57" fmla="*/ 118 h 367"/>
                  <a:gd name="T58" fmla="*/ 3 w 174"/>
                  <a:gd name="T59" fmla="*/ 145 h 367"/>
                  <a:gd name="T60" fmla="*/ 0 w 174"/>
                  <a:gd name="T61" fmla="*/ 171 h 367"/>
                  <a:gd name="T62" fmla="*/ 3 w 174"/>
                  <a:gd name="T63" fmla="*/ 200 h 367"/>
                  <a:gd name="T64" fmla="*/ 8 w 174"/>
                  <a:gd name="T65" fmla="*/ 227 h 367"/>
                  <a:gd name="T66" fmla="*/ 14 w 174"/>
                  <a:gd name="T67" fmla="*/ 251 h 367"/>
                  <a:gd name="T68" fmla="*/ 24 w 174"/>
                  <a:gd name="T69" fmla="*/ 274 h 367"/>
                  <a:gd name="T70" fmla="*/ 38 w 174"/>
                  <a:gd name="T71" fmla="*/ 294 h 367"/>
                  <a:gd name="T72" fmla="*/ 52 w 174"/>
                  <a:gd name="T73" fmla="*/ 312 h 367"/>
                  <a:gd name="T74" fmla="*/ 68 w 174"/>
                  <a:gd name="T75" fmla="*/ 324 h 367"/>
                  <a:gd name="T76" fmla="*/ 84 w 174"/>
                  <a:gd name="T77" fmla="*/ 336 h 367"/>
                  <a:gd name="T78" fmla="*/ 103 w 174"/>
                  <a:gd name="T79" fmla="*/ 342 h 367"/>
                  <a:gd name="T80" fmla="*/ 123 w 174"/>
                  <a:gd name="T81" fmla="*/ 344 h 367"/>
                  <a:gd name="T82" fmla="*/ 123 w 174"/>
                  <a:gd name="T83" fmla="*/ 344 h 36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74"/>
                  <a:gd name="T127" fmla="*/ 0 h 367"/>
                  <a:gd name="T128" fmla="*/ 174 w 174"/>
                  <a:gd name="T129" fmla="*/ 367 h 36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74" h="367">
                    <a:moveTo>
                      <a:pt x="87" y="366"/>
                    </a:moveTo>
                    <a:lnTo>
                      <a:pt x="102" y="364"/>
                    </a:lnTo>
                    <a:lnTo>
                      <a:pt x="115" y="357"/>
                    </a:lnTo>
                    <a:lnTo>
                      <a:pt x="127" y="345"/>
                    </a:lnTo>
                    <a:lnTo>
                      <a:pt x="138" y="332"/>
                    </a:lnTo>
                    <a:lnTo>
                      <a:pt x="148" y="313"/>
                    </a:lnTo>
                    <a:lnTo>
                      <a:pt x="157" y="292"/>
                    </a:lnTo>
                    <a:lnTo>
                      <a:pt x="163" y="267"/>
                    </a:lnTo>
                    <a:lnTo>
                      <a:pt x="169" y="242"/>
                    </a:lnTo>
                    <a:lnTo>
                      <a:pt x="173" y="213"/>
                    </a:lnTo>
                    <a:lnTo>
                      <a:pt x="173" y="182"/>
                    </a:lnTo>
                    <a:lnTo>
                      <a:pt x="173" y="154"/>
                    </a:lnTo>
                    <a:lnTo>
                      <a:pt x="169" y="125"/>
                    </a:lnTo>
                    <a:lnTo>
                      <a:pt x="163" y="98"/>
                    </a:lnTo>
                    <a:lnTo>
                      <a:pt x="157" y="75"/>
                    </a:lnTo>
                    <a:lnTo>
                      <a:pt x="148" y="54"/>
                    </a:lnTo>
                    <a:lnTo>
                      <a:pt x="138" y="35"/>
                    </a:lnTo>
                    <a:lnTo>
                      <a:pt x="127" y="20"/>
                    </a:lnTo>
                    <a:lnTo>
                      <a:pt x="115" y="8"/>
                    </a:lnTo>
                    <a:lnTo>
                      <a:pt x="102" y="2"/>
                    </a:lnTo>
                    <a:lnTo>
                      <a:pt x="87" y="0"/>
                    </a:lnTo>
                    <a:lnTo>
                      <a:pt x="73" y="2"/>
                    </a:lnTo>
                    <a:lnTo>
                      <a:pt x="60" y="8"/>
                    </a:lnTo>
                    <a:lnTo>
                      <a:pt x="48" y="20"/>
                    </a:lnTo>
                    <a:lnTo>
                      <a:pt x="37" y="35"/>
                    </a:lnTo>
                    <a:lnTo>
                      <a:pt x="27" y="54"/>
                    </a:lnTo>
                    <a:lnTo>
                      <a:pt x="17" y="75"/>
                    </a:lnTo>
                    <a:lnTo>
                      <a:pt x="10" y="98"/>
                    </a:lnTo>
                    <a:lnTo>
                      <a:pt x="6" y="125"/>
                    </a:lnTo>
                    <a:lnTo>
                      <a:pt x="2" y="154"/>
                    </a:lnTo>
                    <a:lnTo>
                      <a:pt x="0" y="182"/>
                    </a:lnTo>
                    <a:lnTo>
                      <a:pt x="2" y="213"/>
                    </a:lnTo>
                    <a:lnTo>
                      <a:pt x="6" y="242"/>
                    </a:lnTo>
                    <a:lnTo>
                      <a:pt x="10" y="267"/>
                    </a:lnTo>
                    <a:lnTo>
                      <a:pt x="17" y="292"/>
                    </a:lnTo>
                    <a:lnTo>
                      <a:pt x="27" y="313"/>
                    </a:lnTo>
                    <a:lnTo>
                      <a:pt x="37" y="332"/>
                    </a:lnTo>
                    <a:lnTo>
                      <a:pt x="48" y="345"/>
                    </a:lnTo>
                    <a:lnTo>
                      <a:pt x="60" y="357"/>
                    </a:lnTo>
                    <a:lnTo>
                      <a:pt x="73" y="364"/>
                    </a:lnTo>
                    <a:lnTo>
                      <a:pt x="87" y="366"/>
                    </a:lnTo>
                  </a:path>
                </a:pathLst>
              </a:custGeom>
              <a:solidFill>
                <a:srgbClr val="FFE6CD"/>
              </a:solidFill>
              <a:ln w="1905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2" name="Line 34"/>
              <p:cNvSpPr>
                <a:spLocks noChangeShapeType="1"/>
              </p:cNvSpPr>
              <p:nvPr/>
            </p:nvSpPr>
            <p:spPr bwMode="auto">
              <a:xfrm>
                <a:off x="4016375" y="5157788"/>
                <a:ext cx="55403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4" name="Line 36"/>
              <p:cNvSpPr>
                <a:spLocks noChangeShapeType="1"/>
              </p:cNvSpPr>
              <p:nvPr/>
            </p:nvSpPr>
            <p:spPr bwMode="auto">
              <a:xfrm flipH="1" flipV="1">
                <a:off x="4016375" y="3241675"/>
                <a:ext cx="577850" cy="47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5" name="Freeform 37"/>
              <p:cNvSpPr>
                <a:spLocks/>
              </p:cNvSpPr>
              <p:nvPr/>
            </p:nvSpPr>
            <p:spPr bwMode="auto">
              <a:xfrm>
                <a:off x="4256088" y="4340225"/>
                <a:ext cx="41275" cy="38100"/>
              </a:xfrm>
              <a:custGeom>
                <a:avLst/>
                <a:gdLst>
                  <a:gd name="T0" fmla="*/ 11 w 26"/>
                  <a:gd name="T1" fmla="*/ 23 h 24"/>
                  <a:gd name="T2" fmla="*/ 13 w 26"/>
                  <a:gd name="T3" fmla="*/ 23 h 24"/>
                  <a:gd name="T4" fmla="*/ 15 w 26"/>
                  <a:gd name="T5" fmla="*/ 23 h 24"/>
                  <a:gd name="T6" fmla="*/ 17 w 26"/>
                  <a:gd name="T7" fmla="*/ 23 h 24"/>
                  <a:gd name="T8" fmla="*/ 19 w 26"/>
                  <a:gd name="T9" fmla="*/ 21 h 24"/>
                  <a:gd name="T10" fmla="*/ 21 w 26"/>
                  <a:gd name="T11" fmla="*/ 21 h 24"/>
                  <a:gd name="T12" fmla="*/ 21 w 26"/>
                  <a:gd name="T13" fmla="*/ 19 h 24"/>
                  <a:gd name="T14" fmla="*/ 23 w 26"/>
                  <a:gd name="T15" fmla="*/ 17 h 24"/>
                  <a:gd name="T16" fmla="*/ 23 w 26"/>
                  <a:gd name="T17" fmla="*/ 15 h 24"/>
                  <a:gd name="T18" fmla="*/ 23 w 26"/>
                  <a:gd name="T19" fmla="*/ 14 h 24"/>
                  <a:gd name="T20" fmla="*/ 25 w 26"/>
                  <a:gd name="T21" fmla="*/ 12 h 24"/>
                  <a:gd name="T22" fmla="*/ 23 w 26"/>
                  <a:gd name="T23" fmla="*/ 10 h 24"/>
                  <a:gd name="T24" fmla="*/ 23 w 26"/>
                  <a:gd name="T25" fmla="*/ 10 h 24"/>
                  <a:gd name="T26" fmla="*/ 23 w 26"/>
                  <a:gd name="T27" fmla="*/ 8 h 24"/>
                  <a:gd name="T28" fmla="*/ 21 w 26"/>
                  <a:gd name="T29" fmla="*/ 6 h 24"/>
                  <a:gd name="T30" fmla="*/ 21 w 26"/>
                  <a:gd name="T31" fmla="*/ 4 h 24"/>
                  <a:gd name="T32" fmla="*/ 19 w 26"/>
                  <a:gd name="T33" fmla="*/ 4 h 24"/>
                  <a:gd name="T34" fmla="*/ 17 w 26"/>
                  <a:gd name="T35" fmla="*/ 2 h 24"/>
                  <a:gd name="T36" fmla="*/ 15 w 26"/>
                  <a:gd name="T37" fmla="*/ 2 h 24"/>
                  <a:gd name="T38" fmla="*/ 13 w 26"/>
                  <a:gd name="T39" fmla="*/ 2 h 24"/>
                  <a:gd name="T40" fmla="*/ 11 w 26"/>
                  <a:gd name="T41" fmla="*/ 0 h 24"/>
                  <a:gd name="T42" fmla="*/ 11 w 26"/>
                  <a:gd name="T43" fmla="*/ 2 h 24"/>
                  <a:gd name="T44" fmla="*/ 9 w 26"/>
                  <a:gd name="T45" fmla="*/ 2 h 24"/>
                  <a:gd name="T46" fmla="*/ 8 w 26"/>
                  <a:gd name="T47" fmla="*/ 2 h 24"/>
                  <a:gd name="T48" fmla="*/ 6 w 26"/>
                  <a:gd name="T49" fmla="*/ 4 h 24"/>
                  <a:gd name="T50" fmla="*/ 4 w 26"/>
                  <a:gd name="T51" fmla="*/ 4 h 24"/>
                  <a:gd name="T52" fmla="*/ 4 w 26"/>
                  <a:gd name="T53" fmla="*/ 6 h 24"/>
                  <a:gd name="T54" fmla="*/ 2 w 26"/>
                  <a:gd name="T55" fmla="*/ 8 h 24"/>
                  <a:gd name="T56" fmla="*/ 2 w 26"/>
                  <a:gd name="T57" fmla="*/ 10 h 24"/>
                  <a:gd name="T58" fmla="*/ 2 w 26"/>
                  <a:gd name="T59" fmla="*/ 10 h 24"/>
                  <a:gd name="T60" fmla="*/ 0 w 26"/>
                  <a:gd name="T61" fmla="*/ 12 h 24"/>
                  <a:gd name="T62" fmla="*/ 2 w 26"/>
                  <a:gd name="T63" fmla="*/ 14 h 24"/>
                  <a:gd name="T64" fmla="*/ 2 w 26"/>
                  <a:gd name="T65" fmla="*/ 15 h 24"/>
                  <a:gd name="T66" fmla="*/ 2 w 26"/>
                  <a:gd name="T67" fmla="*/ 17 h 24"/>
                  <a:gd name="T68" fmla="*/ 4 w 26"/>
                  <a:gd name="T69" fmla="*/ 19 h 24"/>
                  <a:gd name="T70" fmla="*/ 4 w 26"/>
                  <a:gd name="T71" fmla="*/ 21 h 24"/>
                  <a:gd name="T72" fmla="*/ 6 w 26"/>
                  <a:gd name="T73" fmla="*/ 21 h 24"/>
                  <a:gd name="T74" fmla="*/ 8 w 26"/>
                  <a:gd name="T75" fmla="*/ 23 h 24"/>
                  <a:gd name="T76" fmla="*/ 9 w 26"/>
                  <a:gd name="T77" fmla="*/ 23 h 24"/>
                  <a:gd name="T78" fmla="*/ 11 w 26"/>
                  <a:gd name="T79" fmla="*/ 23 h 24"/>
                  <a:gd name="T80" fmla="*/ 11 w 26"/>
                  <a:gd name="T81" fmla="*/ 23 h 24"/>
                  <a:gd name="T82" fmla="*/ 11 w 26"/>
                  <a:gd name="T83" fmla="*/ 23 h 2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6"/>
                  <a:gd name="T127" fmla="*/ 0 h 24"/>
                  <a:gd name="T128" fmla="*/ 26 w 26"/>
                  <a:gd name="T129" fmla="*/ 24 h 24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6" h="24">
                    <a:moveTo>
                      <a:pt x="11" y="23"/>
                    </a:moveTo>
                    <a:lnTo>
                      <a:pt x="13" y="23"/>
                    </a:lnTo>
                    <a:lnTo>
                      <a:pt x="15" y="23"/>
                    </a:lnTo>
                    <a:lnTo>
                      <a:pt x="17" y="23"/>
                    </a:lnTo>
                    <a:lnTo>
                      <a:pt x="19" y="21"/>
                    </a:lnTo>
                    <a:lnTo>
                      <a:pt x="21" y="21"/>
                    </a:lnTo>
                    <a:lnTo>
                      <a:pt x="21" y="19"/>
                    </a:lnTo>
                    <a:lnTo>
                      <a:pt x="23" y="17"/>
                    </a:lnTo>
                    <a:lnTo>
                      <a:pt x="23" y="15"/>
                    </a:lnTo>
                    <a:lnTo>
                      <a:pt x="23" y="14"/>
                    </a:lnTo>
                    <a:lnTo>
                      <a:pt x="25" y="12"/>
                    </a:lnTo>
                    <a:lnTo>
                      <a:pt x="23" y="10"/>
                    </a:lnTo>
                    <a:lnTo>
                      <a:pt x="23" y="8"/>
                    </a:lnTo>
                    <a:lnTo>
                      <a:pt x="21" y="6"/>
                    </a:lnTo>
                    <a:lnTo>
                      <a:pt x="21" y="4"/>
                    </a:lnTo>
                    <a:lnTo>
                      <a:pt x="19" y="4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3" y="2"/>
                    </a:lnTo>
                    <a:lnTo>
                      <a:pt x="11" y="0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8" y="2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2" y="15"/>
                    </a:lnTo>
                    <a:lnTo>
                      <a:pt x="2" y="17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9" y="23"/>
                    </a:lnTo>
                    <a:lnTo>
                      <a:pt x="11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6" name="Line 38"/>
              <p:cNvSpPr>
                <a:spLocks noChangeShapeType="1"/>
              </p:cNvSpPr>
              <p:nvPr/>
            </p:nvSpPr>
            <p:spPr bwMode="auto">
              <a:xfrm>
                <a:off x="4356100" y="3868738"/>
                <a:ext cx="3175" cy="12890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7" name="Freeform 39"/>
              <p:cNvSpPr>
                <a:spLocks/>
              </p:cNvSpPr>
              <p:nvPr/>
            </p:nvSpPr>
            <p:spPr bwMode="auto">
              <a:xfrm>
                <a:off x="4341813" y="4668838"/>
                <a:ext cx="38100" cy="38100"/>
              </a:xfrm>
              <a:custGeom>
                <a:avLst/>
                <a:gdLst>
                  <a:gd name="T0" fmla="*/ 9 w 24"/>
                  <a:gd name="T1" fmla="*/ 23 h 24"/>
                  <a:gd name="T2" fmla="*/ 13 w 24"/>
                  <a:gd name="T3" fmla="*/ 23 h 24"/>
                  <a:gd name="T4" fmla="*/ 15 w 24"/>
                  <a:gd name="T5" fmla="*/ 23 h 24"/>
                  <a:gd name="T6" fmla="*/ 15 w 24"/>
                  <a:gd name="T7" fmla="*/ 21 h 24"/>
                  <a:gd name="T8" fmla="*/ 17 w 24"/>
                  <a:gd name="T9" fmla="*/ 21 h 24"/>
                  <a:gd name="T10" fmla="*/ 19 w 24"/>
                  <a:gd name="T11" fmla="*/ 19 h 24"/>
                  <a:gd name="T12" fmla="*/ 21 w 24"/>
                  <a:gd name="T13" fmla="*/ 19 h 24"/>
                  <a:gd name="T14" fmla="*/ 21 w 24"/>
                  <a:gd name="T15" fmla="*/ 17 h 24"/>
                  <a:gd name="T16" fmla="*/ 21 w 24"/>
                  <a:gd name="T17" fmla="*/ 15 h 24"/>
                  <a:gd name="T18" fmla="*/ 23 w 24"/>
                  <a:gd name="T19" fmla="*/ 13 h 24"/>
                  <a:gd name="T20" fmla="*/ 23 w 24"/>
                  <a:gd name="T21" fmla="*/ 12 h 24"/>
                  <a:gd name="T22" fmla="*/ 23 w 24"/>
                  <a:gd name="T23" fmla="*/ 10 h 24"/>
                  <a:gd name="T24" fmla="*/ 21 w 24"/>
                  <a:gd name="T25" fmla="*/ 8 h 24"/>
                  <a:gd name="T26" fmla="*/ 21 w 24"/>
                  <a:gd name="T27" fmla="*/ 6 h 24"/>
                  <a:gd name="T28" fmla="*/ 21 w 24"/>
                  <a:gd name="T29" fmla="*/ 6 h 24"/>
                  <a:gd name="T30" fmla="*/ 19 w 24"/>
                  <a:gd name="T31" fmla="*/ 4 h 24"/>
                  <a:gd name="T32" fmla="*/ 17 w 24"/>
                  <a:gd name="T33" fmla="*/ 2 h 24"/>
                  <a:gd name="T34" fmla="*/ 15 w 24"/>
                  <a:gd name="T35" fmla="*/ 2 h 24"/>
                  <a:gd name="T36" fmla="*/ 15 w 24"/>
                  <a:gd name="T37" fmla="*/ 0 h 24"/>
                  <a:gd name="T38" fmla="*/ 13 w 24"/>
                  <a:gd name="T39" fmla="*/ 0 h 24"/>
                  <a:gd name="T40" fmla="*/ 11 w 24"/>
                  <a:gd name="T41" fmla="*/ 0 h 24"/>
                  <a:gd name="T42" fmla="*/ 9 w 24"/>
                  <a:gd name="T43" fmla="*/ 0 h 24"/>
                  <a:gd name="T44" fmla="*/ 7 w 24"/>
                  <a:gd name="T45" fmla="*/ 0 h 24"/>
                  <a:gd name="T46" fmla="*/ 5 w 24"/>
                  <a:gd name="T47" fmla="*/ 2 h 24"/>
                  <a:gd name="T48" fmla="*/ 3 w 24"/>
                  <a:gd name="T49" fmla="*/ 2 h 24"/>
                  <a:gd name="T50" fmla="*/ 2 w 24"/>
                  <a:gd name="T51" fmla="*/ 4 h 24"/>
                  <a:gd name="T52" fmla="*/ 2 w 24"/>
                  <a:gd name="T53" fmla="*/ 6 h 24"/>
                  <a:gd name="T54" fmla="*/ 0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2 h 24"/>
                  <a:gd name="T62" fmla="*/ 0 w 24"/>
                  <a:gd name="T63" fmla="*/ 13 h 24"/>
                  <a:gd name="T64" fmla="*/ 0 w 24"/>
                  <a:gd name="T65" fmla="*/ 15 h 24"/>
                  <a:gd name="T66" fmla="*/ 0 w 24"/>
                  <a:gd name="T67" fmla="*/ 17 h 24"/>
                  <a:gd name="T68" fmla="*/ 2 w 24"/>
                  <a:gd name="T69" fmla="*/ 19 h 24"/>
                  <a:gd name="T70" fmla="*/ 2 w 24"/>
                  <a:gd name="T71" fmla="*/ 19 h 24"/>
                  <a:gd name="T72" fmla="*/ 3 w 24"/>
                  <a:gd name="T73" fmla="*/ 21 h 24"/>
                  <a:gd name="T74" fmla="*/ 5 w 24"/>
                  <a:gd name="T75" fmla="*/ 21 h 24"/>
                  <a:gd name="T76" fmla="*/ 7 w 24"/>
                  <a:gd name="T77" fmla="*/ 23 h 24"/>
                  <a:gd name="T78" fmla="*/ 9 w 24"/>
                  <a:gd name="T79" fmla="*/ 23 h 24"/>
                  <a:gd name="T80" fmla="*/ 11 w 24"/>
                  <a:gd name="T81" fmla="*/ 23 h 24"/>
                  <a:gd name="T82" fmla="*/ 11 w 24"/>
                  <a:gd name="T83" fmla="*/ 23 h 24"/>
                  <a:gd name="T84" fmla="*/ 9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9" y="23"/>
                    </a:moveTo>
                    <a:lnTo>
                      <a:pt x="13" y="23"/>
                    </a:lnTo>
                    <a:lnTo>
                      <a:pt x="15" y="23"/>
                    </a:lnTo>
                    <a:lnTo>
                      <a:pt x="15" y="21"/>
                    </a:lnTo>
                    <a:lnTo>
                      <a:pt x="17" y="21"/>
                    </a:lnTo>
                    <a:lnTo>
                      <a:pt x="19" y="19"/>
                    </a:lnTo>
                    <a:lnTo>
                      <a:pt x="21" y="19"/>
                    </a:lnTo>
                    <a:lnTo>
                      <a:pt x="21" y="17"/>
                    </a:lnTo>
                    <a:lnTo>
                      <a:pt x="21" y="15"/>
                    </a:lnTo>
                    <a:lnTo>
                      <a:pt x="23" y="13"/>
                    </a:lnTo>
                    <a:lnTo>
                      <a:pt x="23" y="12"/>
                    </a:lnTo>
                    <a:lnTo>
                      <a:pt x="23" y="10"/>
                    </a:lnTo>
                    <a:lnTo>
                      <a:pt x="21" y="8"/>
                    </a:lnTo>
                    <a:lnTo>
                      <a:pt x="21" y="6"/>
                    </a:lnTo>
                    <a:lnTo>
                      <a:pt x="19" y="4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3" y="21"/>
                    </a:lnTo>
                    <a:lnTo>
                      <a:pt x="5" y="21"/>
                    </a:lnTo>
                    <a:lnTo>
                      <a:pt x="7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9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8" name="Freeform 40"/>
              <p:cNvSpPr>
                <a:spLocks/>
              </p:cNvSpPr>
              <p:nvPr/>
            </p:nvSpPr>
            <p:spPr bwMode="auto">
              <a:xfrm>
                <a:off x="4341813" y="5140325"/>
                <a:ext cx="38100" cy="38100"/>
              </a:xfrm>
              <a:custGeom>
                <a:avLst/>
                <a:gdLst>
                  <a:gd name="T0" fmla="*/ 9 w 24"/>
                  <a:gd name="T1" fmla="*/ 23 h 24"/>
                  <a:gd name="T2" fmla="*/ 13 w 24"/>
                  <a:gd name="T3" fmla="*/ 23 h 24"/>
                  <a:gd name="T4" fmla="*/ 15 w 24"/>
                  <a:gd name="T5" fmla="*/ 23 h 24"/>
                  <a:gd name="T6" fmla="*/ 15 w 24"/>
                  <a:gd name="T7" fmla="*/ 23 h 24"/>
                  <a:gd name="T8" fmla="*/ 17 w 24"/>
                  <a:gd name="T9" fmla="*/ 21 h 24"/>
                  <a:gd name="T10" fmla="*/ 19 w 24"/>
                  <a:gd name="T11" fmla="*/ 19 h 24"/>
                  <a:gd name="T12" fmla="*/ 19 w 24"/>
                  <a:gd name="T13" fmla="*/ 19 h 24"/>
                  <a:gd name="T14" fmla="*/ 21 w 24"/>
                  <a:gd name="T15" fmla="*/ 17 h 24"/>
                  <a:gd name="T16" fmla="*/ 21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10 h 24"/>
                  <a:gd name="T24" fmla="*/ 21 w 24"/>
                  <a:gd name="T25" fmla="*/ 8 h 24"/>
                  <a:gd name="T26" fmla="*/ 21 w 24"/>
                  <a:gd name="T27" fmla="*/ 6 h 24"/>
                  <a:gd name="T28" fmla="*/ 19 w 24"/>
                  <a:gd name="T29" fmla="*/ 6 h 24"/>
                  <a:gd name="T30" fmla="*/ 19 w 24"/>
                  <a:gd name="T31" fmla="*/ 4 h 24"/>
                  <a:gd name="T32" fmla="*/ 17 w 24"/>
                  <a:gd name="T33" fmla="*/ 2 h 24"/>
                  <a:gd name="T34" fmla="*/ 15 w 24"/>
                  <a:gd name="T35" fmla="*/ 2 h 24"/>
                  <a:gd name="T36" fmla="*/ 15 w 24"/>
                  <a:gd name="T37" fmla="*/ 0 h 24"/>
                  <a:gd name="T38" fmla="*/ 13 w 24"/>
                  <a:gd name="T39" fmla="*/ 0 h 24"/>
                  <a:gd name="T40" fmla="*/ 11 w 24"/>
                  <a:gd name="T41" fmla="*/ 0 h 24"/>
                  <a:gd name="T42" fmla="*/ 9 w 24"/>
                  <a:gd name="T43" fmla="*/ 0 h 24"/>
                  <a:gd name="T44" fmla="*/ 7 w 24"/>
                  <a:gd name="T45" fmla="*/ 0 h 24"/>
                  <a:gd name="T46" fmla="*/ 5 w 24"/>
                  <a:gd name="T47" fmla="*/ 2 h 24"/>
                  <a:gd name="T48" fmla="*/ 3 w 24"/>
                  <a:gd name="T49" fmla="*/ 2 h 24"/>
                  <a:gd name="T50" fmla="*/ 2 w 24"/>
                  <a:gd name="T51" fmla="*/ 4 h 24"/>
                  <a:gd name="T52" fmla="*/ 2 w 24"/>
                  <a:gd name="T53" fmla="*/ 6 h 24"/>
                  <a:gd name="T54" fmla="*/ 0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0 w 24"/>
                  <a:gd name="T67" fmla="*/ 17 h 24"/>
                  <a:gd name="T68" fmla="*/ 2 w 24"/>
                  <a:gd name="T69" fmla="*/ 19 h 24"/>
                  <a:gd name="T70" fmla="*/ 2 w 24"/>
                  <a:gd name="T71" fmla="*/ 19 h 24"/>
                  <a:gd name="T72" fmla="*/ 3 w 24"/>
                  <a:gd name="T73" fmla="*/ 21 h 24"/>
                  <a:gd name="T74" fmla="*/ 5 w 24"/>
                  <a:gd name="T75" fmla="*/ 23 h 24"/>
                  <a:gd name="T76" fmla="*/ 7 w 24"/>
                  <a:gd name="T77" fmla="*/ 23 h 24"/>
                  <a:gd name="T78" fmla="*/ 9 w 24"/>
                  <a:gd name="T79" fmla="*/ 23 h 24"/>
                  <a:gd name="T80" fmla="*/ 11 w 24"/>
                  <a:gd name="T81" fmla="*/ 23 h 24"/>
                  <a:gd name="T82" fmla="*/ 11 w 24"/>
                  <a:gd name="T83" fmla="*/ 23 h 24"/>
                  <a:gd name="T84" fmla="*/ 9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9" y="23"/>
                    </a:moveTo>
                    <a:lnTo>
                      <a:pt x="13" y="23"/>
                    </a:lnTo>
                    <a:lnTo>
                      <a:pt x="15" y="23"/>
                    </a:lnTo>
                    <a:lnTo>
                      <a:pt x="17" y="21"/>
                    </a:lnTo>
                    <a:lnTo>
                      <a:pt x="19" y="19"/>
                    </a:lnTo>
                    <a:lnTo>
                      <a:pt x="21" y="17"/>
                    </a:lnTo>
                    <a:lnTo>
                      <a:pt x="21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10"/>
                    </a:lnTo>
                    <a:lnTo>
                      <a:pt x="21" y="8"/>
                    </a:lnTo>
                    <a:lnTo>
                      <a:pt x="21" y="6"/>
                    </a:lnTo>
                    <a:lnTo>
                      <a:pt x="19" y="6"/>
                    </a:lnTo>
                    <a:lnTo>
                      <a:pt x="19" y="4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3" y="21"/>
                    </a:lnTo>
                    <a:lnTo>
                      <a:pt x="5" y="23"/>
                    </a:lnTo>
                    <a:lnTo>
                      <a:pt x="7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9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9" name="Line 43"/>
              <p:cNvSpPr>
                <a:spLocks noChangeShapeType="1"/>
              </p:cNvSpPr>
              <p:nvPr/>
            </p:nvSpPr>
            <p:spPr bwMode="auto">
              <a:xfrm flipH="1" flipV="1">
                <a:off x="4019550" y="4049713"/>
                <a:ext cx="698500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0" name="Freeform 44"/>
              <p:cNvSpPr>
                <a:spLocks/>
              </p:cNvSpPr>
              <p:nvPr/>
            </p:nvSpPr>
            <p:spPr bwMode="auto">
              <a:xfrm>
                <a:off x="4273550" y="4359275"/>
                <a:ext cx="1412875" cy="450850"/>
              </a:xfrm>
              <a:custGeom>
                <a:avLst/>
                <a:gdLst>
                  <a:gd name="T0" fmla="*/ 889 w 935"/>
                  <a:gd name="T1" fmla="*/ 283 h 284"/>
                  <a:gd name="T2" fmla="*/ 0 w 935"/>
                  <a:gd name="T3" fmla="*/ 283 h 284"/>
                  <a:gd name="T4" fmla="*/ 0 w 935"/>
                  <a:gd name="T5" fmla="*/ 0 h 284"/>
                  <a:gd name="T6" fmla="*/ 0 60000 65536"/>
                  <a:gd name="T7" fmla="*/ 0 60000 65536"/>
                  <a:gd name="T8" fmla="*/ 0 60000 65536"/>
                  <a:gd name="T9" fmla="*/ 0 w 935"/>
                  <a:gd name="T10" fmla="*/ 0 h 284"/>
                  <a:gd name="T11" fmla="*/ 935 w 935"/>
                  <a:gd name="T12" fmla="*/ 284 h 2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35" h="284">
                    <a:moveTo>
                      <a:pt x="934" y="283"/>
                    </a:moveTo>
                    <a:lnTo>
                      <a:pt x="0" y="283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1" name="Freeform 45"/>
              <p:cNvSpPr>
                <a:spLocks/>
              </p:cNvSpPr>
              <p:nvPr/>
            </p:nvSpPr>
            <p:spPr bwMode="auto">
              <a:xfrm>
                <a:off x="5686425" y="3081338"/>
                <a:ext cx="147638" cy="2820988"/>
              </a:xfrm>
              <a:custGeom>
                <a:avLst/>
                <a:gdLst>
                  <a:gd name="T0" fmla="*/ 90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0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2" name="Freeform 46"/>
              <p:cNvSpPr>
                <a:spLocks/>
              </p:cNvSpPr>
              <p:nvPr/>
            </p:nvSpPr>
            <p:spPr bwMode="auto">
              <a:xfrm>
                <a:off x="4602163" y="3141663"/>
                <a:ext cx="579438" cy="669925"/>
              </a:xfrm>
              <a:custGeom>
                <a:avLst/>
                <a:gdLst>
                  <a:gd name="T0" fmla="*/ 0 w 301"/>
                  <a:gd name="T1" fmla="*/ 0 h 422"/>
                  <a:gd name="T2" fmla="*/ 0 w 301"/>
                  <a:gd name="T3" fmla="*/ 170 h 422"/>
                  <a:gd name="T4" fmla="*/ 75 w 301"/>
                  <a:gd name="T5" fmla="*/ 210 h 422"/>
                  <a:gd name="T6" fmla="*/ 0 w 301"/>
                  <a:gd name="T7" fmla="*/ 251 h 422"/>
                  <a:gd name="T8" fmla="*/ 0 w 301"/>
                  <a:gd name="T9" fmla="*/ 421 h 422"/>
                  <a:gd name="T10" fmla="*/ 364 w 301"/>
                  <a:gd name="T11" fmla="*/ 285 h 422"/>
                  <a:gd name="T12" fmla="*/ 364 w 301"/>
                  <a:gd name="T13" fmla="*/ 138 h 422"/>
                  <a:gd name="T14" fmla="*/ 0 w 301"/>
                  <a:gd name="T15" fmla="*/ 0 h 422"/>
                  <a:gd name="T16" fmla="*/ 0 w 301"/>
                  <a:gd name="T17" fmla="*/ 0 h 42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01"/>
                  <a:gd name="T28" fmla="*/ 0 h 422"/>
                  <a:gd name="T29" fmla="*/ 301 w 301"/>
                  <a:gd name="T30" fmla="*/ 422 h 42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01" h="422">
                    <a:moveTo>
                      <a:pt x="0" y="0"/>
                    </a:moveTo>
                    <a:lnTo>
                      <a:pt x="0" y="170"/>
                    </a:lnTo>
                    <a:lnTo>
                      <a:pt x="62" y="210"/>
                    </a:lnTo>
                    <a:lnTo>
                      <a:pt x="0" y="251"/>
                    </a:lnTo>
                    <a:lnTo>
                      <a:pt x="0" y="421"/>
                    </a:lnTo>
                    <a:lnTo>
                      <a:pt x="300" y="285"/>
                    </a:lnTo>
                    <a:lnTo>
                      <a:pt x="300" y="13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FF99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3" name="Freeform 47"/>
              <p:cNvSpPr>
                <a:spLocks/>
              </p:cNvSpPr>
              <p:nvPr/>
            </p:nvSpPr>
            <p:spPr bwMode="auto">
              <a:xfrm>
                <a:off x="4713288" y="3944938"/>
                <a:ext cx="620713" cy="727075"/>
              </a:xfrm>
              <a:custGeom>
                <a:avLst/>
                <a:gdLst>
                  <a:gd name="T0" fmla="*/ 0 w 300"/>
                  <a:gd name="T1" fmla="*/ 0 h 422"/>
                  <a:gd name="T2" fmla="*/ 0 w 300"/>
                  <a:gd name="T3" fmla="*/ 186 h 422"/>
                  <a:gd name="T4" fmla="*/ 80 w 300"/>
                  <a:gd name="T5" fmla="*/ 229 h 422"/>
                  <a:gd name="T6" fmla="*/ 0 w 300"/>
                  <a:gd name="T7" fmla="*/ 272 h 422"/>
                  <a:gd name="T8" fmla="*/ 0 w 300"/>
                  <a:gd name="T9" fmla="*/ 457 h 422"/>
                  <a:gd name="T10" fmla="*/ 390 w 300"/>
                  <a:gd name="T11" fmla="*/ 309 h 422"/>
                  <a:gd name="T12" fmla="*/ 390 w 300"/>
                  <a:gd name="T13" fmla="*/ 148 h 422"/>
                  <a:gd name="T14" fmla="*/ 0 w 300"/>
                  <a:gd name="T15" fmla="*/ 0 h 422"/>
                  <a:gd name="T16" fmla="*/ 0 w 300"/>
                  <a:gd name="T17" fmla="*/ 0 h 42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00"/>
                  <a:gd name="T28" fmla="*/ 0 h 422"/>
                  <a:gd name="T29" fmla="*/ 300 w 300"/>
                  <a:gd name="T30" fmla="*/ 422 h 42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00" h="422">
                    <a:moveTo>
                      <a:pt x="0" y="0"/>
                    </a:moveTo>
                    <a:lnTo>
                      <a:pt x="0" y="171"/>
                    </a:lnTo>
                    <a:lnTo>
                      <a:pt x="61" y="211"/>
                    </a:lnTo>
                    <a:lnTo>
                      <a:pt x="0" y="251"/>
                    </a:lnTo>
                    <a:lnTo>
                      <a:pt x="0" y="421"/>
                    </a:lnTo>
                    <a:lnTo>
                      <a:pt x="299" y="285"/>
                    </a:lnTo>
                    <a:lnTo>
                      <a:pt x="299" y="13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FF99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4" name="Freeform 48"/>
              <p:cNvSpPr>
                <a:spLocks/>
              </p:cNvSpPr>
              <p:nvPr/>
            </p:nvSpPr>
            <p:spPr bwMode="auto">
              <a:xfrm>
                <a:off x="4246563" y="3482975"/>
                <a:ext cx="239713" cy="379413"/>
              </a:xfrm>
              <a:custGeom>
                <a:avLst/>
                <a:gdLst>
                  <a:gd name="T0" fmla="*/ 73 w 151"/>
                  <a:gd name="T1" fmla="*/ 236 h 239"/>
                  <a:gd name="T2" fmla="*/ 86 w 151"/>
                  <a:gd name="T3" fmla="*/ 236 h 239"/>
                  <a:gd name="T4" fmla="*/ 98 w 151"/>
                  <a:gd name="T5" fmla="*/ 232 h 239"/>
                  <a:gd name="T6" fmla="*/ 109 w 151"/>
                  <a:gd name="T7" fmla="*/ 224 h 239"/>
                  <a:gd name="T8" fmla="*/ 119 w 151"/>
                  <a:gd name="T9" fmla="*/ 215 h 239"/>
                  <a:gd name="T10" fmla="*/ 129 w 151"/>
                  <a:gd name="T11" fmla="*/ 203 h 239"/>
                  <a:gd name="T12" fmla="*/ 134 w 151"/>
                  <a:gd name="T13" fmla="*/ 188 h 239"/>
                  <a:gd name="T14" fmla="*/ 142 w 151"/>
                  <a:gd name="T15" fmla="*/ 172 h 239"/>
                  <a:gd name="T16" fmla="*/ 146 w 151"/>
                  <a:gd name="T17" fmla="*/ 155 h 239"/>
                  <a:gd name="T18" fmla="*/ 150 w 151"/>
                  <a:gd name="T19" fmla="*/ 138 h 239"/>
                  <a:gd name="T20" fmla="*/ 150 w 151"/>
                  <a:gd name="T21" fmla="*/ 119 h 239"/>
                  <a:gd name="T22" fmla="*/ 150 w 151"/>
                  <a:gd name="T23" fmla="*/ 100 h 239"/>
                  <a:gd name="T24" fmla="*/ 146 w 151"/>
                  <a:gd name="T25" fmla="*/ 80 h 239"/>
                  <a:gd name="T26" fmla="*/ 142 w 151"/>
                  <a:gd name="T27" fmla="*/ 63 h 239"/>
                  <a:gd name="T28" fmla="*/ 134 w 151"/>
                  <a:gd name="T29" fmla="*/ 48 h 239"/>
                  <a:gd name="T30" fmla="*/ 129 w 151"/>
                  <a:gd name="T31" fmla="*/ 34 h 239"/>
                  <a:gd name="T32" fmla="*/ 119 w 151"/>
                  <a:gd name="T33" fmla="*/ 23 h 239"/>
                  <a:gd name="T34" fmla="*/ 109 w 151"/>
                  <a:gd name="T35" fmla="*/ 13 h 239"/>
                  <a:gd name="T36" fmla="*/ 98 w 151"/>
                  <a:gd name="T37" fmla="*/ 6 h 239"/>
                  <a:gd name="T38" fmla="*/ 86 w 151"/>
                  <a:gd name="T39" fmla="*/ 0 h 239"/>
                  <a:gd name="T40" fmla="*/ 75 w 151"/>
                  <a:gd name="T41" fmla="*/ 0 h 239"/>
                  <a:gd name="T42" fmla="*/ 62 w 151"/>
                  <a:gd name="T43" fmla="*/ 0 h 239"/>
                  <a:gd name="T44" fmla="*/ 50 w 151"/>
                  <a:gd name="T45" fmla="*/ 6 h 239"/>
                  <a:gd name="T46" fmla="*/ 40 w 151"/>
                  <a:gd name="T47" fmla="*/ 13 h 239"/>
                  <a:gd name="T48" fmla="*/ 31 w 151"/>
                  <a:gd name="T49" fmla="*/ 23 h 239"/>
                  <a:gd name="T50" fmla="*/ 21 w 151"/>
                  <a:gd name="T51" fmla="*/ 34 h 239"/>
                  <a:gd name="T52" fmla="*/ 14 w 151"/>
                  <a:gd name="T53" fmla="*/ 48 h 239"/>
                  <a:gd name="T54" fmla="*/ 8 w 151"/>
                  <a:gd name="T55" fmla="*/ 63 h 239"/>
                  <a:gd name="T56" fmla="*/ 4 w 151"/>
                  <a:gd name="T57" fmla="*/ 80 h 239"/>
                  <a:gd name="T58" fmla="*/ 0 w 151"/>
                  <a:gd name="T59" fmla="*/ 100 h 239"/>
                  <a:gd name="T60" fmla="*/ 0 w 151"/>
                  <a:gd name="T61" fmla="*/ 119 h 239"/>
                  <a:gd name="T62" fmla="*/ 0 w 151"/>
                  <a:gd name="T63" fmla="*/ 138 h 239"/>
                  <a:gd name="T64" fmla="*/ 4 w 151"/>
                  <a:gd name="T65" fmla="*/ 155 h 239"/>
                  <a:gd name="T66" fmla="*/ 8 w 151"/>
                  <a:gd name="T67" fmla="*/ 172 h 239"/>
                  <a:gd name="T68" fmla="*/ 14 w 151"/>
                  <a:gd name="T69" fmla="*/ 188 h 239"/>
                  <a:gd name="T70" fmla="*/ 21 w 151"/>
                  <a:gd name="T71" fmla="*/ 203 h 239"/>
                  <a:gd name="T72" fmla="*/ 31 w 151"/>
                  <a:gd name="T73" fmla="*/ 215 h 239"/>
                  <a:gd name="T74" fmla="*/ 40 w 151"/>
                  <a:gd name="T75" fmla="*/ 224 h 239"/>
                  <a:gd name="T76" fmla="*/ 50 w 151"/>
                  <a:gd name="T77" fmla="*/ 232 h 239"/>
                  <a:gd name="T78" fmla="*/ 62 w 151"/>
                  <a:gd name="T79" fmla="*/ 236 h 239"/>
                  <a:gd name="T80" fmla="*/ 75 w 151"/>
                  <a:gd name="T81" fmla="*/ 238 h 239"/>
                  <a:gd name="T82" fmla="*/ 75 w 151"/>
                  <a:gd name="T83" fmla="*/ 238 h 239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51"/>
                  <a:gd name="T127" fmla="*/ 0 h 239"/>
                  <a:gd name="T128" fmla="*/ 151 w 151"/>
                  <a:gd name="T129" fmla="*/ 239 h 239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51" h="239">
                    <a:moveTo>
                      <a:pt x="73" y="236"/>
                    </a:moveTo>
                    <a:lnTo>
                      <a:pt x="86" y="236"/>
                    </a:lnTo>
                    <a:lnTo>
                      <a:pt x="98" y="232"/>
                    </a:lnTo>
                    <a:lnTo>
                      <a:pt x="109" y="224"/>
                    </a:lnTo>
                    <a:lnTo>
                      <a:pt x="119" y="215"/>
                    </a:lnTo>
                    <a:lnTo>
                      <a:pt x="129" y="203"/>
                    </a:lnTo>
                    <a:lnTo>
                      <a:pt x="134" y="188"/>
                    </a:lnTo>
                    <a:lnTo>
                      <a:pt x="142" y="172"/>
                    </a:lnTo>
                    <a:lnTo>
                      <a:pt x="146" y="155"/>
                    </a:lnTo>
                    <a:lnTo>
                      <a:pt x="150" y="138"/>
                    </a:lnTo>
                    <a:lnTo>
                      <a:pt x="150" y="119"/>
                    </a:lnTo>
                    <a:lnTo>
                      <a:pt x="150" y="100"/>
                    </a:lnTo>
                    <a:lnTo>
                      <a:pt x="146" y="80"/>
                    </a:lnTo>
                    <a:lnTo>
                      <a:pt x="142" y="63"/>
                    </a:lnTo>
                    <a:lnTo>
                      <a:pt x="134" y="48"/>
                    </a:lnTo>
                    <a:lnTo>
                      <a:pt x="129" y="34"/>
                    </a:lnTo>
                    <a:lnTo>
                      <a:pt x="119" y="23"/>
                    </a:lnTo>
                    <a:lnTo>
                      <a:pt x="109" y="13"/>
                    </a:lnTo>
                    <a:lnTo>
                      <a:pt x="98" y="6"/>
                    </a:lnTo>
                    <a:lnTo>
                      <a:pt x="86" y="0"/>
                    </a:lnTo>
                    <a:lnTo>
                      <a:pt x="75" y="0"/>
                    </a:lnTo>
                    <a:lnTo>
                      <a:pt x="62" y="0"/>
                    </a:lnTo>
                    <a:lnTo>
                      <a:pt x="50" y="6"/>
                    </a:lnTo>
                    <a:lnTo>
                      <a:pt x="40" y="13"/>
                    </a:lnTo>
                    <a:lnTo>
                      <a:pt x="31" y="23"/>
                    </a:lnTo>
                    <a:lnTo>
                      <a:pt x="21" y="34"/>
                    </a:lnTo>
                    <a:lnTo>
                      <a:pt x="14" y="48"/>
                    </a:lnTo>
                    <a:lnTo>
                      <a:pt x="8" y="63"/>
                    </a:lnTo>
                    <a:lnTo>
                      <a:pt x="4" y="80"/>
                    </a:lnTo>
                    <a:lnTo>
                      <a:pt x="0" y="100"/>
                    </a:lnTo>
                    <a:lnTo>
                      <a:pt x="0" y="119"/>
                    </a:lnTo>
                    <a:lnTo>
                      <a:pt x="0" y="138"/>
                    </a:lnTo>
                    <a:lnTo>
                      <a:pt x="4" y="155"/>
                    </a:lnTo>
                    <a:lnTo>
                      <a:pt x="8" y="172"/>
                    </a:lnTo>
                    <a:lnTo>
                      <a:pt x="14" y="188"/>
                    </a:lnTo>
                    <a:lnTo>
                      <a:pt x="21" y="203"/>
                    </a:lnTo>
                    <a:lnTo>
                      <a:pt x="31" y="215"/>
                    </a:lnTo>
                    <a:lnTo>
                      <a:pt x="40" y="224"/>
                    </a:lnTo>
                    <a:lnTo>
                      <a:pt x="50" y="232"/>
                    </a:lnTo>
                    <a:lnTo>
                      <a:pt x="62" y="236"/>
                    </a:lnTo>
                    <a:lnTo>
                      <a:pt x="75" y="238"/>
                    </a:lnTo>
                  </a:path>
                </a:pathLst>
              </a:custGeom>
              <a:solidFill>
                <a:srgbClr val="EAEAEA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5" name="Rectangle 49"/>
              <p:cNvSpPr>
                <a:spLocks noChangeArrowheads="1"/>
              </p:cNvSpPr>
              <p:nvPr/>
            </p:nvSpPr>
            <p:spPr bwMode="auto">
              <a:xfrm>
                <a:off x="4733925" y="4383088"/>
                <a:ext cx="185722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ALU</a:t>
                </a:r>
              </a:p>
            </p:txBody>
          </p:sp>
          <p:sp>
            <p:nvSpPr>
              <p:cNvPr id="246" name="Rectangle 50"/>
              <p:cNvSpPr>
                <a:spLocks noChangeArrowheads="1"/>
              </p:cNvSpPr>
              <p:nvPr/>
            </p:nvSpPr>
            <p:spPr bwMode="auto">
              <a:xfrm>
                <a:off x="5038725" y="4319588"/>
                <a:ext cx="263502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result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48" name="Rectangle 52"/>
              <p:cNvSpPr>
                <a:spLocks noChangeArrowheads="1"/>
              </p:cNvSpPr>
              <p:nvPr/>
            </p:nvSpPr>
            <p:spPr bwMode="auto">
              <a:xfrm>
                <a:off x="4887913" y="3319463"/>
                <a:ext cx="263502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Add </a:t>
                </a:r>
              </a:p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result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49" name="Rectangle 53"/>
              <p:cNvSpPr>
                <a:spLocks noChangeArrowheads="1"/>
              </p:cNvSpPr>
              <p:nvPr/>
            </p:nvSpPr>
            <p:spPr bwMode="auto">
              <a:xfrm>
                <a:off x="4619625" y="3529013"/>
                <a:ext cx="182547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Add</a:t>
                </a:r>
              </a:p>
            </p:txBody>
          </p:sp>
          <p:sp>
            <p:nvSpPr>
              <p:cNvPr id="250" name="Rectangle 54"/>
              <p:cNvSpPr>
                <a:spLocks noChangeArrowheads="1"/>
              </p:cNvSpPr>
              <p:nvPr/>
            </p:nvSpPr>
            <p:spPr bwMode="auto">
              <a:xfrm>
                <a:off x="4283092" y="3573618"/>
                <a:ext cx="184134" cy="2046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Shift </a:t>
                </a:r>
              </a:p>
              <a:p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left 1</a:t>
                </a:r>
              </a:p>
            </p:txBody>
          </p:sp>
          <p:sp>
            <p:nvSpPr>
              <p:cNvPr id="251" name="Line 55"/>
              <p:cNvSpPr>
                <a:spLocks noChangeShapeType="1"/>
              </p:cNvSpPr>
              <p:nvPr/>
            </p:nvSpPr>
            <p:spPr bwMode="auto">
              <a:xfrm flipH="1" flipV="1">
                <a:off x="4614863" y="4514850"/>
                <a:ext cx="103188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2" name="Line 56"/>
              <p:cNvSpPr>
                <a:spLocks noChangeShapeType="1"/>
              </p:cNvSpPr>
              <p:nvPr/>
            </p:nvSpPr>
            <p:spPr bwMode="auto">
              <a:xfrm flipH="1" flipV="1">
                <a:off x="4010025" y="4357688"/>
                <a:ext cx="460375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3" name="Line 57"/>
              <p:cNvSpPr>
                <a:spLocks noChangeShapeType="1"/>
              </p:cNvSpPr>
              <p:nvPr/>
            </p:nvSpPr>
            <p:spPr bwMode="auto">
              <a:xfrm flipH="1" flipV="1">
                <a:off x="4359275" y="4681538"/>
                <a:ext cx="112713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4" name="Line 58"/>
              <p:cNvSpPr>
                <a:spLocks noChangeShapeType="1"/>
              </p:cNvSpPr>
              <p:nvPr/>
            </p:nvSpPr>
            <p:spPr bwMode="auto">
              <a:xfrm flipH="1">
                <a:off x="5187950" y="3471863"/>
                <a:ext cx="488950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5" name="Line 59"/>
              <p:cNvSpPr>
                <a:spLocks noChangeShapeType="1"/>
              </p:cNvSpPr>
              <p:nvPr/>
            </p:nvSpPr>
            <p:spPr bwMode="auto">
              <a:xfrm flipH="1" flipV="1">
                <a:off x="5326063" y="4400550"/>
                <a:ext cx="360363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6" name="Rectangle 62"/>
              <p:cNvSpPr>
                <a:spLocks noChangeArrowheads="1"/>
              </p:cNvSpPr>
              <p:nvPr/>
            </p:nvSpPr>
            <p:spPr bwMode="auto">
              <a:xfrm>
                <a:off x="4591065" y="5002213"/>
                <a:ext cx="344458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rgbClr val="EB7500"/>
                    </a:solidFill>
                    <a:latin typeface="+mj-lt"/>
                  </a:rPr>
                  <a:t>ALU</a:t>
                </a:r>
              </a:p>
              <a:p>
                <a:pPr algn="ctr"/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Control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258" name="Line 65"/>
              <p:cNvSpPr>
                <a:spLocks noChangeShapeType="1"/>
              </p:cNvSpPr>
              <p:nvPr/>
            </p:nvSpPr>
            <p:spPr bwMode="auto">
              <a:xfrm flipH="1">
                <a:off x="4010024" y="5681664"/>
                <a:ext cx="166846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9" name="Line 66"/>
              <p:cNvSpPr>
                <a:spLocks noChangeShapeType="1"/>
              </p:cNvSpPr>
              <p:nvPr/>
            </p:nvSpPr>
            <p:spPr bwMode="auto">
              <a:xfrm flipH="1" flipV="1">
                <a:off x="4486275" y="3667125"/>
                <a:ext cx="112713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60" name="Rectangle 67"/>
              <p:cNvSpPr>
                <a:spLocks noChangeArrowheads="1"/>
              </p:cNvSpPr>
              <p:nvPr/>
            </p:nvSpPr>
            <p:spPr bwMode="auto">
              <a:xfrm>
                <a:off x="3067069" y="3437503"/>
                <a:ext cx="431763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RegWrite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261" name="Rectangle 68"/>
              <p:cNvSpPr>
                <a:spLocks noChangeArrowheads="1"/>
              </p:cNvSpPr>
              <p:nvPr/>
            </p:nvSpPr>
            <p:spPr bwMode="auto">
              <a:xfrm>
                <a:off x="2880684" y="3867157"/>
                <a:ext cx="380968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reg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262" name="Rectangle 69"/>
              <p:cNvSpPr>
                <a:spLocks noChangeArrowheads="1"/>
              </p:cNvSpPr>
              <p:nvPr/>
            </p:nvSpPr>
            <p:spPr bwMode="auto">
              <a:xfrm>
                <a:off x="2884605" y="4119546"/>
                <a:ext cx="380968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reg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2</a:t>
                </a:r>
              </a:p>
            </p:txBody>
          </p:sp>
          <p:sp>
            <p:nvSpPr>
              <p:cNvPr id="263" name="Rectangle 70"/>
              <p:cNvSpPr>
                <a:spLocks noChangeArrowheads="1"/>
              </p:cNvSpPr>
              <p:nvPr/>
            </p:nvSpPr>
            <p:spPr bwMode="auto">
              <a:xfrm>
                <a:off x="2892480" y="4359228"/>
                <a:ext cx="336521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Write reg</a:t>
                </a:r>
                <a:endParaRPr lang="en-US" sz="7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64" name="Rectangle 71"/>
              <p:cNvSpPr>
                <a:spLocks noChangeArrowheads="1"/>
              </p:cNvSpPr>
              <p:nvPr/>
            </p:nvSpPr>
            <p:spPr bwMode="auto">
              <a:xfrm>
                <a:off x="2887417" y="4591380"/>
                <a:ext cx="377793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Write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data</a:t>
                </a:r>
              </a:p>
            </p:txBody>
          </p:sp>
          <p:sp>
            <p:nvSpPr>
              <p:cNvPr id="265" name="Rectangle 72"/>
              <p:cNvSpPr>
                <a:spLocks noChangeArrowheads="1"/>
              </p:cNvSpPr>
              <p:nvPr/>
            </p:nvSpPr>
            <p:spPr bwMode="auto">
              <a:xfrm>
                <a:off x="3252970" y="4009338"/>
                <a:ext cx="422239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data 1</a:t>
                </a:r>
              </a:p>
            </p:txBody>
          </p:sp>
          <p:sp>
            <p:nvSpPr>
              <p:cNvPr id="266" name="Rectangle 73"/>
              <p:cNvSpPr>
                <a:spLocks noChangeArrowheads="1"/>
              </p:cNvSpPr>
              <p:nvPr/>
            </p:nvSpPr>
            <p:spPr bwMode="auto">
              <a:xfrm>
                <a:off x="3258731" y="4311681"/>
                <a:ext cx="422239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data 2</a:t>
                </a:r>
              </a:p>
            </p:txBody>
          </p:sp>
          <p:sp>
            <p:nvSpPr>
              <p:cNvPr id="267" name="Rectangle 74"/>
              <p:cNvSpPr>
                <a:spLocks noChangeArrowheads="1"/>
              </p:cNvSpPr>
              <p:nvPr/>
            </p:nvSpPr>
            <p:spPr bwMode="auto">
              <a:xfrm>
                <a:off x="3279774" y="4525078"/>
                <a:ext cx="387303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r"/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Register </a:t>
                </a: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File</a:t>
                </a:r>
              </a:p>
            </p:txBody>
          </p:sp>
          <p:sp>
            <p:nvSpPr>
              <p:cNvPr id="268" name="Freeform 79"/>
              <p:cNvSpPr>
                <a:spLocks/>
              </p:cNvSpPr>
              <p:nvPr/>
            </p:nvSpPr>
            <p:spPr bwMode="auto">
              <a:xfrm>
                <a:off x="3319463" y="4862513"/>
                <a:ext cx="341313" cy="582613"/>
              </a:xfrm>
              <a:custGeom>
                <a:avLst/>
                <a:gdLst>
                  <a:gd name="T0" fmla="*/ 107 w 173"/>
                  <a:gd name="T1" fmla="*/ 366 h 367"/>
                  <a:gd name="T2" fmla="*/ 123 w 173"/>
                  <a:gd name="T3" fmla="*/ 364 h 367"/>
                  <a:gd name="T4" fmla="*/ 140 w 173"/>
                  <a:gd name="T5" fmla="*/ 357 h 367"/>
                  <a:gd name="T6" fmla="*/ 157 w 173"/>
                  <a:gd name="T7" fmla="*/ 345 h 367"/>
                  <a:gd name="T8" fmla="*/ 172 w 173"/>
                  <a:gd name="T9" fmla="*/ 332 h 367"/>
                  <a:gd name="T10" fmla="*/ 183 w 173"/>
                  <a:gd name="T11" fmla="*/ 313 h 367"/>
                  <a:gd name="T12" fmla="*/ 193 w 173"/>
                  <a:gd name="T13" fmla="*/ 292 h 367"/>
                  <a:gd name="T14" fmla="*/ 203 w 173"/>
                  <a:gd name="T15" fmla="*/ 267 h 367"/>
                  <a:gd name="T16" fmla="*/ 209 w 173"/>
                  <a:gd name="T17" fmla="*/ 242 h 367"/>
                  <a:gd name="T18" fmla="*/ 214 w 173"/>
                  <a:gd name="T19" fmla="*/ 213 h 367"/>
                  <a:gd name="T20" fmla="*/ 214 w 173"/>
                  <a:gd name="T21" fmla="*/ 182 h 367"/>
                  <a:gd name="T22" fmla="*/ 214 w 173"/>
                  <a:gd name="T23" fmla="*/ 154 h 367"/>
                  <a:gd name="T24" fmla="*/ 209 w 173"/>
                  <a:gd name="T25" fmla="*/ 125 h 367"/>
                  <a:gd name="T26" fmla="*/ 203 w 173"/>
                  <a:gd name="T27" fmla="*/ 98 h 367"/>
                  <a:gd name="T28" fmla="*/ 193 w 173"/>
                  <a:gd name="T29" fmla="*/ 75 h 367"/>
                  <a:gd name="T30" fmla="*/ 183 w 173"/>
                  <a:gd name="T31" fmla="*/ 54 h 367"/>
                  <a:gd name="T32" fmla="*/ 172 w 173"/>
                  <a:gd name="T33" fmla="*/ 35 h 367"/>
                  <a:gd name="T34" fmla="*/ 157 w 173"/>
                  <a:gd name="T35" fmla="*/ 20 h 367"/>
                  <a:gd name="T36" fmla="*/ 140 w 173"/>
                  <a:gd name="T37" fmla="*/ 8 h 367"/>
                  <a:gd name="T38" fmla="*/ 123 w 173"/>
                  <a:gd name="T39" fmla="*/ 2 h 367"/>
                  <a:gd name="T40" fmla="*/ 107 w 173"/>
                  <a:gd name="T41" fmla="*/ 0 h 367"/>
                  <a:gd name="T42" fmla="*/ 91 w 173"/>
                  <a:gd name="T43" fmla="*/ 2 h 367"/>
                  <a:gd name="T44" fmla="*/ 73 w 173"/>
                  <a:gd name="T45" fmla="*/ 8 h 367"/>
                  <a:gd name="T46" fmla="*/ 57 w 173"/>
                  <a:gd name="T47" fmla="*/ 20 h 367"/>
                  <a:gd name="T48" fmla="*/ 45 w 173"/>
                  <a:gd name="T49" fmla="*/ 35 h 367"/>
                  <a:gd name="T50" fmla="*/ 31 w 173"/>
                  <a:gd name="T51" fmla="*/ 54 h 367"/>
                  <a:gd name="T52" fmla="*/ 21 w 173"/>
                  <a:gd name="T53" fmla="*/ 75 h 367"/>
                  <a:gd name="T54" fmla="*/ 11 w 173"/>
                  <a:gd name="T55" fmla="*/ 98 h 367"/>
                  <a:gd name="T56" fmla="*/ 5 w 173"/>
                  <a:gd name="T57" fmla="*/ 125 h 367"/>
                  <a:gd name="T58" fmla="*/ 2 w 173"/>
                  <a:gd name="T59" fmla="*/ 154 h 367"/>
                  <a:gd name="T60" fmla="*/ 0 w 173"/>
                  <a:gd name="T61" fmla="*/ 182 h 367"/>
                  <a:gd name="T62" fmla="*/ 2 w 173"/>
                  <a:gd name="T63" fmla="*/ 213 h 367"/>
                  <a:gd name="T64" fmla="*/ 5 w 173"/>
                  <a:gd name="T65" fmla="*/ 242 h 367"/>
                  <a:gd name="T66" fmla="*/ 11 w 173"/>
                  <a:gd name="T67" fmla="*/ 267 h 367"/>
                  <a:gd name="T68" fmla="*/ 21 w 173"/>
                  <a:gd name="T69" fmla="*/ 292 h 367"/>
                  <a:gd name="T70" fmla="*/ 31 w 173"/>
                  <a:gd name="T71" fmla="*/ 313 h 367"/>
                  <a:gd name="T72" fmla="*/ 45 w 173"/>
                  <a:gd name="T73" fmla="*/ 332 h 367"/>
                  <a:gd name="T74" fmla="*/ 57 w 173"/>
                  <a:gd name="T75" fmla="*/ 345 h 367"/>
                  <a:gd name="T76" fmla="*/ 73 w 173"/>
                  <a:gd name="T77" fmla="*/ 357 h 367"/>
                  <a:gd name="T78" fmla="*/ 91 w 173"/>
                  <a:gd name="T79" fmla="*/ 364 h 367"/>
                  <a:gd name="T80" fmla="*/ 107 w 173"/>
                  <a:gd name="T81" fmla="*/ 366 h 367"/>
                  <a:gd name="T82" fmla="*/ 107 w 173"/>
                  <a:gd name="T83" fmla="*/ 366 h 36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73"/>
                  <a:gd name="T127" fmla="*/ 0 h 367"/>
                  <a:gd name="T128" fmla="*/ 173 w 173"/>
                  <a:gd name="T129" fmla="*/ 367 h 36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73" h="367">
                    <a:moveTo>
                      <a:pt x="86" y="366"/>
                    </a:moveTo>
                    <a:lnTo>
                      <a:pt x="99" y="364"/>
                    </a:lnTo>
                    <a:lnTo>
                      <a:pt x="113" y="357"/>
                    </a:lnTo>
                    <a:lnTo>
                      <a:pt x="126" y="345"/>
                    </a:lnTo>
                    <a:lnTo>
                      <a:pt x="138" y="332"/>
                    </a:lnTo>
                    <a:lnTo>
                      <a:pt x="147" y="313"/>
                    </a:lnTo>
                    <a:lnTo>
                      <a:pt x="155" y="292"/>
                    </a:lnTo>
                    <a:lnTo>
                      <a:pt x="163" y="267"/>
                    </a:lnTo>
                    <a:lnTo>
                      <a:pt x="168" y="242"/>
                    </a:lnTo>
                    <a:lnTo>
                      <a:pt x="172" y="213"/>
                    </a:lnTo>
                    <a:lnTo>
                      <a:pt x="172" y="182"/>
                    </a:lnTo>
                    <a:lnTo>
                      <a:pt x="172" y="154"/>
                    </a:lnTo>
                    <a:lnTo>
                      <a:pt x="168" y="125"/>
                    </a:lnTo>
                    <a:lnTo>
                      <a:pt x="163" y="98"/>
                    </a:lnTo>
                    <a:lnTo>
                      <a:pt x="155" y="75"/>
                    </a:lnTo>
                    <a:lnTo>
                      <a:pt x="147" y="54"/>
                    </a:lnTo>
                    <a:lnTo>
                      <a:pt x="138" y="35"/>
                    </a:lnTo>
                    <a:lnTo>
                      <a:pt x="126" y="20"/>
                    </a:lnTo>
                    <a:lnTo>
                      <a:pt x="113" y="8"/>
                    </a:lnTo>
                    <a:lnTo>
                      <a:pt x="99" y="2"/>
                    </a:lnTo>
                    <a:lnTo>
                      <a:pt x="86" y="0"/>
                    </a:lnTo>
                    <a:lnTo>
                      <a:pt x="73" y="2"/>
                    </a:lnTo>
                    <a:lnTo>
                      <a:pt x="59" y="8"/>
                    </a:lnTo>
                    <a:lnTo>
                      <a:pt x="46" y="20"/>
                    </a:lnTo>
                    <a:lnTo>
                      <a:pt x="36" y="35"/>
                    </a:lnTo>
                    <a:lnTo>
                      <a:pt x="25" y="54"/>
                    </a:lnTo>
                    <a:lnTo>
                      <a:pt x="17" y="75"/>
                    </a:lnTo>
                    <a:lnTo>
                      <a:pt x="9" y="98"/>
                    </a:lnTo>
                    <a:lnTo>
                      <a:pt x="4" y="125"/>
                    </a:lnTo>
                    <a:lnTo>
                      <a:pt x="2" y="154"/>
                    </a:lnTo>
                    <a:lnTo>
                      <a:pt x="0" y="182"/>
                    </a:lnTo>
                    <a:lnTo>
                      <a:pt x="2" y="213"/>
                    </a:lnTo>
                    <a:lnTo>
                      <a:pt x="4" y="242"/>
                    </a:lnTo>
                    <a:lnTo>
                      <a:pt x="9" y="267"/>
                    </a:lnTo>
                    <a:lnTo>
                      <a:pt x="17" y="292"/>
                    </a:lnTo>
                    <a:lnTo>
                      <a:pt x="25" y="313"/>
                    </a:lnTo>
                    <a:lnTo>
                      <a:pt x="36" y="332"/>
                    </a:lnTo>
                    <a:lnTo>
                      <a:pt x="46" y="345"/>
                    </a:lnTo>
                    <a:lnTo>
                      <a:pt x="59" y="357"/>
                    </a:lnTo>
                    <a:lnTo>
                      <a:pt x="73" y="364"/>
                    </a:lnTo>
                    <a:lnTo>
                      <a:pt x="86" y="366"/>
                    </a:lnTo>
                  </a:path>
                </a:pathLst>
              </a:custGeom>
              <a:solidFill>
                <a:srgbClr val="EAEAEA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69" name="Rectangle 80"/>
              <p:cNvSpPr>
                <a:spLocks noChangeArrowheads="1"/>
              </p:cNvSpPr>
              <p:nvPr/>
            </p:nvSpPr>
            <p:spPr bwMode="auto">
              <a:xfrm>
                <a:off x="3332997" y="5027379"/>
                <a:ext cx="317473" cy="2367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Sign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extend</a:t>
                </a:r>
              </a:p>
            </p:txBody>
          </p:sp>
          <p:sp>
            <p:nvSpPr>
              <p:cNvPr id="270" name="Line 83"/>
              <p:cNvSpPr>
                <a:spLocks noChangeShapeType="1"/>
              </p:cNvSpPr>
              <p:nvPr/>
            </p:nvSpPr>
            <p:spPr bwMode="auto">
              <a:xfrm flipH="1">
                <a:off x="2598738" y="4162425"/>
                <a:ext cx="2730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1" name="Line 84"/>
              <p:cNvSpPr>
                <a:spLocks noChangeShapeType="1"/>
              </p:cNvSpPr>
              <p:nvPr/>
            </p:nvSpPr>
            <p:spPr bwMode="auto">
              <a:xfrm flipH="1">
                <a:off x="2595563" y="3902075"/>
                <a:ext cx="2809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2" name="Line 85"/>
              <p:cNvSpPr>
                <a:spLocks noChangeShapeType="1"/>
              </p:cNvSpPr>
              <p:nvPr/>
            </p:nvSpPr>
            <p:spPr bwMode="auto">
              <a:xfrm flipH="1">
                <a:off x="3690938" y="4049713"/>
                <a:ext cx="17621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3" name="Line 86"/>
              <p:cNvSpPr>
                <a:spLocks noChangeShapeType="1"/>
              </p:cNvSpPr>
              <p:nvPr/>
            </p:nvSpPr>
            <p:spPr bwMode="auto">
              <a:xfrm flipH="1">
                <a:off x="3690938" y="4357688"/>
                <a:ext cx="17621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4" name="Line 87"/>
              <p:cNvSpPr>
                <a:spLocks noChangeShapeType="1"/>
              </p:cNvSpPr>
              <p:nvPr/>
            </p:nvSpPr>
            <p:spPr bwMode="auto">
              <a:xfrm>
                <a:off x="3290094" y="3562962"/>
                <a:ext cx="0" cy="200264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5" name="Rectangle 88"/>
              <p:cNvSpPr>
                <a:spLocks noChangeArrowheads="1"/>
              </p:cNvSpPr>
              <p:nvPr/>
            </p:nvSpPr>
            <p:spPr bwMode="auto">
              <a:xfrm>
                <a:off x="3841758" y="2904827"/>
                <a:ext cx="198421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D/E</a:t>
                </a:r>
              </a:p>
            </p:txBody>
          </p:sp>
          <p:sp>
            <p:nvSpPr>
              <p:cNvPr id="276" name="Rectangle 89"/>
              <p:cNvSpPr>
                <a:spLocks noChangeArrowheads="1"/>
              </p:cNvSpPr>
              <p:nvPr/>
            </p:nvSpPr>
            <p:spPr bwMode="auto">
              <a:xfrm>
                <a:off x="5640389" y="2894886"/>
                <a:ext cx="231755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E/M</a:t>
                </a:r>
              </a:p>
            </p:txBody>
          </p:sp>
          <p:sp>
            <p:nvSpPr>
              <p:cNvPr id="277" name="Rectangle 90"/>
              <p:cNvSpPr>
                <a:spLocks noChangeArrowheads="1"/>
              </p:cNvSpPr>
              <p:nvPr/>
            </p:nvSpPr>
            <p:spPr bwMode="auto">
              <a:xfrm>
                <a:off x="7408094" y="2896109"/>
                <a:ext cx="285726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M/W</a:t>
                </a:r>
              </a:p>
            </p:txBody>
          </p:sp>
          <p:sp>
            <p:nvSpPr>
              <p:cNvPr id="278" name="Freeform 92"/>
              <p:cNvSpPr>
                <a:spLocks/>
              </p:cNvSpPr>
              <p:nvPr/>
            </p:nvSpPr>
            <p:spPr bwMode="auto">
              <a:xfrm>
                <a:off x="6015038" y="4379913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4 w 24"/>
                  <a:gd name="T5" fmla="*/ 23 h 24"/>
                  <a:gd name="T6" fmla="*/ 16 w 24"/>
                  <a:gd name="T7" fmla="*/ 23 h 24"/>
                  <a:gd name="T8" fmla="*/ 18 w 24"/>
                  <a:gd name="T9" fmla="*/ 21 h 24"/>
                  <a:gd name="T10" fmla="*/ 20 w 24"/>
                  <a:gd name="T11" fmla="*/ 19 h 24"/>
                  <a:gd name="T12" fmla="*/ 20 w 24"/>
                  <a:gd name="T13" fmla="*/ 19 h 24"/>
                  <a:gd name="T14" fmla="*/ 21 w 24"/>
                  <a:gd name="T15" fmla="*/ 17 h 24"/>
                  <a:gd name="T16" fmla="*/ 21 w 24"/>
                  <a:gd name="T17" fmla="*/ 15 h 24"/>
                  <a:gd name="T18" fmla="*/ 23 w 24"/>
                  <a:gd name="T19" fmla="*/ 13 h 24"/>
                  <a:gd name="T20" fmla="*/ 23 w 24"/>
                  <a:gd name="T21" fmla="*/ 12 h 24"/>
                  <a:gd name="T22" fmla="*/ 23 w 24"/>
                  <a:gd name="T23" fmla="*/ 10 h 24"/>
                  <a:gd name="T24" fmla="*/ 21 w 24"/>
                  <a:gd name="T25" fmla="*/ 8 h 24"/>
                  <a:gd name="T26" fmla="*/ 21 w 24"/>
                  <a:gd name="T27" fmla="*/ 6 h 24"/>
                  <a:gd name="T28" fmla="*/ 20 w 24"/>
                  <a:gd name="T29" fmla="*/ 6 h 24"/>
                  <a:gd name="T30" fmla="*/ 20 w 24"/>
                  <a:gd name="T31" fmla="*/ 4 h 24"/>
                  <a:gd name="T32" fmla="*/ 18 w 24"/>
                  <a:gd name="T33" fmla="*/ 2 h 24"/>
                  <a:gd name="T34" fmla="*/ 16 w 24"/>
                  <a:gd name="T35" fmla="*/ 2 h 24"/>
                  <a:gd name="T36" fmla="*/ 14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2 w 24"/>
                  <a:gd name="T51" fmla="*/ 4 h 24"/>
                  <a:gd name="T52" fmla="*/ 2 w 24"/>
                  <a:gd name="T53" fmla="*/ 6 h 24"/>
                  <a:gd name="T54" fmla="*/ 0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2 h 24"/>
                  <a:gd name="T62" fmla="*/ 0 w 24"/>
                  <a:gd name="T63" fmla="*/ 13 h 24"/>
                  <a:gd name="T64" fmla="*/ 0 w 24"/>
                  <a:gd name="T65" fmla="*/ 15 h 24"/>
                  <a:gd name="T66" fmla="*/ 0 w 24"/>
                  <a:gd name="T67" fmla="*/ 17 h 24"/>
                  <a:gd name="T68" fmla="*/ 2 w 24"/>
                  <a:gd name="T69" fmla="*/ 19 h 24"/>
                  <a:gd name="T70" fmla="*/ 2 w 24"/>
                  <a:gd name="T71" fmla="*/ 19 h 24"/>
                  <a:gd name="T72" fmla="*/ 4 w 24"/>
                  <a:gd name="T73" fmla="*/ 21 h 24"/>
                  <a:gd name="T74" fmla="*/ 6 w 24"/>
                  <a:gd name="T75" fmla="*/ 23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1" y="17"/>
                    </a:lnTo>
                    <a:lnTo>
                      <a:pt x="21" y="15"/>
                    </a:lnTo>
                    <a:lnTo>
                      <a:pt x="23" y="13"/>
                    </a:lnTo>
                    <a:lnTo>
                      <a:pt x="23" y="12"/>
                    </a:lnTo>
                    <a:lnTo>
                      <a:pt x="23" y="10"/>
                    </a:lnTo>
                    <a:lnTo>
                      <a:pt x="21" y="8"/>
                    </a:lnTo>
                    <a:lnTo>
                      <a:pt x="21" y="6"/>
                    </a:lnTo>
                    <a:lnTo>
                      <a:pt x="20" y="6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2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4" y="21"/>
                    </a:lnTo>
                    <a:lnTo>
                      <a:pt x="6" y="23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9" name="Line 93"/>
              <p:cNvSpPr>
                <a:spLocks noChangeShapeType="1"/>
              </p:cNvSpPr>
              <p:nvPr/>
            </p:nvSpPr>
            <p:spPr bwMode="auto">
              <a:xfrm flipH="1">
                <a:off x="5840413" y="4805363"/>
                <a:ext cx="396875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0" name="Freeform 94"/>
              <p:cNvSpPr>
                <a:spLocks/>
              </p:cNvSpPr>
              <p:nvPr/>
            </p:nvSpPr>
            <p:spPr bwMode="auto">
              <a:xfrm>
                <a:off x="6034088" y="4398963"/>
                <a:ext cx="1433513" cy="969963"/>
              </a:xfrm>
              <a:custGeom>
                <a:avLst/>
                <a:gdLst>
                  <a:gd name="T0" fmla="*/ 902 w 1318"/>
                  <a:gd name="T1" fmla="*/ 608 h 410"/>
                  <a:gd name="T2" fmla="*/ 0 w 1318"/>
                  <a:gd name="T3" fmla="*/ 610 h 410"/>
                  <a:gd name="T4" fmla="*/ 0 w 1318"/>
                  <a:gd name="T5" fmla="*/ 0 h 410"/>
                  <a:gd name="T6" fmla="*/ 0 60000 65536"/>
                  <a:gd name="T7" fmla="*/ 0 60000 65536"/>
                  <a:gd name="T8" fmla="*/ 0 60000 65536"/>
                  <a:gd name="T9" fmla="*/ 0 w 1318"/>
                  <a:gd name="T10" fmla="*/ 0 h 410"/>
                  <a:gd name="T11" fmla="*/ 1318 w 1318"/>
                  <a:gd name="T12" fmla="*/ 410 h 41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18" h="410">
                    <a:moveTo>
                      <a:pt x="1317" y="408"/>
                    </a:moveTo>
                    <a:lnTo>
                      <a:pt x="0" y="409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1" name="Line 95"/>
              <p:cNvSpPr>
                <a:spLocks noChangeShapeType="1"/>
              </p:cNvSpPr>
              <p:nvPr/>
            </p:nvSpPr>
            <p:spPr bwMode="auto">
              <a:xfrm>
                <a:off x="5837238" y="5686425"/>
                <a:ext cx="1625600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2" name="Line 96"/>
              <p:cNvSpPr>
                <a:spLocks noChangeShapeType="1"/>
              </p:cNvSpPr>
              <p:nvPr/>
            </p:nvSpPr>
            <p:spPr bwMode="auto">
              <a:xfrm flipH="1">
                <a:off x="5840413" y="4398963"/>
                <a:ext cx="40163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3" name="Line 97"/>
              <p:cNvSpPr>
                <a:spLocks noChangeShapeType="1"/>
              </p:cNvSpPr>
              <p:nvPr/>
            </p:nvSpPr>
            <p:spPr bwMode="auto">
              <a:xfrm flipH="1">
                <a:off x="7224713" y="4391025"/>
                <a:ext cx="246063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4" name="Line 98"/>
              <p:cNvSpPr>
                <a:spLocks noChangeShapeType="1"/>
              </p:cNvSpPr>
              <p:nvPr/>
            </p:nvSpPr>
            <p:spPr bwMode="auto">
              <a:xfrm flipH="1" flipV="1">
                <a:off x="6734175" y="3978275"/>
                <a:ext cx="1588" cy="10477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grpSp>
            <p:nvGrpSpPr>
              <p:cNvPr id="285" name="Group 289"/>
              <p:cNvGrpSpPr>
                <a:grpSpLocks/>
              </p:cNvGrpSpPr>
              <p:nvPr/>
            </p:nvGrpSpPr>
            <p:grpSpPr bwMode="auto">
              <a:xfrm>
                <a:off x="6248407" y="3844926"/>
                <a:ext cx="966789" cy="1422401"/>
                <a:chOff x="3936" y="2422"/>
                <a:chExt cx="609" cy="896"/>
              </a:xfrm>
            </p:grpSpPr>
            <p:sp>
              <p:nvSpPr>
                <p:cNvPr id="404" name="Line 100"/>
                <p:cNvSpPr>
                  <a:spLocks noChangeShapeType="1"/>
                </p:cNvSpPr>
                <p:nvPr/>
              </p:nvSpPr>
              <p:spPr bwMode="auto">
                <a:xfrm flipH="1">
                  <a:off x="4248" y="3132"/>
                  <a:ext cx="1" cy="105"/>
                </a:xfrm>
                <a:prstGeom prst="line">
                  <a:avLst/>
                </a:prstGeom>
                <a:noFill/>
                <a:ln w="12700">
                  <a:solidFill>
                    <a:srgbClr val="EB75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405" name="Rectangle 101"/>
                <p:cNvSpPr>
                  <a:spLocks noChangeArrowheads="1"/>
                </p:cNvSpPr>
                <p:nvPr/>
              </p:nvSpPr>
              <p:spPr bwMode="auto">
                <a:xfrm>
                  <a:off x="4073" y="3235"/>
                  <a:ext cx="299" cy="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>
                      <a:solidFill>
                        <a:srgbClr val="EB7500"/>
                      </a:solidFill>
                      <a:latin typeface="+mj-lt"/>
                    </a:rPr>
                    <a:t>MemRead</a:t>
                  </a:r>
                  <a:endParaRPr lang="en-US" sz="900" dirty="0">
                    <a:solidFill>
                      <a:srgbClr val="EB7500"/>
                    </a:solidFill>
                    <a:latin typeface="+mj-lt"/>
                  </a:endParaRPr>
                </a:p>
              </p:txBody>
            </p:sp>
            <p:sp>
              <p:nvSpPr>
                <p:cNvPr id="406" name="Rectangle 102"/>
                <p:cNvSpPr>
                  <a:spLocks noChangeArrowheads="1"/>
                </p:cNvSpPr>
                <p:nvPr/>
              </p:nvSpPr>
              <p:spPr bwMode="auto">
                <a:xfrm>
                  <a:off x="4063" y="2422"/>
                  <a:ext cx="318" cy="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>
                      <a:solidFill>
                        <a:srgbClr val="EB7500"/>
                      </a:solidFill>
                      <a:latin typeface="+mj-lt"/>
                    </a:rPr>
                    <a:t>MemWrite</a:t>
                  </a:r>
                  <a:endParaRPr lang="en-US" sz="900" dirty="0">
                    <a:solidFill>
                      <a:srgbClr val="EB7500"/>
                    </a:solidFill>
                    <a:latin typeface="+mj-lt"/>
                  </a:endParaRPr>
                </a:p>
              </p:txBody>
            </p:sp>
            <p:sp>
              <p:nvSpPr>
                <p:cNvPr id="407" name="Rectangle 103"/>
                <p:cNvSpPr>
                  <a:spLocks noChangeArrowheads="1"/>
                </p:cNvSpPr>
                <p:nvPr/>
              </p:nvSpPr>
              <p:spPr bwMode="auto">
                <a:xfrm>
                  <a:off x="3936" y="2577"/>
                  <a:ext cx="609" cy="552"/>
                </a:xfrm>
                <a:prstGeom prst="rect">
                  <a:avLst/>
                </a:prstGeom>
                <a:solidFill>
                  <a:srgbClr val="FFFFCC"/>
                </a:solidFill>
                <a:ln w="19050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408" name="Rectangle 104"/>
                <p:cNvSpPr>
                  <a:spLocks noChangeArrowheads="1"/>
                </p:cNvSpPr>
                <p:nvPr/>
              </p:nvSpPr>
              <p:spPr bwMode="auto">
                <a:xfrm>
                  <a:off x="3950" y="2746"/>
                  <a:ext cx="181" cy="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Address</a:t>
                  </a:r>
                  <a:endParaRPr lang="en-US" sz="7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409" name="Rectangle 105"/>
                <p:cNvSpPr>
                  <a:spLocks noChangeArrowheads="1"/>
                </p:cNvSpPr>
                <p:nvPr/>
              </p:nvSpPr>
              <p:spPr bwMode="auto">
                <a:xfrm>
                  <a:off x="3948" y="2994"/>
                  <a:ext cx="247" cy="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Write </a:t>
                  </a: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Data</a:t>
                  </a:r>
                </a:p>
              </p:txBody>
            </p:sp>
            <p:sp>
              <p:nvSpPr>
                <p:cNvPr id="410" name="Rectangle 106"/>
                <p:cNvSpPr>
                  <a:spLocks noChangeArrowheads="1"/>
                </p:cNvSpPr>
                <p:nvPr/>
              </p:nvSpPr>
              <p:spPr bwMode="auto">
                <a:xfrm>
                  <a:off x="4300" y="2735"/>
                  <a:ext cx="230" cy="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Read </a:t>
                  </a: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Data</a:t>
                  </a:r>
                </a:p>
              </p:txBody>
            </p:sp>
            <p:sp>
              <p:nvSpPr>
                <p:cNvPr id="411" name="Rectangle 107"/>
                <p:cNvSpPr>
                  <a:spLocks noChangeArrowheads="1"/>
                </p:cNvSpPr>
                <p:nvPr/>
              </p:nvSpPr>
              <p:spPr bwMode="auto">
                <a:xfrm>
                  <a:off x="4281" y="2971"/>
                  <a:ext cx="249" cy="1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900" dirty="0">
                      <a:solidFill>
                        <a:srgbClr val="000000"/>
                      </a:solidFill>
                      <a:latin typeface="+mj-lt"/>
                    </a:rPr>
                    <a:t>Data</a:t>
                  </a:r>
                </a:p>
                <a:p>
                  <a:pPr algn="ctr">
                    <a:lnSpc>
                      <a:spcPct val="90000"/>
                    </a:lnSpc>
                  </a:pPr>
                  <a:r>
                    <a:rPr lang="en-US" sz="900">
                      <a:solidFill>
                        <a:srgbClr val="000000"/>
                      </a:solidFill>
                      <a:latin typeface="+mj-lt"/>
                    </a:rPr>
                    <a:t>Memory</a:t>
                  </a:r>
                  <a:endParaRPr lang="en-US" sz="9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</p:grpSp>
          <p:sp>
            <p:nvSpPr>
              <p:cNvPr id="286" name="Freeform 108"/>
              <p:cNvSpPr>
                <a:spLocks/>
              </p:cNvSpPr>
              <p:nvPr/>
            </p:nvSpPr>
            <p:spPr bwMode="auto">
              <a:xfrm>
                <a:off x="5961063" y="3573618"/>
                <a:ext cx="114300" cy="153833"/>
              </a:xfrm>
              <a:custGeom>
                <a:avLst/>
                <a:gdLst>
                  <a:gd name="T0" fmla="*/ 0 w 72"/>
                  <a:gd name="T1" fmla="*/ 0 h 72"/>
                  <a:gd name="T2" fmla="*/ 2 w 72"/>
                  <a:gd name="T3" fmla="*/ 446 h 72"/>
                  <a:gd name="T4" fmla="*/ 71 w 72"/>
                  <a:gd name="T5" fmla="*/ 446 h 72"/>
                  <a:gd name="T6" fmla="*/ 0 60000 65536"/>
                  <a:gd name="T7" fmla="*/ 0 60000 65536"/>
                  <a:gd name="T8" fmla="*/ 0 60000 65536"/>
                  <a:gd name="T9" fmla="*/ 0 w 72"/>
                  <a:gd name="T10" fmla="*/ 0 h 72"/>
                  <a:gd name="T11" fmla="*/ 72 w 72"/>
                  <a:gd name="T12" fmla="*/ 72 h 7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2" h="72">
                    <a:moveTo>
                      <a:pt x="0" y="0"/>
                    </a:moveTo>
                    <a:lnTo>
                      <a:pt x="2" y="71"/>
                    </a:lnTo>
                    <a:lnTo>
                      <a:pt x="71" y="71"/>
                    </a:lnTo>
                  </a:path>
                </a:pathLst>
              </a:custGeom>
              <a:noFill/>
              <a:ln w="1270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7" name="Freeform 109"/>
              <p:cNvSpPr>
                <a:spLocks/>
              </p:cNvSpPr>
              <p:nvPr/>
            </p:nvSpPr>
            <p:spPr bwMode="auto">
              <a:xfrm>
                <a:off x="5851525" y="3848100"/>
                <a:ext cx="223838" cy="363538"/>
              </a:xfrm>
              <a:custGeom>
                <a:avLst/>
                <a:gdLst>
                  <a:gd name="T0" fmla="*/ 0 w 141"/>
                  <a:gd name="T1" fmla="*/ 228 h 229"/>
                  <a:gd name="T2" fmla="*/ 71 w 141"/>
                  <a:gd name="T3" fmla="*/ 228 h 229"/>
                  <a:gd name="T4" fmla="*/ 71 w 141"/>
                  <a:gd name="T5" fmla="*/ 0 h 229"/>
                  <a:gd name="T6" fmla="*/ 140 w 141"/>
                  <a:gd name="T7" fmla="*/ 0 h 22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1"/>
                  <a:gd name="T13" fmla="*/ 0 h 229"/>
                  <a:gd name="T14" fmla="*/ 141 w 141"/>
                  <a:gd name="T15" fmla="*/ 229 h 22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1" h="229">
                    <a:moveTo>
                      <a:pt x="0" y="228"/>
                    </a:moveTo>
                    <a:lnTo>
                      <a:pt x="71" y="228"/>
                    </a:lnTo>
                    <a:lnTo>
                      <a:pt x="71" y="0"/>
                    </a:lnTo>
                    <a:lnTo>
                      <a:pt x="140" y="0"/>
                    </a:lnTo>
                  </a:path>
                </a:pathLst>
              </a:custGeom>
              <a:noFill/>
              <a:ln w="1270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8" name="Freeform 110"/>
              <p:cNvSpPr>
                <a:spLocks/>
              </p:cNvSpPr>
              <p:nvPr/>
            </p:nvSpPr>
            <p:spPr bwMode="auto">
              <a:xfrm>
                <a:off x="6073775" y="3692525"/>
                <a:ext cx="230188" cy="193675"/>
              </a:xfrm>
              <a:custGeom>
                <a:avLst/>
                <a:gdLst>
                  <a:gd name="T0" fmla="*/ 85 w 145"/>
                  <a:gd name="T1" fmla="*/ 119 h 122"/>
                  <a:gd name="T2" fmla="*/ 96 w 145"/>
                  <a:gd name="T3" fmla="*/ 119 h 122"/>
                  <a:gd name="T4" fmla="*/ 104 w 145"/>
                  <a:gd name="T5" fmla="*/ 117 h 122"/>
                  <a:gd name="T6" fmla="*/ 113 w 145"/>
                  <a:gd name="T7" fmla="*/ 113 h 122"/>
                  <a:gd name="T8" fmla="*/ 121 w 145"/>
                  <a:gd name="T9" fmla="*/ 107 h 122"/>
                  <a:gd name="T10" fmla="*/ 127 w 145"/>
                  <a:gd name="T11" fmla="*/ 102 h 122"/>
                  <a:gd name="T12" fmla="*/ 132 w 145"/>
                  <a:gd name="T13" fmla="*/ 96 h 122"/>
                  <a:gd name="T14" fmla="*/ 138 w 145"/>
                  <a:gd name="T15" fmla="*/ 88 h 122"/>
                  <a:gd name="T16" fmla="*/ 142 w 145"/>
                  <a:gd name="T17" fmla="*/ 79 h 122"/>
                  <a:gd name="T18" fmla="*/ 144 w 145"/>
                  <a:gd name="T19" fmla="*/ 69 h 122"/>
                  <a:gd name="T20" fmla="*/ 144 w 145"/>
                  <a:gd name="T21" fmla="*/ 60 h 122"/>
                  <a:gd name="T22" fmla="*/ 144 w 145"/>
                  <a:gd name="T23" fmla="*/ 50 h 122"/>
                  <a:gd name="T24" fmla="*/ 142 w 145"/>
                  <a:gd name="T25" fmla="*/ 40 h 122"/>
                  <a:gd name="T26" fmla="*/ 138 w 145"/>
                  <a:gd name="T27" fmla="*/ 33 h 122"/>
                  <a:gd name="T28" fmla="*/ 132 w 145"/>
                  <a:gd name="T29" fmla="*/ 25 h 122"/>
                  <a:gd name="T30" fmla="*/ 127 w 145"/>
                  <a:gd name="T31" fmla="*/ 17 h 122"/>
                  <a:gd name="T32" fmla="*/ 121 w 145"/>
                  <a:gd name="T33" fmla="*/ 12 h 122"/>
                  <a:gd name="T34" fmla="*/ 113 w 145"/>
                  <a:gd name="T35" fmla="*/ 6 h 122"/>
                  <a:gd name="T36" fmla="*/ 104 w 145"/>
                  <a:gd name="T37" fmla="*/ 2 h 122"/>
                  <a:gd name="T38" fmla="*/ 96 w 145"/>
                  <a:gd name="T39" fmla="*/ 0 h 122"/>
                  <a:gd name="T40" fmla="*/ 86 w 145"/>
                  <a:gd name="T41" fmla="*/ 0 h 122"/>
                  <a:gd name="T42" fmla="*/ 0 w 145"/>
                  <a:gd name="T43" fmla="*/ 0 h 122"/>
                  <a:gd name="T44" fmla="*/ 0 w 145"/>
                  <a:gd name="T45" fmla="*/ 121 h 122"/>
                  <a:gd name="T46" fmla="*/ 86 w 145"/>
                  <a:gd name="T47" fmla="*/ 121 h 122"/>
                  <a:gd name="T48" fmla="*/ 86 w 145"/>
                  <a:gd name="T49" fmla="*/ 121 h 12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145"/>
                  <a:gd name="T76" fmla="*/ 0 h 122"/>
                  <a:gd name="T77" fmla="*/ 145 w 145"/>
                  <a:gd name="T78" fmla="*/ 122 h 122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145" h="122">
                    <a:moveTo>
                      <a:pt x="85" y="119"/>
                    </a:moveTo>
                    <a:lnTo>
                      <a:pt x="96" y="119"/>
                    </a:lnTo>
                    <a:lnTo>
                      <a:pt x="104" y="117"/>
                    </a:lnTo>
                    <a:lnTo>
                      <a:pt x="113" y="113"/>
                    </a:lnTo>
                    <a:lnTo>
                      <a:pt x="121" y="107"/>
                    </a:lnTo>
                    <a:lnTo>
                      <a:pt x="127" y="102"/>
                    </a:lnTo>
                    <a:lnTo>
                      <a:pt x="132" y="96"/>
                    </a:lnTo>
                    <a:lnTo>
                      <a:pt x="138" y="88"/>
                    </a:lnTo>
                    <a:lnTo>
                      <a:pt x="142" y="79"/>
                    </a:lnTo>
                    <a:lnTo>
                      <a:pt x="144" y="69"/>
                    </a:lnTo>
                    <a:lnTo>
                      <a:pt x="144" y="60"/>
                    </a:lnTo>
                    <a:lnTo>
                      <a:pt x="144" y="50"/>
                    </a:lnTo>
                    <a:lnTo>
                      <a:pt x="142" y="40"/>
                    </a:lnTo>
                    <a:lnTo>
                      <a:pt x="138" y="33"/>
                    </a:lnTo>
                    <a:lnTo>
                      <a:pt x="132" y="25"/>
                    </a:lnTo>
                    <a:lnTo>
                      <a:pt x="127" y="17"/>
                    </a:lnTo>
                    <a:lnTo>
                      <a:pt x="121" y="12"/>
                    </a:lnTo>
                    <a:lnTo>
                      <a:pt x="113" y="6"/>
                    </a:lnTo>
                    <a:lnTo>
                      <a:pt x="104" y="2"/>
                    </a:lnTo>
                    <a:lnTo>
                      <a:pt x="96" y="0"/>
                    </a:lnTo>
                    <a:lnTo>
                      <a:pt x="86" y="0"/>
                    </a:lnTo>
                    <a:lnTo>
                      <a:pt x="0" y="0"/>
                    </a:lnTo>
                    <a:lnTo>
                      <a:pt x="0" y="121"/>
                    </a:lnTo>
                    <a:lnTo>
                      <a:pt x="86" y="121"/>
                    </a:lnTo>
                  </a:path>
                </a:pathLst>
              </a:custGeom>
              <a:solidFill>
                <a:srgbClr val="FFE6CD"/>
              </a:solidFill>
              <a:ln w="1905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9" name="Rectangle 111"/>
              <p:cNvSpPr>
                <a:spLocks noChangeArrowheads="1"/>
              </p:cNvSpPr>
              <p:nvPr/>
            </p:nvSpPr>
            <p:spPr bwMode="auto">
              <a:xfrm>
                <a:off x="5913438" y="3516313"/>
                <a:ext cx="322235" cy="13154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Branch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291" name="Line 113"/>
              <p:cNvSpPr>
                <a:spLocks noChangeShapeType="1"/>
              </p:cNvSpPr>
              <p:nvPr/>
            </p:nvSpPr>
            <p:spPr bwMode="auto">
              <a:xfrm>
                <a:off x="2449513" y="6076950"/>
                <a:ext cx="533241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2" name="Line 114"/>
              <p:cNvSpPr>
                <a:spLocks noChangeShapeType="1"/>
              </p:cNvSpPr>
              <p:nvPr/>
            </p:nvSpPr>
            <p:spPr bwMode="auto">
              <a:xfrm flipV="1">
                <a:off x="2452688" y="4405313"/>
                <a:ext cx="0" cy="16764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3" name="Line 115"/>
              <p:cNvSpPr>
                <a:spLocks noChangeShapeType="1"/>
              </p:cNvSpPr>
              <p:nvPr/>
            </p:nvSpPr>
            <p:spPr bwMode="auto">
              <a:xfrm>
                <a:off x="2446338" y="4400550"/>
                <a:ext cx="4206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4" name="Line 116"/>
              <p:cNvSpPr>
                <a:spLocks noChangeShapeType="1"/>
              </p:cNvSpPr>
              <p:nvPr/>
            </p:nvSpPr>
            <p:spPr bwMode="auto">
              <a:xfrm>
                <a:off x="2687684" y="4633913"/>
                <a:ext cx="18410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5" name="Line 117"/>
              <p:cNvSpPr>
                <a:spLocks noChangeShapeType="1"/>
              </p:cNvSpPr>
              <p:nvPr/>
            </p:nvSpPr>
            <p:spPr bwMode="auto">
              <a:xfrm flipV="1">
                <a:off x="2687684" y="4633913"/>
                <a:ext cx="0" cy="15716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6" name="Line 118"/>
              <p:cNvSpPr>
                <a:spLocks noChangeShapeType="1"/>
              </p:cNvSpPr>
              <p:nvPr/>
            </p:nvSpPr>
            <p:spPr bwMode="auto">
              <a:xfrm>
                <a:off x="2687685" y="6207125"/>
                <a:ext cx="53514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7" name="Line 119"/>
              <p:cNvSpPr>
                <a:spLocks noChangeShapeType="1"/>
              </p:cNvSpPr>
              <p:nvPr/>
            </p:nvSpPr>
            <p:spPr bwMode="auto">
              <a:xfrm flipH="1" flipV="1">
                <a:off x="7897813" y="4159919"/>
                <a:ext cx="0" cy="162844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8" name="Line 120"/>
              <p:cNvSpPr>
                <a:spLocks noChangeShapeType="1"/>
              </p:cNvSpPr>
              <p:nvPr/>
            </p:nvSpPr>
            <p:spPr bwMode="auto">
              <a:xfrm flipH="1">
                <a:off x="7620000" y="4394200"/>
                <a:ext cx="182563" cy="47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9" name="Freeform 121"/>
              <p:cNvSpPr>
                <a:spLocks/>
              </p:cNvSpPr>
              <p:nvPr/>
            </p:nvSpPr>
            <p:spPr bwMode="auto">
              <a:xfrm>
                <a:off x="7620000" y="4725988"/>
                <a:ext cx="188913" cy="642938"/>
              </a:xfrm>
              <a:custGeom>
                <a:avLst/>
                <a:gdLst>
                  <a:gd name="T0" fmla="*/ 118 w 104"/>
                  <a:gd name="T1" fmla="*/ 0 h 204"/>
                  <a:gd name="T2" fmla="*/ 60 w 104"/>
                  <a:gd name="T3" fmla="*/ 0 h 204"/>
                  <a:gd name="T4" fmla="*/ 60 w 104"/>
                  <a:gd name="T5" fmla="*/ 403 h 204"/>
                  <a:gd name="T6" fmla="*/ 0 w 104"/>
                  <a:gd name="T7" fmla="*/ 403 h 20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4"/>
                  <a:gd name="T13" fmla="*/ 0 h 204"/>
                  <a:gd name="T14" fmla="*/ 104 w 104"/>
                  <a:gd name="T15" fmla="*/ 204 h 20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4" h="204">
                    <a:moveTo>
                      <a:pt x="103" y="0"/>
                    </a:moveTo>
                    <a:lnTo>
                      <a:pt x="52" y="0"/>
                    </a:lnTo>
                    <a:lnTo>
                      <a:pt x="52" y="203"/>
                    </a:lnTo>
                    <a:lnTo>
                      <a:pt x="0" y="203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0" name="Rectangle 122"/>
              <p:cNvSpPr>
                <a:spLocks noChangeArrowheads="1"/>
              </p:cNvSpPr>
              <p:nvPr/>
            </p:nvSpPr>
            <p:spPr bwMode="auto">
              <a:xfrm>
                <a:off x="7672388" y="4103688"/>
                <a:ext cx="514306" cy="13154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MemtoReg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301" name="Line 123"/>
              <p:cNvSpPr>
                <a:spLocks noChangeShapeType="1"/>
              </p:cNvSpPr>
              <p:nvPr/>
            </p:nvSpPr>
            <p:spPr bwMode="auto">
              <a:xfrm>
                <a:off x="7624763" y="5686425"/>
                <a:ext cx="152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2" name="Line 124"/>
              <p:cNvSpPr>
                <a:spLocks noChangeShapeType="1"/>
              </p:cNvSpPr>
              <p:nvPr/>
            </p:nvSpPr>
            <p:spPr bwMode="auto">
              <a:xfrm rot="5400000">
                <a:off x="7572375" y="5881688"/>
                <a:ext cx="4000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3" name="Line 125"/>
              <p:cNvSpPr>
                <a:spLocks noChangeShapeType="1"/>
              </p:cNvSpPr>
              <p:nvPr/>
            </p:nvSpPr>
            <p:spPr bwMode="auto">
              <a:xfrm flipV="1">
                <a:off x="8043863" y="4557713"/>
                <a:ext cx="0" cy="16525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4" name="Line 126"/>
              <p:cNvSpPr>
                <a:spLocks noChangeShapeType="1"/>
              </p:cNvSpPr>
              <p:nvPr/>
            </p:nvSpPr>
            <p:spPr bwMode="auto">
              <a:xfrm flipV="1">
                <a:off x="7977188" y="4557713"/>
                <a:ext cx="66675" cy="47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5" name="Freeform 127"/>
              <p:cNvSpPr>
                <a:spLocks/>
              </p:cNvSpPr>
              <p:nvPr/>
            </p:nvSpPr>
            <p:spPr bwMode="auto">
              <a:xfrm>
                <a:off x="1009650" y="3030538"/>
                <a:ext cx="438150" cy="1001713"/>
              </a:xfrm>
              <a:custGeom>
                <a:avLst/>
                <a:gdLst>
                  <a:gd name="T0" fmla="*/ 275 w 194"/>
                  <a:gd name="T1" fmla="*/ 0 h 631"/>
                  <a:gd name="T2" fmla="*/ 0 w 194"/>
                  <a:gd name="T3" fmla="*/ 2 h 631"/>
                  <a:gd name="T4" fmla="*/ 0 w 194"/>
                  <a:gd name="T5" fmla="*/ 630 h 631"/>
                  <a:gd name="T6" fmla="*/ 0 60000 65536"/>
                  <a:gd name="T7" fmla="*/ 0 60000 65536"/>
                  <a:gd name="T8" fmla="*/ 0 60000 65536"/>
                  <a:gd name="T9" fmla="*/ 0 w 194"/>
                  <a:gd name="T10" fmla="*/ 0 h 631"/>
                  <a:gd name="T11" fmla="*/ 194 w 194"/>
                  <a:gd name="T12" fmla="*/ 631 h 6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4" h="631">
                    <a:moveTo>
                      <a:pt x="193" y="0"/>
                    </a:moveTo>
                    <a:lnTo>
                      <a:pt x="0" y="2"/>
                    </a:lnTo>
                    <a:lnTo>
                      <a:pt x="0" y="63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6" name="Freeform 128"/>
              <p:cNvSpPr>
                <a:spLocks/>
              </p:cNvSpPr>
              <p:nvPr/>
            </p:nvSpPr>
            <p:spPr bwMode="auto">
              <a:xfrm>
                <a:off x="990600" y="4011613"/>
                <a:ext cx="38100" cy="38100"/>
              </a:xfrm>
              <a:custGeom>
                <a:avLst/>
                <a:gdLst>
                  <a:gd name="T0" fmla="*/ 12 w 24"/>
                  <a:gd name="T1" fmla="*/ 21 h 24"/>
                  <a:gd name="T2" fmla="*/ 14 w 24"/>
                  <a:gd name="T3" fmla="*/ 21 h 24"/>
                  <a:gd name="T4" fmla="*/ 16 w 24"/>
                  <a:gd name="T5" fmla="*/ 21 h 24"/>
                  <a:gd name="T6" fmla="*/ 17 w 24"/>
                  <a:gd name="T7" fmla="*/ 21 h 24"/>
                  <a:gd name="T8" fmla="*/ 19 w 24"/>
                  <a:gd name="T9" fmla="*/ 19 h 24"/>
                  <a:gd name="T10" fmla="*/ 19 w 24"/>
                  <a:gd name="T11" fmla="*/ 19 h 24"/>
                  <a:gd name="T12" fmla="*/ 21 w 24"/>
                  <a:gd name="T13" fmla="*/ 18 h 24"/>
                  <a:gd name="T14" fmla="*/ 23 w 24"/>
                  <a:gd name="T15" fmla="*/ 16 h 24"/>
                  <a:gd name="T16" fmla="*/ 23 w 24"/>
                  <a:gd name="T17" fmla="*/ 14 h 24"/>
                  <a:gd name="T18" fmla="*/ 23 w 24"/>
                  <a:gd name="T19" fmla="*/ 14 h 24"/>
                  <a:gd name="T20" fmla="*/ 23 w 24"/>
                  <a:gd name="T21" fmla="*/ 12 h 24"/>
                  <a:gd name="T22" fmla="*/ 23 w 24"/>
                  <a:gd name="T23" fmla="*/ 10 h 24"/>
                  <a:gd name="T24" fmla="*/ 23 w 24"/>
                  <a:gd name="T25" fmla="*/ 8 h 24"/>
                  <a:gd name="T26" fmla="*/ 23 w 24"/>
                  <a:gd name="T27" fmla="*/ 6 h 24"/>
                  <a:gd name="T28" fmla="*/ 21 w 24"/>
                  <a:gd name="T29" fmla="*/ 4 h 24"/>
                  <a:gd name="T30" fmla="*/ 19 w 24"/>
                  <a:gd name="T31" fmla="*/ 2 h 24"/>
                  <a:gd name="T32" fmla="*/ 19 w 24"/>
                  <a:gd name="T33" fmla="*/ 2 h 24"/>
                  <a:gd name="T34" fmla="*/ 17 w 24"/>
                  <a:gd name="T35" fmla="*/ 0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0 h 24"/>
                  <a:gd name="T48" fmla="*/ 6 w 24"/>
                  <a:gd name="T49" fmla="*/ 2 h 24"/>
                  <a:gd name="T50" fmla="*/ 4 w 24"/>
                  <a:gd name="T51" fmla="*/ 2 h 24"/>
                  <a:gd name="T52" fmla="*/ 2 w 24"/>
                  <a:gd name="T53" fmla="*/ 4 h 24"/>
                  <a:gd name="T54" fmla="*/ 2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2 h 24"/>
                  <a:gd name="T62" fmla="*/ 0 w 24"/>
                  <a:gd name="T63" fmla="*/ 14 h 24"/>
                  <a:gd name="T64" fmla="*/ 0 w 24"/>
                  <a:gd name="T65" fmla="*/ 14 h 24"/>
                  <a:gd name="T66" fmla="*/ 2 w 24"/>
                  <a:gd name="T67" fmla="*/ 16 h 24"/>
                  <a:gd name="T68" fmla="*/ 2 w 24"/>
                  <a:gd name="T69" fmla="*/ 18 h 24"/>
                  <a:gd name="T70" fmla="*/ 4 w 24"/>
                  <a:gd name="T71" fmla="*/ 19 h 24"/>
                  <a:gd name="T72" fmla="*/ 6 w 24"/>
                  <a:gd name="T73" fmla="*/ 19 h 24"/>
                  <a:gd name="T74" fmla="*/ 6 w 24"/>
                  <a:gd name="T75" fmla="*/ 21 h 24"/>
                  <a:gd name="T76" fmla="*/ 8 w 24"/>
                  <a:gd name="T77" fmla="*/ 21 h 24"/>
                  <a:gd name="T78" fmla="*/ 10 w 24"/>
                  <a:gd name="T79" fmla="*/ 21 h 24"/>
                  <a:gd name="T80" fmla="*/ 12 w 24"/>
                  <a:gd name="T81" fmla="*/ 23 h 24"/>
                  <a:gd name="T82" fmla="*/ 12 w 24"/>
                  <a:gd name="T83" fmla="*/ 23 h 24"/>
                  <a:gd name="T84" fmla="*/ 12 w 24"/>
                  <a:gd name="T85" fmla="*/ 21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2" y="21"/>
                    </a:moveTo>
                    <a:lnTo>
                      <a:pt x="14" y="21"/>
                    </a:lnTo>
                    <a:lnTo>
                      <a:pt x="16" y="21"/>
                    </a:lnTo>
                    <a:lnTo>
                      <a:pt x="17" y="21"/>
                    </a:lnTo>
                    <a:lnTo>
                      <a:pt x="19" y="19"/>
                    </a:lnTo>
                    <a:lnTo>
                      <a:pt x="21" y="18"/>
                    </a:lnTo>
                    <a:lnTo>
                      <a:pt x="23" y="16"/>
                    </a:lnTo>
                    <a:lnTo>
                      <a:pt x="23" y="14"/>
                    </a:lnTo>
                    <a:lnTo>
                      <a:pt x="23" y="12"/>
                    </a:lnTo>
                    <a:lnTo>
                      <a:pt x="23" y="10"/>
                    </a:lnTo>
                    <a:lnTo>
                      <a:pt x="23" y="8"/>
                    </a:lnTo>
                    <a:lnTo>
                      <a:pt x="23" y="6"/>
                    </a:lnTo>
                    <a:lnTo>
                      <a:pt x="21" y="4"/>
                    </a:lnTo>
                    <a:lnTo>
                      <a:pt x="19" y="2"/>
                    </a:lnTo>
                    <a:lnTo>
                      <a:pt x="17" y="0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2" y="16"/>
                    </a:lnTo>
                    <a:lnTo>
                      <a:pt x="2" y="18"/>
                    </a:lnTo>
                    <a:lnTo>
                      <a:pt x="4" y="19"/>
                    </a:lnTo>
                    <a:lnTo>
                      <a:pt x="6" y="19"/>
                    </a:lnTo>
                    <a:lnTo>
                      <a:pt x="6" y="21"/>
                    </a:lnTo>
                    <a:lnTo>
                      <a:pt x="8" y="21"/>
                    </a:lnTo>
                    <a:lnTo>
                      <a:pt x="10" y="21"/>
                    </a:lnTo>
                    <a:lnTo>
                      <a:pt x="12" y="23"/>
                    </a:lnTo>
                    <a:lnTo>
                      <a:pt x="12" y="21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7" name="Rectangle 129"/>
              <p:cNvSpPr>
                <a:spLocks noChangeArrowheads="1"/>
              </p:cNvSpPr>
              <p:nvPr/>
            </p:nvSpPr>
            <p:spPr bwMode="auto">
              <a:xfrm>
                <a:off x="1115889" y="3365813"/>
                <a:ext cx="241279" cy="2198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4</a:t>
                </a:r>
              </a:p>
            </p:txBody>
          </p:sp>
          <p:sp>
            <p:nvSpPr>
              <p:cNvPr id="308" name="Freeform 130"/>
              <p:cNvSpPr>
                <a:spLocks/>
              </p:cNvSpPr>
              <p:nvPr/>
            </p:nvSpPr>
            <p:spPr bwMode="auto">
              <a:xfrm>
                <a:off x="2157413" y="3081338"/>
                <a:ext cx="147638" cy="2820988"/>
              </a:xfrm>
              <a:custGeom>
                <a:avLst/>
                <a:gdLst>
                  <a:gd name="T0" fmla="*/ 90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0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9" name="Freeform 133"/>
              <p:cNvSpPr>
                <a:spLocks/>
              </p:cNvSpPr>
              <p:nvPr/>
            </p:nvSpPr>
            <p:spPr bwMode="auto">
              <a:xfrm>
                <a:off x="1452563" y="2935288"/>
                <a:ext cx="452438" cy="655638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FF99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10" name="Line 134"/>
              <p:cNvSpPr>
                <a:spLocks noChangeShapeType="1"/>
              </p:cNvSpPr>
              <p:nvPr/>
            </p:nvSpPr>
            <p:spPr bwMode="auto">
              <a:xfrm flipH="1">
                <a:off x="1287463" y="3479800"/>
                <a:ext cx="161925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11" name="Rectangle 135"/>
              <p:cNvSpPr>
                <a:spLocks noChangeArrowheads="1"/>
              </p:cNvSpPr>
              <p:nvPr/>
            </p:nvSpPr>
            <p:spPr bwMode="auto">
              <a:xfrm>
                <a:off x="1336697" y="4441825"/>
                <a:ext cx="500019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Instruction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Memory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312" name="Rectangle 137"/>
              <p:cNvSpPr>
                <a:spLocks noChangeArrowheads="1"/>
              </p:cNvSpPr>
              <p:nvPr/>
            </p:nvSpPr>
            <p:spPr bwMode="auto">
              <a:xfrm>
                <a:off x="1185863" y="3976688"/>
                <a:ext cx="368269" cy="1183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Address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313" name="Rectangle 138"/>
              <p:cNvSpPr>
                <a:spLocks noChangeArrowheads="1"/>
              </p:cNvSpPr>
              <p:nvPr/>
            </p:nvSpPr>
            <p:spPr bwMode="auto">
              <a:xfrm>
                <a:off x="1595438" y="3162300"/>
                <a:ext cx="182547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Add</a:t>
                </a:r>
              </a:p>
            </p:txBody>
          </p:sp>
          <p:sp>
            <p:nvSpPr>
              <p:cNvPr id="314" name="Rectangle 139"/>
              <p:cNvSpPr>
                <a:spLocks noChangeArrowheads="1"/>
              </p:cNvSpPr>
              <p:nvPr/>
            </p:nvSpPr>
            <p:spPr bwMode="auto">
              <a:xfrm>
                <a:off x="2137092" y="2888971"/>
                <a:ext cx="195246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F/D</a:t>
                </a:r>
              </a:p>
            </p:txBody>
          </p:sp>
          <p:grpSp>
            <p:nvGrpSpPr>
              <p:cNvPr id="315" name="Group 140"/>
              <p:cNvGrpSpPr>
                <a:grpSpLocks/>
              </p:cNvGrpSpPr>
              <p:nvPr/>
            </p:nvGrpSpPr>
            <p:grpSpPr bwMode="auto">
              <a:xfrm>
                <a:off x="685800" y="3836988"/>
                <a:ext cx="247650" cy="388938"/>
                <a:chOff x="480" y="2155"/>
                <a:chExt cx="156" cy="245"/>
              </a:xfrm>
            </p:grpSpPr>
            <p:sp>
              <p:nvSpPr>
                <p:cNvPr id="402" name="Freeform 141"/>
                <p:cNvSpPr>
                  <a:spLocks/>
                </p:cNvSpPr>
                <p:nvPr/>
              </p:nvSpPr>
              <p:spPr bwMode="auto">
                <a:xfrm>
                  <a:off x="480" y="2155"/>
                  <a:ext cx="156" cy="245"/>
                </a:xfrm>
                <a:custGeom>
                  <a:avLst/>
                  <a:gdLst>
                    <a:gd name="T0" fmla="*/ 155 w 104"/>
                    <a:gd name="T1" fmla="*/ 242 h 245"/>
                    <a:gd name="T2" fmla="*/ 155 w 104"/>
                    <a:gd name="T3" fmla="*/ 0 h 245"/>
                    <a:gd name="T4" fmla="*/ 0 w 104"/>
                    <a:gd name="T5" fmla="*/ 0 h 245"/>
                    <a:gd name="T6" fmla="*/ 0 w 104"/>
                    <a:gd name="T7" fmla="*/ 244 h 245"/>
                    <a:gd name="T8" fmla="*/ 155 w 104"/>
                    <a:gd name="T9" fmla="*/ 244 h 245"/>
                    <a:gd name="T10" fmla="*/ 155 w 104"/>
                    <a:gd name="T11" fmla="*/ 244 h 24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4"/>
                    <a:gd name="T19" fmla="*/ 0 h 245"/>
                    <a:gd name="T20" fmla="*/ 104 w 104"/>
                    <a:gd name="T21" fmla="*/ 245 h 24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4" h="245">
                      <a:moveTo>
                        <a:pt x="103" y="242"/>
                      </a:moveTo>
                      <a:lnTo>
                        <a:pt x="103" y="0"/>
                      </a:lnTo>
                      <a:lnTo>
                        <a:pt x="0" y="0"/>
                      </a:lnTo>
                      <a:lnTo>
                        <a:pt x="0" y="244"/>
                      </a:lnTo>
                      <a:lnTo>
                        <a:pt x="103" y="244"/>
                      </a:lnTo>
                    </a:path>
                  </a:pathLst>
                </a:custGeom>
                <a:solidFill>
                  <a:srgbClr val="FFE6CD"/>
                </a:solidFill>
                <a:ln w="190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403" name="Rectangle 142"/>
                <p:cNvSpPr>
                  <a:spLocks noChangeArrowheads="1"/>
                </p:cNvSpPr>
                <p:nvPr/>
              </p:nvSpPr>
              <p:spPr bwMode="auto">
                <a:xfrm>
                  <a:off x="522" y="2240"/>
                  <a:ext cx="76" cy="83"/>
                </a:xfrm>
                <a:prstGeom prst="rect">
                  <a:avLst/>
                </a:prstGeom>
                <a:solidFill>
                  <a:srgbClr val="FFE6C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 dirty="0">
                      <a:solidFill>
                        <a:srgbClr val="000000"/>
                      </a:solidFill>
                      <a:latin typeface="+mj-lt"/>
                    </a:rPr>
                    <a:t>PC</a:t>
                  </a:r>
                </a:p>
              </p:txBody>
            </p:sp>
          </p:grpSp>
          <p:sp>
            <p:nvSpPr>
              <p:cNvPr id="316" name="Line 143"/>
              <p:cNvSpPr>
                <a:spLocks noChangeShapeType="1"/>
              </p:cNvSpPr>
              <p:nvPr/>
            </p:nvSpPr>
            <p:spPr bwMode="auto">
              <a:xfrm flipH="1">
                <a:off x="2047875" y="4305300"/>
                <a:ext cx="1143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17" name="Line 144"/>
              <p:cNvSpPr>
                <a:spLocks noChangeShapeType="1"/>
              </p:cNvSpPr>
              <p:nvPr/>
            </p:nvSpPr>
            <p:spPr bwMode="auto">
              <a:xfrm flipV="1">
                <a:off x="1997077" y="2864659"/>
                <a:ext cx="0" cy="39844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18" name="Line 145"/>
              <p:cNvSpPr>
                <a:spLocks noChangeShapeType="1"/>
              </p:cNvSpPr>
              <p:nvPr/>
            </p:nvSpPr>
            <p:spPr bwMode="auto">
              <a:xfrm flipH="1" flipV="1">
                <a:off x="6100763" y="2574925"/>
                <a:ext cx="0" cy="90328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19" name="Line 146"/>
              <p:cNvSpPr>
                <a:spLocks noChangeShapeType="1"/>
              </p:cNvSpPr>
              <p:nvPr/>
            </p:nvSpPr>
            <p:spPr bwMode="auto">
              <a:xfrm rot="5400000" flipH="1" flipV="1">
                <a:off x="1612901" y="2482849"/>
                <a:ext cx="0" cy="76835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20" name="Line 147"/>
              <p:cNvSpPr>
                <a:spLocks noChangeShapeType="1"/>
              </p:cNvSpPr>
              <p:nvPr/>
            </p:nvSpPr>
            <p:spPr bwMode="auto">
              <a:xfrm rot="16200000" flipV="1">
                <a:off x="5962650" y="3335338"/>
                <a:ext cx="4763" cy="2714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21" name="Line 148"/>
              <p:cNvSpPr>
                <a:spLocks noChangeShapeType="1"/>
              </p:cNvSpPr>
              <p:nvPr/>
            </p:nvSpPr>
            <p:spPr bwMode="auto">
              <a:xfrm rot="16200000" flipV="1">
                <a:off x="827088" y="2465388"/>
                <a:ext cx="0" cy="5000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22" name="Line 149"/>
              <p:cNvSpPr>
                <a:spLocks noChangeShapeType="1"/>
              </p:cNvSpPr>
              <p:nvPr/>
            </p:nvSpPr>
            <p:spPr bwMode="auto">
              <a:xfrm flipV="1">
                <a:off x="571500" y="2709863"/>
                <a:ext cx="0" cy="13287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23" name="Line 150"/>
              <p:cNvSpPr>
                <a:spLocks noChangeShapeType="1"/>
              </p:cNvSpPr>
              <p:nvPr/>
            </p:nvSpPr>
            <p:spPr bwMode="auto">
              <a:xfrm rot="16200000" flipV="1">
                <a:off x="623888" y="3976688"/>
                <a:ext cx="0" cy="1047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grpSp>
            <p:nvGrpSpPr>
              <p:cNvPr id="324" name="Group 285"/>
              <p:cNvGrpSpPr>
                <a:grpSpLocks/>
              </p:cNvGrpSpPr>
              <p:nvPr/>
            </p:nvGrpSpPr>
            <p:grpSpPr bwMode="auto">
              <a:xfrm>
                <a:off x="4400559" y="4268788"/>
                <a:ext cx="233363" cy="509588"/>
                <a:chOff x="2772" y="2689"/>
                <a:chExt cx="147" cy="321"/>
              </a:xfrm>
            </p:grpSpPr>
            <p:sp>
              <p:nvSpPr>
                <p:cNvPr id="398" name="AutoShape 160"/>
                <p:cNvSpPr>
                  <a:spLocks noChangeArrowheads="1"/>
                </p:cNvSpPr>
                <p:nvPr/>
              </p:nvSpPr>
              <p:spPr bwMode="auto">
                <a:xfrm rot="5400000">
                  <a:off x="2713" y="2799"/>
                  <a:ext cx="297" cy="96"/>
                </a:xfrm>
                <a:prstGeom prst="flowChartTerminator">
                  <a:avLst/>
                </a:prstGeom>
                <a:solidFill>
                  <a:srgbClr val="EAEAEA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399" name="Rectangle 157"/>
                <p:cNvSpPr>
                  <a:spLocks noChangeArrowheads="1"/>
                </p:cNvSpPr>
                <p:nvPr/>
              </p:nvSpPr>
              <p:spPr bwMode="auto">
                <a:xfrm>
                  <a:off x="2775" y="2689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400" name="Rectangle 158"/>
                <p:cNvSpPr>
                  <a:spLocks noChangeArrowheads="1"/>
                </p:cNvSpPr>
                <p:nvPr/>
              </p:nvSpPr>
              <p:spPr bwMode="auto">
                <a:xfrm>
                  <a:off x="2772" y="2890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401" name="Rectangle 159"/>
                <p:cNvSpPr>
                  <a:spLocks noChangeArrowheads="1"/>
                </p:cNvSpPr>
                <p:nvPr/>
              </p:nvSpPr>
              <p:spPr bwMode="auto">
                <a:xfrm>
                  <a:off x="2851" y="2783"/>
                  <a:ext cx="44" cy="138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x</a:t>
                  </a:r>
                </a:p>
              </p:txBody>
            </p:sp>
          </p:grpSp>
          <p:sp>
            <p:nvSpPr>
              <p:cNvPr id="325" name="Line 161"/>
              <p:cNvSpPr>
                <a:spLocks noChangeShapeType="1"/>
              </p:cNvSpPr>
              <p:nvPr/>
            </p:nvSpPr>
            <p:spPr bwMode="auto">
              <a:xfrm flipV="1">
                <a:off x="5029200" y="4552950"/>
                <a:ext cx="0" cy="620713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26" name="Line 162"/>
              <p:cNvSpPr>
                <a:spLocks noChangeShapeType="1"/>
              </p:cNvSpPr>
              <p:nvPr/>
            </p:nvSpPr>
            <p:spPr bwMode="auto">
              <a:xfrm rot="5400000" flipV="1">
                <a:off x="4987925" y="5122863"/>
                <a:ext cx="0" cy="8255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grpSp>
            <p:nvGrpSpPr>
              <p:cNvPr id="327" name="Group 288"/>
              <p:cNvGrpSpPr>
                <a:grpSpLocks/>
              </p:cNvGrpSpPr>
              <p:nvPr/>
            </p:nvGrpSpPr>
            <p:grpSpPr bwMode="auto">
              <a:xfrm>
                <a:off x="1065214" y="2473325"/>
                <a:ext cx="230188" cy="500063"/>
                <a:chOff x="671" y="1558"/>
                <a:chExt cx="145" cy="315"/>
              </a:xfrm>
            </p:grpSpPr>
            <p:sp>
              <p:nvSpPr>
                <p:cNvPr id="394" name="AutoShape 167"/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579" y="1668"/>
                  <a:ext cx="297" cy="96"/>
                </a:xfrm>
                <a:prstGeom prst="flowChartTerminator">
                  <a:avLst/>
                </a:prstGeom>
                <a:solidFill>
                  <a:srgbClr val="EAEAEA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395" name="Rectangle 164"/>
                <p:cNvSpPr>
                  <a:spLocks noChangeArrowheads="1"/>
                </p:cNvSpPr>
                <p:nvPr/>
              </p:nvSpPr>
              <p:spPr bwMode="auto">
                <a:xfrm flipH="1">
                  <a:off x="672" y="1558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396" name="Rectangle 165"/>
                <p:cNvSpPr>
                  <a:spLocks noChangeArrowheads="1"/>
                </p:cNvSpPr>
                <p:nvPr/>
              </p:nvSpPr>
              <p:spPr bwMode="auto">
                <a:xfrm flipH="1">
                  <a:off x="671" y="1753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397" name="Rectangle 166"/>
                <p:cNvSpPr>
                  <a:spLocks noChangeArrowheads="1"/>
                </p:cNvSpPr>
                <p:nvPr/>
              </p:nvSpPr>
              <p:spPr bwMode="auto">
                <a:xfrm flipH="1">
                  <a:off x="692" y="1645"/>
                  <a:ext cx="44" cy="138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x</a:t>
                  </a:r>
                </a:p>
              </p:txBody>
            </p:sp>
          </p:grpSp>
          <p:grpSp>
            <p:nvGrpSpPr>
              <p:cNvPr id="328" name="Group 284"/>
              <p:cNvGrpSpPr>
                <a:grpSpLocks/>
              </p:cNvGrpSpPr>
              <p:nvPr/>
            </p:nvGrpSpPr>
            <p:grpSpPr bwMode="auto">
              <a:xfrm>
                <a:off x="7748604" y="4302125"/>
                <a:ext cx="233363" cy="509588"/>
                <a:chOff x="4881" y="2710"/>
                <a:chExt cx="147" cy="321"/>
              </a:xfrm>
            </p:grpSpPr>
            <p:sp>
              <p:nvSpPr>
                <p:cNvPr id="390" name="AutoShape 172"/>
                <p:cNvSpPr>
                  <a:spLocks noChangeArrowheads="1"/>
                </p:cNvSpPr>
                <p:nvPr/>
              </p:nvSpPr>
              <p:spPr bwMode="auto">
                <a:xfrm rot="5400000">
                  <a:off x="4822" y="2820"/>
                  <a:ext cx="297" cy="96"/>
                </a:xfrm>
                <a:prstGeom prst="flowChartTerminator">
                  <a:avLst/>
                </a:prstGeom>
                <a:solidFill>
                  <a:srgbClr val="EAEAEA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391" name="Rectangle 169"/>
                <p:cNvSpPr>
                  <a:spLocks noChangeArrowheads="1"/>
                </p:cNvSpPr>
                <p:nvPr/>
              </p:nvSpPr>
              <p:spPr bwMode="auto">
                <a:xfrm>
                  <a:off x="4884" y="2710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392" name="Rectangle 170"/>
                <p:cNvSpPr>
                  <a:spLocks noChangeArrowheads="1"/>
                </p:cNvSpPr>
                <p:nvPr/>
              </p:nvSpPr>
              <p:spPr bwMode="auto">
                <a:xfrm>
                  <a:off x="4881" y="2911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393" name="Rectangle 171"/>
                <p:cNvSpPr>
                  <a:spLocks noChangeArrowheads="1"/>
                </p:cNvSpPr>
                <p:nvPr/>
              </p:nvSpPr>
              <p:spPr bwMode="auto">
                <a:xfrm>
                  <a:off x="4956" y="2811"/>
                  <a:ext cx="44" cy="138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x</a:t>
                  </a:r>
                </a:p>
              </p:txBody>
            </p:sp>
          </p:grpSp>
          <p:sp>
            <p:nvSpPr>
              <p:cNvPr id="329" name="Rectangle 173"/>
              <p:cNvSpPr>
                <a:spLocks noChangeArrowheads="1"/>
              </p:cNvSpPr>
              <p:nvPr/>
            </p:nvSpPr>
            <p:spPr bwMode="auto">
              <a:xfrm>
                <a:off x="1525631" y="4242924"/>
                <a:ext cx="500020" cy="1183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Instruction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330" name="Line 176"/>
              <p:cNvSpPr>
                <a:spLocks noChangeShapeType="1"/>
              </p:cNvSpPr>
              <p:nvPr/>
            </p:nvSpPr>
            <p:spPr bwMode="auto">
              <a:xfrm flipH="1">
                <a:off x="1984421" y="2574925"/>
                <a:ext cx="41211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31" name="Line 177"/>
              <p:cNvSpPr>
                <a:spLocks noChangeShapeType="1"/>
              </p:cNvSpPr>
              <p:nvPr/>
            </p:nvSpPr>
            <p:spPr bwMode="auto">
              <a:xfrm flipV="1">
                <a:off x="6300819" y="3786028"/>
                <a:ext cx="100014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32" name="Line 178"/>
              <p:cNvSpPr>
                <a:spLocks noChangeShapeType="1"/>
              </p:cNvSpPr>
              <p:nvPr/>
            </p:nvSpPr>
            <p:spPr bwMode="auto">
              <a:xfrm rot="16200000" flipH="1" flipV="1">
                <a:off x="5701207" y="3099296"/>
                <a:ext cx="1386484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33" name="Line 179"/>
              <p:cNvSpPr>
                <a:spLocks noChangeShapeType="1"/>
              </p:cNvSpPr>
              <p:nvPr/>
            </p:nvSpPr>
            <p:spPr bwMode="auto">
              <a:xfrm>
                <a:off x="1149350" y="2406052"/>
                <a:ext cx="5251451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49" name="Line 252"/>
              <p:cNvSpPr>
                <a:spLocks noChangeShapeType="1"/>
              </p:cNvSpPr>
              <p:nvPr/>
            </p:nvSpPr>
            <p:spPr bwMode="auto">
              <a:xfrm flipH="1">
                <a:off x="1231900" y="2574925"/>
                <a:ext cx="752475" cy="31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53" name="Freeform 257"/>
              <p:cNvSpPr>
                <a:spLocks/>
              </p:cNvSpPr>
              <p:nvPr/>
            </p:nvSpPr>
            <p:spPr bwMode="auto">
              <a:xfrm>
                <a:off x="2581275" y="3886200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6 w 24"/>
                  <a:gd name="T5" fmla="*/ 23 h 24"/>
                  <a:gd name="T6" fmla="*/ 18 w 24"/>
                  <a:gd name="T7" fmla="*/ 21 h 24"/>
                  <a:gd name="T8" fmla="*/ 18 w 24"/>
                  <a:gd name="T9" fmla="*/ 21 h 24"/>
                  <a:gd name="T10" fmla="*/ 20 w 24"/>
                  <a:gd name="T11" fmla="*/ 19 h 24"/>
                  <a:gd name="T12" fmla="*/ 22 w 24"/>
                  <a:gd name="T13" fmla="*/ 19 h 24"/>
                  <a:gd name="T14" fmla="*/ 22 w 24"/>
                  <a:gd name="T15" fmla="*/ 17 h 24"/>
                  <a:gd name="T16" fmla="*/ 23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9 h 24"/>
                  <a:gd name="T24" fmla="*/ 23 w 24"/>
                  <a:gd name="T25" fmla="*/ 7 h 24"/>
                  <a:gd name="T26" fmla="*/ 22 w 24"/>
                  <a:gd name="T27" fmla="*/ 5 h 24"/>
                  <a:gd name="T28" fmla="*/ 22 w 24"/>
                  <a:gd name="T29" fmla="*/ 5 h 24"/>
                  <a:gd name="T30" fmla="*/ 20 w 24"/>
                  <a:gd name="T31" fmla="*/ 4 h 24"/>
                  <a:gd name="T32" fmla="*/ 18 w 24"/>
                  <a:gd name="T33" fmla="*/ 2 h 24"/>
                  <a:gd name="T34" fmla="*/ 18 w 24"/>
                  <a:gd name="T35" fmla="*/ 2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4 w 24"/>
                  <a:gd name="T51" fmla="*/ 4 h 24"/>
                  <a:gd name="T52" fmla="*/ 2 w 24"/>
                  <a:gd name="T53" fmla="*/ 5 h 24"/>
                  <a:gd name="T54" fmla="*/ 2 w 24"/>
                  <a:gd name="T55" fmla="*/ 5 h 24"/>
                  <a:gd name="T56" fmla="*/ 0 w 24"/>
                  <a:gd name="T57" fmla="*/ 7 h 24"/>
                  <a:gd name="T58" fmla="*/ 0 w 24"/>
                  <a:gd name="T59" fmla="*/ 9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2 w 24"/>
                  <a:gd name="T67" fmla="*/ 17 h 24"/>
                  <a:gd name="T68" fmla="*/ 2 w 24"/>
                  <a:gd name="T69" fmla="*/ 19 h 24"/>
                  <a:gd name="T70" fmla="*/ 4 w 24"/>
                  <a:gd name="T71" fmla="*/ 19 h 24"/>
                  <a:gd name="T72" fmla="*/ 4 w 24"/>
                  <a:gd name="T73" fmla="*/ 21 h 24"/>
                  <a:gd name="T74" fmla="*/ 6 w 24"/>
                  <a:gd name="T75" fmla="*/ 21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2" y="19"/>
                    </a:lnTo>
                    <a:lnTo>
                      <a:pt x="22" y="17"/>
                    </a:lnTo>
                    <a:lnTo>
                      <a:pt x="23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9"/>
                    </a:lnTo>
                    <a:lnTo>
                      <a:pt x="23" y="7"/>
                    </a:lnTo>
                    <a:lnTo>
                      <a:pt x="22" y="5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</p:grpSp>
        <p:cxnSp>
          <p:nvCxnSpPr>
            <p:cNvPr id="202" name="Straight Connector 201"/>
            <p:cNvCxnSpPr>
              <a:stCxn id="353" idx="0"/>
              <a:endCxn id="205" idx="0"/>
            </p:cNvCxnSpPr>
            <p:nvPr/>
          </p:nvCxnSpPr>
          <p:spPr>
            <a:xfrm flipH="1">
              <a:off x="4145917" y="3799350"/>
              <a:ext cx="4349" cy="14511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Line 34"/>
            <p:cNvSpPr>
              <a:spLocks noChangeShapeType="1"/>
            </p:cNvSpPr>
            <p:nvPr/>
          </p:nvSpPr>
          <p:spPr bwMode="auto">
            <a:xfrm flipV="1">
              <a:off x="5221165" y="5091059"/>
              <a:ext cx="197646" cy="6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sp>
          <p:nvSpPr>
            <p:cNvPr id="204" name="Line 34"/>
            <p:cNvSpPr>
              <a:spLocks noChangeShapeType="1"/>
            </p:cNvSpPr>
            <p:nvPr/>
          </p:nvSpPr>
          <p:spPr bwMode="auto">
            <a:xfrm>
              <a:off x="4145917" y="4926748"/>
              <a:ext cx="75122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sp>
          <p:nvSpPr>
            <p:cNvPr id="205" name="Line 34"/>
            <p:cNvSpPr>
              <a:spLocks noChangeShapeType="1"/>
            </p:cNvSpPr>
            <p:nvPr/>
          </p:nvSpPr>
          <p:spPr bwMode="auto">
            <a:xfrm>
              <a:off x="4145917" y="5250491"/>
              <a:ext cx="75122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4068163" y="3587429"/>
              <a:ext cx="44728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[19-15]</a:t>
              </a:r>
              <a:endParaRPr lang="ru-RU" sz="600" dirty="0"/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4075379" y="3864423"/>
              <a:ext cx="44246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[14-20]</a:t>
              </a:r>
              <a:endParaRPr lang="ru-RU" sz="600" dirty="0"/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4352814" y="4763282"/>
              <a:ext cx="44246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[31-20]</a:t>
              </a:r>
              <a:endParaRPr lang="ru-RU" sz="600" dirty="0"/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4254563" y="5091736"/>
              <a:ext cx="44246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[11-7]</a:t>
              </a:r>
              <a:endParaRPr lang="ru-RU" sz="600" dirty="0"/>
            </a:p>
          </p:txBody>
        </p:sp>
        <p:cxnSp>
          <p:nvCxnSpPr>
            <p:cNvPr id="210" name="Straight Connector 209"/>
            <p:cNvCxnSpPr/>
            <p:nvPr/>
          </p:nvCxnSpPr>
          <p:spPr>
            <a:xfrm>
              <a:off x="4645410" y="5255254"/>
              <a:ext cx="0" cy="4033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Line 131"/>
            <p:cNvSpPr>
              <a:spLocks noChangeShapeType="1"/>
            </p:cNvSpPr>
            <p:nvPr/>
          </p:nvSpPr>
          <p:spPr bwMode="auto">
            <a:xfrm flipH="1" flipV="1">
              <a:off x="2541944" y="3597493"/>
              <a:ext cx="115719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cxnSp>
          <p:nvCxnSpPr>
            <p:cNvPr id="212" name="Straight Connector 211"/>
            <p:cNvCxnSpPr/>
            <p:nvPr/>
          </p:nvCxnSpPr>
          <p:spPr>
            <a:xfrm>
              <a:off x="3964296" y="3089017"/>
              <a:ext cx="1" cy="4984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flipH="1" flipV="1">
              <a:off x="3861701" y="3591263"/>
              <a:ext cx="98251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flipH="1" flipV="1">
              <a:off x="3449785" y="3104895"/>
              <a:ext cx="98251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26.10.2020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9" name="Rectangle 51"/>
          <p:cNvSpPr>
            <a:spLocks noChangeArrowheads="1"/>
          </p:cNvSpPr>
          <p:nvPr/>
        </p:nvSpPr>
        <p:spPr bwMode="auto">
          <a:xfrm>
            <a:off x="6641829" y="2804455"/>
            <a:ext cx="25648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+mj-lt"/>
              </a:rPr>
              <a:t>zero</a:t>
            </a:r>
            <a:r>
              <a:rPr lang="en-US" sz="900" dirty="0">
                <a:solidFill>
                  <a:srgbClr val="000000"/>
                </a:solidFill>
                <a:latin typeface="+mj-lt"/>
              </a:rPr>
              <a:t>?</a:t>
            </a:r>
          </a:p>
        </p:txBody>
      </p:sp>
      <p:sp>
        <p:nvSpPr>
          <p:cNvPr id="170" name="Rectangle 35"/>
          <p:cNvSpPr>
            <a:spLocks noChangeArrowheads="1"/>
          </p:cNvSpPr>
          <p:nvPr/>
        </p:nvSpPr>
        <p:spPr bwMode="auto">
          <a:xfrm>
            <a:off x="5779057" y="2710355"/>
            <a:ext cx="33021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EB7500"/>
                </a:solidFill>
                <a:latin typeface="+mj-lt"/>
              </a:rPr>
              <a:t>ALUSrc</a:t>
            </a:r>
            <a:endParaRPr lang="en-US" sz="900" dirty="0">
              <a:solidFill>
                <a:srgbClr val="EB7500"/>
              </a:solidFill>
              <a:latin typeface="+mj-lt"/>
            </a:endParaRPr>
          </a:p>
        </p:txBody>
      </p:sp>
      <p:sp>
        <p:nvSpPr>
          <p:cNvPr id="1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4388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>
                <a:solidFill>
                  <a:srgbClr val="0070C0"/>
                </a:solidFill>
              </a:rPr>
              <a:t>Pipelined execution: cycle 6</a:t>
            </a:r>
          </a:p>
        </p:txBody>
      </p:sp>
      <p:sp>
        <p:nvSpPr>
          <p:cNvPr id="175" name="Rectangle 3"/>
          <p:cNvSpPr>
            <a:spLocks noChangeArrowheads="1"/>
          </p:cNvSpPr>
          <p:nvPr/>
        </p:nvSpPr>
        <p:spPr bwMode="auto">
          <a:xfrm>
            <a:off x="1676401" y="5118101"/>
            <a:ext cx="2613631" cy="116339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1000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0  lw  x10, 9(x1)</a:t>
            </a:r>
          </a:p>
          <a:p>
            <a:pPr>
              <a:spcBef>
                <a:spcPct val="1000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4  sub x11, x2, x3</a:t>
            </a:r>
          </a:p>
          <a:p>
            <a:pPr>
              <a:spcBef>
                <a:spcPct val="1000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8  and x12, x4, x5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12  or  x13, x6, x7</a:t>
            </a:r>
          </a:p>
        </p:txBody>
      </p:sp>
      <p:sp>
        <p:nvSpPr>
          <p:cNvPr id="176" name="Rectangle 287"/>
          <p:cNvSpPr>
            <a:spLocks noChangeArrowheads="1"/>
          </p:cNvSpPr>
          <p:nvPr/>
        </p:nvSpPr>
        <p:spPr bwMode="auto">
          <a:xfrm>
            <a:off x="1682726" y="4490437"/>
            <a:ext cx="345607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PC</a:t>
            </a:r>
          </a:p>
        </p:txBody>
      </p:sp>
      <p:cxnSp>
        <p:nvCxnSpPr>
          <p:cNvPr id="177" name="Straight Arrow Connector 6"/>
          <p:cNvCxnSpPr>
            <a:stCxn id="176" idx="2"/>
          </p:cNvCxnSpPr>
          <p:nvPr/>
        </p:nvCxnSpPr>
        <p:spPr bwMode="auto">
          <a:xfrm>
            <a:off x="1855530" y="4859769"/>
            <a:ext cx="5497" cy="22860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79" name="Rectangle 287"/>
          <p:cNvSpPr>
            <a:spLocks noChangeArrowheads="1"/>
          </p:cNvSpPr>
          <p:nvPr/>
        </p:nvSpPr>
        <p:spPr bwMode="auto">
          <a:xfrm>
            <a:off x="3617580" y="2153664"/>
            <a:ext cx="326371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20</a:t>
            </a:r>
          </a:p>
        </p:txBody>
      </p:sp>
      <p:sp>
        <p:nvSpPr>
          <p:cNvPr id="165" name="Rectangle 287"/>
          <p:cNvSpPr>
            <a:spLocks noChangeArrowheads="1"/>
          </p:cNvSpPr>
          <p:nvPr/>
        </p:nvSpPr>
        <p:spPr bwMode="auto">
          <a:xfrm>
            <a:off x="2191064" y="2486003"/>
            <a:ext cx="326371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20</a:t>
            </a:r>
          </a:p>
        </p:txBody>
      </p:sp>
      <p:sp>
        <p:nvSpPr>
          <p:cNvPr id="166" name="Rectangle 287"/>
          <p:cNvSpPr>
            <a:spLocks noChangeArrowheads="1"/>
          </p:cNvSpPr>
          <p:nvPr/>
        </p:nvSpPr>
        <p:spPr bwMode="auto">
          <a:xfrm>
            <a:off x="5367034" y="1669178"/>
            <a:ext cx="326371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16</a:t>
            </a:r>
          </a:p>
        </p:txBody>
      </p:sp>
      <p:sp>
        <p:nvSpPr>
          <p:cNvPr id="167" name="Rectangle 287"/>
          <p:cNvSpPr>
            <a:spLocks noChangeArrowheads="1"/>
          </p:cNvSpPr>
          <p:nvPr/>
        </p:nvSpPr>
        <p:spPr bwMode="auto">
          <a:xfrm>
            <a:off x="6914496" y="2851621"/>
            <a:ext cx="898644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[x6]|[x7]</a:t>
            </a:r>
          </a:p>
        </p:txBody>
      </p:sp>
      <p:sp>
        <p:nvSpPr>
          <p:cNvPr id="173" name="Rectangle 287"/>
          <p:cNvSpPr>
            <a:spLocks noChangeArrowheads="1"/>
          </p:cNvSpPr>
          <p:nvPr/>
        </p:nvSpPr>
        <p:spPr bwMode="auto">
          <a:xfrm>
            <a:off x="7192693" y="4219224"/>
            <a:ext cx="326371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13</a:t>
            </a:r>
          </a:p>
        </p:txBody>
      </p:sp>
      <p:sp>
        <p:nvSpPr>
          <p:cNvPr id="180" name="Rectangle 287"/>
          <p:cNvSpPr>
            <a:spLocks noChangeArrowheads="1"/>
          </p:cNvSpPr>
          <p:nvPr/>
        </p:nvSpPr>
        <p:spPr bwMode="auto">
          <a:xfrm>
            <a:off x="8970780" y="4221047"/>
            <a:ext cx="326371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12</a:t>
            </a:r>
          </a:p>
        </p:txBody>
      </p:sp>
      <p:sp>
        <p:nvSpPr>
          <p:cNvPr id="181" name="Rectangle 287"/>
          <p:cNvSpPr>
            <a:spLocks noChangeArrowheads="1"/>
          </p:cNvSpPr>
          <p:nvPr/>
        </p:nvSpPr>
        <p:spPr bwMode="auto">
          <a:xfrm>
            <a:off x="8624333" y="3863272"/>
            <a:ext cx="948337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[x4]&amp;[x5]</a:t>
            </a:r>
          </a:p>
        </p:txBody>
      </p:sp>
      <p:sp>
        <p:nvSpPr>
          <p:cNvPr id="178" name="Rectangle 287"/>
          <p:cNvSpPr>
            <a:spLocks noChangeArrowheads="1"/>
          </p:cNvSpPr>
          <p:nvPr/>
        </p:nvSpPr>
        <p:spPr bwMode="auto">
          <a:xfrm>
            <a:off x="3989253" y="2859641"/>
            <a:ext cx="326371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11</a:t>
            </a:r>
          </a:p>
        </p:txBody>
      </p:sp>
      <p:sp>
        <p:nvSpPr>
          <p:cNvPr id="182" name="Rectangle 287"/>
          <p:cNvSpPr>
            <a:spLocks noChangeArrowheads="1"/>
          </p:cNvSpPr>
          <p:nvPr/>
        </p:nvSpPr>
        <p:spPr bwMode="auto">
          <a:xfrm>
            <a:off x="3499667" y="3142266"/>
            <a:ext cx="864980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[x2]-[x3]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55779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roup 199"/>
          <p:cNvGrpSpPr/>
          <p:nvPr/>
        </p:nvGrpSpPr>
        <p:grpSpPr>
          <a:xfrm>
            <a:off x="2104659" y="954579"/>
            <a:ext cx="7690222" cy="4005442"/>
            <a:chOff x="2104659" y="2202354"/>
            <a:chExt cx="7690222" cy="4005442"/>
          </a:xfrm>
        </p:grpSpPr>
        <p:grpSp>
          <p:nvGrpSpPr>
            <p:cNvPr id="201" name="Группа 243"/>
            <p:cNvGrpSpPr/>
            <p:nvPr/>
          </p:nvGrpSpPr>
          <p:grpSpPr>
            <a:xfrm>
              <a:off x="2104659" y="2202354"/>
              <a:ext cx="7690222" cy="4005442"/>
              <a:chOff x="571500" y="2405856"/>
              <a:chExt cx="7615194" cy="3804445"/>
            </a:xfrm>
          </p:grpSpPr>
          <p:sp>
            <p:nvSpPr>
              <p:cNvPr id="334" name="Line 180"/>
              <p:cNvSpPr>
                <a:spLocks noChangeShapeType="1"/>
              </p:cNvSpPr>
              <p:nvPr/>
            </p:nvSpPr>
            <p:spPr bwMode="auto">
              <a:xfrm rot="5400000" flipV="1">
                <a:off x="1108821" y="2448718"/>
                <a:ext cx="85724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6" name="Rectangle 136"/>
              <p:cNvSpPr>
                <a:spLocks noChangeArrowheads="1"/>
              </p:cNvSpPr>
              <p:nvPr/>
            </p:nvSpPr>
            <p:spPr bwMode="auto">
              <a:xfrm>
                <a:off x="1143000" y="3911600"/>
                <a:ext cx="900113" cy="923925"/>
              </a:xfrm>
              <a:prstGeom prst="rect">
                <a:avLst/>
              </a:prstGeom>
              <a:solidFill>
                <a:srgbClr val="FFFFCC"/>
              </a:solidFill>
              <a:ln w="1905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7" name="Line 13"/>
              <p:cNvSpPr>
                <a:spLocks noChangeShapeType="1"/>
              </p:cNvSpPr>
              <p:nvPr/>
            </p:nvSpPr>
            <p:spPr bwMode="auto">
              <a:xfrm>
                <a:off x="933450" y="4027488"/>
                <a:ext cx="215900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8" name="Rectangle 15"/>
              <p:cNvSpPr>
                <a:spLocks noChangeArrowheads="1"/>
              </p:cNvSpPr>
              <p:nvPr/>
            </p:nvSpPr>
            <p:spPr bwMode="auto">
              <a:xfrm>
                <a:off x="3030515" y="5237163"/>
                <a:ext cx="184198" cy="351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19" name="Freeform 17"/>
              <p:cNvSpPr>
                <a:spLocks/>
              </p:cNvSpPr>
              <p:nvPr/>
            </p:nvSpPr>
            <p:spPr bwMode="auto">
              <a:xfrm>
                <a:off x="2873375" y="3768725"/>
                <a:ext cx="823913" cy="1023080"/>
              </a:xfrm>
              <a:custGeom>
                <a:avLst/>
                <a:gdLst>
                  <a:gd name="T0" fmla="*/ 518 w 519"/>
                  <a:gd name="T1" fmla="*/ 611 h 541"/>
                  <a:gd name="T2" fmla="*/ 518 w 519"/>
                  <a:gd name="T3" fmla="*/ 0 h 541"/>
                  <a:gd name="T4" fmla="*/ 0 w 519"/>
                  <a:gd name="T5" fmla="*/ 0 h 541"/>
                  <a:gd name="T6" fmla="*/ 0 w 519"/>
                  <a:gd name="T7" fmla="*/ 611 h 541"/>
                  <a:gd name="T8" fmla="*/ 518 w 519"/>
                  <a:gd name="T9" fmla="*/ 611 h 541"/>
                  <a:gd name="T10" fmla="*/ 518 w 519"/>
                  <a:gd name="T11" fmla="*/ 611 h 5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19"/>
                  <a:gd name="T19" fmla="*/ 0 h 541"/>
                  <a:gd name="T20" fmla="*/ 519 w 519"/>
                  <a:gd name="T21" fmla="*/ 541 h 5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19" h="541">
                    <a:moveTo>
                      <a:pt x="518" y="540"/>
                    </a:moveTo>
                    <a:lnTo>
                      <a:pt x="518" y="0"/>
                    </a:lnTo>
                    <a:lnTo>
                      <a:pt x="0" y="0"/>
                    </a:lnTo>
                    <a:lnTo>
                      <a:pt x="0" y="540"/>
                    </a:lnTo>
                    <a:lnTo>
                      <a:pt x="518" y="540"/>
                    </a:lnTo>
                  </a:path>
                </a:pathLst>
              </a:custGeom>
              <a:solidFill>
                <a:srgbClr val="CCFFFF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0" name="Rectangle 18"/>
              <p:cNvSpPr>
                <a:spLocks noChangeArrowheads="1"/>
              </p:cNvSpPr>
              <p:nvPr/>
            </p:nvSpPr>
            <p:spPr bwMode="auto">
              <a:xfrm>
                <a:off x="2982890" y="3835400"/>
                <a:ext cx="184198" cy="351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21" name="Freeform 21"/>
              <p:cNvSpPr>
                <a:spLocks/>
              </p:cNvSpPr>
              <p:nvPr/>
            </p:nvSpPr>
            <p:spPr bwMode="auto">
              <a:xfrm>
                <a:off x="2582863" y="4284663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6 w 24"/>
                  <a:gd name="T5" fmla="*/ 23 h 24"/>
                  <a:gd name="T6" fmla="*/ 18 w 24"/>
                  <a:gd name="T7" fmla="*/ 21 h 24"/>
                  <a:gd name="T8" fmla="*/ 18 w 24"/>
                  <a:gd name="T9" fmla="*/ 21 h 24"/>
                  <a:gd name="T10" fmla="*/ 20 w 24"/>
                  <a:gd name="T11" fmla="*/ 19 h 24"/>
                  <a:gd name="T12" fmla="*/ 22 w 24"/>
                  <a:gd name="T13" fmla="*/ 19 h 24"/>
                  <a:gd name="T14" fmla="*/ 22 w 24"/>
                  <a:gd name="T15" fmla="*/ 17 h 24"/>
                  <a:gd name="T16" fmla="*/ 23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9 h 24"/>
                  <a:gd name="T24" fmla="*/ 23 w 24"/>
                  <a:gd name="T25" fmla="*/ 7 h 24"/>
                  <a:gd name="T26" fmla="*/ 22 w 24"/>
                  <a:gd name="T27" fmla="*/ 5 h 24"/>
                  <a:gd name="T28" fmla="*/ 22 w 24"/>
                  <a:gd name="T29" fmla="*/ 5 h 24"/>
                  <a:gd name="T30" fmla="*/ 20 w 24"/>
                  <a:gd name="T31" fmla="*/ 4 h 24"/>
                  <a:gd name="T32" fmla="*/ 18 w 24"/>
                  <a:gd name="T33" fmla="*/ 2 h 24"/>
                  <a:gd name="T34" fmla="*/ 18 w 24"/>
                  <a:gd name="T35" fmla="*/ 2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4 w 24"/>
                  <a:gd name="T51" fmla="*/ 4 h 24"/>
                  <a:gd name="T52" fmla="*/ 2 w 24"/>
                  <a:gd name="T53" fmla="*/ 5 h 24"/>
                  <a:gd name="T54" fmla="*/ 2 w 24"/>
                  <a:gd name="T55" fmla="*/ 5 h 24"/>
                  <a:gd name="T56" fmla="*/ 0 w 24"/>
                  <a:gd name="T57" fmla="*/ 7 h 24"/>
                  <a:gd name="T58" fmla="*/ 0 w 24"/>
                  <a:gd name="T59" fmla="*/ 9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2 w 24"/>
                  <a:gd name="T67" fmla="*/ 17 h 24"/>
                  <a:gd name="T68" fmla="*/ 2 w 24"/>
                  <a:gd name="T69" fmla="*/ 19 h 24"/>
                  <a:gd name="T70" fmla="*/ 4 w 24"/>
                  <a:gd name="T71" fmla="*/ 19 h 24"/>
                  <a:gd name="T72" fmla="*/ 4 w 24"/>
                  <a:gd name="T73" fmla="*/ 21 h 24"/>
                  <a:gd name="T74" fmla="*/ 6 w 24"/>
                  <a:gd name="T75" fmla="*/ 21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2" y="19"/>
                    </a:lnTo>
                    <a:lnTo>
                      <a:pt x="22" y="17"/>
                    </a:lnTo>
                    <a:lnTo>
                      <a:pt x="23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9"/>
                    </a:lnTo>
                    <a:lnTo>
                      <a:pt x="23" y="7"/>
                    </a:lnTo>
                    <a:lnTo>
                      <a:pt x="22" y="5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2" name="Freeform 22"/>
              <p:cNvSpPr>
                <a:spLocks/>
              </p:cNvSpPr>
              <p:nvPr/>
            </p:nvSpPr>
            <p:spPr bwMode="auto">
              <a:xfrm>
                <a:off x="2586038" y="4143375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6 w 24"/>
                  <a:gd name="T5" fmla="*/ 23 h 24"/>
                  <a:gd name="T6" fmla="*/ 18 w 24"/>
                  <a:gd name="T7" fmla="*/ 21 h 24"/>
                  <a:gd name="T8" fmla="*/ 18 w 24"/>
                  <a:gd name="T9" fmla="*/ 21 h 24"/>
                  <a:gd name="T10" fmla="*/ 20 w 24"/>
                  <a:gd name="T11" fmla="*/ 19 h 24"/>
                  <a:gd name="T12" fmla="*/ 22 w 24"/>
                  <a:gd name="T13" fmla="*/ 19 h 24"/>
                  <a:gd name="T14" fmla="*/ 22 w 24"/>
                  <a:gd name="T15" fmla="*/ 17 h 24"/>
                  <a:gd name="T16" fmla="*/ 23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9 h 24"/>
                  <a:gd name="T24" fmla="*/ 23 w 24"/>
                  <a:gd name="T25" fmla="*/ 7 h 24"/>
                  <a:gd name="T26" fmla="*/ 22 w 24"/>
                  <a:gd name="T27" fmla="*/ 5 h 24"/>
                  <a:gd name="T28" fmla="*/ 22 w 24"/>
                  <a:gd name="T29" fmla="*/ 5 h 24"/>
                  <a:gd name="T30" fmla="*/ 20 w 24"/>
                  <a:gd name="T31" fmla="*/ 4 h 24"/>
                  <a:gd name="T32" fmla="*/ 18 w 24"/>
                  <a:gd name="T33" fmla="*/ 2 h 24"/>
                  <a:gd name="T34" fmla="*/ 18 w 24"/>
                  <a:gd name="T35" fmla="*/ 2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4 w 24"/>
                  <a:gd name="T51" fmla="*/ 4 h 24"/>
                  <a:gd name="T52" fmla="*/ 2 w 24"/>
                  <a:gd name="T53" fmla="*/ 5 h 24"/>
                  <a:gd name="T54" fmla="*/ 2 w 24"/>
                  <a:gd name="T55" fmla="*/ 5 h 24"/>
                  <a:gd name="T56" fmla="*/ 0 w 24"/>
                  <a:gd name="T57" fmla="*/ 7 h 24"/>
                  <a:gd name="T58" fmla="*/ 0 w 24"/>
                  <a:gd name="T59" fmla="*/ 9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2 w 24"/>
                  <a:gd name="T67" fmla="*/ 17 h 24"/>
                  <a:gd name="T68" fmla="*/ 2 w 24"/>
                  <a:gd name="T69" fmla="*/ 19 h 24"/>
                  <a:gd name="T70" fmla="*/ 4 w 24"/>
                  <a:gd name="T71" fmla="*/ 19 h 24"/>
                  <a:gd name="T72" fmla="*/ 4 w 24"/>
                  <a:gd name="T73" fmla="*/ 21 h 24"/>
                  <a:gd name="T74" fmla="*/ 6 w 24"/>
                  <a:gd name="T75" fmla="*/ 21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2" y="19"/>
                    </a:lnTo>
                    <a:lnTo>
                      <a:pt x="22" y="17"/>
                    </a:lnTo>
                    <a:lnTo>
                      <a:pt x="23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9"/>
                    </a:lnTo>
                    <a:lnTo>
                      <a:pt x="23" y="7"/>
                    </a:lnTo>
                    <a:lnTo>
                      <a:pt x="22" y="5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3" name="Line 24"/>
              <p:cNvSpPr>
                <a:spLocks noChangeShapeType="1"/>
              </p:cNvSpPr>
              <p:nvPr/>
            </p:nvSpPr>
            <p:spPr bwMode="auto">
              <a:xfrm flipV="1">
                <a:off x="2300288" y="4303713"/>
                <a:ext cx="29845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4" name="Line 25"/>
              <p:cNvSpPr>
                <a:spLocks noChangeShapeType="1"/>
              </p:cNvSpPr>
              <p:nvPr/>
            </p:nvSpPr>
            <p:spPr bwMode="auto">
              <a:xfrm flipV="1">
                <a:off x="3097214" y="5689556"/>
                <a:ext cx="76517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5" name="Line 26"/>
              <p:cNvSpPr>
                <a:spLocks noChangeShapeType="1"/>
              </p:cNvSpPr>
              <p:nvPr/>
            </p:nvSpPr>
            <p:spPr bwMode="auto">
              <a:xfrm flipH="1">
                <a:off x="2412993" y="3251200"/>
                <a:ext cx="144939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6" name="Freeform 27"/>
              <p:cNvSpPr>
                <a:spLocks/>
              </p:cNvSpPr>
              <p:nvPr/>
            </p:nvSpPr>
            <p:spPr bwMode="auto">
              <a:xfrm>
                <a:off x="7467600" y="3081338"/>
                <a:ext cx="147638" cy="2820988"/>
              </a:xfrm>
              <a:custGeom>
                <a:avLst/>
                <a:gdLst>
                  <a:gd name="T0" fmla="*/ 92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2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7" name="Freeform 28"/>
              <p:cNvSpPr>
                <a:spLocks/>
              </p:cNvSpPr>
              <p:nvPr/>
            </p:nvSpPr>
            <p:spPr bwMode="auto">
              <a:xfrm>
                <a:off x="3867150" y="3081338"/>
                <a:ext cx="147638" cy="2820988"/>
              </a:xfrm>
              <a:custGeom>
                <a:avLst/>
                <a:gdLst>
                  <a:gd name="T0" fmla="*/ 92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2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0" name="Line 32"/>
              <p:cNvSpPr>
                <a:spLocks noChangeShapeType="1"/>
              </p:cNvSpPr>
              <p:nvPr/>
            </p:nvSpPr>
            <p:spPr bwMode="auto">
              <a:xfrm flipV="1">
                <a:off x="5340350" y="4217988"/>
                <a:ext cx="341313" cy="317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1" name="Freeform 33"/>
              <p:cNvSpPr>
                <a:spLocks/>
              </p:cNvSpPr>
              <p:nvPr/>
            </p:nvSpPr>
            <p:spPr bwMode="auto">
              <a:xfrm>
                <a:off x="4567238" y="4887913"/>
                <a:ext cx="388938" cy="547688"/>
              </a:xfrm>
              <a:custGeom>
                <a:avLst/>
                <a:gdLst>
                  <a:gd name="T0" fmla="*/ 123 w 174"/>
                  <a:gd name="T1" fmla="*/ 344 h 367"/>
                  <a:gd name="T2" fmla="*/ 144 w 174"/>
                  <a:gd name="T3" fmla="*/ 342 h 367"/>
                  <a:gd name="T4" fmla="*/ 162 w 174"/>
                  <a:gd name="T5" fmla="*/ 336 h 367"/>
                  <a:gd name="T6" fmla="*/ 179 w 174"/>
                  <a:gd name="T7" fmla="*/ 324 h 367"/>
                  <a:gd name="T8" fmla="*/ 194 w 174"/>
                  <a:gd name="T9" fmla="*/ 312 h 367"/>
                  <a:gd name="T10" fmla="*/ 208 w 174"/>
                  <a:gd name="T11" fmla="*/ 294 h 367"/>
                  <a:gd name="T12" fmla="*/ 221 w 174"/>
                  <a:gd name="T13" fmla="*/ 274 h 367"/>
                  <a:gd name="T14" fmla="*/ 230 w 174"/>
                  <a:gd name="T15" fmla="*/ 251 h 367"/>
                  <a:gd name="T16" fmla="*/ 238 w 174"/>
                  <a:gd name="T17" fmla="*/ 227 h 367"/>
                  <a:gd name="T18" fmla="*/ 244 w 174"/>
                  <a:gd name="T19" fmla="*/ 200 h 367"/>
                  <a:gd name="T20" fmla="*/ 244 w 174"/>
                  <a:gd name="T21" fmla="*/ 171 h 367"/>
                  <a:gd name="T22" fmla="*/ 244 w 174"/>
                  <a:gd name="T23" fmla="*/ 145 h 367"/>
                  <a:gd name="T24" fmla="*/ 238 w 174"/>
                  <a:gd name="T25" fmla="*/ 118 h 367"/>
                  <a:gd name="T26" fmla="*/ 230 w 174"/>
                  <a:gd name="T27" fmla="*/ 92 h 367"/>
                  <a:gd name="T28" fmla="*/ 221 w 174"/>
                  <a:gd name="T29" fmla="*/ 71 h 367"/>
                  <a:gd name="T30" fmla="*/ 208 w 174"/>
                  <a:gd name="T31" fmla="*/ 51 h 367"/>
                  <a:gd name="T32" fmla="*/ 194 w 174"/>
                  <a:gd name="T33" fmla="*/ 33 h 367"/>
                  <a:gd name="T34" fmla="*/ 179 w 174"/>
                  <a:gd name="T35" fmla="*/ 19 h 367"/>
                  <a:gd name="T36" fmla="*/ 162 w 174"/>
                  <a:gd name="T37" fmla="*/ 8 h 367"/>
                  <a:gd name="T38" fmla="*/ 144 w 174"/>
                  <a:gd name="T39" fmla="*/ 2 h 367"/>
                  <a:gd name="T40" fmla="*/ 123 w 174"/>
                  <a:gd name="T41" fmla="*/ 0 h 367"/>
                  <a:gd name="T42" fmla="*/ 103 w 174"/>
                  <a:gd name="T43" fmla="*/ 2 h 367"/>
                  <a:gd name="T44" fmla="*/ 84 w 174"/>
                  <a:gd name="T45" fmla="*/ 8 h 367"/>
                  <a:gd name="T46" fmla="*/ 68 w 174"/>
                  <a:gd name="T47" fmla="*/ 19 h 367"/>
                  <a:gd name="T48" fmla="*/ 52 w 174"/>
                  <a:gd name="T49" fmla="*/ 33 h 367"/>
                  <a:gd name="T50" fmla="*/ 38 w 174"/>
                  <a:gd name="T51" fmla="*/ 51 h 367"/>
                  <a:gd name="T52" fmla="*/ 24 w 174"/>
                  <a:gd name="T53" fmla="*/ 71 h 367"/>
                  <a:gd name="T54" fmla="*/ 14 w 174"/>
                  <a:gd name="T55" fmla="*/ 92 h 367"/>
                  <a:gd name="T56" fmla="*/ 8 w 174"/>
                  <a:gd name="T57" fmla="*/ 118 h 367"/>
                  <a:gd name="T58" fmla="*/ 3 w 174"/>
                  <a:gd name="T59" fmla="*/ 145 h 367"/>
                  <a:gd name="T60" fmla="*/ 0 w 174"/>
                  <a:gd name="T61" fmla="*/ 171 h 367"/>
                  <a:gd name="T62" fmla="*/ 3 w 174"/>
                  <a:gd name="T63" fmla="*/ 200 h 367"/>
                  <a:gd name="T64" fmla="*/ 8 w 174"/>
                  <a:gd name="T65" fmla="*/ 227 h 367"/>
                  <a:gd name="T66" fmla="*/ 14 w 174"/>
                  <a:gd name="T67" fmla="*/ 251 h 367"/>
                  <a:gd name="T68" fmla="*/ 24 w 174"/>
                  <a:gd name="T69" fmla="*/ 274 h 367"/>
                  <a:gd name="T70" fmla="*/ 38 w 174"/>
                  <a:gd name="T71" fmla="*/ 294 h 367"/>
                  <a:gd name="T72" fmla="*/ 52 w 174"/>
                  <a:gd name="T73" fmla="*/ 312 h 367"/>
                  <a:gd name="T74" fmla="*/ 68 w 174"/>
                  <a:gd name="T75" fmla="*/ 324 h 367"/>
                  <a:gd name="T76" fmla="*/ 84 w 174"/>
                  <a:gd name="T77" fmla="*/ 336 h 367"/>
                  <a:gd name="T78" fmla="*/ 103 w 174"/>
                  <a:gd name="T79" fmla="*/ 342 h 367"/>
                  <a:gd name="T80" fmla="*/ 123 w 174"/>
                  <a:gd name="T81" fmla="*/ 344 h 367"/>
                  <a:gd name="T82" fmla="*/ 123 w 174"/>
                  <a:gd name="T83" fmla="*/ 344 h 36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74"/>
                  <a:gd name="T127" fmla="*/ 0 h 367"/>
                  <a:gd name="T128" fmla="*/ 174 w 174"/>
                  <a:gd name="T129" fmla="*/ 367 h 36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74" h="367">
                    <a:moveTo>
                      <a:pt x="87" y="366"/>
                    </a:moveTo>
                    <a:lnTo>
                      <a:pt x="102" y="364"/>
                    </a:lnTo>
                    <a:lnTo>
                      <a:pt x="115" y="357"/>
                    </a:lnTo>
                    <a:lnTo>
                      <a:pt x="127" y="345"/>
                    </a:lnTo>
                    <a:lnTo>
                      <a:pt x="138" y="332"/>
                    </a:lnTo>
                    <a:lnTo>
                      <a:pt x="148" y="313"/>
                    </a:lnTo>
                    <a:lnTo>
                      <a:pt x="157" y="292"/>
                    </a:lnTo>
                    <a:lnTo>
                      <a:pt x="163" y="267"/>
                    </a:lnTo>
                    <a:lnTo>
                      <a:pt x="169" y="242"/>
                    </a:lnTo>
                    <a:lnTo>
                      <a:pt x="173" y="213"/>
                    </a:lnTo>
                    <a:lnTo>
                      <a:pt x="173" y="182"/>
                    </a:lnTo>
                    <a:lnTo>
                      <a:pt x="173" y="154"/>
                    </a:lnTo>
                    <a:lnTo>
                      <a:pt x="169" y="125"/>
                    </a:lnTo>
                    <a:lnTo>
                      <a:pt x="163" y="98"/>
                    </a:lnTo>
                    <a:lnTo>
                      <a:pt x="157" y="75"/>
                    </a:lnTo>
                    <a:lnTo>
                      <a:pt x="148" y="54"/>
                    </a:lnTo>
                    <a:lnTo>
                      <a:pt x="138" y="35"/>
                    </a:lnTo>
                    <a:lnTo>
                      <a:pt x="127" y="20"/>
                    </a:lnTo>
                    <a:lnTo>
                      <a:pt x="115" y="8"/>
                    </a:lnTo>
                    <a:lnTo>
                      <a:pt x="102" y="2"/>
                    </a:lnTo>
                    <a:lnTo>
                      <a:pt x="87" y="0"/>
                    </a:lnTo>
                    <a:lnTo>
                      <a:pt x="73" y="2"/>
                    </a:lnTo>
                    <a:lnTo>
                      <a:pt x="60" y="8"/>
                    </a:lnTo>
                    <a:lnTo>
                      <a:pt x="48" y="20"/>
                    </a:lnTo>
                    <a:lnTo>
                      <a:pt x="37" y="35"/>
                    </a:lnTo>
                    <a:lnTo>
                      <a:pt x="27" y="54"/>
                    </a:lnTo>
                    <a:lnTo>
                      <a:pt x="17" y="75"/>
                    </a:lnTo>
                    <a:lnTo>
                      <a:pt x="10" y="98"/>
                    </a:lnTo>
                    <a:lnTo>
                      <a:pt x="6" y="125"/>
                    </a:lnTo>
                    <a:lnTo>
                      <a:pt x="2" y="154"/>
                    </a:lnTo>
                    <a:lnTo>
                      <a:pt x="0" y="182"/>
                    </a:lnTo>
                    <a:lnTo>
                      <a:pt x="2" y="213"/>
                    </a:lnTo>
                    <a:lnTo>
                      <a:pt x="6" y="242"/>
                    </a:lnTo>
                    <a:lnTo>
                      <a:pt x="10" y="267"/>
                    </a:lnTo>
                    <a:lnTo>
                      <a:pt x="17" y="292"/>
                    </a:lnTo>
                    <a:lnTo>
                      <a:pt x="27" y="313"/>
                    </a:lnTo>
                    <a:lnTo>
                      <a:pt x="37" y="332"/>
                    </a:lnTo>
                    <a:lnTo>
                      <a:pt x="48" y="345"/>
                    </a:lnTo>
                    <a:lnTo>
                      <a:pt x="60" y="357"/>
                    </a:lnTo>
                    <a:lnTo>
                      <a:pt x="73" y="364"/>
                    </a:lnTo>
                    <a:lnTo>
                      <a:pt x="87" y="366"/>
                    </a:lnTo>
                  </a:path>
                </a:pathLst>
              </a:custGeom>
              <a:solidFill>
                <a:srgbClr val="FFE6CD"/>
              </a:solidFill>
              <a:ln w="1905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2" name="Line 34"/>
              <p:cNvSpPr>
                <a:spLocks noChangeShapeType="1"/>
              </p:cNvSpPr>
              <p:nvPr/>
            </p:nvSpPr>
            <p:spPr bwMode="auto">
              <a:xfrm>
                <a:off x="4016375" y="5157788"/>
                <a:ext cx="55403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4" name="Line 36"/>
              <p:cNvSpPr>
                <a:spLocks noChangeShapeType="1"/>
              </p:cNvSpPr>
              <p:nvPr/>
            </p:nvSpPr>
            <p:spPr bwMode="auto">
              <a:xfrm flipH="1" flipV="1">
                <a:off x="4016375" y="3241675"/>
                <a:ext cx="577850" cy="47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5" name="Freeform 37"/>
              <p:cNvSpPr>
                <a:spLocks/>
              </p:cNvSpPr>
              <p:nvPr/>
            </p:nvSpPr>
            <p:spPr bwMode="auto">
              <a:xfrm>
                <a:off x="4256088" y="4340225"/>
                <a:ext cx="41275" cy="38100"/>
              </a:xfrm>
              <a:custGeom>
                <a:avLst/>
                <a:gdLst>
                  <a:gd name="T0" fmla="*/ 11 w 26"/>
                  <a:gd name="T1" fmla="*/ 23 h 24"/>
                  <a:gd name="T2" fmla="*/ 13 w 26"/>
                  <a:gd name="T3" fmla="*/ 23 h 24"/>
                  <a:gd name="T4" fmla="*/ 15 w 26"/>
                  <a:gd name="T5" fmla="*/ 23 h 24"/>
                  <a:gd name="T6" fmla="*/ 17 w 26"/>
                  <a:gd name="T7" fmla="*/ 23 h 24"/>
                  <a:gd name="T8" fmla="*/ 19 w 26"/>
                  <a:gd name="T9" fmla="*/ 21 h 24"/>
                  <a:gd name="T10" fmla="*/ 21 w 26"/>
                  <a:gd name="T11" fmla="*/ 21 h 24"/>
                  <a:gd name="T12" fmla="*/ 21 w 26"/>
                  <a:gd name="T13" fmla="*/ 19 h 24"/>
                  <a:gd name="T14" fmla="*/ 23 w 26"/>
                  <a:gd name="T15" fmla="*/ 17 h 24"/>
                  <a:gd name="T16" fmla="*/ 23 w 26"/>
                  <a:gd name="T17" fmla="*/ 15 h 24"/>
                  <a:gd name="T18" fmla="*/ 23 w 26"/>
                  <a:gd name="T19" fmla="*/ 14 h 24"/>
                  <a:gd name="T20" fmla="*/ 25 w 26"/>
                  <a:gd name="T21" fmla="*/ 12 h 24"/>
                  <a:gd name="T22" fmla="*/ 23 w 26"/>
                  <a:gd name="T23" fmla="*/ 10 h 24"/>
                  <a:gd name="T24" fmla="*/ 23 w 26"/>
                  <a:gd name="T25" fmla="*/ 10 h 24"/>
                  <a:gd name="T26" fmla="*/ 23 w 26"/>
                  <a:gd name="T27" fmla="*/ 8 h 24"/>
                  <a:gd name="T28" fmla="*/ 21 w 26"/>
                  <a:gd name="T29" fmla="*/ 6 h 24"/>
                  <a:gd name="T30" fmla="*/ 21 w 26"/>
                  <a:gd name="T31" fmla="*/ 4 h 24"/>
                  <a:gd name="T32" fmla="*/ 19 w 26"/>
                  <a:gd name="T33" fmla="*/ 4 h 24"/>
                  <a:gd name="T34" fmla="*/ 17 w 26"/>
                  <a:gd name="T35" fmla="*/ 2 h 24"/>
                  <a:gd name="T36" fmla="*/ 15 w 26"/>
                  <a:gd name="T37" fmla="*/ 2 h 24"/>
                  <a:gd name="T38" fmla="*/ 13 w 26"/>
                  <a:gd name="T39" fmla="*/ 2 h 24"/>
                  <a:gd name="T40" fmla="*/ 11 w 26"/>
                  <a:gd name="T41" fmla="*/ 0 h 24"/>
                  <a:gd name="T42" fmla="*/ 11 w 26"/>
                  <a:gd name="T43" fmla="*/ 2 h 24"/>
                  <a:gd name="T44" fmla="*/ 9 w 26"/>
                  <a:gd name="T45" fmla="*/ 2 h 24"/>
                  <a:gd name="T46" fmla="*/ 8 w 26"/>
                  <a:gd name="T47" fmla="*/ 2 h 24"/>
                  <a:gd name="T48" fmla="*/ 6 w 26"/>
                  <a:gd name="T49" fmla="*/ 4 h 24"/>
                  <a:gd name="T50" fmla="*/ 4 w 26"/>
                  <a:gd name="T51" fmla="*/ 4 h 24"/>
                  <a:gd name="T52" fmla="*/ 4 w 26"/>
                  <a:gd name="T53" fmla="*/ 6 h 24"/>
                  <a:gd name="T54" fmla="*/ 2 w 26"/>
                  <a:gd name="T55" fmla="*/ 8 h 24"/>
                  <a:gd name="T56" fmla="*/ 2 w 26"/>
                  <a:gd name="T57" fmla="*/ 10 h 24"/>
                  <a:gd name="T58" fmla="*/ 2 w 26"/>
                  <a:gd name="T59" fmla="*/ 10 h 24"/>
                  <a:gd name="T60" fmla="*/ 0 w 26"/>
                  <a:gd name="T61" fmla="*/ 12 h 24"/>
                  <a:gd name="T62" fmla="*/ 2 w 26"/>
                  <a:gd name="T63" fmla="*/ 14 h 24"/>
                  <a:gd name="T64" fmla="*/ 2 w 26"/>
                  <a:gd name="T65" fmla="*/ 15 h 24"/>
                  <a:gd name="T66" fmla="*/ 2 w 26"/>
                  <a:gd name="T67" fmla="*/ 17 h 24"/>
                  <a:gd name="T68" fmla="*/ 4 w 26"/>
                  <a:gd name="T69" fmla="*/ 19 h 24"/>
                  <a:gd name="T70" fmla="*/ 4 w 26"/>
                  <a:gd name="T71" fmla="*/ 21 h 24"/>
                  <a:gd name="T72" fmla="*/ 6 w 26"/>
                  <a:gd name="T73" fmla="*/ 21 h 24"/>
                  <a:gd name="T74" fmla="*/ 8 w 26"/>
                  <a:gd name="T75" fmla="*/ 23 h 24"/>
                  <a:gd name="T76" fmla="*/ 9 w 26"/>
                  <a:gd name="T77" fmla="*/ 23 h 24"/>
                  <a:gd name="T78" fmla="*/ 11 w 26"/>
                  <a:gd name="T79" fmla="*/ 23 h 24"/>
                  <a:gd name="T80" fmla="*/ 11 w 26"/>
                  <a:gd name="T81" fmla="*/ 23 h 24"/>
                  <a:gd name="T82" fmla="*/ 11 w 26"/>
                  <a:gd name="T83" fmla="*/ 23 h 2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6"/>
                  <a:gd name="T127" fmla="*/ 0 h 24"/>
                  <a:gd name="T128" fmla="*/ 26 w 26"/>
                  <a:gd name="T129" fmla="*/ 24 h 24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6" h="24">
                    <a:moveTo>
                      <a:pt x="11" y="23"/>
                    </a:moveTo>
                    <a:lnTo>
                      <a:pt x="13" y="23"/>
                    </a:lnTo>
                    <a:lnTo>
                      <a:pt x="15" y="23"/>
                    </a:lnTo>
                    <a:lnTo>
                      <a:pt x="17" y="23"/>
                    </a:lnTo>
                    <a:lnTo>
                      <a:pt x="19" y="21"/>
                    </a:lnTo>
                    <a:lnTo>
                      <a:pt x="21" y="21"/>
                    </a:lnTo>
                    <a:lnTo>
                      <a:pt x="21" y="19"/>
                    </a:lnTo>
                    <a:lnTo>
                      <a:pt x="23" y="17"/>
                    </a:lnTo>
                    <a:lnTo>
                      <a:pt x="23" y="15"/>
                    </a:lnTo>
                    <a:lnTo>
                      <a:pt x="23" y="14"/>
                    </a:lnTo>
                    <a:lnTo>
                      <a:pt x="25" y="12"/>
                    </a:lnTo>
                    <a:lnTo>
                      <a:pt x="23" y="10"/>
                    </a:lnTo>
                    <a:lnTo>
                      <a:pt x="23" y="8"/>
                    </a:lnTo>
                    <a:lnTo>
                      <a:pt x="21" y="6"/>
                    </a:lnTo>
                    <a:lnTo>
                      <a:pt x="21" y="4"/>
                    </a:lnTo>
                    <a:lnTo>
                      <a:pt x="19" y="4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3" y="2"/>
                    </a:lnTo>
                    <a:lnTo>
                      <a:pt x="11" y="0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8" y="2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2" y="15"/>
                    </a:lnTo>
                    <a:lnTo>
                      <a:pt x="2" y="17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9" y="23"/>
                    </a:lnTo>
                    <a:lnTo>
                      <a:pt x="11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6" name="Line 38"/>
              <p:cNvSpPr>
                <a:spLocks noChangeShapeType="1"/>
              </p:cNvSpPr>
              <p:nvPr/>
            </p:nvSpPr>
            <p:spPr bwMode="auto">
              <a:xfrm>
                <a:off x="4356100" y="3868738"/>
                <a:ext cx="3175" cy="12890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7" name="Freeform 39"/>
              <p:cNvSpPr>
                <a:spLocks/>
              </p:cNvSpPr>
              <p:nvPr/>
            </p:nvSpPr>
            <p:spPr bwMode="auto">
              <a:xfrm>
                <a:off x="4341813" y="4668838"/>
                <a:ext cx="38100" cy="38100"/>
              </a:xfrm>
              <a:custGeom>
                <a:avLst/>
                <a:gdLst>
                  <a:gd name="T0" fmla="*/ 9 w 24"/>
                  <a:gd name="T1" fmla="*/ 23 h 24"/>
                  <a:gd name="T2" fmla="*/ 13 w 24"/>
                  <a:gd name="T3" fmla="*/ 23 h 24"/>
                  <a:gd name="T4" fmla="*/ 15 w 24"/>
                  <a:gd name="T5" fmla="*/ 23 h 24"/>
                  <a:gd name="T6" fmla="*/ 15 w 24"/>
                  <a:gd name="T7" fmla="*/ 21 h 24"/>
                  <a:gd name="T8" fmla="*/ 17 w 24"/>
                  <a:gd name="T9" fmla="*/ 21 h 24"/>
                  <a:gd name="T10" fmla="*/ 19 w 24"/>
                  <a:gd name="T11" fmla="*/ 19 h 24"/>
                  <a:gd name="T12" fmla="*/ 21 w 24"/>
                  <a:gd name="T13" fmla="*/ 19 h 24"/>
                  <a:gd name="T14" fmla="*/ 21 w 24"/>
                  <a:gd name="T15" fmla="*/ 17 h 24"/>
                  <a:gd name="T16" fmla="*/ 21 w 24"/>
                  <a:gd name="T17" fmla="*/ 15 h 24"/>
                  <a:gd name="T18" fmla="*/ 23 w 24"/>
                  <a:gd name="T19" fmla="*/ 13 h 24"/>
                  <a:gd name="T20" fmla="*/ 23 w 24"/>
                  <a:gd name="T21" fmla="*/ 12 h 24"/>
                  <a:gd name="T22" fmla="*/ 23 w 24"/>
                  <a:gd name="T23" fmla="*/ 10 h 24"/>
                  <a:gd name="T24" fmla="*/ 21 w 24"/>
                  <a:gd name="T25" fmla="*/ 8 h 24"/>
                  <a:gd name="T26" fmla="*/ 21 w 24"/>
                  <a:gd name="T27" fmla="*/ 6 h 24"/>
                  <a:gd name="T28" fmla="*/ 21 w 24"/>
                  <a:gd name="T29" fmla="*/ 6 h 24"/>
                  <a:gd name="T30" fmla="*/ 19 w 24"/>
                  <a:gd name="T31" fmla="*/ 4 h 24"/>
                  <a:gd name="T32" fmla="*/ 17 w 24"/>
                  <a:gd name="T33" fmla="*/ 2 h 24"/>
                  <a:gd name="T34" fmla="*/ 15 w 24"/>
                  <a:gd name="T35" fmla="*/ 2 h 24"/>
                  <a:gd name="T36" fmla="*/ 15 w 24"/>
                  <a:gd name="T37" fmla="*/ 0 h 24"/>
                  <a:gd name="T38" fmla="*/ 13 w 24"/>
                  <a:gd name="T39" fmla="*/ 0 h 24"/>
                  <a:gd name="T40" fmla="*/ 11 w 24"/>
                  <a:gd name="T41" fmla="*/ 0 h 24"/>
                  <a:gd name="T42" fmla="*/ 9 w 24"/>
                  <a:gd name="T43" fmla="*/ 0 h 24"/>
                  <a:gd name="T44" fmla="*/ 7 w 24"/>
                  <a:gd name="T45" fmla="*/ 0 h 24"/>
                  <a:gd name="T46" fmla="*/ 5 w 24"/>
                  <a:gd name="T47" fmla="*/ 2 h 24"/>
                  <a:gd name="T48" fmla="*/ 3 w 24"/>
                  <a:gd name="T49" fmla="*/ 2 h 24"/>
                  <a:gd name="T50" fmla="*/ 2 w 24"/>
                  <a:gd name="T51" fmla="*/ 4 h 24"/>
                  <a:gd name="T52" fmla="*/ 2 w 24"/>
                  <a:gd name="T53" fmla="*/ 6 h 24"/>
                  <a:gd name="T54" fmla="*/ 0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2 h 24"/>
                  <a:gd name="T62" fmla="*/ 0 w 24"/>
                  <a:gd name="T63" fmla="*/ 13 h 24"/>
                  <a:gd name="T64" fmla="*/ 0 w 24"/>
                  <a:gd name="T65" fmla="*/ 15 h 24"/>
                  <a:gd name="T66" fmla="*/ 0 w 24"/>
                  <a:gd name="T67" fmla="*/ 17 h 24"/>
                  <a:gd name="T68" fmla="*/ 2 w 24"/>
                  <a:gd name="T69" fmla="*/ 19 h 24"/>
                  <a:gd name="T70" fmla="*/ 2 w 24"/>
                  <a:gd name="T71" fmla="*/ 19 h 24"/>
                  <a:gd name="T72" fmla="*/ 3 w 24"/>
                  <a:gd name="T73" fmla="*/ 21 h 24"/>
                  <a:gd name="T74" fmla="*/ 5 w 24"/>
                  <a:gd name="T75" fmla="*/ 21 h 24"/>
                  <a:gd name="T76" fmla="*/ 7 w 24"/>
                  <a:gd name="T77" fmla="*/ 23 h 24"/>
                  <a:gd name="T78" fmla="*/ 9 w 24"/>
                  <a:gd name="T79" fmla="*/ 23 h 24"/>
                  <a:gd name="T80" fmla="*/ 11 w 24"/>
                  <a:gd name="T81" fmla="*/ 23 h 24"/>
                  <a:gd name="T82" fmla="*/ 11 w 24"/>
                  <a:gd name="T83" fmla="*/ 23 h 24"/>
                  <a:gd name="T84" fmla="*/ 9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9" y="23"/>
                    </a:moveTo>
                    <a:lnTo>
                      <a:pt x="13" y="23"/>
                    </a:lnTo>
                    <a:lnTo>
                      <a:pt x="15" y="23"/>
                    </a:lnTo>
                    <a:lnTo>
                      <a:pt x="15" y="21"/>
                    </a:lnTo>
                    <a:lnTo>
                      <a:pt x="17" y="21"/>
                    </a:lnTo>
                    <a:lnTo>
                      <a:pt x="19" y="19"/>
                    </a:lnTo>
                    <a:lnTo>
                      <a:pt x="21" y="19"/>
                    </a:lnTo>
                    <a:lnTo>
                      <a:pt x="21" y="17"/>
                    </a:lnTo>
                    <a:lnTo>
                      <a:pt x="21" y="15"/>
                    </a:lnTo>
                    <a:lnTo>
                      <a:pt x="23" y="13"/>
                    </a:lnTo>
                    <a:lnTo>
                      <a:pt x="23" y="12"/>
                    </a:lnTo>
                    <a:lnTo>
                      <a:pt x="23" y="10"/>
                    </a:lnTo>
                    <a:lnTo>
                      <a:pt x="21" y="8"/>
                    </a:lnTo>
                    <a:lnTo>
                      <a:pt x="21" y="6"/>
                    </a:lnTo>
                    <a:lnTo>
                      <a:pt x="19" y="4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3" y="21"/>
                    </a:lnTo>
                    <a:lnTo>
                      <a:pt x="5" y="21"/>
                    </a:lnTo>
                    <a:lnTo>
                      <a:pt x="7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9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8" name="Freeform 40"/>
              <p:cNvSpPr>
                <a:spLocks/>
              </p:cNvSpPr>
              <p:nvPr/>
            </p:nvSpPr>
            <p:spPr bwMode="auto">
              <a:xfrm>
                <a:off x="4341813" y="5140325"/>
                <a:ext cx="38100" cy="38100"/>
              </a:xfrm>
              <a:custGeom>
                <a:avLst/>
                <a:gdLst>
                  <a:gd name="T0" fmla="*/ 9 w 24"/>
                  <a:gd name="T1" fmla="*/ 23 h 24"/>
                  <a:gd name="T2" fmla="*/ 13 w 24"/>
                  <a:gd name="T3" fmla="*/ 23 h 24"/>
                  <a:gd name="T4" fmla="*/ 15 w 24"/>
                  <a:gd name="T5" fmla="*/ 23 h 24"/>
                  <a:gd name="T6" fmla="*/ 15 w 24"/>
                  <a:gd name="T7" fmla="*/ 23 h 24"/>
                  <a:gd name="T8" fmla="*/ 17 w 24"/>
                  <a:gd name="T9" fmla="*/ 21 h 24"/>
                  <a:gd name="T10" fmla="*/ 19 w 24"/>
                  <a:gd name="T11" fmla="*/ 19 h 24"/>
                  <a:gd name="T12" fmla="*/ 19 w 24"/>
                  <a:gd name="T13" fmla="*/ 19 h 24"/>
                  <a:gd name="T14" fmla="*/ 21 w 24"/>
                  <a:gd name="T15" fmla="*/ 17 h 24"/>
                  <a:gd name="T16" fmla="*/ 21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10 h 24"/>
                  <a:gd name="T24" fmla="*/ 21 w 24"/>
                  <a:gd name="T25" fmla="*/ 8 h 24"/>
                  <a:gd name="T26" fmla="*/ 21 w 24"/>
                  <a:gd name="T27" fmla="*/ 6 h 24"/>
                  <a:gd name="T28" fmla="*/ 19 w 24"/>
                  <a:gd name="T29" fmla="*/ 6 h 24"/>
                  <a:gd name="T30" fmla="*/ 19 w 24"/>
                  <a:gd name="T31" fmla="*/ 4 h 24"/>
                  <a:gd name="T32" fmla="*/ 17 w 24"/>
                  <a:gd name="T33" fmla="*/ 2 h 24"/>
                  <a:gd name="T34" fmla="*/ 15 w 24"/>
                  <a:gd name="T35" fmla="*/ 2 h 24"/>
                  <a:gd name="T36" fmla="*/ 15 w 24"/>
                  <a:gd name="T37" fmla="*/ 0 h 24"/>
                  <a:gd name="T38" fmla="*/ 13 w 24"/>
                  <a:gd name="T39" fmla="*/ 0 h 24"/>
                  <a:gd name="T40" fmla="*/ 11 w 24"/>
                  <a:gd name="T41" fmla="*/ 0 h 24"/>
                  <a:gd name="T42" fmla="*/ 9 w 24"/>
                  <a:gd name="T43" fmla="*/ 0 h 24"/>
                  <a:gd name="T44" fmla="*/ 7 w 24"/>
                  <a:gd name="T45" fmla="*/ 0 h 24"/>
                  <a:gd name="T46" fmla="*/ 5 w 24"/>
                  <a:gd name="T47" fmla="*/ 2 h 24"/>
                  <a:gd name="T48" fmla="*/ 3 w 24"/>
                  <a:gd name="T49" fmla="*/ 2 h 24"/>
                  <a:gd name="T50" fmla="*/ 2 w 24"/>
                  <a:gd name="T51" fmla="*/ 4 h 24"/>
                  <a:gd name="T52" fmla="*/ 2 w 24"/>
                  <a:gd name="T53" fmla="*/ 6 h 24"/>
                  <a:gd name="T54" fmla="*/ 0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0 w 24"/>
                  <a:gd name="T67" fmla="*/ 17 h 24"/>
                  <a:gd name="T68" fmla="*/ 2 w 24"/>
                  <a:gd name="T69" fmla="*/ 19 h 24"/>
                  <a:gd name="T70" fmla="*/ 2 w 24"/>
                  <a:gd name="T71" fmla="*/ 19 h 24"/>
                  <a:gd name="T72" fmla="*/ 3 w 24"/>
                  <a:gd name="T73" fmla="*/ 21 h 24"/>
                  <a:gd name="T74" fmla="*/ 5 w 24"/>
                  <a:gd name="T75" fmla="*/ 23 h 24"/>
                  <a:gd name="T76" fmla="*/ 7 w 24"/>
                  <a:gd name="T77" fmla="*/ 23 h 24"/>
                  <a:gd name="T78" fmla="*/ 9 w 24"/>
                  <a:gd name="T79" fmla="*/ 23 h 24"/>
                  <a:gd name="T80" fmla="*/ 11 w 24"/>
                  <a:gd name="T81" fmla="*/ 23 h 24"/>
                  <a:gd name="T82" fmla="*/ 11 w 24"/>
                  <a:gd name="T83" fmla="*/ 23 h 24"/>
                  <a:gd name="T84" fmla="*/ 9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9" y="23"/>
                    </a:moveTo>
                    <a:lnTo>
                      <a:pt x="13" y="23"/>
                    </a:lnTo>
                    <a:lnTo>
                      <a:pt x="15" y="23"/>
                    </a:lnTo>
                    <a:lnTo>
                      <a:pt x="17" y="21"/>
                    </a:lnTo>
                    <a:lnTo>
                      <a:pt x="19" y="19"/>
                    </a:lnTo>
                    <a:lnTo>
                      <a:pt x="21" y="17"/>
                    </a:lnTo>
                    <a:lnTo>
                      <a:pt x="21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10"/>
                    </a:lnTo>
                    <a:lnTo>
                      <a:pt x="21" y="8"/>
                    </a:lnTo>
                    <a:lnTo>
                      <a:pt x="21" y="6"/>
                    </a:lnTo>
                    <a:lnTo>
                      <a:pt x="19" y="6"/>
                    </a:lnTo>
                    <a:lnTo>
                      <a:pt x="19" y="4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3" y="21"/>
                    </a:lnTo>
                    <a:lnTo>
                      <a:pt x="5" y="23"/>
                    </a:lnTo>
                    <a:lnTo>
                      <a:pt x="7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9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9" name="Line 43"/>
              <p:cNvSpPr>
                <a:spLocks noChangeShapeType="1"/>
              </p:cNvSpPr>
              <p:nvPr/>
            </p:nvSpPr>
            <p:spPr bwMode="auto">
              <a:xfrm flipH="1" flipV="1">
                <a:off x="4019550" y="4049713"/>
                <a:ext cx="698500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0" name="Freeform 44"/>
              <p:cNvSpPr>
                <a:spLocks/>
              </p:cNvSpPr>
              <p:nvPr/>
            </p:nvSpPr>
            <p:spPr bwMode="auto">
              <a:xfrm>
                <a:off x="4273550" y="4359275"/>
                <a:ext cx="1412875" cy="450850"/>
              </a:xfrm>
              <a:custGeom>
                <a:avLst/>
                <a:gdLst>
                  <a:gd name="T0" fmla="*/ 889 w 935"/>
                  <a:gd name="T1" fmla="*/ 283 h 284"/>
                  <a:gd name="T2" fmla="*/ 0 w 935"/>
                  <a:gd name="T3" fmla="*/ 283 h 284"/>
                  <a:gd name="T4" fmla="*/ 0 w 935"/>
                  <a:gd name="T5" fmla="*/ 0 h 284"/>
                  <a:gd name="T6" fmla="*/ 0 60000 65536"/>
                  <a:gd name="T7" fmla="*/ 0 60000 65536"/>
                  <a:gd name="T8" fmla="*/ 0 60000 65536"/>
                  <a:gd name="T9" fmla="*/ 0 w 935"/>
                  <a:gd name="T10" fmla="*/ 0 h 284"/>
                  <a:gd name="T11" fmla="*/ 935 w 935"/>
                  <a:gd name="T12" fmla="*/ 284 h 2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35" h="284">
                    <a:moveTo>
                      <a:pt x="934" y="283"/>
                    </a:moveTo>
                    <a:lnTo>
                      <a:pt x="0" y="283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1" name="Freeform 45"/>
              <p:cNvSpPr>
                <a:spLocks/>
              </p:cNvSpPr>
              <p:nvPr/>
            </p:nvSpPr>
            <p:spPr bwMode="auto">
              <a:xfrm>
                <a:off x="5686425" y="3081338"/>
                <a:ext cx="147638" cy="2820988"/>
              </a:xfrm>
              <a:custGeom>
                <a:avLst/>
                <a:gdLst>
                  <a:gd name="T0" fmla="*/ 90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0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2" name="Freeform 46"/>
              <p:cNvSpPr>
                <a:spLocks/>
              </p:cNvSpPr>
              <p:nvPr/>
            </p:nvSpPr>
            <p:spPr bwMode="auto">
              <a:xfrm>
                <a:off x="4602163" y="3141663"/>
                <a:ext cx="579438" cy="669925"/>
              </a:xfrm>
              <a:custGeom>
                <a:avLst/>
                <a:gdLst>
                  <a:gd name="T0" fmla="*/ 0 w 301"/>
                  <a:gd name="T1" fmla="*/ 0 h 422"/>
                  <a:gd name="T2" fmla="*/ 0 w 301"/>
                  <a:gd name="T3" fmla="*/ 170 h 422"/>
                  <a:gd name="T4" fmla="*/ 75 w 301"/>
                  <a:gd name="T5" fmla="*/ 210 h 422"/>
                  <a:gd name="T6" fmla="*/ 0 w 301"/>
                  <a:gd name="T7" fmla="*/ 251 h 422"/>
                  <a:gd name="T8" fmla="*/ 0 w 301"/>
                  <a:gd name="T9" fmla="*/ 421 h 422"/>
                  <a:gd name="T10" fmla="*/ 364 w 301"/>
                  <a:gd name="T11" fmla="*/ 285 h 422"/>
                  <a:gd name="T12" fmla="*/ 364 w 301"/>
                  <a:gd name="T13" fmla="*/ 138 h 422"/>
                  <a:gd name="T14" fmla="*/ 0 w 301"/>
                  <a:gd name="T15" fmla="*/ 0 h 422"/>
                  <a:gd name="T16" fmla="*/ 0 w 301"/>
                  <a:gd name="T17" fmla="*/ 0 h 42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01"/>
                  <a:gd name="T28" fmla="*/ 0 h 422"/>
                  <a:gd name="T29" fmla="*/ 301 w 301"/>
                  <a:gd name="T30" fmla="*/ 422 h 42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01" h="422">
                    <a:moveTo>
                      <a:pt x="0" y="0"/>
                    </a:moveTo>
                    <a:lnTo>
                      <a:pt x="0" y="170"/>
                    </a:lnTo>
                    <a:lnTo>
                      <a:pt x="62" y="210"/>
                    </a:lnTo>
                    <a:lnTo>
                      <a:pt x="0" y="251"/>
                    </a:lnTo>
                    <a:lnTo>
                      <a:pt x="0" y="421"/>
                    </a:lnTo>
                    <a:lnTo>
                      <a:pt x="300" y="285"/>
                    </a:lnTo>
                    <a:lnTo>
                      <a:pt x="300" y="13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FF99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3" name="Freeform 47"/>
              <p:cNvSpPr>
                <a:spLocks/>
              </p:cNvSpPr>
              <p:nvPr/>
            </p:nvSpPr>
            <p:spPr bwMode="auto">
              <a:xfrm>
                <a:off x="4713288" y="3944938"/>
                <a:ext cx="620713" cy="727075"/>
              </a:xfrm>
              <a:custGeom>
                <a:avLst/>
                <a:gdLst>
                  <a:gd name="T0" fmla="*/ 0 w 300"/>
                  <a:gd name="T1" fmla="*/ 0 h 422"/>
                  <a:gd name="T2" fmla="*/ 0 w 300"/>
                  <a:gd name="T3" fmla="*/ 186 h 422"/>
                  <a:gd name="T4" fmla="*/ 80 w 300"/>
                  <a:gd name="T5" fmla="*/ 229 h 422"/>
                  <a:gd name="T6" fmla="*/ 0 w 300"/>
                  <a:gd name="T7" fmla="*/ 272 h 422"/>
                  <a:gd name="T8" fmla="*/ 0 w 300"/>
                  <a:gd name="T9" fmla="*/ 457 h 422"/>
                  <a:gd name="T10" fmla="*/ 390 w 300"/>
                  <a:gd name="T11" fmla="*/ 309 h 422"/>
                  <a:gd name="T12" fmla="*/ 390 w 300"/>
                  <a:gd name="T13" fmla="*/ 148 h 422"/>
                  <a:gd name="T14" fmla="*/ 0 w 300"/>
                  <a:gd name="T15" fmla="*/ 0 h 422"/>
                  <a:gd name="T16" fmla="*/ 0 w 300"/>
                  <a:gd name="T17" fmla="*/ 0 h 42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00"/>
                  <a:gd name="T28" fmla="*/ 0 h 422"/>
                  <a:gd name="T29" fmla="*/ 300 w 300"/>
                  <a:gd name="T30" fmla="*/ 422 h 42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00" h="422">
                    <a:moveTo>
                      <a:pt x="0" y="0"/>
                    </a:moveTo>
                    <a:lnTo>
                      <a:pt x="0" y="171"/>
                    </a:lnTo>
                    <a:lnTo>
                      <a:pt x="61" y="211"/>
                    </a:lnTo>
                    <a:lnTo>
                      <a:pt x="0" y="251"/>
                    </a:lnTo>
                    <a:lnTo>
                      <a:pt x="0" y="421"/>
                    </a:lnTo>
                    <a:lnTo>
                      <a:pt x="299" y="285"/>
                    </a:lnTo>
                    <a:lnTo>
                      <a:pt x="299" y="13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FF99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4" name="Freeform 48"/>
              <p:cNvSpPr>
                <a:spLocks/>
              </p:cNvSpPr>
              <p:nvPr/>
            </p:nvSpPr>
            <p:spPr bwMode="auto">
              <a:xfrm>
                <a:off x="4246563" y="3482975"/>
                <a:ext cx="239713" cy="379413"/>
              </a:xfrm>
              <a:custGeom>
                <a:avLst/>
                <a:gdLst>
                  <a:gd name="T0" fmla="*/ 73 w 151"/>
                  <a:gd name="T1" fmla="*/ 236 h 239"/>
                  <a:gd name="T2" fmla="*/ 86 w 151"/>
                  <a:gd name="T3" fmla="*/ 236 h 239"/>
                  <a:gd name="T4" fmla="*/ 98 w 151"/>
                  <a:gd name="T5" fmla="*/ 232 h 239"/>
                  <a:gd name="T6" fmla="*/ 109 w 151"/>
                  <a:gd name="T7" fmla="*/ 224 h 239"/>
                  <a:gd name="T8" fmla="*/ 119 w 151"/>
                  <a:gd name="T9" fmla="*/ 215 h 239"/>
                  <a:gd name="T10" fmla="*/ 129 w 151"/>
                  <a:gd name="T11" fmla="*/ 203 h 239"/>
                  <a:gd name="T12" fmla="*/ 134 w 151"/>
                  <a:gd name="T13" fmla="*/ 188 h 239"/>
                  <a:gd name="T14" fmla="*/ 142 w 151"/>
                  <a:gd name="T15" fmla="*/ 172 h 239"/>
                  <a:gd name="T16" fmla="*/ 146 w 151"/>
                  <a:gd name="T17" fmla="*/ 155 h 239"/>
                  <a:gd name="T18" fmla="*/ 150 w 151"/>
                  <a:gd name="T19" fmla="*/ 138 h 239"/>
                  <a:gd name="T20" fmla="*/ 150 w 151"/>
                  <a:gd name="T21" fmla="*/ 119 h 239"/>
                  <a:gd name="T22" fmla="*/ 150 w 151"/>
                  <a:gd name="T23" fmla="*/ 100 h 239"/>
                  <a:gd name="T24" fmla="*/ 146 w 151"/>
                  <a:gd name="T25" fmla="*/ 80 h 239"/>
                  <a:gd name="T26" fmla="*/ 142 w 151"/>
                  <a:gd name="T27" fmla="*/ 63 h 239"/>
                  <a:gd name="T28" fmla="*/ 134 w 151"/>
                  <a:gd name="T29" fmla="*/ 48 h 239"/>
                  <a:gd name="T30" fmla="*/ 129 w 151"/>
                  <a:gd name="T31" fmla="*/ 34 h 239"/>
                  <a:gd name="T32" fmla="*/ 119 w 151"/>
                  <a:gd name="T33" fmla="*/ 23 h 239"/>
                  <a:gd name="T34" fmla="*/ 109 w 151"/>
                  <a:gd name="T35" fmla="*/ 13 h 239"/>
                  <a:gd name="T36" fmla="*/ 98 w 151"/>
                  <a:gd name="T37" fmla="*/ 6 h 239"/>
                  <a:gd name="T38" fmla="*/ 86 w 151"/>
                  <a:gd name="T39" fmla="*/ 0 h 239"/>
                  <a:gd name="T40" fmla="*/ 75 w 151"/>
                  <a:gd name="T41" fmla="*/ 0 h 239"/>
                  <a:gd name="T42" fmla="*/ 62 w 151"/>
                  <a:gd name="T43" fmla="*/ 0 h 239"/>
                  <a:gd name="T44" fmla="*/ 50 w 151"/>
                  <a:gd name="T45" fmla="*/ 6 h 239"/>
                  <a:gd name="T46" fmla="*/ 40 w 151"/>
                  <a:gd name="T47" fmla="*/ 13 h 239"/>
                  <a:gd name="T48" fmla="*/ 31 w 151"/>
                  <a:gd name="T49" fmla="*/ 23 h 239"/>
                  <a:gd name="T50" fmla="*/ 21 w 151"/>
                  <a:gd name="T51" fmla="*/ 34 h 239"/>
                  <a:gd name="T52" fmla="*/ 14 w 151"/>
                  <a:gd name="T53" fmla="*/ 48 h 239"/>
                  <a:gd name="T54" fmla="*/ 8 w 151"/>
                  <a:gd name="T55" fmla="*/ 63 h 239"/>
                  <a:gd name="T56" fmla="*/ 4 w 151"/>
                  <a:gd name="T57" fmla="*/ 80 h 239"/>
                  <a:gd name="T58" fmla="*/ 0 w 151"/>
                  <a:gd name="T59" fmla="*/ 100 h 239"/>
                  <a:gd name="T60" fmla="*/ 0 w 151"/>
                  <a:gd name="T61" fmla="*/ 119 h 239"/>
                  <a:gd name="T62" fmla="*/ 0 w 151"/>
                  <a:gd name="T63" fmla="*/ 138 h 239"/>
                  <a:gd name="T64" fmla="*/ 4 w 151"/>
                  <a:gd name="T65" fmla="*/ 155 h 239"/>
                  <a:gd name="T66" fmla="*/ 8 w 151"/>
                  <a:gd name="T67" fmla="*/ 172 h 239"/>
                  <a:gd name="T68" fmla="*/ 14 w 151"/>
                  <a:gd name="T69" fmla="*/ 188 h 239"/>
                  <a:gd name="T70" fmla="*/ 21 w 151"/>
                  <a:gd name="T71" fmla="*/ 203 h 239"/>
                  <a:gd name="T72" fmla="*/ 31 w 151"/>
                  <a:gd name="T73" fmla="*/ 215 h 239"/>
                  <a:gd name="T74" fmla="*/ 40 w 151"/>
                  <a:gd name="T75" fmla="*/ 224 h 239"/>
                  <a:gd name="T76" fmla="*/ 50 w 151"/>
                  <a:gd name="T77" fmla="*/ 232 h 239"/>
                  <a:gd name="T78" fmla="*/ 62 w 151"/>
                  <a:gd name="T79" fmla="*/ 236 h 239"/>
                  <a:gd name="T80" fmla="*/ 75 w 151"/>
                  <a:gd name="T81" fmla="*/ 238 h 239"/>
                  <a:gd name="T82" fmla="*/ 75 w 151"/>
                  <a:gd name="T83" fmla="*/ 238 h 239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51"/>
                  <a:gd name="T127" fmla="*/ 0 h 239"/>
                  <a:gd name="T128" fmla="*/ 151 w 151"/>
                  <a:gd name="T129" fmla="*/ 239 h 239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51" h="239">
                    <a:moveTo>
                      <a:pt x="73" y="236"/>
                    </a:moveTo>
                    <a:lnTo>
                      <a:pt x="86" y="236"/>
                    </a:lnTo>
                    <a:lnTo>
                      <a:pt x="98" y="232"/>
                    </a:lnTo>
                    <a:lnTo>
                      <a:pt x="109" y="224"/>
                    </a:lnTo>
                    <a:lnTo>
                      <a:pt x="119" y="215"/>
                    </a:lnTo>
                    <a:lnTo>
                      <a:pt x="129" y="203"/>
                    </a:lnTo>
                    <a:lnTo>
                      <a:pt x="134" y="188"/>
                    </a:lnTo>
                    <a:lnTo>
                      <a:pt x="142" y="172"/>
                    </a:lnTo>
                    <a:lnTo>
                      <a:pt x="146" y="155"/>
                    </a:lnTo>
                    <a:lnTo>
                      <a:pt x="150" y="138"/>
                    </a:lnTo>
                    <a:lnTo>
                      <a:pt x="150" y="119"/>
                    </a:lnTo>
                    <a:lnTo>
                      <a:pt x="150" y="100"/>
                    </a:lnTo>
                    <a:lnTo>
                      <a:pt x="146" y="80"/>
                    </a:lnTo>
                    <a:lnTo>
                      <a:pt x="142" y="63"/>
                    </a:lnTo>
                    <a:lnTo>
                      <a:pt x="134" y="48"/>
                    </a:lnTo>
                    <a:lnTo>
                      <a:pt x="129" y="34"/>
                    </a:lnTo>
                    <a:lnTo>
                      <a:pt x="119" y="23"/>
                    </a:lnTo>
                    <a:lnTo>
                      <a:pt x="109" y="13"/>
                    </a:lnTo>
                    <a:lnTo>
                      <a:pt x="98" y="6"/>
                    </a:lnTo>
                    <a:lnTo>
                      <a:pt x="86" y="0"/>
                    </a:lnTo>
                    <a:lnTo>
                      <a:pt x="75" y="0"/>
                    </a:lnTo>
                    <a:lnTo>
                      <a:pt x="62" y="0"/>
                    </a:lnTo>
                    <a:lnTo>
                      <a:pt x="50" y="6"/>
                    </a:lnTo>
                    <a:lnTo>
                      <a:pt x="40" y="13"/>
                    </a:lnTo>
                    <a:lnTo>
                      <a:pt x="31" y="23"/>
                    </a:lnTo>
                    <a:lnTo>
                      <a:pt x="21" y="34"/>
                    </a:lnTo>
                    <a:lnTo>
                      <a:pt x="14" y="48"/>
                    </a:lnTo>
                    <a:lnTo>
                      <a:pt x="8" y="63"/>
                    </a:lnTo>
                    <a:lnTo>
                      <a:pt x="4" y="80"/>
                    </a:lnTo>
                    <a:lnTo>
                      <a:pt x="0" y="100"/>
                    </a:lnTo>
                    <a:lnTo>
                      <a:pt x="0" y="119"/>
                    </a:lnTo>
                    <a:lnTo>
                      <a:pt x="0" y="138"/>
                    </a:lnTo>
                    <a:lnTo>
                      <a:pt x="4" y="155"/>
                    </a:lnTo>
                    <a:lnTo>
                      <a:pt x="8" y="172"/>
                    </a:lnTo>
                    <a:lnTo>
                      <a:pt x="14" y="188"/>
                    </a:lnTo>
                    <a:lnTo>
                      <a:pt x="21" y="203"/>
                    </a:lnTo>
                    <a:lnTo>
                      <a:pt x="31" y="215"/>
                    </a:lnTo>
                    <a:lnTo>
                      <a:pt x="40" y="224"/>
                    </a:lnTo>
                    <a:lnTo>
                      <a:pt x="50" y="232"/>
                    </a:lnTo>
                    <a:lnTo>
                      <a:pt x="62" y="236"/>
                    </a:lnTo>
                    <a:lnTo>
                      <a:pt x="75" y="238"/>
                    </a:lnTo>
                  </a:path>
                </a:pathLst>
              </a:custGeom>
              <a:solidFill>
                <a:srgbClr val="EAEAEA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5" name="Rectangle 49"/>
              <p:cNvSpPr>
                <a:spLocks noChangeArrowheads="1"/>
              </p:cNvSpPr>
              <p:nvPr/>
            </p:nvSpPr>
            <p:spPr bwMode="auto">
              <a:xfrm>
                <a:off x="4733925" y="4383088"/>
                <a:ext cx="185722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ALU</a:t>
                </a:r>
              </a:p>
            </p:txBody>
          </p:sp>
          <p:sp>
            <p:nvSpPr>
              <p:cNvPr id="246" name="Rectangle 50"/>
              <p:cNvSpPr>
                <a:spLocks noChangeArrowheads="1"/>
              </p:cNvSpPr>
              <p:nvPr/>
            </p:nvSpPr>
            <p:spPr bwMode="auto">
              <a:xfrm>
                <a:off x="5038725" y="4319588"/>
                <a:ext cx="263502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result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48" name="Rectangle 52"/>
              <p:cNvSpPr>
                <a:spLocks noChangeArrowheads="1"/>
              </p:cNvSpPr>
              <p:nvPr/>
            </p:nvSpPr>
            <p:spPr bwMode="auto">
              <a:xfrm>
                <a:off x="4887913" y="3319463"/>
                <a:ext cx="263502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Add </a:t>
                </a:r>
              </a:p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result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49" name="Rectangle 53"/>
              <p:cNvSpPr>
                <a:spLocks noChangeArrowheads="1"/>
              </p:cNvSpPr>
              <p:nvPr/>
            </p:nvSpPr>
            <p:spPr bwMode="auto">
              <a:xfrm>
                <a:off x="4619625" y="3529013"/>
                <a:ext cx="182547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Add</a:t>
                </a:r>
              </a:p>
            </p:txBody>
          </p:sp>
          <p:sp>
            <p:nvSpPr>
              <p:cNvPr id="250" name="Rectangle 54"/>
              <p:cNvSpPr>
                <a:spLocks noChangeArrowheads="1"/>
              </p:cNvSpPr>
              <p:nvPr/>
            </p:nvSpPr>
            <p:spPr bwMode="auto">
              <a:xfrm>
                <a:off x="4283092" y="3573618"/>
                <a:ext cx="184134" cy="2046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Shift </a:t>
                </a:r>
              </a:p>
              <a:p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left 1</a:t>
                </a:r>
              </a:p>
            </p:txBody>
          </p:sp>
          <p:sp>
            <p:nvSpPr>
              <p:cNvPr id="251" name="Line 55"/>
              <p:cNvSpPr>
                <a:spLocks noChangeShapeType="1"/>
              </p:cNvSpPr>
              <p:nvPr/>
            </p:nvSpPr>
            <p:spPr bwMode="auto">
              <a:xfrm flipH="1" flipV="1">
                <a:off x="4614863" y="4514850"/>
                <a:ext cx="103188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2" name="Line 56"/>
              <p:cNvSpPr>
                <a:spLocks noChangeShapeType="1"/>
              </p:cNvSpPr>
              <p:nvPr/>
            </p:nvSpPr>
            <p:spPr bwMode="auto">
              <a:xfrm flipH="1" flipV="1">
                <a:off x="4010025" y="4357688"/>
                <a:ext cx="460375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3" name="Line 57"/>
              <p:cNvSpPr>
                <a:spLocks noChangeShapeType="1"/>
              </p:cNvSpPr>
              <p:nvPr/>
            </p:nvSpPr>
            <p:spPr bwMode="auto">
              <a:xfrm flipH="1" flipV="1">
                <a:off x="4359275" y="4681538"/>
                <a:ext cx="112713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4" name="Line 58"/>
              <p:cNvSpPr>
                <a:spLocks noChangeShapeType="1"/>
              </p:cNvSpPr>
              <p:nvPr/>
            </p:nvSpPr>
            <p:spPr bwMode="auto">
              <a:xfrm flipH="1">
                <a:off x="5187950" y="3471863"/>
                <a:ext cx="488950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5" name="Line 59"/>
              <p:cNvSpPr>
                <a:spLocks noChangeShapeType="1"/>
              </p:cNvSpPr>
              <p:nvPr/>
            </p:nvSpPr>
            <p:spPr bwMode="auto">
              <a:xfrm flipH="1" flipV="1">
                <a:off x="5326063" y="4400550"/>
                <a:ext cx="360363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6" name="Rectangle 62"/>
              <p:cNvSpPr>
                <a:spLocks noChangeArrowheads="1"/>
              </p:cNvSpPr>
              <p:nvPr/>
            </p:nvSpPr>
            <p:spPr bwMode="auto">
              <a:xfrm>
                <a:off x="4591065" y="5002213"/>
                <a:ext cx="344458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rgbClr val="EB7500"/>
                    </a:solidFill>
                    <a:latin typeface="+mj-lt"/>
                  </a:rPr>
                  <a:t>ALU</a:t>
                </a:r>
              </a:p>
              <a:p>
                <a:pPr algn="ctr"/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Control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258" name="Line 65"/>
              <p:cNvSpPr>
                <a:spLocks noChangeShapeType="1"/>
              </p:cNvSpPr>
              <p:nvPr/>
            </p:nvSpPr>
            <p:spPr bwMode="auto">
              <a:xfrm flipH="1">
                <a:off x="4010024" y="5681664"/>
                <a:ext cx="166846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9" name="Line 66"/>
              <p:cNvSpPr>
                <a:spLocks noChangeShapeType="1"/>
              </p:cNvSpPr>
              <p:nvPr/>
            </p:nvSpPr>
            <p:spPr bwMode="auto">
              <a:xfrm flipH="1" flipV="1">
                <a:off x="4486275" y="3667125"/>
                <a:ext cx="112713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60" name="Rectangle 67"/>
              <p:cNvSpPr>
                <a:spLocks noChangeArrowheads="1"/>
              </p:cNvSpPr>
              <p:nvPr/>
            </p:nvSpPr>
            <p:spPr bwMode="auto">
              <a:xfrm>
                <a:off x="3067069" y="3437503"/>
                <a:ext cx="431763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RegWrite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261" name="Rectangle 68"/>
              <p:cNvSpPr>
                <a:spLocks noChangeArrowheads="1"/>
              </p:cNvSpPr>
              <p:nvPr/>
            </p:nvSpPr>
            <p:spPr bwMode="auto">
              <a:xfrm>
                <a:off x="2880684" y="3867157"/>
                <a:ext cx="380968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reg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262" name="Rectangle 69"/>
              <p:cNvSpPr>
                <a:spLocks noChangeArrowheads="1"/>
              </p:cNvSpPr>
              <p:nvPr/>
            </p:nvSpPr>
            <p:spPr bwMode="auto">
              <a:xfrm>
                <a:off x="2884605" y="4119546"/>
                <a:ext cx="380968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reg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2</a:t>
                </a:r>
              </a:p>
            </p:txBody>
          </p:sp>
          <p:sp>
            <p:nvSpPr>
              <p:cNvPr id="263" name="Rectangle 70"/>
              <p:cNvSpPr>
                <a:spLocks noChangeArrowheads="1"/>
              </p:cNvSpPr>
              <p:nvPr/>
            </p:nvSpPr>
            <p:spPr bwMode="auto">
              <a:xfrm>
                <a:off x="2892480" y="4359228"/>
                <a:ext cx="336521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Write reg</a:t>
                </a:r>
                <a:endParaRPr lang="en-US" sz="7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64" name="Rectangle 71"/>
              <p:cNvSpPr>
                <a:spLocks noChangeArrowheads="1"/>
              </p:cNvSpPr>
              <p:nvPr/>
            </p:nvSpPr>
            <p:spPr bwMode="auto">
              <a:xfrm>
                <a:off x="2887417" y="4591380"/>
                <a:ext cx="377793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Write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data</a:t>
                </a:r>
              </a:p>
            </p:txBody>
          </p:sp>
          <p:sp>
            <p:nvSpPr>
              <p:cNvPr id="265" name="Rectangle 72"/>
              <p:cNvSpPr>
                <a:spLocks noChangeArrowheads="1"/>
              </p:cNvSpPr>
              <p:nvPr/>
            </p:nvSpPr>
            <p:spPr bwMode="auto">
              <a:xfrm>
                <a:off x="3252970" y="4009338"/>
                <a:ext cx="422239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data 1</a:t>
                </a:r>
              </a:p>
            </p:txBody>
          </p:sp>
          <p:sp>
            <p:nvSpPr>
              <p:cNvPr id="266" name="Rectangle 73"/>
              <p:cNvSpPr>
                <a:spLocks noChangeArrowheads="1"/>
              </p:cNvSpPr>
              <p:nvPr/>
            </p:nvSpPr>
            <p:spPr bwMode="auto">
              <a:xfrm>
                <a:off x="3258731" y="4311681"/>
                <a:ext cx="422239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data 2</a:t>
                </a:r>
              </a:p>
            </p:txBody>
          </p:sp>
          <p:sp>
            <p:nvSpPr>
              <p:cNvPr id="267" name="Rectangle 74"/>
              <p:cNvSpPr>
                <a:spLocks noChangeArrowheads="1"/>
              </p:cNvSpPr>
              <p:nvPr/>
            </p:nvSpPr>
            <p:spPr bwMode="auto">
              <a:xfrm>
                <a:off x="3279774" y="4525078"/>
                <a:ext cx="387303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r"/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Register </a:t>
                </a: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File</a:t>
                </a:r>
              </a:p>
            </p:txBody>
          </p:sp>
          <p:sp>
            <p:nvSpPr>
              <p:cNvPr id="268" name="Freeform 79"/>
              <p:cNvSpPr>
                <a:spLocks/>
              </p:cNvSpPr>
              <p:nvPr/>
            </p:nvSpPr>
            <p:spPr bwMode="auto">
              <a:xfrm>
                <a:off x="3319463" y="4862513"/>
                <a:ext cx="341313" cy="582613"/>
              </a:xfrm>
              <a:custGeom>
                <a:avLst/>
                <a:gdLst>
                  <a:gd name="T0" fmla="*/ 107 w 173"/>
                  <a:gd name="T1" fmla="*/ 366 h 367"/>
                  <a:gd name="T2" fmla="*/ 123 w 173"/>
                  <a:gd name="T3" fmla="*/ 364 h 367"/>
                  <a:gd name="T4" fmla="*/ 140 w 173"/>
                  <a:gd name="T5" fmla="*/ 357 h 367"/>
                  <a:gd name="T6" fmla="*/ 157 w 173"/>
                  <a:gd name="T7" fmla="*/ 345 h 367"/>
                  <a:gd name="T8" fmla="*/ 172 w 173"/>
                  <a:gd name="T9" fmla="*/ 332 h 367"/>
                  <a:gd name="T10" fmla="*/ 183 w 173"/>
                  <a:gd name="T11" fmla="*/ 313 h 367"/>
                  <a:gd name="T12" fmla="*/ 193 w 173"/>
                  <a:gd name="T13" fmla="*/ 292 h 367"/>
                  <a:gd name="T14" fmla="*/ 203 w 173"/>
                  <a:gd name="T15" fmla="*/ 267 h 367"/>
                  <a:gd name="T16" fmla="*/ 209 w 173"/>
                  <a:gd name="T17" fmla="*/ 242 h 367"/>
                  <a:gd name="T18" fmla="*/ 214 w 173"/>
                  <a:gd name="T19" fmla="*/ 213 h 367"/>
                  <a:gd name="T20" fmla="*/ 214 w 173"/>
                  <a:gd name="T21" fmla="*/ 182 h 367"/>
                  <a:gd name="T22" fmla="*/ 214 w 173"/>
                  <a:gd name="T23" fmla="*/ 154 h 367"/>
                  <a:gd name="T24" fmla="*/ 209 w 173"/>
                  <a:gd name="T25" fmla="*/ 125 h 367"/>
                  <a:gd name="T26" fmla="*/ 203 w 173"/>
                  <a:gd name="T27" fmla="*/ 98 h 367"/>
                  <a:gd name="T28" fmla="*/ 193 w 173"/>
                  <a:gd name="T29" fmla="*/ 75 h 367"/>
                  <a:gd name="T30" fmla="*/ 183 w 173"/>
                  <a:gd name="T31" fmla="*/ 54 h 367"/>
                  <a:gd name="T32" fmla="*/ 172 w 173"/>
                  <a:gd name="T33" fmla="*/ 35 h 367"/>
                  <a:gd name="T34" fmla="*/ 157 w 173"/>
                  <a:gd name="T35" fmla="*/ 20 h 367"/>
                  <a:gd name="T36" fmla="*/ 140 w 173"/>
                  <a:gd name="T37" fmla="*/ 8 h 367"/>
                  <a:gd name="T38" fmla="*/ 123 w 173"/>
                  <a:gd name="T39" fmla="*/ 2 h 367"/>
                  <a:gd name="T40" fmla="*/ 107 w 173"/>
                  <a:gd name="T41" fmla="*/ 0 h 367"/>
                  <a:gd name="T42" fmla="*/ 91 w 173"/>
                  <a:gd name="T43" fmla="*/ 2 h 367"/>
                  <a:gd name="T44" fmla="*/ 73 w 173"/>
                  <a:gd name="T45" fmla="*/ 8 h 367"/>
                  <a:gd name="T46" fmla="*/ 57 w 173"/>
                  <a:gd name="T47" fmla="*/ 20 h 367"/>
                  <a:gd name="T48" fmla="*/ 45 w 173"/>
                  <a:gd name="T49" fmla="*/ 35 h 367"/>
                  <a:gd name="T50" fmla="*/ 31 w 173"/>
                  <a:gd name="T51" fmla="*/ 54 h 367"/>
                  <a:gd name="T52" fmla="*/ 21 w 173"/>
                  <a:gd name="T53" fmla="*/ 75 h 367"/>
                  <a:gd name="T54" fmla="*/ 11 w 173"/>
                  <a:gd name="T55" fmla="*/ 98 h 367"/>
                  <a:gd name="T56" fmla="*/ 5 w 173"/>
                  <a:gd name="T57" fmla="*/ 125 h 367"/>
                  <a:gd name="T58" fmla="*/ 2 w 173"/>
                  <a:gd name="T59" fmla="*/ 154 h 367"/>
                  <a:gd name="T60" fmla="*/ 0 w 173"/>
                  <a:gd name="T61" fmla="*/ 182 h 367"/>
                  <a:gd name="T62" fmla="*/ 2 w 173"/>
                  <a:gd name="T63" fmla="*/ 213 h 367"/>
                  <a:gd name="T64" fmla="*/ 5 w 173"/>
                  <a:gd name="T65" fmla="*/ 242 h 367"/>
                  <a:gd name="T66" fmla="*/ 11 w 173"/>
                  <a:gd name="T67" fmla="*/ 267 h 367"/>
                  <a:gd name="T68" fmla="*/ 21 w 173"/>
                  <a:gd name="T69" fmla="*/ 292 h 367"/>
                  <a:gd name="T70" fmla="*/ 31 w 173"/>
                  <a:gd name="T71" fmla="*/ 313 h 367"/>
                  <a:gd name="T72" fmla="*/ 45 w 173"/>
                  <a:gd name="T73" fmla="*/ 332 h 367"/>
                  <a:gd name="T74" fmla="*/ 57 w 173"/>
                  <a:gd name="T75" fmla="*/ 345 h 367"/>
                  <a:gd name="T76" fmla="*/ 73 w 173"/>
                  <a:gd name="T77" fmla="*/ 357 h 367"/>
                  <a:gd name="T78" fmla="*/ 91 w 173"/>
                  <a:gd name="T79" fmla="*/ 364 h 367"/>
                  <a:gd name="T80" fmla="*/ 107 w 173"/>
                  <a:gd name="T81" fmla="*/ 366 h 367"/>
                  <a:gd name="T82" fmla="*/ 107 w 173"/>
                  <a:gd name="T83" fmla="*/ 366 h 36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73"/>
                  <a:gd name="T127" fmla="*/ 0 h 367"/>
                  <a:gd name="T128" fmla="*/ 173 w 173"/>
                  <a:gd name="T129" fmla="*/ 367 h 36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73" h="367">
                    <a:moveTo>
                      <a:pt x="86" y="366"/>
                    </a:moveTo>
                    <a:lnTo>
                      <a:pt x="99" y="364"/>
                    </a:lnTo>
                    <a:lnTo>
                      <a:pt x="113" y="357"/>
                    </a:lnTo>
                    <a:lnTo>
                      <a:pt x="126" y="345"/>
                    </a:lnTo>
                    <a:lnTo>
                      <a:pt x="138" y="332"/>
                    </a:lnTo>
                    <a:lnTo>
                      <a:pt x="147" y="313"/>
                    </a:lnTo>
                    <a:lnTo>
                      <a:pt x="155" y="292"/>
                    </a:lnTo>
                    <a:lnTo>
                      <a:pt x="163" y="267"/>
                    </a:lnTo>
                    <a:lnTo>
                      <a:pt x="168" y="242"/>
                    </a:lnTo>
                    <a:lnTo>
                      <a:pt x="172" y="213"/>
                    </a:lnTo>
                    <a:lnTo>
                      <a:pt x="172" y="182"/>
                    </a:lnTo>
                    <a:lnTo>
                      <a:pt x="172" y="154"/>
                    </a:lnTo>
                    <a:lnTo>
                      <a:pt x="168" y="125"/>
                    </a:lnTo>
                    <a:lnTo>
                      <a:pt x="163" y="98"/>
                    </a:lnTo>
                    <a:lnTo>
                      <a:pt x="155" y="75"/>
                    </a:lnTo>
                    <a:lnTo>
                      <a:pt x="147" y="54"/>
                    </a:lnTo>
                    <a:lnTo>
                      <a:pt x="138" y="35"/>
                    </a:lnTo>
                    <a:lnTo>
                      <a:pt x="126" y="20"/>
                    </a:lnTo>
                    <a:lnTo>
                      <a:pt x="113" y="8"/>
                    </a:lnTo>
                    <a:lnTo>
                      <a:pt x="99" y="2"/>
                    </a:lnTo>
                    <a:lnTo>
                      <a:pt x="86" y="0"/>
                    </a:lnTo>
                    <a:lnTo>
                      <a:pt x="73" y="2"/>
                    </a:lnTo>
                    <a:lnTo>
                      <a:pt x="59" y="8"/>
                    </a:lnTo>
                    <a:lnTo>
                      <a:pt x="46" y="20"/>
                    </a:lnTo>
                    <a:lnTo>
                      <a:pt x="36" y="35"/>
                    </a:lnTo>
                    <a:lnTo>
                      <a:pt x="25" y="54"/>
                    </a:lnTo>
                    <a:lnTo>
                      <a:pt x="17" y="75"/>
                    </a:lnTo>
                    <a:lnTo>
                      <a:pt x="9" y="98"/>
                    </a:lnTo>
                    <a:lnTo>
                      <a:pt x="4" y="125"/>
                    </a:lnTo>
                    <a:lnTo>
                      <a:pt x="2" y="154"/>
                    </a:lnTo>
                    <a:lnTo>
                      <a:pt x="0" y="182"/>
                    </a:lnTo>
                    <a:lnTo>
                      <a:pt x="2" y="213"/>
                    </a:lnTo>
                    <a:lnTo>
                      <a:pt x="4" y="242"/>
                    </a:lnTo>
                    <a:lnTo>
                      <a:pt x="9" y="267"/>
                    </a:lnTo>
                    <a:lnTo>
                      <a:pt x="17" y="292"/>
                    </a:lnTo>
                    <a:lnTo>
                      <a:pt x="25" y="313"/>
                    </a:lnTo>
                    <a:lnTo>
                      <a:pt x="36" y="332"/>
                    </a:lnTo>
                    <a:lnTo>
                      <a:pt x="46" y="345"/>
                    </a:lnTo>
                    <a:lnTo>
                      <a:pt x="59" y="357"/>
                    </a:lnTo>
                    <a:lnTo>
                      <a:pt x="73" y="364"/>
                    </a:lnTo>
                    <a:lnTo>
                      <a:pt x="86" y="366"/>
                    </a:lnTo>
                  </a:path>
                </a:pathLst>
              </a:custGeom>
              <a:solidFill>
                <a:srgbClr val="EAEAEA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69" name="Rectangle 80"/>
              <p:cNvSpPr>
                <a:spLocks noChangeArrowheads="1"/>
              </p:cNvSpPr>
              <p:nvPr/>
            </p:nvSpPr>
            <p:spPr bwMode="auto">
              <a:xfrm>
                <a:off x="3332997" y="5027379"/>
                <a:ext cx="317473" cy="2367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Sign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extend</a:t>
                </a:r>
              </a:p>
            </p:txBody>
          </p:sp>
          <p:sp>
            <p:nvSpPr>
              <p:cNvPr id="270" name="Line 83"/>
              <p:cNvSpPr>
                <a:spLocks noChangeShapeType="1"/>
              </p:cNvSpPr>
              <p:nvPr/>
            </p:nvSpPr>
            <p:spPr bwMode="auto">
              <a:xfrm flipH="1">
                <a:off x="2598738" y="4162425"/>
                <a:ext cx="2730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1" name="Line 84"/>
              <p:cNvSpPr>
                <a:spLocks noChangeShapeType="1"/>
              </p:cNvSpPr>
              <p:nvPr/>
            </p:nvSpPr>
            <p:spPr bwMode="auto">
              <a:xfrm flipH="1">
                <a:off x="2595563" y="3902075"/>
                <a:ext cx="2809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2" name="Line 85"/>
              <p:cNvSpPr>
                <a:spLocks noChangeShapeType="1"/>
              </p:cNvSpPr>
              <p:nvPr/>
            </p:nvSpPr>
            <p:spPr bwMode="auto">
              <a:xfrm flipH="1">
                <a:off x="3690938" y="4049713"/>
                <a:ext cx="17621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3" name="Line 86"/>
              <p:cNvSpPr>
                <a:spLocks noChangeShapeType="1"/>
              </p:cNvSpPr>
              <p:nvPr/>
            </p:nvSpPr>
            <p:spPr bwMode="auto">
              <a:xfrm flipH="1">
                <a:off x="3690938" y="4357688"/>
                <a:ext cx="17621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4" name="Line 87"/>
              <p:cNvSpPr>
                <a:spLocks noChangeShapeType="1"/>
              </p:cNvSpPr>
              <p:nvPr/>
            </p:nvSpPr>
            <p:spPr bwMode="auto">
              <a:xfrm>
                <a:off x="3290094" y="3562962"/>
                <a:ext cx="0" cy="200264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5" name="Rectangle 88"/>
              <p:cNvSpPr>
                <a:spLocks noChangeArrowheads="1"/>
              </p:cNvSpPr>
              <p:nvPr/>
            </p:nvSpPr>
            <p:spPr bwMode="auto">
              <a:xfrm>
                <a:off x="3841758" y="2904827"/>
                <a:ext cx="198421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D/E</a:t>
                </a:r>
              </a:p>
            </p:txBody>
          </p:sp>
          <p:sp>
            <p:nvSpPr>
              <p:cNvPr id="276" name="Rectangle 89"/>
              <p:cNvSpPr>
                <a:spLocks noChangeArrowheads="1"/>
              </p:cNvSpPr>
              <p:nvPr/>
            </p:nvSpPr>
            <p:spPr bwMode="auto">
              <a:xfrm>
                <a:off x="5640389" y="2894886"/>
                <a:ext cx="231755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E/M</a:t>
                </a:r>
              </a:p>
            </p:txBody>
          </p:sp>
          <p:sp>
            <p:nvSpPr>
              <p:cNvPr id="277" name="Rectangle 90"/>
              <p:cNvSpPr>
                <a:spLocks noChangeArrowheads="1"/>
              </p:cNvSpPr>
              <p:nvPr/>
            </p:nvSpPr>
            <p:spPr bwMode="auto">
              <a:xfrm>
                <a:off x="7408094" y="2896109"/>
                <a:ext cx="285726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M/W</a:t>
                </a:r>
              </a:p>
            </p:txBody>
          </p:sp>
          <p:sp>
            <p:nvSpPr>
              <p:cNvPr id="278" name="Freeform 92"/>
              <p:cNvSpPr>
                <a:spLocks/>
              </p:cNvSpPr>
              <p:nvPr/>
            </p:nvSpPr>
            <p:spPr bwMode="auto">
              <a:xfrm>
                <a:off x="6015038" y="4379913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4 w 24"/>
                  <a:gd name="T5" fmla="*/ 23 h 24"/>
                  <a:gd name="T6" fmla="*/ 16 w 24"/>
                  <a:gd name="T7" fmla="*/ 23 h 24"/>
                  <a:gd name="T8" fmla="*/ 18 w 24"/>
                  <a:gd name="T9" fmla="*/ 21 h 24"/>
                  <a:gd name="T10" fmla="*/ 20 w 24"/>
                  <a:gd name="T11" fmla="*/ 19 h 24"/>
                  <a:gd name="T12" fmla="*/ 20 w 24"/>
                  <a:gd name="T13" fmla="*/ 19 h 24"/>
                  <a:gd name="T14" fmla="*/ 21 w 24"/>
                  <a:gd name="T15" fmla="*/ 17 h 24"/>
                  <a:gd name="T16" fmla="*/ 21 w 24"/>
                  <a:gd name="T17" fmla="*/ 15 h 24"/>
                  <a:gd name="T18" fmla="*/ 23 w 24"/>
                  <a:gd name="T19" fmla="*/ 13 h 24"/>
                  <a:gd name="T20" fmla="*/ 23 w 24"/>
                  <a:gd name="T21" fmla="*/ 12 h 24"/>
                  <a:gd name="T22" fmla="*/ 23 w 24"/>
                  <a:gd name="T23" fmla="*/ 10 h 24"/>
                  <a:gd name="T24" fmla="*/ 21 w 24"/>
                  <a:gd name="T25" fmla="*/ 8 h 24"/>
                  <a:gd name="T26" fmla="*/ 21 w 24"/>
                  <a:gd name="T27" fmla="*/ 6 h 24"/>
                  <a:gd name="T28" fmla="*/ 20 w 24"/>
                  <a:gd name="T29" fmla="*/ 6 h 24"/>
                  <a:gd name="T30" fmla="*/ 20 w 24"/>
                  <a:gd name="T31" fmla="*/ 4 h 24"/>
                  <a:gd name="T32" fmla="*/ 18 w 24"/>
                  <a:gd name="T33" fmla="*/ 2 h 24"/>
                  <a:gd name="T34" fmla="*/ 16 w 24"/>
                  <a:gd name="T35" fmla="*/ 2 h 24"/>
                  <a:gd name="T36" fmla="*/ 14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2 w 24"/>
                  <a:gd name="T51" fmla="*/ 4 h 24"/>
                  <a:gd name="T52" fmla="*/ 2 w 24"/>
                  <a:gd name="T53" fmla="*/ 6 h 24"/>
                  <a:gd name="T54" fmla="*/ 0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2 h 24"/>
                  <a:gd name="T62" fmla="*/ 0 w 24"/>
                  <a:gd name="T63" fmla="*/ 13 h 24"/>
                  <a:gd name="T64" fmla="*/ 0 w 24"/>
                  <a:gd name="T65" fmla="*/ 15 h 24"/>
                  <a:gd name="T66" fmla="*/ 0 w 24"/>
                  <a:gd name="T67" fmla="*/ 17 h 24"/>
                  <a:gd name="T68" fmla="*/ 2 w 24"/>
                  <a:gd name="T69" fmla="*/ 19 h 24"/>
                  <a:gd name="T70" fmla="*/ 2 w 24"/>
                  <a:gd name="T71" fmla="*/ 19 h 24"/>
                  <a:gd name="T72" fmla="*/ 4 w 24"/>
                  <a:gd name="T73" fmla="*/ 21 h 24"/>
                  <a:gd name="T74" fmla="*/ 6 w 24"/>
                  <a:gd name="T75" fmla="*/ 23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1" y="17"/>
                    </a:lnTo>
                    <a:lnTo>
                      <a:pt x="21" y="15"/>
                    </a:lnTo>
                    <a:lnTo>
                      <a:pt x="23" y="13"/>
                    </a:lnTo>
                    <a:lnTo>
                      <a:pt x="23" y="12"/>
                    </a:lnTo>
                    <a:lnTo>
                      <a:pt x="23" y="10"/>
                    </a:lnTo>
                    <a:lnTo>
                      <a:pt x="21" y="8"/>
                    </a:lnTo>
                    <a:lnTo>
                      <a:pt x="21" y="6"/>
                    </a:lnTo>
                    <a:lnTo>
                      <a:pt x="20" y="6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2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4" y="21"/>
                    </a:lnTo>
                    <a:lnTo>
                      <a:pt x="6" y="23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9" name="Line 93"/>
              <p:cNvSpPr>
                <a:spLocks noChangeShapeType="1"/>
              </p:cNvSpPr>
              <p:nvPr/>
            </p:nvSpPr>
            <p:spPr bwMode="auto">
              <a:xfrm flipH="1">
                <a:off x="5840413" y="4805363"/>
                <a:ext cx="396875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0" name="Freeform 94"/>
              <p:cNvSpPr>
                <a:spLocks/>
              </p:cNvSpPr>
              <p:nvPr/>
            </p:nvSpPr>
            <p:spPr bwMode="auto">
              <a:xfrm>
                <a:off x="6034088" y="4398963"/>
                <a:ext cx="1433513" cy="969963"/>
              </a:xfrm>
              <a:custGeom>
                <a:avLst/>
                <a:gdLst>
                  <a:gd name="T0" fmla="*/ 902 w 1318"/>
                  <a:gd name="T1" fmla="*/ 608 h 410"/>
                  <a:gd name="T2" fmla="*/ 0 w 1318"/>
                  <a:gd name="T3" fmla="*/ 610 h 410"/>
                  <a:gd name="T4" fmla="*/ 0 w 1318"/>
                  <a:gd name="T5" fmla="*/ 0 h 410"/>
                  <a:gd name="T6" fmla="*/ 0 60000 65536"/>
                  <a:gd name="T7" fmla="*/ 0 60000 65536"/>
                  <a:gd name="T8" fmla="*/ 0 60000 65536"/>
                  <a:gd name="T9" fmla="*/ 0 w 1318"/>
                  <a:gd name="T10" fmla="*/ 0 h 410"/>
                  <a:gd name="T11" fmla="*/ 1318 w 1318"/>
                  <a:gd name="T12" fmla="*/ 410 h 41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18" h="410">
                    <a:moveTo>
                      <a:pt x="1317" y="408"/>
                    </a:moveTo>
                    <a:lnTo>
                      <a:pt x="0" y="409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1" name="Line 95"/>
              <p:cNvSpPr>
                <a:spLocks noChangeShapeType="1"/>
              </p:cNvSpPr>
              <p:nvPr/>
            </p:nvSpPr>
            <p:spPr bwMode="auto">
              <a:xfrm>
                <a:off x="5837238" y="5686425"/>
                <a:ext cx="1625600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2" name="Line 96"/>
              <p:cNvSpPr>
                <a:spLocks noChangeShapeType="1"/>
              </p:cNvSpPr>
              <p:nvPr/>
            </p:nvSpPr>
            <p:spPr bwMode="auto">
              <a:xfrm flipH="1">
                <a:off x="5840413" y="4398963"/>
                <a:ext cx="40163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3" name="Line 97"/>
              <p:cNvSpPr>
                <a:spLocks noChangeShapeType="1"/>
              </p:cNvSpPr>
              <p:nvPr/>
            </p:nvSpPr>
            <p:spPr bwMode="auto">
              <a:xfrm flipH="1">
                <a:off x="7224713" y="4391025"/>
                <a:ext cx="246063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4" name="Line 98"/>
              <p:cNvSpPr>
                <a:spLocks noChangeShapeType="1"/>
              </p:cNvSpPr>
              <p:nvPr/>
            </p:nvSpPr>
            <p:spPr bwMode="auto">
              <a:xfrm flipH="1" flipV="1">
                <a:off x="6734175" y="3978275"/>
                <a:ext cx="1588" cy="10477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grpSp>
            <p:nvGrpSpPr>
              <p:cNvPr id="285" name="Group 289"/>
              <p:cNvGrpSpPr>
                <a:grpSpLocks/>
              </p:cNvGrpSpPr>
              <p:nvPr/>
            </p:nvGrpSpPr>
            <p:grpSpPr bwMode="auto">
              <a:xfrm>
                <a:off x="6248407" y="3844926"/>
                <a:ext cx="966789" cy="1422401"/>
                <a:chOff x="3936" y="2422"/>
                <a:chExt cx="609" cy="896"/>
              </a:xfrm>
            </p:grpSpPr>
            <p:sp>
              <p:nvSpPr>
                <p:cNvPr id="404" name="Line 100"/>
                <p:cNvSpPr>
                  <a:spLocks noChangeShapeType="1"/>
                </p:cNvSpPr>
                <p:nvPr/>
              </p:nvSpPr>
              <p:spPr bwMode="auto">
                <a:xfrm flipH="1">
                  <a:off x="4248" y="3132"/>
                  <a:ext cx="1" cy="105"/>
                </a:xfrm>
                <a:prstGeom prst="line">
                  <a:avLst/>
                </a:prstGeom>
                <a:noFill/>
                <a:ln w="12700">
                  <a:solidFill>
                    <a:srgbClr val="EB75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405" name="Rectangle 101"/>
                <p:cNvSpPr>
                  <a:spLocks noChangeArrowheads="1"/>
                </p:cNvSpPr>
                <p:nvPr/>
              </p:nvSpPr>
              <p:spPr bwMode="auto">
                <a:xfrm>
                  <a:off x="4073" y="3235"/>
                  <a:ext cx="299" cy="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>
                      <a:solidFill>
                        <a:srgbClr val="EB7500"/>
                      </a:solidFill>
                      <a:latin typeface="+mj-lt"/>
                    </a:rPr>
                    <a:t>MemRead</a:t>
                  </a:r>
                  <a:endParaRPr lang="en-US" sz="900" dirty="0">
                    <a:solidFill>
                      <a:srgbClr val="EB7500"/>
                    </a:solidFill>
                    <a:latin typeface="+mj-lt"/>
                  </a:endParaRPr>
                </a:p>
              </p:txBody>
            </p:sp>
            <p:sp>
              <p:nvSpPr>
                <p:cNvPr id="406" name="Rectangle 102"/>
                <p:cNvSpPr>
                  <a:spLocks noChangeArrowheads="1"/>
                </p:cNvSpPr>
                <p:nvPr/>
              </p:nvSpPr>
              <p:spPr bwMode="auto">
                <a:xfrm>
                  <a:off x="4063" y="2422"/>
                  <a:ext cx="318" cy="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>
                      <a:solidFill>
                        <a:srgbClr val="EB7500"/>
                      </a:solidFill>
                      <a:latin typeface="+mj-lt"/>
                    </a:rPr>
                    <a:t>MemWrite</a:t>
                  </a:r>
                  <a:endParaRPr lang="en-US" sz="900" dirty="0">
                    <a:solidFill>
                      <a:srgbClr val="EB7500"/>
                    </a:solidFill>
                    <a:latin typeface="+mj-lt"/>
                  </a:endParaRPr>
                </a:p>
              </p:txBody>
            </p:sp>
            <p:sp>
              <p:nvSpPr>
                <p:cNvPr id="407" name="Rectangle 103"/>
                <p:cNvSpPr>
                  <a:spLocks noChangeArrowheads="1"/>
                </p:cNvSpPr>
                <p:nvPr/>
              </p:nvSpPr>
              <p:spPr bwMode="auto">
                <a:xfrm>
                  <a:off x="3936" y="2577"/>
                  <a:ext cx="609" cy="552"/>
                </a:xfrm>
                <a:prstGeom prst="rect">
                  <a:avLst/>
                </a:prstGeom>
                <a:solidFill>
                  <a:srgbClr val="FFFFCC"/>
                </a:solidFill>
                <a:ln w="19050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408" name="Rectangle 104"/>
                <p:cNvSpPr>
                  <a:spLocks noChangeArrowheads="1"/>
                </p:cNvSpPr>
                <p:nvPr/>
              </p:nvSpPr>
              <p:spPr bwMode="auto">
                <a:xfrm>
                  <a:off x="3950" y="2746"/>
                  <a:ext cx="181" cy="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Address</a:t>
                  </a:r>
                  <a:endParaRPr lang="en-US" sz="7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409" name="Rectangle 105"/>
                <p:cNvSpPr>
                  <a:spLocks noChangeArrowheads="1"/>
                </p:cNvSpPr>
                <p:nvPr/>
              </p:nvSpPr>
              <p:spPr bwMode="auto">
                <a:xfrm>
                  <a:off x="3948" y="2994"/>
                  <a:ext cx="247" cy="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Write </a:t>
                  </a: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Data</a:t>
                  </a:r>
                </a:p>
              </p:txBody>
            </p:sp>
            <p:sp>
              <p:nvSpPr>
                <p:cNvPr id="410" name="Rectangle 106"/>
                <p:cNvSpPr>
                  <a:spLocks noChangeArrowheads="1"/>
                </p:cNvSpPr>
                <p:nvPr/>
              </p:nvSpPr>
              <p:spPr bwMode="auto">
                <a:xfrm>
                  <a:off x="4300" y="2735"/>
                  <a:ext cx="230" cy="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Read </a:t>
                  </a: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Data</a:t>
                  </a:r>
                </a:p>
              </p:txBody>
            </p:sp>
            <p:sp>
              <p:nvSpPr>
                <p:cNvPr id="411" name="Rectangle 107"/>
                <p:cNvSpPr>
                  <a:spLocks noChangeArrowheads="1"/>
                </p:cNvSpPr>
                <p:nvPr/>
              </p:nvSpPr>
              <p:spPr bwMode="auto">
                <a:xfrm>
                  <a:off x="4281" y="2971"/>
                  <a:ext cx="249" cy="1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900" dirty="0">
                      <a:solidFill>
                        <a:srgbClr val="000000"/>
                      </a:solidFill>
                      <a:latin typeface="+mj-lt"/>
                    </a:rPr>
                    <a:t>Data</a:t>
                  </a:r>
                </a:p>
                <a:p>
                  <a:pPr algn="ctr">
                    <a:lnSpc>
                      <a:spcPct val="90000"/>
                    </a:lnSpc>
                  </a:pPr>
                  <a:r>
                    <a:rPr lang="en-US" sz="900">
                      <a:solidFill>
                        <a:srgbClr val="000000"/>
                      </a:solidFill>
                      <a:latin typeface="+mj-lt"/>
                    </a:rPr>
                    <a:t>Memory</a:t>
                  </a:r>
                  <a:endParaRPr lang="en-US" sz="9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</p:grpSp>
          <p:sp>
            <p:nvSpPr>
              <p:cNvPr id="286" name="Freeform 108"/>
              <p:cNvSpPr>
                <a:spLocks/>
              </p:cNvSpPr>
              <p:nvPr/>
            </p:nvSpPr>
            <p:spPr bwMode="auto">
              <a:xfrm>
                <a:off x="5961063" y="3573618"/>
                <a:ext cx="114300" cy="153833"/>
              </a:xfrm>
              <a:custGeom>
                <a:avLst/>
                <a:gdLst>
                  <a:gd name="T0" fmla="*/ 0 w 72"/>
                  <a:gd name="T1" fmla="*/ 0 h 72"/>
                  <a:gd name="T2" fmla="*/ 2 w 72"/>
                  <a:gd name="T3" fmla="*/ 446 h 72"/>
                  <a:gd name="T4" fmla="*/ 71 w 72"/>
                  <a:gd name="T5" fmla="*/ 446 h 72"/>
                  <a:gd name="T6" fmla="*/ 0 60000 65536"/>
                  <a:gd name="T7" fmla="*/ 0 60000 65536"/>
                  <a:gd name="T8" fmla="*/ 0 60000 65536"/>
                  <a:gd name="T9" fmla="*/ 0 w 72"/>
                  <a:gd name="T10" fmla="*/ 0 h 72"/>
                  <a:gd name="T11" fmla="*/ 72 w 72"/>
                  <a:gd name="T12" fmla="*/ 72 h 7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2" h="72">
                    <a:moveTo>
                      <a:pt x="0" y="0"/>
                    </a:moveTo>
                    <a:lnTo>
                      <a:pt x="2" y="71"/>
                    </a:lnTo>
                    <a:lnTo>
                      <a:pt x="71" y="71"/>
                    </a:lnTo>
                  </a:path>
                </a:pathLst>
              </a:custGeom>
              <a:noFill/>
              <a:ln w="1270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7" name="Freeform 109"/>
              <p:cNvSpPr>
                <a:spLocks/>
              </p:cNvSpPr>
              <p:nvPr/>
            </p:nvSpPr>
            <p:spPr bwMode="auto">
              <a:xfrm>
                <a:off x="5851525" y="3848100"/>
                <a:ext cx="223838" cy="363538"/>
              </a:xfrm>
              <a:custGeom>
                <a:avLst/>
                <a:gdLst>
                  <a:gd name="T0" fmla="*/ 0 w 141"/>
                  <a:gd name="T1" fmla="*/ 228 h 229"/>
                  <a:gd name="T2" fmla="*/ 71 w 141"/>
                  <a:gd name="T3" fmla="*/ 228 h 229"/>
                  <a:gd name="T4" fmla="*/ 71 w 141"/>
                  <a:gd name="T5" fmla="*/ 0 h 229"/>
                  <a:gd name="T6" fmla="*/ 140 w 141"/>
                  <a:gd name="T7" fmla="*/ 0 h 22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1"/>
                  <a:gd name="T13" fmla="*/ 0 h 229"/>
                  <a:gd name="T14" fmla="*/ 141 w 141"/>
                  <a:gd name="T15" fmla="*/ 229 h 22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1" h="229">
                    <a:moveTo>
                      <a:pt x="0" y="228"/>
                    </a:moveTo>
                    <a:lnTo>
                      <a:pt x="71" y="228"/>
                    </a:lnTo>
                    <a:lnTo>
                      <a:pt x="71" y="0"/>
                    </a:lnTo>
                    <a:lnTo>
                      <a:pt x="140" y="0"/>
                    </a:lnTo>
                  </a:path>
                </a:pathLst>
              </a:custGeom>
              <a:noFill/>
              <a:ln w="1270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8" name="Freeform 110"/>
              <p:cNvSpPr>
                <a:spLocks/>
              </p:cNvSpPr>
              <p:nvPr/>
            </p:nvSpPr>
            <p:spPr bwMode="auto">
              <a:xfrm>
                <a:off x="6073775" y="3692525"/>
                <a:ext cx="230188" cy="193675"/>
              </a:xfrm>
              <a:custGeom>
                <a:avLst/>
                <a:gdLst>
                  <a:gd name="T0" fmla="*/ 85 w 145"/>
                  <a:gd name="T1" fmla="*/ 119 h 122"/>
                  <a:gd name="T2" fmla="*/ 96 w 145"/>
                  <a:gd name="T3" fmla="*/ 119 h 122"/>
                  <a:gd name="T4" fmla="*/ 104 w 145"/>
                  <a:gd name="T5" fmla="*/ 117 h 122"/>
                  <a:gd name="T6" fmla="*/ 113 w 145"/>
                  <a:gd name="T7" fmla="*/ 113 h 122"/>
                  <a:gd name="T8" fmla="*/ 121 w 145"/>
                  <a:gd name="T9" fmla="*/ 107 h 122"/>
                  <a:gd name="T10" fmla="*/ 127 w 145"/>
                  <a:gd name="T11" fmla="*/ 102 h 122"/>
                  <a:gd name="T12" fmla="*/ 132 w 145"/>
                  <a:gd name="T13" fmla="*/ 96 h 122"/>
                  <a:gd name="T14" fmla="*/ 138 w 145"/>
                  <a:gd name="T15" fmla="*/ 88 h 122"/>
                  <a:gd name="T16" fmla="*/ 142 w 145"/>
                  <a:gd name="T17" fmla="*/ 79 h 122"/>
                  <a:gd name="T18" fmla="*/ 144 w 145"/>
                  <a:gd name="T19" fmla="*/ 69 h 122"/>
                  <a:gd name="T20" fmla="*/ 144 w 145"/>
                  <a:gd name="T21" fmla="*/ 60 h 122"/>
                  <a:gd name="T22" fmla="*/ 144 w 145"/>
                  <a:gd name="T23" fmla="*/ 50 h 122"/>
                  <a:gd name="T24" fmla="*/ 142 w 145"/>
                  <a:gd name="T25" fmla="*/ 40 h 122"/>
                  <a:gd name="T26" fmla="*/ 138 w 145"/>
                  <a:gd name="T27" fmla="*/ 33 h 122"/>
                  <a:gd name="T28" fmla="*/ 132 w 145"/>
                  <a:gd name="T29" fmla="*/ 25 h 122"/>
                  <a:gd name="T30" fmla="*/ 127 w 145"/>
                  <a:gd name="T31" fmla="*/ 17 h 122"/>
                  <a:gd name="T32" fmla="*/ 121 w 145"/>
                  <a:gd name="T33" fmla="*/ 12 h 122"/>
                  <a:gd name="T34" fmla="*/ 113 w 145"/>
                  <a:gd name="T35" fmla="*/ 6 h 122"/>
                  <a:gd name="T36" fmla="*/ 104 w 145"/>
                  <a:gd name="T37" fmla="*/ 2 h 122"/>
                  <a:gd name="T38" fmla="*/ 96 w 145"/>
                  <a:gd name="T39" fmla="*/ 0 h 122"/>
                  <a:gd name="T40" fmla="*/ 86 w 145"/>
                  <a:gd name="T41" fmla="*/ 0 h 122"/>
                  <a:gd name="T42" fmla="*/ 0 w 145"/>
                  <a:gd name="T43" fmla="*/ 0 h 122"/>
                  <a:gd name="T44" fmla="*/ 0 w 145"/>
                  <a:gd name="T45" fmla="*/ 121 h 122"/>
                  <a:gd name="T46" fmla="*/ 86 w 145"/>
                  <a:gd name="T47" fmla="*/ 121 h 122"/>
                  <a:gd name="T48" fmla="*/ 86 w 145"/>
                  <a:gd name="T49" fmla="*/ 121 h 12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145"/>
                  <a:gd name="T76" fmla="*/ 0 h 122"/>
                  <a:gd name="T77" fmla="*/ 145 w 145"/>
                  <a:gd name="T78" fmla="*/ 122 h 122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145" h="122">
                    <a:moveTo>
                      <a:pt x="85" y="119"/>
                    </a:moveTo>
                    <a:lnTo>
                      <a:pt x="96" y="119"/>
                    </a:lnTo>
                    <a:lnTo>
                      <a:pt x="104" y="117"/>
                    </a:lnTo>
                    <a:lnTo>
                      <a:pt x="113" y="113"/>
                    </a:lnTo>
                    <a:lnTo>
                      <a:pt x="121" y="107"/>
                    </a:lnTo>
                    <a:lnTo>
                      <a:pt x="127" y="102"/>
                    </a:lnTo>
                    <a:lnTo>
                      <a:pt x="132" y="96"/>
                    </a:lnTo>
                    <a:lnTo>
                      <a:pt x="138" y="88"/>
                    </a:lnTo>
                    <a:lnTo>
                      <a:pt x="142" y="79"/>
                    </a:lnTo>
                    <a:lnTo>
                      <a:pt x="144" y="69"/>
                    </a:lnTo>
                    <a:lnTo>
                      <a:pt x="144" y="60"/>
                    </a:lnTo>
                    <a:lnTo>
                      <a:pt x="144" y="50"/>
                    </a:lnTo>
                    <a:lnTo>
                      <a:pt x="142" y="40"/>
                    </a:lnTo>
                    <a:lnTo>
                      <a:pt x="138" y="33"/>
                    </a:lnTo>
                    <a:lnTo>
                      <a:pt x="132" y="25"/>
                    </a:lnTo>
                    <a:lnTo>
                      <a:pt x="127" y="17"/>
                    </a:lnTo>
                    <a:lnTo>
                      <a:pt x="121" y="12"/>
                    </a:lnTo>
                    <a:lnTo>
                      <a:pt x="113" y="6"/>
                    </a:lnTo>
                    <a:lnTo>
                      <a:pt x="104" y="2"/>
                    </a:lnTo>
                    <a:lnTo>
                      <a:pt x="96" y="0"/>
                    </a:lnTo>
                    <a:lnTo>
                      <a:pt x="86" y="0"/>
                    </a:lnTo>
                    <a:lnTo>
                      <a:pt x="0" y="0"/>
                    </a:lnTo>
                    <a:lnTo>
                      <a:pt x="0" y="121"/>
                    </a:lnTo>
                    <a:lnTo>
                      <a:pt x="86" y="121"/>
                    </a:lnTo>
                  </a:path>
                </a:pathLst>
              </a:custGeom>
              <a:solidFill>
                <a:srgbClr val="FFE6CD"/>
              </a:solidFill>
              <a:ln w="1905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9" name="Rectangle 111"/>
              <p:cNvSpPr>
                <a:spLocks noChangeArrowheads="1"/>
              </p:cNvSpPr>
              <p:nvPr/>
            </p:nvSpPr>
            <p:spPr bwMode="auto">
              <a:xfrm>
                <a:off x="5913438" y="3516313"/>
                <a:ext cx="322235" cy="13154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Branch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291" name="Line 113"/>
              <p:cNvSpPr>
                <a:spLocks noChangeShapeType="1"/>
              </p:cNvSpPr>
              <p:nvPr/>
            </p:nvSpPr>
            <p:spPr bwMode="auto">
              <a:xfrm>
                <a:off x="2449513" y="6076950"/>
                <a:ext cx="533241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2" name="Line 114"/>
              <p:cNvSpPr>
                <a:spLocks noChangeShapeType="1"/>
              </p:cNvSpPr>
              <p:nvPr/>
            </p:nvSpPr>
            <p:spPr bwMode="auto">
              <a:xfrm flipV="1">
                <a:off x="2452688" y="4405313"/>
                <a:ext cx="0" cy="16764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3" name="Line 115"/>
              <p:cNvSpPr>
                <a:spLocks noChangeShapeType="1"/>
              </p:cNvSpPr>
              <p:nvPr/>
            </p:nvSpPr>
            <p:spPr bwMode="auto">
              <a:xfrm>
                <a:off x="2446338" y="4400550"/>
                <a:ext cx="4206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4" name="Line 116"/>
              <p:cNvSpPr>
                <a:spLocks noChangeShapeType="1"/>
              </p:cNvSpPr>
              <p:nvPr/>
            </p:nvSpPr>
            <p:spPr bwMode="auto">
              <a:xfrm>
                <a:off x="2687684" y="4633913"/>
                <a:ext cx="18410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5" name="Line 117"/>
              <p:cNvSpPr>
                <a:spLocks noChangeShapeType="1"/>
              </p:cNvSpPr>
              <p:nvPr/>
            </p:nvSpPr>
            <p:spPr bwMode="auto">
              <a:xfrm flipV="1">
                <a:off x="2687684" y="4633913"/>
                <a:ext cx="0" cy="15716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6" name="Line 118"/>
              <p:cNvSpPr>
                <a:spLocks noChangeShapeType="1"/>
              </p:cNvSpPr>
              <p:nvPr/>
            </p:nvSpPr>
            <p:spPr bwMode="auto">
              <a:xfrm>
                <a:off x="2687685" y="6207125"/>
                <a:ext cx="53514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7" name="Line 119"/>
              <p:cNvSpPr>
                <a:spLocks noChangeShapeType="1"/>
              </p:cNvSpPr>
              <p:nvPr/>
            </p:nvSpPr>
            <p:spPr bwMode="auto">
              <a:xfrm flipH="1" flipV="1">
                <a:off x="7897813" y="4159919"/>
                <a:ext cx="0" cy="162844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8" name="Line 120"/>
              <p:cNvSpPr>
                <a:spLocks noChangeShapeType="1"/>
              </p:cNvSpPr>
              <p:nvPr/>
            </p:nvSpPr>
            <p:spPr bwMode="auto">
              <a:xfrm flipH="1">
                <a:off x="7620000" y="4394200"/>
                <a:ext cx="182563" cy="47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9" name="Freeform 121"/>
              <p:cNvSpPr>
                <a:spLocks/>
              </p:cNvSpPr>
              <p:nvPr/>
            </p:nvSpPr>
            <p:spPr bwMode="auto">
              <a:xfrm>
                <a:off x="7620000" y="4725988"/>
                <a:ext cx="188913" cy="642938"/>
              </a:xfrm>
              <a:custGeom>
                <a:avLst/>
                <a:gdLst>
                  <a:gd name="T0" fmla="*/ 118 w 104"/>
                  <a:gd name="T1" fmla="*/ 0 h 204"/>
                  <a:gd name="T2" fmla="*/ 60 w 104"/>
                  <a:gd name="T3" fmla="*/ 0 h 204"/>
                  <a:gd name="T4" fmla="*/ 60 w 104"/>
                  <a:gd name="T5" fmla="*/ 403 h 204"/>
                  <a:gd name="T6" fmla="*/ 0 w 104"/>
                  <a:gd name="T7" fmla="*/ 403 h 20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4"/>
                  <a:gd name="T13" fmla="*/ 0 h 204"/>
                  <a:gd name="T14" fmla="*/ 104 w 104"/>
                  <a:gd name="T15" fmla="*/ 204 h 20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4" h="204">
                    <a:moveTo>
                      <a:pt x="103" y="0"/>
                    </a:moveTo>
                    <a:lnTo>
                      <a:pt x="52" y="0"/>
                    </a:lnTo>
                    <a:lnTo>
                      <a:pt x="52" y="203"/>
                    </a:lnTo>
                    <a:lnTo>
                      <a:pt x="0" y="203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0" name="Rectangle 122"/>
              <p:cNvSpPr>
                <a:spLocks noChangeArrowheads="1"/>
              </p:cNvSpPr>
              <p:nvPr/>
            </p:nvSpPr>
            <p:spPr bwMode="auto">
              <a:xfrm>
                <a:off x="7672388" y="4103688"/>
                <a:ext cx="514306" cy="13154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MemtoReg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301" name="Line 123"/>
              <p:cNvSpPr>
                <a:spLocks noChangeShapeType="1"/>
              </p:cNvSpPr>
              <p:nvPr/>
            </p:nvSpPr>
            <p:spPr bwMode="auto">
              <a:xfrm>
                <a:off x="7624763" y="5686425"/>
                <a:ext cx="152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2" name="Line 124"/>
              <p:cNvSpPr>
                <a:spLocks noChangeShapeType="1"/>
              </p:cNvSpPr>
              <p:nvPr/>
            </p:nvSpPr>
            <p:spPr bwMode="auto">
              <a:xfrm rot="5400000">
                <a:off x="7572375" y="5881688"/>
                <a:ext cx="4000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3" name="Line 125"/>
              <p:cNvSpPr>
                <a:spLocks noChangeShapeType="1"/>
              </p:cNvSpPr>
              <p:nvPr/>
            </p:nvSpPr>
            <p:spPr bwMode="auto">
              <a:xfrm flipV="1">
                <a:off x="8043863" y="4557713"/>
                <a:ext cx="0" cy="16525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4" name="Line 126"/>
              <p:cNvSpPr>
                <a:spLocks noChangeShapeType="1"/>
              </p:cNvSpPr>
              <p:nvPr/>
            </p:nvSpPr>
            <p:spPr bwMode="auto">
              <a:xfrm flipV="1">
                <a:off x="7977188" y="4557713"/>
                <a:ext cx="66675" cy="47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5" name="Freeform 127"/>
              <p:cNvSpPr>
                <a:spLocks/>
              </p:cNvSpPr>
              <p:nvPr/>
            </p:nvSpPr>
            <p:spPr bwMode="auto">
              <a:xfrm>
                <a:off x="1009650" y="3030538"/>
                <a:ext cx="438150" cy="1001713"/>
              </a:xfrm>
              <a:custGeom>
                <a:avLst/>
                <a:gdLst>
                  <a:gd name="T0" fmla="*/ 275 w 194"/>
                  <a:gd name="T1" fmla="*/ 0 h 631"/>
                  <a:gd name="T2" fmla="*/ 0 w 194"/>
                  <a:gd name="T3" fmla="*/ 2 h 631"/>
                  <a:gd name="T4" fmla="*/ 0 w 194"/>
                  <a:gd name="T5" fmla="*/ 630 h 631"/>
                  <a:gd name="T6" fmla="*/ 0 60000 65536"/>
                  <a:gd name="T7" fmla="*/ 0 60000 65536"/>
                  <a:gd name="T8" fmla="*/ 0 60000 65536"/>
                  <a:gd name="T9" fmla="*/ 0 w 194"/>
                  <a:gd name="T10" fmla="*/ 0 h 631"/>
                  <a:gd name="T11" fmla="*/ 194 w 194"/>
                  <a:gd name="T12" fmla="*/ 631 h 6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4" h="631">
                    <a:moveTo>
                      <a:pt x="193" y="0"/>
                    </a:moveTo>
                    <a:lnTo>
                      <a:pt x="0" y="2"/>
                    </a:lnTo>
                    <a:lnTo>
                      <a:pt x="0" y="63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6" name="Freeform 128"/>
              <p:cNvSpPr>
                <a:spLocks/>
              </p:cNvSpPr>
              <p:nvPr/>
            </p:nvSpPr>
            <p:spPr bwMode="auto">
              <a:xfrm>
                <a:off x="990600" y="4011613"/>
                <a:ext cx="38100" cy="38100"/>
              </a:xfrm>
              <a:custGeom>
                <a:avLst/>
                <a:gdLst>
                  <a:gd name="T0" fmla="*/ 12 w 24"/>
                  <a:gd name="T1" fmla="*/ 21 h 24"/>
                  <a:gd name="T2" fmla="*/ 14 w 24"/>
                  <a:gd name="T3" fmla="*/ 21 h 24"/>
                  <a:gd name="T4" fmla="*/ 16 w 24"/>
                  <a:gd name="T5" fmla="*/ 21 h 24"/>
                  <a:gd name="T6" fmla="*/ 17 w 24"/>
                  <a:gd name="T7" fmla="*/ 21 h 24"/>
                  <a:gd name="T8" fmla="*/ 19 w 24"/>
                  <a:gd name="T9" fmla="*/ 19 h 24"/>
                  <a:gd name="T10" fmla="*/ 19 w 24"/>
                  <a:gd name="T11" fmla="*/ 19 h 24"/>
                  <a:gd name="T12" fmla="*/ 21 w 24"/>
                  <a:gd name="T13" fmla="*/ 18 h 24"/>
                  <a:gd name="T14" fmla="*/ 23 w 24"/>
                  <a:gd name="T15" fmla="*/ 16 h 24"/>
                  <a:gd name="T16" fmla="*/ 23 w 24"/>
                  <a:gd name="T17" fmla="*/ 14 h 24"/>
                  <a:gd name="T18" fmla="*/ 23 w 24"/>
                  <a:gd name="T19" fmla="*/ 14 h 24"/>
                  <a:gd name="T20" fmla="*/ 23 w 24"/>
                  <a:gd name="T21" fmla="*/ 12 h 24"/>
                  <a:gd name="T22" fmla="*/ 23 w 24"/>
                  <a:gd name="T23" fmla="*/ 10 h 24"/>
                  <a:gd name="T24" fmla="*/ 23 w 24"/>
                  <a:gd name="T25" fmla="*/ 8 h 24"/>
                  <a:gd name="T26" fmla="*/ 23 w 24"/>
                  <a:gd name="T27" fmla="*/ 6 h 24"/>
                  <a:gd name="T28" fmla="*/ 21 w 24"/>
                  <a:gd name="T29" fmla="*/ 4 h 24"/>
                  <a:gd name="T30" fmla="*/ 19 w 24"/>
                  <a:gd name="T31" fmla="*/ 2 h 24"/>
                  <a:gd name="T32" fmla="*/ 19 w 24"/>
                  <a:gd name="T33" fmla="*/ 2 h 24"/>
                  <a:gd name="T34" fmla="*/ 17 w 24"/>
                  <a:gd name="T35" fmla="*/ 0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0 h 24"/>
                  <a:gd name="T48" fmla="*/ 6 w 24"/>
                  <a:gd name="T49" fmla="*/ 2 h 24"/>
                  <a:gd name="T50" fmla="*/ 4 w 24"/>
                  <a:gd name="T51" fmla="*/ 2 h 24"/>
                  <a:gd name="T52" fmla="*/ 2 w 24"/>
                  <a:gd name="T53" fmla="*/ 4 h 24"/>
                  <a:gd name="T54" fmla="*/ 2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2 h 24"/>
                  <a:gd name="T62" fmla="*/ 0 w 24"/>
                  <a:gd name="T63" fmla="*/ 14 h 24"/>
                  <a:gd name="T64" fmla="*/ 0 w 24"/>
                  <a:gd name="T65" fmla="*/ 14 h 24"/>
                  <a:gd name="T66" fmla="*/ 2 w 24"/>
                  <a:gd name="T67" fmla="*/ 16 h 24"/>
                  <a:gd name="T68" fmla="*/ 2 w 24"/>
                  <a:gd name="T69" fmla="*/ 18 h 24"/>
                  <a:gd name="T70" fmla="*/ 4 w 24"/>
                  <a:gd name="T71" fmla="*/ 19 h 24"/>
                  <a:gd name="T72" fmla="*/ 6 w 24"/>
                  <a:gd name="T73" fmla="*/ 19 h 24"/>
                  <a:gd name="T74" fmla="*/ 6 w 24"/>
                  <a:gd name="T75" fmla="*/ 21 h 24"/>
                  <a:gd name="T76" fmla="*/ 8 w 24"/>
                  <a:gd name="T77" fmla="*/ 21 h 24"/>
                  <a:gd name="T78" fmla="*/ 10 w 24"/>
                  <a:gd name="T79" fmla="*/ 21 h 24"/>
                  <a:gd name="T80" fmla="*/ 12 w 24"/>
                  <a:gd name="T81" fmla="*/ 23 h 24"/>
                  <a:gd name="T82" fmla="*/ 12 w 24"/>
                  <a:gd name="T83" fmla="*/ 23 h 24"/>
                  <a:gd name="T84" fmla="*/ 12 w 24"/>
                  <a:gd name="T85" fmla="*/ 21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2" y="21"/>
                    </a:moveTo>
                    <a:lnTo>
                      <a:pt x="14" y="21"/>
                    </a:lnTo>
                    <a:lnTo>
                      <a:pt x="16" y="21"/>
                    </a:lnTo>
                    <a:lnTo>
                      <a:pt x="17" y="21"/>
                    </a:lnTo>
                    <a:lnTo>
                      <a:pt x="19" y="19"/>
                    </a:lnTo>
                    <a:lnTo>
                      <a:pt x="21" y="18"/>
                    </a:lnTo>
                    <a:lnTo>
                      <a:pt x="23" y="16"/>
                    </a:lnTo>
                    <a:lnTo>
                      <a:pt x="23" y="14"/>
                    </a:lnTo>
                    <a:lnTo>
                      <a:pt x="23" y="12"/>
                    </a:lnTo>
                    <a:lnTo>
                      <a:pt x="23" y="10"/>
                    </a:lnTo>
                    <a:lnTo>
                      <a:pt x="23" y="8"/>
                    </a:lnTo>
                    <a:lnTo>
                      <a:pt x="23" y="6"/>
                    </a:lnTo>
                    <a:lnTo>
                      <a:pt x="21" y="4"/>
                    </a:lnTo>
                    <a:lnTo>
                      <a:pt x="19" y="2"/>
                    </a:lnTo>
                    <a:lnTo>
                      <a:pt x="17" y="0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2" y="16"/>
                    </a:lnTo>
                    <a:lnTo>
                      <a:pt x="2" y="18"/>
                    </a:lnTo>
                    <a:lnTo>
                      <a:pt x="4" y="19"/>
                    </a:lnTo>
                    <a:lnTo>
                      <a:pt x="6" y="19"/>
                    </a:lnTo>
                    <a:lnTo>
                      <a:pt x="6" y="21"/>
                    </a:lnTo>
                    <a:lnTo>
                      <a:pt x="8" y="21"/>
                    </a:lnTo>
                    <a:lnTo>
                      <a:pt x="10" y="21"/>
                    </a:lnTo>
                    <a:lnTo>
                      <a:pt x="12" y="23"/>
                    </a:lnTo>
                    <a:lnTo>
                      <a:pt x="12" y="21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7" name="Rectangle 129"/>
              <p:cNvSpPr>
                <a:spLocks noChangeArrowheads="1"/>
              </p:cNvSpPr>
              <p:nvPr/>
            </p:nvSpPr>
            <p:spPr bwMode="auto">
              <a:xfrm>
                <a:off x="1115889" y="3365813"/>
                <a:ext cx="241279" cy="2198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4</a:t>
                </a:r>
              </a:p>
            </p:txBody>
          </p:sp>
          <p:sp>
            <p:nvSpPr>
              <p:cNvPr id="308" name="Freeform 130"/>
              <p:cNvSpPr>
                <a:spLocks/>
              </p:cNvSpPr>
              <p:nvPr/>
            </p:nvSpPr>
            <p:spPr bwMode="auto">
              <a:xfrm>
                <a:off x="2157413" y="3081338"/>
                <a:ext cx="147638" cy="2820988"/>
              </a:xfrm>
              <a:custGeom>
                <a:avLst/>
                <a:gdLst>
                  <a:gd name="T0" fmla="*/ 90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0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9" name="Freeform 133"/>
              <p:cNvSpPr>
                <a:spLocks/>
              </p:cNvSpPr>
              <p:nvPr/>
            </p:nvSpPr>
            <p:spPr bwMode="auto">
              <a:xfrm>
                <a:off x="1452563" y="2935288"/>
                <a:ext cx="452438" cy="655638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FF99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10" name="Line 134"/>
              <p:cNvSpPr>
                <a:spLocks noChangeShapeType="1"/>
              </p:cNvSpPr>
              <p:nvPr/>
            </p:nvSpPr>
            <p:spPr bwMode="auto">
              <a:xfrm flipH="1">
                <a:off x="1287463" y="3479800"/>
                <a:ext cx="161925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11" name="Rectangle 135"/>
              <p:cNvSpPr>
                <a:spLocks noChangeArrowheads="1"/>
              </p:cNvSpPr>
              <p:nvPr/>
            </p:nvSpPr>
            <p:spPr bwMode="auto">
              <a:xfrm>
                <a:off x="1336697" y="4441825"/>
                <a:ext cx="500019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Instruction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Memory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312" name="Rectangle 137"/>
              <p:cNvSpPr>
                <a:spLocks noChangeArrowheads="1"/>
              </p:cNvSpPr>
              <p:nvPr/>
            </p:nvSpPr>
            <p:spPr bwMode="auto">
              <a:xfrm>
                <a:off x="1185863" y="3976688"/>
                <a:ext cx="368269" cy="1183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Address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313" name="Rectangle 138"/>
              <p:cNvSpPr>
                <a:spLocks noChangeArrowheads="1"/>
              </p:cNvSpPr>
              <p:nvPr/>
            </p:nvSpPr>
            <p:spPr bwMode="auto">
              <a:xfrm>
                <a:off x="1595438" y="3162300"/>
                <a:ext cx="182547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Add</a:t>
                </a:r>
              </a:p>
            </p:txBody>
          </p:sp>
          <p:sp>
            <p:nvSpPr>
              <p:cNvPr id="314" name="Rectangle 139"/>
              <p:cNvSpPr>
                <a:spLocks noChangeArrowheads="1"/>
              </p:cNvSpPr>
              <p:nvPr/>
            </p:nvSpPr>
            <p:spPr bwMode="auto">
              <a:xfrm>
                <a:off x="2137092" y="2888971"/>
                <a:ext cx="195246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F/D</a:t>
                </a:r>
              </a:p>
            </p:txBody>
          </p:sp>
          <p:grpSp>
            <p:nvGrpSpPr>
              <p:cNvPr id="315" name="Group 140"/>
              <p:cNvGrpSpPr>
                <a:grpSpLocks/>
              </p:cNvGrpSpPr>
              <p:nvPr/>
            </p:nvGrpSpPr>
            <p:grpSpPr bwMode="auto">
              <a:xfrm>
                <a:off x="685800" y="3836988"/>
                <a:ext cx="247650" cy="388938"/>
                <a:chOff x="480" y="2155"/>
                <a:chExt cx="156" cy="245"/>
              </a:xfrm>
            </p:grpSpPr>
            <p:sp>
              <p:nvSpPr>
                <p:cNvPr id="402" name="Freeform 141"/>
                <p:cNvSpPr>
                  <a:spLocks/>
                </p:cNvSpPr>
                <p:nvPr/>
              </p:nvSpPr>
              <p:spPr bwMode="auto">
                <a:xfrm>
                  <a:off x="480" y="2155"/>
                  <a:ext cx="156" cy="245"/>
                </a:xfrm>
                <a:custGeom>
                  <a:avLst/>
                  <a:gdLst>
                    <a:gd name="T0" fmla="*/ 155 w 104"/>
                    <a:gd name="T1" fmla="*/ 242 h 245"/>
                    <a:gd name="T2" fmla="*/ 155 w 104"/>
                    <a:gd name="T3" fmla="*/ 0 h 245"/>
                    <a:gd name="T4" fmla="*/ 0 w 104"/>
                    <a:gd name="T5" fmla="*/ 0 h 245"/>
                    <a:gd name="T6" fmla="*/ 0 w 104"/>
                    <a:gd name="T7" fmla="*/ 244 h 245"/>
                    <a:gd name="T8" fmla="*/ 155 w 104"/>
                    <a:gd name="T9" fmla="*/ 244 h 245"/>
                    <a:gd name="T10" fmla="*/ 155 w 104"/>
                    <a:gd name="T11" fmla="*/ 244 h 24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4"/>
                    <a:gd name="T19" fmla="*/ 0 h 245"/>
                    <a:gd name="T20" fmla="*/ 104 w 104"/>
                    <a:gd name="T21" fmla="*/ 245 h 24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4" h="245">
                      <a:moveTo>
                        <a:pt x="103" y="242"/>
                      </a:moveTo>
                      <a:lnTo>
                        <a:pt x="103" y="0"/>
                      </a:lnTo>
                      <a:lnTo>
                        <a:pt x="0" y="0"/>
                      </a:lnTo>
                      <a:lnTo>
                        <a:pt x="0" y="244"/>
                      </a:lnTo>
                      <a:lnTo>
                        <a:pt x="103" y="244"/>
                      </a:lnTo>
                    </a:path>
                  </a:pathLst>
                </a:custGeom>
                <a:solidFill>
                  <a:srgbClr val="FFE6CD"/>
                </a:solidFill>
                <a:ln w="190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403" name="Rectangle 142"/>
                <p:cNvSpPr>
                  <a:spLocks noChangeArrowheads="1"/>
                </p:cNvSpPr>
                <p:nvPr/>
              </p:nvSpPr>
              <p:spPr bwMode="auto">
                <a:xfrm>
                  <a:off x="522" y="2240"/>
                  <a:ext cx="76" cy="83"/>
                </a:xfrm>
                <a:prstGeom prst="rect">
                  <a:avLst/>
                </a:prstGeom>
                <a:solidFill>
                  <a:srgbClr val="FFE6C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 dirty="0">
                      <a:solidFill>
                        <a:srgbClr val="000000"/>
                      </a:solidFill>
                      <a:latin typeface="+mj-lt"/>
                    </a:rPr>
                    <a:t>PC</a:t>
                  </a:r>
                </a:p>
              </p:txBody>
            </p:sp>
          </p:grpSp>
          <p:sp>
            <p:nvSpPr>
              <p:cNvPr id="316" name="Line 143"/>
              <p:cNvSpPr>
                <a:spLocks noChangeShapeType="1"/>
              </p:cNvSpPr>
              <p:nvPr/>
            </p:nvSpPr>
            <p:spPr bwMode="auto">
              <a:xfrm flipH="1">
                <a:off x="2047875" y="4305300"/>
                <a:ext cx="1143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17" name="Line 144"/>
              <p:cNvSpPr>
                <a:spLocks noChangeShapeType="1"/>
              </p:cNvSpPr>
              <p:nvPr/>
            </p:nvSpPr>
            <p:spPr bwMode="auto">
              <a:xfrm flipV="1">
                <a:off x="1997077" y="2864659"/>
                <a:ext cx="0" cy="39844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18" name="Line 145"/>
              <p:cNvSpPr>
                <a:spLocks noChangeShapeType="1"/>
              </p:cNvSpPr>
              <p:nvPr/>
            </p:nvSpPr>
            <p:spPr bwMode="auto">
              <a:xfrm flipH="1" flipV="1">
                <a:off x="6100763" y="2574925"/>
                <a:ext cx="0" cy="90328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19" name="Line 146"/>
              <p:cNvSpPr>
                <a:spLocks noChangeShapeType="1"/>
              </p:cNvSpPr>
              <p:nvPr/>
            </p:nvSpPr>
            <p:spPr bwMode="auto">
              <a:xfrm rot="5400000" flipH="1" flipV="1">
                <a:off x="1612901" y="2482849"/>
                <a:ext cx="0" cy="76835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20" name="Line 147"/>
              <p:cNvSpPr>
                <a:spLocks noChangeShapeType="1"/>
              </p:cNvSpPr>
              <p:nvPr/>
            </p:nvSpPr>
            <p:spPr bwMode="auto">
              <a:xfrm rot="16200000" flipV="1">
                <a:off x="5962650" y="3335338"/>
                <a:ext cx="4763" cy="2714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21" name="Line 148"/>
              <p:cNvSpPr>
                <a:spLocks noChangeShapeType="1"/>
              </p:cNvSpPr>
              <p:nvPr/>
            </p:nvSpPr>
            <p:spPr bwMode="auto">
              <a:xfrm rot="16200000" flipV="1">
                <a:off x="827088" y="2465388"/>
                <a:ext cx="0" cy="5000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22" name="Line 149"/>
              <p:cNvSpPr>
                <a:spLocks noChangeShapeType="1"/>
              </p:cNvSpPr>
              <p:nvPr/>
            </p:nvSpPr>
            <p:spPr bwMode="auto">
              <a:xfrm flipV="1">
                <a:off x="571500" y="2709863"/>
                <a:ext cx="0" cy="13287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23" name="Line 150"/>
              <p:cNvSpPr>
                <a:spLocks noChangeShapeType="1"/>
              </p:cNvSpPr>
              <p:nvPr/>
            </p:nvSpPr>
            <p:spPr bwMode="auto">
              <a:xfrm rot="16200000" flipV="1">
                <a:off x="623888" y="3976688"/>
                <a:ext cx="0" cy="1047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grpSp>
            <p:nvGrpSpPr>
              <p:cNvPr id="324" name="Group 285"/>
              <p:cNvGrpSpPr>
                <a:grpSpLocks/>
              </p:cNvGrpSpPr>
              <p:nvPr/>
            </p:nvGrpSpPr>
            <p:grpSpPr bwMode="auto">
              <a:xfrm>
                <a:off x="4400559" y="4268788"/>
                <a:ext cx="233363" cy="509588"/>
                <a:chOff x="2772" y="2689"/>
                <a:chExt cx="147" cy="321"/>
              </a:xfrm>
            </p:grpSpPr>
            <p:sp>
              <p:nvSpPr>
                <p:cNvPr id="398" name="AutoShape 160"/>
                <p:cNvSpPr>
                  <a:spLocks noChangeArrowheads="1"/>
                </p:cNvSpPr>
                <p:nvPr/>
              </p:nvSpPr>
              <p:spPr bwMode="auto">
                <a:xfrm rot="5400000">
                  <a:off x="2713" y="2799"/>
                  <a:ext cx="297" cy="96"/>
                </a:xfrm>
                <a:prstGeom prst="flowChartTerminator">
                  <a:avLst/>
                </a:prstGeom>
                <a:solidFill>
                  <a:srgbClr val="EAEAEA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399" name="Rectangle 157"/>
                <p:cNvSpPr>
                  <a:spLocks noChangeArrowheads="1"/>
                </p:cNvSpPr>
                <p:nvPr/>
              </p:nvSpPr>
              <p:spPr bwMode="auto">
                <a:xfrm>
                  <a:off x="2775" y="2689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400" name="Rectangle 158"/>
                <p:cNvSpPr>
                  <a:spLocks noChangeArrowheads="1"/>
                </p:cNvSpPr>
                <p:nvPr/>
              </p:nvSpPr>
              <p:spPr bwMode="auto">
                <a:xfrm>
                  <a:off x="2772" y="2890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401" name="Rectangle 159"/>
                <p:cNvSpPr>
                  <a:spLocks noChangeArrowheads="1"/>
                </p:cNvSpPr>
                <p:nvPr/>
              </p:nvSpPr>
              <p:spPr bwMode="auto">
                <a:xfrm>
                  <a:off x="2851" y="2783"/>
                  <a:ext cx="44" cy="138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x</a:t>
                  </a:r>
                </a:p>
              </p:txBody>
            </p:sp>
          </p:grpSp>
          <p:sp>
            <p:nvSpPr>
              <p:cNvPr id="325" name="Line 161"/>
              <p:cNvSpPr>
                <a:spLocks noChangeShapeType="1"/>
              </p:cNvSpPr>
              <p:nvPr/>
            </p:nvSpPr>
            <p:spPr bwMode="auto">
              <a:xfrm flipV="1">
                <a:off x="5029200" y="4552950"/>
                <a:ext cx="0" cy="620713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26" name="Line 162"/>
              <p:cNvSpPr>
                <a:spLocks noChangeShapeType="1"/>
              </p:cNvSpPr>
              <p:nvPr/>
            </p:nvSpPr>
            <p:spPr bwMode="auto">
              <a:xfrm rot="5400000" flipV="1">
                <a:off x="4987925" y="5122863"/>
                <a:ext cx="0" cy="8255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grpSp>
            <p:nvGrpSpPr>
              <p:cNvPr id="327" name="Group 288"/>
              <p:cNvGrpSpPr>
                <a:grpSpLocks/>
              </p:cNvGrpSpPr>
              <p:nvPr/>
            </p:nvGrpSpPr>
            <p:grpSpPr bwMode="auto">
              <a:xfrm>
                <a:off x="1065214" y="2473325"/>
                <a:ext cx="230188" cy="500063"/>
                <a:chOff x="671" y="1558"/>
                <a:chExt cx="145" cy="315"/>
              </a:xfrm>
            </p:grpSpPr>
            <p:sp>
              <p:nvSpPr>
                <p:cNvPr id="394" name="AutoShape 167"/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579" y="1668"/>
                  <a:ext cx="297" cy="96"/>
                </a:xfrm>
                <a:prstGeom prst="flowChartTerminator">
                  <a:avLst/>
                </a:prstGeom>
                <a:solidFill>
                  <a:srgbClr val="EAEAEA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395" name="Rectangle 164"/>
                <p:cNvSpPr>
                  <a:spLocks noChangeArrowheads="1"/>
                </p:cNvSpPr>
                <p:nvPr/>
              </p:nvSpPr>
              <p:spPr bwMode="auto">
                <a:xfrm flipH="1">
                  <a:off x="672" y="1558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396" name="Rectangle 165"/>
                <p:cNvSpPr>
                  <a:spLocks noChangeArrowheads="1"/>
                </p:cNvSpPr>
                <p:nvPr/>
              </p:nvSpPr>
              <p:spPr bwMode="auto">
                <a:xfrm flipH="1">
                  <a:off x="671" y="1753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397" name="Rectangle 166"/>
                <p:cNvSpPr>
                  <a:spLocks noChangeArrowheads="1"/>
                </p:cNvSpPr>
                <p:nvPr/>
              </p:nvSpPr>
              <p:spPr bwMode="auto">
                <a:xfrm flipH="1">
                  <a:off x="692" y="1645"/>
                  <a:ext cx="44" cy="138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x</a:t>
                  </a:r>
                </a:p>
              </p:txBody>
            </p:sp>
          </p:grpSp>
          <p:grpSp>
            <p:nvGrpSpPr>
              <p:cNvPr id="328" name="Group 284"/>
              <p:cNvGrpSpPr>
                <a:grpSpLocks/>
              </p:cNvGrpSpPr>
              <p:nvPr/>
            </p:nvGrpSpPr>
            <p:grpSpPr bwMode="auto">
              <a:xfrm>
                <a:off x="7748604" y="4302125"/>
                <a:ext cx="233363" cy="509588"/>
                <a:chOff x="4881" y="2710"/>
                <a:chExt cx="147" cy="321"/>
              </a:xfrm>
            </p:grpSpPr>
            <p:sp>
              <p:nvSpPr>
                <p:cNvPr id="390" name="AutoShape 172"/>
                <p:cNvSpPr>
                  <a:spLocks noChangeArrowheads="1"/>
                </p:cNvSpPr>
                <p:nvPr/>
              </p:nvSpPr>
              <p:spPr bwMode="auto">
                <a:xfrm rot="5400000">
                  <a:off x="4822" y="2820"/>
                  <a:ext cx="297" cy="96"/>
                </a:xfrm>
                <a:prstGeom prst="flowChartTerminator">
                  <a:avLst/>
                </a:prstGeom>
                <a:solidFill>
                  <a:srgbClr val="EAEAEA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391" name="Rectangle 169"/>
                <p:cNvSpPr>
                  <a:spLocks noChangeArrowheads="1"/>
                </p:cNvSpPr>
                <p:nvPr/>
              </p:nvSpPr>
              <p:spPr bwMode="auto">
                <a:xfrm>
                  <a:off x="4884" y="2710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392" name="Rectangle 170"/>
                <p:cNvSpPr>
                  <a:spLocks noChangeArrowheads="1"/>
                </p:cNvSpPr>
                <p:nvPr/>
              </p:nvSpPr>
              <p:spPr bwMode="auto">
                <a:xfrm>
                  <a:off x="4881" y="2911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393" name="Rectangle 171"/>
                <p:cNvSpPr>
                  <a:spLocks noChangeArrowheads="1"/>
                </p:cNvSpPr>
                <p:nvPr/>
              </p:nvSpPr>
              <p:spPr bwMode="auto">
                <a:xfrm>
                  <a:off x="4956" y="2811"/>
                  <a:ext cx="44" cy="138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x</a:t>
                  </a:r>
                </a:p>
              </p:txBody>
            </p:sp>
          </p:grpSp>
          <p:sp>
            <p:nvSpPr>
              <p:cNvPr id="329" name="Rectangle 173"/>
              <p:cNvSpPr>
                <a:spLocks noChangeArrowheads="1"/>
              </p:cNvSpPr>
              <p:nvPr/>
            </p:nvSpPr>
            <p:spPr bwMode="auto">
              <a:xfrm>
                <a:off x="1525631" y="4242924"/>
                <a:ext cx="500020" cy="1183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Instruction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330" name="Line 176"/>
              <p:cNvSpPr>
                <a:spLocks noChangeShapeType="1"/>
              </p:cNvSpPr>
              <p:nvPr/>
            </p:nvSpPr>
            <p:spPr bwMode="auto">
              <a:xfrm flipH="1">
                <a:off x="1984421" y="2574925"/>
                <a:ext cx="41211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31" name="Line 177"/>
              <p:cNvSpPr>
                <a:spLocks noChangeShapeType="1"/>
              </p:cNvSpPr>
              <p:nvPr/>
            </p:nvSpPr>
            <p:spPr bwMode="auto">
              <a:xfrm flipV="1">
                <a:off x="6300819" y="3786028"/>
                <a:ext cx="100014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32" name="Line 178"/>
              <p:cNvSpPr>
                <a:spLocks noChangeShapeType="1"/>
              </p:cNvSpPr>
              <p:nvPr/>
            </p:nvSpPr>
            <p:spPr bwMode="auto">
              <a:xfrm rot="16200000" flipH="1" flipV="1">
                <a:off x="5701207" y="3099296"/>
                <a:ext cx="1386484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33" name="Line 179"/>
              <p:cNvSpPr>
                <a:spLocks noChangeShapeType="1"/>
              </p:cNvSpPr>
              <p:nvPr/>
            </p:nvSpPr>
            <p:spPr bwMode="auto">
              <a:xfrm>
                <a:off x="1149350" y="2406052"/>
                <a:ext cx="5251451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49" name="Line 252"/>
              <p:cNvSpPr>
                <a:spLocks noChangeShapeType="1"/>
              </p:cNvSpPr>
              <p:nvPr/>
            </p:nvSpPr>
            <p:spPr bwMode="auto">
              <a:xfrm flipH="1">
                <a:off x="1231900" y="2574925"/>
                <a:ext cx="752475" cy="31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53" name="Freeform 257"/>
              <p:cNvSpPr>
                <a:spLocks/>
              </p:cNvSpPr>
              <p:nvPr/>
            </p:nvSpPr>
            <p:spPr bwMode="auto">
              <a:xfrm>
                <a:off x="2581275" y="3886200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6 w 24"/>
                  <a:gd name="T5" fmla="*/ 23 h 24"/>
                  <a:gd name="T6" fmla="*/ 18 w 24"/>
                  <a:gd name="T7" fmla="*/ 21 h 24"/>
                  <a:gd name="T8" fmla="*/ 18 w 24"/>
                  <a:gd name="T9" fmla="*/ 21 h 24"/>
                  <a:gd name="T10" fmla="*/ 20 w 24"/>
                  <a:gd name="T11" fmla="*/ 19 h 24"/>
                  <a:gd name="T12" fmla="*/ 22 w 24"/>
                  <a:gd name="T13" fmla="*/ 19 h 24"/>
                  <a:gd name="T14" fmla="*/ 22 w 24"/>
                  <a:gd name="T15" fmla="*/ 17 h 24"/>
                  <a:gd name="T16" fmla="*/ 23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9 h 24"/>
                  <a:gd name="T24" fmla="*/ 23 w 24"/>
                  <a:gd name="T25" fmla="*/ 7 h 24"/>
                  <a:gd name="T26" fmla="*/ 22 w 24"/>
                  <a:gd name="T27" fmla="*/ 5 h 24"/>
                  <a:gd name="T28" fmla="*/ 22 w 24"/>
                  <a:gd name="T29" fmla="*/ 5 h 24"/>
                  <a:gd name="T30" fmla="*/ 20 w 24"/>
                  <a:gd name="T31" fmla="*/ 4 h 24"/>
                  <a:gd name="T32" fmla="*/ 18 w 24"/>
                  <a:gd name="T33" fmla="*/ 2 h 24"/>
                  <a:gd name="T34" fmla="*/ 18 w 24"/>
                  <a:gd name="T35" fmla="*/ 2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4 w 24"/>
                  <a:gd name="T51" fmla="*/ 4 h 24"/>
                  <a:gd name="T52" fmla="*/ 2 w 24"/>
                  <a:gd name="T53" fmla="*/ 5 h 24"/>
                  <a:gd name="T54" fmla="*/ 2 w 24"/>
                  <a:gd name="T55" fmla="*/ 5 h 24"/>
                  <a:gd name="T56" fmla="*/ 0 w 24"/>
                  <a:gd name="T57" fmla="*/ 7 h 24"/>
                  <a:gd name="T58" fmla="*/ 0 w 24"/>
                  <a:gd name="T59" fmla="*/ 9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2 w 24"/>
                  <a:gd name="T67" fmla="*/ 17 h 24"/>
                  <a:gd name="T68" fmla="*/ 2 w 24"/>
                  <a:gd name="T69" fmla="*/ 19 h 24"/>
                  <a:gd name="T70" fmla="*/ 4 w 24"/>
                  <a:gd name="T71" fmla="*/ 19 h 24"/>
                  <a:gd name="T72" fmla="*/ 4 w 24"/>
                  <a:gd name="T73" fmla="*/ 21 h 24"/>
                  <a:gd name="T74" fmla="*/ 6 w 24"/>
                  <a:gd name="T75" fmla="*/ 21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2" y="19"/>
                    </a:lnTo>
                    <a:lnTo>
                      <a:pt x="22" y="17"/>
                    </a:lnTo>
                    <a:lnTo>
                      <a:pt x="23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9"/>
                    </a:lnTo>
                    <a:lnTo>
                      <a:pt x="23" y="7"/>
                    </a:lnTo>
                    <a:lnTo>
                      <a:pt x="22" y="5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</p:grpSp>
        <p:cxnSp>
          <p:nvCxnSpPr>
            <p:cNvPr id="202" name="Straight Connector 201"/>
            <p:cNvCxnSpPr>
              <a:stCxn id="353" idx="0"/>
              <a:endCxn id="205" idx="0"/>
            </p:cNvCxnSpPr>
            <p:nvPr/>
          </p:nvCxnSpPr>
          <p:spPr>
            <a:xfrm flipH="1">
              <a:off x="4145917" y="3799350"/>
              <a:ext cx="4349" cy="14511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Line 34"/>
            <p:cNvSpPr>
              <a:spLocks noChangeShapeType="1"/>
            </p:cNvSpPr>
            <p:nvPr/>
          </p:nvSpPr>
          <p:spPr bwMode="auto">
            <a:xfrm flipV="1">
              <a:off x="5221165" y="5091059"/>
              <a:ext cx="197646" cy="6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sp>
          <p:nvSpPr>
            <p:cNvPr id="204" name="Line 34"/>
            <p:cNvSpPr>
              <a:spLocks noChangeShapeType="1"/>
            </p:cNvSpPr>
            <p:nvPr/>
          </p:nvSpPr>
          <p:spPr bwMode="auto">
            <a:xfrm>
              <a:off x="4145917" y="4926748"/>
              <a:ext cx="75122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sp>
          <p:nvSpPr>
            <p:cNvPr id="205" name="Line 34"/>
            <p:cNvSpPr>
              <a:spLocks noChangeShapeType="1"/>
            </p:cNvSpPr>
            <p:nvPr/>
          </p:nvSpPr>
          <p:spPr bwMode="auto">
            <a:xfrm>
              <a:off x="4145917" y="5250491"/>
              <a:ext cx="75122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4068163" y="3587429"/>
              <a:ext cx="44728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[19-15]</a:t>
              </a:r>
              <a:endParaRPr lang="ru-RU" sz="600" dirty="0"/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4075379" y="3864423"/>
              <a:ext cx="44246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[14-20]</a:t>
              </a:r>
              <a:endParaRPr lang="ru-RU" sz="600" dirty="0"/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4352814" y="4763282"/>
              <a:ext cx="44246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[31-20]</a:t>
              </a:r>
              <a:endParaRPr lang="ru-RU" sz="600" dirty="0"/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4254563" y="5091736"/>
              <a:ext cx="44246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[11-7]</a:t>
              </a:r>
              <a:endParaRPr lang="ru-RU" sz="600" dirty="0"/>
            </a:p>
          </p:txBody>
        </p:sp>
        <p:cxnSp>
          <p:nvCxnSpPr>
            <p:cNvPr id="210" name="Straight Connector 209"/>
            <p:cNvCxnSpPr/>
            <p:nvPr/>
          </p:nvCxnSpPr>
          <p:spPr>
            <a:xfrm>
              <a:off x="4645410" y="5255254"/>
              <a:ext cx="0" cy="4033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Line 131"/>
            <p:cNvSpPr>
              <a:spLocks noChangeShapeType="1"/>
            </p:cNvSpPr>
            <p:nvPr/>
          </p:nvSpPr>
          <p:spPr bwMode="auto">
            <a:xfrm flipH="1" flipV="1">
              <a:off x="2541944" y="3597493"/>
              <a:ext cx="115719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cxnSp>
          <p:nvCxnSpPr>
            <p:cNvPr id="212" name="Straight Connector 211"/>
            <p:cNvCxnSpPr/>
            <p:nvPr/>
          </p:nvCxnSpPr>
          <p:spPr>
            <a:xfrm>
              <a:off x="3964296" y="3089017"/>
              <a:ext cx="1" cy="4984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flipH="1" flipV="1">
              <a:off x="3861701" y="3591263"/>
              <a:ext cx="98251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flipH="1" flipV="1">
              <a:off x="3449785" y="3104895"/>
              <a:ext cx="98251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26.10.2020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9" name="Rectangle 51"/>
          <p:cNvSpPr>
            <a:spLocks noChangeArrowheads="1"/>
          </p:cNvSpPr>
          <p:nvPr/>
        </p:nvSpPr>
        <p:spPr bwMode="auto">
          <a:xfrm>
            <a:off x="6641829" y="2804455"/>
            <a:ext cx="25648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+mj-lt"/>
              </a:rPr>
              <a:t>zero</a:t>
            </a:r>
            <a:r>
              <a:rPr lang="en-US" sz="900" dirty="0">
                <a:solidFill>
                  <a:srgbClr val="000000"/>
                </a:solidFill>
                <a:latin typeface="+mj-lt"/>
              </a:rPr>
              <a:t>?</a:t>
            </a:r>
          </a:p>
        </p:txBody>
      </p:sp>
      <p:sp>
        <p:nvSpPr>
          <p:cNvPr id="170" name="Rectangle 35"/>
          <p:cNvSpPr>
            <a:spLocks noChangeArrowheads="1"/>
          </p:cNvSpPr>
          <p:nvPr/>
        </p:nvSpPr>
        <p:spPr bwMode="auto">
          <a:xfrm>
            <a:off x="5779057" y="2710355"/>
            <a:ext cx="33021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EB7500"/>
                </a:solidFill>
                <a:latin typeface="+mj-lt"/>
              </a:rPr>
              <a:t>ALUSrc</a:t>
            </a:r>
            <a:endParaRPr lang="en-US" sz="900" dirty="0">
              <a:solidFill>
                <a:srgbClr val="EB7500"/>
              </a:solidFill>
              <a:latin typeface="+mj-lt"/>
            </a:endParaRPr>
          </a:p>
        </p:txBody>
      </p:sp>
      <p:sp>
        <p:nvSpPr>
          <p:cNvPr id="1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4388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>
                <a:solidFill>
                  <a:srgbClr val="0070C0"/>
                </a:solidFill>
              </a:rPr>
              <a:t>Pipelined execution: cycle 7</a:t>
            </a:r>
          </a:p>
        </p:txBody>
      </p:sp>
      <p:sp>
        <p:nvSpPr>
          <p:cNvPr id="175" name="Rectangle 3"/>
          <p:cNvSpPr>
            <a:spLocks noChangeArrowheads="1"/>
          </p:cNvSpPr>
          <p:nvPr/>
        </p:nvSpPr>
        <p:spPr bwMode="auto">
          <a:xfrm>
            <a:off x="1676401" y="5118101"/>
            <a:ext cx="2613631" cy="116339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1000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0  lw  x10, 9(x1)</a:t>
            </a:r>
          </a:p>
          <a:p>
            <a:pPr>
              <a:spcBef>
                <a:spcPct val="1000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4  sub x11, x2, x3</a:t>
            </a:r>
          </a:p>
          <a:p>
            <a:pPr>
              <a:spcBef>
                <a:spcPct val="1000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8  and x12, x4, x5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12  or  x13, x6, x7</a:t>
            </a:r>
          </a:p>
        </p:txBody>
      </p:sp>
      <p:sp>
        <p:nvSpPr>
          <p:cNvPr id="176" name="Rectangle 287"/>
          <p:cNvSpPr>
            <a:spLocks noChangeArrowheads="1"/>
          </p:cNvSpPr>
          <p:nvPr/>
        </p:nvSpPr>
        <p:spPr bwMode="auto">
          <a:xfrm>
            <a:off x="1682726" y="4490437"/>
            <a:ext cx="345607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PC</a:t>
            </a:r>
          </a:p>
        </p:txBody>
      </p:sp>
      <p:cxnSp>
        <p:nvCxnSpPr>
          <p:cNvPr id="177" name="Straight Arrow Connector 6"/>
          <p:cNvCxnSpPr>
            <a:stCxn id="176" idx="2"/>
          </p:cNvCxnSpPr>
          <p:nvPr/>
        </p:nvCxnSpPr>
        <p:spPr bwMode="auto">
          <a:xfrm>
            <a:off x="1855530" y="4859769"/>
            <a:ext cx="5497" cy="22860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79" name="Rectangle 287"/>
          <p:cNvSpPr>
            <a:spLocks noChangeArrowheads="1"/>
          </p:cNvSpPr>
          <p:nvPr/>
        </p:nvSpPr>
        <p:spPr bwMode="auto">
          <a:xfrm>
            <a:off x="3617580" y="2153664"/>
            <a:ext cx="326371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24</a:t>
            </a:r>
          </a:p>
        </p:txBody>
      </p:sp>
      <p:sp>
        <p:nvSpPr>
          <p:cNvPr id="165" name="Rectangle 287"/>
          <p:cNvSpPr>
            <a:spLocks noChangeArrowheads="1"/>
          </p:cNvSpPr>
          <p:nvPr/>
        </p:nvSpPr>
        <p:spPr bwMode="auto">
          <a:xfrm>
            <a:off x="2191064" y="2486003"/>
            <a:ext cx="326371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24</a:t>
            </a:r>
          </a:p>
        </p:txBody>
      </p:sp>
      <p:sp>
        <p:nvSpPr>
          <p:cNvPr id="166" name="Rectangle 287"/>
          <p:cNvSpPr>
            <a:spLocks noChangeArrowheads="1"/>
          </p:cNvSpPr>
          <p:nvPr/>
        </p:nvSpPr>
        <p:spPr bwMode="auto">
          <a:xfrm>
            <a:off x="5367034" y="1669178"/>
            <a:ext cx="326371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20</a:t>
            </a:r>
          </a:p>
        </p:txBody>
      </p:sp>
      <p:sp>
        <p:nvSpPr>
          <p:cNvPr id="180" name="Rectangle 287"/>
          <p:cNvSpPr>
            <a:spLocks noChangeArrowheads="1"/>
          </p:cNvSpPr>
          <p:nvPr/>
        </p:nvSpPr>
        <p:spPr bwMode="auto">
          <a:xfrm>
            <a:off x="8970780" y="4221047"/>
            <a:ext cx="326371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13</a:t>
            </a:r>
          </a:p>
        </p:txBody>
      </p:sp>
      <p:sp>
        <p:nvSpPr>
          <p:cNvPr id="181" name="Rectangle 287"/>
          <p:cNvSpPr>
            <a:spLocks noChangeArrowheads="1"/>
          </p:cNvSpPr>
          <p:nvPr/>
        </p:nvSpPr>
        <p:spPr bwMode="auto">
          <a:xfrm>
            <a:off x="8633125" y="3863272"/>
            <a:ext cx="898644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[x6]|[x7]</a:t>
            </a:r>
          </a:p>
        </p:txBody>
      </p:sp>
      <p:sp>
        <p:nvSpPr>
          <p:cNvPr id="171" name="Rectangle 287"/>
          <p:cNvSpPr>
            <a:spLocks noChangeArrowheads="1"/>
          </p:cNvSpPr>
          <p:nvPr/>
        </p:nvSpPr>
        <p:spPr bwMode="auto">
          <a:xfrm>
            <a:off x="3989253" y="2859641"/>
            <a:ext cx="326371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12</a:t>
            </a:r>
          </a:p>
        </p:txBody>
      </p:sp>
      <p:sp>
        <p:nvSpPr>
          <p:cNvPr id="172" name="Rectangle 287"/>
          <p:cNvSpPr>
            <a:spLocks noChangeArrowheads="1"/>
          </p:cNvSpPr>
          <p:nvPr/>
        </p:nvSpPr>
        <p:spPr bwMode="auto">
          <a:xfrm>
            <a:off x="3418848" y="3124814"/>
            <a:ext cx="948337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[x4]&amp;[x5]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02527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roup 199"/>
          <p:cNvGrpSpPr/>
          <p:nvPr/>
        </p:nvGrpSpPr>
        <p:grpSpPr>
          <a:xfrm>
            <a:off x="2104659" y="954579"/>
            <a:ext cx="7690222" cy="4005442"/>
            <a:chOff x="2104659" y="2202354"/>
            <a:chExt cx="7690222" cy="4005442"/>
          </a:xfrm>
        </p:grpSpPr>
        <p:grpSp>
          <p:nvGrpSpPr>
            <p:cNvPr id="201" name="Группа 243"/>
            <p:cNvGrpSpPr/>
            <p:nvPr/>
          </p:nvGrpSpPr>
          <p:grpSpPr>
            <a:xfrm>
              <a:off x="2104659" y="2202354"/>
              <a:ext cx="7690222" cy="4005442"/>
              <a:chOff x="571500" y="2405856"/>
              <a:chExt cx="7615194" cy="3804445"/>
            </a:xfrm>
          </p:grpSpPr>
          <p:sp>
            <p:nvSpPr>
              <p:cNvPr id="334" name="Line 180"/>
              <p:cNvSpPr>
                <a:spLocks noChangeShapeType="1"/>
              </p:cNvSpPr>
              <p:nvPr/>
            </p:nvSpPr>
            <p:spPr bwMode="auto">
              <a:xfrm rot="5400000" flipV="1">
                <a:off x="1108821" y="2448718"/>
                <a:ext cx="85724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6" name="Rectangle 136"/>
              <p:cNvSpPr>
                <a:spLocks noChangeArrowheads="1"/>
              </p:cNvSpPr>
              <p:nvPr/>
            </p:nvSpPr>
            <p:spPr bwMode="auto">
              <a:xfrm>
                <a:off x="1143000" y="3911600"/>
                <a:ext cx="900113" cy="923925"/>
              </a:xfrm>
              <a:prstGeom prst="rect">
                <a:avLst/>
              </a:prstGeom>
              <a:solidFill>
                <a:srgbClr val="FFFFCC"/>
              </a:solidFill>
              <a:ln w="1905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7" name="Line 13"/>
              <p:cNvSpPr>
                <a:spLocks noChangeShapeType="1"/>
              </p:cNvSpPr>
              <p:nvPr/>
            </p:nvSpPr>
            <p:spPr bwMode="auto">
              <a:xfrm>
                <a:off x="933450" y="4027488"/>
                <a:ext cx="215900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8" name="Rectangle 15"/>
              <p:cNvSpPr>
                <a:spLocks noChangeArrowheads="1"/>
              </p:cNvSpPr>
              <p:nvPr/>
            </p:nvSpPr>
            <p:spPr bwMode="auto">
              <a:xfrm>
                <a:off x="3030515" y="5237163"/>
                <a:ext cx="184198" cy="351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19" name="Freeform 17"/>
              <p:cNvSpPr>
                <a:spLocks/>
              </p:cNvSpPr>
              <p:nvPr/>
            </p:nvSpPr>
            <p:spPr bwMode="auto">
              <a:xfrm>
                <a:off x="2873375" y="3768725"/>
                <a:ext cx="823913" cy="1023080"/>
              </a:xfrm>
              <a:custGeom>
                <a:avLst/>
                <a:gdLst>
                  <a:gd name="T0" fmla="*/ 518 w 519"/>
                  <a:gd name="T1" fmla="*/ 611 h 541"/>
                  <a:gd name="T2" fmla="*/ 518 w 519"/>
                  <a:gd name="T3" fmla="*/ 0 h 541"/>
                  <a:gd name="T4" fmla="*/ 0 w 519"/>
                  <a:gd name="T5" fmla="*/ 0 h 541"/>
                  <a:gd name="T6" fmla="*/ 0 w 519"/>
                  <a:gd name="T7" fmla="*/ 611 h 541"/>
                  <a:gd name="T8" fmla="*/ 518 w 519"/>
                  <a:gd name="T9" fmla="*/ 611 h 541"/>
                  <a:gd name="T10" fmla="*/ 518 w 519"/>
                  <a:gd name="T11" fmla="*/ 611 h 5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19"/>
                  <a:gd name="T19" fmla="*/ 0 h 541"/>
                  <a:gd name="T20" fmla="*/ 519 w 519"/>
                  <a:gd name="T21" fmla="*/ 541 h 5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19" h="541">
                    <a:moveTo>
                      <a:pt x="518" y="540"/>
                    </a:moveTo>
                    <a:lnTo>
                      <a:pt x="518" y="0"/>
                    </a:lnTo>
                    <a:lnTo>
                      <a:pt x="0" y="0"/>
                    </a:lnTo>
                    <a:lnTo>
                      <a:pt x="0" y="540"/>
                    </a:lnTo>
                    <a:lnTo>
                      <a:pt x="518" y="540"/>
                    </a:lnTo>
                  </a:path>
                </a:pathLst>
              </a:custGeom>
              <a:solidFill>
                <a:srgbClr val="CCFFFF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0" name="Rectangle 18"/>
              <p:cNvSpPr>
                <a:spLocks noChangeArrowheads="1"/>
              </p:cNvSpPr>
              <p:nvPr/>
            </p:nvSpPr>
            <p:spPr bwMode="auto">
              <a:xfrm>
                <a:off x="2982890" y="3835400"/>
                <a:ext cx="184198" cy="351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21" name="Freeform 21"/>
              <p:cNvSpPr>
                <a:spLocks/>
              </p:cNvSpPr>
              <p:nvPr/>
            </p:nvSpPr>
            <p:spPr bwMode="auto">
              <a:xfrm>
                <a:off x="2582863" y="4284663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6 w 24"/>
                  <a:gd name="T5" fmla="*/ 23 h 24"/>
                  <a:gd name="T6" fmla="*/ 18 w 24"/>
                  <a:gd name="T7" fmla="*/ 21 h 24"/>
                  <a:gd name="T8" fmla="*/ 18 w 24"/>
                  <a:gd name="T9" fmla="*/ 21 h 24"/>
                  <a:gd name="T10" fmla="*/ 20 w 24"/>
                  <a:gd name="T11" fmla="*/ 19 h 24"/>
                  <a:gd name="T12" fmla="*/ 22 w 24"/>
                  <a:gd name="T13" fmla="*/ 19 h 24"/>
                  <a:gd name="T14" fmla="*/ 22 w 24"/>
                  <a:gd name="T15" fmla="*/ 17 h 24"/>
                  <a:gd name="T16" fmla="*/ 23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9 h 24"/>
                  <a:gd name="T24" fmla="*/ 23 w 24"/>
                  <a:gd name="T25" fmla="*/ 7 h 24"/>
                  <a:gd name="T26" fmla="*/ 22 w 24"/>
                  <a:gd name="T27" fmla="*/ 5 h 24"/>
                  <a:gd name="T28" fmla="*/ 22 w 24"/>
                  <a:gd name="T29" fmla="*/ 5 h 24"/>
                  <a:gd name="T30" fmla="*/ 20 w 24"/>
                  <a:gd name="T31" fmla="*/ 4 h 24"/>
                  <a:gd name="T32" fmla="*/ 18 w 24"/>
                  <a:gd name="T33" fmla="*/ 2 h 24"/>
                  <a:gd name="T34" fmla="*/ 18 w 24"/>
                  <a:gd name="T35" fmla="*/ 2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4 w 24"/>
                  <a:gd name="T51" fmla="*/ 4 h 24"/>
                  <a:gd name="T52" fmla="*/ 2 w 24"/>
                  <a:gd name="T53" fmla="*/ 5 h 24"/>
                  <a:gd name="T54" fmla="*/ 2 w 24"/>
                  <a:gd name="T55" fmla="*/ 5 h 24"/>
                  <a:gd name="T56" fmla="*/ 0 w 24"/>
                  <a:gd name="T57" fmla="*/ 7 h 24"/>
                  <a:gd name="T58" fmla="*/ 0 w 24"/>
                  <a:gd name="T59" fmla="*/ 9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2 w 24"/>
                  <a:gd name="T67" fmla="*/ 17 h 24"/>
                  <a:gd name="T68" fmla="*/ 2 w 24"/>
                  <a:gd name="T69" fmla="*/ 19 h 24"/>
                  <a:gd name="T70" fmla="*/ 4 w 24"/>
                  <a:gd name="T71" fmla="*/ 19 h 24"/>
                  <a:gd name="T72" fmla="*/ 4 w 24"/>
                  <a:gd name="T73" fmla="*/ 21 h 24"/>
                  <a:gd name="T74" fmla="*/ 6 w 24"/>
                  <a:gd name="T75" fmla="*/ 21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2" y="19"/>
                    </a:lnTo>
                    <a:lnTo>
                      <a:pt x="22" y="17"/>
                    </a:lnTo>
                    <a:lnTo>
                      <a:pt x="23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9"/>
                    </a:lnTo>
                    <a:lnTo>
                      <a:pt x="23" y="7"/>
                    </a:lnTo>
                    <a:lnTo>
                      <a:pt x="22" y="5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2" name="Freeform 22"/>
              <p:cNvSpPr>
                <a:spLocks/>
              </p:cNvSpPr>
              <p:nvPr/>
            </p:nvSpPr>
            <p:spPr bwMode="auto">
              <a:xfrm>
                <a:off x="2586038" y="4143375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6 w 24"/>
                  <a:gd name="T5" fmla="*/ 23 h 24"/>
                  <a:gd name="T6" fmla="*/ 18 w 24"/>
                  <a:gd name="T7" fmla="*/ 21 h 24"/>
                  <a:gd name="T8" fmla="*/ 18 w 24"/>
                  <a:gd name="T9" fmla="*/ 21 h 24"/>
                  <a:gd name="T10" fmla="*/ 20 w 24"/>
                  <a:gd name="T11" fmla="*/ 19 h 24"/>
                  <a:gd name="T12" fmla="*/ 22 w 24"/>
                  <a:gd name="T13" fmla="*/ 19 h 24"/>
                  <a:gd name="T14" fmla="*/ 22 w 24"/>
                  <a:gd name="T15" fmla="*/ 17 h 24"/>
                  <a:gd name="T16" fmla="*/ 23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9 h 24"/>
                  <a:gd name="T24" fmla="*/ 23 w 24"/>
                  <a:gd name="T25" fmla="*/ 7 h 24"/>
                  <a:gd name="T26" fmla="*/ 22 w 24"/>
                  <a:gd name="T27" fmla="*/ 5 h 24"/>
                  <a:gd name="T28" fmla="*/ 22 w 24"/>
                  <a:gd name="T29" fmla="*/ 5 h 24"/>
                  <a:gd name="T30" fmla="*/ 20 w 24"/>
                  <a:gd name="T31" fmla="*/ 4 h 24"/>
                  <a:gd name="T32" fmla="*/ 18 w 24"/>
                  <a:gd name="T33" fmla="*/ 2 h 24"/>
                  <a:gd name="T34" fmla="*/ 18 w 24"/>
                  <a:gd name="T35" fmla="*/ 2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4 w 24"/>
                  <a:gd name="T51" fmla="*/ 4 h 24"/>
                  <a:gd name="T52" fmla="*/ 2 w 24"/>
                  <a:gd name="T53" fmla="*/ 5 h 24"/>
                  <a:gd name="T54" fmla="*/ 2 w 24"/>
                  <a:gd name="T55" fmla="*/ 5 h 24"/>
                  <a:gd name="T56" fmla="*/ 0 w 24"/>
                  <a:gd name="T57" fmla="*/ 7 h 24"/>
                  <a:gd name="T58" fmla="*/ 0 w 24"/>
                  <a:gd name="T59" fmla="*/ 9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2 w 24"/>
                  <a:gd name="T67" fmla="*/ 17 h 24"/>
                  <a:gd name="T68" fmla="*/ 2 w 24"/>
                  <a:gd name="T69" fmla="*/ 19 h 24"/>
                  <a:gd name="T70" fmla="*/ 4 w 24"/>
                  <a:gd name="T71" fmla="*/ 19 h 24"/>
                  <a:gd name="T72" fmla="*/ 4 w 24"/>
                  <a:gd name="T73" fmla="*/ 21 h 24"/>
                  <a:gd name="T74" fmla="*/ 6 w 24"/>
                  <a:gd name="T75" fmla="*/ 21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2" y="19"/>
                    </a:lnTo>
                    <a:lnTo>
                      <a:pt x="22" y="17"/>
                    </a:lnTo>
                    <a:lnTo>
                      <a:pt x="23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9"/>
                    </a:lnTo>
                    <a:lnTo>
                      <a:pt x="23" y="7"/>
                    </a:lnTo>
                    <a:lnTo>
                      <a:pt x="22" y="5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3" name="Line 24"/>
              <p:cNvSpPr>
                <a:spLocks noChangeShapeType="1"/>
              </p:cNvSpPr>
              <p:nvPr/>
            </p:nvSpPr>
            <p:spPr bwMode="auto">
              <a:xfrm flipV="1">
                <a:off x="2300288" y="4303713"/>
                <a:ext cx="29845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4" name="Line 25"/>
              <p:cNvSpPr>
                <a:spLocks noChangeShapeType="1"/>
              </p:cNvSpPr>
              <p:nvPr/>
            </p:nvSpPr>
            <p:spPr bwMode="auto">
              <a:xfrm flipV="1">
                <a:off x="3097214" y="5689556"/>
                <a:ext cx="76517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5" name="Line 26"/>
              <p:cNvSpPr>
                <a:spLocks noChangeShapeType="1"/>
              </p:cNvSpPr>
              <p:nvPr/>
            </p:nvSpPr>
            <p:spPr bwMode="auto">
              <a:xfrm flipH="1">
                <a:off x="2412993" y="3251200"/>
                <a:ext cx="144939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6" name="Freeform 27"/>
              <p:cNvSpPr>
                <a:spLocks/>
              </p:cNvSpPr>
              <p:nvPr/>
            </p:nvSpPr>
            <p:spPr bwMode="auto">
              <a:xfrm>
                <a:off x="7467600" y="3081338"/>
                <a:ext cx="147638" cy="2820988"/>
              </a:xfrm>
              <a:custGeom>
                <a:avLst/>
                <a:gdLst>
                  <a:gd name="T0" fmla="*/ 92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2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7" name="Freeform 28"/>
              <p:cNvSpPr>
                <a:spLocks/>
              </p:cNvSpPr>
              <p:nvPr/>
            </p:nvSpPr>
            <p:spPr bwMode="auto">
              <a:xfrm>
                <a:off x="3867150" y="3081338"/>
                <a:ext cx="147638" cy="2820988"/>
              </a:xfrm>
              <a:custGeom>
                <a:avLst/>
                <a:gdLst>
                  <a:gd name="T0" fmla="*/ 92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2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0" name="Line 32"/>
              <p:cNvSpPr>
                <a:spLocks noChangeShapeType="1"/>
              </p:cNvSpPr>
              <p:nvPr/>
            </p:nvSpPr>
            <p:spPr bwMode="auto">
              <a:xfrm flipV="1">
                <a:off x="5340350" y="4217988"/>
                <a:ext cx="341313" cy="317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1" name="Freeform 33"/>
              <p:cNvSpPr>
                <a:spLocks/>
              </p:cNvSpPr>
              <p:nvPr/>
            </p:nvSpPr>
            <p:spPr bwMode="auto">
              <a:xfrm>
                <a:off x="4567238" y="4887913"/>
                <a:ext cx="388938" cy="547688"/>
              </a:xfrm>
              <a:custGeom>
                <a:avLst/>
                <a:gdLst>
                  <a:gd name="T0" fmla="*/ 123 w 174"/>
                  <a:gd name="T1" fmla="*/ 344 h 367"/>
                  <a:gd name="T2" fmla="*/ 144 w 174"/>
                  <a:gd name="T3" fmla="*/ 342 h 367"/>
                  <a:gd name="T4" fmla="*/ 162 w 174"/>
                  <a:gd name="T5" fmla="*/ 336 h 367"/>
                  <a:gd name="T6" fmla="*/ 179 w 174"/>
                  <a:gd name="T7" fmla="*/ 324 h 367"/>
                  <a:gd name="T8" fmla="*/ 194 w 174"/>
                  <a:gd name="T9" fmla="*/ 312 h 367"/>
                  <a:gd name="T10" fmla="*/ 208 w 174"/>
                  <a:gd name="T11" fmla="*/ 294 h 367"/>
                  <a:gd name="T12" fmla="*/ 221 w 174"/>
                  <a:gd name="T13" fmla="*/ 274 h 367"/>
                  <a:gd name="T14" fmla="*/ 230 w 174"/>
                  <a:gd name="T15" fmla="*/ 251 h 367"/>
                  <a:gd name="T16" fmla="*/ 238 w 174"/>
                  <a:gd name="T17" fmla="*/ 227 h 367"/>
                  <a:gd name="T18" fmla="*/ 244 w 174"/>
                  <a:gd name="T19" fmla="*/ 200 h 367"/>
                  <a:gd name="T20" fmla="*/ 244 w 174"/>
                  <a:gd name="T21" fmla="*/ 171 h 367"/>
                  <a:gd name="T22" fmla="*/ 244 w 174"/>
                  <a:gd name="T23" fmla="*/ 145 h 367"/>
                  <a:gd name="T24" fmla="*/ 238 w 174"/>
                  <a:gd name="T25" fmla="*/ 118 h 367"/>
                  <a:gd name="T26" fmla="*/ 230 w 174"/>
                  <a:gd name="T27" fmla="*/ 92 h 367"/>
                  <a:gd name="T28" fmla="*/ 221 w 174"/>
                  <a:gd name="T29" fmla="*/ 71 h 367"/>
                  <a:gd name="T30" fmla="*/ 208 w 174"/>
                  <a:gd name="T31" fmla="*/ 51 h 367"/>
                  <a:gd name="T32" fmla="*/ 194 w 174"/>
                  <a:gd name="T33" fmla="*/ 33 h 367"/>
                  <a:gd name="T34" fmla="*/ 179 w 174"/>
                  <a:gd name="T35" fmla="*/ 19 h 367"/>
                  <a:gd name="T36" fmla="*/ 162 w 174"/>
                  <a:gd name="T37" fmla="*/ 8 h 367"/>
                  <a:gd name="T38" fmla="*/ 144 w 174"/>
                  <a:gd name="T39" fmla="*/ 2 h 367"/>
                  <a:gd name="T40" fmla="*/ 123 w 174"/>
                  <a:gd name="T41" fmla="*/ 0 h 367"/>
                  <a:gd name="T42" fmla="*/ 103 w 174"/>
                  <a:gd name="T43" fmla="*/ 2 h 367"/>
                  <a:gd name="T44" fmla="*/ 84 w 174"/>
                  <a:gd name="T45" fmla="*/ 8 h 367"/>
                  <a:gd name="T46" fmla="*/ 68 w 174"/>
                  <a:gd name="T47" fmla="*/ 19 h 367"/>
                  <a:gd name="T48" fmla="*/ 52 w 174"/>
                  <a:gd name="T49" fmla="*/ 33 h 367"/>
                  <a:gd name="T50" fmla="*/ 38 w 174"/>
                  <a:gd name="T51" fmla="*/ 51 h 367"/>
                  <a:gd name="T52" fmla="*/ 24 w 174"/>
                  <a:gd name="T53" fmla="*/ 71 h 367"/>
                  <a:gd name="T54" fmla="*/ 14 w 174"/>
                  <a:gd name="T55" fmla="*/ 92 h 367"/>
                  <a:gd name="T56" fmla="*/ 8 w 174"/>
                  <a:gd name="T57" fmla="*/ 118 h 367"/>
                  <a:gd name="T58" fmla="*/ 3 w 174"/>
                  <a:gd name="T59" fmla="*/ 145 h 367"/>
                  <a:gd name="T60" fmla="*/ 0 w 174"/>
                  <a:gd name="T61" fmla="*/ 171 h 367"/>
                  <a:gd name="T62" fmla="*/ 3 w 174"/>
                  <a:gd name="T63" fmla="*/ 200 h 367"/>
                  <a:gd name="T64" fmla="*/ 8 w 174"/>
                  <a:gd name="T65" fmla="*/ 227 h 367"/>
                  <a:gd name="T66" fmla="*/ 14 w 174"/>
                  <a:gd name="T67" fmla="*/ 251 h 367"/>
                  <a:gd name="T68" fmla="*/ 24 w 174"/>
                  <a:gd name="T69" fmla="*/ 274 h 367"/>
                  <a:gd name="T70" fmla="*/ 38 w 174"/>
                  <a:gd name="T71" fmla="*/ 294 h 367"/>
                  <a:gd name="T72" fmla="*/ 52 w 174"/>
                  <a:gd name="T73" fmla="*/ 312 h 367"/>
                  <a:gd name="T74" fmla="*/ 68 w 174"/>
                  <a:gd name="T75" fmla="*/ 324 h 367"/>
                  <a:gd name="T76" fmla="*/ 84 w 174"/>
                  <a:gd name="T77" fmla="*/ 336 h 367"/>
                  <a:gd name="T78" fmla="*/ 103 w 174"/>
                  <a:gd name="T79" fmla="*/ 342 h 367"/>
                  <a:gd name="T80" fmla="*/ 123 w 174"/>
                  <a:gd name="T81" fmla="*/ 344 h 367"/>
                  <a:gd name="T82" fmla="*/ 123 w 174"/>
                  <a:gd name="T83" fmla="*/ 344 h 36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74"/>
                  <a:gd name="T127" fmla="*/ 0 h 367"/>
                  <a:gd name="T128" fmla="*/ 174 w 174"/>
                  <a:gd name="T129" fmla="*/ 367 h 36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74" h="367">
                    <a:moveTo>
                      <a:pt x="87" y="366"/>
                    </a:moveTo>
                    <a:lnTo>
                      <a:pt x="102" y="364"/>
                    </a:lnTo>
                    <a:lnTo>
                      <a:pt x="115" y="357"/>
                    </a:lnTo>
                    <a:lnTo>
                      <a:pt x="127" y="345"/>
                    </a:lnTo>
                    <a:lnTo>
                      <a:pt x="138" y="332"/>
                    </a:lnTo>
                    <a:lnTo>
                      <a:pt x="148" y="313"/>
                    </a:lnTo>
                    <a:lnTo>
                      <a:pt x="157" y="292"/>
                    </a:lnTo>
                    <a:lnTo>
                      <a:pt x="163" y="267"/>
                    </a:lnTo>
                    <a:lnTo>
                      <a:pt x="169" y="242"/>
                    </a:lnTo>
                    <a:lnTo>
                      <a:pt x="173" y="213"/>
                    </a:lnTo>
                    <a:lnTo>
                      <a:pt x="173" y="182"/>
                    </a:lnTo>
                    <a:lnTo>
                      <a:pt x="173" y="154"/>
                    </a:lnTo>
                    <a:lnTo>
                      <a:pt x="169" y="125"/>
                    </a:lnTo>
                    <a:lnTo>
                      <a:pt x="163" y="98"/>
                    </a:lnTo>
                    <a:lnTo>
                      <a:pt x="157" y="75"/>
                    </a:lnTo>
                    <a:lnTo>
                      <a:pt x="148" y="54"/>
                    </a:lnTo>
                    <a:lnTo>
                      <a:pt x="138" y="35"/>
                    </a:lnTo>
                    <a:lnTo>
                      <a:pt x="127" y="20"/>
                    </a:lnTo>
                    <a:lnTo>
                      <a:pt x="115" y="8"/>
                    </a:lnTo>
                    <a:lnTo>
                      <a:pt x="102" y="2"/>
                    </a:lnTo>
                    <a:lnTo>
                      <a:pt x="87" y="0"/>
                    </a:lnTo>
                    <a:lnTo>
                      <a:pt x="73" y="2"/>
                    </a:lnTo>
                    <a:lnTo>
                      <a:pt x="60" y="8"/>
                    </a:lnTo>
                    <a:lnTo>
                      <a:pt x="48" y="20"/>
                    </a:lnTo>
                    <a:lnTo>
                      <a:pt x="37" y="35"/>
                    </a:lnTo>
                    <a:lnTo>
                      <a:pt x="27" y="54"/>
                    </a:lnTo>
                    <a:lnTo>
                      <a:pt x="17" y="75"/>
                    </a:lnTo>
                    <a:lnTo>
                      <a:pt x="10" y="98"/>
                    </a:lnTo>
                    <a:lnTo>
                      <a:pt x="6" y="125"/>
                    </a:lnTo>
                    <a:lnTo>
                      <a:pt x="2" y="154"/>
                    </a:lnTo>
                    <a:lnTo>
                      <a:pt x="0" y="182"/>
                    </a:lnTo>
                    <a:lnTo>
                      <a:pt x="2" y="213"/>
                    </a:lnTo>
                    <a:lnTo>
                      <a:pt x="6" y="242"/>
                    </a:lnTo>
                    <a:lnTo>
                      <a:pt x="10" y="267"/>
                    </a:lnTo>
                    <a:lnTo>
                      <a:pt x="17" y="292"/>
                    </a:lnTo>
                    <a:lnTo>
                      <a:pt x="27" y="313"/>
                    </a:lnTo>
                    <a:lnTo>
                      <a:pt x="37" y="332"/>
                    </a:lnTo>
                    <a:lnTo>
                      <a:pt x="48" y="345"/>
                    </a:lnTo>
                    <a:lnTo>
                      <a:pt x="60" y="357"/>
                    </a:lnTo>
                    <a:lnTo>
                      <a:pt x="73" y="364"/>
                    </a:lnTo>
                    <a:lnTo>
                      <a:pt x="87" y="366"/>
                    </a:lnTo>
                  </a:path>
                </a:pathLst>
              </a:custGeom>
              <a:solidFill>
                <a:srgbClr val="FFE6CD"/>
              </a:solidFill>
              <a:ln w="1905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2" name="Line 34"/>
              <p:cNvSpPr>
                <a:spLocks noChangeShapeType="1"/>
              </p:cNvSpPr>
              <p:nvPr/>
            </p:nvSpPr>
            <p:spPr bwMode="auto">
              <a:xfrm>
                <a:off x="4016375" y="5157788"/>
                <a:ext cx="55403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4" name="Line 36"/>
              <p:cNvSpPr>
                <a:spLocks noChangeShapeType="1"/>
              </p:cNvSpPr>
              <p:nvPr/>
            </p:nvSpPr>
            <p:spPr bwMode="auto">
              <a:xfrm flipH="1" flipV="1">
                <a:off x="4016375" y="3241675"/>
                <a:ext cx="577850" cy="47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5" name="Freeform 37"/>
              <p:cNvSpPr>
                <a:spLocks/>
              </p:cNvSpPr>
              <p:nvPr/>
            </p:nvSpPr>
            <p:spPr bwMode="auto">
              <a:xfrm>
                <a:off x="4256088" y="4340225"/>
                <a:ext cx="41275" cy="38100"/>
              </a:xfrm>
              <a:custGeom>
                <a:avLst/>
                <a:gdLst>
                  <a:gd name="T0" fmla="*/ 11 w 26"/>
                  <a:gd name="T1" fmla="*/ 23 h 24"/>
                  <a:gd name="T2" fmla="*/ 13 w 26"/>
                  <a:gd name="T3" fmla="*/ 23 h 24"/>
                  <a:gd name="T4" fmla="*/ 15 w 26"/>
                  <a:gd name="T5" fmla="*/ 23 h 24"/>
                  <a:gd name="T6" fmla="*/ 17 w 26"/>
                  <a:gd name="T7" fmla="*/ 23 h 24"/>
                  <a:gd name="T8" fmla="*/ 19 w 26"/>
                  <a:gd name="T9" fmla="*/ 21 h 24"/>
                  <a:gd name="T10" fmla="*/ 21 w 26"/>
                  <a:gd name="T11" fmla="*/ 21 h 24"/>
                  <a:gd name="T12" fmla="*/ 21 w 26"/>
                  <a:gd name="T13" fmla="*/ 19 h 24"/>
                  <a:gd name="T14" fmla="*/ 23 w 26"/>
                  <a:gd name="T15" fmla="*/ 17 h 24"/>
                  <a:gd name="T16" fmla="*/ 23 w 26"/>
                  <a:gd name="T17" fmla="*/ 15 h 24"/>
                  <a:gd name="T18" fmla="*/ 23 w 26"/>
                  <a:gd name="T19" fmla="*/ 14 h 24"/>
                  <a:gd name="T20" fmla="*/ 25 w 26"/>
                  <a:gd name="T21" fmla="*/ 12 h 24"/>
                  <a:gd name="T22" fmla="*/ 23 w 26"/>
                  <a:gd name="T23" fmla="*/ 10 h 24"/>
                  <a:gd name="T24" fmla="*/ 23 w 26"/>
                  <a:gd name="T25" fmla="*/ 10 h 24"/>
                  <a:gd name="T26" fmla="*/ 23 w 26"/>
                  <a:gd name="T27" fmla="*/ 8 h 24"/>
                  <a:gd name="T28" fmla="*/ 21 w 26"/>
                  <a:gd name="T29" fmla="*/ 6 h 24"/>
                  <a:gd name="T30" fmla="*/ 21 w 26"/>
                  <a:gd name="T31" fmla="*/ 4 h 24"/>
                  <a:gd name="T32" fmla="*/ 19 w 26"/>
                  <a:gd name="T33" fmla="*/ 4 h 24"/>
                  <a:gd name="T34" fmla="*/ 17 w 26"/>
                  <a:gd name="T35" fmla="*/ 2 h 24"/>
                  <a:gd name="T36" fmla="*/ 15 w 26"/>
                  <a:gd name="T37" fmla="*/ 2 h 24"/>
                  <a:gd name="T38" fmla="*/ 13 w 26"/>
                  <a:gd name="T39" fmla="*/ 2 h 24"/>
                  <a:gd name="T40" fmla="*/ 11 w 26"/>
                  <a:gd name="T41" fmla="*/ 0 h 24"/>
                  <a:gd name="T42" fmla="*/ 11 w 26"/>
                  <a:gd name="T43" fmla="*/ 2 h 24"/>
                  <a:gd name="T44" fmla="*/ 9 w 26"/>
                  <a:gd name="T45" fmla="*/ 2 h 24"/>
                  <a:gd name="T46" fmla="*/ 8 w 26"/>
                  <a:gd name="T47" fmla="*/ 2 h 24"/>
                  <a:gd name="T48" fmla="*/ 6 w 26"/>
                  <a:gd name="T49" fmla="*/ 4 h 24"/>
                  <a:gd name="T50" fmla="*/ 4 w 26"/>
                  <a:gd name="T51" fmla="*/ 4 h 24"/>
                  <a:gd name="T52" fmla="*/ 4 w 26"/>
                  <a:gd name="T53" fmla="*/ 6 h 24"/>
                  <a:gd name="T54" fmla="*/ 2 w 26"/>
                  <a:gd name="T55" fmla="*/ 8 h 24"/>
                  <a:gd name="T56" fmla="*/ 2 w 26"/>
                  <a:gd name="T57" fmla="*/ 10 h 24"/>
                  <a:gd name="T58" fmla="*/ 2 w 26"/>
                  <a:gd name="T59" fmla="*/ 10 h 24"/>
                  <a:gd name="T60" fmla="*/ 0 w 26"/>
                  <a:gd name="T61" fmla="*/ 12 h 24"/>
                  <a:gd name="T62" fmla="*/ 2 w 26"/>
                  <a:gd name="T63" fmla="*/ 14 h 24"/>
                  <a:gd name="T64" fmla="*/ 2 w 26"/>
                  <a:gd name="T65" fmla="*/ 15 h 24"/>
                  <a:gd name="T66" fmla="*/ 2 w 26"/>
                  <a:gd name="T67" fmla="*/ 17 h 24"/>
                  <a:gd name="T68" fmla="*/ 4 w 26"/>
                  <a:gd name="T69" fmla="*/ 19 h 24"/>
                  <a:gd name="T70" fmla="*/ 4 w 26"/>
                  <a:gd name="T71" fmla="*/ 21 h 24"/>
                  <a:gd name="T72" fmla="*/ 6 w 26"/>
                  <a:gd name="T73" fmla="*/ 21 h 24"/>
                  <a:gd name="T74" fmla="*/ 8 w 26"/>
                  <a:gd name="T75" fmla="*/ 23 h 24"/>
                  <a:gd name="T76" fmla="*/ 9 w 26"/>
                  <a:gd name="T77" fmla="*/ 23 h 24"/>
                  <a:gd name="T78" fmla="*/ 11 w 26"/>
                  <a:gd name="T79" fmla="*/ 23 h 24"/>
                  <a:gd name="T80" fmla="*/ 11 w 26"/>
                  <a:gd name="T81" fmla="*/ 23 h 24"/>
                  <a:gd name="T82" fmla="*/ 11 w 26"/>
                  <a:gd name="T83" fmla="*/ 23 h 2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6"/>
                  <a:gd name="T127" fmla="*/ 0 h 24"/>
                  <a:gd name="T128" fmla="*/ 26 w 26"/>
                  <a:gd name="T129" fmla="*/ 24 h 24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6" h="24">
                    <a:moveTo>
                      <a:pt x="11" y="23"/>
                    </a:moveTo>
                    <a:lnTo>
                      <a:pt x="13" y="23"/>
                    </a:lnTo>
                    <a:lnTo>
                      <a:pt x="15" y="23"/>
                    </a:lnTo>
                    <a:lnTo>
                      <a:pt x="17" y="23"/>
                    </a:lnTo>
                    <a:lnTo>
                      <a:pt x="19" y="21"/>
                    </a:lnTo>
                    <a:lnTo>
                      <a:pt x="21" y="21"/>
                    </a:lnTo>
                    <a:lnTo>
                      <a:pt x="21" y="19"/>
                    </a:lnTo>
                    <a:lnTo>
                      <a:pt x="23" y="17"/>
                    </a:lnTo>
                    <a:lnTo>
                      <a:pt x="23" y="15"/>
                    </a:lnTo>
                    <a:lnTo>
                      <a:pt x="23" y="14"/>
                    </a:lnTo>
                    <a:lnTo>
                      <a:pt x="25" y="12"/>
                    </a:lnTo>
                    <a:lnTo>
                      <a:pt x="23" y="10"/>
                    </a:lnTo>
                    <a:lnTo>
                      <a:pt x="23" y="8"/>
                    </a:lnTo>
                    <a:lnTo>
                      <a:pt x="21" y="6"/>
                    </a:lnTo>
                    <a:lnTo>
                      <a:pt x="21" y="4"/>
                    </a:lnTo>
                    <a:lnTo>
                      <a:pt x="19" y="4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3" y="2"/>
                    </a:lnTo>
                    <a:lnTo>
                      <a:pt x="11" y="0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8" y="2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2" y="15"/>
                    </a:lnTo>
                    <a:lnTo>
                      <a:pt x="2" y="17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9" y="23"/>
                    </a:lnTo>
                    <a:lnTo>
                      <a:pt x="11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6" name="Line 38"/>
              <p:cNvSpPr>
                <a:spLocks noChangeShapeType="1"/>
              </p:cNvSpPr>
              <p:nvPr/>
            </p:nvSpPr>
            <p:spPr bwMode="auto">
              <a:xfrm>
                <a:off x="4356100" y="3868738"/>
                <a:ext cx="3175" cy="12890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7" name="Freeform 39"/>
              <p:cNvSpPr>
                <a:spLocks/>
              </p:cNvSpPr>
              <p:nvPr/>
            </p:nvSpPr>
            <p:spPr bwMode="auto">
              <a:xfrm>
                <a:off x="4341813" y="4668838"/>
                <a:ext cx="38100" cy="38100"/>
              </a:xfrm>
              <a:custGeom>
                <a:avLst/>
                <a:gdLst>
                  <a:gd name="T0" fmla="*/ 9 w 24"/>
                  <a:gd name="T1" fmla="*/ 23 h 24"/>
                  <a:gd name="T2" fmla="*/ 13 w 24"/>
                  <a:gd name="T3" fmla="*/ 23 h 24"/>
                  <a:gd name="T4" fmla="*/ 15 w 24"/>
                  <a:gd name="T5" fmla="*/ 23 h 24"/>
                  <a:gd name="T6" fmla="*/ 15 w 24"/>
                  <a:gd name="T7" fmla="*/ 21 h 24"/>
                  <a:gd name="T8" fmla="*/ 17 w 24"/>
                  <a:gd name="T9" fmla="*/ 21 h 24"/>
                  <a:gd name="T10" fmla="*/ 19 w 24"/>
                  <a:gd name="T11" fmla="*/ 19 h 24"/>
                  <a:gd name="T12" fmla="*/ 21 w 24"/>
                  <a:gd name="T13" fmla="*/ 19 h 24"/>
                  <a:gd name="T14" fmla="*/ 21 w 24"/>
                  <a:gd name="T15" fmla="*/ 17 h 24"/>
                  <a:gd name="T16" fmla="*/ 21 w 24"/>
                  <a:gd name="T17" fmla="*/ 15 h 24"/>
                  <a:gd name="T18" fmla="*/ 23 w 24"/>
                  <a:gd name="T19" fmla="*/ 13 h 24"/>
                  <a:gd name="T20" fmla="*/ 23 w 24"/>
                  <a:gd name="T21" fmla="*/ 12 h 24"/>
                  <a:gd name="T22" fmla="*/ 23 w 24"/>
                  <a:gd name="T23" fmla="*/ 10 h 24"/>
                  <a:gd name="T24" fmla="*/ 21 w 24"/>
                  <a:gd name="T25" fmla="*/ 8 h 24"/>
                  <a:gd name="T26" fmla="*/ 21 w 24"/>
                  <a:gd name="T27" fmla="*/ 6 h 24"/>
                  <a:gd name="T28" fmla="*/ 21 w 24"/>
                  <a:gd name="T29" fmla="*/ 6 h 24"/>
                  <a:gd name="T30" fmla="*/ 19 w 24"/>
                  <a:gd name="T31" fmla="*/ 4 h 24"/>
                  <a:gd name="T32" fmla="*/ 17 w 24"/>
                  <a:gd name="T33" fmla="*/ 2 h 24"/>
                  <a:gd name="T34" fmla="*/ 15 w 24"/>
                  <a:gd name="T35" fmla="*/ 2 h 24"/>
                  <a:gd name="T36" fmla="*/ 15 w 24"/>
                  <a:gd name="T37" fmla="*/ 0 h 24"/>
                  <a:gd name="T38" fmla="*/ 13 w 24"/>
                  <a:gd name="T39" fmla="*/ 0 h 24"/>
                  <a:gd name="T40" fmla="*/ 11 w 24"/>
                  <a:gd name="T41" fmla="*/ 0 h 24"/>
                  <a:gd name="T42" fmla="*/ 9 w 24"/>
                  <a:gd name="T43" fmla="*/ 0 h 24"/>
                  <a:gd name="T44" fmla="*/ 7 w 24"/>
                  <a:gd name="T45" fmla="*/ 0 h 24"/>
                  <a:gd name="T46" fmla="*/ 5 w 24"/>
                  <a:gd name="T47" fmla="*/ 2 h 24"/>
                  <a:gd name="T48" fmla="*/ 3 w 24"/>
                  <a:gd name="T49" fmla="*/ 2 h 24"/>
                  <a:gd name="T50" fmla="*/ 2 w 24"/>
                  <a:gd name="T51" fmla="*/ 4 h 24"/>
                  <a:gd name="T52" fmla="*/ 2 w 24"/>
                  <a:gd name="T53" fmla="*/ 6 h 24"/>
                  <a:gd name="T54" fmla="*/ 0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2 h 24"/>
                  <a:gd name="T62" fmla="*/ 0 w 24"/>
                  <a:gd name="T63" fmla="*/ 13 h 24"/>
                  <a:gd name="T64" fmla="*/ 0 w 24"/>
                  <a:gd name="T65" fmla="*/ 15 h 24"/>
                  <a:gd name="T66" fmla="*/ 0 w 24"/>
                  <a:gd name="T67" fmla="*/ 17 h 24"/>
                  <a:gd name="T68" fmla="*/ 2 w 24"/>
                  <a:gd name="T69" fmla="*/ 19 h 24"/>
                  <a:gd name="T70" fmla="*/ 2 w 24"/>
                  <a:gd name="T71" fmla="*/ 19 h 24"/>
                  <a:gd name="T72" fmla="*/ 3 w 24"/>
                  <a:gd name="T73" fmla="*/ 21 h 24"/>
                  <a:gd name="T74" fmla="*/ 5 w 24"/>
                  <a:gd name="T75" fmla="*/ 21 h 24"/>
                  <a:gd name="T76" fmla="*/ 7 w 24"/>
                  <a:gd name="T77" fmla="*/ 23 h 24"/>
                  <a:gd name="T78" fmla="*/ 9 w 24"/>
                  <a:gd name="T79" fmla="*/ 23 h 24"/>
                  <a:gd name="T80" fmla="*/ 11 w 24"/>
                  <a:gd name="T81" fmla="*/ 23 h 24"/>
                  <a:gd name="T82" fmla="*/ 11 w 24"/>
                  <a:gd name="T83" fmla="*/ 23 h 24"/>
                  <a:gd name="T84" fmla="*/ 9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9" y="23"/>
                    </a:moveTo>
                    <a:lnTo>
                      <a:pt x="13" y="23"/>
                    </a:lnTo>
                    <a:lnTo>
                      <a:pt x="15" y="23"/>
                    </a:lnTo>
                    <a:lnTo>
                      <a:pt x="15" y="21"/>
                    </a:lnTo>
                    <a:lnTo>
                      <a:pt x="17" y="21"/>
                    </a:lnTo>
                    <a:lnTo>
                      <a:pt x="19" y="19"/>
                    </a:lnTo>
                    <a:lnTo>
                      <a:pt x="21" y="19"/>
                    </a:lnTo>
                    <a:lnTo>
                      <a:pt x="21" y="17"/>
                    </a:lnTo>
                    <a:lnTo>
                      <a:pt x="21" y="15"/>
                    </a:lnTo>
                    <a:lnTo>
                      <a:pt x="23" y="13"/>
                    </a:lnTo>
                    <a:lnTo>
                      <a:pt x="23" y="12"/>
                    </a:lnTo>
                    <a:lnTo>
                      <a:pt x="23" y="10"/>
                    </a:lnTo>
                    <a:lnTo>
                      <a:pt x="21" y="8"/>
                    </a:lnTo>
                    <a:lnTo>
                      <a:pt x="21" y="6"/>
                    </a:lnTo>
                    <a:lnTo>
                      <a:pt x="19" y="4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3" y="21"/>
                    </a:lnTo>
                    <a:lnTo>
                      <a:pt x="5" y="21"/>
                    </a:lnTo>
                    <a:lnTo>
                      <a:pt x="7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9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8" name="Freeform 40"/>
              <p:cNvSpPr>
                <a:spLocks/>
              </p:cNvSpPr>
              <p:nvPr/>
            </p:nvSpPr>
            <p:spPr bwMode="auto">
              <a:xfrm>
                <a:off x="4341813" y="5140325"/>
                <a:ext cx="38100" cy="38100"/>
              </a:xfrm>
              <a:custGeom>
                <a:avLst/>
                <a:gdLst>
                  <a:gd name="T0" fmla="*/ 9 w 24"/>
                  <a:gd name="T1" fmla="*/ 23 h 24"/>
                  <a:gd name="T2" fmla="*/ 13 w 24"/>
                  <a:gd name="T3" fmla="*/ 23 h 24"/>
                  <a:gd name="T4" fmla="*/ 15 w 24"/>
                  <a:gd name="T5" fmla="*/ 23 h 24"/>
                  <a:gd name="T6" fmla="*/ 15 w 24"/>
                  <a:gd name="T7" fmla="*/ 23 h 24"/>
                  <a:gd name="T8" fmla="*/ 17 w 24"/>
                  <a:gd name="T9" fmla="*/ 21 h 24"/>
                  <a:gd name="T10" fmla="*/ 19 w 24"/>
                  <a:gd name="T11" fmla="*/ 19 h 24"/>
                  <a:gd name="T12" fmla="*/ 19 w 24"/>
                  <a:gd name="T13" fmla="*/ 19 h 24"/>
                  <a:gd name="T14" fmla="*/ 21 w 24"/>
                  <a:gd name="T15" fmla="*/ 17 h 24"/>
                  <a:gd name="T16" fmla="*/ 21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10 h 24"/>
                  <a:gd name="T24" fmla="*/ 21 w 24"/>
                  <a:gd name="T25" fmla="*/ 8 h 24"/>
                  <a:gd name="T26" fmla="*/ 21 w 24"/>
                  <a:gd name="T27" fmla="*/ 6 h 24"/>
                  <a:gd name="T28" fmla="*/ 19 w 24"/>
                  <a:gd name="T29" fmla="*/ 6 h 24"/>
                  <a:gd name="T30" fmla="*/ 19 w 24"/>
                  <a:gd name="T31" fmla="*/ 4 h 24"/>
                  <a:gd name="T32" fmla="*/ 17 w 24"/>
                  <a:gd name="T33" fmla="*/ 2 h 24"/>
                  <a:gd name="T34" fmla="*/ 15 w 24"/>
                  <a:gd name="T35" fmla="*/ 2 h 24"/>
                  <a:gd name="T36" fmla="*/ 15 w 24"/>
                  <a:gd name="T37" fmla="*/ 0 h 24"/>
                  <a:gd name="T38" fmla="*/ 13 w 24"/>
                  <a:gd name="T39" fmla="*/ 0 h 24"/>
                  <a:gd name="T40" fmla="*/ 11 w 24"/>
                  <a:gd name="T41" fmla="*/ 0 h 24"/>
                  <a:gd name="T42" fmla="*/ 9 w 24"/>
                  <a:gd name="T43" fmla="*/ 0 h 24"/>
                  <a:gd name="T44" fmla="*/ 7 w 24"/>
                  <a:gd name="T45" fmla="*/ 0 h 24"/>
                  <a:gd name="T46" fmla="*/ 5 w 24"/>
                  <a:gd name="T47" fmla="*/ 2 h 24"/>
                  <a:gd name="T48" fmla="*/ 3 w 24"/>
                  <a:gd name="T49" fmla="*/ 2 h 24"/>
                  <a:gd name="T50" fmla="*/ 2 w 24"/>
                  <a:gd name="T51" fmla="*/ 4 h 24"/>
                  <a:gd name="T52" fmla="*/ 2 w 24"/>
                  <a:gd name="T53" fmla="*/ 6 h 24"/>
                  <a:gd name="T54" fmla="*/ 0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0 w 24"/>
                  <a:gd name="T67" fmla="*/ 17 h 24"/>
                  <a:gd name="T68" fmla="*/ 2 w 24"/>
                  <a:gd name="T69" fmla="*/ 19 h 24"/>
                  <a:gd name="T70" fmla="*/ 2 w 24"/>
                  <a:gd name="T71" fmla="*/ 19 h 24"/>
                  <a:gd name="T72" fmla="*/ 3 w 24"/>
                  <a:gd name="T73" fmla="*/ 21 h 24"/>
                  <a:gd name="T74" fmla="*/ 5 w 24"/>
                  <a:gd name="T75" fmla="*/ 23 h 24"/>
                  <a:gd name="T76" fmla="*/ 7 w 24"/>
                  <a:gd name="T77" fmla="*/ 23 h 24"/>
                  <a:gd name="T78" fmla="*/ 9 w 24"/>
                  <a:gd name="T79" fmla="*/ 23 h 24"/>
                  <a:gd name="T80" fmla="*/ 11 w 24"/>
                  <a:gd name="T81" fmla="*/ 23 h 24"/>
                  <a:gd name="T82" fmla="*/ 11 w 24"/>
                  <a:gd name="T83" fmla="*/ 23 h 24"/>
                  <a:gd name="T84" fmla="*/ 9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9" y="23"/>
                    </a:moveTo>
                    <a:lnTo>
                      <a:pt x="13" y="23"/>
                    </a:lnTo>
                    <a:lnTo>
                      <a:pt x="15" y="23"/>
                    </a:lnTo>
                    <a:lnTo>
                      <a:pt x="17" y="21"/>
                    </a:lnTo>
                    <a:lnTo>
                      <a:pt x="19" y="19"/>
                    </a:lnTo>
                    <a:lnTo>
                      <a:pt x="21" y="17"/>
                    </a:lnTo>
                    <a:lnTo>
                      <a:pt x="21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10"/>
                    </a:lnTo>
                    <a:lnTo>
                      <a:pt x="21" y="8"/>
                    </a:lnTo>
                    <a:lnTo>
                      <a:pt x="21" y="6"/>
                    </a:lnTo>
                    <a:lnTo>
                      <a:pt x="19" y="6"/>
                    </a:lnTo>
                    <a:lnTo>
                      <a:pt x="19" y="4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3" y="21"/>
                    </a:lnTo>
                    <a:lnTo>
                      <a:pt x="5" y="23"/>
                    </a:lnTo>
                    <a:lnTo>
                      <a:pt x="7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9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9" name="Line 43"/>
              <p:cNvSpPr>
                <a:spLocks noChangeShapeType="1"/>
              </p:cNvSpPr>
              <p:nvPr/>
            </p:nvSpPr>
            <p:spPr bwMode="auto">
              <a:xfrm flipH="1" flipV="1">
                <a:off x="4019550" y="4049713"/>
                <a:ext cx="698500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0" name="Freeform 44"/>
              <p:cNvSpPr>
                <a:spLocks/>
              </p:cNvSpPr>
              <p:nvPr/>
            </p:nvSpPr>
            <p:spPr bwMode="auto">
              <a:xfrm>
                <a:off x="4273550" y="4359275"/>
                <a:ext cx="1412875" cy="450850"/>
              </a:xfrm>
              <a:custGeom>
                <a:avLst/>
                <a:gdLst>
                  <a:gd name="T0" fmla="*/ 889 w 935"/>
                  <a:gd name="T1" fmla="*/ 283 h 284"/>
                  <a:gd name="T2" fmla="*/ 0 w 935"/>
                  <a:gd name="T3" fmla="*/ 283 h 284"/>
                  <a:gd name="T4" fmla="*/ 0 w 935"/>
                  <a:gd name="T5" fmla="*/ 0 h 284"/>
                  <a:gd name="T6" fmla="*/ 0 60000 65536"/>
                  <a:gd name="T7" fmla="*/ 0 60000 65536"/>
                  <a:gd name="T8" fmla="*/ 0 60000 65536"/>
                  <a:gd name="T9" fmla="*/ 0 w 935"/>
                  <a:gd name="T10" fmla="*/ 0 h 284"/>
                  <a:gd name="T11" fmla="*/ 935 w 935"/>
                  <a:gd name="T12" fmla="*/ 284 h 2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35" h="284">
                    <a:moveTo>
                      <a:pt x="934" y="283"/>
                    </a:moveTo>
                    <a:lnTo>
                      <a:pt x="0" y="283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1" name="Freeform 45"/>
              <p:cNvSpPr>
                <a:spLocks/>
              </p:cNvSpPr>
              <p:nvPr/>
            </p:nvSpPr>
            <p:spPr bwMode="auto">
              <a:xfrm>
                <a:off x="5686425" y="3081338"/>
                <a:ext cx="147638" cy="2820988"/>
              </a:xfrm>
              <a:custGeom>
                <a:avLst/>
                <a:gdLst>
                  <a:gd name="T0" fmla="*/ 90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0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2" name="Freeform 46"/>
              <p:cNvSpPr>
                <a:spLocks/>
              </p:cNvSpPr>
              <p:nvPr/>
            </p:nvSpPr>
            <p:spPr bwMode="auto">
              <a:xfrm>
                <a:off x="4602163" y="3141663"/>
                <a:ext cx="579438" cy="669925"/>
              </a:xfrm>
              <a:custGeom>
                <a:avLst/>
                <a:gdLst>
                  <a:gd name="T0" fmla="*/ 0 w 301"/>
                  <a:gd name="T1" fmla="*/ 0 h 422"/>
                  <a:gd name="T2" fmla="*/ 0 w 301"/>
                  <a:gd name="T3" fmla="*/ 170 h 422"/>
                  <a:gd name="T4" fmla="*/ 75 w 301"/>
                  <a:gd name="T5" fmla="*/ 210 h 422"/>
                  <a:gd name="T6" fmla="*/ 0 w 301"/>
                  <a:gd name="T7" fmla="*/ 251 h 422"/>
                  <a:gd name="T8" fmla="*/ 0 w 301"/>
                  <a:gd name="T9" fmla="*/ 421 h 422"/>
                  <a:gd name="T10" fmla="*/ 364 w 301"/>
                  <a:gd name="T11" fmla="*/ 285 h 422"/>
                  <a:gd name="T12" fmla="*/ 364 w 301"/>
                  <a:gd name="T13" fmla="*/ 138 h 422"/>
                  <a:gd name="T14" fmla="*/ 0 w 301"/>
                  <a:gd name="T15" fmla="*/ 0 h 422"/>
                  <a:gd name="T16" fmla="*/ 0 w 301"/>
                  <a:gd name="T17" fmla="*/ 0 h 42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01"/>
                  <a:gd name="T28" fmla="*/ 0 h 422"/>
                  <a:gd name="T29" fmla="*/ 301 w 301"/>
                  <a:gd name="T30" fmla="*/ 422 h 42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01" h="422">
                    <a:moveTo>
                      <a:pt x="0" y="0"/>
                    </a:moveTo>
                    <a:lnTo>
                      <a:pt x="0" y="170"/>
                    </a:lnTo>
                    <a:lnTo>
                      <a:pt x="62" y="210"/>
                    </a:lnTo>
                    <a:lnTo>
                      <a:pt x="0" y="251"/>
                    </a:lnTo>
                    <a:lnTo>
                      <a:pt x="0" y="421"/>
                    </a:lnTo>
                    <a:lnTo>
                      <a:pt x="300" y="285"/>
                    </a:lnTo>
                    <a:lnTo>
                      <a:pt x="300" y="13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FF99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3" name="Freeform 47"/>
              <p:cNvSpPr>
                <a:spLocks/>
              </p:cNvSpPr>
              <p:nvPr/>
            </p:nvSpPr>
            <p:spPr bwMode="auto">
              <a:xfrm>
                <a:off x="4713288" y="3944938"/>
                <a:ext cx="620713" cy="727075"/>
              </a:xfrm>
              <a:custGeom>
                <a:avLst/>
                <a:gdLst>
                  <a:gd name="T0" fmla="*/ 0 w 300"/>
                  <a:gd name="T1" fmla="*/ 0 h 422"/>
                  <a:gd name="T2" fmla="*/ 0 w 300"/>
                  <a:gd name="T3" fmla="*/ 186 h 422"/>
                  <a:gd name="T4" fmla="*/ 80 w 300"/>
                  <a:gd name="T5" fmla="*/ 229 h 422"/>
                  <a:gd name="T6" fmla="*/ 0 w 300"/>
                  <a:gd name="T7" fmla="*/ 272 h 422"/>
                  <a:gd name="T8" fmla="*/ 0 w 300"/>
                  <a:gd name="T9" fmla="*/ 457 h 422"/>
                  <a:gd name="T10" fmla="*/ 390 w 300"/>
                  <a:gd name="T11" fmla="*/ 309 h 422"/>
                  <a:gd name="T12" fmla="*/ 390 w 300"/>
                  <a:gd name="T13" fmla="*/ 148 h 422"/>
                  <a:gd name="T14" fmla="*/ 0 w 300"/>
                  <a:gd name="T15" fmla="*/ 0 h 422"/>
                  <a:gd name="T16" fmla="*/ 0 w 300"/>
                  <a:gd name="T17" fmla="*/ 0 h 42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00"/>
                  <a:gd name="T28" fmla="*/ 0 h 422"/>
                  <a:gd name="T29" fmla="*/ 300 w 300"/>
                  <a:gd name="T30" fmla="*/ 422 h 42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00" h="422">
                    <a:moveTo>
                      <a:pt x="0" y="0"/>
                    </a:moveTo>
                    <a:lnTo>
                      <a:pt x="0" y="171"/>
                    </a:lnTo>
                    <a:lnTo>
                      <a:pt x="61" y="211"/>
                    </a:lnTo>
                    <a:lnTo>
                      <a:pt x="0" y="251"/>
                    </a:lnTo>
                    <a:lnTo>
                      <a:pt x="0" y="421"/>
                    </a:lnTo>
                    <a:lnTo>
                      <a:pt x="299" y="285"/>
                    </a:lnTo>
                    <a:lnTo>
                      <a:pt x="299" y="13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FF99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4" name="Freeform 48"/>
              <p:cNvSpPr>
                <a:spLocks/>
              </p:cNvSpPr>
              <p:nvPr/>
            </p:nvSpPr>
            <p:spPr bwMode="auto">
              <a:xfrm>
                <a:off x="4246563" y="3482975"/>
                <a:ext cx="239713" cy="379413"/>
              </a:xfrm>
              <a:custGeom>
                <a:avLst/>
                <a:gdLst>
                  <a:gd name="T0" fmla="*/ 73 w 151"/>
                  <a:gd name="T1" fmla="*/ 236 h 239"/>
                  <a:gd name="T2" fmla="*/ 86 w 151"/>
                  <a:gd name="T3" fmla="*/ 236 h 239"/>
                  <a:gd name="T4" fmla="*/ 98 w 151"/>
                  <a:gd name="T5" fmla="*/ 232 h 239"/>
                  <a:gd name="T6" fmla="*/ 109 w 151"/>
                  <a:gd name="T7" fmla="*/ 224 h 239"/>
                  <a:gd name="T8" fmla="*/ 119 w 151"/>
                  <a:gd name="T9" fmla="*/ 215 h 239"/>
                  <a:gd name="T10" fmla="*/ 129 w 151"/>
                  <a:gd name="T11" fmla="*/ 203 h 239"/>
                  <a:gd name="T12" fmla="*/ 134 w 151"/>
                  <a:gd name="T13" fmla="*/ 188 h 239"/>
                  <a:gd name="T14" fmla="*/ 142 w 151"/>
                  <a:gd name="T15" fmla="*/ 172 h 239"/>
                  <a:gd name="T16" fmla="*/ 146 w 151"/>
                  <a:gd name="T17" fmla="*/ 155 h 239"/>
                  <a:gd name="T18" fmla="*/ 150 w 151"/>
                  <a:gd name="T19" fmla="*/ 138 h 239"/>
                  <a:gd name="T20" fmla="*/ 150 w 151"/>
                  <a:gd name="T21" fmla="*/ 119 h 239"/>
                  <a:gd name="T22" fmla="*/ 150 w 151"/>
                  <a:gd name="T23" fmla="*/ 100 h 239"/>
                  <a:gd name="T24" fmla="*/ 146 w 151"/>
                  <a:gd name="T25" fmla="*/ 80 h 239"/>
                  <a:gd name="T26" fmla="*/ 142 w 151"/>
                  <a:gd name="T27" fmla="*/ 63 h 239"/>
                  <a:gd name="T28" fmla="*/ 134 w 151"/>
                  <a:gd name="T29" fmla="*/ 48 h 239"/>
                  <a:gd name="T30" fmla="*/ 129 w 151"/>
                  <a:gd name="T31" fmla="*/ 34 h 239"/>
                  <a:gd name="T32" fmla="*/ 119 w 151"/>
                  <a:gd name="T33" fmla="*/ 23 h 239"/>
                  <a:gd name="T34" fmla="*/ 109 w 151"/>
                  <a:gd name="T35" fmla="*/ 13 h 239"/>
                  <a:gd name="T36" fmla="*/ 98 w 151"/>
                  <a:gd name="T37" fmla="*/ 6 h 239"/>
                  <a:gd name="T38" fmla="*/ 86 w 151"/>
                  <a:gd name="T39" fmla="*/ 0 h 239"/>
                  <a:gd name="T40" fmla="*/ 75 w 151"/>
                  <a:gd name="T41" fmla="*/ 0 h 239"/>
                  <a:gd name="T42" fmla="*/ 62 w 151"/>
                  <a:gd name="T43" fmla="*/ 0 h 239"/>
                  <a:gd name="T44" fmla="*/ 50 w 151"/>
                  <a:gd name="T45" fmla="*/ 6 h 239"/>
                  <a:gd name="T46" fmla="*/ 40 w 151"/>
                  <a:gd name="T47" fmla="*/ 13 h 239"/>
                  <a:gd name="T48" fmla="*/ 31 w 151"/>
                  <a:gd name="T49" fmla="*/ 23 h 239"/>
                  <a:gd name="T50" fmla="*/ 21 w 151"/>
                  <a:gd name="T51" fmla="*/ 34 h 239"/>
                  <a:gd name="T52" fmla="*/ 14 w 151"/>
                  <a:gd name="T53" fmla="*/ 48 h 239"/>
                  <a:gd name="T54" fmla="*/ 8 w 151"/>
                  <a:gd name="T55" fmla="*/ 63 h 239"/>
                  <a:gd name="T56" fmla="*/ 4 w 151"/>
                  <a:gd name="T57" fmla="*/ 80 h 239"/>
                  <a:gd name="T58" fmla="*/ 0 w 151"/>
                  <a:gd name="T59" fmla="*/ 100 h 239"/>
                  <a:gd name="T60" fmla="*/ 0 w 151"/>
                  <a:gd name="T61" fmla="*/ 119 h 239"/>
                  <a:gd name="T62" fmla="*/ 0 w 151"/>
                  <a:gd name="T63" fmla="*/ 138 h 239"/>
                  <a:gd name="T64" fmla="*/ 4 w 151"/>
                  <a:gd name="T65" fmla="*/ 155 h 239"/>
                  <a:gd name="T66" fmla="*/ 8 w 151"/>
                  <a:gd name="T67" fmla="*/ 172 h 239"/>
                  <a:gd name="T68" fmla="*/ 14 w 151"/>
                  <a:gd name="T69" fmla="*/ 188 h 239"/>
                  <a:gd name="T70" fmla="*/ 21 w 151"/>
                  <a:gd name="T71" fmla="*/ 203 h 239"/>
                  <a:gd name="T72" fmla="*/ 31 w 151"/>
                  <a:gd name="T73" fmla="*/ 215 h 239"/>
                  <a:gd name="T74" fmla="*/ 40 w 151"/>
                  <a:gd name="T75" fmla="*/ 224 h 239"/>
                  <a:gd name="T76" fmla="*/ 50 w 151"/>
                  <a:gd name="T77" fmla="*/ 232 h 239"/>
                  <a:gd name="T78" fmla="*/ 62 w 151"/>
                  <a:gd name="T79" fmla="*/ 236 h 239"/>
                  <a:gd name="T80" fmla="*/ 75 w 151"/>
                  <a:gd name="T81" fmla="*/ 238 h 239"/>
                  <a:gd name="T82" fmla="*/ 75 w 151"/>
                  <a:gd name="T83" fmla="*/ 238 h 239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51"/>
                  <a:gd name="T127" fmla="*/ 0 h 239"/>
                  <a:gd name="T128" fmla="*/ 151 w 151"/>
                  <a:gd name="T129" fmla="*/ 239 h 239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51" h="239">
                    <a:moveTo>
                      <a:pt x="73" y="236"/>
                    </a:moveTo>
                    <a:lnTo>
                      <a:pt x="86" y="236"/>
                    </a:lnTo>
                    <a:lnTo>
                      <a:pt x="98" y="232"/>
                    </a:lnTo>
                    <a:lnTo>
                      <a:pt x="109" y="224"/>
                    </a:lnTo>
                    <a:lnTo>
                      <a:pt x="119" y="215"/>
                    </a:lnTo>
                    <a:lnTo>
                      <a:pt x="129" y="203"/>
                    </a:lnTo>
                    <a:lnTo>
                      <a:pt x="134" y="188"/>
                    </a:lnTo>
                    <a:lnTo>
                      <a:pt x="142" y="172"/>
                    </a:lnTo>
                    <a:lnTo>
                      <a:pt x="146" y="155"/>
                    </a:lnTo>
                    <a:lnTo>
                      <a:pt x="150" y="138"/>
                    </a:lnTo>
                    <a:lnTo>
                      <a:pt x="150" y="119"/>
                    </a:lnTo>
                    <a:lnTo>
                      <a:pt x="150" y="100"/>
                    </a:lnTo>
                    <a:lnTo>
                      <a:pt x="146" y="80"/>
                    </a:lnTo>
                    <a:lnTo>
                      <a:pt x="142" y="63"/>
                    </a:lnTo>
                    <a:lnTo>
                      <a:pt x="134" y="48"/>
                    </a:lnTo>
                    <a:lnTo>
                      <a:pt x="129" y="34"/>
                    </a:lnTo>
                    <a:lnTo>
                      <a:pt x="119" y="23"/>
                    </a:lnTo>
                    <a:lnTo>
                      <a:pt x="109" y="13"/>
                    </a:lnTo>
                    <a:lnTo>
                      <a:pt x="98" y="6"/>
                    </a:lnTo>
                    <a:lnTo>
                      <a:pt x="86" y="0"/>
                    </a:lnTo>
                    <a:lnTo>
                      <a:pt x="75" y="0"/>
                    </a:lnTo>
                    <a:lnTo>
                      <a:pt x="62" y="0"/>
                    </a:lnTo>
                    <a:lnTo>
                      <a:pt x="50" y="6"/>
                    </a:lnTo>
                    <a:lnTo>
                      <a:pt x="40" y="13"/>
                    </a:lnTo>
                    <a:lnTo>
                      <a:pt x="31" y="23"/>
                    </a:lnTo>
                    <a:lnTo>
                      <a:pt x="21" y="34"/>
                    </a:lnTo>
                    <a:lnTo>
                      <a:pt x="14" y="48"/>
                    </a:lnTo>
                    <a:lnTo>
                      <a:pt x="8" y="63"/>
                    </a:lnTo>
                    <a:lnTo>
                      <a:pt x="4" y="80"/>
                    </a:lnTo>
                    <a:lnTo>
                      <a:pt x="0" y="100"/>
                    </a:lnTo>
                    <a:lnTo>
                      <a:pt x="0" y="119"/>
                    </a:lnTo>
                    <a:lnTo>
                      <a:pt x="0" y="138"/>
                    </a:lnTo>
                    <a:lnTo>
                      <a:pt x="4" y="155"/>
                    </a:lnTo>
                    <a:lnTo>
                      <a:pt x="8" y="172"/>
                    </a:lnTo>
                    <a:lnTo>
                      <a:pt x="14" y="188"/>
                    </a:lnTo>
                    <a:lnTo>
                      <a:pt x="21" y="203"/>
                    </a:lnTo>
                    <a:lnTo>
                      <a:pt x="31" y="215"/>
                    </a:lnTo>
                    <a:lnTo>
                      <a:pt x="40" y="224"/>
                    </a:lnTo>
                    <a:lnTo>
                      <a:pt x="50" y="232"/>
                    </a:lnTo>
                    <a:lnTo>
                      <a:pt x="62" y="236"/>
                    </a:lnTo>
                    <a:lnTo>
                      <a:pt x="75" y="238"/>
                    </a:lnTo>
                  </a:path>
                </a:pathLst>
              </a:custGeom>
              <a:solidFill>
                <a:srgbClr val="EAEAEA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5" name="Rectangle 49"/>
              <p:cNvSpPr>
                <a:spLocks noChangeArrowheads="1"/>
              </p:cNvSpPr>
              <p:nvPr/>
            </p:nvSpPr>
            <p:spPr bwMode="auto">
              <a:xfrm>
                <a:off x="4733925" y="4383088"/>
                <a:ext cx="185722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ALU</a:t>
                </a:r>
              </a:p>
            </p:txBody>
          </p:sp>
          <p:sp>
            <p:nvSpPr>
              <p:cNvPr id="246" name="Rectangle 50"/>
              <p:cNvSpPr>
                <a:spLocks noChangeArrowheads="1"/>
              </p:cNvSpPr>
              <p:nvPr/>
            </p:nvSpPr>
            <p:spPr bwMode="auto">
              <a:xfrm>
                <a:off x="5038725" y="4319588"/>
                <a:ext cx="263502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result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48" name="Rectangle 52"/>
              <p:cNvSpPr>
                <a:spLocks noChangeArrowheads="1"/>
              </p:cNvSpPr>
              <p:nvPr/>
            </p:nvSpPr>
            <p:spPr bwMode="auto">
              <a:xfrm>
                <a:off x="4887913" y="3319463"/>
                <a:ext cx="263502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Add </a:t>
                </a:r>
              </a:p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result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49" name="Rectangle 53"/>
              <p:cNvSpPr>
                <a:spLocks noChangeArrowheads="1"/>
              </p:cNvSpPr>
              <p:nvPr/>
            </p:nvSpPr>
            <p:spPr bwMode="auto">
              <a:xfrm>
                <a:off x="4619625" y="3529013"/>
                <a:ext cx="182547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Add</a:t>
                </a:r>
              </a:p>
            </p:txBody>
          </p:sp>
          <p:sp>
            <p:nvSpPr>
              <p:cNvPr id="250" name="Rectangle 54"/>
              <p:cNvSpPr>
                <a:spLocks noChangeArrowheads="1"/>
              </p:cNvSpPr>
              <p:nvPr/>
            </p:nvSpPr>
            <p:spPr bwMode="auto">
              <a:xfrm>
                <a:off x="4283092" y="3573618"/>
                <a:ext cx="184134" cy="2046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Shift </a:t>
                </a:r>
              </a:p>
              <a:p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left 1</a:t>
                </a:r>
              </a:p>
            </p:txBody>
          </p:sp>
          <p:sp>
            <p:nvSpPr>
              <p:cNvPr id="251" name="Line 55"/>
              <p:cNvSpPr>
                <a:spLocks noChangeShapeType="1"/>
              </p:cNvSpPr>
              <p:nvPr/>
            </p:nvSpPr>
            <p:spPr bwMode="auto">
              <a:xfrm flipH="1" flipV="1">
                <a:off x="4614863" y="4514850"/>
                <a:ext cx="103188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2" name="Line 56"/>
              <p:cNvSpPr>
                <a:spLocks noChangeShapeType="1"/>
              </p:cNvSpPr>
              <p:nvPr/>
            </p:nvSpPr>
            <p:spPr bwMode="auto">
              <a:xfrm flipH="1" flipV="1">
                <a:off x="4010025" y="4357688"/>
                <a:ext cx="460375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3" name="Line 57"/>
              <p:cNvSpPr>
                <a:spLocks noChangeShapeType="1"/>
              </p:cNvSpPr>
              <p:nvPr/>
            </p:nvSpPr>
            <p:spPr bwMode="auto">
              <a:xfrm flipH="1" flipV="1">
                <a:off x="4359275" y="4681538"/>
                <a:ext cx="112713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4" name="Line 58"/>
              <p:cNvSpPr>
                <a:spLocks noChangeShapeType="1"/>
              </p:cNvSpPr>
              <p:nvPr/>
            </p:nvSpPr>
            <p:spPr bwMode="auto">
              <a:xfrm flipH="1">
                <a:off x="5187950" y="3471863"/>
                <a:ext cx="488950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5" name="Line 59"/>
              <p:cNvSpPr>
                <a:spLocks noChangeShapeType="1"/>
              </p:cNvSpPr>
              <p:nvPr/>
            </p:nvSpPr>
            <p:spPr bwMode="auto">
              <a:xfrm flipH="1" flipV="1">
                <a:off x="5326063" y="4400550"/>
                <a:ext cx="360363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6" name="Rectangle 62"/>
              <p:cNvSpPr>
                <a:spLocks noChangeArrowheads="1"/>
              </p:cNvSpPr>
              <p:nvPr/>
            </p:nvSpPr>
            <p:spPr bwMode="auto">
              <a:xfrm>
                <a:off x="4591065" y="5002213"/>
                <a:ext cx="344458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rgbClr val="EB7500"/>
                    </a:solidFill>
                    <a:latin typeface="+mj-lt"/>
                  </a:rPr>
                  <a:t>ALU</a:t>
                </a:r>
              </a:p>
              <a:p>
                <a:pPr algn="ctr"/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Control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258" name="Line 65"/>
              <p:cNvSpPr>
                <a:spLocks noChangeShapeType="1"/>
              </p:cNvSpPr>
              <p:nvPr/>
            </p:nvSpPr>
            <p:spPr bwMode="auto">
              <a:xfrm flipH="1">
                <a:off x="4010024" y="5681664"/>
                <a:ext cx="166846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9" name="Line 66"/>
              <p:cNvSpPr>
                <a:spLocks noChangeShapeType="1"/>
              </p:cNvSpPr>
              <p:nvPr/>
            </p:nvSpPr>
            <p:spPr bwMode="auto">
              <a:xfrm flipH="1" flipV="1">
                <a:off x="4486275" y="3667125"/>
                <a:ext cx="112713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60" name="Rectangle 67"/>
              <p:cNvSpPr>
                <a:spLocks noChangeArrowheads="1"/>
              </p:cNvSpPr>
              <p:nvPr/>
            </p:nvSpPr>
            <p:spPr bwMode="auto">
              <a:xfrm>
                <a:off x="3067069" y="3437503"/>
                <a:ext cx="431763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RegWrite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261" name="Rectangle 68"/>
              <p:cNvSpPr>
                <a:spLocks noChangeArrowheads="1"/>
              </p:cNvSpPr>
              <p:nvPr/>
            </p:nvSpPr>
            <p:spPr bwMode="auto">
              <a:xfrm>
                <a:off x="2880684" y="3867157"/>
                <a:ext cx="380968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reg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262" name="Rectangle 69"/>
              <p:cNvSpPr>
                <a:spLocks noChangeArrowheads="1"/>
              </p:cNvSpPr>
              <p:nvPr/>
            </p:nvSpPr>
            <p:spPr bwMode="auto">
              <a:xfrm>
                <a:off x="2884605" y="4119546"/>
                <a:ext cx="380968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reg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2</a:t>
                </a:r>
              </a:p>
            </p:txBody>
          </p:sp>
          <p:sp>
            <p:nvSpPr>
              <p:cNvPr id="263" name="Rectangle 70"/>
              <p:cNvSpPr>
                <a:spLocks noChangeArrowheads="1"/>
              </p:cNvSpPr>
              <p:nvPr/>
            </p:nvSpPr>
            <p:spPr bwMode="auto">
              <a:xfrm>
                <a:off x="2892480" y="4359228"/>
                <a:ext cx="336521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Write reg</a:t>
                </a:r>
                <a:endParaRPr lang="en-US" sz="7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64" name="Rectangle 71"/>
              <p:cNvSpPr>
                <a:spLocks noChangeArrowheads="1"/>
              </p:cNvSpPr>
              <p:nvPr/>
            </p:nvSpPr>
            <p:spPr bwMode="auto">
              <a:xfrm>
                <a:off x="2887417" y="4591380"/>
                <a:ext cx="377793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Write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data</a:t>
                </a:r>
              </a:p>
            </p:txBody>
          </p:sp>
          <p:sp>
            <p:nvSpPr>
              <p:cNvPr id="265" name="Rectangle 72"/>
              <p:cNvSpPr>
                <a:spLocks noChangeArrowheads="1"/>
              </p:cNvSpPr>
              <p:nvPr/>
            </p:nvSpPr>
            <p:spPr bwMode="auto">
              <a:xfrm>
                <a:off x="3252970" y="4009338"/>
                <a:ext cx="422239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data 1</a:t>
                </a:r>
              </a:p>
            </p:txBody>
          </p:sp>
          <p:sp>
            <p:nvSpPr>
              <p:cNvPr id="266" name="Rectangle 73"/>
              <p:cNvSpPr>
                <a:spLocks noChangeArrowheads="1"/>
              </p:cNvSpPr>
              <p:nvPr/>
            </p:nvSpPr>
            <p:spPr bwMode="auto">
              <a:xfrm>
                <a:off x="3258731" y="4311681"/>
                <a:ext cx="422239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data 2</a:t>
                </a:r>
              </a:p>
            </p:txBody>
          </p:sp>
          <p:sp>
            <p:nvSpPr>
              <p:cNvPr id="267" name="Rectangle 74"/>
              <p:cNvSpPr>
                <a:spLocks noChangeArrowheads="1"/>
              </p:cNvSpPr>
              <p:nvPr/>
            </p:nvSpPr>
            <p:spPr bwMode="auto">
              <a:xfrm>
                <a:off x="3279774" y="4525078"/>
                <a:ext cx="387303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r"/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Register </a:t>
                </a: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File</a:t>
                </a:r>
              </a:p>
            </p:txBody>
          </p:sp>
          <p:sp>
            <p:nvSpPr>
              <p:cNvPr id="268" name="Freeform 79"/>
              <p:cNvSpPr>
                <a:spLocks/>
              </p:cNvSpPr>
              <p:nvPr/>
            </p:nvSpPr>
            <p:spPr bwMode="auto">
              <a:xfrm>
                <a:off x="3319463" y="4862513"/>
                <a:ext cx="341313" cy="582613"/>
              </a:xfrm>
              <a:custGeom>
                <a:avLst/>
                <a:gdLst>
                  <a:gd name="T0" fmla="*/ 107 w 173"/>
                  <a:gd name="T1" fmla="*/ 366 h 367"/>
                  <a:gd name="T2" fmla="*/ 123 w 173"/>
                  <a:gd name="T3" fmla="*/ 364 h 367"/>
                  <a:gd name="T4" fmla="*/ 140 w 173"/>
                  <a:gd name="T5" fmla="*/ 357 h 367"/>
                  <a:gd name="T6" fmla="*/ 157 w 173"/>
                  <a:gd name="T7" fmla="*/ 345 h 367"/>
                  <a:gd name="T8" fmla="*/ 172 w 173"/>
                  <a:gd name="T9" fmla="*/ 332 h 367"/>
                  <a:gd name="T10" fmla="*/ 183 w 173"/>
                  <a:gd name="T11" fmla="*/ 313 h 367"/>
                  <a:gd name="T12" fmla="*/ 193 w 173"/>
                  <a:gd name="T13" fmla="*/ 292 h 367"/>
                  <a:gd name="T14" fmla="*/ 203 w 173"/>
                  <a:gd name="T15" fmla="*/ 267 h 367"/>
                  <a:gd name="T16" fmla="*/ 209 w 173"/>
                  <a:gd name="T17" fmla="*/ 242 h 367"/>
                  <a:gd name="T18" fmla="*/ 214 w 173"/>
                  <a:gd name="T19" fmla="*/ 213 h 367"/>
                  <a:gd name="T20" fmla="*/ 214 w 173"/>
                  <a:gd name="T21" fmla="*/ 182 h 367"/>
                  <a:gd name="T22" fmla="*/ 214 w 173"/>
                  <a:gd name="T23" fmla="*/ 154 h 367"/>
                  <a:gd name="T24" fmla="*/ 209 w 173"/>
                  <a:gd name="T25" fmla="*/ 125 h 367"/>
                  <a:gd name="T26" fmla="*/ 203 w 173"/>
                  <a:gd name="T27" fmla="*/ 98 h 367"/>
                  <a:gd name="T28" fmla="*/ 193 w 173"/>
                  <a:gd name="T29" fmla="*/ 75 h 367"/>
                  <a:gd name="T30" fmla="*/ 183 w 173"/>
                  <a:gd name="T31" fmla="*/ 54 h 367"/>
                  <a:gd name="T32" fmla="*/ 172 w 173"/>
                  <a:gd name="T33" fmla="*/ 35 h 367"/>
                  <a:gd name="T34" fmla="*/ 157 w 173"/>
                  <a:gd name="T35" fmla="*/ 20 h 367"/>
                  <a:gd name="T36" fmla="*/ 140 w 173"/>
                  <a:gd name="T37" fmla="*/ 8 h 367"/>
                  <a:gd name="T38" fmla="*/ 123 w 173"/>
                  <a:gd name="T39" fmla="*/ 2 h 367"/>
                  <a:gd name="T40" fmla="*/ 107 w 173"/>
                  <a:gd name="T41" fmla="*/ 0 h 367"/>
                  <a:gd name="T42" fmla="*/ 91 w 173"/>
                  <a:gd name="T43" fmla="*/ 2 h 367"/>
                  <a:gd name="T44" fmla="*/ 73 w 173"/>
                  <a:gd name="T45" fmla="*/ 8 h 367"/>
                  <a:gd name="T46" fmla="*/ 57 w 173"/>
                  <a:gd name="T47" fmla="*/ 20 h 367"/>
                  <a:gd name="T48" fmla="*/ 45 w 173"/>
                  <a:gd name="T49" fmla="*/ 35 h 367"/>
                  <a:gd name="T50" fmla="*/ 31 w 173"/>
                  <a:gd name="T51" fmla="*/ 54 h 367"/>
                  <a:gd name="T52" fmla="*/ 21 w 173"/>
                  <a:gd name="T53" fmla="*/ 75 h 367"/>
                  <a:gd name="T54" fmla="*/ 11 w 173"/>
                  <a:gd name="T55" fmla="*/ 98 h 367"/>
                  <a:gd name="T56" fmla="*/ 5 w 173"/>
                  <a:gd name="T57" fmla="*/ 125 h 367"/>
                  <a:gd name="T58" fmla="*/ 2 w 173"/>
                  <a:gd name="T59" fmla="*/ 154 h 367"/>
                  <a:gd name="T60" fmla="*/ 0 w 173"/>
                  <a:gd name="T61" fmla="*/ 182 h 367"/>
                  <a:gd name="T62" fmla="*/ 2 w 173"/>
                  <a:gd name="T63" fmla="*/ 213 h 367"/>
                  <a:gd name="T64" fmla="*/ 5 w 173"/>
                  <a:gd name="T65" fmla="*/ 242 h 367"/>
                  <a:gd name="T66" fmla="*/ 11 w 173"/>
                  <a:gd name="T67" fmla="*/ 267 h 367"/>
                  <a:gd name="T68" fmla="*/ 21 w 173"/>
                  <a:gd name="T69" fmla="*/ 292 h 367"/>
                  <a:gd name="T70" fmla="*/ 31 w 173"/>
                  <a:gd name="T71" fmla="*/ 313 h 367"/>
                  <a:gd name="T72" fmla="*/ 45 w 173"/>
                  <a:gd name="T73" fmla="*/ 332 h 367"/>
                  <a:gd name="T74" fmla="*/ 57 w 173"/>
                  <a:gd name="T75" fmla="*/ 345 h 367"/>
                  <a:gd name="T76" fmla="*/ 73 w 173"/>
                  <a:gd name="T77" fmla="*/ 357 h 367"/>
                  <a:gd name="T78" fmla="*/ 91 w 173"/>
                  <a:gd name="T79" fmla="*/ 364 h 367"/>
                  <a:gd name="T80" fmla="*/ 107 w 173"/>
                  <a:gd name="T81" fmla="*/ 366 h 367"/>
                  <a:gd name="T82" fmla="*/ 107 w 173"/>
                  <a:gd name="T83" fmla="*/ 366 h 36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73"/>
                  <a:gd name="T127" fmla="*/ 0 h 367"/>
                  <a:gd name="T128" fmla="*/ 173 w 173"/>
                  <a:gd name="T129" fmla="*/ 367 h 36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73" h="367">
                    <a:moveTo>
                      <a:pt x="86" y="366"/>
                    </a:moveTo>
                    <a:lnTo>
                      <a:pt x="99" y="364"/>
                    </a:lnTo>
                    <a:lnTo>
                      <a:pt x="113" y="357"/>
                    </a:lnTo>
                    <a:lnTo>
                      <a:pt x="126" y="345"/>
                    </a:lnTo>
                    <a:lnTo>
                      <a:pt x="138" y="332"/>
                    </a:lnTo>
                    <a:lnTo>
                      <a:pt x="147" y="313"/>
                    </a:lnTo>
                    <a:lnTo>
                      <a:pt x="155" y="292"/>
                    </a:lnTo>
                    <a:lnTo>
                      <a:pt x="163" y="267"/>
                    </a:lnTo>
                    <a:lnTo>
                      <a:pt x="168" y="242"/>
                    </a:lnTo>
                    <a:lnTo>
                      <a:pt x="172" y="213"/>
                    </a:lnTo>
                    <a:lnTo>
                      <a:pt x="172" y="182"/>
                    </a:lnTo>
                    <a:lnTo>
                      <a:pt x="172" y="154"/>
                    </a:lnTo>
                    <a:lnTo>
                      <a:pt x="168" y="125"/>
                    </a:lnTo>
                    <a:lnTo>
                      <a:pt x="163" y="98"/>
                    </a:lnTo>
                    <a:lnTo>
                      <a:pt x="155" y="75"/>
                    </a:lnTo>
                    <a:lnTo>
                      <a:pt x="147" y="54"/>
                    </a:lnTo>
                    <a:lnTo>
                      <a:pt x="138" y="35"/>
                    </a:lnTo>
                    <a:lnTo>
                      <a:pt x="126" y="20"/>
                    </a:lnTo>
                    <a:lnTo>
                      <a:pt x="113" y="8"/>
                    </a:lnTo>
                    <a:lnTo>
                      <a:pt x="99" y="2"/>
                    </a:lnTo>
                    <a:lnTo>
                      <a:pt x="86" y="0"/>
                    </a:lnTo>
                    <a:lnTo>
                      <a:pt x="73" y="2"/>
                    </a:lnTo>
                    <a:lnTo>
                      <a:pt x="59" y="8"/>
                    </a:lnTo>
                    <a:lnTo>
                      <a:pt x="46" y="20"/>
                    </a:lnTo>
                    <a:lnTo>
                      <a:pt x="36" y="35"/>
                    </a:lnTo>
                    <a:lnTo>
                      <a:pt x="25" y="54"/>
                    </a:lnTo>
                    <a:lnTo>
                      <a:pt x="17" y="75"/>
                    </a:lnTo>
                    <a:lnTo>
                      <a:pt x="9" y="98"/>
                    </a:lnTo>
                    <a:lnTo>
                      <a:pt x="4" y="125"/>
                    </a:lnTo>
                    <a:lnTo>
                      <a:pt x="2" y="154"/>
                    </a:lnTo>
                    <a:lnTo>
                      <a:pt x="0" y="182"/>
                    </a:lnTo>
                    <a:lnTo>
                      <a:pt x="2" y="213"/>
                    </a:lnTo>
                    <a:lnTo>
                      <a:pt x="4" y="242"/>
                    </a:lnTo>
                    <a:lnTo>
                      <a:pt x="9" y="267"/>
                    </a:lnTo>
                    <a:lnTo>
                      <a:pt x="17" y="292"/>
                    </a:lnTo>
                    <a:lnTo>
                      <a:pt x="25" y="313"/>
                    </a:lnTo>
                    <a:lnTo>
                      <a:pt x="36" y="332"/>
                    </a:lnTo>
                    <a:lnTo>
                      <a:pt x="46" y="345"/>
                    </a:lnTo>
                    <a:lnTo>
                      <a:pt x="59" y="357"/>
                    </a:lnTo>
                    <a:lnTo>
                      <a:pt x="73" y="364"/>
                    </a:lnTo>
                    <a:lnTo>
                      <a:pt x="86" y="366"/>
                    </a:lnTo>
                  </a:path>
                </a:pathLst>
              </a:custGeom>
              <a:solidFill>
                <a:srgbClr val="EAEAEA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69" name="Rectangle 80"/>
              <p:cNvSpPr>
                <a:spLocks noChangeArrowheads="1"/>
              </p:cNvSpPr>
              <p:nvPr/>
            </p:nvSpPr>
            <p:spPr bwMode="auto">
              <a:xfrm>
                <a:off x="3332997" y="5027379"/>
                <a:ext cx="317473" cy="2367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Sign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extend</a:t>
                </a:r>
              </a:p>
            </p:txBody>
          </p:sp>
          <p:sp>
            <p:nvSpPr>
              <p:cNvPr id="270" name="Line 83"/>
              <p:cNvSpPr>
                <a:spLocks noChangeShapeType="1"/>
              </p:cNvSpPr>
              <p:nvPr/>
            </p:nvSpPr>
            <p:spPr bwMode="auto">
              <a:xfrm flipH="1">
                <a:off x="2598738" y="4162425"/>
                <a:ext cx="2730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1" name="Line 84"/>
              <p:cNvSpPr>
                <a:spLocks noChangeShapeType="1"/>
              </p:cNvSpPr>
              <p:nvPr/>
            </p:nvSpPr>
            <p:spPr bwMode="auto">
              <a:xfrm flipH="1">
                <a:off x="2595563" y="3902075"/>
                <a:ext cx="2809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2" name="Line 85"/>
              <p:cNvSpPr>
                <a:spLocks noChangeShapeType="1"/>
              </p:cNvSpPr>
              <p:nvPr/>
            </p:nvSpPr>
            <p:spPr bwMode="auto">
              <a:xfrm flipH="1">
                <a:off x="3690938" y="4049713"/>
                <a:ext cx="17621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3" name="Line 86"/>
              <p:cNvSpPr>
                <a:spLocks noChangeShapeType="1"/>
              </p:cNvSpPr>
              <p:nvPr/>
            </p:nvSpPr>
            <p:spPr bwMode="auto">
              <a:xfrm flipH="1">
                <a:off x="3690938" y="4357688"/>
                <a:ext cx="17621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4" name="Line 87"/>
              <p:cNvSpPr>
                <a:spLocks noChangeShapeType="1"/>
              </p:cNvSpPr>
              <p:nvPr/>
            </p:nvSpPr>
            <p:spPr bwMode="auto">
              <a:xfrm>
                <a:off x="3290094" y="3562962"/>
                <a:ext cx="0" cy="200264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5" name="Rectangle 88"/>
              <p:cNvSpPr>
                <a:spLocks noChangeArrowheads="1"/>
              </p:cNvSpPr>
              <p:nvPr/>
            </p:nvSpPr>
            <p:spPr bwMode="auto">
              <a:xfrm>
                <a:off x="3841758" y="2904827"/>
                <a:ext cx="198421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D/E</a:t>
                </a:r>
              </a:p>
            </p:txBody>
          </p:sp>
          <p:sp>
            <p:nvSpPr>
              <p:cNvPr id="276" name="Rectangle 89"/>
              <p:cNvSpPr>
                <a:spLocks noChangeArrowheads="1"/>
              </p:cNvSpPr>
              <p:nvPr/>
            </p:nvSpPr>
            <p:spPr bwMode="auto">
              <a:xfrm>
                <a:off x="5640389" y="2894886"/>
                <a:ext cx="231755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E/M</a:t>
                </a:r>
              </a:p>
            </p:txBody>
          </p:sp>
          <p:sp>
            <p:nvSpPr>
              <p:cNvPr id="277" name="Rectangle 90"/>
              <p:cNvSpPr>
                <a:spLocks noChangeArrowheads="1"/>
              </p:cNvSpPr>
              <p:nvPr/>
            </p:nvSpPr>
            <p:spPr bwMode="auto">
              <a:xfrm>
                <a:off x="7408094" y="2896109"/>
                <a:ext cx="285726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M/W</a:t>
                </a:r>
              </a:p>
            </p:txBody>
          </p:sp>
          <p:sp>
            <p:nvSpPr>
              <p:cNvPr id="278" name="Freeform 92"/>
              <p:cNvSpPr>
                <a:spLocks/>
              </p:cNvSpPr>
              <p:nvPr/>
            </p:nvSpPr>
            <p:spPr bwMode="auto">
              <a:xfrm>
                <a:off x="6015038" y="4379913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4 w 24"/>
                  <a:gd name="T5" fmla="*/ 23 h 24"/>
                  <a:gd name="T6" fmla="*/ 16 w 24"/>
                  <a:gd name="T7" fmla="*/ 23 h 24"/>
                  <a:gd name="T8" fmla="*/ 18 w 24"/>
                  <a:gd name="T9" fmla="*/ 21 h 24"/>
                  <a:gd name="T10" fmla="*/ 20 w 24"/>
                  <a:gd name="T11" fmla="*/ 19 h 24"/>
                  <a:gd name="T12" fmla="*/ 20 w 24"/>
                  <a:gd name="T13" fmla="*/ 19 h 24"/>
                  <a:gd name="T14" fmla="*/ 21 w 24"/>
                  <a:gd name="T15" fmla="*/ 17 h 24"/>
                  <a:gd name="T16" fmla="*/ 21 w 24"/>
                  <a:gd name="T17" fmla="*/ 15 h 24"/>
                  <a:gd name="T18" fmla="*/ 23 w 24"/>
                  <a:gd name="T19" fmla="*/ 13 h 24"/>
                  <a:gd name="T20" fmla="*/ 23 w 24"/>
                  <a:gd name="T21" fmla="*/ 12 h 24"/>
                  <a:gd name="T22" fmla="*/ 23 w 24"/>
                  <a:gd name="T23" fmla="*/ 10 h 24"/>
                  <a:gd name="T24" fmla="*/ 21 w 24"/>
                  <a:gd name="T25" fmla="*/ 8 h 24"/>
                  <a:gd name="T26" fmla="*/ 21 w 24"/>
                  <a:gd name="T27" fmla="*/ 6 h 24"/>
                  <a:gd name="T28" fmla="*/ 20 w 24"/>
                  <a:gd name="T29" fmla="*/ 6 h 24"/>
                  <a:gd name="T30" fmla="*/ 20 w 24"/>
                  <a:gd name="T31" fmla="*/ 4 h 24"/>
                  <a:gd name="T32" fmla="*/ 18 w 24"/>
                  <a:gd name="T33" fmla="*/ 2 h 24"/>
                  <a:gd name="T34" fmla="*/ 16 w 24"/>
                  <a:gd name="T35" fmla="*/ 2 h 24"/>
                  <a:gd name="T36" fmla="*/ 14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2 w 24"/>
                  <a:gd name="T51" fmla="*/ 4 h 24"/>
                  <a:gd name="T52" fmla="*/ 2 w 24"/>
                  <a:gd name="T53" fmla="*/ 6 h 24"/>
                  <a:gd name="T54" fmla="*/ 0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2 h 24"/>
                  <a:gd name="T62" fmla="*/ 0 w 24"/>
                  <a:gd name="T63" fmla="*/ 13 h 24"/>
                  <a:gd name="T64" fmla="*/ 0 w 24"/>
                  <a:gd name="T65" fmla="*/ 15 h 24"/>
                  <a:gd name="T66" fmla="*/ 0 w 24"/>
                  <a:gd name="T67" fmla="*/ 17 h 24"/>
                  <a:gd name="T68" fmla="*/ 2 w 24"/>
                  <a:gd name="T69" fmla="*/ 19 h 24"/>
                  <a:gd name="T70" fmla="*/ 2 w 24"/>
                  <a:gd name="T71" fmla="*/ 19 h 24"/>
                  <a:gd name="T72" fmla="*/ 4 w 24"/>
                  <a:gd name="T73" fmla="*/ 21 h 24"/>
                  <a:gd name="T74" fmla="*/ 6 w 24"/>
                  <a:gd name="T75" fmla="*/ 23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1" y="17"/>
                    </a:lnTo>
                    <a:lnTo>
                      <a:pt x="21" y="15"/>
                    </a:lnTo>
                    <a:lnTo>
                      <a:pt x="23" y="13"/>
                    </a:lnTo>
                    <a:lnTo>
                      <a:pt x="23" y="12"/>
                    </a:lnTo>
                    <a:lnTo>
                      <a:pt x="23" y="10"/>
                    </a:lnTo>
                    <a:lnTo>
                      <a:pt x="21" y="8"/>
                    </a:lnTo>
                    <a:lnTo>
                      <a:pt x="21" y="6"/>
                    </a:lnTo>
                    <a:lnTo>
                      <a:pt x="20" y="6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2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4" y="21"/>
                    </a:lnTo>
                    <a:lnTo>
                      <a:pt x="6" y="23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9" name="Line 93"/>
              <p:cNvSpPr>
                <a:spLocks noChangeShapeType="1"/>
              </p:cNvSpPr>
              <p:nvPr/>
            </p:nvSpPr>
            <p:spPr bwMode="auto">
              <a:xfrm flipH="1">
                <a:off x="5840413" y="4805363"/>
                <a:ext cx="396875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0" name="Freeform 94"/>
              <p:cNvSpPr>
                <a:spLocks/>
              </p:cNvSpPr>
              <p:nvPr/>
            </p:nvSpPr>
            <p:spPr bwMode="auto">
              <a:xfrm>
                <a:off x="6034088" y="4398963"/>
                <a:ext cx="1433513" cy="969963"/>
              </a:xfrm>
              <a:custGeom>
                <a:avLst/>
                <a:gdLst>
                  <a:gd name="T0" fmla="*/ 902 w 1318"/>
                  <a:gd name="T1" fmla="*/ 608 h 410"/>
                  <a:gd name="T2" fmla="*/ 0 w 1318"/>
                  <a:gd name="T3" fmla="*/ 610 h 410"/>
                  <a:gd name="T4" fmla="*/ 0 w 1318"/>
                  <a:gd name="T5" fmla="*/ 0 h 410"/>
                  <a:gd name="T6" fmla="*/ 0 60000 65536"/>
                  <a:gd name="T7" fmla="*/ 0 60000 65536"/>
                  <a:gd name="T8" fmla="*/ 0 60000 65536"/>
                  <a:gd name="T9" fmla="*/ 0 w 1318"/>
                  <a:gd name="T10" fmla="*/ 0 h 410"/>
                  <a:gd name="T11" fmla="*/ 1318 w 1318"/>
                  <a:gd name="T12" fmla="*/ 410 h 41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18" h="410">
                    <a:moveTo>
                      <a:pt x="1317" y="408"/>
                    </a:moveTo>
                    <a:lnTo>
                      <a:pt x="0" y="409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1" name="Line 95"/>
              <p:cNvSpPr>
                <a:spLocks noChangeShapeType="1"/>
              </p:cNvSpPr>
              <p:nvPr/>
            </p:nvSpPr>
            <p:spPr bwMode="auto">
              <a:xfrm>
                <a:off x="5837238" y="5686425"/>
                <a:ext cx="1625600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2" name="Line 96"/>
              <p:cNvSpPr>
                <a:spLocks noChangeShapeType="1"/>
              </p:cNvSpPr>
              <p:nvPr/>
            </p:nvSpPr>
            <p:spPr bwMode="auto">
              <a:xfrm flipH="1">
                <a:off x="5840413" y="4398963"/>
                <a:ext cx="40163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3" name="Line 97"/>
              <p:cNvSpPr>
                <a:spLocks noChangeShapeType="1"/>
              </p:cNvSpPr>
              <p:nvPr/>
            </p:nvSpPr>
            <p:spPr bwMode="auto">
              <a:xfrm flipH="1">
                <a:off x="7224713" y="4391025"/>
                <a:ext cx="246063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4" name="Line 98"/>
              <p:cNvSpPr>
                <a:spLocks noChangeShapeType="1"/>
              </p:cNvSpPr>
              <p:nvPr/>
            </p:nvSpPr>
            <p:spPr bwMode="auto">
              <a:xfrm flipH="1" flipV="1">
                <a:off x="6734175" y="3978275"/>
                <a:ext cx="1588" cy="10477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grpSp>
            <p:nvGrpSpPr>
              <p:cNvPr id="285" name="Group 289"/>
              <p:cNvGrpSpPr>
                <a:grpSpLocks/>
              </p:cNvGrpSpPr>
              <p:nvPr/>
            </p:nvGrpSpPr>
            <p:grpSpPr bwMode="auto">
              <a:xfrm>
                <a:off x="6248407" y="3844926"/>
                <a:ext cx="966789" cy="1422401"/>
                <a:chOff x="3936" y="2422"/>
                <a:chExt cx="609" cy="896"/>
              </a:xfrm>
            </p:grpSpPr>
            <p:sp>
              <p:nvSpPr>
                <p:cNvPr id="404" name="Line 100"/>
                <p:cNvSpPr>
                  <a:spLocks noChangeShapeType="1"/>
                </p:cNvSpPr>
                <p:nvPr/>
              </p:nvSpPr>
              <p:spPr bwMode="auto">
                <a:xfrm flipH="1">
                  <a:off x="4248" y="3132"/>
                  <a:ext cx="1" cy="105"/>
                </a:xfrm>
                <a:prstGeom prst="line">
                  <a:avLst/>
                </a:prstGeom>
                <a:noFill/>
                <a:ln w="12700">
                  <a:solidFill>
                    <a:srgbClr val="EB75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405" name="Rectangle 101"/>
                <p:cNvSpPr>
                  <a:spLocks noChangeArrowheads="1"/>
                </p:cNvSpPr>
                <p:nvPr/>
              </p:nvSpPr>
              <p:spPr bwMode="auto">
                <a:xfrm>
                  <a:off x="4073" y="3235"/>
                  <a:ext cx="299" cy="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>
                      <a:solidFill>
                        <a:srgbClr val="EB7500"/>
                      </a:solidFill>
                      <a:latin typeface="+mj-lt"/>
                    </a:rPr>
                    <a:t>MemRead</a:t>
                  </a:r>
                  <a:endParaRPr lang="en-US" sz="900" dirty="0">
                    <a:solidFill>
                      <a:srgbClr val="EB7500"/>
                    </a:solidFill>
                    <a:latin typeface="+mj-lt"/>
                  </a:endParaRPr>
                </a:p>
              </p:txBody>
            </p:sp>
            <p:sp>
              <p:nvSpPr>
                <p:cNvPr id="406" name="Rectangle 102"/>
                <p:cNvSpPr>
                  <a:spLocks noChangeArrowheads="1"/>
                </p:cNvSpPr>
                <p:nvPr/>
              </p:nvSpPr>
              <p:spPr bwMode="auto">
                <a:xfrm>
                  <a:off x="4063" y="2422"/>
                  <a:ext cx="318" cy="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>
                      <a:solidFill>
                        <a:srgbClr val="EB7500"/>
                      </a:solidFill>
                      <a:latin typeface="+mj-lt"/>
                    </a:rPr>
                    <a:t>MemWrite</a:t>
                  </a:r>
                  <a:endParaRPr lang="en-US" sz="900" dirty="0">
                    <a:solidFill>
                      <a:srgbClr val="EB7500"/>
                    </a:solidFill>
                    <a:latin typeface="+mj-lt"/>
                  </a:endParaRPr>
                </a:p>
              </p:txBody>
            </p:sp>
            <p:sp>
              <p:nvSpPr>
                <p:cNvPr id="407" name="Rectangle 103"/>
                <p:cNvSpPr>
                  <a:spLocks noChangeArrowheads="1"/>
                </p:cNvSpPr>
                <p:nvPr/>
              </p:nvSpPr>
              <p:spPr bwMode="auto">
                <a:xfrm>
                  <a:off x="3936" y="2577"/>
                  <a:ext cx="609" cy="552"/>
                </a:xfrm>
                <a:prstGeom prst="rect">
                  <a:avLst/>
                </a:prstGeom>
                <a:solidFill>
                  <a:srgbClr val="FFFFCC"/>
                </a:solidFill>
                <a:ln w="19050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408" name="Rectangle 104"/>
                <p:cNvSpPr>
                  <a:spLocks noChangeArrowheads="1"/>
                </p:cNvSpPr>
                <p:nvPr/>
              </p:nvSpPr>
              <p:spPr bwMode="auto">
                <a:xfrm>
                  <a:off x="3950" y="2746"/>
                  <a:ext cx="181" cy="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Address</a:t>
                  </a:r>
                  <a:endParaRPr lang="en-US" sz="7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409" name="Rectangle 105"/>
                <p:cNvSpPr>
                  <a:spLocks noChangeArrowheads="1"/>
                </p:cNvSpPr>
                <p:nvPr/>
              </p:nvSpPr>
              <p:spPr bwMode="auto">
                <a:xfrm>
                  <a:off x="3948" y="2994"/>
                  <a:ext cx="247" cy="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Write </a:t>
                  </a: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Data</a:t>
                  </a:r>
                </a:p>
              </p:txBody>
            </p:sp>
            <p:sp>
              <p:nvSpPr>
                <p:cNvPr id="410" name="Rectangle 106"/>
                <p:cNvSpPr>
                  <a:spLocks noChangeArrowheads="1"/>
                </p:cNvSpPr>
                <p:nvPr/>
              </p:nvSpPr>
              <p:spPr bwMode="auto">
                <a:xfrm>
                  <a:off x="4300" y="2735"/>
                  <a:ext cx="230" cy="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Read </a:t>
                  </a: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Data</a:t>
                  </a:r>
                </a:p>
              </p:txBody>
            </p:sp>
            <p:sp>
              <p:nvSpPr>
                <p:cNvPr id="411" name="Rectangle 107"/>
                <p:cNvSpPr>
                  <a:spLocks noChangeArrowheads="1"/>
                </p:cNvSpPr>
                <p:nvPr/>
              </p:nvSpPr>
              <p:spPr bwMode="auto">
                <a:xfrm>
                  <a:off x="4281" y="2971"/>
                  <a:ext cx="249" cy="1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900" dirty="0">
                      <a:solidFill>
                        <a:srgbClr val="000000"/>
                      </a:solidFill>
                      <a:latin typeface="+mj-lt"/>
                    </a:rPr>
                    <a:t>Data</a:t>
                  </a:r>
                </a:p>
                <a:p>
                  <a:pPr algn="ctr">
                    <a:lnSpc>
                      <a:spcPct val="90000"/>
                    </a:lnSpc>
                  </a:pPr>
                  <a:r>
                    <a:rPr lang="en-US" sz="900">
                      <a:solidFill>
                        <a:srgbClr val="000000"/>
                      </a:solidFill>
                      <a:latin typeface="+mj-lt"/>
                    </a:rPr>
                    <a:t>Memory</a:t>
                  </a:r>
                  <a:endParaRPr lang="en-US" sz="9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</p:grpSp>
          <p:sp>
            <p:nvSpPr>
              <p:cNvPr id="286" name="Freeform 108"/>
              <p:cNvSpPr>
                <a:spLocks/>
              </p:cNvSpPr>
              <p:nvPr/>
            </p:nvSpPr>
            <p:spPr bwMode="auto">
              <a:xfrm>
                <a:off x="5961063" y="3573618"/>
                <a:ext cx="114300" cy="153833"/>
              </a:xfrm>
              <a:custGeom>
                <a:avLst/>
                <a:gdLst>
                  <a:gd name="T0" fmla="*/ 0 w 72"/>
                  <a:gd name="T1" fmla="*/ 0 h 72"/>
                  <a:gd name="T2" fmla="*/ 2 w 72"/>
                  <a:gd name="T3" fmla="*/ 446 h 72"/>
                  <a:gd name="T4" fmla="*/ 71 w 72"/>
                  <a:gd name="T5" fmla="*/ 446 h 72"/>
                  <a:gd name="T6" fmla="*/ 0 60000 65536"/>
                  <a:gd name="T7" fmla="*/ 0 60000 65536"/>
                  <a:gd name="T8" fmla="*/ 0 60000 65536"/>
                  <a:gd name="T9" fmla="*/ 0 w 72"/>
                  <a:gd name="T10" fmla="*/ 0 h 72"/>
                  <a:gd name="T11" fmla="*/ 72 w 72"/>
                  <a:gd name="T12" fmla="*/ 72 h 7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2" h="72">
                    <a:moveTo>
                      <a:pt x="0" y="0"/>
                    </a:moveTo>
                    <a:lnTo>
                      <a:pt x="2" y="71"/>
                    </a:lnTo>
                    <a:lnTo>
                      <a:pt x="71" y="71"/>
                    </a:lnTo>
                  </a:path>
                </a:pathLst>
              </a:custGeom>
              <a:noFill/>
              <a:ln w="1270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7" name="Freeform 109"/>
              <p:cNvSpPr>
                <a:spLocks/>
              </p:cNvSpPr>
              <p:nvPr/>
            </p:nvSpPr>
            <p:spPr bwMode="auto">
              <a:xfrm>
                <a:off x="5851525" y="3848100"/>
                <a:ext cx="223838" cy="363538"/>
              </a:xfrm>
              <a:custGeom>
                <a:avLst/>
                <a:gdLst>
                  <a:gd name="T0" fmla="*/ 0 w 141"/>
                  <a:gd name="T1" fmla="*/ 228 h 229"/>
                  <a:gd name="T2" fmla="*/ 71 w 141"/>
                  <a:gd name="T3" fmla="*/ 228 h 229"/>
                  <a:gd name="T4" fmla="*/ 71 w 141"/>
                  <a:gd name="T5" fmla="*/ 0 h 229"/>
                  <a:gd name="T6" fmla="*/ 140 w 141"/>
                  <a:gd name="T7" fmla="*/ 0 h 22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1"/>
                  <a:gd name="T13" fmla="*/ 0 h 229"/>
                  <a:gd name="T14" fmla="*/ 141 w 141"/>
                  <a:gd name="T15" fmla="*/ 229 h 22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1" h="229">
                    <a:moveTo>
                      <a:pt x="0" y="228"/>
                    </a:moveTo>
                    <a:lnTo>
                      <a:pt x="71" y="228"/>
                    </a:lnTo>
                    <a:lnTo>
                      <a:pt x="71" y="0"/>
                    </a:lnTo>
                    <a:lnTo>
                      <a:pt x="140" y="0"/>
                    </a:lnTo>
                  </a:path>
                </a:pathLst>
              </a:custGeom>
              <a:noFill/>
              <a:ln w="1270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8" name="Freeform 110"/>
              <p:cNvSpPr>
                <a:spLocks/>
              </p:cNvSpPr>
              <p:nvPr/>
            </p:nvSpPr>
            <p:spPr bwMode="auto">
              <a:xfrm>
                <a:off x="6073775" y="3692525"/>
                <a:ext cx="230188" cy="193675"/>
              </a:xfrm>
              <a:custGeom>
                <a:avLst/>
                <a:gdLst>
                  <a:gd name="T0" fmla="*/ 85 w 145"/>
                  <a:gd name="T1" fmla="*/ 119 h 122"/>
                  <a:gd name="T2" fmla="*/ 96 w 145"/>
                  <a:gd name="T3" fmla="*/ 119 h 122"/>
                  <a:gd name="T4" fmla="*/ 104 w 145"/>
                  <a:gd name="T5" fmla="*/ 117 h 122"/>
                  <a:gd name="T6" fmla="*/ 113 w 145"/>
                  <a:gd name="T7" fmla="*/ 113 h 122"/>
                  <a:gd name="T8" fmla="*/ 121 w 145"/>
                  <a:gd name="T9" fmla="*/ 107 h 122"/>
                  <a:gd name="T10" fmla="*/ 127 w 145"/>
                  <a:gd name="T11" fmla="*/ 102 h 122"/>
                  <a:gd name="T12" fmla="*/ 132 w 145"/>
                  <a:gd name="T13" fmla="*/ 96 h 122"/>
                  <a:gd name="T14" fmla="*/ 138 w 145"/>
                  <a:gd name="T15" fmla="*/ 88 h 122"/>
                  <a:gd name="T16" fmla="*/ 142 w 145"/>
                  <a:gd name="T17" fmla="*/ 79 h 122"/>
                  <a:gd name="T18" fmla="*/ 144 w 145"/>
                  <a:gd name="T19" fmla="*/ 69 h 122"/>
                  <a:gd name="T20" fmla="*/ 144 w 145"/>
                  <a:gd name="T21" fmla="*/ 60 h 122"/>
                  <a:gd name="T22" fmla="*/ 144 w 145"/>
                  <a:gd name="T23" fmla="*/ 50 h 122"/>
                  <a:gd name="T24" fmla="*/ 142 w 145"/>
                  <a:gd name="T25" fmla="*/ 40 h 122"/>
                  <a:gd name="T26" fmla="*/ 138 w 145"/>
                  <a:gd name="T27" fmla="*/ 33 h 122"/>
                  <a:gd name="T28" fmla="*/ 132 w 145"/>
                  <a:gd name="T29" fmla="*/ 25 h 122"/>
                  <a:gd name="T30" fmla="*/ 127 w 145"/>
                  <a:gd name="T31" fmla="*/ 17 h 122"/>
                  <a:gd name="T32" fmla="*/ 121 w 145"/>
                  <a:gd name="T33" fmla="*/ 12 h 122"/>
                  <a:gd name="T34" fmla="*/ 113 w 145"/>
                  <a:gd name="T35" fmla="*/ 6 h 122"/>
                  <a:gd name="T36" fmla="*/ 104 w 145"/>
                  <a:gd name="T37" fmla="*/ 2 h 122"/>
                  <a:gd name="T38" fmla="*/ 96 w 145"/>
                  <a:gd name="T39" fmla="*/ 0 h 122"/>
                  <a:gd name="T40" fmla="*/ 86 w 145"/>
                  <a:gd name="T41" fmla="*/ 0 h 122"/>
                  <a:gd name="T42" fmla="*/ 0 w 145"/>
                  <a:gd name="T43" fmla="*/ 0 h 122"/>
                  <a:gd name="T44" fmla="*/ 0 w 145"/>
                  <a:gd name="T45" fmla="*/ 121 h 122"/>
                  <a:gd name="T46" fmla="*/ 86 w 145"/>
                  <a:gd name="T47" fmla="*/ 121 h 122"/>
                  <a:gd name="T48" fmla="*/ 86 w 145"/>
                  <a:gd name="T49" fmla="*/ 121 h 12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145"/>
                  <a:gd name="T76" fmla="*/ 0 h 122"/>
                  <a:gd name="T77" fmla="*/ 145 w 145"/>
                  <a:gd name="T78" fmla="*/ 122 h 122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145" h="122">
                    <a:moveTo>
                      <a:pt x="85" y="119"/>
                    </a:moveTo>
                    <a:lnTo>
                      <a:pt x="96" y="119"/>
                    </a:lnTo>
                    <a:lnTo>
                      <a:pt x="104" y="117"/>
                    </a:lnTo>
                    <a:lnTo>
                      <a:pt x="113" y="113"/>
                    </a:lnTo>
                    <a:lnTo>
                      <a:pt x="121" y="107"/>
                    </a:lnTo>
                    <a:lnTo>
                      <a:pt x="127" y="102"/>
                    </a:lnTo>
                    <a:lnTo>
                      <a:pt x="132" y="96"/>
                    </a:lnTo>
                    <a:lnTo>
                      <a:pt x="138" y="88"/>
                    </a:lnTo>
                    <a:lnTo>
                      <a:pt x="142" y="79"/>
                    </a:lnTo>
                    <a:lnTo>
                      <a:pt x="144" y="69"/>
                    </a:lnTo>
                    <a:lnTo>
                      <a:pt x="144" y="60"/>
                    </a:lnTo>
                    <a:lnTo>
                      <a:pt x="144" y="50"/>
                    </a:lnTo>
                    <a:lnTo>
                      <a:pt x="142" y="40"/>
                    </a:lnTo>
                    <a:lnTo>
                      <a:pt x="138" y="33"/>
                    </a:lnTo>
                    <a:lnTo>
                      <a:pt x="132" y="25"/>
                    </a:lnTo>
                    <a:lnTo>
                      <a:pt x="127" y="17"/>
                    </a:lnTo>
                    <a:lnTo>
                      <a:pt x="121" y="12"/>
                    </a:lnTo>
                    <a:lnTo>
                      <a:pt x="113" y="6"/>
                    </a:lnTo>
                    <a:lnTo>
                      <a:pt x="104" y="2"/>
                    </a:lnTo>
                    <a:lnTo>
                      <a:pt x="96" y="0"/>
                    </a:lnTo>
                    <a:lnTo>
                      <a:pt x="86" y="0"/>
                    </a:lnTo>
                    <a:lnTo>
                      <a:pt x="0" y="0"/>
                    </a:lnTo>
                    <a:lnTo>
                      <a:pt x="0" y="121"/>
                    </a:lnTo>
                    <a:lnTo>
                      <a:pt x="86" y="121"/>
                    </a:lnTo>
                  </a:path>
                </a:pathLst>
              </a:custGeom>
              <a:solidFill>
                <a:srgbClr val="FFE6CD"/>
              </a:solidFill>
              <a:ln w="1905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9" name="Rectangle 111"/>
              <p:cNvSpPr>
                <a:spLocks noChangeArrowheads="1"/>
              </p:cNvSpPr>
              <p:nvPr/>
            </p:nvSpPr>
            <p:spPr bwMode="auto">
              <a:xfrm>
                <a:off x="5913438" y="3516313"/>
                <a:ext cx="322235" cy="13154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Branch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291" name="Line 113"/>
              <p:cNvSpPr>
                <a:spLocks noChangeShapeType="1"/>
              </p:cNvSpPr>
              <p:nvPr/>
            </p:nvSpPr>
            <p:spPr bwMode="auto">
              <a:xfrm>
                <a:off x="2449513" y="6076950"/>
                <a:ext cx="533241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2" name="Line 114"/>
              <p:cNvSpPr>
                <a:spLocks noChangeShapeType="1"/>
              </p:cNvSpPr>
              <p:nvPr/>
            </p:nvSpPr>
            <p:spPr bwMode="auto">
              <a:xfrm flipV="1">
                <a:off x="2452688" y="4405313"/>
                <a:ext cx="0" cy="16764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3" name="Line 115"/>
              <p:cNvSpPr>
                <a:spLocks noChangeShapeType="1"/>
              </p:cNvSpPr>
              <p:nvPr/>
            </p:nvSpPr>
            <p:spPr bwMode="auto">
              <a:xfrm>
                <a:off x="2446338" y="4400550"/>
                <a:ext cx="4206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4" name="Line 116"/>
              <p:cNvSpPr>
                <a:spLocks noChangeShapeType="1"/>
              </p:cNvSpPr>
              <p:nvPr/>
            </p:nvSpPr>
            <p:spPr bwMode="auto">
              <a:xfrm>
                <a:off x="2687684" y="4633913"/>
                <a:ext cx="18410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5" name="Line 117"/>
              <p:cNvSpPr>
                <a:spLocks noChangeShapeType="1"/>
              </p:cNvSpPr>
              <p:nvPr/>
            </p:nvSpPr>
            <p:spPr bwMode="auto">
              <a:xfrm flipV="1">
                <a:off x="2687684" y="4633913"/>
                <a:ext cx="0" cy="15716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6" name="Line 118"/>
              <p:cNvSpPr>
                <a:spLocks noChangeShapeType="1"/>
              </p:cNvSpPr>
              <p:nvPr/>
            </p:nvSpPr>
            <p:spPr bwMode="auto">
              <a:xfrm>
                <a:off x="2687685" y="6207125"/>
                <a:ext cx="53514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7" name="Line 119"/>
              <p:cNvSpPr>
                <a:spLocks noChangeShapeType="1"/>
              </p:cNvSpPr>
              <p:nvPr/>
            </p:nvSpPr>
            <p:spPr bwMode="auto">
              <a:xfrm flipH="1" flipV="1">
                <a:off x="7897813" y="4159919"/>
                <a:ext cx="0" cy="162844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8" name="Line 120"/>
              <p:cNvSpPr>
                <a:spLocks noChangeShapeType="1"/>
              </p:cNvSpPr>
              <p:nvPr/>
            </p:nvSpPr>
            <p:spPr bwMode="auto">
              <a:xfrm flipH="1">
                <a:off x="7620000" y="4394200"/>
                <a:ext cx="182563" cy="47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9" name="Freeform 121"/>
              <p:cNvSpPr>
                <a:spLocks/>
              </p:cNvSpPr>
              <p:nvPr/>
            </p:nvSpPr>
            <p:spPr bwMode="auto">
              <a:xfrm>
                <a:off x="7620000" y="4725988"/>
                <a:ext cx="188913" cy="642938"/>
              </a:xfrm>
              <a:custGeom>
                <a:avLst/>
                <a:gdLst>
                  <a:gd name="T0" fmla="*/ 118 w 104"/>
                  <a:gd name="T1" fmla="*/ 0 h 204"/>
                  <a:gd name="T2" fmla="*/ 60 w 104"/>
                  <a:gd name="T3" fmla="*/ 0 h 204"/>
                  <a:gd name="T4" fmla="*/ 60 w 104"/>
                  <a:gd name="T5" fmla="*/ 403 h 204"/>
                  <a:gd name="T6" fmla="*/ 0 w 104"/>
                  <a:gd name="T7" fmla="*/ 403 h 20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4"/>
                  <a:gd name="T13" fmla="*/ 0 h 204"/>
                  <a:gd name="T14" fmla="*/ 104 w 104"/>
                  <a:gd name="T15" fmla="*/ 204 h 20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4" h="204">
                    <a:moveTo>
                      <a:pt x="103" y="0"/>
                    </a:moveTo>
                    <a:lnTo>
                      <a:pt x="52" y="0"/>
                    </a:lnTo>
                    <a:lnTo>
                      <a:pt x="52" y="203"/>
                    </a:lnTo>
                    <a:lnTo>
                      <a:pt x="0" y="203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0" name="Rectangle 122"/>
              <p:cNvSpPr>
                <a:spLocks noChangeArrowheads="1"/>
              </p:cNvSpPr>
              <p:nvPr/>
            </p:nvSpPr>
            <p:spPr bwMode="auto">
              <a:xfrm>
                <a:off x="7672388" y="4103688"/>
                <a:ext cx="514306" cy="13154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MemtoReg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301" name="Line 123"/>
              <p:cNvSpPr>
                <a:spLocks noChangeShapeType="1"/>
              </p:cNvSpPr>
              <p:nvPr/>
            </p:nvSpPr>
            <p:spPr bwMode="auto">
              <a:xfrm>
                <a:off x="7624763" y="5686425"/>
                <a:ext cx="152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2" name="Line 124"/>
              <p:cNvSpPr>
                <a:spLocks noChangeShapeType="1"/>
              </p:cNvSpPr>
              <p:nvPr/>
            </p:nvSpPr>
            <p:spPr bwMode="auto">
              <a:xfrm rot="5400000">
                <a:off x="7572375" y="5881688"/>
                <a:ext cx="4000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3" name="Line 125"/>
              <p:cNvSpPr>
                <a:spLocks noChangeShapeType="1"/>
              </p:cNvSpPr>
              <p:nvPr/>
            </p:nvSpPr>
            <p:spPr bwMode="auto">
              <a:xfrm flipV="1">
                <a:off x="8043863" y="4557713"/>
                <a:ext cx="0" cy="16525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4" name="Line 126"/>
              <p:cNvSpPr>
                <a:spLocks noChangeShapeType="1"/>
              </p:cNvSpPr>
              <p:nvPr/>
            </p:nvSpPr>
            <p:spPr bwMode="auto">
              <a:xfrm flipV="1">
                <a:off x="7977188" y="4557713"/>
                <a:ext cx="66675" cy="47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5" name="Freeform 127"/>
              <p:cNvSpPr>
                <a:spLocks/>
              </p:cNvSpPr>
              <p:nvPr/>
            </p:nvSpPr>
            <p:spPr bwMode="auto">
              <a:xfrm>
                <a:off x="1009650" y="3030538"/>
                <a:ext cx="438150" cy="1001713"/>
              </a:xfrm>
              <a:custGeom>
                <a:avLst/>
                <a:gdLst>
                  <a:gd name="T0" fmla="*/ 275 w 194"/>
                  <a:gd name="T1" fmla="*/ 0 h 631"/>
                  <a:gd name="T2" fmla="*/ 0 w 194"/>
                  <a:gd name="T3" fmla="*/ 2 h 631"/>
                  <a:gd name="T4" fmla="*/ 0 w 194"/>
                  <a:gd name="T5" fmla="*/ 630 h 631"/>
                  <a:gd name="T6" fmla="*/ 0 60000 65536"/>
                  <a:gd name="T7" fmla="*/ 0 60000 65536"/>
                  <a:gd name="T8" fmla="*/ 0 60000 65536"/>
                  <a:gd name="T9" fmla="*/ 0 w 194"/>
                  <a:gd name="T10" fmla="*/ 0 h 631"/>
                  <a:gd name="T11" fmla="*/ 194 w 194"/>
                  <a:gd name="T12" fmla="*/ 631 h 6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4" h="631">
                    <a:moveTo>
                      <a:pt x="193" y="0"/>
                    </a:moveTo>
                    <a:lnTo>
                      <a:pt x="0" y="2"/>
                    </a:lnTo>
                    <a:lnTo>
                      <a:pt x="0" y="63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6" name="Freeform 128"/>
              <p:cNvSpPr>
                <a:spLocks/>
              </p:cNvSpPr>
              <p:nvPr/>
            </p:nvSpPr>
            <p:spPr bwMode="auto">
              <a:xfrm>
                <a:off x="990600" y="4011613"/>
                <a:ext cx="38100" cy="38100"/>
              </a:xfrm>
              <a:custGeom>
                <a:avLst/>
                <a:gdLst>
                  <a:gd name="T0" fmla="*/ 12 w 24"/>
                  <a:gd name="T1" fmla="*/ 21 h 24"/>
                  <a:gd name="T2" fmla="*/ 14 w 24"/>
                  <a:gd name="T3" fmla="*/ 21 h 24"/>
                  <a:gd name="T4" fmla="*/ 16 w 24"/>
                  <a:gd name="T5" fmla="*/ 21 h 24"/>
                  <a:gd name="T6" fmla="*/ 17 w 24"/>
                  <a:gd name="T7" fmla="*/ 21 h 24"/>
                  <a:gd name="T8" fmla="*/ 19 w 24"/>
                  <a:gd name="T9" fmla="*/ 19 h 24"/>
                  <a:gd name="T10" fmla="*/ 19 w 24"/>
                  <a:gd name="T11" fmla="*/ 19 h 24"/>
                  <a:gd name="T12" fmla="*/ 21 w 24"/>
                  <a:gd name="T13" fmla="*/ 18 h 24"/>
                  <a:gd name="T14" fmla="*/ 23 w 24"/>
                  <a:gd name="T15" fmla="*/ 16 h 24"/>
                  <a:gd name="T16" fmla="*/ 23 w 24"/>
                  <a:gd name="T17" fmla="*/ 14 h 24"/>
                  <a:gd name="T18" fmla="*/ 23 w 24"/>
                  <a:gd name="T19" fmla="*/ 14 h 24"/>
                  <a:gd name="T20" fmla="*/ 23 w 24"/>
                  <a:gd name="T21" fmla="*/ 12 h 24"/>
                  <a:gd name="T22" fmla="*/ 23 w 24"/>
                  <a:gd name="T23" fmla="*/ 10 h 24"/>
                  <a:gd name="T24" fmla="*/ 23 w 24"/>
                  <a:gd name="T25" fmla="*/ 8 h 24"/>
                  <a:gd name="T26" fmla="*/ 23 w 24"/>
                  <a:gd name="T27" fmla="*/ 6 h 24"/>
                  <a:gd name="T28" fmla="*/ 21 w 24"/>
                  <a:gd name="T29" fmla="*/ 4 h 24"/>
                  <a:gd name="T30" fmla="*/ 19 w 24"/>
                  <a:gd name="T31" fmla="*/ 2 h 24"/>
                  <a:gd name="T32" fmla="*/ 19 w 24"/>
                  <a:gd name="T33" fmla="*/ 2 h 24"/>
                  <a:gd name="T34" fmla="*/ 17 w 24"/>
                  <a:gd name="T35" fmla="*/ 0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0 h 24"/>
                  <a:gd name="T48" fmla="*/ 6 w 24"/>
                  <a:gd name="T49" fmla="*/ 2 h 24"/>
                  <a:gd name="T50" fmla="*/ 4 w 24"/>
                  <a:gd name="T51" fmla="*/ 2 h 24"/>
                  <a:gd name="T52" fmla="*/ 2 w 24"/>
                  <a:gd name="T53" fmla="*/ 4 h 24"/>
                  <a:gd name="T54" fmla="*/ 2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2 h 24"/>
                  <a:gd name="T62" fmla="*/ 0 w 24"/>
                  <a:gd name="T63" fmla="*/ 14 h 24"/>
                  <a:gd name="T64" fmla="*/ 0 w 24"/>
                  <a:gd name="T65" fmla="*/ 14 h 24"/>
                  <a:gd name="T66" fmla="*/ 2 w 24"/>
                  <a:gd name="T67" fmla="*/ 16 h 24"/>
                  <a:gd name="T68" fmla="*/ 2 w 24"/>
                  <a:gd name="T69" fmla="*/ 18 h 24"/>
                  <a:gd name="T70" fmla="*/ 4 w 24"/>
                  <a:gd name="T71" fmla="*/ 19 h 24"/>
                  <a:gd name="T72" fmla="*/ 6 w 24"/>
                  <a:gd name="T73" fmla="*/ 19 h 24"/>
                  <a:gd name="T74" fmla="*/ 6 w 24"/>
                  <a:gd name="T75" fmla="*/ 21 h 24"/>
                  <a:gd name="T76" fmla="*/ 8 w 24"/>
                  <a:gd name="T77" fmla="*/ 21 h 24"/>
                  <a:gd name="T78" fmla="*/ 10 w 24"/>
                  <a:gd name="T79" fmla="*/ 21 h 24"/>
                  <a:gd name="T80" fmla="*/ 12 w 24"/>
                  <a:gd name="T81" fmla="*/ 23 h 24"/>
                  <a:gd name="T82" fmla="*/ 12 w 24"/>
                  <a:gd name="T83" fmla="*/ 23 h 24"/>
                  <a:gd name="T84" fmla="*/ 12 w 24"/>
                  <a:gd name="T85" fmla="*/ 21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2" y="21"/>
                    </a:moveTo>
                    <a:lnTo>
                      <a:pt x="14" y="21"/>
                    </a:lnTo>
                    <a:lnTo>
                      <a:pt x="16" y="21"/>
                    </a:lnTo>
                    <a:lnTo>
                      <a:pt x="17" y="21"/>
                    </a:lnTo>
                    <a:lnTo>
                      <a:pt x="19" y="19"/>
                    </a:lnTo>
                    <a:lnTo>
                      <a:pt x="21" y="18"/>
                    </a:lnTo>
                    <a:lnTo>
                      <a:pt x="23" y="16"/>
                    </a:lnTo>
                    <a:lnTo>
                      <a:pt x="23" y="14"/>
                    </a:lnTo>
                    <a:lnTo>
                      <a:pt x="23" y="12"/>
                    </a:lnTo>
                    <a:lnTo>
                      <a:pt x="23" y="10"/>
                    </a:lnTo>
                    <a:lnTo>
                      <a:pt x="23" y="8"/>
                    </a:lnTo>
                    <a:lnTo>
                      <a:pt x="23" y="6"/>
                    </a:lnTo>
                    <a:lnTo>
                      <a:pt x="21" y="4"/>
                    </a:lnTo>
                    <a:lnTo>
                      <a:pt x="19" y="2"/>
                    </a:lnTo>
                    <a:lnTo>
                      <a:pt x="17" y="0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2" y="16"/>
                    </a:lnTo>
                    <a:lnTo>
                      <a:pt x="2" y="18"/>
                    </a:lnTo>
                    <a:lnTo>
                      <a:pt x="4" y="19"/>
                    </a:lnTo>
                    <a:lnTo>
                      <a:pt x="6" y="19"/>
                    </a:lnTo>
                    <a:lnTo>
                      <a:pt x="6" y="21"/>
                    </a:lnTo>
                    <a:lnTo>
                      <a:pt x="8" y="21"/>
                    </a:lnTo>
                    <a:lnTo>
                      <a:pt x="10" y="21"/>
                    </a:lnTo>
                    <a:lnTo>
                      <a:pt x="12" y="23"/>
                    </a:lnTo>
                    <a:lnTo>
                      <a:pt x="12" y="21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7" name="Rectangle 129"/>
              <p:cNvSpPr>
                <a:spLocks noChangeArrowheads="1"/>
              </p:cNvSpPr>
              <p:nvPr/>
            </p:nvSpPr>
            <p:spPr bwMode="auto">
              <a:xfrm>
                <a:off x="1115889" y="3365813"/>
                <a:ext cx="241279" cy="2198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4</a:t>
                </a:r>
              </a:p>
            </p:txBody>
          </p:sp>
          <p:sp>
            <p:nvSpPr>
              <p:cNvPr id="308" name="Freeform 130"/>
              <p:cNvSpPr>
                <a:spLocks/>
              </p:cNvSpPr>
              <p:nvPr/>
            </p:nvSpPr>
            <p:spPr bwMode="auto">
              <a:xfrm>
                <a:off x="2157413" y="3081338"/>
                <a:ext cx="147638" cy="2820988"/>
              </a:xfrm>
              <a:custGeom>
                <a:avLst/>
                <a:gdLst>
                  <a:gd name="T0" fmla="*/ 90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0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9" name="Freeform 133"/>
              <p:cNvSpPr>
                <a:spLocks/>
              </p:cNvSpPr>
              <p:nvPr/>
            </p:nvSpPr>
            <p:spPr bwMode="auto">
              <a:xfrm>
                <a:off x="1452563" y="2935288"/>
                <a:ext cx="452438" cy="655638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FF99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10" name="Line 134"/>
              <p:cNvSpPr>
                <a:spLocks noChangeShapeType="1"/>
              </p:cNvSpPr>
              <p:nvPr/>
            </p:nvSpPr>
            <p:spPr bwMode="auto">
              <a:xfrm flipH="1">
                <a:off x="1287463" y="3479800"/>
                <a:ext cx="161925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11" name="Rectangle 135"/>
              <p:cNvSpPr>
                <a:spLocks noChangeArrowheads="1"/>
              </p:cNvSpPr>
              <p:nvPr/>
            </p:nvSpPr>
            <p:spPr bwMode="auto">
              <a:xfrm>
                <a:off x="1336697" y="4441825"/>
                <a:ext cx="500019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Instruction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Memory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312" name="Rectangle 137"/>
              <p:cNvSpPr>
                <a:spLocks noChangeArrowheads="1"/>
              </p:cNvSpPr>
              <p:nvPr/>
            </p:nvSpPr>
            <p:spPr bwMode="auto">
              <a:xfrm>
                <a:off x="1185863" y="3976688"/>
                <a:ext cx="368269" cy="1183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Address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313" name="Rectangle 138"/>
              <p:cNvSpPr>
                <a:spLocks noChangeArrowheads="1"/>
              </p:cNvSpPr>
              <p:nvPr/>
            </p:nvSpPr>
            <p:spPr bwMode="auto">
              <a:xfrm>
                <a:off x="1595438" y="3162300"/>
                <a:ext cx="182547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Add</a:t>
                </a:r>
              </a:p>
            </p:txBody>
          </p:sp>
          <p:sp>
            <p:nvSpPr>
              <p:cNvPr id="314" name="Rectangle 139"/>
              <p:cNvSpPr>
                <a:spLocks noChangeArrowheads="1"/>
              </p:cNvSpPr>
              <p:nvPr/>
            </p:nvSpPr>
            <p:spPr bwMode="auto">
              <a:xfrm>
                <a:off x="2137092" y="2888971"/>
                <a:ext cx="195246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F/D</a:t>
                </a:r>
              </a:p>
            </p:txBody>
          </p:sp>
          <p:grpSp>
            <p:nvGrpSpPr>
              <p:cNvPr id="315" name="Group 140"/>
              <p:cNvGrpSpPr>
                <a:grpSpLocks/>
              </p:cNvGrpSpPr>
              <p:nvPr/>
            </p:nvGrpSpPr>
            <p:grpSpPr bwMode="auto">
              <a:xfrm>
                <a:off x="685800" y="3836988"/>
                <a:ext cx="247650" cy="388938"/>
                <a:chOff x="480" y="2155"/>
                <a:chExt cx="156" cy="245"/>
              </a:xfrm>
            </p:grpSpPr>
            <p:sp>
              <p:nvSpPr>
                <p:cNvPr id="402" name="Freeform 141"/>
                <p:cNvSpPr>
                  <a:spLocks/>
                </p:cNvSpPr>
                <p:nvPr/>
              </p:nvSpPr>
              <p:spPr bwMode="auto">
                <a:xfrm>
                  <a:off x="480" y="2155"/>
                  <a:ext cx="156" cy="245"/>
                </a:xfrm>
                <a:custGeom>
                  <a:avLst/>
                  <a:gdLst>
                    <a:gd name="T0" fmla="*/ 155 w 104"/>
                    <a:gd name="T1" fmla="*/ 242 h 245"/>
                    <a:gd name="T2" fmla="*/ 155 w 104"/>
                    <a:gd name="T3" fmla="*/ 0 h 245"/>
                    <a:gd name="T4" fmla="*/ 0 w 104"/>
                    <a:gd name="T5" fmla="*/ 0 h 245"/>
                    <a:gd name="T6" fmla="*/ 0 w 104"/>
                    <a:gd name="T7" fmla="*/ 244 h 245"/>
                    <a:gd name="T8" fmla="*/ 155 w 104"/>
                    <a:gd name="T9" fmla="*/ 244 h 245"/>
                    <a:gd name="T10" fmla="*/ 155 w 104"/>
                    <a:gd name="T11" fmla="*/ 244 h 24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4"/>
                    <a:gd name="T19" fmla="*/ 0 h 245"/>
                    <a:gd name="T20" fmla="*/ 104 w 104"/>
                    <a:gd name="T21" fmla="*/ 245 h 24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4" h="245">
                      <a:moveTo>
                        <a:pt x="103" y="242"/>
                      </a:moveTo>
                      <a:lnTo>
                        <a:pt x="103" y="0"/>
                      </a:lnTo>
                      <a:lnTo>
                        <a:pt x="0" y="0"/>
                      </a:lnTo>
                      <a:lnTo>
                        <a:pt x="0" y="244"/>
                      </a:lnTo>
                      <a:lnTo>
                        <a:pt x="103" y="244"/>
                      </a:lnTo>
                    </a:path>
                  </a:pathLst>
                </a:custGeom>
                <a:solidFill>
                  <a:srgbClr val="FFE6CD"/>
                </a:solidFill>
                <a:ln w="190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403" name="Rectangle 142"/>
                <p:cNvSpPr>
                  <a:spLocks noChangeArrowheads="1"/>
                </p:cNvSpPr>
                <p:nvPr/>
              </p:nvSpPr>
              <p:spPr bwMode="auto">
                <a:xfrm>
                  <a:off x="522" y="2240"/>
                  <a:ext cx="76" cy="83"/>
                </a:xfrm>
                <a:prstGeom prst="rect">
                  <a:avLst/>
                </a:prstGeom>
                <a:solidFill>
                  <a:srgbClr val="FFE6C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 dirty="0">
                      <a:solidFill>
                        <a:srgbClr val="000000"/>
                      </a:solidFill>
                      <a:latin typeface="+mj-lt"/>
                    </a:rPr>
                    <a:t>PC</a:t>
                  </a:r>
                </a:p>
              </p:txBody>
            </p:sp>
          </p:grpSp>
          <p:sp>
            <p:nvSpPr>
              <p:cNvPr id="316" name="Line 143"/>
              <p:cNvSpPr>
                <a:spLocks noChangeShapeType="1"/>
              </p:cNvSpPr>
              <p:nvPr/>
            </p:nvSpPr>
            <p:spPr bwMode="auto">
              <a:xfrm flipH="1">
                <a:off x="2047875" y="4305300"/>
                <a:ext cx="1143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17" name="Line 144"/>
              <p:cNvSpPr>
                <a:spLocks noChangeShapeType="1"/>
              </p:cNvSpPr>
              <p:nvPr/>
            </p:nvSpPr>
            <p:spPr bwMode="auto">
              <a:xfrm flipV="1">
                <a:off x="1997077" y="2864659"/>
                <a:ext cx="0" cy="39844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18" name="Line 145"/>
              <p:cNvSpPr>
                <a:spLocks noChangeShapeType="1"/>
              </p:cNvSpPr>
              <p:nvPr/>
            </p:nvSpPr>
            <p:spPr bwMode="auto">
              <a:xfrm flipH="1" flipV="1">
                <a:off x="6100763" y="2574925"/>
                <a:ext cx="0" cy="90328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19" name="Line 146"/>
              <p:cNvSpPr>
                <a:spLocks noChangeShapeType="1"/>
              </p:cNvSpPr>
              <p:nvPr/>
            </p:nvSpPr>
            <p:spPr bwMode="auto">
              <a:xfrm rot="5400000" flipH="1" flipV="1">
                <a:off x="1612901" y="2482849"/>
                <a:ext cx="0" cy="76835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20" name="Line 147"/>
              <p:cNvSpPr>
                <a:spLocks noChangeShapeType="1"/>
              </p:cNvSpPr>
              <p:nvPr/>
            </p:nvSpPr>
            <p:spPr bwMode="auto">
              <a:xfrm rot="16200000" flipV="1">
                <a:off x="5962650" y="3335338"/>
                <a:ext cx="4763" cy="2714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21" name="Line 148"/>
              <p:cNvSpPr>
                <a:spLocks noChangeShapeType="1"/>
              </p:cNvSpPr>
              <p:nvPr/>
            </p:nvSpPr>
            <p:spPr bwMode="auto">
              <a:xfrm rot="16200000" flipV="1">
                <a:off x="827088" y="2465388"/>
                <a:ext cx="0" cy="5000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22" name="Line 149"/>
              <p:cNvSpPr>
                <a:spLocks noChangeShapeType="1"/>
              </p:cNvSpPr>
              <p:nvPr/>
            </p:nvSpPr>
            <p:spPr bwMode="auto">
              <a:xfrm flipV="1">
                <a:off x="571500" y="2709863"/>
                <a:ext cx="0" cy="13287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23" name="Line 150"/>
              <p:cNvSpPr>
                <a:spLocks noChangeShapeType="1"/>
              </p:cNvSpPr>
              <p:nvPr/>
            </p:nvSpPr>
            <p:spPr bwMode="auto">
              <a:xfrm rot="16200000" flipV="1">
                <a:off x="623888" y="3976688"/>
                <a:ext cx="0" cy="1047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grpSp>
            <p:nvGrpSpPr>
              <p:cNvPr id="324" name="Group 285"/>
              <p:cNvGrpSpPr>
                <a:grpSpLocks/>
              </p:cNvGrpSpPr>
              <p:nvPr/>
            </p:nvGrpSpPr>
            <p:grpSpPr bwMode="auto">
              <a:xfrm>
                <a:off x="4400559" y="4268788"/>
                <a:ext cx="233363" cy="509588"/>
                <a:chOff x="2772" y="2689"/>
                <a:chExt cx="147" cy="321"/>
              </a:xfrm>
            </p:grpSpPr>
            <p:sp>
              <p:nvSpPr>
                <p:cNvPr id="398" name="AutoShape 160"/>
                <p:cNvSpPr>
                  <a:spLocks noChangeArrowheads="1"/>
                </p:cNvSpPr>
                <p:nvPr/>
              </p:nvSpPr>
              <p:spPr bwMode="auto">
                <a:xfrm rot="5400000">
                  <a:off x="2713" y="2799"/>
                  <a:ext cx="297" cy="96"/>
                </a:xfrm>
                <a:prstGeom prst="flowChartTerminator">
                  <a:avLst/>
                </a:prstGeom>
                <a:solidFill>
                  <a:srgbClr val="EAEAEA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399" name="Rectangle 157"/>
                <p:cNvSpPr>
                  <a:spLocks noChangeArrowheads="1"/>
                </p:cNvSpPr>
                <p:nvPr/>
              </p:nvSpPr>
              <p:spPr bwMode="auto">
                <a:xfrm>
                  <a:off x="2775" y="2689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400" name="Rectangle 158"/>
                <p:cNvSpPr>
                  <a:spLocks noChangeArrowheads="1"/>
                </p:cNvSpPr>
                <p:nvPr/>
              </p:nvSpPr>
              <p:spPr bwMode="auto">
                <a:xfrm>
                  <a:off x="2772" y="2890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401" name="Rectangle 159"/>
                <p:cNvSpPr>
                  <a:spLocks noChangeArrowheads="1"/>
                </p:cNvSpPr>
                <p:nvPr/>
              </p:nvSpPr>
              <p:spPr bwMode="auto">
                <a:xfrm>
                  <a:off x="2851" y="2783"/>
                  <a:ext cx="44" cy="138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x</a:t>
                  </a:r>
                </a:p>
              </p:txBody>
            </p:sp>
          </p:grpSp>
          <p:sp>
            <p:nvSpPr>
              <p:cNvPr id="325" name="Line 161"/>
              <p:cNvSpPr>
                <a:spLocks noChangeShapeType="1"/>
              </p:cNvSpPr>
              <p:nvPr/>
            </p:nvSpPr>
            <p:spPr bwMode="auto">
              <a:xfrm flipV="1">
                <a:off x="5029200" y="4552950"/>
                <a:ext cx="0" cy="620713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26" name="Line 162"/>
              <p:cNvSpPr>
                <a:spLocks noChangeShapeType="1"/>
              </p:cNvSpPr>
              <p:nvPr/>
            </p:nvSpPr>
            <p:spPr bwMode="auto">
              <a:xfrm rot="5400000" flipV="1">
                <a:off x="4987925" y="5122863"/>
                <a:ext cx="0" cy="8255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grpSp>
            <p:nvGrpSpPr>
              <p:cNvPr id="327" name="Group 288"/>
              <p:cNvGrpSpPr>
                <a:grpSpLocks/>
              </p:cNvGrpSpPr>
              <p:nvPr/>
            </p:nvGrpSpPr>
            <p:grpSpPr bwMode="auto">
              <a:xfrm>
                <a:off x="1065214" y="2473325"/>
                <a:ext cx="230188" cy="500063"/>
                <a:chOff x="671" y="1558"/>
                <a:chExt cx="145" cy="315"/>
              </a:xfrm>
            </p:grpSpPr>
            <p:sp>
              <p:nvSpPr>
                <p:cNvPr id="394" name="AutoShape 167"/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579" y="1668"/>
                  <a:ext cx="297" cy="96"/>
                </a:xfrm>
                <a:prstGeom prst="flowChartTerminator">
                  <a:avLst/>
                </a:prstGeom>
                <a:solidFill>
                  <a:srgbClr val="EAEAEA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395" name="Rectangle 164"/>
                <p:cNvSpPr>
                  <a:spLocks noChangeArrowheads="1"/>
                </p:cNvSpPr>
                <p:nvPr/>
              </p:nvSpPr>
              <p:spPr bwMode="auto">
                <a:xfrm flipH="1">
                  <a:off x="672" y="1558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396" name="Rectangle 165"/>
                <p:cNvSpPr>
                  <a:spLocks noChangeArrowheads="1"/>
                </p:cNvSpPr>
                <p:nvPr/>
              </p:nvSpPr>
              <p:spPr bwMode="auto">
                <a:xfrm flipH="1">
                  <a:off x="671" y="1753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397" name="Rectangle 166"/>
                <p:cNvSpPr>
                  <a:spLocks noChangeArrowheads="1"/>
                </p:cNvSpPr>
                <p:nvPr/>
              </p:nvSpPr>
              <p:spPr bwMode="auto">
                <a:xfrm flipH="1">
                  <a:off x="692" y="1645"/>
                  <a:ext cx="44" cy="138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x</a:t>
                  </a:r>
                </a:p>
              </p:txBody>
            </p:sp>
          </p:grpSp>
          <p:grpSp>
            <p:nvGrpSpPr>
              <p:cNvPr id="328" name="Group 284"/>
              <p:cNvGrpSpPr>
                <a:grpSpLocks/>
              </p:cNvGrpSpPr>
              <p:nvPr/>
            </p:nvGrpSpPr>
            <p:grpSpPr bwMode="auto">
              <a:xfrm>
                <a:off x="7748604" y="4302125"/>
                <a:ext cx="233363" cy="509588"/>
                <a:chOff x="4881" y="2710"/>
                <a:chExt cx="147" cy="321"/>
              </a:xfrm>
            </p:grpSpPr>
            <p:sp>
              <p:nvSpPr>
                <p:cNvPr id="390" name="AutoShape 172"/>
                <p:cNvSpPr>
                  <a:spLocks noChangeArrowheads="1"/>
                </p:cNvSpPr>
                <p:nvPr/>
              </p:nvSpPr>
              <p:spPr bwMode="auto">
                <a:xfrm rot="5400000">
                  <a:off x="4822" y="2820"/>
                  <a:ext cx="297" cy="96"/>
                </a:xfrm>
                <a:prstGeom prst="flowChartTerminator">
                  <a:avLst/>
                </a:prstGeom>
                <a:solidFill>
                  <a:srgbClr val="EAEAEA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391" name="Rectangle 169"/>
                <p:cNvSpPr>
                  <a:spLocks noChangeArrowheads="1"/>
                </p:cNvSpPr>
                <p:nvPr/>
              </p:nvSpPr>
              <p:spPr bwMode="auto">
                <a:xfrm>
                  <a:off x="4884" y="2710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392" name="Rectangle 170"/>
                <p:cNvSpPr>
                  <a:spLocks noChangeArrowheads="1"/>
                </p:cNvSpPr>
                <p:nvPr/>
              </p:nvSpPr>
              <p:spPr bwMode="auto">
                <a:xfrm>
                  <a:off x="4881" y="2911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393" name="Rectangle 171"/>
                <p:cNvSpPr>
                  <a:spLocks noChangeArrowheads="1"/>
                </p:cNvSpPr>
                <p:nvPr/>
              </p:nvSpPr>
              <p:spPr bwMode="auto">
                <a:xfrm>
                  <a:off x="4956" y="2811"/>
                  <a:ext cx="44" cy="138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x</a:t>
                  </a:r>
                </a:p>
              </p:txBody>
            </p:sp>
          </p:grpSp>
          <p:sp>
            <p:nvSpPr>
              <p:cNvPr id="329" name="Rectangle 173"/>
              <p:cNvSpPr>
                <a:spLocks noChangeArrowheads="1"/>
              </p:cNvSpPr>
              <p:nvPr/>
            </p:nvSpPr>
            <p:spPr bwMode="auto">
              <a:xfrm>
                <a:off x="1525631" y="4242924"/>
                <a:ext cx="500020" cy="1183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Instruction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330" name="Line 176"/>
              <p:cNvSpPr>
                <a:spLocks noChangeShapeType="1"/>
              </p:cNvSpPr>
              <p:nvPr/>
            </p:nvSpPr>
            <p:spPr bwMode="auto">
              <a:xfrm flipH="1">
                <a:off x="1984421" y="2574925"/>
                <a:ext cx="41211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31" name="Line 177"/>
              <p:cNvSpPr>
                <a:spLocks noChangeShapeType="1"/>
              </p:cNvSpPr>
              <p:nvPr/>
            </p:nvSpPr>
            <p:spPr bwMode="auto">
              <a:xfrm flipV="1">
                <a:off x="6300819" y="3786028"/>
                <a:ext cx="100014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32" name="Line 178"/>
              <p:cNvSpPr>
                <a:spLocks noChangeShapeType="1"/>
              </p:cNvSpPr>
              <p:nvPr/>
            </p:nvSpPr>
            <p:spPr bwMode="auto">
              <a:xfrm rot="16200000" flipH="1" flipV="1">
                <a:off x="5701207" y="3099296"/>
                <a:ext cx="1386484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33" name="Line 179"/>
              <p:cNvSpPr>
                <a:spLocks noChangeShapeType="1"/>
              </p:cNvSpPr>
              <p:nvPr/>
            </p:nvSpPr>
            <p:spPr bwMode="auto">
              <a:xfrm>
                <a:off x="1149350" y="2406052"/>
                <a:ext cx="5251451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49" name="Line 252"/>
              <p:cNvSpPr>
                <a:spLocks noChangeShapeType="1"/>
              </p:cNvSpPr>
              <p:nvPr/>
            </p:nvSpPr>
            <p:spPr bwMode="auto">
              <a:xfrm flipH="1">
                <a:off x="1231900" y="2574925"/>
                <a:ext cx="752475" cy="31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53" name="Freeform 257"/>
              <p:cNvSpPr>
                <a:spLocks/>
              </p:cNvSpPr>
              <p:nvPr/>
            </p:nvSpPr>
            <p:spPr bwMode="auto">
              <a:xfrm>
                <a:off x="2581275" y="3886200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6 w 24"/>
                  <a:gd name="T5" fmla="*/ 23 h 24"/>
                  <a:gd name="T6" fmla="*/ 18 w 24"/>
                  <a:gd name="T7" fmla="*/ 21 h 24"/>
                  <a:gd name="T8" fmla="*/ 18 w 24"/>
                  <a:gd name="T9" fmla="*/ 21 h 24"/>
                  <a:gd name="T10" fmla="*/ 20 w 24"/>
                  <a:gd name="T11" fmla="*/ 19 h 24"/>
                  <a:gd name="T12" fmla="*/ 22 w 24"/>
                  <a:gd name="T13" fmla="*/ 19 h 24"/>
                  <a:gd name="T14" fmla="*/ 22 w 24"/>
                  <a:gd name="T15" fmla="*/ 17 h 24"/>
                  <a:gd name="T16" fmla="*/ 23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9 h 24"/>
                  <a:gd name="T24" fmla="*/ 23 w 24"/>
                  <a:gd name="T25" fmla="*/ 7 h 24"/>
                  <a:gd name="T26" fmla="*/ 22 w 24"/>
                  <a:gd name="T27" fmla="*/ 5 h 24"/>
                  <a:gd name="T28" fmla="*/ 22 w 24"/>
                  <a:gd name="T29" fmla="*/ 5 h 24"/>
                  <a:gd name="T30" fmla="*/ 20 w 24"/>
                  <a:gd name="T31" fmla="*/ 4 h 24"/>
                  <a:gd name="T32" fmla="*/ 18 w 24"/>
                  <a:gd name="T33" fmla="*/ 2 h 24"/>
                  <a:gd name="T34" fmla="*/ 18 w 24"/>
                  <a:gd name="T35" fmla="*/ 2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4 w 24"/>
                  <a:gd name="T51" fmla="*/ 4 h 24"/>
                  <a:gd name="T52" fmla="*/ 2 w 24"/>
                  <a:gd name="T53" fmla="*/ 5 h 24"/>
                  <a:gd name="T54" fmla="*/ 2 w 24"/>
                  <a:gd name="T55" fmla="*/ 5 h 24"/>
                  <a:gd name="T56" fmla="*/ 0 w 24"/>
                  <a:gd name="T57" fmla="*/ 7 h 24"/>
                  <a:gd name="T58" fmla="*/ 0 w 24"/>
                  <a:gd name="T59" fmla="*/ 9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2 w 24"/>
                  <a:gd name="T67" fmla="*/ 17 h 24"/>
                  <a:gd name="T68" fmla="*/ 2 w 24"/>
                  <a:gd name="T69" fmla="*/ 19 h 24"/>
                  <a:gd name="T70" fmla="*/ 4 w 24"/>
                  <a:gd name="T71" fmla="*/ 19 h 24"/>
                  <a:gd name="T72" fmla="*/ 4 w 24"/>
                  <a:gd name="T73" fmla="*/ 21 h 24"/>
                  <a:gd name="T74" fmla="*/ 6 w 24"/>
                  <a:gd name="T75" fmla="*/ 21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2" y="19"/>
                    </a:lnTo>
                    <a:lnTo>
                      <a:pt x="22" y="17"/>
                    </a:lnTo>
                    <a:lnTo>
                      <a:pt x="23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9"/>
                    </a:lnTo>
                    <a:lnTo>
                      <a:pt x="23" y="7"/>
                    </a:lnTo>
                    <a:lnTo>
                      <a:pt x="22" y="5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</p:grpSp>
        <p:cxnSp>
          <p:nvCxnSpPr>
            <p:cNvPr id="202" name="Straight Connector 201"/>
            <p:cNvCxnSpPr>
              <a:stCxn id="353" idx="0"/>
              <a:endCxn id="205" idx="0"/>
            </p:cNvCxnSpPr>
            <p:nvPr/>
          </p:nvCxnSpPr>
          <p:spPr>
            <a:xfrm flipH="1">
              <a:off x="4145917" y="3799350"/>
              <a:ext cx="4349" cy="14511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Line 34"/>
            <p:cNvSpPr>
              <a:spLocks noChangeShapeType="1"/>
            </p:cNvSpPr>
            <p:nvPr/>
          </p:nvSpPr>
          <p:spPr bwMode="auto">
            <a:xfrm flipV="1">
              <a:off x="5221165" y="5091059"/>
              <a:ext cx="197646" cy="6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sp>
          <p:nvSpPr>
            <p:cNvPr id="204" name="Line 34"/>
            <p:cNvSpPr>
              <a:spLocks noChangeShapeType="1"/>
            </p:cNvSpPr>
            <p:nvPr/>
          </p:nvSpPr>
          <p:spPr bwMode="auto">
            <a:xfrm>
              <a:off x="4145917" y="4926748"/>
              <a:ext cx="75122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sp>
          <p:nvSpPr>
            <p:cNvPr id="205" name="Line 34"/>
            <p:cNvSpPr>
              <a:spLocks noChangeShapeType="1"/>
            </p:cNvSpPr>
            <p:nvPr/>
          </p:nvSpPr>
          <p:spPr bwMode="auto">
            <a:xfrm>
              <a:off x="4145917" y="5250491"/>
              <a:ext cx="75122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4068163" y="3587429"/>
              <a:ext cx="44728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[19-15]</a:t>
              </a:r>
              <a:endParaRPr lang="ru-RU" sz="600" dirty="0"/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4075379" y="3864423"/>
              <a:ext cx="44246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[14-20]</a:t>
              </a:r>
              <a:endParaRPr lang="ru-RU" sz="600" dirty="0"/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4352814" y="4763282"/>
              <a:ext cx="44246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[31-20]</a:t>
              </a:r>
              <a:endParaRPr lang="ru-RU" sz="600" dirty="0"/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4254563" y="5091736"/>
              <a:ext cx="44246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[11-7]</a:t>
              </a:r>
              <a:endParaRPr lang="ru-RU" sz="600" dirty="0"/>
            </a:p>
          </p:txBody>
        </p:sp>
        <p:cxnSp>
          <p:nvCxnSpPr>
            <p:cNvPr id="210" name="Straight Connector 209"/>
            <p:cNvCxnSpPr/>
            <p:nvPr/>
          </p:nvCxnSpPr>
          <p:spPr>
            <a:xfrm>
              <a:off x="4645410" y="5255254"/>
              <a:ext cx="0" cy="4033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Line 131"/>
            <p:cNvSpPr>
              <a:spLocks noChangeShapeType="1"/>
            </p:cNvSpPr>
            <p:nvPr/>
          </p:nvSpPr>
          <p:spPr bwMode="auto">
            <a:xfrm flipH="1" flipV="1">
              <a:off x="2541944" y="3597493"/>
              <a:ext cx="115719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cxnSp>
          <p:nvCxnSpPr>
            <p:cNvPr id="212" name="Straight Connector 211"/>
            <p:cNvCxnSpPr/>
            <p:nvPr/>
          </p:nvCxnSpPr>
          <p:spPr>
            <a:xfrm>
              <a:off x="3964296" y="3089017"/>
              <a:ext cx="1" cy="4984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flipH="1" flipV="1">
              <a:off x="3861701" y="3591263"/>
              <a:ext cx="98251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flipH="1" flipV="1">
              <a:off x="3449785" y="3104895"/>
              <a:ext cx="98251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26.10.2020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9" name="Rectangle 51"/>
          <p:cNvSpPr>
            <a:spLocks noChangeArrowheads="1"/>
          </p:cNvSpPr>
          <p:nvPr/>
        </p:nvSpPr>
        <p:spPr bwMode="auto">
          <a:xfrm>
            <a:off x="6641829" y="2804455"/>
            <a:ext cx="25648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+mj-lt"/>
              </a:rPr>
              <a:t>zero</a:t>
            </a:r>
            <a:r>
              <a:rPr lang="en-US" sz="900" dirty="0">
                <a:solidFill>
                  <a:srgbClr val="000000"/>
                </a:solidFill>
                <a:latin typeface="+mj-lt"/>
              </a:rPr>
              <a:t>?</a:t>
            </a:r>
          </a:p>
        </p:txBody>
      </p:sp>
      <p:sp>
        <p:nvSpPr>
          <p:cNvPr id="170" name="Rectangle 35"/>
          <p:cNvSpPr>
            <a:spLocks noChangeArrowheads="1"/>
          </p:cNvSpPr>
          <p:nvPr/>
        </p:nvSpPr>
        <p:spPr bwMode="auto">
          <a:xfrm>
            <a:off x="5779057" y="2710355"/>
            <a:ext cx="33021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EB7500"/>
                </a:solidFill>
                <a:latin typeface="+mj-lt"/>
              </a:rPr>
              <a:t>ALUSrc</a:t>
            </a:r>
            <a:endParaRPr lang="en-US" sz="900" dirty="0">
              <a:solidFill>
                <a:srgbClr val="EB7500"/>
              </a:solidFill>
              <a:latin typeface="+mj-lt"/>
            </a:endParaRPr>
          </a:p>
        </p:txBody>
      </p:sp>
      <p:sp>
        <p:nvSpPr>
          <p:cNvPr id="1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4388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>
                <a:solidFill>
                  <a:srgbClr val="0070C0"/>
                </a:solidFill>
              </a:rPr>
              <a:t>Pipelined execution: cycle 8</a:t>
            </a:r>
          </a:p>
        </p:txBody>
      </p:sp>
      <p:sp>
        <p:nvSpPr>
          <p:cNvPr id="175" name="Rectangle 3"/>
          <p:cNvSpPr>
            <a:spLocks noChangeArrowheads="1"/>
          </p:cNvSpPr>
          <p:nvPr/>
        </p:nvSpPr>
        <p:spPr bwMode="auto">
          <a:xfrm>
            <a:off x="1676401" y="5118101"/>
            <a:ext cx="2613631" cy="116339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1000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0  lw  x10, 9(x1)</a:t>
            </a:r>
          </a:p>
          <a:p>
            <a:pPr>
              <a:spcBef>
                <a:spcPct val="1000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4  sub x11, x2, x3</a:t>
            </a:r>
          </a:p>
          <a:p>
            <a:pPr>
              <a:spcBef>
                <a:spcPct val="1000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8  and x12, x4, x5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12  or  x13, x6, x7</a:t>
            </a:r>
          </a:p>
        </p:txBody>
      </p:sp>
      <p:sp>
        <p:nvSpPr>
          <p:cNvPr id="176" name="Rectangle 287"/>
          <p:cNvSpPr>
            <a:spLocks noChangeArrowheads="1"/>
          </p:cNvSpPr>
          <p:nvPr/>
        </p:nvSpPr>
        <p:spPr bwMode="auto">
          <a:xfrm>
            <a:off x="1682726" y="4490437"/>
            <a:ext cx="345607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PC</a:t>
            </a:r>
          </a:p>
        </p:txBody>
      </p:sp>
      <p:cxnSp>
        <p:nvCxnSpPr>
          <p:cNvPr id="177" name="Straight Arrow Connector 6"/>
          <p:cNvCxnSpPr>
            <a:stCxn id="176" idx="2"/>
          </p:cNvCxnSpPr>
          <p:nvPr/>
        </p:nvCxnSpPr>
        <p:spPr bwMode="auto">
          <a:xfrm>
            <a:off x="1855530" y="4859769"/>
            <a:ext cx="5497" cy="22860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79" name="Rectangle 287"/>
          <p:cNvSpPr>
            <a:spLocks noChangeArrowheads="1"/>
          </p:cNvSpPr>
          <p:nvPr/>
        </p:nvSpPr>
        <p:spPr bwMode="auto">
          <a:xfrm>
            <a:off x="3617580" y="2153664"/>
            <a:ext cx="326371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28</a:t>
            </a:r>
          </a:p>
        </p:txBody>
      </p:sp>
      <p:sp>
        <p:nvSpPr>
          <p:cNvPr id="165" name="Rectangle 287"/>
          <p:cNvSpPr>
            <a:spLocks noChangeArrowheads="1"/>
          </p:cNvSpPr>
          <p:nvPr/>
        </p:nvSpPr>
        <p:spPr bwMode="auto">
          <a:xfrm>
            <a:off x="2191064" y="2486003"/>
            <a:ext cx="326371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28</a:t>
            </a:r>
          </a:p>
        </p:txBody>
      </p:sp>
      <p:sp>
        <p:nvSpPr>
          <p:cNvPr id="166" name="Rectangle 287"/>
          <p:cNvSpPr>
            <a:spLocks noChangeArrowheads="1"/>
          </p:cNvSpPr>
          <p:nvPr/>
        </p:nvSpPr>
        <p:spPr bwMode="auto">
          <a:xfrm>
            <a:off x="5367034" y="1669178"/>
            <a:ext cx="326371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24</a:t>
            </a:r>
          </a:p>
        </p:txBody>
      </p:sp>
      <p:sp>
        <p:nvSpPr>
          <p:cNvPr id="171" name="Rectangle 287"/>
          <p:cNvSpPr>
            <a:spLocks noChangeArrowheads="1"/>
          </p:cNvSpPr>
          <p:nvPr/>
        </p:nvSpPr>
        <p:spPr bwMode="auto">
          <a:xfrm>
            <a:off x="3989253" y="2859641"/>
            <a:ext cx="326371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13</a:t>
            </a:r>
          </a:p>
        </p:txBody>
      </p:sp>
      <p:sp>
        <p:nvSpPr>
          <p:cNvPr id="172" name="Rectangle 287"/>
          <p:cNvSpPr>
            <a:spLocks noChangeArrowheads="1"/>
          </p:cNvSpPr>
          <p:nvPr/>
        </p:nvSpPr>
        <p:spPr bwMode="auto">
          <a:xfrm>
            <a:off x="3418848" y="3124814"/>
            <a:ext cx="898644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[x6]|[x7]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43534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modeling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0591994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 </a:t>
            </a:r>
            <a:r>
              <a:rPr lang="en-US" dirty="0"/>
              <a:t>modeling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/>
              <a:t>Single-cycle CPU: always 1 cycle per instruction ~ functional modeling</a:t>
            </a:r>
          </a:p>
          <a:p>
            <a:pPr marL="342900" indent="-342900"/>
            <a:r>
              <a:rPr lang="en-US" dirty="0"/>
              <a:t>Pipelined CPU: need to model timing of each pipeline stage</a:t>
            </a:r>
          </a:p>
          <a:p>
            <a:pPr marL="800100" lvl="1" indent="-342900"/>
            <a:r>
              <a:rPr lang="en-US" dirty="0"/>
              <a:t>Varies due to stalls</a:t>
            </a:r>
          </a:p>
          <a:p>
            <a:pPr marL="342900" indent="-342900"/>
            <a:r>
              <a:rPr lang="en-US" dirty="0"/>
              <a:t>Pipeline HW: stages are divided by latches, updated every cycle</a:t>
            </a:r>
          </a:p>
          <a:p>
            <a:pPr marL="342900" indent="-342900"/>
            <a:r>
              <a:rPr lang="en-US" dirty="0"/>
              <a:t>Pipeline model: </a:t>
            </a:r>
            <a:r>
              <a:rPr lang="en-US" b="1" dirty="0"/>
              <a:t>ports</a:t>
            </a:r>
          </a:p>
          <a:p>
            <a:pPr marL="800100" lvl="1" indent="-342900"/>
            <a:r>
              <a:rPr lang="en-US" dirty="0"/>
              <a:t>Latches are possible too, but their interface is complicated</a:t>
            </a:r>
            <a:br>
              <a:rPr lang="en-US" dirty="0"/>
            </a:b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26.10.2020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62504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514242"/>
          </a:xfrm>
        </p:spPr>
        <p:txBody>
          <a:bodyPr>
            <a:normAutofit fontScale="90000"/>
          </a:bodyPr>
          <a:lstStyle/>
          <a:p>
            <a:r>
              <a:rPr lang="en-US"/>
              <a:t>Ports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835025" y="971551"/>
            <a:ext cx="10233025" cy="4238492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2000" dirty="0"/>
              <a:t>One port consists of two parts, implemented in classes </a:t>
            </a:r>
            <a:r>
              <a:rPr lang="en-US" sz="2000" dirty="0" err="1"/>
              <a:t>ReadPort</a:t>
            </a:r>
            <a:r>
              <a:rPr lang="en-US" sz="2000" dirty="0"/>
              <a:t> and </a:t>
            </a:r>
            <a:r>
              <a:rPr lang="en-US" sz="2000" dirty="0" err="1"/>
              <a:t>WritePort</a:t>
            </a:r>
            <a:endParaRPr lang="en-US" sz="2000" dirty="0"/>
          </a:p>
          <a:p>
            <a:pPr marL="342900" indent="-342900"/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1524000" y="1662464"/>
            <a:ext cx="46892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class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Module1 {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WritePort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US" sz="1200" dirty="0" err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uint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&gt;* </a:t>
            </a: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wp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 Module1() {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wp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WritePort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uint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&gt;(“DATA_PORT”);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wp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-&gt;</a:t>
            </a: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set_bandwidth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(1);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56922" y="1662464"/>
            <a:ext cx="46110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class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Module2 {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ReadPort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US" sz="1200" dirty="0" err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uint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&gt;* </a:t>
            </a: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rp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 Module2() {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rp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ReadPort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uint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&gt;(“DATA_PORT”);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rp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-&gt;</a:t>
            </a: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set_latency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(5);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92825" y="3017524"/>
            <a:ext cx="3892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Ports are </a:t>
            </a:r>
            <a:r>
              <a:rPr lang="en-US" dirty="0"/>
              <a:t>connected by </a:t>
            </a:r>
            <a:r>
              <a:rPr lang="en-US"/>
              <a:t>equal string </a:t>
            </a:r>
            <a:r>
              <a:rPr lang="en-US" dirty="0"/>
              <a:t>key</a:t>
            </a:r>
            <a:endParaRPr lang="ru-RU" dirty="0" err="1"/>
          </a:p>
        </p:txBody>
      </p:sp>
      <p:sp>
        <p:nvSpPr>
          <p:cNvPr id="24" name="Скругленный прямоугольник 23"/>
          <p:cNvSpPr/>
          <p:nvPr/>
        </p:nvSpPr>
        <p:spPr bwMode="auto">
          <a:xfrm>
            <a:off x="3953686" y="2212414"/>
            <a:ext cx="1236859" cy="274372"/>
          </a:xfrm>
          <a:prstGeom prst="roundRect">
            <a:avLst/>
          </a:prstGeom>
          <a:noFill/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 bwMode="auto">
          <a:xfrm>
            <a:off x="8403813" y="2204781"/>
            <a:ext cx="1253378" cy="274372"/>
          </a:xfrm>
          <a:prstGeom prst="roundRect">
            <a:avLst/>
          </a:prstGeom>
          <a:noFill/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96746" y="3225367"/>
            <a:ext cx="4689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Module1::</a:t>
            </a: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do_action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uint64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cycle)  {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// … 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wp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-&gt;write(data, cycle);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069064" y="3313352"/>
            <a:ext cx="40327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this method must be run every cycle!</a:t>
            </a:r>
            <a:endParaRPr lang="en-US" sz="1200" dirty="0">
              <a:solidFill>
                <a:srgbClr val="061922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sz="1200" dirty="0">
                <a:solidFill>
                  <a:srgbClr val="06192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Module2::clock(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uint64</a:t>
            </a:r>
            <a:r>
              <a:rPr lang="en-US" sz="1200" dirty="0">
                <a:solidFill>
                  <a:srgbClr val="06192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cycle)</a:t>
            </a:r>
          </a:p>
          <a:p>
            <a:pPr lvl="0"/>
            <a:r>
              <a:rPr lang="en-US" sz="1200" dirty="0">
                <a:solidFill>
                  <a:srgbClr val="06192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uint</a:t>
            </a:r>
            <a:r>
              <a:rPr lang="en-US" sz="1200" dirty="0">
                <a:solidFill>
                  <a:srgbClr val="06192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data;</a:t>
            </a:r>
          </a:p>
          <a:p>
            <a:pPr lvl="0"/>
            <a:r>
              <a:rPr lang="en-US" sz="1200" dirty="0">
                <a:solidFill>
                  <a:srgbClr val="06192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sz="1200" dirty="0">
                <a:solidFill>
                  <a:srgbClr val="06192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(</a:t>
            </a:r>
            <a:r>
              <a:rPr lang="en-US" sz="1200" dirty="0" err="1">
                <a:solidFill>
                  <a:srgbClr val="06192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rp</a:t>
            </a:r>
            <a:r>
              <a:rPr lang="en-US" sz="1200" dirty="0">
                <a:solidFill>
                  <a:srgbClr val="06192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-&gt;</a:t>
            </a:r>
            <a:r>
              <a:rPr lang="en-US" sz="1200" dirty="0" err="1">
                <a:solidFill>
                  <a:srgbClr val="06192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is_ready</a:t>
            </a:r>
            <a:r>
              <a:rPr lang="en-US" sz="1200" dirty="0">
                <a:solidFill>
                  <a:srgbClr val="06192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(cycle)) {</a:t>
            </a:r>
          </a:p>
          <a:p>
            <a:pPr lvl="0"/>
            <a:r>
              <a:rPr lang="en-US" sz="1200" dirty="0">
                <a:solidFill>
                  <a:srgbClr val="06192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// …</a:t>
            </a:r>
          </a:p>
          <a:p>
            <a:pPr lvl="0"/>
            <a:r>
              <a:rPr lang="en-US" sz="1200" dirty="0">
                <a:solidFill>
                  <a:srgbClr val="06192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}</a:t>
            </a:r>
          </a:p>
          <a:p>
            <a:pPr lvl="0"/>
            <a:r>
              <a:rPr lang="en-US" sz="1200" dirty="0">
                <a:solidFill>
                  <a:srgbClr val="06192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29" name="Прямая соединительная линия 28"/>
          <p:cNvCxnSpPr/>
          <p:nvPr/>
        </p:nvCxnSpPr>
        <p:spPr bwMode="auto">
          <a:xfrm>
            <a:off x="5590595" y="1653905"/>
            <a:ext cx="0" cy="4500438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1524000" y="4563711"/>
            <a:ext cx="4689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cs typeface="Courier New" panose="02070309020205020404" pitchFamily="49" charset="0"/>
              </a:rPr>
              <a:t>Imagine that here we following functions:</a:t>
            </a:r>
          </a:p>
          <a:p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wp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-&gt;write(8, 0);</a:t>
            </a:r>
          </a:p>
          <a:p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wp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-&gt;write(9, 2);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762045" y="4566521"/>
            <a:ext cx="49059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cs typeface="Courier New" panose="02070309020205020404" pitchFamily="49" charset="0"/>
              </a:rPr>
              <a:t>Let’s look how it will be executed here:</a:t>
            </a:r>
          </a:p>
          <a:p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rp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-&gt;</a:t>
            </a: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is_ready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(0); // data is trash, returns false</a:t>
            </a:r>
          </a:p>
          <a:p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rp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-&gt;</a:t>
            </a: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is_ready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(1); // data is trash, returns false</a:t>
            </a:r>
          </a:p>
          <a:p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rp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-&gt;</a:t>
            </a: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is_ready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(2); // data is trash, returns false</a:t>
            </a:r>
          </a:p>
          <a:p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rp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-&gt;</a:t>
            </a: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is_ready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(3); // data is trash, returns false</a:t>
            </a:r>
          </a:p>
          <a:p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rp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-&gt;</a:t>
            </a: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is_ready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(4); // data is trash, returns false</a:t>
            </a:r>
          </a:p>
          <a:p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rp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-&gt;</a:t>
            </a: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is_ready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(5); // data is 8, returns true!</a:t>
            </a:r>
          </a:p>
          <a:p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rp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-&gt;</a:t>
            </a: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is_ready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(6); // data is trash, returns false</a:t>
            </a:r>
          </a:p>
          <a:p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rp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-&gt;</a:t>
            </a: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is_ready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(7); // data is 9, returns true!</a:t>
            </a:r>
          </a:p>
          <a:p>
            <a:endParaRPr lang="en-US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26.10.2020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1008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/>
      <p:bldP spid="10" grpId="0"/>
      <p:bldP spid="20" grpId="0"/>
      <p:bldP spid="20" grpId="1"/>
      <p:bldP spid="24" grpId="0" animBg="1"/>
      <p:bldP spid="24" grpId="1" animBg="1"/>
      <p:bldP spid="25" grpId="0" animBg="1"/>
      <p:bldP spid="25" grpId="1" animBg="1"/>
      <p:bldP spid="26" grpId="0"/>
      <p:bldP spid="27" grpId="0"/>
      <p:bldP spid="32" grpId="0"/>
      <p:bldP spid="34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new instruction – task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89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dirty="0">
                <a:hlinkClick r:id="rId2"/>
              </a:rPr>
              <a:t>riscv-opcodes/opcodes-rv32b</a:t>
            </a:r>
            <a:r>
              <a:rPr lang="en-US" dirty="0"/>
              <a:t> – register new opcodes</a:t>
            </a:r>
          </a:p>
          <a:p>
            <a:pPr marL="342900" indent="-342900">
              <a:spcBef>
                <a:spcPct val="50000"/>
              </a:spcBef>
            </a:pPr>
            <a:r>
              <a:rPr lang="pt-BR" dirty="0">
                <a:hlinkClick r:id="rId3"/>
              </a:rPr>
              <a:t>mipt-mips/simulator/func_sim/alu.h</a:t>
            </a:r>
            <a:r>
              <a:rPr lang="pt-BR" dirty="0"/>
              <a:t> – ALU function</a:t>
            </a:r>
          </a:p>
          <a:p>
            <a:pPr marL="342900" indent="-342900">
              <a:spcBef>
                <a:spcPct val="50000"/>
              </a:spcBef>
            </a:pPr>
            <a:r>
              <a:rPr lang="en-US" dirty="0">
                <a:hlinkClick r:id="rId4"/>
              </a:rPr>
              <a:t>mipt-mips/simulator/</a:t>
            </a:r>
            <a:r>
              <a:rPr lang="en-US" dirty="0" err="1">
                <a:hlinkClick r:id="rId4"/>
              </a:rPr>
              <a:t>risc_v</a:t>
            </a:r>
            <a:r>
              <a:rPr lang="en-US" dirty="0">
                <a:hlinkClick r:id="rId4"/>
              </a:rPr>
              <a:t>/riscv_instr.cpp</a:t>
            </a:r>
            <a:r>
              <a:rPr lang="en-US" dirty="0"/>
              <a:t> – RISC-V </a:t>
            </a:r>
            <a:r>
              <a:rPr lang="en-US" dirty="0" err="1"/>
              <a:t>inst</a:t>
            </a:r>
            <a:r>
              <a:rPr lang="en-US" dirty="0"/>
              <a:t> description</a:t>
            </a:r>
          </a:p>
          <a:p>
            <a:pPr marL="342900" indent="-342900">
              <a:spcBef>
                <a:spcPct val="50000"/>
              </a:spcBef>
            </a:pPr>
            <a:r>
              <a:rPr lang="en-US" dirty="0">
                <a:hlinkClick r:id="rId5"/>
              </a:rPr>
              <a:t>mipt-mips/simulator/</a:t>
            </a:r>
            <a:r>
              <a:rPr lang="en-US" dirty="0" err="1">
                <a:hlinkClick r:id="rId5"/>
              </a:rPr>
              <a:t>risc_v</a:t>
            </a:r>
            <a:r>
              <a:rPr lang="en-US" dirty="0">
                <a:hlinkClick r:id="rId5"/>
              </a:rPr>
              <a:t>/t/unit_test.cpp</a:t>
            </a:r>
            <a:r>
              <a:rPr lang="en-US" dirty="0"/>
              <a:t> – tests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26.10.2020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257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  <a:endParaRPr lang="ru-R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26.10.2020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2151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materials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37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MIPS materials adapted for these slides:</a:t>
            </a:r>
            <a:endParaRPr lang="en-US" dirty="0">
              <a:solidFill>
                <a:schemeClr val="tx2"/>
              </a:solidFill>
            </a:endParaRPr>
          </a:p>
          <a:p>
            <a:pPr marL="800100" lvl="1" indent="-342900">
              <a:spcBef>
                <a:spcPct val="50000"/>
              </a:spcBef>
            </a:pPr>
            <a:r>
              <a:rPr lang="en-US" dirty="0" err="1"/>
              <a:t>Lihu</a:t>
            </a:r>
            <a:r>
              <a:rPr lang="en-US" dirty="0"/>
              <a:t> </a:t>
            </a:r>
            <a:r>
              <a:rPr lang="en-US" dirty="0" err="1"/>
              <a:t>Rappoport</a:t>
            </a:r>
            <a:r>
              <a:rPr lang="en-US" dirty="0"/>
              <a:t> (MAMAS/Intel), </a:t>
            </a:r>
            <a:r>
              <a:rPr lang="en-US" dirty="0">
                <a:solidFill>
                  <a:schemeClr val="tx2"/>
                </a:solidFill>
                <a:hlinkClick r:id="rId2"/>
              </a:rPr>
              <a:t>234267</a:t>
            </a:r>
            <a:r>
              <a:rPr lang="en-US" dirty="0"/>
              <a:t>,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  <a:hlinkClick r:id="rId3"/>
              </a:rPr>
              <a:t>L2</a:t>
            </a:r>
            <a:endParaRPr lang="en-US" dirty="0">
              <a:solidFill>
                <a:schemeClr val="tx2"/>
              </a:solidFill>
            </a:endParaRPr>
          </a:p>
          <a:p>
            <a:pPr marL="800100" lvl="1" indent="-342900">
              <a:spcBef>
                <a:spcPct val="50000"/>
              </a:spcBef>
            </a:pPr>
            <a:r>
              <a:rPr lang="en-US" dirty="0">
                <a:hlinkClick r:id="rId4"/>
              </a:rPr>
              <a:t>Luis </a:t>
            </a:r>
            <a:r>
              <a:rPr lang="en-US" dirty="0" err="1">
                <a:hlinkClick r:id="rId4"/>
              </a:rPr>
              <a:t>Ceze</a:t>
            </a:r>
            <a:r>
              <a:rPr lang="en-US" dirty="0"/>
              <a:t> (UW), </a:t>
            </a:r>
            <a:r>
              <a:rPr lang="en-US" dirty="0">
                <a:hlinkClick r:id="rId5"/>
              </a:rPr>
              <a:t>CS378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L10</a:t>
            </a:r>
            <a:r>
              <a:rPr lang="en-US" dirty="0"/>
              <a:t>, </a:t>
            </a:r>
            <a:r>
              <a:rPr lang="en-US" dirty="0">
                <a:hlinkClick r:id="rId7"/>
              </a:rPr>
              <a:t>L11</a:t>
            </a:r>
            <a:r>
              <a:rPr lang="en-US" dirty="0"/>
              <a:t>, </a:t>
            </a:r>
            <a:r>
              <a:rPr lang="en-US" dirty="0">
                <a:hlinkClick r:id="rId8"/>
              </a:rPr>
              <a:t>L12</a:t>
            </a:r>
            <a:endParaRPr lang="en-US" dirty="0"/>
          </a:p>
          <a:p>
            <a:pPr marL="342900" lvl="1" indent="-342900">
              <a:spcBef>
                <a:spcPct val="50000"/>
              </a:spcBef>
            </a:pPr>
            <a:r>
              <a:rPr lang="en-US" sz="2800" dirty="0"/>
              <a:t>RISC-V lectures:</a:t>
            </a:r>
          </a:p>
          <a:p>
            <a:pPr marL="800100" lvl="2" indent="-342900">
              <a:spcBef>
                <a:spcPct val="50000"/>
              </a:spcBef>
            </a:pPr>
            <a:r>
              <a:rPr lang="en-US" sz="2400" dirty="0">
                <a:hlinkClick r:id="rId9"/>
              </a:rPr>
              <a:t>6.375</a:t>
            </a:r>
            <a:r>
              <a:rPr lang="en-US" sz="2400" dirty="0"/>
              <a:t> (MIT), </a:t>
            </a:r>
            <a:r>
              <a:rPr lang="en-US" sz="2400" dirty="0">
                <a:hlinkClick r:id="rId10"/>
              </a:rPr>
              <a:t>CSE564</a:t>
            </a:r>
            <a:r>
              <a:rPr lang="en-US" sz="2400" dirty="0"/>
              <a:t> (OU)</a:t>
            </a:r>
          </a:p>
          <a:p>
            <a:pPr marL="342900" indent="-342900">
              <a:spcBef>
                <a:spcPct val="50000"/>
              </a:spcBef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26.10.2020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4033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514602"/>
            <a:ext cx="8229600" cy="1362075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600203" y="6553200"/>
            <a:ext cx="415925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31</a:t>
            </a:fld>
            <a:endParaRPr lang="en-US" altLang="ja-JP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62489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79531" y="2253400"/>
            <a:ext cx="2867424" cy="614498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instruction </a:t>
            </a:r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9" name="Title 58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3753"/>
          </a:xfrm>
        </p:spPr>
        <p:txBody>
          <a:bodyPr/>
          <a:lstStyle/>
          <a:p>
            <a:r>
              <a:rPr lang="en-US"/>
              <a:t>Drawback </a:t>
            </a:r>
            <a:r>
              <a:rPr lang="en-US" dirty="0"/>
              <a:t>of Single-Cycle Implementation</a:t>
            </a:r>
            <a:endParaRPr lang="ru-RU" dirty="0"/>
          </a:p>
        </p:txBody>
      </p:sp>
      <p:sp>
        <p:nvSpPr>
          <p:cNvPr id="60" name="Content Placeholder 59"/>
          <p:cNvSpPr>
            <a:spLocks noGrp="1"/>
          </p:cNvSpPr>
          <p:nvPr>
            <p:ph idx="1"/>
          </p:nvPr>
        </p:nvSpPr>
        <p:spPr>
          <a:xfrm>
            <a:off x="838200" y="4570288"/>
            <a:ext cx="10515600" cy="1547262"/>
          </a:xfrm>
        </p:spPr>
        <p:txBody>
          <a:bodyPr>
            <a:normAutofit lnSpcReduction="10000"/>
          </a:bodyPr>
          <a:lstStyle/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200" dirty="0"/>
              <a:t>Throughput is 1 instruction per clock (8ns)</a:t>
            </a:r>
          </a:p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200" dirty="0"/>
              <a:t>Is it efficient?</a:t>
            </a:r>
          </a:p>
          <a:p>
            <a:pPr marL="688975" lvl="1" indent="-342900">
              <a:spcBef>
                <a:spcPts val="600"/>
              </a:spcBef>
            </a:pPr>
            <a:r>
              <a:rPr lang="en-US" sz="1800" dirty="0"/>
              <a:t>Most of the time HW do nothing until the next instruction</a:t>
            </a:r>
          </a:p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200" dirty="0"/>
              <a:t>Can we make it faster? </a:t>
            </a:r>
            <a:endParaRPr lang="ru-RU" sz="2200" dirty="0">
              <a:solidFill>
                <a:schemeClr val="accent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38702" y="2350171"/>
            <a:ext cx="68997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latin typeface="+mj-lt"/>
              </a:rPr>
              <a:t>PC</a:t>
            </a:r>
            <a:endParaRPr lang="ru-RU" sz="2000" dirty="0"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896278" y="2980791"/>
            <a:ext cx="103239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latin typeface="+mj-lt"/>
              </a:rPr>
              <a:t>PC + 4</a:t>
            </a:r>
            <a:endParaRPr lang="ru-RU" sz="2000" dirty="0"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896278" y="3638509"/>
            <a:ext cx="103239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latin typeface="+mj-lt"/>
              </a:rPr>
              <a:t>PC + 8</a:t>
            </a:r>
            <a:endParaRPr lang="ru-RU" sz="2000" dirty="0">
              <a:latin typeface="+mj-lt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1927439" y="1256813"/>
            <a:ext cx="7731568" cy="646331"/>
            <a:chOff x="403439" y="856762"/>
            <a:chExt cx="7731568" cy="646331"/>
          </a:xfrm>
        </p:grpSpPr>
        <p:sp>
          <p:nvSpPr>
            <p:cNvPr id="44" name="Freeform 43"/>
            <p:cNvSpPr/>
            <p:nvPr/>
          </p:nvSpPr>
          <p:spPr bwMode="auto">
            <a:xfrm flipV="1">
              <a:off x="1555531" y="1017949"/>
              <a:ext cx="6579476" cy="459266"/>
            </a:xfrm>
            <a:custGeom>
              <a:avLst/>
              <a:gdLst>
                <a:gd name="connsiteX0" fmla="*/ 0 w 6579476"/>
                <a:gd name="connsiteY0" fmla="*/ 536028 h 557048"/>
                <a:gd name="connsiteX1" fmla="*/ 1418897 w 6579476"/>
                <a:gd name="connsiteY1" fmla="*/ 536028 h 557048"/>
                <a:gd name="connsiteX2" fmla="*/ 1418897 w 6579476"/>
                <a:gd name="connsiteY2" fmla="*/ 0 h 557048"/>
                <a:gd name="connsiteX3" fmla="*/ 2858814 w 6579476"/>
                <a:gd name="connsiteY3" fmla="*/ 0 h 557048"/>
                <a:gd name="connsiteX4" fmla="*/ 2858814 w 6579476"/>
                <a:gd name="connsiteY4" fmla="*/ 557048 h 557048"/>
                <a:gd name="connsiteX5" fmla="*/ 4309241 w 6579476"/>
                <a:gd name="connsiteY5" fmla="*/ 557048 h 557048"/>
                <a:gd name="connsiteX6" fmla="*/ 4309241 w 6579476"/>
                <a:gd name="connsiteY6" fmla="*/ 10510 h 557048"/>
                <a:gd name="connsiteX7" fmla="*/ 5759669 w 6579476"/>
                <a:gd name="connsiteY7" fmla="*/ 10510 h 557048"/>
                <a:gd name="connsiteX8" fmla="*/ 5759669 w 6579476"/>
                <a:gd name="connsiteY8" fmla="*/ 557048 h 557048"/>
                <a:gd name="connsiteX9" fmla="*/ 6568966 w 6579476"/>
                <a:gd name="connsiteY9" fmla="*/ 557048 h 557048"/>
                <a:gd name="connsiteX10" fmla="*/ 6568966 w 6579476"/>
                <a:gd name="connsiteY10" fmla="*/ 546538 h 557048"/>
                <a:gd name="connsiteX11" fmla="*/ 6579476 w 6579476"/>
                <a:gd name="connsiteY11" fmla="*/ 546538 h 557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579476" h="557048">
                  <a:moveTo>
                    <a:pt x="0" y="536028"/>
                  </a:moveTo>
                  <a:lnTo>
                    <a:pt x="1418897" y="536028"/>
                  </a:lnTo>
                  <a:lnTo>
                    <a:pt x="1418897" y="0"/>
                  </a:lnTo>
                  <a:lnTo>
                    <a:pt x="2858814" y="0"/>
                  </a:lnTo>
                  <a:lnTo>
                    <a:pt x="2858814" y="557048"/>
                  </a:lnTo>
                  <a:lnTo>
                    <a:pt x="4309241" y="557048"/>
                  </a:lnTo>
                  <a:lnTo>
                    <a:pt x="4309241" y="10510"/>
                  </a:lnTo>
                  <a:lnTo>
                    <a:pt x="5759669" y="10510"/>
                  </a:lnTo>
                  <a:lnTo>
                    <a:pt x="5759669" y="557048"/>
                  </a:lnTo>
                  <a:lnTo>
                    <a:pt x="6568966" y="557048"/>
                  </a:lnTo>
                  <a:lnTo>
                    <a:pt x="6568966" y="546538"/>
                  </a:lnTo>
                  <a:lnTo>
                    <a:pt x="6579476" y="546538"/>
                  </a:ln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03439" y="856762"/>
              <a:ext cx="12013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  <a:latin typeface="+mj-lt"/>
                </a:rPr>
                <a:t>Sync signal</a:t>
              </a:r>
            </a:p>
            <a:p>
              <a:pPr algn="ctr"/>
              <a:r>
                <a:rPr lang="en-US" dirty="0">
                  <a:solidFill>
                    <a:srgbClr val="C00000"/>
                  </a:solidFill>
                  <a:latin typeface="+mj-lt"/>
                </a:rPr>
                <a:t>(clocks) </a:t>
              </a:r>
              <a:endParaRPr lang="ru-RU" dirty="0">
                <a:solidFill>
                  <a:srgbClr val="C00000"/>
                </a:solidFill>
                <a:latin typeface="+mj-lt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081163" y="1858617"/>
            <a:ext cx="7315110" cy="2437611"/>
            <a:chOff x="1557163" y="1458566"/>
            <a:chExt cx="7315110" cy="2437611"/>
          </a:xfrm>
        </p:grpSpPr>
        <p:cxnSp>
          <p:nvCxnSpPr>
            <p:cNvPr id="39" name="Straight Arrow Connector 38"/>
            <p:cNvCxnSpPr/>
            <p:nvPr/>
          </p:nvCxnSpPr>
          <p:spPr bwMode="auto">
            <a:xfrm>
              <a:off x="1557163" y="1836495"/>
              <a:ext cx="0" cy="2059682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 w="lg" len="lg"/>
            </a:ln>
            <a:effectLst/>
          </p:spPr>
        </p:cxnSp>
        <p:cxnSp>
          <p:nvCxnSpPr>
            <p:cNvPr id="41" name="Straight Arrow Connector 40"/>
            <p:cNvCxnSpPr/>
            <p:nvPr/>
          </p:nvCxnSpPr>
          <p:spPr bwMode="auto">
            <a:xfrm>
              <a:off x="1557163" y="1848218"/>
              <a:ext cx="7292547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 w="lg" len="lg"/>
            </a:ln>
            <a:effectLst/>
          </p:spPr>
        </p:cxnSp>
        <p:sp>
          <p:nvSpPr>
            <p:cNvPr id="42" name="TextBox 41"/>
            <p:cNvSpPr txBox="1"/>
            <p:nvPr/>
          </p:nvSpPr>
          <p:spPr>
            <a:xfrm rot="16200000">
              <a:off x="1123528" y="3050773"/>
              <a:ext cx="12734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+mj-lt"/>
                </a:rPr>
                <a:t>instructions</a:t>
              </a:r>
              <a:endParaRPr lang="ru-RU" dirty="0">
                <a:latin typeface="+mj-lt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253193" y="1458566"/>
              <a:ext cx="619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time</a:t>
              </a:r>
              <a:endParaRPr lang="ru-RU" dirty="0">
                <a:latin typeface="+mj-lt"/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2734635" y="1493779"/>
              <a:ext cx="513281" cy="394155"/>
              <a:chOff x="5288675" y="3647495"/>
              <a:chExt cx="513281" cy="394155"/>
            </a:xfrm>
          </p:grpSpPr>
          <p:sp>
            <p:nvSpPr>
              <p:cNvPr id="46" name="Oval 45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5288675" y="3647495"/>
                <a:ext cx="5132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+mj-lt"/>
                  </a:rPr>
                  <a:t>4ns</a:t>
                </a:r>
                <a:endParaRPr lang="ru-RU" dirty="0">
                  <a:latin typeface="+mj-lt"/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4171891" y="1496119"/>
              <a:ext cx="513281" cy="394155"/>
              <a:chOff x="5288674" y="3647495"/>
              <a:chExt cx="513281" cy="394155"/>
            </a:xfrm>
          </p:grpSpPr>
          <p:sp>
            <p:nvSpPr>
              <p:cNvPr id="50" name="Oval 49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5288674" y="3647495"/>
                <a:ext cx="5132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+mj-lt"/>
                  </a:rPr>
                  <a:t>8ns</a:t>
                </a:r>
                <a:endParaRPr lang="ru-RU" dirty="0">
                  <a:latin typeface="+mj-lt"/>
                </a:endParaRP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5551119" y="1483009"/>
              <a:ext cx="630301" cy="394155"/>
              <a:chOff x="5230165" y="3647495"/>
              <a:chExt cx="630301" cy="394155"/>
            </a:xfrm>
          </p:grpSpPr>
          <p:sp>
            <p:nvSpPr>
              <p:cNvPr id="53" name="Oval 52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5230165" y="3647495"/>
                <a:ext cx="6303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+mj-lt"/>
                  </a:rPr>
                  <a:t>12ns</a:t>
                </a:r>
                <a:endParaRPr lang="ru-RU" dirty="0">
                  <a:latin typeface="+mj-lt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7000171" y="1487463"/>
              <a:ext cx="630301" cy="394155"/>
              <a:chOff x="5230165" y="3647495"/>
              <a:chExt cx="630301" cy="394155"/>
            </a:xfrm>
          </p:grpSpPr>
          <p:sp>
            <p:nvSpPr>
              <p:cNvPr id="56" name="Oval 55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5230165" y="3647495"/>
                <a:ext cx="6303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+mj-lt"/>
                  </a:rPr>
                  <a:t>16ns</a:t>
                </a:r>
                <a:endParaRPr lang="ru-RU" dirty="0">
                  <a:latin typeface="+mj-lt"/>
                </a:endParaRPr>
              </a:p>
            </p:txBody>
          </p:sp>
        </p:grpSp>
      </p:grpSp>
      <p:sp>
        <p:nvSpPr>
          <p:cNvPr id="61" name="TextBox 60"/>
          <p:cNvSpPr txBox="1"/>
          <p:nvPr/>
        </p:nvSpPr>
        <p:spPr>
          <a:xfrm>
            <a:off x="2932560" y="4915414"/>
            <a:ext cx="8515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+mj-lt"/>
              </a:rPr>
              <a:t>– </a:t>
            </a:r>
            <a:r>
              <a:rPr lang="en-US" sz="2200" dirty="0">
                <a:solidFill>
                  <a:srgbClr val="FF0000"/>
                </a:solidFill>
                <a:latin typeface="+mj-lt"/>
              </a:rPr>
              <a:t>NO!</a:t>
            </a:r>
            <a:endParaRPr lang="ru-RU" sz="22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929968" y="5648728"/>
            <a:ext cx="377539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kern="0" dirty="0">
                <a:solidFill>
                  <a:srgbClr val="061922"/>
                </a:solidFill>
                <a:latin typeface="+mj-lt"/>
              </a:rPr>
              <a:t>– </a:t>
            </a:r>
            <a:r>
              <a:rPr lang="en-US" sz="2200" kern="0" dirty="0">
                <a:solidFill>
                  <a:srgbClr val="00B050"/>
                </a:solidFill>
                <a:latin typeface="+mj-lt"/>
              </a:rPr>
              <a:t>YES</a:t>
            </a:r>
            <a:r>
              <a:rPr lang="en-US" sz="2200" kern="0" dirty="0">
                <a:solidFill>
                  <a:srgbClr val="061922"/>
                </a:solidFill>
                <a:latin typeface="+mj-lt"/>
              </a:rPr>
              <a:t>, with </a:t>
            </a:r>
            <a:r>
              <a:rPr lang="en-US" sz="2200" kern="0" dirty="0">
                <a:solidFill>
                  <a:srgbClr val="0071C5"/>
                </a:solidFill>
                <a:latin typeface="+mj-lt"/>
              </a:rPr>
              <a:t>pipelined execution </a:t>
            </a:r>
            <a:endParaRPr lang="ru-RU" sz="2200" dirty="0">
              <a:latin typeface="+mj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26.10.2020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946139" y="2863724"/>
            <a:ext cx="2867424" cy="614498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instruction </a:t>
            </a:r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813563" y="3471021"/>
            <a:ext cx="2867424" cy="614498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</a:rPr>
              <a:t>instruction </a:t>
            </a:r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9659006" y="3380903"/>
            <a:ext cx="2106273" cy="91532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43000">
                <a:srgbClr val="FFFFFF"/>
              </a:gs>
              <a:gs pos="17000">
                <a:schemeClr val="bg1">
                  <a:alpha val="55000"/>
                </a:schemeClr>
              </a:gs>
            </a:gsLst>
            <a:lin ang="0" scaled="1"/>
            <a:tileRect/>
          </a:gra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>
              <a:latin typeface="+mj-lt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9643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6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6" grpId="0"/>
      <p:bldP spid="28" grpId="0"/>
      <p:bldP spid="37" grpId="0"/>
      <p:bldP spid="61" grpId="0"/>
      <p:bldP spid="62" grpId="0"/>
      <p:bldP spid="58" grpId="0" animBg="1"/>
      <p:bldP spid="6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5500"/>
          </a:xfrm>
        </p:spPr>
        <p:txBody>
          <a:bodyPr>
            <a:normAutofit/>
          </a:bodyPr>
          <a:lstStyle/>
          <a:p>
            <a:r>
              <a:rPr lang="en-US" sz="4000" dirty="0"/>
              <a:t>What is pipelining?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4951"/>
            <a:ext cx="10515600" cy="4449382"/>
          </a:xfrm>
        </p:spPr>
        <p:txBody>
          <a:bodyPr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i="1" dirty="0">
                <a:solidFill>
                  <a:schemeClr val="accent1"/>
                </a:solidFill>
              </a:rPr>
              <a:t>The main idea</a:t>
            </a:r>
            <a:r>
              <a:rPr lang="en-US" i="1">
                <a:solidFill>
                  <a:schemeClr val="accent1"/>
                </a:solidFill>
              </a:rPr>
              <a:t>: </a:t>
            </a:r>
            <a:r>
              <a:rPr lang="en-US"/>
              <a:t>try </a:t>
            </a:r>
            <a:r>
              <a:rPr lang="en-US" dirty="0"/>
              <a:t>to </a:t>
            </a:r>
            <a:r>
              <a:rPr lang="en-US"/>
              <a:t>keep everyone </a:t>
            </a:r>
            <a:r>
              <a:rPr lang="en-US" dirty="0"/>
              <a:t>busy with </a:t>
            </a:r>
            <a:r>
              <a:rPr lang="en-US"/>
              <a:t>useful work</a:t>
            </a:r>
            <a:endParaRPr lang="en-US" dirty="0"/>
          </a:p>
          <a:p>
            <a:pPr marL="688975" lvl="1" indent="-342900">
              <a:spcBef>
                <a:spcPts val="600"/>
              </a:spcBef>
            </a:pPr>
            <a:r>
              <a:rPr lang="en-US" sz="2000" dirty="0"/>
              <a:t>Pipelining is </a:t>
            </a:r>
            <a:r>
              <a:rPr lang="en-US" sz="2000"/>
              <a:t>a general-purpose </a:t>
            </a:r>
            <a:r>
              <a:rPr lang="en-US" sz="2000" dirty="0"/>
              <a:t>technique </a:t>
            </a:r>
            <a:r>
              <a:rPr lang="en-US" sz="2000"/>
              <a:t>of increasing </a:t>
            </a:r>
            <a:r>
              <a:rPr lang="en-US" sz="2000" dirty="0"/>
              <a:t>efficiency: it is not </a:t>
            </a:r>
            <a:r>
              <a:rPr lang="en-US" sz="2000"/>
              <a:t>specific for processors </a:t>
            </a:r>
            <a:r>
              <a:rPr lang="en-US" sz="2000" dirty="0"/>
              <a:t>only</a:t>
            </a:r>
          </a:p>
          <a:p>
            <a:pPr marL="342900" indent="-342900">
              <a:spcBef>
                <a:spcPts val="1800"/>
              </a:spcBef>
              <a:buFont typeface="Courier New" panose="02070309020205020404" pitchFamily="49" charset="0"/>
              <a:buChar char="o"/>
            </a:pPr>
            <a:r>
              <a:rPr lang="en-US" dirty="0"/>
              <a:t>How </a:t>
            </a:r>
            <a:r>
              <a:rPr lang="en-US"/>
              <a:t>to organize </a:t>
            </a:r>
            <a:r>
              <a:rPr lang="en-US" dirty="0"/>
              <a:t>the pipeline?</a:t>
            </a:r>
          </a:p>
          <a:p>
            <a:pPr marL="688975" lvl="1" indent="-342900">
              <a:spcBef>
                <a:spcPts val="600"/>
              </a:spcBef>
            </a:pPr>
            <a:r>
              <a:rPr lang="en-US" sz="2000" dirty="0"/>
              <a:t>Split </a:t>
            </a:r>
            <a:r>
              <a:rPr lang="en-US" sz="2000"/>
              <a:t>the process </a:t>
            </a:r>
            <a:r>
              <a:rPr lang="en-US" sz="2000" dirty="0"/>
              <a:t>into </a:t>
            </a:r>
            <a:r>
              <a:rPr lang="en-US" sz="2000"/>
              <a:t>independent parts </a:t>
            </a:r>
            <a:r>
              <a:rPr lang="en-US" sz="2000" dirty="0"/>
              <a:t>(</a:t>
            </a:r>
            <a:r>
              <a:rPr lang="en-US" sz="2000" dirty="0">
                <a:solidFill>
                  <a:schemeClr val="accent1"/>
                </a:solidFill>
              </a:rPr>
              <a:t>stages</a:t>
            </a:r>
            <a:r>
              <a:rPr lang="en-US" sz="2000" dirty="0"/>
              <a:t>)</a:t>
            </a:r>
          </a:p>
          <a:p>
            <a:pPr marL="688975" lvl="1" indent="-342900">
              <a:spcBef>
                <a:spcPts val="600"/>
              </a:spcBef>
            </a:pPr>
            <a:r>
              <a:rPr lang="en-US" sz="2000" dirty="0"/>
              <a:t>Allow a </a:t>
            </a:r>
            <a:r>
              <a:rPr lang="en-US" sz="2000"/>
              <a:t>stage starts </a:t>
            </a:r>
            <a:r>
              <a:rPr lang="en-US" sz="2000" dirty="0"/>
              <a:t>execute the </a:t>
            </a:r>
            <a:r>
              <a:rPr lang="en-US" sz="2000"/>
              <a:t>next workload </a:t>
            </a:r>
            <a:r>
              <a:rPr lang="en-US" sz="2000" dirty="0"/>
              <a:t>event if the following </a:t>
            </a:r>
            <a:r>
              <a:rPr lang="en-US" sz="2000"/>
              <a:t>stages are still processing the previous </a:t>
            </a:r>
            <a:r>
              <a:rPr lang="en-US" sz="2000" dirty="0"/>
              <a:t>ones</a:t>
            </a:r>
          </a:p>
          <a:p>
            <a:pPr marL="342900" indent="-342900">
              <a:spcBef>
                <a:spcPts val="1800"/>
              </a:spcBef>
              <a:buFont typeface="Courier New" panose="02070309020205020404" pitchFamily="49" charset="0"/>
              <a:buChar char="o"/>
            </a:pPr>
            <a:r>
              <a:rPr lang="en-US"/>
              <a:t>There are </a:t>
            </a:r>
            <a:r>
              <a:rPr lang="en-US" dirty="0"/>
              <a:t>many examples of pipelines in </a:t>
            </a:r>
            <a:r>
              <a:rPr lang="en-US"/>
              <a:t>the real </a:t>
            </a:r>
            <a:r>
              <a:rPr lang="en-US" dirty="0"/>
              <a:t>life</a:t>
            </a:r>
          </a:p>
          <a:p>
            <a:pPr marL="688975" lvl="1" indent="-342900">
              <a:spcBef>
                <a:spcPts val="600"/>
              </a:spcBef>
            </a:pPr>
            <a:r>
              <a:rPr lang="en-US" sz="2000" dirty="0"/>
              <a:t>Assembly line </a:t>
            </a:r>
            <a:r>
              <a:rPr lang="en-US" sz="2000"/>
              <a:t>(car, electronics</a:t>
            </a:r>
            <a:r>
              <a:rPr lang="en-US" sz="2000" dirty="0"/>
              <a:t>, etc.)</a:t>
            </a:r>
          </a:p>
          <a:p>
            <a:pPr marL="688975" lvl="1" indent="-342900">
              <a:spcBef>
                <a:spcPts val="600"/>
              </a:spcBef>
            </a:pPr>
            <a:r>
              <a:rPr lang="en-US" sz="2000"/>
              <a:t>Security control </a:t>
            </a:r>
            <a:r>
              <a:rPr lang="en-US" sz="2000" dirty="0"/>
              <a:t>in </a:t>
            </a:r>
            <a:r>
              <a:rPr lang="en-US" sz="2000"/>
              <a:t>an airport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26.10.2020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8693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608" y="365126"/>
            <a:ext cx="11142784" cy="626650"/>
          </a:xfrm>
        </p:spPr>
        <p:txBody>
          <a:bodyPr>
            <a:noAutofit/>
          </a:bodyPr>
          <a:lstStyle/>
          <a:p>
            <a:r>
              <a:rPr lang="en-US"/>
              <a:t>Refresher: RISC-V </a:t>
            </a:r>
            <a:r>
              <a:rPr lang="en-US" dirty="0"/>
              <a:t>Single-Cycle Implementation</a:t>
            </a:r>
          </a:p>
        </p:txBody>
      </p:sp>
      <p:grpSp>
        <p:nvGrpSpPr>
          <p:cNvPr id="171" name="Group 170"/>
          <p:cNvGrpSpPr/>
          <p:nvPr/>
        </p:nvGrpSpPr>
        <p:grpSpPr>
          <a:xfrm>
            <a:off x="7703605" y="5772719"/>
            <a:ext cx="2907245" cy="940554"/>
            <a:chOff x="6132758" y="5226107"/>
            <a:chExt cx="2907245" cy="940554"/>
          </a:xfrm>
        </p:grpSpPr>
        <p:sp>
          <p:nvSpPr>
            <p:cNvPr id="172" name="Rectangle 171"/>
            <p:cNvSpPr/>
            <p:nvPr/>
          </p:nvSpPr>
          <p:spPr bwMode="auto">
            <a:xfrm>
              <a:off x="6132758" y="5539298"/>
              <a:ext cx="707161" cy="627363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cs typeface="Arial" pitchFamily="34" charset="0"/>
                </a:rPr>
                <a:t>F</a:t>
              </a:r>
              <a:endParaRPr lang="ru-RU" sz="2000" b="1" dirty="0">
                <a:cs typeface="Arial" pitchFamily="34" charset="0"/>
              </a:endParaRPr>
            </a:p>
          </p:txBody>
        </p:sp>
        <p:sp>
          <p:nvSpPr>
            <p:cNvPr id="173" name="Rectangle 172"/>
            <p:cNvSpPr/>
            <p:nvPr/>
          </p:nvSpPr>
          <p:spPr bwMode="auto">
            <a:xfrm>
              <a:off x="6835669" y="5539298"/>
              <a:ext cx="381872" cy="627363"/>
            </a:xfrm>
            <a:prstGeom prst="rect">
              <a:avLst/>
            </a:prstGeom>
            <a:solidFill>
              <a:srgbClr val="ADE9FF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cs typeface="Arial" pitchFamily="34" charset="0"/>
                </a:rPr>
                <a:t>D</a:t>
              </a:r>
              <a:endParaRPr lang="ru-RU" sz="2000" b="1" dirty="0">
                <a:cs typeface="Arial" pitchFamily="34" charset="0"/>
              </a:endParaRPr>
            </a:p>
          </p:txBody>
        </p:sp>
        <p:sp>
          <p:nvSpPr>
            <p:cNvPr id="174" name="Rectangle 173"/>
            <p:cNvSpPr/>
            <p:nvPr/>
          </p:nvSpPr>
          <p:spPr bwMode="auto">
            <a:xfrm>
              <a:off x="7213291" y="5539298"/>
              <a:ext cx="707161" cy="627363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cs typeface="Arial" pitchFamily="34" charset="0"/>
                </a:rPr>
                <a:t>E</a:t>
              </a:r>
              <a:endParaRPr lang="ru-RU" sz="2000" b="1" dirty="0">
                <a:cs typeface="Arial" pitchFamily="34" charset="0"/>
              </a:endParaRPr>
            </a:p>
          </p:txBody>
        </p:sp>
        <p:sp>
          <p:nvSpPr>
            <p:cNvPr id="175" name="Rectangle 174"/>
            <p:cNvSpPr/>
            <p:nvPr/>
          </p:nvSpPr>
          <p:spPr bwMode="auto">
            <a:xfrm>
              <a:off x="7916202" y="5539298"/>
              <a:ext cx="707161" cy="627363"/>
            </a:xfrm>
            <a:prstGeom prst="rect">
              <a:avLst/>
            </a:prstGeom>
            <a:solidFill>
              <a:schemeClr val="accent4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cs typeface="Arial" pitchFamily="34" charset="0"/>
                </a:rPr>
                <a:t>M</a:t>
              </a:r>
              <a:endParaRPr lang="ru-RU" sz="2000" b="1" dirty="0">
                <a:cs typeface="Arial" pitchFamily="34" charset="0"/>
              </a:endParaRPr>
            </a:p>
          </p:txBody>
        </p:sp>
        <p:sp>
          <p:nvSpPr>
            <p:cNvPr id="177" name="Rectangle 176"/>
            <p:cNvSpPr/>
            <p:nvPr/>
          </p:nvSpPr>
          <p:spPr bwMode="auto">
            <a:xfrm>
              <a:off x="8619114" y="5539298"/>
              <a:ext cx="379435" cy="627363"/>
            </a:xfrm>
            <a:prstGeom prst="rect">
              <a:avLst/>
            </a:prstGeom>
            <a:solidFill>
              <a:srgbClr val="DD8DE3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cs typeface="Arial" pitchFamily="34" charset="0"/>
                </a:rPr>
                <a:t>W</a:t>
              </a:r>
              <a:endParaRPr lang="ru-RU" sz="2000" b="1" dirty="0">
                <a:cs typeface="Arial" pitchFamily="34" charset="0"/>
              </a:endParaRP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6271853" y="5226107"/>
              <a:ext cx="4411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2ns</a:t>
              </a:r>
              <a:endParaRPr lang="ru-RU" sz="1400" dirty="0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6802379" y="5226107"/>
              <a:ext cx="4411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1ns</a:t>
              </a:r>
              <a:endParaRPr lang="ru-RU" sz="1400" dirty="0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7358146" y="5226107"/>
              <a:ext cx="4411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2ns</a:t>
              </a:r>
              <a:endParaRPr lang="ru-RU" sz="1400" dirty="0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8017106" y="5226107"/>
              <a:ext cx="4411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2ns</a:t>
              </a:r>
              <a:endParaRPr lang="ru-RU" sz="1400" dirty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8598857" y="5226107"/>
              <a:ext cx="4411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1ns</a:t>
              </a:r>
              <a:endParaRPr lang="ru-RU" sz="1400" dirty="0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26.10.2020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6" name="Slide Number Placeholder 17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84" name="Elbow Connector 28">
            <a:extLst>
              <a:ext uri="{FF2B5EF4-FFF2-40B4-BE49-F238E27FC236}">
                <a16:creationId xmlns:a16="http://schemas.microsoft.com/office/drawing/2014/main" id="{B8C88D8E-6FEB-4F74-9027-EBCAA627B068}"/>
              </a:ext>
            </a:extLst>
          </p:cNvPr>
          <p:cNvCxnSpPr>
            <a:cxnSpLocks/>
            <a:stCxn id="291" idx="3"/>
          </p:cNvCxnSpPr>
          <p:nvPr/>
        </p:nvCxnSpPr>
        <p:spPr bwMode="auto">
          <a:xfrm flipV="1">
            <a:off x="5912753" y="4265410"/>
            <a:ext cx="726079" cy="1028155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85" name="Group 184"/>
          <p:cNvGrpSpPr/>
          <p:nvPr/>
        </p:nvGrpSpPr>
        <p:grpSpPr>
          <a:xfrm>
            <a:off x="1678671" y="2994625"/>
            <a:ext cx="1622694" cy="1386326"/>
            <a:chOff x="1738845" y="3229513"/>
            <a:chExt cx="1622694" cy="1386326"/>
          </a:xfrm>
        </p:grpSpPr>
        <p:grpSp>
          <p:nvGrpSpPr>
            <p:cNvPr id="186" name="Group 185"/>
            <p:cNvGrpSpPr/>
            <p:nvPr/>
          </p:nvGrpSpPr>
          <p:grpSpPr>
            <a:xfrm>
              <a:off x="1738845" y="3229513"/>
              <a:ext cx="1447262" cy="1386326"/>
              <a:chOff x="3124738" y="3598050"/>
              <a:chExt cx="1447262" cy="1386326"/>
            </a:xfrm>
          </p:grpSpPr>
          <p:sp>
            <p:nvSpPr>
              <p:cNvPr id="188" name="Rectangle 187"/>
              <p:cNvSpPr/>
              <p:nvPr/>
            </p:nvSpPr>
            <p:spPr bwMode="auto">
              <a:xfrm>
                <a:off x="3126744" y="3598050"/>
                <a:ext cx="1445256" cy="138632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89" name="TextBox 188"/>
              <p:cNvSpPr txBox="1"/>
              <p:nvPr/>
            </p:nvSpPr>
            <p:spPr>
              <a:xfrm>
                <a:off x="3124738" y="3598050"/>
                <a:ext cx="62388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>
                    <a:latin typeface="+mj-lt"/>
                  </a:rPr>
                  <a:t>Read</a:t>
                </a:r>
                <a:endParaRPr lang="en-US" sz="1100" dirty="0">
                  <a:latin typeface="+mj-lt"/>
                </a:endParaRPr>
              </a:p>
              <a:p>
                <a:r>
                  <a:rPr lang="en-US" sz="1100">
                    <a:latin typeface="+mj-lt"/>
                  </a:rPr>
                  <a:t>address</a:t>
                </a:r>
                <a:endParaRPr lang="en-US" sz="1100" dirty="0">
                  <a:latin typeface="+mj-lt"/>
                </a:endParaRPr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3673849" y="3601253"/>
                <a:ext cx="8981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>
                    <a:latin typeface="+mj-lt"/>
                  </a:rPr>
                  <a:t>Instruction </a:t>
                </a:r>
                <a:r>
                  <a:rPr lang="en-US" sz="1100" dirty="0">
                    <a:latin typeface="+mj-lt"/>
                  </a:rPr>
                  <a:t>[31-0]</a:t>
                </a:r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3448012" y="4147773"/>
                <a:ext cx="8027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Memory</a:t>
                </a:r>
                <a:endParaRPr lang="en-US" sz="1400" dirty="0">
                  <a:latin typeface="+mj-lt"/>
                </a:endParaRPr>
              </a:p>
            </p:txBody>
          </p:sp>
        </p:grpSp>
        <p:cxnSp>
          <p:nvCxnSpPr>
            <p:cNvPr id="187" name="Straight Arrow Connector 186"/>
            <p:cNvCxnSpPr>
              <a:stCxn id="190" idx="3"/>
            </p:cNvCxnSpPr>
            <p:nvPr/>
          </p:nvCxnSpPr>
          <p:spPr bwMode="auto">
            <a:xfrm>
              <a:off x="3186107" y="3448160"/>
              <a:ext cx="175432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grpSp>
        <p:nvGrpSpPr>
          <p:cNvPr id="192" name="Group 191"/>
          <p:cNvGrpSpPr/>
          <p:nvPr/>
        </p:nvGrpSpPr>
        <p:grpSpPr>
          <a:xfrm>
            <a:off x="4631902" y="3005502"/>
            <a:ext cx="1552498" cy="1873251"/>
            <a:chOff x="4488424" y="3657632"/>
            <a:chExt cx="1552498" cy="1873251"/>
          </a:xfrm>
        </p:grpSpPr>
        <p:sp>
          <p:nvSpPr>
            <p:cNvPr id="193" name="Rectangle 192"/>
            <p:cNvSpPr/>
            <p:nvPr/>
          </p:nvSpPr>
          <p:spPr bwMode="auto">
            <a:xfrm>
              <a:off x="4490028" y="3657632"/>
              <a:ext cx="1550894" cy="18706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4490028" y="3657633"/>
              <a:ext cx="7280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+mj-lt"/>
                </a:rPr>
                <a:t>Read</a:t>
              </a:r>
              <a:endParaRPr lang="en-US" sz="1100" dirty="0">
                <a:latin typeface="+mj-lt"/>
              </a:endParaRPr>
            </a:p>
            <a:p>
              <a:r>
                <a:rPr lang="en-US" sz="1100">
                  <a:latin typeface="+mj-lt"/>
                </a:rPr>
                <a:t>register </a:t>
              </a:r>
              <a:r>
                <a:rPr lang="en-US" sz="1100" b="1" dirty="0">
                  <a:latin typeface="+mj-lt"/>
                </a:rPr>
                <a:t>1</a:t>
              </a: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5142771" y="3660836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>
                  <a:latin typeface="+mj-lt"/>
                </a:rPr>
                <a:t>Read</a:t>
              </a:r>
              <a:endParaRPr lang="en-US" sz="1100" dirty="0">
                <a:latin typeface="+mj-lt"/>
              </a:endParaRPr>
            </a:p>
            <a:p>
              <a:pPr algn="r"/>
              <a:r>
                <a:rPr lang="en-US" sz="1100" dirty="0">
                  <a:latin typeface="+mj-lt"/>
                </a:rPr>
                <a:t>data </a:t>
              </a:r>
              <a:r>
                <a:rPr lang="en-US" sz="1100" b="1" dirty="0">
                  <a:latin typeface="+mj-lt"/>
                </a:rPr>
                <a:t>1</a:t>
              </a: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5141166" y="5220532"/>
              <a:ext cx="8429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>
                  <a:latin typeface="+mj-lt"/>
                </a:rPr>
                <a:t>Registers</a:t>
              </a:r>
              <a:endParaRPr lang="en-US" sz="1400" dirty="0">
                <a:latin typeface="+mj-lt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4490028" y="4132149"/>
              <a:ext cx="7280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+mj-lt"/>
                </a:rPr>
                <a:t>Read</a:t>
              </a:r>
              <a:endParaRPr lang="en-US" sz="1100" dirty="0">
                <a:latin typeface="+mj-lt"/>
              </a:endParaRPr>
            </a:p>
            <a:p>
              <a:r>
                <a:rPr lang="en-US" sz="1100">
                  <a:latin typeface="+mj-lt"/>
                </a:rPr>
                <a:t>register </a:t>
              </a:r>
              <a:r>
                <a:rPr lang="en-US" sz="1100" b="1" dirty="0">
                  <a:latin typeface="+mj-lt"/>
                </a:rPr>
                <a:t>2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5142771" y="4285847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>
                  <a:latin typeface="+mj-lt"/>
                </a:rPr>
                <a:t>Read</a:t>
              </a:r>
              <a:endParaRPr lang="en-US" sz="1100" dirty="0">
                <a:latin typeface="+mj-lt"/>
              </a:endParaRPr>
            </a:p>
            <a:p>
              <a:pPr algn="r"/>
              <a:r>
                <a:rPr lang="en-US" sz="1100" dirty="0">
                  <a:latin typeface="+mj-lt"/>
                </a:rPr>
                <a:t>data </a:t>
              </a:r>
              <a:r>
                <a:rPr lang="en-US" sz="1100" b="1" dirty="0">
                  <a:latin typeface="+mj-lt"/>
                </a:rPr>
                <a:t>2</a:t>
              </a: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4488424" y="4669109"/>
              <a:ext cx="62388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+mj-lt"/>
                </a:rPr>
                <a:t>Write</a:t>
              </a:r>
              <a:endParaRPr lang="en-US" sz="1100" dirty="0">
                <a:latin typeface="+mj-lt"/>
              </a:endParaRPr>
            </a:p>
            <a:p>
              <a:r>
                <a:rPr lang="en-US" sz="1100">
                  <a:latin typeface="+mj-lt"/>
                </a:rPr>
                <a:t>register</a:t>
              </a:r>
              <a:endParaRPr lang="en-US" sz="1100" b="1" dirty="0">
                <a:latin typeface="+mj-lt"/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4490028" y="5099996"/>
              <a:ext cx="50687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+mj-lt"/>
                </a:rPr>
                <a:t>Write</a:t>
              </a:r>
              <a:endParaRPr lang="en-US" sz="1100" dirty="0">
                <a:latin typeface="+mj-lt"/>
              </a:endParaRPr>
            </a:p>
            <a:p>
              <a:r>
                <a:rPr lang="en-US" sz="1100" dirty="0">
                  <a:latin typeface="+mj-lt"/>
                </a:rPr>
                <a:t>data</a:t>
              </a:r>
              <a:endParaRPr lang="en-US" sz="1100" b="1" dirty="0">
                <a:latin typeface="+mj-lt"/>
              </a:endParaRPr>
            </a:p>
          </p:txBody>
        </p:sp>
        <p:sp>
          <p:nvSpPr>
            <p:cNvPr id="201" name="Rectangle 200"/>
            <p:cNvSpPr/>
            <p:nvPr/>
          </p:nvSpPr>
          <p:spPr bwMode="auto">
            <a:xfrm>
              <a:off x="5194990" y="3666551"/>
              <a:ext cx="133350" cy="1333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202" name="Group 201"/>
          <p:cNvGrpSpPr/>
          <p:nvPr/>
        </p:nvGrpSpPr>
        <p:grpSpPr>
          <a:xfrm>
            <a:off x="5037353" y="2631170"/>
            <a:ext cx="739305" cy="393410"/>
            <a:chOff x="4262754" y="2858356"/>
            <a:chExt cx="739305" cy="393410"/>
          </a:xfrm>
        </p:grpSpPr>
        <p:sp>
          <p:nvSpPr>
            <p:cNvPr id="203" name="TextBox 202"/>
            <p:cNvSpPr txBox="1"/>
            <p:nvPr/>
          </p:nvSpPr>
          <p:spPr>
            <a:xfrm>
              <a:off x="4262754" y="2858356"/>
              <a:ext cx="739305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>
                  <a:solidFill>
                    <a:schemeClr val="accent1"/>
                  </a:solidFill>
                  <a:latin typeface="+mj-lt"/>
                </a:rPr>
                <a:t>RegWrite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204" name="Straight Connector 203"/>
            <p:cNvCxnSpPr>
              <a:stCxn id="203" idx="2"/>
              <a:endCxn id="201" idx="0"/>
            </p:cNvCxnSpPr>
            <p:nvPr/>
          </p:nvCxnSpPr>
          <p:spPr bwMode="auto">
            <a:xfrm flipH="1">
              <a:off x="4630545" y="3119966"/>
              <a:ext cx="1862" cy="131800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205" name="Straight Arrow Connector 204"/>
          <p:cNvCxnSpPr>
            <a:stCxn id="195" idx="3"/>
            <a:endCxn id="208" idx="1"/>
          </p:cNvCxnSpPr>
          <p:nvPr/>
        </p:nvCxnSpPr>
        <p:spPr bwMode="auto">
          <a:xfrm flipV="1">
            <a:off x="6184401" y="3220415"/>
            <a:ext cx="785405" cy="373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06" name="Freeform 127"/>
          <p:cNvSpPr>
            <a:spLocks/>
          </p:cNvSpPr>
          <p:nvPr/>
        </p:nvSpPr>
        <p:spPr bwMode="auto">
          <a:xfrm>
            <a:off x="6978883" y="2909793"/>
            <a:ext cx="727535" cy="1439797"/>
          </a:xfrm>
          <a:custGeom>
            <a:avLst/>
            <a:gdLst>
              <a:gd name="T0" fmla="*/ 0 w 210"/>
              <a:gd name="T1" fmla="*/ 0 h 413"/>
              <a:gd name="T2" fmla="*/ 0 w 210"/>
              <a:gd name="T3" fmla="*/ 167 h 413"/>
              <a:gd name="T4" fmla="*/ 91 w 210"/>
              <a:gd name="T5" fmla="*/ 207 h 413"/>
              <a:gd name="T6" fmla="*/ 0 w 210"/>
              <a:gd name="T7" fmla="*/ 245 h 413"/>
              <a:gd name="T8" fmla="*/ 0 w 210"/>
              <a:gd name="T9" fmla="*/ 412 h 413"/>
              <a:gd name="T10" fmla="*/ 284 w 210"/>
              <a:gd name="T11" fmla="*/ 286 h 413"/>
              <a:gd name="T12" fmla="*/ 284 w 210"/>
              <a:gd name="T13" fmla="*/ 127 h 413"/>
              <a:gd name="T14" fmla="*/ 0 w 210"/>
              <a:gd name="T15" fmla="*/ 0 h 413"/>
              <a:gd name="T16" fmla="*/ 0 w 210"/>
              <a:gd name="T17" fmla="*/ 0 h 41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10"/>
              <a:gd name="T28" fmla="*/ 0 h 413"/>
              <a:gd name="T29" fmla="*/ 210 w 210"/>
              <a:gd name="T30" fmla="*/ 413 h 41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10" h="413">
                <a:moveTo>
                  <a:pt x="0" y="0"/>
                </a:moveTo>
                <a:lnTo>
                  <a:pt x="0" y="167"/>
                </a:lnTo>
                <a:lnTo>
                  <a:pt x="67" y="207"/>
                </a:lnTo>
                <a:lnTo>
                  <a:pt x="0" y="245"/>
                </a:lnTo>
                <a:lnTo>
                  <a:pt x="0" y="412"/>
                </a:lnTo>
                <a:lnTo>
                  <a:pt x="209" y="286"/>
                </a:lnTo>
                <a:lnTo>
                  <a:pt x="209" y="127"/>
                </a:lnTo>
                <a:lnTo>
                  <a:pt x="0" y="0"/>
                </a:lnTo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6978883" y="3180546"/>
            <a:ext cx="36376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+mj-lt"/>
              </a:rPr>
              <a:t>ALU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6969805" y="3135777"/>
            <a:ext cx="15548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latin typeface="+mj-lt"/>
              </a:rPr>
              <a:t> 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6978022" y="3960180"/>
            <a:ext cx="15548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latin typeface="+mj-lt"/>
              </a:rPr>
              <a:t> 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7219919" y="3588843"/>
            <a:ext cx="481419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>
                <a:latin typeface="+mj-lt"/>
              </a:rPr>
              <a:t>Result</a:t>
            </a:r>
            <a:endParaRPr lang="en-US" sz="1100" b="1" dirty="0">
              <a:latin typeface="+mj-lt"/>
            </a:endParaRPr>
          </a:p>
        </p:txBody>
      </p:sp>
      <p:cxnSp>
        <p:nvCxnSpPr>
          <p:cNvPr id="211" name="Elbow Connector 210"/>
          <p:cNvCxnSpPr>
            <a:stCxn id="198" idx="3"/>
            <a:endCxn id="223" idx="3"/>
          </p:cNvCxnSpPr>
          <p:nvPr/>
        </p:nvCxnSpPr>
        <p:spPr bwMode="auto">
          <a:xfrm flipV="1">
            <a:off x="6184401" y="3848032"/>
            <a:ext cx="454431" cy="1129"/>
          </a:xfrm>
          <a:prstGeom prst="bentConnector3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12" name="Elbow Connector 211"/>
          <p:cNvCxnSpPr>
            <a:stCxn id="236" idx="0"/>
            <a:endCxn id="200" idx="1"/>
          </p:cNvCxnSpPr>
          <p:nvPr/>
        </p:nvCxnSpPr>
        <p:spPr bwMode="auto">
          <a:xfrm flipH="1">
            <a:off x="4633507" y="3453129"/>
            <a:ext cx="5615445" cy="1210181"/>
          </a:xfrm>
          <a:prstGeom prst="bentConnector5">
            <a:avLst>
              <a:gd name="adj1" fmla="val -4071"/>
              <a:gd name="adj2" fmla="val 184609"/>
              <a:gd name="adj3" fmla="val 104071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13" name="Oval 212"/>
          <p:cNvSpPr/>
          <p:nvPr/>
        </p:nvSpPr>
        <p:spPr bwMode="auto">
          <a:xfrm>
            <a:off x="3267407" y="3183822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cxnSp>
        <p:nvCxnSpPr>
          <p:cNvPr id="214" name="Straight Arrow Connector 213"/>
          <p:cNvCxnSpPr>
            <a:stCxn id="213" idx="6"/>
            <a:endCxn id="194" idx="1"/>
          </p:cNvCxnSpPr>
          <p:nvPr/>
        </p:nvCxnSpPr>
        <p:spPr bwMode="auto">
          <a:xfrm>
            <a:off x="3339880" y="3220058"/>
            <a:ext cx="1293627" cy="8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15" name="Elbow Connector 214"/>
          <p:cNvCxnSpPr>
            <a:stCxn id="213" idx="4"/>
            <a:endCxn id="197" idx="1"/>
          </p:cNvCxnSpPr>
          <p:nvPr/>
        </p:nvCxnSpPr>
        <p:spPr bwMode="auto">
          <a:xfrm rot="16200000" flipH="1">
            <a:off x="3748990" y="2810947"/>
            <a:ext cx="439168" cy="1329863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16" name="TextBox 215"/>
          <p:cNvSpPr txBox="1"/>
          <p:nvPr/>
        </p:nvSpPr>
        <p:spPr>
          <a:xfrm>
            <a:off x="3314302" y="2940273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I [19-15]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3306438" y="3413551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I [24-20]</a:t>
            </a:r>
          </a:p>
        </p:txBody>
      </p:sp>
      <p:grpSp>
        <p:nvGrpSpPr>
          <p:cNvPr id="218" name="Group 217"/>
          <p:cNvGrpSpPr/>
          <p:nvPr/>
        </p:nvGrpSpPr>
        <p:grpSpPr>
          <a:xfrm>
            <a:off x="7066593" y="4068256"/>
            <a:ext cx="580608" cy="532039"/>
            <a:chOff x="6598319" y="4283249"/>
            <a:chExt cx="580608" cy="532039"/>
          </a:xfrm>
        </p:grpSpPr>
        <p:sp>
          <p:nvSpPr>
            <p:cNvPr id="219" name="TextBox 218"/>
            <p:cNvSpPr txBox="1"/>
            <p:nvPr/>
          </p:nvSpPr>
          <p:spPr>
            <a:xfrm>
              <a:off x="6598319" y="4553678"/>
              <a:ext cx="5806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ALUop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220" name="Straight Connector 219"/>
            <p:cNvCxnSpPr/>
            <p:nvPr/>
          </p:nvCxnSpPr>
          <p:spPr bwMode="auto">
            <a:xfrm flipH="1">
              <a:off x="6967969" y="4283249"/>
              <a:ext cx="32" cy="272672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21" name="Group 220"/>
          <p:cNvGrpSpPr/>
          <p:nvPr/>
        </p:nvGrpSpPr>
        <p:grpSpPr>
          <a:xfrm>
            <a:off x="6633744" y="3732833"/>
            <a:ext cx="180391" cy="643543"/>
            <a:chOff x="3390790" y="3616963"/>
            <a:chExt cx="180391" cy="643543"/>
          </a:xfrm>
        </p:grpSpPr>
        <p:sp>
          <p:nvSpPr>
            <p:cNvPr id="222" name="Trapezoid 221"/>
            <p:cNvSpPr/>
            <p:nvPr/>
          </p:nvSpPr>
          <p:spPr bwMode="auto">
            <a:xfrm rot="5400000">
              <a:off x="3159214" y="3848539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23" name="Rectangle 158"/>
            <p:cNvSpPr>
              <a:spLocks noChangeArrowheads="1"/>
            </p:cNvSpPr>
            <p:nvPr/>
          </p:nvSpPr>
          <p:spPr bwMode="auto">
            <a:xfrm flipH="1">
              <a:off x="3395878" y="3678301"/>
              <a:ext cx="85107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+mj-lt"/>
                </a:rPr>
                <a:t>0</a:t>
              </a:r>
              <a:endParaRPr lang="en-US" sz="7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224" name="Rectangle 159"/>
            <p:cNvSpPr>
              <a:spLocks noChangeArrowheads="1"/>
            </p:cNvSpPr>
            <p:nvPr/>
          </p:nvSpPr>
          <p:spPr bwMode="auto">
            <a:xfrm flipH="1">
              <a:off x="3395879" y="4095679"/>
              <a:ext cx="85106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+mj-lt"/>
                </a:rPr>
                <a:t>1</a:t>
              </a:r>
            </a:p>
          </p:txBody>
        </p:sp>
        <p:sp>
          <p:nvSpPr>
            <p:cNvPr id="225" name="Rectangle 160"/>
            <p:cNvSpPr>
              <a:spLocks noChangeArrowheads="1"/>
            </p:cNvSpPr>
            <p:nvPr/>
          </p:nvSpPr>
          <p:spPr bwMode="auto">
            <a:xfrm flipH="1">
              <a:off x="3452770" y="3821794"/>
              <a:ext cx="80150" cy="2585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m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u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x</a:t>
              </a:r>
              <a:endParaRPr lang="en-US" sz="500" dirty="0">
                <a:solidFill>
                  <a:srgbClr val="000000"/>
                </a:solidFill>
                <a:latin typeface="+mj-lt"/>
              </a:endParaRPr>
            </a:p>
          </p:txBody>
        </p:sp>
      </p:grpSp>
      <p:cxnSp>
        <p:nvCxnSpPr>
          <p:cNvPr id="226" name="Straight Arrow Connector 225"/>
          <p:cNvCxnSpPr>
            <a:stCxn id="222" idx="0"/>
            <a:endCxn id="209" idx="1"/>
          </p:cNvCxnSpPr>
          <p:nvPr/>
        </p:nvCxnSpPr>
        <p:spPr bwMode="auto">
          <a:xfrm flipV="1">
            <a:off x="6814134" y="4044818"/>
            <a:ext cx="163888" cy="9786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227" name="Group 226"/>
          <p:cNvGrpSpPr/>
          <p:nvPr/>
        </p:nvGrpSpPr>
        <p:grpSpPr>
          <a:xfrm>
            <a:off x="8277864" y="3028048"/>
            <a:ext cx="1447263" cy="1386443"/>
            <a:chOff x="3124737" y="3598050"/>
            <a:chExt cx="1447263" cy="1386443"/>
          </a:xfrm>
        </p:grpSpPr>
        <p:sp>
          <p:nvSpPr>
            <p:cNvPr id="228" name="Rectangle 227"/>
            <p:cNvSpPr/>
            <p:nvPr/>
          </p:nvSpPr>
          <p:spPr bwMode="auto">
            <a:xfrm>
              <a:off x="3126744" y="3598050"/>
              <a:ext cx="1445256" cy="1386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3124738" y="3598050"/>
              <a:ext cx="62388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+mj-lt"/>
                </a:rPr>
                <a:t>Read</a:t>
              </a:r>
              <a:endParaRPr lang="en-US" sz="1100" dirty="0">
                <a:latin typeface="+mj-lt"/>
              </a:endParaRPr>
            </a:p>
            <a:p>
              <a:r>
                <a:rPr lang="en-US" sz="1100">
                  <a:latin typeface="+mj-lt"/>
                </a:rPr>
                <a:t>address</a:t>
              </a:r>
              <a:endParaRPr lang="en-US" sz="1100" dirty="0">
                <a:latin typeface="+mj-lt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3673849" y="3601253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>
                  <a:latin typeface="+mj-lt"/>
                </a:rPr>
                <a:t>Read</a:t>
              </a:r>
              <a:endParaRPr lang="en-US" sz="1100" dirty="0">
                <a:latin typeface="+mj-lt"/>
              </a:endParaRPr>
            </a:p>
            <a:p>
              <a:pPr algn="r"/>
              <a:r>
                <a:rPr lang="en-US" sz="1100" dirty="0">
                  <a:latin typeface="+mj-lt"/>
                </a:rPr>
                <a:t>data</a:t>
              </a: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3751294" y="4674175"/>
              <a:ext cx="8027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>
                  <a:latin typeface="+mj-lt"/>
                </a:rPr>
                <a:t>Memory</a:t>
              </a:r>
              <a:endParaRPr lang="en-US" sz="1400" dirty="0">
                <a:latin typeface="+mj-lt"/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3126744" y="4073403"/>
              <a:ext cx="62388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+mj-lt"/>
                </a:rPr>
                <a:t>Write</a:t>
              </a:r>
              <a:endParaRPr lang="en-US" sz="1100" dirty="0">
                <a:latin typeface="+mj-lt"/>
              </a:endParaRPr>
            </a:p>
            <a:p>
              <a:r>
                <a:rPr lang="en-US" sz="1100">
                  <a:latin typeface="+mj-lt"/>
                </a:rPr>
                <a:t>address</a:t>
              </a:r>
              <a:endParaRPr lang="en-US" sz="1100" dirty="0">
                <a:latin typeface="+mj-lt"/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3124737" y="4553606"/>
              <a:ext cx="50687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+mj-lt"/>
                </a:rPr>
                <a:t>Write</a:t>
              </a:r>
              <a:endParaRPr lang="en-US" sz="1100" dirty="0">
                <a:latin typeface="+mj-lt"/>
              </a:endParaRPr>
            </a:p>
            <a:p>
              <a:r>
                <a:rPr lang="en-US" sz="1100" dirty="0">
                  <a:latin typeface="+mj-lt"/>
                </a:rPr>
                <a:t>data</a:t>
              </a:r>
            </a:p>
          </p:txBody>
        </p:sp>
      </p:grpSp>
      <p:cxnSp>
        <p:nvCxnSpPr>
          <p:cNvPr id="234" name="Straight Arrow Connector 233"/>
          <p:cNvCxnSpPr>
            <a:stCxn id="230" idx="3"/>
            <a:endCxn id="237" idx="3"/>
          </p:cNvCxnSpPr>
          <p:nvPr/>
        </p:nvCxnSpPr>
        <p:spPr bwMode="auto">
          <a:xfrm flipV="1">
            <a:off x="9725126" y="3246556"/>
            <a:ext cx="348522" cy="139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235" name="Group 234"/>
          <p:cNvGrpSpPr/>
          <p:nvPr/>
        </p:nvGrpSpPr>
        <p:grpSpPr>
          <a:xfrm>
            <a:off x="10068561" y="3131357"/>
            <a:ext cx="180391" cy="643543"/>
            <a:chOff x="3390790" y="3616963"/>
            <a:chExt cx="180391" cy="643543"/>
          </a:xfrm>
        </p:grpSpPr>
        <p:sp>
          <p:nvSpPr>
            <p:cNvPr id="236" name="Trapezoid 235"/>
            <p:cNvSpPr/>
            <p:nvPr/>
          </p:nvSpPr>
          <p:spPr bwMode="auto">
            <a:xfrm rot="5400000">
              <a:off x="3159214" y="3848539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37" name="Rectangle 158"/>
            <p:cNvSpPr>
              <a:spLocks noChangeArrowheads="1"/>
            </p:cNvSpPr>
            <p:nvPr/>
          </p:nvSpPr>
          <p:spPr bwMode="auto">
            <a:xfrm flipH="1">
              <a:off x="3395878" y="3678301"/>
              <a:ext cx="85107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dirty="0">
                  <a:solidFill>
                    <a:srgbClr val="000000"/>
                  </a:solidFill>
                  <a:latin typeface="+mj-lt"/>
                </a:rPr>
                <a:t>1</a:t>
              </a:r>
            </a:p>
          </p:txBody>
        </p:sp>
        <p:sp>
          <p:nvSpPr>
            <p:cNvPr id="238" name="Rectangle 159"/>
            <p:cNvSpPr>
              <a:spLocks noChangeArrowheads="1"/>
            </p:cNvSpPr>
            <p:nvPr/>
          </p:nvSpPr>
          <p:spPr bwMode="auto">
            <a:xfrm flipH="1">
              <a:off x="3395879" y="4095679"/>
              <a:ext cx="85106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+mj-lt"/>
                </a:rPr>
                <a:t>0</a:t>
              </a:r>
            </a:p>
          </p:txBody>
        </p:sp>
        <p:sp>
          <p:nvSpPr>
            <p:cNvPr id="239" name="Rectangle 160"/>
            <p:cNvSpPr>
              <a:spLocks noChangeArrowheads="1"/>
            </p:cNvSpPr>
            <p:nvPr/>
          </p:nvSpPr>
          <p:spPr bwMode="auto">
            <a:xfrm flipH="1">
              <a:off x="3452770" y="3821794"/>
              <a:ext cx="80150" cy="2585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m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u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x</a:t>
              </a:r>
              <a:endParaRPr lang="en-US" sz="500" dirty="0">
                <a:solidFill>
                  <a:srgbClr val="000000"/>
                </a:solidFill>
                <a:latin typeface="+mj-lt"/>
              </a:endParaRPr>
            </a:p>
          </p:txBody>
        </p:sp>
      </p:grpSp>
      <p:cxnSp>
        <p:nvCxnSpPr>
          <p:cNvPr id="240" name="Straight Arrow Connector 239"/>
          <p:cNvCxnSpPr>
            <a:stCxn id="210" idx="3"/>
            <a:endCxn id="232" idx="1"/>
          </p:cNvCxnSpPr>
          <p:nvPr/>
        </p:nvCxnSpPr>
        <p:spPr bwMode="auto">
          <a:xfrm flipV="1">
            <a:off x="7701338" y="3718844"/>
            <a:ext cx="578533" cy="80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41" name="Oval 240"/>
          <p:cNvSpPr/>
          <p:nvPr/>
        </p:nvSpPr>
        <p:spPr bwMode="auto">
          <a:xfrm>
            <a:off x="6286970" y="3815889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7417637" y="4885770"/>
            <a:ext cx="95539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" dirty="0">
                <a:latin typeface="+mj-lt"/>
              </a:rPr>
              <a:t> </a:t>
            </a:r>
          </a:p>
        </p:txBody>
      </p:sp>
      <p:cxnSp>
        <p:nvCxnSpPr>
          <p:cNvPr id="243" name="Elbow Connector 242"/>
          <p:cNvCxnSpPr>
            <a:stCxn id="241" idx="4"/>
            <a:endCxn id="242" idx="1"/>
          </p:cNvCxnSpPr>
          <p:nvPr/>
        </p:nvCxnSpPr>
        <p:spPr bwMode="auto">
          <a:xfrm rot="16200000" flipH="1">
            <a:off x="6340939" y="3870628"/>
            <a:ext cx="1058964" cy="1094430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244" name="Elbow Connector 243"/>
          <p:cNvCxnSpPr>
            <a:stCxn id="242" idx="1"/>
            <a:endCxn id="233" idx="1"/>
          </p:cNvCxnSpPr>
          <p:nvPr/>
        </p:nvCxnSpPr>
        <p:spPr bwMode="auto">
          <a:xfrm rot="10800000" flipH="1">
            <a:off x="7417636" y="4199047"/>
            <a:ext cx="860227" cy="748278"/>
          </a:xfrm>
          <a:prstGeom prst="bentConnector3">
            <a:avLst>
              <a:gd name="adj1" fmla="val 33661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45" name="Oval 244"/>
          <p:cNvSpPr/>
          <p:nvPr/>
        </p:nvSpPr>
        <p:spPr bwMode="auto">
          <a:xfrm>
            <a:off x="7901497" y="3686159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cxnSp>
        <p:nvCxnSpPr>
          <p:cNvPr id="246" name="Elbow Connector 245"/>
          <p:cNvCxnSpPr>
            <a:stCxn id="245" idx="4"/>
            <a:endCxn id="238" idx="3"/>
          </p:cNvCxnSpPr>
          <p:nvPr/>
        </p:nvCxnSpPr>
        <p:spPr bwMode="auto">
          <a:xfrm rot="5400000" flipH="1" flipV="1">
            <a:off x="8958342" y="2643324"/>
            <a:ext cx="94698" cy="2135916"/>
          </a:xfrm>
          <a:prstGeom prst="bentConnector4">
            <a:avLst>
              <a:gd name="adj1" fmla="val -1239181"/>
              <a:gd name="adj2" fmla="val 91518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47" name="Straight Arrow Connector 246"/>
          <p:cNvCxnSpPr>
            <a:stCxn id="249" idx="6"/>
            <a:endCxn id="224" idx="3"/>
          </p:cNvCxnSpPr>
          <p:nvPr/>
        </p:nvCxnSpPr>
        <p:spPr bwMode="auto">
          <a:xfrm>
            <a:off x="6506638" y="4264599"/>
            <a:ext cx="132194" cy="81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48" name="Rounded Rectangle 247"/>
          <p:cNvSpPr/>
          <p:nvPr/>
        </p:nvSpPr>
        <p:spPr bwMode="auto">
          <a:xfrm>
            <a:off x="6662952" y="2563241"/>
            <a:ext cx="476839" cy="27388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100" dirty="0">
                <a:latin typeface="+mj-lt"/>
                <a:cs typeface="Arial" pitchFamily="34" charset="0"/>
              </a:rPr>
              <a:t>&lt;&lt; 1</a:t>
            </a:r>
          </a:p>
        </p:txBody>
      </p:sp>
      <p:sp>
        <p:nvSpPr>
          <p:cNvPr id="249" name="Oval 248"/>
          <p:cNvSpPr/>
          <p:nvPr/>
        </p:nvSpPr>
        <p:spPr bwMode="auto">
          <a:xfrm>
            <a:off x="6434167" y="4228363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cxnSp>
        <p:nvCxnSpPr>
          <p:cNvPr id="250" name="Elbow Connector 249"/>
          <p:cNvCxnSpPr>
            <a:stCxn id="249" idx="0"/>
            <a:endCxn id="248" idx="1"/>
          </p:cNvCxnSpPr>
          <p:nvPr/>
        </p:nvCxnSpPr>
        <p:spPr bwMode="auto">
          <a:xfrm rot="5400000" flipH="1" flipV="1">
            <a:off x="5802587" y="3367999"/>
            <a:ext cx="1528180" cy="192549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51" name="Straight Arrow Connector 250"/>
          <p:cNvCxnSpPr>
            <a:stCxn id="248" idx="3"/>
          </p:cNvCxnSpPr>
          <p:nvPr/>
        </p:nvCxnSpPr>
        <p:spPr bwMode="auto">
          <a:xfrm flipV="1">
            <a:off x="7139791" y="2699396"/>
            <a:ext cx="241313" cy="78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52" name="Elbow Connector 251"/>
          <p:cNvCxnSpPr>
            <a:stCxn id="245" idx="0"/>
            <a:endCxn id="229" idx="1"/>
          </p:cNvCxnSpPr>
          <p:nvPr/>
        </p:nvCxnSpPr>
        <p:spPr bwMode="auto">
          <a:xfrm rot="5400000" flipH="1" flipV="1">
            <a:off x="7886464" y="3294761"/>
            <a:ext cx="442668" cy="340131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53" name="TextBox 252"/>
          <p:cNvSpPr txBox="1"/>
          <p:nvPr/>
        </p:nvSpPr>
        <p:spPr>
          <a:xfrm>
            <a:off x="6505747" y="4589699"/>
            <a:ext cx="588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1"/>
                </a:solidFill>
                <a:latin typeface="+mj-lt"/>
              </a:rPr>
              <a:t>ALUSrc</a:t>
            </a:r>
            <a:endParaRPr lang="en-US" sz="11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254" name="Straight Connector 253"/>
          <p:cNvCxnSpPr>
            <a:stCxn id="222" idx="3"/>
          </p:cNvCxnSpPr>
          <p:nvPr/>
        </p:nvCxnSpPr>
        <p:spPr bwMode="auto">
          <a:xfrm>
            <a:off x="6723938" y="4328110"/>
            <a:ext cx="0" cy="245077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55" name="Group 254"/>
          <p:cNvGrpSpPr/>
          <p:nvPr/>
        </p:nvGrpSpPr>
        <p:grpSpPr>
          <a:xfrm>
            <a:off x="8597685" y="2631171"/>
            <a:ext cx="811441" cy="396877"/>
            <a:chOff x="4224400" y="2858356"/>
            <a:chExt cx="811441" cy="396877"/>
          </a:xfrm>
        </p:grpSpPr>
        <p:sp>
          <p:nvSpPr>
            <p:cNvPr id="256" name="TextBox 255"/>
            <p:cNvSpPr txBox="1"/>
            <p:nvPr/>
          </p:nvSpPr>
          <p:spPr>
            <a:xfrm>
              <a:off x="4224400" y="2858356"/>
              <a:ext cx="811441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>
                  <a:solidFill>
                    <a:schemeClr val="accent1"/>
                  </a:solidFill>
                  <a:latin typeface="+mj-lt"/>
                </a:rPr>
                <a:t>MemWrite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257" name="Straight Connector 256"/>
            <p:cNvCxnSpPr>
              <a:stCxn id="256" idx="2"/>
              <a:endCxn id="228" idx="0"/>
            </p:cNvCxnSpPr>
            <p:nvPr/>
          </p:nvCxnSpPr>
          <p:spPr bwMode="auto">
            <a:xfrm flipH="1">
              <a:off x="4629214" y="3119966"/>
              <a:ext cx="907" cy="135267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8" name="Group 257"/>
          <p:cNvGrpSpPr/>
          <p:nvPr/>
        </p:nvGrpSpPr>
        <p:grpSpPr>
          <a:xfrm>
            <a:off x="9732125" y="2621744"/>
            <a:ext cx="857928" cy="568038"/>
            <a:chOff x="4191631" y="2696431"/>
            <a:chExt cx="857928" cy="568038"/>
          </a:xfrm>
        </p:grpSpPr>
        <p:sp>
          <p:nvSpPr>
            <p:cNvPr id="259" name="TextBox 258"/>
            <p:cNvSpPr txBox="1"/>
            <p:nvPr/>
          </p:nvSpPr>
          <p:spPr>
            <a:xfrm>
              <a:off x="4191631" y="2696431"/>
              <a:ext cx="857928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>
                  <a:solidFill>
                    <a:schemeClr val="accent1"/>
                  </a:solidFill>
                  <a:latin typeface="+mj-lt"/>
                </a:rPr>
                <a:t>MemToReg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260" name="Straight Connector 259"/>
            <p:cNvCxnSpPr>
              <a:stCxn id="259" idx="2"/>
              <a:endCxn id="236" idx="1"/>
            </p:cNvCxnSpPr>
            <p:nvPr/>
          </p:nvCxnSpPr>
          <p:spPr bwMode="auto">
            <a:xfrm flipH="1">
              <a:off x="4618261" y="2958041"/>
              <a:ext cx="2334" cy="306428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261" name="Elbow Connector 260"/>
          <p:cNvCxnSpPr>
            <a:cxnSpLocks/>
            <a:stCxn id="285" idx="3"/>
          </p:cNvCxnSpPr>
          <p:nvPr/>
        </p:nvCxnSpPr>
        <p:spPr bwMode="auto">
          <a:xfrm>
            <a:off x="3212992" y="1834488"/>
            <a:ext cx="4821993" cy="5341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262" name="Group 261"/>
          <p:cNvGrpSpPr/>
          <p:nvPr/>
        </p:nvGrpSpPr>
        <p:grpSpPr>
          <a:xfrm>
            <a:off x="8037057" y="1741267"/>
            <a:ext cx="180391" cy="721202"/>
            <a:chOff x="3382827" y="3469178"/>
            <a:chExt cx="180391" cy="643543"/>
          </a:xfrm>
        </p:grpSpPr>
        <p:sp>
          <p:nvSpPr>
            <p:cNvPr id="263" name="Trapezoid 262"/>
            <p:cNvSpPr/>
            <p:nvPr/>
          </p:nvSpPr>
          <p:spPr bwMode="auto">
            <a:xfrm rot="5400000">
              <a:off x="3151251" y="3700754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64" name="Rectangle 158"/>
            <p:cNvSpPr>
              <a:spLocks noChangeArrowheads="1"/>
            </p:cNvSpPr>
            <p:nvPr/>
          </p:nvSpPr>
          <p:spPr bwMode="auto">
            <a:xfrm flipH="1">
              <a:off x="3387913" y="3530515"/>
              <a:ext cx="85107" cy="961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latin typeface="+mj-lt"/>
                </a:rPr>
                <a:t>0</a:t>
              </a:r>
              <a:endParaRPr lang="en-US" sz="700" dirty="0">
                <a:latin typeface="+mj-lt"/>
              </a:endParaRPr>
            </a:p>
          </p:txBody>
        </p:sp>
        <p:sp>
          <p:nvSpPr>
            <p:cNvPr id="265" name="Rectangle 159"/>
            <p:cNvSpPr>
              <a:spLocks noChangeArrowheads="1"/>
            </p:cNvSpPr>
            <p:nvPr/>
          </p:nvSpPr>
          <p:spPr bwMode="auto">
            <a:xfrm flipH="1">
              <a:off x="3387914" y="3947893"/>
              <a:ext cx="85106" cy="961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latin typeface="+mj-lt"/>
                </a:rPr>
                <a:t>1</a:t>
              </a:r>
            </a:p>
          </p:txBody>
        </p:sp>
        <p:sp>
          <p:nvSpPr>
            <p:cNvPr id="266" name="Rectangle 160"/>
            <p:cNvSpPr>
              <a:spLocks noChangeArrowheads="1"/>
            </p:cNvSpPr>
            <p:nvPr/>
          </p:nvSpPr>
          <p:spPr bwMode="auto">
            <a:xfrm flipH="1">
              <a:off x="3444805" y="3674008"/>
              <a:ext cx="80150" cy="23567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800" b="1" dirty="0">
                  <a:latin typeface="+mj-lt"/>
                </a:rPr>
                <a:t>m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latin typeface="+mj-lt"/>
                </a:rPr>
                <a:t>u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latin typeface="+mj-lt"/>
                </a:rPr>
                <a:t>x</a:t>
              </a:r>
              <a:endParaRPr lang="en-US" sz="500" dirty="0">
                <a:latin typeface="+mj-lt"/>
              </a:endParaRPr>
            </a:p>
          </p:txBody>
        </p:sp>
      </p:grpSp>
      <p:grpSp>
        <p:nvGrpSpPr>
          <p:cNvPr id="267" name="Group 266"/>
          <p:cNvGrpSpPr/>
          <p:nvPr/>
        </p:nvGrpSpPr>
        <p:grpSpPr>
          <a:xfrm>
            <a:off x="7868663" y="2404272"/>
            <a:ext cx="505267" cy="443656"/>
            <a:chOff x="6678801" y="4121917"/>
            <a:chExt cx="505267" cy="443656"/>
          </a:xfrm>
        </p:grpSpPr>
        <p:sp>
          <p:nvSpPr>
            <p:cNvPr id="268" name="TextBox 267"/>
            <p:cNvSpPr txBox="1"/>
            <p:nvPr/>
          </p:nvSpPr>
          <p:spPr>
            <a:xfrm>
              <a:off x="6678801" y="4303963"/>
              <a:ext cx="50526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solidFill>
                    <a:schemeClr val="accent1"/>
                  </a:solidFill>
                  <a:latin typeface="+mj-lt"/>
                </a:rPr>
                <a:t>PCSrc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269" name="Straight Connector 268"/>
            <p:cNvCxnSpPr/>
            <p:nvPr/>
          </p:nvCxnSpPr>
          <p:spPr bwMode="auto">
            <a:xfrm>
              <a:off x="6941721" y="4121917"/>
              <a:ext cx="0" cy="179461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8AB667BC-207C-4815-BDCC-3887DDA705E1}"/>
              </a:ext>
            </a:extLst>
          </p:cNvPr>
          <p:cNvGrpSpPr/>
          <p:nvPr/>
        </p:nvGrpSpPr>
        <p:grpSpPr>
          <a:xfrm>
            <a:off x="1805571" y="1461056"/>
            <a:ext cx="1412675" cy="1533569"/>
            <a:chOff x="1805571" y="1461056"/>
            <a:chExt cx="1412675" cy="1533569"/>
          </a:xfrm>
        </p:grpSpPr>
        <p:grpSp>
          <p:nvGrpSpPr>
            <p:cNvPr id="271" name="Group 270"/>
            <p:cNvGrpSpPr/>
            <p:nvPr/>
          </p:nvGrpSpPr>
          <p:grpSpPr>
            <a:xfrm>
              <a:off x="2851587" y="1461056"/>
              <a:ext cx="366659" cy="725622"/>
              <a:chOff x="5025641" y="2833531"/>
              <a:chExt cx="664554" cy="1315160"/>
            </a:xfrm>
          </p:grpSpPr>
          <p:sp>
            <p:nvSpPr>
              <p:cNvPr id="283" name="Freeform 127"/>
              <p:cNvSpPr>
                <a:spLocks/>
              </p:cNvSpPr>
              <p:nvPr/>
            </p:nvSpPr>
            <p:spPr bwMode="auto">
              <a:xfrm>
                <a:off x="5025641" y="2833531"/>
                <a:ext cx="664554" cy="1315160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84" name="TextBox 283"/>
              <p:cNvSpPr txBox="1"/>
              <p:nvPr/>
            </p:nvSpPr>
            <p:spPr>
              <a:xfrm>
                <a:off x="5188824" y="3352627"/>
                <a:ext cx="496610" cy="3068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>
                    <a:latin typeface="+mj-lt"/>
                  </a:rPr>
                  <a:t>Add</a:t>
                </a:r>
              </a:p>
            </p:txBody>
          </p:sp>
          <p:sp>
            <p:nvSpPr>
              <p:cNvPr id="285" name="TextBox 284"/>
              <p:cNvSpPr txBox="1"/>
              <p:nvPr/>
            </p:nvSpPr>
            <p:spPr>
              <a:xfrm>
                <a:off x="5525189" y="3356956"/>
                <a:ext cx="155484" cy="306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>
                    <a:latin typeface="+mj-lt"/>
                  </a:rPr>
                  <a:t> </a:t>
                </a:r>
              </a:p>
            </p:txBody>
          </p:sp>
          <p:sp>
            <p:nvSpPr>
              <p:cNvPr id="286" name="TextBox 285"/>
              <p:cNvSpPr txBox="1"/>
              <p:nvPr/>
            </p:nvSpPr>
            <p:spPr>
              <a:xfrm>
                <a:off x="5041701" y="3722988"/>
                <a:ext cx="155484" cy="306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>
                    <a:latin typeface="+mj-lt"/>
                  </a:rPr>
                  <a:t> </a:t>
                </a:r>
              </a:p>
            </p:txBody>
          </p:sp>
        </p:grpSp>
        <p:grpSp>
          <p:nvGrpSpPr>
            <p:cNvPr id="272" name="Group 271"/>
            <p:cNvGrpSpPr/>
            <p:nvPr/>
          </p:nvGrpSpPr>
          <p:grpSpPr>
            <a:xfrm>
              <a:off x="1805571" y="1892964"/>
              <a:ext cx="388497" cy="625620"/>
              <a:chOff x="155044" y="1514471"/>
              <a:chExt cx="388497" cy="625620"/>
            </a:xfrm>
          </p:grpSpPr>
          <p:grpSp>
            <p:nvGrpSpPr>
              <p:cNvPr id="279" name="Group 278"/>
              <p:cNvGrpSpPr/>
              <p:nvPr/>
            </p:nvGrpSpPr>
            <p:grpSpPr>
              <a:xfrm>
                <a:off x="169720" y="1514471"/>
                <a:ext cx="373821" cy="625620"/>
                <a:chOff x="2979708" y="2694759"/>
                <a:chExt cx="492339" cy="823968"/>
              </a:xfrm>
            </p:grpSpPr>
            <p:sp>
              <p:nvSpPr>
                <p:cNvPr id="281" name="Rectangle 280"/>
                <p:cNvSpPr/>
                <p:nvPr/>
              </p:nvSpPr>
              <p:spPr bwMode="auto">
                <a:xfrm>
                  <a:off x="2991378" y="2694759"/>
                  <a:ext cx="468998" cy="823968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82" name="TextBox 281"/>
                <p:cNvSpPr txBox="1"/>
                <p:nvPr/>
              </p:nvSpPr>
              <p:spPr>
                <a:xfrm>
                  <a:off x="2979708" y="2872568"/>
                  <a:ext cx="492339" cy="4053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+mj-lt"/>
                    </a:rPr>
                    <a:t>PC</a:t>
                  </a:r>
                </a:p>
              </p:txBody>
            </p:sp>
          </p:grpSp>
          <p:sp>
            <p:nvSpPr>
              <p:cNvPr id="280" name="Isosceles Triangle 279"/>
              <p:cNvSpPr/>
              <p:nvPr/>
            </p:nvSpPr>
            <p:spPr bwMode="auto">
              <a:xfrm rot="19800000">
                <a:off x="155044" y="1973506"/>
                <a:ext cx="89552" cy="77200"/>
              </a:xfrm>
              <a:prstGeom prst="triangl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</p:grpSp>
        <p:cxnSp>
          <p:nvCxnSpPr>
            <p:cNvPr id="273" name="Straight Arrow Connector 272"/>
            <p:cNvCxnSpPr>
              <a:stCxn id="281" idx="2"/>
              <a:endCxn id="274" idx="0"/>
            </p:cNvCxnSpPr>
            <p:nvPr/>
          </p:nvCxnSpPr>
          <p:spPr bwMode="auto">
            <a:xfrm flipH="1">
              <a:off x="2006819" y="2518584"/>
              <a:ext cx="340" cy="180451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4" name="Oval 273"/>
            <p:cNvSpPr/>
            <p:nvPr/>
          </p:nvSpPr>
          <p:spPr bwMode="auto">
            <a:xfrm>
              <a:off x="1970583" y="2699035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275" name="Elbow Connector 274"/>
            <p:cNvCxnSpPr>
              <a:stCxn id="274" idx="6"/>
              <a:endCxn id="286" idx="1"/>
            </p:cNvCxnSpPr>
            <p:nvPr/>
          </p:nvCxnSpPr>
          <p:spPr bwMode="auto">
            <a:xfrm flipV="1">
              <a:off x="2043055" y="2036441"/>
              <a:ext cx="817393" cy="698830"/>
            </a:xfrm>
            <a:prstGeom prst="bentConnector3">
              <a:avLst>
                <a:gd name="adj1" fmla="val 65848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276" name="Straight Arrow Connector 275"/>
            <p:cNvCxnSpPr>
              <a:stCxn id="274" idx="4"/>
              <a:endCxn id="189" idx="0"/>
            </p:cNvCxnSpPr>
            <p:nvPr/>
          </p:nvCxnSpPr>
          <p:spPr bwMode="auto">
            <a:xfrm flipH="1">
              <a:off x="1990617" y="2771507"/>
              <a:ext cx="16202" cy="223118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277" name="TextBox 276"/>
            <p:cNvSpPr txBox="1"/>
            <p:nvPr/>
          </p:nvSpPr>
          <p:spPr>
            <a:xfrm>
              <a:off x="2376196" y="1472029"/>
              <a:ext cx="276037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b="1" dirty="0">
                  <a:latin typeface="+mj-lt"/>
                </a:rPr>
                <a:t>4</a:t>
              </a:r>
            </a:p>
          </p:txBody>
        </p:sp>
        <p:cxnSp>
          <p:nvCxnSpPr>
            <p:cNvPr id="278" name="Straight Arrow Connector 277"/>
            <p:cNvCxnSpPr>
              <a:cxnSpLocks/>
            </p:cNvCxnSpPr>
            <p:nvPr/>
          </p:nvCxnSpPr>
          <p:spPr bwMode="auto">
            <a:xfrm>
              <a:off x="2611439" y="1619354"/>
              <a:ext cx="240146" cy="4724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cxnSp>
        <p:nvCxnSpPr>
          <p:cNvPr id="287" name="Elbow Connector 286"/>
          <p:cNvCxnSpPr>
            <a:stCxn id="263" idx="0"/>
            <a:endCxn id="281" idx="0"/>
          </p:cNvCxnSpPr>
          <p:nvPr/>
        </p:nvCxnSpPr>
        <p:spPr bwMode="auto">
          <a:xfrm flipH="1" flipV="1">
            <a:off x="2007158" y="1892964"/>
            <a:ext cx="6210291" cy="208905"/>
          </a:xfrm>
          <a:prstGeom prst="bentConnector4">
            <a:avLst>
              <a:gd name="adj1" fmla="val -2268"/>
              <a:gd name="adj2" fmla="val 340741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88" name="TextBox 287">
            <a:extLst>
              <a:ext uri="{FF2B5EF4-FFF2-40B4-BE49-F238E27FC236}">
                <a16:creationId xmlns:a16="http://schemas.microsoft.com/office/drawing/2014/main" id="{1869993A-E26B-4A80-888F-FBA7CC9EC4A3}"/>
              </a:ext>
            </a:extLst>
          </p:cNvPr>
          <p:cNvSpPr txBox="1"/>
          <p:nvPr/>
        </p:nvSpPr>
        <p:spPr>
          <a:xfrm>
            <a:off x="5376749" y="5457251"/>
            <a:ext cx="606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chemeClr val="accent1"/>
                </a:solidFill>
                <a:latin typeface="+mj-lt"/>
              </a:rPr>
              <a:t>ImmSel</a:t>
            </a:r>
            <a:endParaRPr lang="en-US" sz="11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289" name="Elbow Connector 108">
            <a:extLst>
              <a:ext uri="{FF2B5EF4-FFF2-40B4-BE49-F238E27FC236}">
                <a16:creationId xmlns:a16="http://schemas.microsoft.com/office/drawing/2014/main" id="{9295896C-E872-4BD8-AA5B-413D81B43736}"/>
              </a:ext>
            </a:extLst>
          </p:cNvPr>
          <p:cNvCxnSpPr/>
          <p:nvPr/>
        </p:nvCxnSpPr>
        <p:spPr bwMode="auto">
          <a:xfrm rot="16200000" flipH="1">
            <a:off x="3479708" y="3070704"/>
            <a:ext cx="976128" cy="1328259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90" name="TextBox 289">
            <a:extLst>
              <a:ext uri="{FF2B5EF4-FFF2-40B4-BE49-F238E27FC236}">
                <a16:creationId xmlns:a16="http://schemas.microsoft.com/office/drawing/2014/main" id="{415E3B01-9219-4814-A9BE-4A86F526BBD7}"/>
              </a:ext>
            </a:extLst>
          </p:cNvPr>
          <p:cNvSpPr txBox="1"/>
          <p:nvPr/>
        </p:nvSpPr>
        <p:spPr>
          <a:xfrm>
            <a:off x="3283821" y="3934599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I [11-7]</a:t>
            </a:r>
          </a:p>
        </p:txBody>
      </p:sp>
      <p:sp>
        <p:nvSpPr>
          <p:cNvPr id="291" name="Rounded Rectangle 23">
            <a:extLst>
              <a:ext uri="{FF2B5EF4-FFF2-40B4-BE49-F238E27FC236}">
                <a16:creationId xmlns:a16="http://schemas.microsoft.com/office/drawing/2014/main" id="{0D44D3D2-6278-4516-A784-849893D1D152}"/>
              </a:ext>
            </a:extLst>
          </p:cNvPr>
          <p:cNvSpPr/>
          <p:nvPr/>
        </p:nvSpPr>
        <p:spPr bwMode="auto">
          <a:xfrm>
            <a:off x="4959075" y="5078121"/>
            <a:ext cx="953678" cy="43088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100" dirty="0">
                <a:latin typeface="+mj-lt"/>
                <a:cs typeface="Arial" pitchFamily="34" charset="0"/>
              </a:rPr>
              <a:t>Sign extend</a:t>
            </a:r>
          </a:p>
        </p:txBody>
      </p:sp>
      <p:cxnSp>
        <p:nvCxnSpPr>
          <p:cNvPr id="292" name="Elbow Connector 24">
            <a:extLst>
              <a:ext uri="{FF2B5EF4-FFF2-40B4-BE49-F238E27FC236}">
                <a16:creationId xmlns:a16="http://schemas.microsoft.com/office/drawing/2014/main" id="{0CB62B05-51EA-4B4F-B287-5EA71F270846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3113267" y="3581966"/>
            <a:ext cx="2037270" cy="1655432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93" name="TextBox 292">
            <a:extLst>
              <a:ext uri="{FF2B5EF4-FFF2-40B4-BE49-F238E27FC236}">
                <a16:creationId xmlns:a16="http://schemas.microsoft.com/office/drawing/2014/main" id="{2F329AC1-D5D4-4EE8-8833-B9E2DE2EFF90}"/>
              </a:ext>
            </a:extLst>
          </p:cNvPr>
          <p:cNvSpPr txBox="1"/>
          <p:nvPr/>
        </p:nvSpPr>
        <p:spPr>
          <a:xfrm>
            <a:off x="3295489" y="5184130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I [31-20]</a:t>
            </a:r>
          </a:p>
        </p:txBody>
      </p:sp>
      <p:sp>
        <p:nvSpPr>
          <p:cNvPr id="294" name="Oval 293">
            <a:extLst>
              <a:ext uri="{FF2B5EF4-FFF2-40B4-BE49-F238E27FC236}">
                <a16:creationId xmlns:a16="http://schemas.microsoft.com/office/drawing/2014/main" id="{0F6E7923-4D59-4EDE-8E18-B2B843416B66}"/>
              </a:ext>
            </a:extLst>
          </p:cNvPr>
          <p:cNvSpPr/>
          <p:nvPr/>
        </p:nvSpPr>
        <p:spPr bwMode="auto">
          <a:xfrm>
            <a:off x="4088040" y="4199611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cxnSp>
        <p:nvCxnSpPr>
          <p:cNvPr id="295" name="Elbow Connector 24">
            <a:extLst>
              <a:ext uri="{FF2B5EF4-FFF2-40B4-BE49-F238E27FC236}">
                <a16:creationId xmlns:a16="http://schemas.microsoft.com/office/drawing/2014/main" id="{92F47B21-32AA-467C-9304-717C166D434A}"/>
              </a:ext>
            </a:extLst>
          </p:cNvPr>
          <p:cNvCxnSpPr>
            <a:cxnSpLocks/>
            <a:stCxn id="294" idx="4"/>
          </p:cNvCxnSpPr>
          <p:nvPr/>
        </p:nvCxnSpPr>
        <p:spPr bwMode="auto">
          <a:xfrm rot="16200000" flipH="1">
            <a:off x="4083123" y="4313235"/>
            <a:ext cx="919222" cy="836917"/>
          </a:xfrm>
          <a:prstGeom prst="bentConnector3">
            <a:avLst>
              <a:gd name="adj1" fmla="val 100429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35D51EE2-2543-45D7-A729-29C44BC4F5B7}"/>
              </a:ext>
            </a:extLst>
          </p:cNvPr>
          <p:cNvCxnSpPr>
            <a:cxnSpLocks/>
            <a:stCxn id="291" idx="2"/>
          </p:cNvCxnSpPr>
          <p:nvPr/>
        </p:nvCxnSpPr>
        <p:spPr bwMode="auto">
          <a:xfrm>
            <a:off x="5435914" y="5509008"/>
            <a:ext cx="0" cy="162098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97" name="Group 296"/>
          <p:cNvGrpSpPr/>
          <p:nvPr/>
        </p:nvGrpSpPr>
        <p:grpSpPr>
          <a:xfrm>
            <a:off x="7380994" y="1933803"/>
            <a:ext cx="401408" cy="928895"/>
            <a:chOff x="6728204" y="3294452"/>
            <a:chExt cx="727535" cy="1683584"/>
          </a:xfrm>
        </p:grpSpPr>
        <p:sp>
          <p:nvSpPr>
            <p:cNvPr id="298" name="Freeform 127"/>
            <p:cNvSpPr>
              <a:spLocks/>
            </p:cNvSpPr>
            <p:nvPr/>
          </p:nvSpPr>
          <p:spPr bwMode="auto">
            <a:xfrm>
              <a:off x="6728204" y="3538239"/>
              <a:ext cx="727535" cy="1439797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6937933" y="4132973"/>
              <a:ext cx="496610" cy="30680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>
                  <a:latin typeface="+mj-lt"/>
                </a:rPr>
                <a:t>Add</a:t>
              </a:r>
            </a:p>
          </p:txBody>
        </p:sp>
        <p:sp>
          <p:nvSpPr>
            <p:cNvPr id="300" name="TextBox 299"/>
            <p:cNvSpPr txBox="1"/>
            <p:nvPr/>
          </p:nvSpPr>
          <p:spPr>
            <a:xfrm>
              <a:off x="6728724" y="3294452"/>
              <a:ext cx="155483" cy="306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+mj-lt"/>
                </a:rPr>
                <a:t> </a:t>
              </a:r>
            </a:p>
          </p:txBody>
        </p:sp>
        <p:sp>
          <p:nvSpPr>
            <p:cNvPr id="301" name="TextBox 300"/>
            <p:cNvSpPr txBox="1"/>
            <p:nvPr/>
          </p:nvSpPr>
          <p:spPr>
            <a:xfrm>
              <a:off x="6728724" y="4152245"/>
              <a:ext cx="155483" cy="306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+mj-lt"/>
                </a:rPr>
                <a:t> </a:t>
              </a:r>
            </a:p>
          </p:txBody>
        </p:sp>
      </p:grpSp>
      <p:cxnSp>
        <p:nvCxnSpPr>
          <p:cNvPr id="302" name="Straight Arrow Connector 301"/>
          <p:cNvCxnSpPr>
            <a:cxnSpLocks/>
          </p:cNvCxnSpPr>
          <p:nvPr/>
        </p:nvCxnSpPr>
        <p:spPr bwMode="auto">
          <a:xfrm flipV="1">
            <a:off x="7771953" y="2388070"/>
            <a:ext cx="259088" cy="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717D59D9-6F05-48CF-A827-A722C2F62564}"/>
              </a:ext>
            </a:extLst>
          </p:cNvPr>
          <p:cNvCxnSpPr>
            <a:cxnSpLocks/>
          </p:cNvCxnSpPr>
          <p:nvPr/>
        </p:nvCxnSpPr>
        <p:spPr bwMode="auto">
          <a:xfrm>
            <a:off x="2604068" y="2285301"/>
            <a:ext cx="4774986" cy="670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304" name="Oval 303">
            <a:extLst>
              <a:ext uri="{FF2B5EF4-FFF2-40B4-BE49-F238E27FC236}">
                <a16:creationId xmlns:a16="http://schemas.microsoft.com/office/drawing/2014/main" id="{C73EF9E9-30F6-46FB-BDCA-56160AB3E5DE}"/>
              </a:ext>
            </a:extLst>
          </p:cNvPr>
          <p:cNvSpPr/>
          <p:nvPr/>
        </p:nvSpPr>
        <p:spPr bwMode="auto">
          <a:xfrm>
            <a:off x="2542209" y="2253922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BA7FCC3C-B6F7-4E7C-A122-80FCB8806B79}"/>
              </a:ext>
            </a:extLst>
          </p:cNvPr>
          <p:cNvGrpSpPr/>
          <p:nvPr/>
        </p:nvGrpSpPr>
        <p:grpSpPr>
          <a:xfrm>
            <a:off x="2502856" y="5718861"/>
            <a:ext cx="2333342" cy="1065100"/>
            <a:chOff x="-1219306" y="4734983"/>
            <a:chExt cx="4082203" cy="2123376"/>
          </a:xfrm>
        </p:grpSpPr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235BD65E-BDAA-4A91-BD37-B7EBCD93D663}"/>
                </a:ext>
              </a:extLst>
            </p:cNvPr>
            <p:cNvSpPr txBox="1"/>
            <p:nvPr/>
          </p:nvSpPr>
          <p:spPr>
            <a:xfrm>
              <a:off x="1758339" y="4734983"/>
              <a:ext cx="955412" cy="37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>
                  <a:solidFill>
                    <a:schemeClr val="accent1"/>
                  </a:solidFill>
                  <a:latin typeface="Neo Sans Intel" panose="020B0504020202020204" pitchFamily="34" charset="0"/>
                </a:rPr>
                <a:t>RegWrite</a:t>
              </a:r>
              <a:endParaRPr lang="en-US" sz="1000" dirty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8B4F5713-7733-4F5A-AAF0-A6F31ABAF237}"/>
                </a:ext>
              </a:extLst>
            </p:cNvPr>
            <p:cNvSpPr txBox="1"/>
            <p:nvPr/>
          </p:nvSpPr>
          <p:spPr>
            <a:xfrm>
              <a:off x="1758339" y="5608561"/>
              <a:ext cx="755071" cy="37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 dirty="0" err="1">
                  <a:solidFill>
                    <a:schemeClr val="accent1"/>
                  </a:solidFill>
                  <a:latin typeface="Neo Sans Intel" panose="020B0504020202020204" pitchFamily="34" charset="0"/>
                </a:rPr>
                <a:t>ALUop</a:t>
              </a:r>
              <a:endParaRPr lang="en-US" sz="1000" dirty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E47F0483-2988-499F-A6BB-1BEEB9613960}"/>
                </a:ext>
              </a:extLst>
            </p:cNvPr>
            <p:cNvSpPr txBox="1"/>
            <p:nvPr/>
          </p:nvSpPr>
          <p:spPr>
            <a:xfrm>
              <a:off x="1758339" y="5026175"/>
              <a:ext cx="806268" cy="37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>
                  <a:solidFill>
                    <a:schemeClr val="accent1"/>
                  </a:solidFill>
                  <a:latin typeface="Neo Sans Intel" panose="020B0504020202020204" pitchFamily="34" charset="0"/>
                </a:rPr>
                <a:t>ALUSrc</a:t>
              </a:r>
              <a:endParaRPr lang="en-US" sz="1000" dirty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9DBEF1ED-B3BB-4C0C-8F9E-201E868201DE}"/>
                </a:ext>
              </a:extLst>
            </p:cNvPr>
            <p:cNvSpPr txBox="1"/>
            <p:nvPr/>
          </p:nvSpPr>
          <p:spPr>
            <a:xfrm>
              <a:off x="1758339" y="6190948"/>
              <a:ext cx="1024420" cy="37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>
                  <a:solidFill>
                    <a:schemeClr val="accent1"/>
                  </a:solidFill>
                  <a:latin typeface="Neo Sans Intel" panose="020B0504020202020204" pitchFamily="34" charset="0"/>
                </a:rPr>
                <a:t>MemWrite</a:t>
              </a:r>
              <a:endParaRPr lang="en-US" sz="1000" dirty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46E1E2BA-8343-41CF-B7BB-57F7F8430489}"/>
                </a:ext>
              </a:extLst>
            </p:cNvPr>
            <p:cNvSpPr txBox="1"/>
            <p:nvPr/>
          </p:nvSpPr>
          <p:spPr>
            <a:xfrm>
              <a:off x="1758339" y="5899754"/>
              <a:ext cx="688290" cy="37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>
                  <a:solidFill>
                    <a:schemeClr val="accent1"/>
                  </a:solidFill>
                  <a:latin typeface="Neo Sans Intel" panose="020B0504020202020204" pitchFamily="34" charset="0"/>
                </a:rPr>
                <a:t>PCSrc</a:t>
              </a:r>
              <a:endParaRPr lang="en-US" sz="1000" dirty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0554FCB3-FDE9-4214-998D-6D8820178D91}"/>
                </a:ext>
              </a:extLst>
            </p:cNvPr>
            <p:cNvSpPr txBox="1"/>
            <p:nvPr/>
          </p:nvSpPr>
          <p:spPr>
            <a:xfrm>
              <a:off x="1758339" y="5260048"/>
              <a:ext cx="1004561" cy="49086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 dirty="0" err="1">
                  <a:solidFill>
                    <a:schemeClr val="accent1"/>
                  </a:solidFill>
                  <a:latin typeface="Neo Sans Intel" panose="020B0504020202020204" pitchFamily="34" charset="0"/>
                </a:rPr>
                <a:t>ImmSel</a:t>
              </a:r>
              <a:endParaRPr lang="en-US" sz="1000" dirty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042BB998-1146-4358-94F4-B49B2B1A990A}"/>
                </a:ext>
              </a:extLst>
            </p:cNvPr>
            <p:cNvSpPr txBox="1"/>
            <p:nvPr/>
          </p:nvSpPr>
          <p:spPr>
            <a:xfrm>
              <a:off x="1758339" y="6482138"/>
              <a:ext cx="1104558" cy="37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>
                  <a:solidFill>
                    <a:schemeClr val="accent1"/>
                  </a:solidFill>
                  <a:latin typeface="Neo Sans Intel" panose="020B0504020202020204" pitchFamily="34" charset="0"/>
                </a:rPr>
                <a:t>MemToReg</a:t>
              </a:r>
              <a:endParaRPr lang="en-US" sz="1000" dirty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776E1A37-E0D6-4DF7-B8BF-F560F7E66BC2}"/>
                </a:ext>
              </a:extLst>
            </p:cNvPr>
            <p:cNvCxnSpPr/>
            <p:nvPr/>
          </p:nvCxnSpPr>
          <p:spPr bwMode="auto">
            <a:xfrm flipH="1">
              <a:off x="1285093" y="4923093"/>
              <a:ext cx="473246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838980A0-0107-48B8-90FB-954BD3BD57F5}"/>
                </a:ext>
              </a:extLst>
            </p:cNvPr>
            <p:cNvCxnSpPr>
              <a:stCxn id="308" idx="1"/>
            </p:cNvCxnSpPr>
            <p:nvPr/>
          </p:nvCxnSpPr>
          <p:spPr bwMode="auto">
            <a:xfrm flipH="1" flipV="1">
              <a:off x="1285093" y="5214137"/>
              <a:ext cx="473245" cy="15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EB23F82A-A223-4F5C-A8E9-B88F386079B8}"/>
                </a:ext>
              </a:extLst>
            </p:cNvPr>
            <p:cNvCxnSpPr>
              <a:stCxn id="311" idx="1"/>
            </p:cNvCxnSpPr>
            <p:nvPr/>
          </p:nvCxnSpPr>
          <p:spPr bwMode="auto">
            <a:xfrm flipH="1">
              <a:off x="1285093" y="5505481"/>
              <a:ext cx="473246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28831CBD-AFED-4DAF-B940-1A69592923CD}"/>
                </a:ext>
              </a:extLst>
            </p:cNvPr>
            <p:cNvCxnSpPr>
              <a:stCxn id="307" idx="1"/>
            </p:cNvCxnSpPr>
            <p:nvPr/>
          </p:nvCxnSpPr>
          <p:spPr bwMode="auto">
            <a:xfrm flipH="1">
              <a:off x="1285093" y="5796672"/>
              <a:ext cx="473245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D9AA1431-2CC9-4581-B8C5-3B2B84E4CF94}"/>
                </a:ext>
              </a:extLst>
            </p:cNvPr>
            <p:cNvCxnSpPr>
              <a:stCxn id="310" idx="1"/>
            </p:cNvCxnSpPr>
            <p:nvPr/>
          </p:nvCxnSpPr>
          <p:spPr bwMode="auto">
            <a:xfrm flipH="1">
              <a:off x="1285093" y="6087865"/>
              <a:ext cx="473245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AE748546-535A-4F57-A692-BCFDB859472C}"/>
                </a:ext>
              </a:extLst>
            </p:cNvPr>
            <p:cNvCxnSpPr>
              <a:stCxn id="309" idx="1"/>
            </p:cNvCxnSpPr>
            <p:nvPr/>
          </p:nvCxnSpPr>
          <p:spPr bwMode="auto">
            <a:xfrm flipH="1">
              <a:off x="1285093" y="6379059"/>
              <a:ext cx="473245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FB76BB60-4DE4-492C-AFA4-98317A1986F6}"/>
                </a:ext>
              </a:extLst>
            </p:cNvPr>
            <p:cNvCxnSpPr>
              <a:stCxn id="312" idx="1"/>
            </p:cNvCxnSpPr>
            <p:nvPr/>
          </p:nvCxnSpPr>
          <p:spPr bwMode="auto">
            <a:xfrm flipH="1">
              <a:off x="1285093" y="6670249"/>
              <a:ext cx="473245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20" name="Oval 319">
              <a:extLst>
                <a:ext uri="{FF2B5EF4-FFF2-40B4-BE49-F238E27FC236}">
                  <a16:creationId xmlns:a16="http://schemas.microsoft.com/office/drawing/2014/main" id="{F304659A-0813-4FAC-8302-B4CAE5AF084A}"/>
                </a:ext>
              </a:extLst>
            </p:cNvPr>
            <p:cNvSpPr/>
            <p:nvPr/>
          </p:nvSpPr>
          <p:spPr bwMode="auto">
            <a:xfrm>
              <a:off x="519054" y="4811152"/>
              <a:ext cx="1046480" cy="197104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200">
                  <a:latin typeface="Neo Sans Intel Medium" panose="020B0604020202020204" pitchFamily="34" charset="0"/>
                  <a:cs typeface="Arial" pitchFamily="34" charset="0"/>
                </a:rPr>
                <a:t>Control</a:t>
              </a:r>
              <a:endParaRPr lang="en-US" sz="1200" dirty="0">
                <a:latin typeface="Neo Sans Intel Medium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FC9BC5FB-B7EB-4184-AAAD-F410321B55D1}"/>
                </a:ext>
              </a:extLst>
            </p:cNvPr>
            <p:cNvSpPr txBox="1"/>
            <p:nvPr/>
          </p:nvSpPr>
          <p:spPr>
            <a:xfrm>
              <a:off x="-1219306" y="6254906"/>
              <a:ext cx="1479980" cy="5062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050" dirty="0" err="1">
                  <a:latin typeface="Neo Sans Intel" panose="020B0504020202020204" pitchFamily="34" charset="0"/>
                </a:rPr>
                <a:t>CondCode</a:t>
              </a:r>
              <a:endParaRPr lang="en-US" sz="1050" dirty="0">
                <a:latin typeface="Neo Sans Intel" panose="020B0504020202020204" pitchFamily="34" charset="0"/>
              </a:endParaRPr>
            </a:p>
          </p:txBody>
        </p:sp>
        <p:cxnSp>
          <p:nvCxnSpPr>
            <p:cNvPr id="322" name="Straight Arrow Connector 321">
              <a:extLst>
                <a:ext uri="{FF2B5EF4-FFF2-40B4-BE49-F238E27FC236}">
                  <a16:creationId xmlns:a16="http://schemas.microsoft.com/office/drawing/2014/main" id="{8EA7B367-4DD9-4DDF-83AA-4295883AEE07}"/>
                </a:ext>
              </a:extLst>
            </p:cNvPr>
            <p:cNvCxnSpPr>
              <a:stCxn id="321" idx="3"/>
              <a:endCxn id="320" idx="3"/>
            </p:cNvCxnSpPr>
            <p:nvPr/>
          </p:nvCxnSpPr>
          <p:spPr bwMode="auto">
            <a:xfrm flipV="1">
              <a:off x="260674" y="6493539"/>
              <a:ext cx="411633" cy="14469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cxnSp>
        <p:nvCxnSpPr>
          <p:cNvPr id="323" name="Elbow Connector 24">
            <a:extLst>
              <a:ext uri="{FF2B5EF4-FFF2-40B4-BE49-F238E27FC236}">
                <a16:creationId xmlns:a16="http://schemas.microsoft.com/office/drawing/2014/main" id="{A209DD04-092A-4C08-842A-8764CCB45A67}"/>
              </a:ext>
            </a:extLst>
          </p:cNvPr>
          <p:cNvCxnSpPr>
            <a:cxnSpLocks/>
            <a:endCxn id="320" idx="2"/>
          </p:cNvCxnSpPr>
          <p:nvPr/>
        </p:nvCxnSpPr>
        <p:spPr bwMode="auto">
          <a:xfrm rot="16200000" flipH="1">
            <a:off x="2800105" y="5555034"/>
            <a:ext cx="1204814" cy="187941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FD00D6BD-B481-4DBE-B4B1-3642E5F8E313}"/>
              </a:ext>
            </a:extLst>
          </p:cNvPr>
          <p:cNvGrpSpPr/>
          <p:nvPr/>
        </p:nvGrpSpPr>
        <p:grpSpPr>
          <a:xfrm>
            <a:off x="1545771" y="1741714"/>
            <a:ext cx="1687286" cy="2688772"/>
            <a:chOff x="1545771" y="1741714"/>
            <a:chExt cx="1687286" cy="2688772"/>
          </a:xfrm>
        </p:grpSpPr>
        <p:sp>
          <p:nvSpPr>
            <p:cNvPr id="325" name="Freeform: Shape 9">
              <a:extLst>
                <a:ext uri="{FF2B5EF4-FFF2-40B4-BE49-F238E27FC236}">
                  <a16:creationId xmlns:a16="http://schemas.microsoft.com/office/drawing/2014/main" id="{F412AB15-9733-4F11-98D7-8405ACDA462C}"/>
                </a:ext>
              </a:extLst>
            </p:cNvPr>
            <p:cNvSpPr/>
            <p:nvPr/>
          </p:nvSpPr>
          <p:spPr>
            <a:xfrm>
              <a:off x="1545771" y="1741714"/>
              <a:ext cx="1687286" cy="2688772"/>
            </a:xfrm>
            <a:custGeom>
              <a:avLst/>
              <a:gdLst>
                <a:gd name="connsiteX0" fmla="*/ 0 w 1687286"/>
                <a:gd name="connsiteY0" fmla="*/ 2688772 h 2688772"/>
                <a:gd name="connsiteX1" fmla="*/ 1687286 w 1687286"/>
                <a:gd name="connsiteY1" fmla="*/ 2688772 h 2688772"/>
                <a:gd name="connsiteX2" fmla="*/ 1687286 w 1687286"/>
                <a:gd name="connsiteY2" fmla="*/ 892629 h 2688772"/>
                <a:gd name="connsiteX3" fmla="*/ 783772 w 1687286"/>
                <a:gd name="connsiteY3" fmla="*/ 892629 h 2688772"/>
                <a:gd name="connsiteX4" fmla="*/ 783772 w 1687286"/>
                <a:gd name="connsiteY4" fmla="*/ 0 h 2688772"/>
                <a:gd name="connsiteX5" fmla="*/ 0 w 1687286"/>
                <a:gd name="connsiteY5" fmla="*/ 0 h 2688772"/>
                <a:gd name="connsiteX6" fmla="*/ 0 w 1687286"/>
                <a:gd name="connsiteY6" fmla="*/ 2677886 h 2688772"/>
                <a:gd name="connsiteX7" fmla="*/ 0 w 1687286"/>
                <a:gd name="connsiteY7" fmla="*/ 2688772 h 2688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87286" h="2688772">
                  <a:moveTo>
                    <a:pt x="0" y="2688772"/>
                  </a:moveTo>
                  <a:lnTo>
                    <a:pt x="1687286" y="2688772"/>
                  </a:lnTo>
                  <a:lnTo>
                    <a:pt x="1687286" y="892629"/>
                  </a:lnTo>
                  <a:lnTo>
                    <a:pt x="783772" y="892629"/>
                  </a:lnTo>
                  <a:lnTo>
                    <a:pt x="783772" y="0"/>
                  </a:lnTo>
                  <a:lnTo>
                    <a:pt x="0" y="0"/>
                  </a:lnTo>
                  <a:lnTo>
                    <a:pt x="0" y="2677886"/>
                  </a:lnTo>
                  <a:lnTo>
                    <a:pt x="0" y="2688772"/>
                  </a:lnTo>
                  <a:close/>
                </a:path>
              </a:pathLst>
            </a:custGeom>
            <a:solidFill>
              <a:srgbClr val="ED7D3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AD5EAC51-E76A-4360-B1F0-097B2ED415E9}"/>
                </a:ext>
              </a:extLst>
            </p:cNvPr>
            <p:cNvSpPr txBox="1"/>
            <p:nvPr/>
          </p:nvSpPr>
          <p:spPr>
            <a:xfrm>
              <a:off x="1779010" y="3700546"/>
              <a:ext cx="12052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effectLst>
                    <a:glow rad="152400">
                      <a:srgbClr val="F37021">
                        <a:alpha val="30000"/>
                      </a:srgbClr>
                    </a:glow>
                  </a:effectLst>
                  <a:latin typeface="Neo Sans Intel Medium" panose="020B0604020202020204" pitchFamily="34" charset="0"/>
                </a:rPr>
                <a:t>Fetch</a:t>
              </a:r>
              <a:endParaRPr lang="ru-RU" sz="3200" dirty="0">
                <a:effectLst>
                  <a:glow rad="152400">
                    <a:srgbClr val="F37021">
                      <a:alpha val="30000"/>
                    </a:srgbClr>
                  </a:glow>
                </a:effectLst>
                <a:latin typeface="Neo Sans Intel" panose="020B0504020202020204" pitchFamily="34" charset="0"/>
              </a:endParaRPr>
            </a:p>
          </p:txBody>
        </p:sp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D968B2E3-890E-490A-9A12-B392D7482BF5}"/>
              </a:ext>
            </a:extLst>
          </p:cNvPr>
          <p:cNvGrpSpPr/>
          <p:nvPr/>
        </p:nvGrpSpPr>
        <p:grpSpPr>
          <a:xfrm>
            <a:off x="2464043" y="2564424"/>
            <a:ext cx="3790950" cy="4229100"/>
            <a:chOff x="2428875" y="2590800"/>
            <a:chExt cx="3790950" cy="4229100"/>
          </a:xfrm>
        </p:grpSpPr>
        <p:sp>
          <p:nvSpPr>
            <p:cNvPr id="328" name="Freeform: Shape 23">
              <a:extLst>
                <a:ext uri="{FF2B5EF4-FFF2-40B4-BE49-F238E27FC236}">
                  <a16:creationId xmlns:a16="http://schemas.microsoft.com/office/drawing/2014/main" id="{D947AE9A-FF5C-42A4-A295-9C85FCB64EB2}"/>
                </a:ext>
              </a:extLst>
            </p:cNvPr>
            <p:cNvSpPr/>
            <p:nvPr/>
          </p:nvSpPr>
          <p:spPr>
            <a:xfrm>
              <a:off x="2428875" y="2590800"/>
              <a:ext cx="3790950" cy="4229100"/>
            </a:xfrm>
            <a:custGeom>
              <a:avLst/>
              <a:gdLst>
                <a:gd name="connsiteX0" fmla="*/ 0 w 3790950"/>
                <a:gd name="connsiteY0" fmla="*/ 4229100 h 4229100"/>
                <a:gd name="connsiteX1" fmla="*/ 0 w 3790950"/>
                <a:gd name="connsiteY1" fmla="*/ 4229100 h 4229100"/>
                <a:gd name="connsiteX2" fmla="*/ 180975 w 3790950"/>
                <a:gd name="connsiteY2" fmla="*/ 4219575 h 4229100"/>
                <a:gd name="connsiteX3" fmla="*/ 2562225 w 3790950"/>
                <a:gd name="connsiteY3" fmla="*/ 4219575 h 4229100"/>
                <a:gd name="connsiteX4" fmla="*/ 2562225 w 3790950"/>
                <a:gd name="connsiteY4" fmla="*/ 3133725 h 4229100"/>
                <a:gd name="connsiteX5" fmla="*/ 1800225 w 3790950"/>
                <a:gd name="connsiteY5" fmla="*/ 3133725 h 4229100"/>
                <a:gd name="connsiteX6" fmla="*/ 1800225 w 3790950"/>
                <a:gd name="connsiteY6" fmla="*/ 1438275 h 4229100"/>
                <a:gd name="connsiteX7" fmla="*/ 3790950 w 3790950"/>
                <a:gd name="connsiteY7" fmla="*/ 1438275 h 4229100"/>
                <a:gd name="connsiteX8" fmla="*/ 3790950 w 3790950"/>
                <a:gd name="connsiteY8" fmla="*/ 0 h 4229100"/>
                <a:gd name="connsiteX9" fmla="*/ 866775 w 3790950"/>
                <a:gd name="connsiteY9" fmla="*/ 0 h 4229100"/>
                <a:gd name="connsiteX10" fmla="*/ 819150 w 3790950"/>
                <a:gd name="connsiteY10" fmla="*/ 0 h 4229100"/>
                <a:gd name="connsiteX11" fmla="*/ 819150 w 3790950"/>
                <a:gd name="connsiteY11" fmla="*/ 1943100 h 4229100"/>
                <a:gd name="connsiteX12" fmla="*/ 66675 w 3790950"/>
                <a:gd name="connsiteY12" fmla="*/ 1943100 h 4229100"/>
                <a:gd name="connsiteX13" fmla="*/ 0 w 3790950"/>
                <a:gd name="connsiteY13" fmla="*/ 4229100 h 422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0950" h="4229100">
                  <a:moveTo>
                    <a:pt x="0" y="4229100"/>
                  </a:moveTo>
                  <a:lnTo>
                    <a:pt x="0" y="4229100"/>
                  </a:lnTo>
                  <a:lnTo>
                    <a:pt x="180975" y="4219575"/>
                  </a:lnTo>
                  <a:lnTo>
                    <a:pt x="2562225" y="4219575"/>
                  </a:lnTo>
                  <a:lnTo>
                    <a:pt x="2562225" y="3133725"/>
                  </a:lnTo>
                  <a:lnTo>
                    <a:pt x="1800225" y="3133725"/>
                  </a:lnTo>
                  <a:lnTo>
                    <a:pt x="1800225" y="1438275"/>
                  </a:lnTo>
                  <a:lnTo>
                    <a:pt x="3790950" y="1438275"/>
                  </a:lnTo>
                  <a:lnTo>
                    <a:pt x="3790950" y="0"/>
                  </a:lnTo>
                  <a:lnTo>
                    <a:pt x="866775" y="0"/>
                  </a:lnTo>
                  <a:lnTo>
                    <a:pt x="819150" y="0"/>
                  </a:lnTo>
                  <a:lnTo>
                    <a:pt x="819150" y="1943100"/>
                  </a:lnTo>
                  <a:lnTo>
                    <a:pt x="66675" y="1943100"/>
                  </a:lnTo>
                  <a:lnTo>
                    <a:pt x="0" y="4229100"/>
                  </a:lnTo>
                  <a:close/>
                </a:path>
              </a:pathLst>
            </a:custGeom>
            <a:solidFill>
              <a:srgbClr val="5B9BD5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B13F0416-861E-4641-8279-7FDBD87F92DF}"/>
                </a:ext>
              </a:extLst>
            </p:cNvPr>
            <p:cNvSpPr txBox="1"/>
            <p:nvPr/>
          </p:nvSpPr>
          <p:spPr>
            <a:xfrm>
              <a:off x="2701772" y="4617890"/>
              <a:ext cx="1551450" cy="6174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effectLst>
                    <a:glow rad="152400">
                      <a:schemeClr val="accent2">
                        <a:lumMod val="40000"/>
                        <a:lumOff val="60000"/>
                        <a:alpha val="30000"/>
                      </a:schemeClr>
                    </a:glow>
                  </a:effectLst>
                  <a:latin typeface="Neo Sans Intel Medium" panose="020B0604020202020204" pitchFamily="34" charset="0"/>
                </a:rPr>
                <a:t>Decode</a:t>
              </a:r>
              <a:endParaRPr lang="ru-RU" sz="3200" dirty="0">
                <a:effectLst>
                  <a:glow rad="152400">
                    <a:schemeClr val="accent2">
                      <a:lumMod val="40000"/>
                      <a:lumOff val="60000"/>
                      <a:alpha val="30000"/>
                    </a:schemeClr>
                  </a:glow>
                </a:effectLst>
                <a:latin typeface="Neo Sans Intel" panose="020B0504020202020204" pitchFamily="34" charset="0"/>
              </a:endParaRPr>
            </a:p>
          </p:txBody>
        </p:sp>
      </p:grpSp>
      <p:grpSp>
        <p:nvGrpSpPr>
          <p:cNvPr id="330" name="Group 329">
            <a:extLst>
              <a:ext uri="{FF2B5EF4-FFF2-40B4-BE49-F238E27FC236}">
                <a16:creationId xmlns:a16="http://schemas.microsoft.com/office/drawing/2014/main" id="{2F5E7A52-32BD-4538-851D-AC091A468249}"/>
              </a:ext>
            </a:extLst>
          </p:cNvPr>
          <p:cNvGrpSpPr/>
          <p:nvPr/>
        </p:nvGrpSpPr>
        <p:grpSpPr>
          <a:xfrm>
            <a:off x="6276242" y="2894867"/>
            <a:ext cx="1792260" cy="1990725"/>
            <a:chOff x="6267450" y="2886075"/>
            <a:chExt cx="1792260" cy="1990725"/>
          </a:xfrm>
        </p:grpSpPr>
        <p:sp>
          <p:nvSpPr>
            <p:cNvPr id="331" name="Freeform: Shape 25">
              <a:extLst>
                <a:ext uri="{FF2B5EF4-FFF2-40B4-BE49-F238E27FC236}">
                  <a16:creationId xmlns:a16="http://schemas.microsoft.com/office/drawing/2014/main" id="{C409C5F3-1F9B-4D00-B782-570330774968}"/>
                </a:ext>
              </a:extLst>
            </p:cNvPr>
            <p:cNvSpPr/>
            <p:nvPr/>
          </p:nvSpPr>
          <p:spPr>
            <a:xfrm>
              <a:off x="6267450" y="2886075"/>
              <a:ext cx="1792260" cy="1990725"/>
            </a:xfrm>
            <a:custGeom>
              <a:avLst/>
              <a:gdLst>
                <a:gd name="connsiteX0" fmla="*/ 9525 w 1752600"/>
                <a:gd name="connsiteY0" fmla="*/ 0 h 1990725"/>
                <a:gd name="connsiteX1" fmla="*/ 1752600 w 1752600"/>
                <a:gd name="connsiteY1" fmla="*/ 0 h 1990725"/>
                <a:gd name="connsiteX2" fmla="*/ 1752600 w 1752600"/>
                <a:gd name="connsiteY2" fmla="*/ 1990725 h 1990725"/>
                <a:gd name="connsiteX3" fmla="*/ 0 w 1752600"/>
                <a:gd name="connsiteY3" fmla="*/ 1990725 h 1990725"/>
                <a:gd name="connsiteX4" fmla="*/ 9525 w 1752600"/>
                <a:gd name="connsiteY4" fmla="*/ 0 h 1990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2600" h="1990725">
                  <a:moveTo>
                    <a:pt x="9525" y="0"/>
                  </a:moveTo>
                  <a:lnTo>
                    <a:pt x="1752600" y="0"/>
                  </a:lnTo>
                  <a:lnTo>
                    <a:pt x="1752600" y="1990725"/>
                  </a:lnTo>
                  <a:lnTo>
                    <a:pt x="0" y="199072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70AD47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TextBox 331">
              <a:extLst>
                <a:ext uri="{FF2B5EF4-FFF2-40B4-BE49-F238E27FC236}">
                  <a16:creationId xmlns:a16="http://schemas.microsoft.com/office/drawing/2014/main" id="{86598F0F-809F-4652-92C7-3B6BF9C0ADC1}"/>
                </a:ext>
              </a:extLst>
            </p:cNvPr>
            <p:cNvSpPr txBox="1"/>
            <p:nvPr/>
          </p:nvSpPr>
          <p:spPr>
            <a:xfrm>
              <a:off x="6354612" y="3283873"/>
              <a:ext cx="166744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effectLst>
                    <a:glow rad="152400">
                      <a:srgbClr val="92D050">
                        <a:alpha val="30000"/>
                      </a:srgbClr>
                    </a:glow>
                  </a:effectLst>
                  <a:latin typeface="Neo Sans Intel Medium" panose="020B0604020202020204" pitchFamily="34" charset="0"/>
                </a:rPr>
                <a:t>Execute</a:t>
              </a:r>
              <a:endParaRPr lang="ru-RU" sz="3200" dirty="0">
                <a:effectLst>
                  <a:glow rad="152400">
                    <a:srgbClr val="92D050">
                      <a:alpha val="30000"/>
                    </a:srgbClr>
                  </a:glow>
                </a:effectLst>
                <a:latin typeface="Neo Sans Intel" panose="020B0504020202020204" pitchFamily="34" charset="0"/>
              </a:endParaRPr>
            </a:p>
          </p:txBody>
        </p:sp>
      </p:grpSp>
      <p:grpSp>
        <p:nvGrpSpPr>
          <p:cNvPr id="333" name="Group 332">
            <a:extLst>
              <a:ext uri="{FF2B5EF4-FFF2-40B4-BE49-F238E27FC236}">
                <a16:creationId xmlns:a16="http://schemas.microsoft.com/office/drawing/2014/main" id="{02115EAE-E62A-4863-AF3E-EF238B462D92}"/>
              </a:ext>
            </a:extLst>
          </p:cNvPr>
          <p:cNvGrpSpPr/>
          <p:nvPr/>
        </p:nvGrpSpPr>
        <p:grpSpPr>
          <a:xfrm>
            <a:off x="8115300" y="2609850"/>
            <a:ext cx="1799084" cy="2247900"/>
            <a:chOff x="8115300" y="2609850"/>
            <a:chExt cx="1799084" cy="2247900"/>
          </a:xfrm>
        </p:grpSpPr>
        <p:sp>
          <p:nvSpPr>
            <p:cNvPr id="334" name="Freeform: Shape 28">
              <a:extLst>
                <a:ext uri="{FF2B5EF4-FFF2-40B4-BE49-F238E27FC236}">
                  <a16:creationId xmlns:a16="http://schemas.microsoft.com/office/drawing/2014/main" id="{E444A2E0-79DB-44D6-8418-2FC12340ACFD}"/>
                </a:ext>
              </a:extLst>
            </p:cNvPr>
            <p:cNvSpPr/>
            <p:nvPr/>
          </p:nvSpPr>
          <p:spPr>
            <a:xfrm>
              <a:off x="8115300" y="2609850"/>
              <a:ext cx="1724025" cy="2247900"/>
            </a:xfrm>
            <a:custGeom>
              <a:avLst/>
              <a:gdLst>
                <a:gd name="connsiteX0" fmla="*/ 0 w 1724025"/>
                <a:gd name="connsiteY0" fmla="*/ 295275 h 2247900"/>
                <a:gd name="connsiteX1" fmla="*/ 0 w 1724025"/>
                <a:gd name="connsiteY1" fmla="*/ 2247900 h 2247900"/>
                <a:gd name="connsiteX2" fmla="*/ 1724025 w 1724025"/>
                <a:gd name="connsiteY2" fmla="*/ 2247900 h 2247900"/>
                <a:gd name="connsiteX3" fmla="*/ 1724025 w 1724025"/>
                <a:gd name="connsiteY3" fmla="*/ 0 h 2247900"/>
                <a:gd name="connsiteX4" fmla="*/ 238125 w 1724025"/>
                <a:gd name="connsiteY4" fmla="*/ 0 h 2247900"/>
                <a:gd name="connsiteX5" fmla="*/ 238125 w 1724025"/>
                <a:gd name="connsiteY5" fmla="*/ 304800 h 2247900"/>
                <a:gd name="connsiteX6" fmla="*/ 0 w 1724025"/>
                <a:gd name="connsiteY6" fmla="*/ 295275 h 224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4025" h="2247900">
                  <a:moveTo>
                    <a:pt x="0" y="295275"/>
                  </a:moveTo>
                  <a:lnTo>
                    <a:pt x="0" y="2247900"/>
                  </a:lnTo>
                  <a:lnTo>
                    <a:pt x="1724025" y="2247900"/>
                  </a:lnTo>
                  <a:lnTo>
                    <a:pt x="1724025" y="0"/>
                  </a:lnTo>
                  <a:lnTo>
                    <a:pt x="238125" y="0"/>
                  </a:lnTo>
                  <a:lnTo>
                    <a:pt x="238125" y="304800"/>
                  </a:lnTo>
                  <a:lnTo>
                    <a:pt x="0" y="295275"/>
                  </a:lnTo>
                  <a:close/>
                </a:path>
              </a:pathLst>
            </a:custGeom>
            <a:solidFill>
              <a:srgbClr val="FFC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TextBox 334">
              <a:extLst>
                <a:ext uri="{FF2B5EF4-FFF2-40B4-BE49-F238E27FC236}">
                  <a16:creationId xmlns:a16="http://schemas.microsoft.com/office/drawing/2014/main" id="{A779E5B9-A0E0-4B2D-B60A-41D076241C6D}"/>
                </a:ext>
              </a:extLst>
            </p:cNvPr>
            <p:cNvSpPr txBox="1"/>
            <p:nvPr/>
          </p:nvSpPr>
          <p:spPr>
            <a:xfrm>
              <a:off x="8237322" y="3388616"/>
              <a:ext cx="16770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>
                  <a:effectLst>
                    <a:glow rad="152400">
                      <a:srgbClr val="92D050">
                        <a:alpha val="30000"/>
                      </a:srgbClr>
                    </a:glow>
                  </a:effectLst>
                  <a:latin typeface="Neo Sans Intel Medium" panose="020B0604020202020204" pitchFamily="34" charset="0"/>
                </a:rPr>
                <a:t>Memory</a:t>
              </a:r>
              <a:endParaRPr lang="ru-RU" sz="3200" dirty="0">
                <a:effectLst>
                  <a:glow rad="152400">
                    <a:srgbClr val="92D050">
                      <a:alpha val="30000"/>
                    </a:srgbClr>
                  </a:glow>
                </a:effectLst>
                <a:latin typeface="Neo Sans Intel" panose="020B0504020202020204" pitchFamily="34" charset="0"/>
              </a:endParaRPr>
            </a:p>
          </p:txBody>
        </p:sp>
      </p:grp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28481175-0421-4358-B5AD-BDE0C611FC5B}"/>
              </a:ext>
            </a:extLst>
          </p:cNvPr>
          <p:cNvGrpSpPr/>
          <p:nvPr/>
        </p:nvGrpSpPr>
        <p:grpSpPr>
          <a:xfrm>
            <a:off x="1562100" y="1133475"/>
            <a:ext cx="9151778" cy="4562475"/>
            <a:chOff x="1562100" y="1133475"/>
            <a:chExt cx="9151778" cy="4562475"/>
          </a:xfrm>
        </p:grpSpPr>
        <p:sp>
          <p:nvSpPr>
            <p:cNvPr id="337" name="Freeform: Shape 53">
              <a:extLst>
                <a:ext uri="{FF2B5EF4-FFF2-40B4-BE49-F238E27FC236}">
                  <a16:creationId xmlns:a16="http://schemas.microsoft.com/office/drawing/2014/main" id="{8438ED80-7B39-46BB-88D9-F5A8AA5A0FE8}"/>
                </a:ext>
              </a:extLst>
            </p:cNvPr>
            <p:cNvSpPr/>
            <p:nvPr/>
          </p:nvSpPr>
          <p:spPr>
            <a:xfrm>
              <a:off x="1562100" y="1133475"/>
              <a:ext cx="9048750" cy="4562475"/>
            </a:xfrm>
            <a:custGeom>
              <a:avLst/>
              <a:gdLst>
                <a:gd name="connsiteX0" fmla="*/ 4667250 w 9048750"/>
                <a:gd name="connsiteY0" fmla="*/ 2924175 h 4562475"/>
                <a:gd name="connsiteX1" fmla="*/ 2714625 w 9048750"/>
                <a:gd name="connsiteY1" fmla="*/ 2924175 h 4562475"/>
                <a:gd name="connsiteX2" fmla="*/ 2714625 w 9048750"/>
                <a:gd name="connsiteY2" fmla="*/ 4562475 h 4562475"/>
                <a:gd name="connsiteX3" fmla="*/ 9048750 w 9048750"/>
                <a:gd name="connsiteY3" fmla="*/ 4562475 h 4562475"/>
                <a:gd name="connsiteX4" fmla="*/ 9048750 w 9048750"/>
                <a:gd name="connsiteY4" fmla="*/ 0 h 4562475"/>
                <a:gd name="connsiteX5" fmla="*/ 0 w 9048750"/>
                <a:gd name="connsiteY5" fmla="*/ 0 h 4562475"/>
                <a:gd name="connsiteX6" fmla="*/ 0 w 9048750"/>
                <a:gd name="connsiteY6" fmla="*/ 561975 h 4562475"/>
                <a:gd name="connsiteX7" fmla="*/ 809625 w 9048750"/>
                <a:gd name="connsiteY7" fmla="*/ 561975 h 4562475"/>
                <a:gd name="connsiteX8" fmla="*/ 809625 w 9048750"/>
                <a:gd name="connsiteY8" fmla="*/ 1400175 h 4562475"/>
                <a:gd name="connsiteX9" fmla="*/ 4724400 w 9048750"/>
                <a:gd name="connsiteY9" fmla="*/ 1400175 h 4562475"/>
                <a:gd name="connsiteX10" fmla="*/ 4724400 w 9048750"/>
                <a:gd name="connsiteY10" fmla="*/ 1733550 h 4562475"/>
                <a:gd name="connsiteX11" fmla="*/ 6762750 w 9048750"/>
                <a:gd name="connsiteY11" fmla="*/ 1733550 h 4562475"/>
                <a:gd name="connsiteX12" fmla="*/ 6762750 w 9048750"/>
                <a:gd name="connsiteY12" fmla="*/ 1438275 h 4562475"/>
                <a:gd name="connsiteX13" fmla="*/ 8315325 w 9048750"/>
                <a:gd name="connsiteY13" fmla="*/ 1438275 h 4562475"/>
                <a:gd name="connsiteX14" fmla="*/ 8315325 w 9048750"/>
                <a:gd name="connsiteY14" fmla="*/ 3819525 h 4562475"/>
                <a:gd name="connsiteX15" fmla="*/ 3067050 w 9048750"/>
                <a:gd name="connsiteY15" fmla="*/ 3819525 h 4562475"/>
                <a:gd name="connsiteX16" fmla="*/ 4657725 w 9048750"/>
                <a:gd name="connsiteY16" fmla="*/ 3819525 h 4562475"/>
                <a:gd name="connsiteX17" fmla="*/ 4667250 w 9048750"/>
                <a:gd name="connsiteY17" fmla="*/ 2924175 h 456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048750" h="4562475">
                  <a:moveTo>
                    <a:pt x="4667250" y="2924175"/>
                  </a:moveTo>
                  <a:lnTo>
                    <a:pt x="2714625" y="2924175"/>
                  </a:lnTo>
                  <a:lnTo>
                    <a:pt x="2714625" y="4562475"/>
                  </a:lnTo>
                  <a:lnTo>
                    <a:pt x="9048750" y="4562475"/>
                  </a:lnTo>
                  <a:lnTo>
                    <a:pt x="9048750" y="0"/>
                  </a:lnTo>
                  <a:lnTo>
                    <a:pt x="0" y="0"/>
                  </a:lnTo>
                  <a:lnTo>
                    <a:pt x="0" y="561975"/>
                  </a:lnTo>
                  <a:lnTo>
                    <a:pt x="809625" y="561975"/>
                  </a:lnTo>
                  <a:lnTo>
                    <a:pt x="809625" y="1400175"/>
                  </a:lnTo>
                  <a:lnTo>
                    <a:pt x="4724400" y="1400175"/>
                  </a:lnTo>
                  <a:lnTo>
                    <a:pt x="4724400" y="1733550"/>
                  </a:lnTo>
                  <a:lnTo>
                    <a:pt x="6762750" y="1733550"/>
                  </a:lnTo>
                  <a:lnTo>
                    <a:pt x="6762750" y="1438275"/>
                  </a:lnTo>
                  <a:lnTo>
                    <a:pt x="8315325" y="1438275"/>
                  </a:lnTo>
                  <a:lnTo>
                    <a:pt x="8315325" y="3819525"/>
                  </a:lnTo>
                  <a:lnTo>
                    <a:pt x="3067050" y="3819525"/>
                  </a:lnTo>
                  <a:lnTo>
                    <a:pt x="4657725" y="3819525"/>
                  </a:lnTo>
                  <a:lnTo>
                    <a:pt x="4667250" y="2924175"/>
                  </a:lnTo>
                  <a:close/>
                </a:path>
              </a:pathLst>
            </a:custGeom>
            <a:solidFill>
              <a:srgbClr val="7030A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07B7B1D3-1F0B-42F7-A91D-E8F2672DBFF7}"/>
                </a:ext>
              </a:extLst>
            </p:cNvPr>
            <p:cNvSpPr txBox="1"/>
            <p:nvPr/>
          </p:nvSpPr>
          <p:spPr>
            <a:xfrm>
              <a:off x="8647287" y="1533899"/>
              <a:ext cx="20665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>
                  <a:effectLst>
                    <a:glow rad="152400">
                      <a:schemeClr val="bg2">
                        <a:alpha val="30000"/>
                      </a:schemeClr>
                    </a:glow>
                  </a:effectLst>
                  <a:latin typeface="Neo Sans Intel Medium" panose="020B0604020202020204" pitchFamily="34" charset="0"/>
                </a:rPr>
                <a:t>WriteBack</a:t>
              </a:r>
              <a:endParaRPr lang="ru-RU" sz="3200" dirty="0">
                <a:effectLst>
                  <a:glow rad="152400">
                    <a:schemeClr val="bg2">
                      <a:alpha val="30000"/>
                    </a:schemeClr>
                  </a:glow>
                </a:effectLst>
                <a:latin typeface="Neo Sans Intel" panose="020B0504020202020204" pitchFamily="34" charset="0"/>
              </a:endParaRPr>
            </a:p>
          </p:txBody>
        </p:sp>
      </p:grpSp>
      <p:sp>
        <p:nvSpPr>
          <p:cNvPr id="339" name="Rectangle 338"/>
          <p:cNvSpPr/>
          <p:nvPr/>
        </p:nvSpPr>
        <p:spPr>
          <a:xfrm>
            <a:off x="7701972" y="6084663"/>
            <a:ext cx="2867424" cy="628609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instruction </a:t>
            </a:r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94427" y="5724920"/>
            <a:ext cx="388176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8ns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28955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" grpId="0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8716"/>
          </a:xfrm>
        </p:spPr>
        <p:txBody>
          <a:bodyPr>
            <a:normAutofit fontScale="90000"/>
          </a:bodyPr>
          <a:lstStyle/>
          <a:p>
            <a:r>
              <a:rPr lang="en-US"/>
              <a:t>Processor </a:t>
            </a:r>
            <a:r>
              <a:rPr lang="en-US" dirty="0"/>
              <a:t>Pipeline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056139"/>
            <a:ext cx="10515600" cy="1561271"/>
          </a:xfrm>
        </p:spPr>
        <p:txBody>
          <a:bodyPr/>
          <a:lstStyle/>
          <a:p>
            <a:pPr marL="342900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2000" dirty="0"/>
              <a:t>It </a:t>
            </a:r>
            <a:r>
              <a:rPr lang="en-US" sz="2000"/>
              <a:t>is hard </a:t>
            </a:r>
            <a:r>
              <a:rPr lang="en-US" sz="2000" dirty="0"/>
              <a:t>to build HW that </a:t>
            </a:r>
            <a:r>
              <a:rPr lang="en-US" sz="2000"/>
              <a:t>identifies whether </a:t>
            </a:r>
            <a:r>
              <a:rPr lang="en-US" sz="2000" dirty="0"/>
              <a:t>the next stage is busy and stop the pipeline if it is</a:t>
            </a:r>
          </a:p>
          <a:p>
            <a:pPr marL="342900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2000"/>
              <a:t>The alternative </a:t>
            </a:r>
            <a:r>
              <a:rPr lang="en-US" sz="2000" dirty="0"/>
              <a:t>is making all stages the same length as the longest one</a:t>
            </a:r>
          </a:p>
          <a:p>
            <a:pPr marL="688975" lvl="1" indent="-342900">
              <a:spcBef>
                <a:spcPts val="600"/>
              </a:spcBef>
            </a:pPr>
            <a:r>
              <a:rPr lang="en-US" sz="1800" dirty="0"/>
              <a:t>It makes the </a:t>
            </a:r>
            <a:r>
              <a:rPr lang="en-US" sz="1800"/>
              <a:t>pipeline control easier </a:t>
            </a:r>
            <a:r>
              <a:rPr lang="en-US" sz="1800" dirty="0"/>
              <a:t>as the next stage is </a:t>
            </a:r>
            <a:r>
              <a:rPr lang="en-US" sz="1800"/>
              <a:t>always ready</a:t>
            </a:r>
            <a:endParaRPr lang="ru-RU" sz="1800" dirty="0"/>
          </a:p>
        </p:txBody>
      </p:sp>
      <p:grpSp>
        <p:nvGrpSpPr>
          <p:cNvPr id="5" name="Group 4"/>
          <p:cNvGrpSpPr/>
          <p:nvPr/>
        </p:nvGrpSpPr>
        <p:grpSpPr>
          <a:xfrm>
            <a:off x="3076942" y="3337159"/>
            <a:ext cx="3538382" cy="627363"/>
            <a:chOff x="1552942" y="2224644"/>
            <a:chExt cx="3538382" cy="627363"/>
          </a:xfrm>
        </p:grpSpPr>
        <p:sp>
          <p:nvSpPr>
            <p:cNvPr id="130" name="TextBox 129"/>
            <p:cNvSpPr txBox="1"/>
            <p:nvPr/>
          </p:nvSpPr>
          <p:spPr>
            <a:xfrm rot="16200000">
              <a:off x="2558997" y="2387677"/>
              <a:ext cx="4918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2"/>
                  </a:solidFill>
                  <a:latin typeface="+mj-lt"/>
                </a:rPr>
                <a:t>wait</a:t>
              </a:r>
              <a:endParaRPr lang="ru-RU" sz="14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1552942" y="2224644"/>
              <a:ext cx="707161" cy="627363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latin typeface="+mj-lt"/>
                  <a:cs typeface="Arial" pitchFamily="34" charset="0"/>
                </a:rPr>
                <a:t>F</a:t>
              </a:r>
              <a:endParaRPr lang="ru-RU" sz="20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2255853" y="2224644"/>
              <a:ext cx="381872" cy="627363"/>
            </a:xfrm>
            <a:prstGeom prst="rect">
              <a:avLst/>
            </a:prstGeom>
            <a:solidFill>
              <a:srgbClr val="ADE9FF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latin typeface="+mj-lt"/>
                  <a:cs typeface="Arial" pitchFamily="34" charset="0"/>
                </a:rPr>
                <a:t>D</a:t>
              </a:r>
              <a:endParaRPr lang="ru-RU" sz="20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85" name="Rectangle 84"/>
            <p:cNvSpPr/>
            <p:nvPr/>
          </p:nvSpPr>
          <p:spPr bwMode="auto">
            <a:xfrm>
              <a:off x="2967763" y="2224644"/>
              <a:ext cx="707161" cy="627363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latin typeface="+mj-lt"/>
                  <a:cs typeface="Arial" pitchFamily="34" charset="0"/>
                </a:rPr>
                <a:t>E</a:t>
              </a:r>
              <a:endParaRPr lang="ru-RU" sz="20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86" name="Rectangle 85"/>
            <p:cNvSpPr/>
            <p:nvPr/>
          </p:nvSpPr>
          <p:spPr bwMode="auto">
            <a:xfrm>
              <a:off x="3677870" y="2224644"/>
              <a:ext cx="707161" cy="627363"/>
            </a:xfrm>
            <a:prstGeom prst="rect">
              <a:avLst/>
            </a:prstGeom>
            <a:solidFill>
              <a:schemeClr val="accent4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latin typeface="+mj-lt"/>
                  <a:cs typeface="Arial" pitchFamily="34" charset="0"/>
                </a:rPr>
                <a:t>M</a:t>
              </a:r>
              <a:endParaRPr lang="ru-RU" sz="20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87" name="Rectangle 86"/>
            <p:cNvSpPr/>
            <p:nvPr/>
          </p:nvSpPr>
          <p:spPr bwMode="auto">
            <a:xfrm>
              <a:off x="4386534" y="2224644"/>
              <a:ext cx="379435" cy="627363"/>
            </a:xfrm>
            <a:prstGeom prst="rect">
              <a:avLst/>
            </a:prstGeom>
            <a:solidFill>
              <a:srgbClr val="DD8DE3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latin typeface="+mj-lt"/>
                  <a:cs typeface="Arial" pitchFamily="34" charset="0"/>
                </a:rPr>
                <a:t>W</a:t>
              </a:r>
              <a:endParaRPr lang="ru-RU" sz="20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 rot="16200000">
              <a:off x="4691503" y="2387417"/>
              <a:ext cx="4918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2"/>
                  </a:solidFill>
                  <a:latin typeface="+mj-lt"/>
                </a:rPr>
                <a:t>wait</a:t>
              </a:r>
              <a:endParaRPr lang="ru-RU" sz="1400" dirty="0">
                <a:solidFill>
                  <a:schemeClr val="tx2"/>
                </a:solidFill>
                <a:latin typeface="+mj-lt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3784925" y="3964121"/>
            <a:ext cx="3538382" cy="627363"/>
            <a:chOff x="1552942" y="2224644"/>
            <a:chExt cx="3538382" cy="627363"/>
          </a:xfrm>
        </p:grpSpPr>
        <p:sp>
          <p:nvSpPr>
            <p:cNvPr id="100" name="TextBox 99"/>
            <p:cNvSpPr txBox="1"/>
            <p:nvPr/>
          </p:nvSpPr>
          <p:spPr>
            <a:xfrm rot="16200000">
              <a:off x="2558997" y="2387677"/>
              <a:ext cx="4918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2"/>
                  </a:solidFill>
                  <a:latin typeface="+mj-lt"/>
                </a:rPr>
                <a:t>wait</a:t>
              </a:r>
              <a:endParaRPr lang="ru-RU" sz="14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101" name="Rectangle 100"/>
            <p:cNvSpPr/>
            <p:nvPr/>
          </p:nvSpPr>
          <p:spPr bwMode="auto">
            <a:xfrm>
              <a:off x="1552942" y="2224644"/>
              <a:ext cx="707161" cy="627363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latin typeface="+mj-lt"/>
                  <a:cs typeface="Arial" pitchFamily="34" charset="0"/>
                </a:rPr>
                <a:t>F</a:t>
              </a:r>
              <a:endParaRPr lang="ru-RU" sz="20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02" name="Rectangle 101"/>
            <p:cNvSpPr/>
            <p:nvPr/>
          </p:nvSpPr>
          <p:spPr bwMode="auto">
            <a:xfrm>
              <a:off x="2261604" y="2224644"/>
              <a:ext cx="381872" cy="627363"/>
            </a:xfrm>
            <a:prstGeom prst="rect">
              <a:avLst/>
            </a:prstGeom>
            <a:solidFill>
              <a:srgbClr val="ADE9FF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latin typeface="+mj-lt"/>
                  <a:cs typeface="Arial" pitchFamily="34" charset="0"/>
                </a:rPr>
                <a:t>D</a:t>
              </a:r>
              <a:endParaRPr lang="ru-RU" sz="20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03" name="Rectangle 102"/>
            <p:cNvSpPr/>
            <p:nvPr/>
          </p:nvSpPr>
          <p:spPr bwMode="auto">
            <a:xfrm>
              <a:off x="2967763" y="2224644"/>
              <a:ext cx="707161" cy="627363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latin typeface="+mj-lt"/>
                  <a:cs typeface="Arial" pitchFamily="34" charset="0"/>
                </a:rPr>
                <a:t>E</a:t>
              </a:r>
              <a:endParaRPr lang="ru-RU" sz="20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3677870" y="2224644"/>
              <a:ext cx="707161" cy="627363"/>
            </a:xfrm>
            <a:prstGeom prst="rect">
              <a:avLst/>
            </a:prstGeom>
            <a:solidFill>
              <a:schemeClr val="accent4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latin typeface="+mj-lt"/>
                  <a:cs typeface="Arial" pitchFamily="34" charset="0"/>
                </a:rPr>
                <a:t>M</a:t>
              </a:r>
              <a:endParaRPr lang="ru-RU" sz="20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4386534" y="2224644"/>
              <a:ext cx="379435" cy="627363"/>
            </a:xfrm>
            <a:prstGeom prst="rect">
              <a:avLst/>
            </a:prstGeom>
            <a:solidFill>
              <a:srgbClr val="DD8DE3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latin typeface="+mj-lt"/>
                  <a:cs typeface="Arial" pitchFamily="34" charset="0"/>
                </a:rPr>
                <a:t>W</a:t>
              </a:r>
              <a:endParaRPr lang="ru-RU" sz="20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 rot="16200000">
              <a:off x="4691503" y="2387417"/>
              <a:ext cx="4918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2"/>
                  </a:solidFill>
                  <a:latin typeface="+mj-lt"/>
                </a:rPr>
                <a:t>wait</a:t>
              </a:r>
              <a:endParaRPr lang="ru-RU" sz="1400" dirty="0">
                <a:solidFill>
                  <a:schemeClr val="tx2"/>
                </a:solidFill>
                <a:latin typeface="+mj-lt"/>
              </a:endParaRP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4494241" y="4594366"/>
            <a:ext cx="3538382" cy="627363"/>
            <a:chOff x="1552942" y="2224644"/>
            <a:chExt cx="3538382" cy="627363"/>
          </a:xfrm>
        </p:grpSpPr>
        <p:sp>
          <p:nvSpPr>
            <p:cNvPr id="112" name="TextBox 111"/>
            <p:cNvSpPr txBox="1"/>
            <p:nvPr/>
          </p:nvSpPr>
          <p:spPr>
            <a:xfrm rot="16200000">
              <a:off x="2558997" y="2387677"/>
              <a:ext cx="4918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2"/>
                  </a:solidFill>
                  <a:latin typeface="+mj-lt"/>
                </a:rPr>
                <a:t>wait</a:t>
              </a:r>
              <a:endParaRPr lang="ru-RU" sz="14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1552942" y="2224644"/>
              <a:ext cx="707161" cy="627363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latin typeface="+mj-lt"/>
                  <a:cs typeface="Arial" pitchFamily="34" charset="0"/>
                </a:rPr>
                <a:t>F</a:t>
              </a:r>
              <a:endParaRPr lang="ru-RU" sz="20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2261604" y="2224644"/>
              <a:ext cx="381872" cy="627363"/>
            </a:xfrm>
            <a:prstGeom prst="rect">
              <a:avLst/>
            </a:prstGeom>
            <a:solidFill>
              <a:srgbClr val="ADE9FF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latin typeface="+mj-lt"/>
                  <a:cs typeface="Arial" pitchFamily="34" charset="0"/>
                </a:rPr>
                <a:t>D</a:t>
              </a:r>
              <a:endParaRPr lang="ru-RU" sz="20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2967763" y="2224644"/>
              <a:ext cx="707161" cy="627363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latin typeface="+mj-lt"/>
                  <a:cs typeface="Arial" pitchFamily="34" charset="0"/>
                </a:rPr>
                <a:t>E</a:t>
              </a:r>
              <a:endParaRPr lang="ru-RU" sz="20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3677870" y="2224644"/>
              <a:ext cx="707161" cy="627363"/>
            </a:xfrm>
            <a:prstGeom prst="rect">
              <a:avLst/>
            </a:prstGeom>
            <a:solidFill>
              <a:schemeClr val="accent4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latin typeface="+mj-lt"/>
                  <a:cs typeface="Arial" pitchFamily="34" charset="0"/>
                </a:rPr>
                <a:t>M</a:t>
              </a:r>
              <a:endParaRPr lang="ru-RU" sz="20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4386534" y="2224644"/>
              <a:ext cx="379435" cy="627363"/>
            </a:xfrm>
            <a:prstGeom prst="rect">
              <a:avLst/>
            </a:prstGeom>
            <a:solidFill>
              <a:srgbClr val="DD8DE3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latin typeface="+mj-lt"/>
                  <a:cs typeface="Arial" pitchFamily="34" charset="0"/>
                </a:rPr>
                <a:t>W</a:t>
              </a:r>
              <a:endParaRPr lang="ru-RU" sz="20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 rot="16200000">
              <a:off x="4691503" y="2387417"/>
              <a:ext cx="4918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2"/>
                  </a:solidFill>
                  <a:latin typeface="+mj-lt"/>
                </a:rPr>
                <a:t>wait</a:t>
              </a:r>
              <a:endParaRPr lang="ru-RU" sz="1400" dirty="0">
                <a:solidFill>
                  <a:schemeClr val="tx2"/>
                </a:solidFill>
                <a:latin typeface="+mj-lt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896278" y="2770372"/>
            <a:ext cx="8488273" cy="2351107"/>
            <a:chOff x="372277" y="2770371"/>
            <a:chExt cx="8488273" cy="2351107"/>
          </a:xfrm>
        </p:grpSpPr>
        <p:sp>
          <p:nvSpPr>
            <p:cNvPr id="95" name="TextBox 94"/>
            <p:cNvSpPr txBox="1"/>
            <p:nvPr/>
          </p:nvSpPr>
          <p:spPr>
            <a:xfrm>
              <a:off x="714702" y="3433030"/>
              <a:ext cx="689972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sz="2000" dirty="0">
                  <a:latin typeface="+mj-lt"/>
                </a:rPr>
                <a:t>PC</a:t>
              </a:r>
              <a:endParaRPr lang="ru-RU" sz="2000" dirty="0">
                <a:latin typeface="+mj-lt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72277" y="4063650"/>
              <a:ext cx="1032397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sz="2000" dirty="0">
                  <a:latin typeface="+mj-lt"/>
                </a:rPr>
                <a:t>PC + 4</a:t>
              </a:r>
              <a:endParaRPr lang="ru-RU" sz="2000" dirty="0">
                <a:latin typeface="+mj-lt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72277" y="4721368"/>
              <a:ext cx="1032397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sz="2000" dirty="0">
                  <a:latin typeface="+mj-lt"/>
                </a:rPr>
                <a:t>PC + 8</a:t>
              </a:r>
              <a:endParaRPr lang="ru-RU" sz="2000" dirty="0">
                <a:latin typeface="+mj-lt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545440" y="2770371"/>
              <a:ext cx="7315110" cy="431708"/>
              <a:chOff x="1545440" y="2770371"/>
              <a:chExt cx="7315110" cy="431708"/>
            </a:xfrm>
          </p:grpSpPr>
          <p:cxnSp>
            <p:nvCxnSpPr>
              <p:cNvPr id="119" name="Straight Arrow Connector 118"/>
              <p:cNvCxnSpPr/>
              <p:nvPr/>
            </p:nvCxnSpPr>
            <p:spPr bwMode="auto">
              <a:xfrm>
                <a:off x="1545440" y="3160023"/>
                <a:ext cx="7292547" cy="0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stealth" w="lg" len="lg"/>
              </a:ln>
              <a:effectLst/>
            </p:spPr>
          </p:cxnSp>
          <p:sp>
            <p:nvSpPr>
              <p:cNvPr id="120" name="TextBox 119"/>
              <p:cNvSpPr txBox="1"/>
              <p:nvPr/>
            </p:nvSpPr>
            <p:spPr>
              <a:xfrm>
                <a:off x="8241470" y="2770371"/>
                <a:ext cx="6190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+mj-lt"/>
                  </a:rPr>
                  <a:t>time</a:t>
                </a:r>
                <a:endParaRPr lang="ru-RU" dirty="0">
                  <a:latin typeface="+mj-lt"/>
                </a:endParaRPr>
              </a:p>
            </p:txBody>
          </p:sp>
          <p:grpSp>
            <p:nvGrpSpPr>
              <p:cNvPr id="123" name="Group 122"/>
              <p:cNvGrpSpPr/>
              <p:nvPr/>
            </p:nvGrpSpPr>
            <p:grpSpPr>
              <a:xfrm>
                <a:off x="2722912" y="2805584"/>
                <a:ext cx="513281" cy="394155"/>
                <a:chOff x="5288675" y="3647495"/>
                <a:chExt cx="513281" cy="394155"/>
              </a:xfrm>
            </p:grpSpPr>
            <p:sp>
              <p:nvSpPr>
                <p:cNvPr id="124" name="Oval 123"/>
                <p:cNvSpPr/>
                <p:nvPr/>
              </p:nvSpPr>
              <p:spPr bwMode="auto">
                <a:xfrm>
                  <a:off x="5503487" y="3967297"/>
                  <a:ext cx="74353" cy="74353"/>
                </a:xfrm>
                <a:prstGeom prst="ellipse">
                  <a:avLst/>
                </a:prstGeom>
                <a:solidFill>
                  <a:schemeClr val="tx1"/>
                </a:solidFill>
                <a:ln w="3175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26" name="TextBox 125"/>
                <p:cNvSpPr txBox="1"/>
                <p:nvPr/>
              </p:nvSpPr>
              <p:spPr>
                <a:xfrm>
                  <a:off x="5288675" y="3647495"/>
                  <a:ext cx="5132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+mj-lt"/>
                    </a:rPr>
                    <a:t>4ns</a:t>
                  </a:r>
                  <a:endParaRPr lang="ru-RU" dirty="0">
                    <a:latin typeface="+mj-lt"/>
                  </a:endParaRPr>
                </a:p>
              </p:txBody>
            </p:sp>
          </p:grpSp>
          <p:grpSp>
            <p:nvGrpSpPr>
              <p:cNvPr id="127" name="Group 126"/>
              <p:cNvGrpSpPr/>
              <p:nvPr/>
            </p:nvGrpSpPr>
            <p:grpSpPr>
              <a:xfrm>
                <a:off x="4148445" y="2807924"/>
                <a:ext cx="513281" cy="394155"/>
                <a:chOff x="5288674" y="3647495"/>
                <a:chExt cx="513281" cy="394155"/>
              </a:xfrm>
            </p:grpSpPr>
            <p:sp>
              <p:nvSpPr>
                <p:cNvPr id="128" name="Oval 127"/>
                <p:cNvSpPr/>
                <p:nvPr/>
              </p:nvSpPr>
              <p:spPr bwMode="auto">
                <a:xfrm>
                  <a:off x="5503487" y="3967297"/>
                  <a:ext cx="74353" cy="74353"/>
                </a:xfrm>
                <a:prstGeom prst="ellipse">
                  <a:avLst/>
                </a:prstGeom>
                <a:solidFill>
                  <a:schemeClr val="tx1"/>
                </a:solidFill>
                <a:ln w="3175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31" name="TextBox 130"/>
                <p:cNvSpPr txBox="1"/>
                <p:nvPr/>
              </p:nvSpPr>
              <p:spPr>
                <a:xfrm>
                  <a:off x="5288674" y="3647495"/>
                  <a:ext cx="5132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+mj-lt"/>
                    </a:rPr>
                    <a:t>8ns</a:t>
                  </a:r>
                  <a:endParaRPr lang="ru-RU" dirty="0">
                    <a:latin typeface="+mj-lt"/>
                  </a:endParaRPr>
                </a:p>
              </p:txBody>
            </p:sp>
          </p:grpSp>
          <p:grpSp>
            <p:nvGrpSpPr>
              <p:cNvPr id="132" name="Group 131"/>
              <p:cNvGrpSpPr/>
              <p:nvPr/>
            </p:nvGrpSpPr>
            <p:grpSpPr>
              <a:xfrm>
                <a:off x="5515950" y="2794814"/>
                <a:ext cx="630301" cy="394155"/>
                <a:chOff x="5230165" y="3647495"/>
                <a:chExt cx="630301" cy="394155"/>
              </a:xfrm>
            </p:grpSpPr>
            <p:sp>
              <p:nvSpPr>
                <p:cNvPr id="133" name="Oval 132"/>
                <p:cNvSpPr/>
                <p:nvPr/>
              </p:nvSpPr>
              <p:spPr bwMode="auto">
                <a:xfrm>
                  <a:off x="5503487" y="3967297"/>
                  <a:ext cx="74353" cy="74353"/>
                </a:xfrm>
                <a:prstGeom prst="ellipse">
                  <a:avLst/>
                </a:prstGeom>
                <a:solidFill>
                  <a:schemeClr val="tx1"/>
                </a:solidFill>
                <a:ln w="3175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34" name="TextBox 133"/>
                <p:cNvSpPr txBox="1"/>
                <p:nvPr/>
              </p:nvSpPr>
              <p:spPr>
                <a:xfrm>
                  <a:off x="5230165" y="3647495"/>
                  <a:ext cx="6303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+mj-lt"/>
                    </a:rPr>
                    <a:t>12ns</a:t>
                  </a:r>
                  <a:endParaRPr lang="ru-RU" dirty="0">
                    <a:latin typeface="+mj-lt"/>
                  </a:endParaRPr>
                </a:p>
              </p:txBody>
            </p:sp>
          </p:grpSp>
          <p:grpSp>
            <p:nvGrpSpPr>
              <p:cNvPr id="135" name="Group 134"/>
              <p:cNvGrpSpPr/>
              <p:nvPr/>
            </p:nvGrpSpPr>
            <p:grpSpPr>
              <a:xfrm>
                <a:off x="6953279" y="2799268"/>
                <a:ext cx="630301" cy="394155"/>
                <a:chOff x="5230165" y="3647495"/>
                <a:chExt cx="630301" cy="394155"/>
              </a:xfrm>
            </p:grpSpPr>
            <p:sp>
              <p:nvSpPr>
                <p:cNvPr id="136" name="Oval 135"/>
                <p:cNvSpPr/>
                <p:nvPr/>
              </p:nvSpPr>
              <p:spPr bwMode="auto">
                <a:xfrm>
                  <a:off x="5503487" y="3967297"/>
                  <a:ext cx="74353" cy="74353"/>
                </a:xfrm>
                <a:prstGeom prst="ellipse">
                  <a:avLst/>
                </a:prstGeom>
                <a:solidFill>
                  <a:schemeClr val="tx1"/>
                </a:solidFill>
                <a:ln w="3175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>
                  <a:off x="5230165" y="3647495"/>
                  <a:ext cx="6303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+mj-lt"/>
                    </a:rPr>
                    <a:t>16ns</a:t>
                  </a:r>
                  <a:endParaRPr lang="ru-RU" dirty="0">
                    <a:latin typeface="+mj-lt"/>
                  </a:endParaRPr>
                </a:p>
              </p:txBody>
            </p:sp>
          </p:grpSp>
        </p:grpSp>
      </p:grpSp>
      <p:grpSp>
        <p:nvGrpSpPr>
          <p:cNvPr id="10" name="Group 9"/>
          <p:cNvGrpSpPr/>
          <p:nvPr/>
        </p:nvGrpSpPr>
        <p:grpSpPr>
          <a:xfrm>
            <a:off x="3070014" y="3210555"/>
            <a:ext cx="5696578" cy="2176981"/>
            <a:chOff x="1546014" y="3210554"/>
            <a:chExt cx="5696578" cy="2387577"/>
          </a:xfrm>
        </p:grpSpPr>
        <p:cxnSp>
          <p:nvCxnSpPr>
            <p:cNvPr id="7" name="Straight Connector 6"/>
            <p:cNvCxnSpPr/>
            <p:nvPr/>
          </p:nvCxnSpPr>
          <p:spPr bwMode="auto">
            <a:xfrm>
              <a:off x="2260610" y="3210554"/>
              <a:ext cx="0" cy="236220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lgDash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Straight Connector 106"/>
            <p:cNvCxnSpPr/>
            <p:nvPr/>
          </p:nvCxnSpPr>
          <p:spPr bwMode="auto">
            <a:xfrm>
              <a:off x="2972335" y="3210554"/>
              <a:ext cx="0" cy="236220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lgDash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8" name="Straight Connector 107"/>
            <p:cNvCxnSpPr/>
            <p:nvPr/>
          </p:nvCxnSpPr>
          <p:spPr bwMode="auto">
            <a:xfrm>
              <a:off x="3678034" y="3210554"/>
              <a:ext cx="0" cy="236220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lgDash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Straight Connector 108"/>
            <p:cNvCxnSpPr/>
            <p:nvPr/>
          </p:nvCxnSpPr>
          <p:spPr bwMode="auto">
            <a:xfrm>
              <a:off x="4385626" y="3210554"/>
              <a:ext cx="0" cy="236220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lgDash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9" name="Straight Connector 128"/>
            <p:cNvCxnSpPr/>
            <p:nvPr/>
          </p:nvCxnSpPr>
          <p:spPr bwMode="auto">
            <a:xfrm>
              <a:off x="1546014" y="3210554"/>
              <a:ext cx="0" cy="236220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lgDashDot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3" name="Group 2"/>
            <p:cNvGrpSpPr/>
            <p:nvPr/>
          </p:nvGrpSpPr>
          <p:grpSpPr>
            <a:xfrm>
              <a:off x="5098340" y="3212484"/>
              <a:ext cx="1417424" cy="2362200"/>
              <a:chOff x="2413010" y="2250440"/>
              <a:chExt cx="1417424" cy="2362200"/>
            </a:xfrm>
          </p:grpSpPr>
          <p:cxnSp>
            <p:nvCxnSpPr>
              <p:cNvPr id="88" name="Straight Connector 87"/>
              <p:cNvCxnSpPr/>
              <p:nvPr/>
            </p:nvCxnSpPr>
            <p:spPr bwMode="auto">
              <a:xfrm>
                <a:off x="2413010" y="2250440"/>
                <a:ext cx="0" cy="236220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9" name="Straight Connector 88"/>
              <p:cNvCxnSpPr/>
              <p:nvPr/>
            </p:nvCxnSpPr>
            <p:spPr bwMode="auto">
              <a:xfrm>
                <a:off x="3124735" y="2250440"/>
                <a:ext cx="0" cy="236220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0" name="Straight Connector 89"/>
              <p:cNvCxnSpPr/>
              <p:nvPr/>
            </p:nvCxnSpPr>
            <p:spPr bwMode="auto">
              <a:xfrm>
                <a:off x="3830434" y="2250440"/>
                <a:ext cx="0" cy="236220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38" name="Straight Connector 137"/>
            <p:cNvCxnSpPr/>
            <p:nvPr/>
          </p:nvCxnSpPr>
          <p:spPr bwMode="auto">
            <a:xfrm>
              <a:off x="7242592" y="3235931"/>
              <a:ext cx="0" cy="236220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lgDash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8" name="Group 17"/>
          <p:cNvGrpSpPr/>
          <p:nvPr/>
        </p:nvGrpSpPr>
        <p:grpSpPr>
          <a:xfrm>
            <a:off x="1915716" y="2229528"/>
            <a:ext cx="6841418" cy="646331"/>
            <a:chOff x="391716" y="2229527"/>
            <a:chExt cx="6841418" cy="646331"/>
          </a:xfrm>
        </p:grpSpPr>
        <p:sp>
          <p:nvSpPr>
            <p:cNvPr id="122" name="TextBox 121"/>
            <p:cNvSpPr txBox="1"/>
            <p:nvPr/>
          </p:nvSpPr>
          <p:spPr>
            <a:xfrm>
              <a:off x="391716" y="2229527"/>
              <a:ext cx="12013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  <a:latin typeface="+mj-lt"/>
                </a:rPr>
                <a:t>Sync signal</a:t>
              </a:r>
            </a:p>
            <a:p>
              <a:pPr algn="ctr"/>
              <a:r>
                <a:rPr lang="en-US" dirty="0">
                  <a:solidFill>
                    <a:srgbClr val="C00000"/>
                  </a:solidFill>
                  <a:latin typeface="+mj-lt"/>
                </a:rPr>
                <a:t>(clocks) </a:t>
              </a:r>
              <a:endParaRPr lang="ru-RU" dirty="0">
                <a:solidFill>
                  <a:srgbClr val="C00000"/>
                </a:solidFill>
                <a:latin typeface="+mj-lt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547446" y="2392679"/>
              <a:ext cx="5685688" cy="433754"/>
              <a:chOff x="1547446" y="4818185"/>
              <a:chExt cx="5685688" cy="433754"/>
            </a:xfrm>
          </p:grpSpPr>
          <p:sp>
            <p:nvSpPr>
              <p:cNvPr id="6" name="Freeform 5"/>
              <p:cNvSpPr/>
              <p:nvPr/>
            </p:nvSpPr>
            <p:spPr bwMode="auto">
              <a:xfrm flipV="1">
                <a:off x="1547446" y="4818185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algn="ctr"/>
                <a:endParaRPr lang="ru-RU">
                  <a:latin typeface="+mj-lt"/>
                </a:endParaRPr>
              </a:p>
            </p:txBody>
          </p:sp>
          <p:sp>
            <p:nvSpPr>
              <p:cNvPr id="139" name="Freeform 138"/>
              <p:cNvSpPr/>
              <p:nvPr/>
            </p:nvSpPr>
            <p:spPr bwMode="auto">
              <a:xfrm flipV="1">
                <a:off x="2262550" y="4818185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algn="ctr"/>
                <a:endParaRPr lang="ru-RU">
                  <a:latin typeface="+mj-lt"/>
                </a:endParaRPr>
              </a:p>
            </p:txBody>
          </p:sp>
          <p:sp>
            <p:nvSpPr>
              <p:cNvPr id="141" name="Freeform 140"/>
              <p:cNvSpPr/>
              <p:nvPr/>
            </p:nvSpPr>
            <p:spPr bwMode="auto">
              <a:xfrm flipV="1">
                <a:off x="2965938" y="4818185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algn="ctr"/>
                <a:endParaRPr lang="ru-RU">
                  <a:latin typeface="+mj-lt"/>
                </a:endParaRPr>
              </a:p>
            </p:txBody>
          </p:sp>
          <p:sp>
            <p:nvSpPr>
              <p:cNvPr id="155" name="Freeform 154"/>
              <p:cNvSpPr/>
              <p:nvPr/>
            </p:nvSpPr>
            <p:spPr bwMode="auto">
              <a:xfrm flipV="1">
                <a:off x="3681042" y="4818185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algn="ctr"/>
                <a:endParaRPr lang="ru-RU">
                  <a:latin typeface="+mj-lt"/>
                </a:endParaRPr>
              </a:p>
            </p:txBody>
          </p:sp>
          <p:sp>
            <p:nvSpPr>
              <p:cNvPr id="156" name="Freeform 155"/>
              <p:cNvSpPr/>
              <p:nvPr/>
            </p:nvSpPr>
            <p:spPr bwMode="auto">
              <a:xfrm flipV="1">
                <a:off x="4396153" y="4841632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algn="ctr"/>
                <a:endParaRPr lang="ru-RU">
                  <a:latin typeface="+mj-lt"/>
                </a:endParaRPr>
              </a:p>
            </p:txBody>
          </p:sp>
          <p:sp>
            <p:nvSpPr>
              <p:cNvPr id="157" name="Freeform 156"/>
              <p:cNvSpPr/>
              <p:nvPr/>
            </p:nvSpPr>
            <p:spPr bwMode="auto">
              <a:xfrm flipV="1">
                <a:off x="5111257" y="4841632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algn="ctr"/>
                <a:endParaRPr lang="ru-RU">
                  <a:latin typeface="+mj-lt"/>
                </a:endParaRPr>
              </a:p>
            </p:txBody>
          </p:sp>
          <p:sp>
            <p:nvSpPr>
              <p:cNvPr id="158" name="Freeform 157"/>
              <p:cNvSpPr/>
              <p:nvPr/>
            </p:nvSpPr>
            <p:spPr bwMode="auto">
              <a:xfrm flipV="1">
                <a:off x="5814645" y="4841632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algn="ctr"/>
                <a:endParaRPr lang="ru-RU">
                  <a:latin typeface="+mj-lt"/>
                </a:endParaRPr>
              </a:p>
            </p:txBody>
          </p:sp>
          <p:sp>
            <p:nvSpPr>
              <p:cNvPr id="159" name="Freeform 158"/>
              <p:cNvSpPr/>
              <p:nvPr/>
            </p:nvSpPr>
            <p:spPr bwMode="auto">
              <a:xfrm flipV="1">
                <a:off x="6529749" y="4841632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algn="ctr"/>
                <a:endParaRPr lang="ru-RU">
                  <a:latin typeface="+mj-lt"/>
                </a:endParaRPr>
              </a:p>
            </p:txBody>
          </p:sp>
        </p:grp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26.10.2020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8318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6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6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8338"/>
          </a:xfrm>
        </p:spPr>
        <p:txBody>
          <a:bodyPr>
            <a:noAutofit/>
          </a:bodyPr>
          <a:lstStyle/>
          <a:p>
            <a:r>
              <a:rPr lang="en-US" sz="4000" dirty="0"/>
              <a:t>Pipelined vs. Non-Pipelined implementation</a:t>
            </a:r>
          </a:p>
        </p:txBody>
      </p: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2579688" y="152400"/>
            <a:ext cx="703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endParaRPr lang="en-US" sz="3600" b="1" dirty="0">
              <a:solidFill>
                <a:srgbClr val="114FFB"/>
              </a:solidFill>
              <a:latin typeface="+mj-lt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918119" y="1166190"/>
            <a:ext cx="8192562" cy="4910874"/>
            <a:chOff x="356334" y="856762"/>
            <a:chExt cx="9608484" cy="6340523"/>
          </a:xfrm>
        </p:grpSpPr>
        <p:sp>
          <p:nvSpPr>
            <p:cNvPr id="217" name="Rectangle 216"/>
            <p:cNvSpPr/>
            <p:nvPr/>
          </p:nvSpPr>
          <p:spPr bwMode="auto">
            <a:xfrm>
              <a:off x="1557163" y="1836495"/>
              <a:ext cx="707161" cy="627363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F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218" name="Rectangle 217"/>
            <p:cNvSpPr/>
            <p:nvPr/>
          </p:nvSpPr>
          <p:spPr bwMode="auto">
            <a:xfrm>
              <a:off x="2260074" y="1836495"/>
              <a:ext cx="381872" cy="627363"/>
            </a:xfrm>
            <a:prstGeom prst="rect">
              <a:avLst/>
            </a:prstGeom>
            <a:solidFill>
              <a:srgbClr val="ADE9FF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D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219" name="Rectangle 218"/>
            <p:cNvSpPr/>
            <p:nvPr/>
          </p:nvSpPr>
          <p:spPr bwMode="auto">
            <a:xfrm>
              <a:off x="2637696" y="1836495"/>
              <a:ext cx="707161" cy="627363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E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220" name="Rectangle 219"/>
            <p:cNvSpPr/>
            <p:nvPr/>
          </p:nvSpPr>
          <p:spPr bwMode="auto">
            <a:xfrm>
              <a:off x="3340607" y="1836495"/>
              <a:ext cx="707161" cy="627363"/>
            </a:xfrm>
            <a:prstGeom prst="rect">
              <a:avLst/>
            </a:prstGeom>
            <a:solidFill>
              <a:schemeClr val="accent4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M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221" name="Rectangle 220"/>
            <p:cNvSpPr/>
            <p:nvPr/>
          </p:nvSpPr>
          <p:spPr bwMode="auto">
            <a:xfrm>
              <a:off x="4043519" y="1836495"/>
              <a:ext cx="379435" cy="627363"/>
            </a:xfrm>
            <a:prstGeom prst="rect">
              <a:avLst/>
            </a:prstGeom>
            <a:solidFill>
              <a:srgbClr val="DD8DE3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W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714701" y="1933596"/>
              <a:ext cx="689972" cy="4331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>
                  <a:latin typeface="+mj-lt"/>
                </a:rPr>
                <a:t>PC</a:t>
              </a:r>
              <a:endParaRPr lang="ru-RU" dirty="0">
                <a:latin typeface="+mj-lt"/>
              </a:endParaRPr>
            </a:p>
          </p:txBody>
        </p:sp>
        <p:grpSp>
          <p:nvGrpSpPr>
            <p:cNvPr id="223" name="Group 222"/>
            <p:cNvGrpSpPr/>
            <p:nvPr/>
          </p:nvGrpSpPr>
          <p:grpSpPr>
            <a:xfrm>
              <a:off x="4422954" y="2467115"/>
              <a:ext cx="2865791" cy="627363"/>
              <a:chOff x="1557162" y="2070884"/>
              <a:chExt cx="2865791" cy="627363"/>
            </a:xfrm>
          </p:grpSpPr>
          <p:sp>
            <p:nvSpPr>
              <p:cNvPr id="224" name="Rectangle 223"/>
              <p:cNvSpPr/>
              <p:nvPr/>
            </p:nvSpPr>
            <p:spPr bwMode="auto">
              <a:xfrm>
                <a:off x="1557162" y="2070884"/>
                <a:ext cx="707161" cy="627363"/>
              </a:xfrm>
              <a:prstGeom prst="rect">
                <a:avLst/>
              </a:prstGeom>
              <a:solidFill>
                <a:srgbClr val="FFCC99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F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25" name="Rectangle 224"/>
              <p:cNvSpPr/>
              <p:nvPr/>
            </p:nvSpPr>
            <p:spPr bwMode="auto">
              <a:xfrm>
                <a:off x="2260073" y="2070884"/>
                <a:ext cx="381872" cy="627363"/>
              </a:xfrm>
              <a:prstGeom prst="rect">
                <a:avLst/>
              </a:prstGeom>
              <a:solidFill>
                <a:srgbClr val="ADE9FF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D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26" name="Rectangle 225"/>
              <p:cNvSpPr/>
              <p:nvPr/>
            </p:nvSpPr>
            <p:spPr bwMode="auto">
              <a:xfrm>
                <a:off x="2637695" y="2070884"/>
                <a:ext cx="707161" cy="627363"/>
              </a:xfrm>
              <a:prstGeom prst="rect">
                <a:avLst/>
              </a:prstGeom>
              <a:solidFill>
                <a:srgbClr val="92D050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E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27" name="Rectangle 226"/>
              <p:cNvSpPr/>
              <p:nvPr/>
            </p:nvSpPr>
            <p:spPr bwMode="auto">
              <a:xfrm>
                <a:off x="3340606" y="2070884"/>
                <a:ext cx="707161" cy="627363"/>
              </a:xfrm>
              <a:prstGeom prst="rect">
                <a:avLst/>
              </a:prstGeom>
              <a:solidFill>
                <a:schemeClr val="accent4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M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28" name="Rectangle 227"/>
              <p:cNvSpPr/>
              <p:nvPr/>
            </p:nvSpPr>
            <p:spPr bwMode="auto">
              <a:xfrm>
                <a:off x="4043518" y="2070884"/>
                <a:ext cx="379435" cy="627363"/>
              </a:xfrm>
              <a:prstGeom prst="rect">
                <a:avLst/>
              </a:prstGeom>
              <a:solidFill>
                <a:srgbClr val="DD8DE3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W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</p:grpSp>
        <p:sp>
          <p:nvSpPr>
            <p:cNvPr id="229" name="TextBox 228"/>
            <p:cNvSpPr txBox="1"/>
            <p:nvPr/>
          </p:nvSpPr>
          <p:spPr>
            <a:xfrm>
              <a:off x="372277" y="2564214"/>
              <a:ext cx="1032397" cy="4331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>
                  <a:latin typeface="+mj-lt"/>
                </a:rPr>
                <a:t>PC + 4</a:t>
              </a:r>
              <a:endParaRPr lang="ru-RU" dirty="0">
                <a:latin typeface="+mj-lt"/>
              </a:endParaRPr>
            </a:p>
          </p:txBody>
        </p:sp>
        <p:grpSp>
          <p:nvGrpSpPr>
            <p:cNvPr id="230" name="Group 229"/>
            <p:cNvGrpSpPr/>
            <p:nvPr/>
          </p:nvGrpSpPr>
          <p:grpSpPr>
            <a:xfrm>
              <a:off x="7288745" y="3094478"/>
              <a:ext cx="2490605" cy="627363"/>
              <a:chOff x="1557162" y="2070884"/>
              <a:chExt cx="2490605" cy="627363"/>
            </a:xfrm>
          </p:grpSpPr>
          <p:sp>
            <p:nvSpPr>
              <p:cNvPr id="231" name="Rectangle 230"/>
              <p:cNvSpPr/>
              <p:nvPr/>
            </p:nvSpPr>
            <p:spPr bwMode="auto">
              <a:xfrm>
                <a:off x="1557162" y="2070884"/>
                <a:ext cx="707161" cy="627363"/>
              </a:xfrm>
              <a:prstGeom prst="rect">
                <a:avLst/>
              </a:prstGeom>
              <a:solidFill>
                <a:srgbClr val="FFCC99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F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32" name="Rectangle 231"/>
              <p:cNvSpPr/>
              <p:nvPr/>
            </p:nvSpPr>
            <p:spPr bwMode="auto">
              <a:xfrm>
                <a:off x="2260073" y="2070884"/>
                <a:ext cx="381872" cy="627363"/>
              </a:xfrm>
              <a:prstGeom prst="rect">
                <a:avLst/>
              </a:prstGeom>
              <a:solidFill>
                <a:srgbClr val="ADE9FF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D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33" name="Rectangle 232"/>
              <p:cNvSpPr/>
              <p:nvPr/>
            </p:nvSpPr>
            <p:spPr bwMode="auto">
              <a:xfrm>
                <a:off x="2637695" y="2070884"/>
                <a:ext cx="707161" cy="627363"/>
              </a:xfrm>
              <a:prstGeom prst="rect">
                <a:avLst/>
              </a:prstGeom>
              <a:solidFill>
                <a:srgbClr val="92D050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E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34" name="Rectangle 233"/>
              <p:cNvSpPr/>
              <p:nvPr/>
            </p:nvSpPr>
            <p:spPr bwMode="auto">
              <a:xfrm>
                <a:off x="3340606" y="2070884"/>
                <a:ext cx="707161" cy="627363"/>
              </a:xfrm>
              <a:prstGeom prst="rect">
                <a:avLst/>
              </a:prstGeom>
              <a:solidFill>
                <a:schemeClr val="accent4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M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</p:grpSp>
        <p:sp>
          <p:nvSpPr>
            <p:cNvPr id="235" name="Rectangle 234"/>
            <p:cNvSpPr/>
            <p:nvPr/>
          </p:nvSpPr>
          <p:spPr bwMode="auto">
            <a:xfrm>
              <a:off x="8135007" y="2980852"/>
              <a:ext cx="1829811" cy="915325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43000">
                  <a:srgbClr val="FFFFFF"/>
                </a:gs>
                <a:gs pos="17000">
                  <a:schemeClr val="bg1">
                    <a:alpha val="55000"/>
                  </a:schemeClr>
                </a:gs>
              </a:gsLst>
              <a:lin ang="0" scaled="1"/>
              <a:tileRect/>
            </a:gra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b="1">
                <a:latin typeface="+mj-lt"/>
                <a:cs typeface="Arial" pitchFamily="34" charset="0"/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372277" y="3221932"/>
              <a:ext cx="1032397" cy="4331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>
                  <a:latin typeface="+mj-lt"/>
                </a:rPr>
                <a:t>PC + 8</a:t>
              </a:r>
              <a:endParaRPr lang="ru-RU" dirty="0">
                <a:latin typeface="+mj-lt"/>
              </a:endParaRPr>
            </a:p>
          </p:txBody>
        </p:sp>
        <p:cxnSp>
          <p:nvCxnSpPr>
            <p:cNvPr id="237" name="Straight Arrow Connector 236"/>
            <p:cNvCxnSpPr/>
            <p:nvPr/>
          </p:nvCxnSpPr>
          <p:spPr bwMode="auto">
            <a:xfrm>
              <a:off x="1557163" y="1836495"/>
              <a:ext cx="0" cy="2059682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 w="lg" len="lg"/>
            </a:ln>
            <a:effectLst/>
          </p:spPr>
        </p:cxnSp>
        <p:cxnSp>
          <p:nvCxnSpPr>
            <p:cNvPr id="238" name="Straight Arrow Connector 237"/>
            <p:cNvCxnSpPr/>
            <p:nvPr/>
          </p:nvCxnSpPr>
          <p:spPr bwMode="auto">
            <a:xfrm>
              <a:off x="1557163" y="1848218"/>
              <a:ext cx="7292547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 w="lg" len="lg"/>
            </a:ln>
            <a:effectLst/>
          </p:spPr>
        </p:cxnSp>
        <p:sp>
          <p:nvSpPr>
            <p:cNvPr id="239" name="TextBox 238"/>
            <p:cNvSpPr txBox="1"/>
            <p:nvPr/>
          </p:nvSpPr>
          <p:spPr>
            <a:xfrm rot="16200000">
              <a:off x="1078041" y="3036907"/>
              <a:ext cx="1364465" cy="397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>
                  <a:latin typeface="+mj-lt"/>
                </a:rPr>
                <a:t>instructions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8253193" y="1458566"/>
              <a:ext cx="664034" cy="397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time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241" name="Freeform 240"/>
            <p:cNvSpPr/>
            <p:nvPr/>
          </p:nvSpPr>
          <p:spPr bwMode="auto">
            <a:xfrm flipV="1">
              <a:off x="1555531" y="1017949"/>
              <a:ext cx="6579476" cy="459266"/>
            </a:xfrm>
            <a:custGeom>
              <a:avLst/>
              <a:gdLst>
                <a:gd name="connsiteX0" fmla="*/ 0 w 6579476"/>
                <a:gd name="connsiteY0" fmla="*/ 536028 h 557048"/>
                <a:gd name="connsiteX1" fmla="*/ 1418897 w 6579476"/>
                <a:gd name="connsiteY1" fmla="*/ 536028 h 557048"/>
                <a:gd name="connsiteX2" fmla="*/ 1418897 w 6579476"/>
                <a:gd name="connsiteY2" fmla="*/ 0 h 557048"/>
                <a:gd name="connsiteX3" fmla="*/ 2858814 w 6579476"/>
                <a:gd name="connsiteY3" fmla="*/ 0 h 557048"/>
                <a:gd name="connsiteX4" fmla="*/ 2858814 w 6579476"/>
                <a:gd name="connsiteY4" fmla="*/ 557048 h 557048"/>
                <a:gd name="connsiteX5" fmla="*/ 4309241 w 6579476"/>
                <a:gd name="connsiteY5" fmla="*/ 557048 h 557048"/>
                <a:gd name="connsiteX6" fmla="*/ 4309241 w 6579476"/>
                <a:gd name="connsiteY6" fmla="*/ 10510 h 557048"/>
                <a:gd name="connsiteX7" fmla="*/ 5759669 w 6579476"/>
                <a:gd name="connsiteY7" fmla="*/ 10510 h 557048"/>
                <a:gd name="connsiteX8" fmla="*/ 5759669 w 6579476"/>
                <a:gd name="connsiteY8" fmla="*/ 557048 h 557048"/>
                <a:gd name="connsiteX9" fmla="*/ 6568966 w 6579476"/>
                <a:gd name="connsiteY9" fmla="*/ 557048 h 557048"/>
                <a:gd name="connsiteX10" fmla="*/ 6568966 w 6579476"/>
                <a:gd name="connsiteY10" fmla="*/ 546538 h 557048"/>
                <a:gd name="connsiteX11" fmla="*/ 6579476 w 6579476"/>
                <a:gd name="connsiteY11" fmla="*/ 546538 h 557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579476" h="557048">
                  <a:moveTo>
                    <a:pt x="0" y="536028"/>
                  </a:moveTo>
                  <a:lnTo>
                    <a:pt x="1418897" y="536028"/>
                  </a:lnTo>
                  <a:lnTo>
                    <a:pt x="1418897" y="0"/>
                  </a:lnTo>
                  <a:lnTo>
                    <a:pt x="2858814" y="0"/>
                  </a:lnTo>
                  <a:lnTo>
                    <a:pt x="2858814" y="557048"/>
                  </a:lnTo>
                  <a:lnTo>
                    <a:pt x="4309241" y="557048"/>
                  </a:lnTo>
                  <a:lnTo>
                    <a:pt x="4309241" y="10510"/>
                  </a:lnTo>
                  <a:lnTo>
                    <a:pt x="5759669" y="10510"/>
                  </a:lnTo>
                  <a:lnTo>
                    <a:pt x="5759669" y="557048"/>
                  </a:lnTo>
                  <a:lnTo>
                    <a:pt x="6568966" y="557048"/>
                  </a:lnTo>
                  <a:lnTo>
                    <a:pt x="6568966" y="546538"/>
                  </a:lnTo>
                  <a:lnTo>
                    <a:pt x="6579476" y="546538"/>
                  </a:ln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tlCol="0" anchor="ctr"/>
            <a:lstStyle/>
            <a:p>
              <a:pPr algn="ctr"/>
              <a:endParaRPr lang="ru-RU" sz="1600">
                <a:latin typeface="+mj-lt"/>
              </a:endParaRPr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368057" y="856762"/>
              <a:ext cx="1272117" cy="6858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+mj-lt"/>
                </a:rPr>
                <a:t>Sync signal</a:t>
              </a:r>
            </a:p>
            <a:p>
              <a:pPr algn="ctr"/>
              <a:r>
                <a:rPr lang="en-US" sz="1600" dirty="0">
                  <a:solidFill>
                    <a:srgbClr val="C00000"/>
                  </a:solidFill>
                  <a:latin typeface="+mj-lt"/>
                </a:rPr>
                <a:t>(clocks) </a:t>
              </a:r>
              <a:endParaRPr lang="ru-RU" sz="1600" dirty="0">
                <a:solidFill>
                  <a:srgbClr val="C00000"/>
                </a:solidFill>
                <a:latin typeface="+mj-lt"/>
              </a:endParaRPr>
            </a:p>
          </p:txBody>
        </p:sp>
        <p:grpSp>
          <p:nvGrpSpPr>
            <p:cNvPr id="243" name="Group 242"/>
            <p:cNvGrpSpPr/>
            <p:nvPr/>
          </p:nvGrpSpPr>
          <p:grpSpPr>
            <a:xfrm>
              <a:off x="2711901" y="1493779"/>
              <a:ext cx="558750" cy="397066"/>
              <a:chOff x="5265941" y="3647495"/>
              <a:chExt cx="558750" cy="397066"/>
            </a:xfrm>
          </p:grpSpPr>
          <p:sp>
            <p:nvSpPr>
              <p:cNvPr id="244" name="Oval 243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45" name="TextBox 244"/>
              <p:cNvSpPr txBox="1"/>
              <p:nvPr/>
            </p:nvSpPr>
            <p:spPr>
              <a:xfrm>
                <a:off x="5265941" y="3647495"/>
                <a:ext cx="558750" cy="397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+mj-lt"/>
                  </a:rPr>
                  <a:t>4ns</a:t>
                </a:r>
                <a:endParaRPr lang="ru-RU" sz="1600" dirty="0">
                  <a:latin typeface="+mj-lt"/>
                </a:endParaRPr>
              </a:p>
            </p:txBody>
          </p:sp>
        </p:grpSp>
        <p:grpSp>
          <p:nvGrpSpPr>
            <p:cNvPr id="246" name="Group 245"/>
            <p:cNvGrpSpPr/>
            <p:nvPr/>
          </p:nvGrpSpPr>
          <p:grpSpPr>
            <a:xfrm>
              <a:off x="4149157" y="1496119"/>
              <a:ext cx="558751" cy="397066"/>
              <a:chOff x="5265940" y="3647495"/>
              <a:chExt cx="558751" cy="397066"/>
            </a:xfrm>
          </p:grpSpPr>
          <p:sp>
            <p:nvSpPr>
              <p:cNvPr id="247" name="Oval 246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48" name="TextBox 247"/>
              <p:cNvSpPr txBox="1"/>
              <p:nvPr/>
            </p:nvSpPr>
            <p:spPr>
              <a:xfrm>
                <a:off x="5265940" y="3647495"/>
                <a:ext cx="558751" cy="397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+mj-lt"/>
                  </a:rPr>
                  <a:t>8ns</a:t>
                </a:r>
                <a:endParaRPr lang="ru-RU" sz="1600" dirty="0">
                  <a:latin typeface="+mj-lt"/>
                </a:endParaRPr>
              </a:p>
            </p:txBody>
          </p:sp>
        </p:grpSp>
        <p:grpSp>
          <p:nvGrpSpPr>
            <p:cNvPr id="249" name="Group 248"/>
            <p:cNvGrpSpPr/>
            <p:nvPr/>
          </p:nvGrpSpPr>
          <p:grpSpPr>
            <a:xfrm>
              <a:off x="5525791" y="1483009"/>
              <a:ext cx="680955" cy="397066"/>
              <a:chOff x="5204837" y="3647495"/>
              <a:chExt cx="680955" cy="397066"/>
            </a:xfrm>
          </p:grpSpPr>
          <p:sp>
            <p:nvSpPr>
              <p:cNvPr id="250" name="Oval 249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51" name="TextBox 250"/>
              <p:cNvSpPr txBox="1"/>
              <p:nvPr/>
            </p:nvSpPr>
            <p:spPr>
              <a:xfrm>
                <a:off x="5204837" y="3647495"/>
                <a:ext cx="680955" cy="397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+mj-lt"/>
                  </a:rPr>
                  <a:t>12ns</a:t>
                </a:r>
                <a:endParaRPr lang="ru-RU" sz="1600" dirty="0">
                  <a:latin typeface="+mj-lt"/>
                </a:endParaRPr>
              </a:p>
            </p:txBody>
          </p:sp>
        </p:grpSp>
        <p:grpSp>
          <p:nvGrpSpPr>
            <p:cNvPr id="252" name="Group 251"/>
            <p:cNvGrpSpPr/>
            <p:nvPr/>
          </p:nvGrpSpPr>
          <p:grpSpPr>
            <a:xfrm>
              <a:off x="6974843" y="1487463"/>
              <a:ext cx="680955" cy="397066"/>
              <a:chOff x="5204837" y="3647495"/>
              <a:chExt cx="680955" cy="397066"/>
            </a:xfrm>
          </p:grpSpPr>
          <p:sp>
            <p:nvSpPr>
              <p:cNvPr id="253" name="Oval 252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54" name="TextBox 253"/>
              <p:cNvSpPr txBox="1"/>
              <p:nvPr/>
            </p:nvSpPr>
            <p:spPr>
              <a:xfrm>
                <a:off x="5204837" y="3647495"/>
                <a:ext cx="680955" cy="397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+mj-lt"/>
                  </a:rPr>
                  <a:t>16ns</a:t>
                </a:r>
                <a:endParaRPr lang="ru-RU" sz="1600" dirty="0">
                  <a:latin typeface="+mj-lt"/>
                </a:endParaRPr>
              </a:p>
            </p:txBody>
          </p:sp>
        </p:grpSp>
        <p:grpSp>
          <p:nvGrpSpPr>
            <p:cNvPr id="255" name="Group 254"/>
            <p:cNvGrpSpPr/>
            <p:nvPr/>
          </p:nvGrpSpPr>
          <p:grpSpPr>
            <a:xfrm>
              <a:off x="1552942" y="5146908"/>
              <a:ext cx="3546932" cy="627363"/>
              <a:chOff x="1552942" y="2224644"/>
              <a:chExt cx="3546932" cy="627363"/>
            </a:xfrm>
          </p:grpSpPr>
          <p:sp>
            <p:nvSpPr>
              <p:cNvPr id="256" name="TextBox 255"/>
              <p:cNvSpPr txBox="1"/>
              <p:nvPr/>
            </p:nvSpPr>
            <p:spPr>
              <a:xfrm rot="16200000">
                <a:off x="2538791" y="2379130"/>
                <a:ext cx="532279" cy="324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tx2"/>
                    </a:solidFill>
                    <a:latin typeface="+mj-lt"/>
                  </a:rPr>
                  <a:t>wait</a:t>
                </a:r>
                <a:endParaRPr lang="ru-RU" sz="1200" dirty="0">
                  <a:solidFill>
                    <a:schemeClr val="tx2"/>
                  </a:solidFill>
                  <a:latin typeface="+mj-lt"/>
                </a:endParaRPr>
              </a:p>
            </p:txBody>
          </p:sp>
          <p:sp>
            <p:nvSpPr>
              <p:cNvPr id="257" name="Rectangle 256"/>
              <p:cNvSpPr/>
              <p:nvPr/>
            </p:nvSpPr>
            <p:spPr bwMode="auto">
              <a:xfrm>
                <a:off x="1552942" y="2224644"/>
                <a:ext cx="707161" cy="627363"/>
              </a:xfrm>
              <a:prstGeom prst="rect">
                <a:avLst/>
              </a:prstGeom>
              <a:solidFill>
                <a:srgbClr val="FFCC99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F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58" name="Rectangle 257"/>
              <p:cNvSpPr/>
              <p:nvPr/>
            </p:nvSpPr>
            <p:spPr bwMode="auto">
              <a:xfrm>
                <a:off x="2255853" y="2224644"/>
                <a:ext cx="381872" cy="627363"/>
              </a:xfrm>
              <a:prstGeom prst="rect">
                <a:avLst/>
              </a:prstGeom>
              <a:solidFill>
                <a:srgbClr val="ADE9FF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D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59" name="Rectangle 258"/>
              <p:cNvSpPr/>
              <p:nvPr/>
            </p:nvSpPr>
            <p:spPr bwMode="auto">
              <a:xfrm>
                <a:off x="2967763" y="2224644"/>
                <a:ext cx="707161" cy="627363"/>
              </a:xfrm>
              <a:prstGeom prst="rect">
                <a:avLst/>
              </a:prstGeom>
              <a:solidFill>
                <a:srgbClr val="92D050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E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60" name="Rectangle 259"/>
              <p:cNvSpPr/>
              <p:nvPr/>
            </p:nvSpPr>
            <p:spPr bwMode="auto">
              <a:xfrm>
                <a:off x="3677870" y="2224644"/>
                <a:ext cx="707161" cy="627363"/>
              </a:xfrm>
              <a:prstGeom prst="rect">
                <a:avLst/>
              </a:prstGeom>
              <a:solidFill>
                <a:schemeClr val="accent4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M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61" name="Rectangle 260"/>
              <p:cNvSpPr/>
              <p:nvPr/>
            </p:nvSpPr>
            <p:spPr bwMode="auto">
              <a:xfrm>
                <a:off x="4386534" y="2224644"/>
                <a:ext cx="379435" cy="627363"/>
              </a:xfrm>
              <a:prstGeom prst="rect">
                <a:avLst/>
              </a:prstGeom>
              <a:solidFill>
                <a:srgbClr val="DD8DE3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W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62" name="TextBox 261"/>
              <p:cNvSpPr txBox="1"/>
              <p:nvPr/>
            </p:nvSpPr>
            <p:spPr>
              <a:xfrm rot="16200000">
                <a:off x="4671298" y="2378870"/>
                <a:ext cx="532279" cy="324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tx2"/>
                    </a:solidFill>
                    <a:latin typeface="+mj-lt"/>
                  </a:rPr>
                  <a:t>wait</a:t>
                </a:r>
                <a:endParaRPr lang="ru-RU" sz="1200" dirty="0">
                  <a:solidFill>
                    <a:schemeClr val="tx2"/>
                  </a:solidFill>
                  <a:latin typeface="+mj-lt"/>
                </a:endParaRPr>
              </a:p>
            </p:txBody>
          </p:sp>
        </p:grpSp>
        <p:sp>
          <p:nvSpPr>
            <p:cNvPr id="263" name="TextBox 262"/>
            <p:cNvSpPr txBox="1"/>
            <p:nvPr/>
          </p:nvSpPr>
          <p:spPr>
            <a:xfrm>
              <a:off x="714701" y="5226254"/>
              <a:ext cx="689972" cy="4331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>
                  <a:latin typeface="+mj-lt"/>
                </a:rPr>
                <a:t>PC</a:t>
              </a:r>
              <a:endParaRPr lang="ru-RU" dirty="0">
                <a:latin typeface="+mj-lt"/>
              </a:endParaRP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372277" y="5856874"/>
              <a:ext cx="1032397" cy="4331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>
                  <a:latin typeface="+mj-lt"/>
                </a:rPr>
                <a:t>PC + 4</a:t>
              </a:r>
              <a:endParaRPr lang="ru-RU" dirty="0">
                <a:latin typeface="+mj-lt"/>
              </a:endParaRP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372277" y="6514591"/>
              <a:ext cx="1032397" cy="4331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>
                  <a:latin typeface="+mj-lt"/>
                </a:rPr>
                <a:t>PC + 8</a:t>
              </a:r>
              <a:endParaRPr lang="ru-RU" dirty="0">
                <a:latin typeface="+mj-lt"/>
              </a:endParaRPr>
            </a:p>
          </p:txBody>
        </p:sp>
        <p:grpSp>
          <p:nvGrpSpPr>
            <p:cNvPr id="266" name="Group 265"/>
            <p:cNvGrpSpPr/>
            <p:nvPr/>
          </p:nvGrpSpPr>
          <p:grpSpPr>
            <a:xfrm>
              <a:off x="2260925" y="5773870"/>
              <a:ext cx="3546932" cy="627363"/>
              <a:chOff x="1552942" y="2224644"/>
              <a:chExt cx="3546932" cy="627363"/>
            </a:xfrm>
          </p:grpSpPr>
          <p:sp>
            <p:nvSpPr>
              <p:cNvPr id="267" name="TextBox 266"/>
              <p:cNvSpPr txBox="1"/>
              <p:nvPr/>
            </p:nvSpPr>
            <p:spPr>
              <a:xfrm rot="16200000">
                <a:off x="2538791" y="2379130"/>
                <a:ext cx="532279" cy="324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tx2"/>
                    </a:solidFill>
                    <a:latin typeface="+mj-lt"/>
                  </a:rPr>
                  <a:t>wait</a:t>
                </a:r>
                <a:endParaRPr lang="ru-RU" sz="1200" dirty="0">
                  <a:solidFill>
                    <a:schemeClr val="tx2"/>
                  </a:solidFill>
                  <a:latin typeface="+mj-lt"/>
                </a:endParaRPr>
              </a:p>
            </p:txBody>
          </p:sp>
          <p:sp>
            <p:nvSpPr>
              <p:cNvPr id="268" name="Rectangle 267"/>
              <p:cNvSpPr/>
              <p:nvPr/>
            </p:nvSpPr>
            <p:spPr bwMode="auto">
              <a:xfrm>
                <a:off x="1552942" y="2224644"/>
                <a:ext cx="707161" cy="627363"/>
              </a:xfrm>
              <a:prstGeom prst="rect">
                <a:avLst/>
              </a:prstGeom>
              <a:solidFill>
                <a:srgbClr val="FFCC99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F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69" name="Rectangle 268"/>
              <p:cNvSpPr/>
              <p:nvPr/>
            </p:nvSpPr>
            <p:spPr bwMode="auto">
              <a:xfrm>
                <a:off x="2261604" y="2224644"/>
                <a:ext cx="381872" cy="627363"/>
              </a:xfrm>
              <a:prstGeom prst="rect">
                <a:avLst/>
              </a:prstGeom>
              <a:solidFill>
                <a:srgbClr val="ADE9FF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D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70" name="Rectangle 269"/>
              <p:cNvSpPr/>
              <p:nvPr/>
            </p:nvSpPr>
            <p:spPr bwMode="auto">
              <a:xfrm>
                <a:off x="2967763" y="2224644"/>
                <a:ext cx="707161" cy="627363"/>
              </a:xfrm>
              <a:prstGeom prst="rect">
                <a:avLst/>
              </a:prstGeom>
              <a:solidFill>
                <a:srgbClr val="92D050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E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71" name="Rectangle 270"/>
              <p:cNvSpPr/>
              <p:nvPr/>
            </p:nvSpPr>
            <p:spPr bwMode="auto">
              <a:xfrm>
                <a:off x="3677870" y="2224644"/>
                <a:ext cx="707161" cy="627363"/>
              </a:xfrm>
              <a:prstGeom prst="rect">
                <a:avLst/>
              </a:prstGeom>
              <a:solidFill>
                <a:schemeClr val="accent4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M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72" name="Rectangle 271"/>
              <p:cNvSpPr/>
              <p:nvPr/>
            </p:nvSpPr>
            <p:spPr bwMode="auto">
              <a:xfrm>
                <a:off x="4386534" y="2224644"/>
                <a:ext cx="379435" cy="627363"/>
              </a:xfrm>
              <a:prstGeom prst="rect">
                <a:avLst/>
              </a:prstGeom>
              <a:solidFill>
                <a:srgbClr val="DD8DE3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W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73" name="TextBox 272"/>
              <p:cNvSpPr txBox="1"/>
              <p:nvPr/>
            </p:nvSpPr>
            <p:spPr>
              <a:xfrm rot="16200000">
                <a:off x="4671298" y="2378870"/>
                <a:ext cx="532279" cy="324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tx2"/>
                    </a:solidFill>
                    <a:latin typeface="+mj-lt"/>
                  </a:rPr>
                  <a:t>wait</a:t>
                </a:r>
                <a:endParaRPr lang="ru-RU" sz="1200" dirty="0">
                  <a:solidFill>
                    <a:schemeClr val="tx2"/>
                  </a:solidFill>
                  <a:latin typeface="+mj-lt"/>
                </a:endParaRPr>
              </a:p>
            </p:txBody>
          </p:sp>
        </p:grpSp>
        <p:grpSp>
          <p:nvGrpSpPr>
            <p:cNvPr id="274" name="Group 273"/>
            <p:cNvGrpSpPr/>
            <p:nvPr/>
          </p:nvGrpSpPr>
          <p:grpSpPr>
            <a:xfrm>
              <a:off x="2970241" y="6404115"/>
              <a:ext cx="3546932" cy="627363"/>
              <a:chOff x="1552942" y="2224644"/>
              <a:chExt cx="3546932" cy="627363"/>
            </a:xfrm>
          </p:grpSpPr>
          <p:sp>
            <p:nvSpPr>
              <p:cNvPr id="275" name="TextBox 274"/>
              <p:cNvSpPr txBox="1"/>
              <p:nvPr/>
            </p:nvSpPr>
            <p:spPr>
              <a:xfrm rot="16200000">
                <a:off x="2538791" y="2379130"/>
                <a:ext cx="532279" cy="324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tx2"/>
                    </a:solidFill>
                    <a:latin typeface="+mj-lt"/>
                  </a:rPr>
                  <a:t>wait</a:t>
                </a:r>
                <a:endParaRPr lang="ru-RU" sz="1200" dirty="0">
                  <a:solidFill>
                    <a:schemeClr val="tx2"/>
                  </a:solidFill>
                  <a:latin typeface="+mj-lt"/>
                </a:endParaRPr>
              </a:p>
            </p:txBody>
          </p:sp>
          <p:sp>
            <p:nvSpPr>
              <p:cNvPr id="276" name="Rectangle 275"/>
              <p:cNvSpPr/>
              <p:nvPr/>
            </p:nvSpPr>
            <p:spPr bwMode="auto">
              <a:xfrm>
                <a:off x="1552942" y="2224644"/>
                <a:ext cx="707161" cy="627363"/>
              </a:xfrm>
              <a:prstGeom prst="rect">
                <a:avLst/>
              </a:prstGeom>
              <a:solidFill>
                <a:srgbClr val="FFCC99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F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77" name="Rectangle 276"/>
              <p:cNvSpPr/>
              <p:nvPr/>
            </p:nvSpPr>
            <p:spPr bwMode="auto">
              <a:xfrm>
                <a:off x="2261604" y="2224644"/>
                <a:ext cx="381872" cy="627363"/>
              </a:xfrm>
              <a:prstGeom prst="rect">
                <a:avLst/>
              </a:prstGeom>
              <a:solidFill>
                <a:srgbClr val="ADE9FF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D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78" name="Rectangle 277"/>
              <p:cNvSpPr/>
              <p:nvPr/>
            </p:nvSpPr>
            <p:spPr bwMode="auto">
              <a:xfrm>
                <a:off x="2967763" y="2224644"/>
                <a:ext cx="707161" cy="627363"/>
              </a:xfrm>
              <a:prstGeom prst="rect">
                <a:avLst/>
              </a:prstGeom>
              <a:solidFill>
                <a:srgbClr val="92D050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E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79" name="Rectangle 278"/>
              <p:cNvSpPr/>
              <p:nvPr/>
            </p:nvSpPr>
            <p:spPr bwMode="auto">
              <a:xfrm>
                <a:off x="3677870" y="2224644"/>
                <a:ext cx="707161" cy="627363"/>
              </a:xfrm>
              <a:prstGeom prst="rect">
                <a:avLst/>
              </a:prstGeom>
              <a:solidFill>
                <a:schemeClr val="accent4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M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80" name="Rectangle 279"/>
              <p:cNvSpPr/>
              <p:nvPr/>
            </p:nvSpPr>
            <p:spPr bwMode="auto">
              <a:xfrm>
                <a:off x="4386534" y="2224644"/>
                <a:ext cx="379435" cy="627363"/>
              </a:xfrm>
              <a:prstGeom prst="rect">
                <a:avLst/>
              </a:prstGeom>
              <a:solidFill>
                <a:srgbClr val="DD8DE3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W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81" name="TextBox 280"/>
              <p:cNvSpPr txBox="1"/>
              <p:nvPr/>
            </p:nvSpPr>
            <p:spPr>
              <a:xfrm rot="16200000">
                <a:off x="4671298" y="2378870"/>
                <a:ext cx="532279" cy="324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tx2"/>
                    </a:solidFill>
                    <a:latin typeface="+mj-lt"/>
                  </a:rPr>
                  <a:t>wait</a:t>
                </a:r>
                <a:endParaRPr lang="ru-RU" sz="1200" dirty="0">
                  <a:solidFill>
                    <a:schemeClr val="tx2"/>
                  </a:solidFill>
                  <a:latin typeface="+mj-lt"/>
                </a:endParaRPr>
              </a:p>
            </p:txBody>
          </p:sp>
        </p:grpSp>
        <p:cxnSp>
          <p:nvCxnSpPr>
            <p:cNvPr id="282" name="Straight Arrow Connector 281"/>
            <p:cNvCxnSpPr/>
            <p:nvPr/>
          </p:nvCxnSpPr>
          <p:spPr bwMode="auto">
            <a:xfrm>
              <a:off x="1545440" y="4969773"/>
              <a:ext cx="7292547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 w="lg" len="lg"/>
            </a:ln>
            <a:effectLst/>
          </p:spPr>
        </p:cxnSp>
        <p:sp>
          <p:nvSpPr>
            <p:cNvPr id="283" name="TextBox 282"/>
            <p:cNvSpPr txBox="1"/>
            <p:nvPr/>
          </p:nvSpPr>
          <p:spPr>
            <a:xfrm>
              <a:off x="8241470" y="4580120"/>
              <a:ext cx="664034" cy="397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time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356334" y="4039277"/>
              <a:ext cx="1272117" cy="6858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+mj-lt"/>
                </a:rPr>
                <a:t>Sync signal</a:t>
              </a:r>
            </a:p>
            <a:p>
              <a:pPr algn="ctr"/>
              <a:r>
                <a:rPr lang="en-US" sz="1600" dirty="0">
                  <a:solidFill>
                    <a:srgbClr val="C00000"/>
                  </a:solidFill>
                  <a:latin typeface="+mj-lt"/>
                </a:rPr>
                <a:t>(clocks) </a:t>
              </a:r>
              <a:endParaRPr lang="ru-RU" sz="1600" dirty="0">
                <a:solidFill>
                  <a:srgbClr val="C00000"/>
                </a:solidFill>
                <a:latin typeface="+mj-lt"/>
              </a:endParaRPr>
            </a:p>
          </p:txBody>
        </p:sp>
        <p:grpSp>
          <p:nvGrpSpPr>
            <p:cNvPr id="285" name="Group 284"/>
            <p:cNvGrpSpPr/>
            <p:nvPr/>
          </p:nvGrpSpPr>
          <p:grpSpPr>
            <a:xfrm>
              <a:off x="2700178" y="4615334"/>
              <a:ext cx="558750" cy="397066"/>
              <a:chOff x="5265941" y="3647495"/>
              <a:chExt cx="558750" cy="397066"/>
            </a:xfrm>
          </p:grpSpPr>
          <p:sp>
            <p:nvSpPr>
              <p:cNvPr id="286" name="Oval 285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87" name="TextBox 286"/>
              <p:cNvSpPr txBox="1"/>
              <p:nvPr/>
            </p:nvSpPr>
            <p:spPr>
              <a:xfrm>
                <a:off x="5265941" y="3647495"/>
                <a:ext cx="558750" cy="397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+mj-lt"/>
                  </a:rPr>
                  <a:t>4ns</a:t>
                </a:r>
                <a:endParaRPr lang="ru-RU" sz="1600" dirty="0">
                  <a:latin typeface="+mj-lt"/>
                </a:endParaRPr>
              </a:p>
            </p:txBody>
          </p:sp>
        </p:grpSp>
        <p:grpSp>
          <p:nvGrpSpPr>
            <p:cNvPr id="288" name="Group 287"/>
            <p:cNvGrpSpPr/>
            <p:nvPr/>
          </p:nvGrpSpPr>
          <p:grpSpPr>
            <a:xfrm>
              <a:off x="4125711" y="4617674"/>
              <a:ext cx="558751" cy="397066"/>
              <a:chOff x="5265940" y="3647495"/>
              <a:chExt cx="558751" cy="397066"/>
            </a:xfrm>
          </p:grpSpPr>
          <p:sp>
            <p:nvSpPr>
              <p:cNvPr id="289" name="Oval 288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90" name="TextBox 289"/>
              <p:cNvSpPr txBox="1"/>
              <p:nvPr/>
            </p:nvSpPr>
            <p:spPr>
              <a:xfrm>
                <a:off x="5265940" y="3647495"/>
                <a:ext cx="558751" cy="397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+mj-lt"/>
                  </a:rPr>
                  <a:t>8ns</a:t>
                </a:r>
                <a:endParaRPr lang="ru-RU" sz="1600" dirty="0">
                  <a:latin typeface="+mj-lt"/>
                </a:endParaRPr>
              </a:p>
            </p:txBody>
          </p:sp>
        </p:grpSp>
        <p:grpSp>
          <p:nvGrpSpPr>
            <p:cNvPr id="291" name="Group 290"/>
            <p:cNvGrpSpPr/>
            <p:nvPr/>
          </p:nvGrpSpPr>
          <p:grpSpPr>
            <a:xfrm>
              <a:off x="5490622" y="4604564"/>
              <a:ext cx="680955" cy="397066"/>
              <a:chOff x="5204837" y="3647495"/>
              <a:chExt cx="680955" cy="397066"/>
            </a:xfrm>
          </p:grpSpPr>
          <p:sp>
            <p:nvSpPr>
              <p:cNvPr id="292" name="Oval 291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93" name="TextBox 292"/>
              <p:cNvSpPr txBox="1"/>
              <p:nvPr/>
            </p:nvSpPr>
            <p:spPr>
              <a:xfrm>
                <a:off x="5204837" y="3647495"/>
                <a:ext cx="680955" cy="397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+mj-lt"/>
                  </a:rPr>
                  <a:t>12ns</a:t>
                </a:r>
                <a:endParaRPr lang="ru-RU" sz="1600" dirty="0">
                  <a:latin typeface="+mj-lt"/>
                </a:endParaRPr>
              </a:p>
            </p:txBody>
          </p:sp>
        </p:grpSp>
        <p:grpSp>
          <p:nvGrpSpPr>
            <p:cNvPr id="294" name="Group 293"/>
            <p:cNvGrpSpPr/>
            <p:nvPr/>
          </p:nvGrpSpPr>
          <p:grpSpPr>
            <a:xfrm>
              <a:off x="6927951" y="4609018"/>
              <a:ext cx="680955" cy="397066"/>
              <a:chOff x="5204837" y="3647495"/>
              <a:chExt cx="680955" cy="397066"/>
            </a:xfrm>
          </p:grpSpPr>
          <p:sp>
            <p:nvSpPr>
              <p:cNvPr id="295" name="Oval 294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96" name="TextBox 295"/>
              <p:cNvSpPr txBox="1"/>
              <p:nvPr/>
            </p:nvSpPr>
            <p:spPr>
              <a:xfrm>
                <a:off x="5204837" y="3647495"/>
                <a:ext cx="680955" cy="397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+mj-lt"/>
                  </a:rPr>
                  <a:t>16ns</a:t>
                </a:r>
                <a:endParaRPr lang="ru-RU" sz="1600" dirty="0">
                  <a:latin typeface="+mj-lt"/>
                </a:endParaRPr>
              </a:p>
            </p:txBody>
          </p:sp>
        </p:grpSp>
        <p:grpSp>
          <p:nvGrpSpPr>
            <p:cNvPr id="297" name="Group 296"/>
            <p:cNvGrpSpPr/>
            <p:nvPr/>
          </p:nvGrpSpPr>
          <p:grpSpPr>
            <a:xfrm>
              <a:off x="1546014" y="5020304"/>
              <a:ext cx="5696578" cy="2176981"/>
              <a:chOff x="1546014" y="3210554"/>
              <a:chExt cx="5696578" cy="2387577"/>
            </a:xfrm>
          </p:grpSpPr>
          <p:cxnSp>
            <p:nvCxnSpPr>
              <p:cNvPr id="298" name="Straight Connector 297"/>
              <p:cNvCxnSpPr/>
              <p:nvPr/>
            </p:nvCxnSpPr>
            <p:spPr bwMode="auto">
              <a:xfrm>
                <a:off x="2260610" y="3210554"/>
                <a:ext cx="0" cy="236220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9" name="Straight Connector 298"/>
              <p:cNvCxnSpPr/>
              <p:nvPr/>
            </p:nvCxnSpPr>
            <p:spPr bwMode="auto">
              <a:xfrm>
                <a:off x="2972335" y="3210554"/>
                <a:ext cx="0" cy="236220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0" name="Straight Connector 299"/>
              <p:cNvCxnSpPr/>
              <p:nvPr/>
            </p:nvCxnSpPr>
            <p:spPr bwMode="auto">
              <a:xfrm>
                <a:off x="3678034" y="3210554"/>
                <a:ext cx="0" cy="236220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1" name="Straight Connector 300"/>
              <p:cNvCxnSpPr/>
              <p:nvPr/>
            </p:nvCxnSpPr>
            <p:spPr bwMode="auto">
              <a:xfrm>
                <a:off x="4385626" y="3210554"/>
                <a:ext cx="0" cy="236220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2" name="Straight Connector 301"/>
              <p:cNvCxnSpPr/>
              <p:nvPr/>
            </p:nvCxnSpPr>
            <p:spPr bwMode="auto">
              <a:xfrm>
                <a:off x="1546014" y="3210554"/>
                <a:ext cx="0" cy="236220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303" name="Group 302"/>
              <p:cNvGrpSpPr/>
              <p:nvPr/>
            </p:nvGrpSpPr>
            <p:grpSpPr>
              <a:xfrm>
                <a:off x="5098340" y="3212484"/>
                <a:ext cx="1417424" cy="2362200"/>
                <a:chOff x="2413010" y="2250440"/>
                <a:chExt cx="1417424" cy="2362200"/>
              </a:xfrm>
            </p:grpSpPr>
            <p:cxnSp>
              <p:nvCxnSpPr>
                <p:cNvPr id="305" name="Straight Connector 304"/>
                <p:cNvCxnSpPr/>
                <p:nvPr/>
              </p:nvCxnSpPr>
              <p:spPr bwMode="auto">
                <a:xfrm>
                  <a:off x="2413010" y="2250440"/>
                  <a:ext cx="0" cy="2362200"/>
                </a:xfrm>
                <a:prstGeom prst="lin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2">
                      <a:lumMod val="50000"/>
                    </a:schemeClr>
                  </a:solidFill>
                  <a:prstDash val="lgDashDot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06" name="Straight Connector 305"/>
                <p:cNvCxnSpPr/>
                <p:nvPr/>
              </p:nvCxnSpPr>
              <p:spPr bwMode="auto">
                <a:xfrm>
                  <a:off x="3124735" y="2250440"/>
                  <a:ext cx="0" cy="2362200"/>
                </a:xfrm>
                <a:prstGeom prst="lin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2">
                      <a:lumMod val="50000"/>
                    </a:schemeClr>
                  </a:solidFill>
                  <a:prstDash val="lgDashDot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07" name="Straight Connector 306"/>
                <p:cNvCxnSpPr/>
                <p:nvPr/>
              </p:nvCxnSpPr>
              <p:spPr bwMode="auto">
                <a:xfrm>
                  <a:off x="3830434" y="2250440"/>
                  <a:ext cx="0" cy="2362200"/>
                </a:xfrm>
                <a:prstGeom prst="lin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2">
                      <a:lumMod val="50000"/>
                    </a:schemeClr>
                  </a:solidFill>
                  <a:prstDash val="lgDashDot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304" name="Straight Connector 303"/>
              <p:cNvCxnSpPr/>
              <p:nvPr/>
            </p:nvCxnSpPr>
            <p:spPr bwMode="auto">
              <a:xfrm>
                <a:off x="7242592" y="3235931"/>
                <a:ext cx="0" cy="236220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08" name="Group 307"/>
            <p:cNvGrpSpPr/>
            <p:nvPr/>
          </p:nvGrpSpPr>
          <p:grpSpPr>
            <a:xfrm>
              <a:off x="1547446" y="4202429"/>
              <a:ext cx="5685688" cy="433754"/>
              <a:chOff x="1547446" y="4818185"/>
              <a:chExt cx="5685688" cy="433754"/>
            </a:xfrm>
          </p:grpSpPr>
          <p:sp>
            <p:nvSpPr>
              <p:cNvPr id="309" name="Freeform 308"/>
              <p:cNvSpPr/>
              <p:nvPr/>
            </p:nvSpPr>
            <p:spPr bwMode="auto">
              <a:xfrm flipV="1">
                <a:off x="1547446" y="4818185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algn="ctr"/>
                <a:endParaRPr lang="ru-RU" sz="1600">
                  <a:latin typeface="+mj-lt"/>
                </a:endParaRPr>
              </a:p>
            </p:txBody>
          </p:sp>
          <p:sp>
            <p:nvSpPr>
              <p:cNvPr id="310" name="Freeform 309"/>
              <p:cNvSpPr/>
              <p:nvPr/>
            </p:nvSpPr>
            <p:spPr bwMode="auto">
              <a:xfrm flipV="1">
                <a:off x="2262550" y="4818185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algn="ctr"/>
                <a:endParaRPr lang="ru-RU" sz="1600">
                  <a:latin typeface="+mj-lt"/>
                </a:endParaRPr>
              </a:p>
            </p:txBody>
          </p:sp>
          <p:sp>
            <p:nvSpPr>
              <p:cNvPr id="311" name="Freeform 310"/>
              <p:cNvSpPr/>
              <p:nvPr/>
            </p:nvSpPr>
            <p:spPr bwMode="auto">
              <a:xfrm flipV="1">
                <a:off x="2965938" y="4818185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algn="ctr"/>
                <a:endParaRPr lang="ru-RU" sz="1600">
                  <a:latin typeface="+mj-lt"/>
                </a:endParaRPr>
              </a:p>
            </p:txBody>
          </p:sp>
          <p:sp>
            <p:nvSpPr>
              <p:cNvPr id="312" name="Freeform 311"/>
              <p:cNvSpPr/>
              <p:nvPr/>
            </p:nvSpPr>
            <p:spPr bwMode="auto">
              <a:xfrm flipV="1">
                <a:off x="3681042" y="4818185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algn="ctr"/>
                <a:endParaRPr lang="ru-RU" sz="1600">
                  <a:latin typeface="+mj-lt"/>
                </a:endParaRPr>
              </a:p>
            </p:txBody>
          </p:sp>
          <p:sp>
            <p:nvSpPr>
              <p:cNvPr id="313" name="Freeform 312"/>
              <p:cNvSpPr/>
              <p:nvPr/>
            </p:nvSpPr>
            <p:spPr bwMode="auto">
              <a:xfrm flipV="1">
                <a:off x="4396153" y="4841632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algn="ctr"/>
                <a:endParaRPr lang="ru-RU" sz="1600">
                  <a:latin typeface="+mj-lt"/>
                </a:endParaRPr>
              </a:p>
            </p:txBody>
          </p:sp>
          <p:sp>
            <p:nvSpPr>
              <p:cNvPr id="314" name="Freeform 313"/>
              <p:cNvSpPr/>
              <p:nvPr/>
            </p:nvSpPr>
            <p:spPr bwMode="auto">
              <a:xfrm flipV="1">
                <a:off x="5111257" y="4841632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algn="ctr"/>
                <a:endParaRPr lang="ru-RU" sz="1600">
                  <a:latin typeface="+mj-lt"/>
                </a:endParaRPr>
              </a:p>
            </p:txBody>
          </p:sp>
          <p:sp>
            <p:nvSpPr>
              <p:cNvPr id="315" name="Freeform 314"/>
              <p:cNvSpPr/>
              <p:nvPr/>
            </p:nvSpPr>
            <p:spPr bwMode="auto">
              <a:xfrm flipV="1">
                <a:off x="5814645" y="4841632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algn="ctr"/>
                <a:endParaRPr lang="ru-RU" sz="1600">
                  <a:latin typeface="+mj-lt"/>
                </a:endParaRPr>
              </a:p>
            </p:txBody>
          </p:sp>
          <p:sp>
            <p:nvSpPr>
              <p:cNvPr id="316" name="Freeform 315"/>
              <p:cNvSpPr/>
              <p:nvPr/>
            </p:nvSpPr>
            <p:spPr bwMode="auto">
              <a:xfrm flipV="1">
                <a:off x="6529749" y="4841632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algn="ctr"/>
                <a:endParaRPr lang="ru-RU" sz="1600">
                  <a:latin typeface="+mj-lt"/>
                </a:endParaRPr>
              </a:p>
            </p:txBody>
          </p:sp>
        </p:grpSp>
      </p:grpSp>
      <p:sp>
        <p:nvSpPr>
          <p:cNvPr id="38" name="Rectangle 37"/>
          <p:cNvSpPr/>
          <p:nvPr/>
        </p:nvSpPr>
        <p:spPr>
          <a:xfrm rot="16200000">
            <a:off x="-195677" y="4819038"/>
            <a:ext cx="14972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kern="0" dirty="0">
                <a:solidFill>
                  <a:srgbClr val="00B050"/>
                </a:solidFill>
                <a:latin typeface="+mj-lt"/>
                <a:ea typeface="+mj-ea"/>
              </a:rPr>
              <a:t>Pipelined </a:t>
            </a:r>
            <a:endParaRPr lang="ru-RU" sz="1400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317" name="Rectangle 316"/>
          <p:cNvSpPr/>
          <p:nvPr/>
        </p:nvSpPr>
        <p:spPr>
          <a:xfrm rot="16200000">
            <a:off x="-503469" y="1981526"/>
            <a:ext cx="20782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kern="0" dirty="0">
                <a:solidFill>
                  <a:srgbClr val="FF0000"/>
                </a:solidFill>
                <a:latin typeface="+mj-lt"/>
                <a:ea typeface="+mj-ea"/>
              </a:rPr>
              <a:t>Non-Pipelined</a:t>
            </a:r>
            <a:endParaRPr lang="ru-RU" sz="1400" dirty="0">
              <a:solidFill>
                <a:srgbClr val="FF0000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angle 106"/>
              <p:cNvSpPr/>
              <p:nvPr/>
            </p:nvSpPr>
            <p:spPr>
              <a:xfrm>
                <a:off x="8558336" y="3094219"/>
                <a:ext cx="3377271" cy="70359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solidFill>
                            <a:srgbClr val="061922"/>
                          </a:solidFill>
                          <a:latin typeface="Cambria Math" panose="02040503050406030204" pitchFamily="18" charset="0"/>
                        </a:rPr>
                        <m:t>Speedup</m:t>
                      </m:r>
                      <m:r>
                        <a:rPr lang="en-US">
                          <a:solidFill>
                            <a:srgbClr val="06192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6192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0619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61922"/>
                                  </a:solidFill>
                                  <a:latin typeface="Cambria Math" panose="02040503050406030204" pitchFamily="18" charset="0"/>
                                </a:rPr>
                                <m:t>𝐼𝑃𝑆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ipelined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0619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61922"/>
                                  </a:solidFill>
                                  <a:latin typeface="Cambria Math" panose="02040503050406030204" pitchFamily="18" charset="0"/>
                                </a:rPr>
                                <m:t>𝐼𝑃𝑆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non</m:t>
                              </m:r>
                              <m:r>
                                <a:rPr lang="en-US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pipelined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ru-RU" b="1" dirty="0">
                  <a:solidFill>
                    <a:srgbClr val="061922"/>
                  </a:solidFill>
                </a:endParaRPr>
              </a:p>
            </p:txBody>
          </p:sp>
        </mc:Choice>
        <mc:Fallback xmlns="">
          <p:sp>
            <p:nvSpPr>
              <p:cNvPr id="107" name="Rectangle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8336" y="3094219"/>
                <a:ext cx="3377271" cy="7035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26.10.2020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81850" y="5624512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9248775" y="1493757"/>
            <a:ext cx="2291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IPC = 1</a:t>
            </a:r>
            <a:br>
              <a:rPr lang="en-US" dirty="0"/>
            </a:br>
            <a:r>
              <a:rPr lang="en-US" dirty="0"/>
              <a:t>f = 1 / 8 ns = 125 MHz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9248775" y="4824467"/>
            <a:ext cx="2291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IPC = 1</a:t>
            </a:r>
          </a:p>
          <a:p>
            <a:r>
              <a:rPr lang="en-US" dirty="0"/>
              <a:t>f = 1 / 2 ns = 500 MHz</a:t>
            </a:r>
            <a:endParaRPr lang="ru-RU" dirty="0"/>
          </a:p>
        </p:txBody>
      </p:sp>
      <p:sp>
        <p:nvSpPr>
          <p:cNvPr id="8" name="Rectangle 7"/>
          <p:cNvSpPr/>
          <p:nvPr/>
        </p:nvSpPr>
        <p:spPr>
          <a:xfrm>
            <a:off x="9836412" y="1568450"/>
            <a:ext cx="35391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5" name="Rectangle 114"/>
          <p:cNvSpPr/>
          <p:nvPr/>
        </p:nvSpPr>
        <p:spPr>
          <a:xfrm>
            <a:off x="9818456" y="4908644"/>
            <a:ext cx="35391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6" name="Rectangle 115"/>
          <p:cNvSpPr/>
          <p:nvPr/>
        </p:nvSpPr>
        <p:spPr>
          <a:xfrm>
            <a:off x="9261578" y="1852357"/>
            <a:ext cx="35391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7" name="Rectangle 116"/>
          <p:cNvSpPr/>
          <p:nvPr/>
        </p:nvSpPr>
        <p:spPr>
          <a:xfrm>
            <a:off x="9628291" y="1851325"/>
            <a:ext cx="1844632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8" name="Rectangle 117"/>
          <p:cNvSpPr/>
          <p:nvPr/>
        </p:nvSpPr>
        <p:spPr>
          <a:xfrm>
            <a:off x="9628291" y="5189721"/>
            <a:ext cx="1844632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9" name="Rectangle 118"/>
          <p:cNvSpPr/>
          <p:nvPr/>
        </p:nvSpPr>
        <p:spPr>
          <a:xfrm>
            <a:off x="9248775" y="5189721"/>
            <a:ext cx="35391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8529334" y="2692299"/>
            <a:ext cx="1686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IPS = IPC * f</a:t>
            </a:r>
            <a:endParaRPr lang="en-US" dirty="0">
              <a:solidFill>
                <a:srgbClr val="061922"/>
              </a:solidFill>
              <a:latin typeface="Cambria Math" panose="020405030504060302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29092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7" grpId="0"/>
      <p:bldP spid="113" grpId="0"/>
      <p:bldP spid="8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Straight Connector 225"/>
          <p:cNvCxnSpPr>
            <a:stCxn id="151" idx="3"/>
            <a:endCxn id="204" idx="2"/>
          </p:cNvCxnSpPr>
          <p:nvPr/>
        </p:nvCxnSpPr>
        <p:spPr bwMode="auto">
          <a:xfrm>
            <a:off x="5556358" y="3689346"/>
            <a:ext cx="701875" cy="2609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RISC-V </a:t>
            </a:r>
            <a:r>
              <a:rPr lang="en-US" dirty="0"/>
              <a:t>Pipeline</a:t>
            </a:r>
            <a:endParaRPr lang="ru-RU" dirty="0"/>
          </a:p>
        </p:txBody>
      </p:sp>
      <p:grpSp>
        <p:nvGrpSpPr>
          <p:cNvPr id="46" name="Group 45"/>
          <p:cNvGrpSpPr/>
          <p:nvPr/>
        </p:nvGrpSpPr>
        <p:grpSpPr>
          <a:xfrm>
            <a:off x="2184747" y="2193740"/>
            <a:ext cx="381836" cy="470570"/>
            <a:chOff x="102806" y="1514471"/>
            <a:chExt cx="507649" cy="625620"/>
          </a:xfrm>
        </p:grpSpPr>
        <p:grpSp>
          <p:nvGrpSpPr>
            <p:cNvPr id="80" name="Group 79"/>
            <p:cNvGrpSpPr/>
            <p:nvPr/>
          </p:nvGrpSpPr>
          <p:grpSpPr>
            <a:xfrm>
              <a:off x="102806" y="1514471"/>
              <a:ext cx="507649" cy="625620"/>
              <a:chOff x="2891579" y="2694759"/>
              <a:chExt cx="668596" cy="823968"/>
            </a:xfrm>
          </p:grpSpPr>
          <p:sp>
            <p:nvSpPr>
              <p:cNvPr id="82" name="Rectangle 81"/>
              <p:cNvSpPr/>
              <p:nvPr/>
            </p:nvSpPr>
            <p:spPr bwMode="auto">
              <a:xfrm>
                <a:off x="2991378" y="2694759"/>
                <a:ext cx="468998" cy="82396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2891579" y="2872568"/>
                <a:ext cx="668596" cy="4580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>
                    <a:latin typeface="Neo Sans Intel Medium" panose="020B0604020202020204" pitchFamily="34" charset="0"/>
                  </a:rPr>
                  <a:t>PC</a:t>
                </a:r>
              </a:p>
            </p:txBody>
          </p:sp>
        </p:grpSp>
        <p:sp>
          <p:nvSpPr>
            <p:cNvPr id="81" name="Isosceles Triangle 80"/>
            <p:cNvSpPr/>
            <p:nvPr/>
          </p:nvSpPr>
          <p:spPr bwMode="auto">
            <a:xfrm rot="19800000">
              <a:off x="155044" y="1973506"/>
              <a:ext cx="89552" cy="77200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>
                <a:latin typeface="Neo Sans Intel" pitchFamily="34" charset="0"/>
                <a:cs typeface="Arial" pitchFamily="34" charset="0"/>
              </a:endParaRPr>
            </a:p>
          </p:txBody>
        </p:sp>
      </p:grpSp>
      <p:cxnSp>
        <p:nvCxnSpPr>
          <p:cNvPr id="47" name="Straight Arrow Connector 46"/>
          <p:cNvCxnSpPr>
            <a:stCxn id="82" idx="2"/>
            <a:endCxn id="48" idx="0"/>
          </p:cNvCxnSpPr>
          <p:nvPr/>
        </p:nvCxnSpPr>
        <p:spPr bwMode="auto">
          <a:xfrm flipH="1">
            <a:off x="2375410" y="2664311"/>
            <a:ext cx="256" cy="135729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Oval 47"/>
          <p:cNvSpPr/>
          <p:nvPr/>
        </p:nvSpPr>
        <p:spPr bwMode="auto">
          <a:xfrm>
            <a:off x="2348155" y="2800040"/>
            <a:ext cx="54511" cy="54511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50" name="Straight Arrow Connector 49"/>
          <p:cNvCxnSpPr>
            <a:stCxn id="48" idx="4"/>
          </p:cNvCxnSpPr>
          <p:nvPr/>
        </p:nvCxnSpPr>
        <p:spPr bwMode="auto">
          <a:xfrm flipH="1">
            <a:off x="2375410" y="2854551"/>
            <a:ext cx="1" cy="17327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36" name="Group 135"/>
          <p:cNvGrpSpPr/>
          <p:nvPr/>
        </p:nvGrpSpPr>
        <p:grpSpPr>
          <a:xfrm>
            <a:off x="2158672" y="3043326"/>
            <a:ext cx="952882" cy="914028"/>
            <a:chOff x="3126744" y="3598050"/>
            <a:chExt cx="1445257" cy="1386326"/>
          </a:xfrm>
        </p:grpSpPr>
        <p:sp>
          <p:nvSpPr>
            <p:cNvPr id="137" name="Rectangle 136"/>
            <p:cNvSpPr/>
            <p:nvPr/>
          </p:nvSpPr>
          <p:spPr bwMode="auto">
            <a:xfrm>
              <a:off x="3126744" y="3598050"/>
              <a:ext cx="1445256" cy="1386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3364669" y="3598108"/>
              <a:ext cx="280186" cy="396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100" dirty="0">
                <a:latin typeface="Neo Sans Intel" panose="020B0504020202020204" pitchFamily="34" charset="0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4275615" y="3692678"/>
              <a:ext cx="296386" cy="396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sz="1100" dirty="0">
                <a:latin typeface="Neo Sans Intel" panose="020B0504020202020204" pitchFamily="34" charset="0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234516" y="4025270"/>
              <a:ext cx="1259906" cy="4668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>
                  <a:latin typeface="Neo Sans Intel Medium" panose="020B0604020202020204" pitchFamily="34" charset="0"/>
                </a:rPr>
                <a:t>Memory</a:t>
              </a:r>
              <a:endParaRPr lang="en-US" sz="1400" dirty="0">
                <a:latin typeface="Neo Sans Intel Medium" panose="020B0604020202020204" pitchFamily="34" charset="0"/>
              </a:endParaRPr>
            </a:p>
          </p:txBody>
        </p:sp>
      </p:grpSp>
      <p:cxnSp>
        <p:nvCxnSpPr>
          <p:cNvPr id="141" name="Straight Arrow Connector 140"/>
          <p:cNvCxnSpPr>
            <a:endCxn id="170" idx="2"/>
          </p:cNvCxnSpPr>
          <p:nvPr/>
        </p:nvCxnSpPr>
        <p:spPr bwMode="auto">
          <a:xfrm>
            <a:off x="3117361" y="3191934"/>
            <a:ext cx="600555" cy="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46" name="Group 145"/>
          <p:cNvGrpSpPr/>
          <p:nvPr/>
        </p:nvGrpSpPr>
        <p:grpSpPr>
          <a:xfrm>
            <a:off x="4480654" y="3030552"/>
            <a:ext cx="1167978" cy="1418904"/>
            <a:chOff x="4488101" y="3657632"/>
            <a:chExt cx="1552821" cy="1886426"/>
          </a:xfrm>
        </p:grpSpPr>
        <p:sp>
          <p:nvSpPr>
            <p:cNvPr id="147" name="Rectangle 146"/>
            <p:cNvSpPr/>
            <p:nvPr/>
          </p:nvSpPr>
          <p:spPr bwMode="auto">
            <a:xfrm>
              <a:off x="4490028" y="3657632"/>
              <a:ext cx="1550894" cy="18706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4492305" y="3741384"/>
              <a:ext cx="245599" cy="347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100" b="1" dirty="0">
                <a:latin typeface="Neo Sans Intel" panose="020B0504020202020204" pitchFamily="34" charset="0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5952523" y="3702375"/>
              <a:ext cx="88399" cy="34780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endParaRPr lang="en-US" sz="1100" b="1" dirty="0">
                <a:latin typeface="Neo Sans Intel" panose="020B0504020202020204" pitchFamily="34" charset="0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666812" y="4328901"/>
              <a:ext cx="1251432" cy="4091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>
                  <a:latin typeface="Neo Sans Intel Medium" panose="020B0604020202020204" pitchFamily="34" charset="0"/>
                </a:rPr>
                <a:t>Registers</a:t>
              </a:r>
              <a:endParaRPr lang="en-US" sz="1400" dirty="0">
                <a:latin typeface="Neo Sans Intel Medium" panose="020B0604020202020204" pitchFamily="34" charset="0"/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4492305" y="4215468"/>
              <a:ext cx="245599" cy="347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100" b="1" dirty="0">
                <a:latin typeface="Neo Sans Intel" panose="020B0504020202020204" pitchFamily="34" charset="0"/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5902089" y="4406640"/>
              <a:ext cx="137145" cy="347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sz="1100" b="1" dirty="0">
                <a:latin typeface="Neo Sans Intel" panose="020B0504020202020204" pitchFamily="34" charset="0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4488101" y="4754853"/>
              <a:ext cx="245599" cy="347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100" b="1" dirty="0">
                <a:latin typeface="Neo Sans Intel" panose="020B0504020202020204" pitchFamily="34" charset="0"/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4488101" y="5196249"/>
              <a:ext cx="245599" cy="347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100" b="1" dirty="0">
                <a:latin typeface="Neo Sans Intel" panose="020B0504020202020204" pitchFamily="34" charset="0"/>
              </a:endParaRPr>
            </a:p>
          </p:txBody>
        </p:sp>
        <p:sp>
          <p:nvSpPr>
            <p:cNvPr id="158" name="Rectangle 157"/>
            <p:cNvSpPr/>
            <p:nvPr/>
          </p:nvSpPr>
          <p:spPr bwMode="auto">
            <a:xfrm>
              <a:off x="5194990" y="3666551"/>
              <a:ext cx="133350" cy="1333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</p:grpSp>
      <p:cxnSp>
        <p:nvCxnSpPr>
          <p:cNvPr id="159" name="Straight Connector 158"/>
          <p:cNvCxnSpPr>
            <a:endCxn id="147" idx="0"/>
          </p:cNvCxnSpPr>
          <p:nvPr/>
        </p:nvCxnSpPr>
        <p:spPr bwMode="auto">
          <a:xfrm>
            <a:off x="5065368" y="2904450"/>
            <a:ext cx="1" cy="126103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0" name="Straight Arrow Connector 159"/>
          <p:cNvCxnSpPr>
            <a:stCxn id="149" idx="3"/>
            <a:endCxn id="165" idx="1"/>
          </p:cNvCxnSpPr>
          <p:nvPr/>
        </p:nvCxnSpPr>
        <p:spPr bwMode="auto">
          <a:xfrm flipV="1">
            <a:off x="5648632" y="3194741"/>
            <a:ext cx="1130032" cy="27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61" name="Group 160"/>
          <p:cNvGrpSpPr/>
          <p:nvPr/>
        </p:nvGrpSpPr>
        <p:grpSpPr>
          <a:xfrm>
            <a:off x="6778665" y="2958564"/>
            <a:ext cx="547227" cy="1082965"/>
            <a:chOff x="6728724" y="3121968"/>
            <a:chExt cx="727535" cy="1439797"/>
          </a:xfrm>
        </p:grpSpPr>
        <p:sp>
          <p:nvSpPr>
            <p:cNvPr id="162" name="Freeform 127"/>
            <p:cNvSpPr>
              <a:spLocks/>
            </p:cNvSpPr>
            <p:nvPr/>
          </p:nvSpPr>
          <p:spPr bwMode="auto">
            <a:xfrm>
              <a:off x="6728724" y="3121968"/>
              <a:ext cx="727535" cy="1439797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6858085" y="3926238"/>
              <a:ext cx="465836" cy="2864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>
                  <a:latin typeface="Neo Sans Intel Medium" panose="020B0604020202020204" pitchFamily="34" charset="0"/>
                </a:rPr>
                <a:t>ALU</a:t>
              </a: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6728724" y="3319972"/>
              <a:ext cx="155484" cy="231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Neo Sans Intel" panose="020B0504020202020204" pitchFamily="34" charset="0"/>
                </a:rPr>
                <a:t> </a:t>
              </a: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6728724" y="4152246"/>
              <a:ext cx="155484" cy="231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Neo Sans Intel" panose="020B0504020202020204" pitchFamily="34" charset="0"/>
                </a:rPr>
                <a:t> </a:t>
              </a: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7360155" y="3870419"/>
              <a:ext cx="90572" cy="12275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endParaRPr lang="en-US" sz="600" dirty="0">
                <a:latin typeface="Neo Sans Intel Medium" panose="020B0604020202020204" pitchFamily="34" charset="0"/>
              </a:endParaRPr>
            </a:p>
          </p:txBody>
        </p:sp>
      </p:grpSp>
      <p:cxnSp>
        <p:nvCxnSpPr>
          <p:cNvPr id="169" name="Elbow Connector 168"/>
          <p:cNvCxnSpPr>
            <a:stCxn id="200" idx="0"/>
            <a:endCxn id="157" idx="1"/>
          </p:cNvCxnSpPr>
          <p:nvPr/>
        </p:nvCxnSpPr>
        <p:spPr bwMode="auto">
          <a:xfrm flipH="1">
            <a:off x="4480655" y="3449801"/>
            <a:ext cx="5689587" cy="868850"/>
          </a:xfrm>
          <a:prstGeom prst="bentConnector5">
            <a:avLst>
              <a:gd name="adj1" fmla="val -4018"/>
              <a:gd name="adj2" fmla="val 175007"/>
              <a:gd name="adj3" fmla="val 104018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70" name="Oval 169"/>
          <p:cNvSpPr/>
          <p:nvPr/>
        </p:nvSpPr>
        <p:spPr bwMode="auto">
          <a:xfrm>
            <a:off x="3717916" y="3164679"/>
            <a:ext cx="54511" cy="54511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171" name="Straight Arrow Connector 170"/>
          <p:cNvCxnSpPr>
            <a:stCxn id="170" idx="6"/>
          </p:cNvCxnSpPr>
          <p:nvPr/>
        </p:nvCxnSpPr>
        <p:spPr bwMode="auto">
          <a:xfrm flipV="1">
            <a:off x="3772427" y="3191911"/>
            <a:ext cx="704317" cy="2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74" name="Elbow Connector 173"/>
          <p:cNvCxnSpPr/>
          <p:nvPr/>
        </p:nvCxnSpPr>
        <p:spPr bwMode="auto">
          <a:xfrm>
            <a:off x="3896273" y="3985224"/>
            <a:ext cx="833889" cy="643782"/>
          </a:xfrm>
          <a:prstGeom prst="bentConnector3">
            <a:avLst>
              <a:gd name="adj1" fmla="val 122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 w="med" len="med"/>
          </a:ln>
          <a:effectLst/>
        </p:spPr>
      </p:cxnSp>
      <p:sp>
        <p:nvSpPr>
          <p:cNvPr id="176" name="TextBox 175"/>
          <p:cNvSpPr txBox="1"/>
          <p:nvPr/>
        </p:nvSpPr>
        <p:spPr>
          <a:xfrm>
            <a:off x="6807684" y="4056404"/>
            <a:ext cx="500458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" dirty="0" err="1">
                <a:solidFill>
                  <a:schemeClr val="accent1"/>
                </a:solidFill>
                <a:latin typeface="Neo Sans Intel" panose="020B0504020202020204" pitchFamily="34" charset="0"/>
              </a:rPr>
              <a:t>ALUop</a:t>
            </a:r>
            <a:endParaRPr lang="en-US" sz="800" dirty="0">
              <a:solidFill>
                <a:schemeClr val="accent1"/>
              </a:solidFill>
              <a:latin typeface="Neo Sans Intel" panose="020B0504020202020204" pitchFamily="34" charset="0"/>
            </a:endParaRPr>
          </a:p>
        </p:txBody>
      </p:sp>
      <p:cxnSp>
        <p:nvCxnSpPr>
          <p:cNvPr id="177" name="Straight Connector 176"/>
          <p:cNvCxnSpPr>
            <a:endCxn id="176" idx="0"/>
          </p:cNvCxnSpPr>
          <p:nvPr/>
        </p:nvCxnSpPr>
        <p:spPr bwMode="auto">
          <a:xfrm>
            <a:off x="7057663" y="3868018"/>
            <a:ext cx="251" cy="188387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9" name="Elbow Connector 178"/>
          <p:cNvCxnSpPr>
            <a:endCxn id="156" idx="1"/>
          </p:cNvCxnSpPr>
          <p:nvPr/>
        </p:nvCxnSpPr>
        <p:spPr bwMode="auto">
          <a:xfrm>
            <a:off x="3739868" y="3579182"/>
            <a:ext cx="740786" cy="407466"/>
          </a:xfrm>
          <a:prstGeom prst="bentConnector3">
            <a:avLst>
              <a:gd name="adj1" fmla="val 711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82" name="Rounded Rectangle 181"/>
          <p:cNvSpPr/>
          <p:nvPr/>
        </p:nvSpPr>
        <p:spPr bwMode="auto">
          <a:xfrm>
            <a:off x="4726986" y="4528155"/>
            <a:ext cx="717323" cy="32870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000" dirty="0">
                <a:latin typeface="Neo Sans Intel Medium" panose="020B0604020202020204" pitchFamily="34" charset="0"/>
                <a:cs typeface="Arial" pitchFamily="34" charset="0"/>
              </a:rPr>
              <a:t>Sign </a:t>
            </a:r>
            <a:r>
              <a:rPr lang="en-US" sz="1000" dirty="0" err="1">
                <a:latin typeface="Neo Sans Intel Medium" panose="020B0604020202020204" pitchFamily="34" charset="0"/>
                <a:cs typeface="Arial" pitchFamily="34" charset="0"/>
              </a:rPr>
              <a:t>ext</a:t>
            </a:r>
            <a:endParaRPr lang="en-US" sz="1000" dirty="0">
              <a:latin typeface="Neo Sans Intel Medium" panose="020B0604020202020204" pitchFamily="34" charset="0"/>
              <a:cs typeface="Arial" pitchFamily="34" charset="0"/>
            </a:endParaRPr>
          </a:p>
        </p:txBody>
      </p:sp>
      <p:cxnSp>
        <p:nvCxnSpPr>
          <p:cNvPr id="183" name="Elbow Connector 182"/>
          <p:cNvCxnSpPr>
            <a:stCxn id="170" idx="4"/>
          </p:cNvCxnSpPr>
          <p:nvPr/>
        </p:nvCxnSpPr>
        <p:spPr bwMode="auto">
          <a:xfrm rot="16200000" flipH="1">
            <a:off x="3461464" y="3502898"/>
            <a:ext cx="1550373" cy="982956"/>
          </a:xfrm>
          <a:prstGeom prst="bentConnector3">
            <a:avLst>
              <a:gd name="adj1" fmla="val 99969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84" name="Group 183"/>
          <p:cNvGrpSpPr/>
          <p:nvPr/>
        </p:nvGrpSpPr>
        <p:grpSpPr>
          <a:xfrm>
            <a:off x="6519062" y="3577626"/>
            <a:ext cx="135684" cy="484051"/>
            <a:chOff x="3390790" y="3616963"/>
            <a:chExt cx="180391" cy="643543"/>
          </a:xfrm>
        </p:grpSpPr>
        <p:sp>
          <p:nvSpPr>
            <p:cNvPr id="185" name="Trapezoid 184"/>
            <p:cNvSpPr/>
            <p:nvPr/>
          </p:nvSpPr>
          <p:spPr bwMode="auto">
            <a:xfrm rot="5400000">
              <a:off x="3159214" y="3848539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 Medium" panose="020B0604020202020204" pitchFamily="34" charset="0"/>
              </a:endParaRPr>
            </a:p>
          </p:txBody>
        </p:sp>
        <p:sp>
          <p:nvSpPr>
            <p:cNvPr id="186" name="Rectangle 158"/>
            <p:cNvSpPr>
              <a:spLocks noChangeArrowheads="1"/>
            </p:cNvSpPr>
            <p:nvPr/>
          </p:nvSpPr>
          <p:spPr bwMode="auto">
            <a:xfrm flipH="1">
              <a:off x="3395877" y="3698344"/>
              <a:ext cx="108737" cy="1432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0</a:t>
              </a:r>
              <a:endParaRPr lang="en-US" sz="700" dirty="0">
                <a:solidFill>
                  <a:srgbClr val="000000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187" name="Rectangle 159"/>
            <p:cNvSpPr>
              <a:spLocks noChangeArrowheads="1"/>
            </p:cNvSpPr>
            <p:nvPr/>
          </p:nvSpPr>
          <p:spPr bwMode="auto">
            <a:xfrm flipH="1">
              <a:off x="3395879" y="4047844"/>
              <a:ext cx="85106" cy="1432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1</a:t>
              </a:r>
            </a:p>
          </p:txBody>
        </p:sp>
      </p:grpSp>
      <p:cxnSp>
        <p:nvCxnSpPr>
          <p:cNvPr id="188" name="Straight Arrow Connector 187"/>
          <p:cNvCxnSpPr>
            <a:stCxn id="185" idx="0"/>
            <a:endCxn id="166" idx="1"/>
          </p:cNvCxnSpPr>
          <p:nvPr/>
        </p:nvCxnSpPr>
        <p:spPr bwMode="auto">
          <a:xfrm>
            <a:off x="6654746" y="3819651"/>
            <a:ext cx="123918" cy="109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89" name="Elbow Connector 188"/>
          <p:cNvCxnSpPr>
            <a:stCxn id="182" idx="3"/>
            <a:endCxn id="210" idx="4"/>
          </p:cNvCxnSpPr>
          <p:nvPr/>
        </p:nvCxnSpPr>
        <p:spPr bwMode="auto">
          <a:xfrm flipV="1">
            <a:off x="5444309" y="3968877"/>
            <a:ext cx="951895" cy="723630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90" name="Group 189"/>
          <p:cNvGrpSpPr/>
          <p:nvPr/>
        </p:nvGrpSpPr>
        <p:grpSpPr>
          <a:xfrm>
            <a:off x="8401457" y="3139648"/>
            <a:ext cx="912843" cy="874968"/>
            <a:chOff x="3124738" y="3598050"/>
            <a:chExt cx="1447262" cy="1387214"/>
          </a:xfrm>
        </p:grpSpPr>
        <p:sp>
          <p:nvSpPr>
            <p:cNvPr id="191" name="Rectangle 190"/>
            <p:cNvSpPr/>
            <p:nvPr/>
          </p:nvSpPr>
          <p:spPr bwMode="auto">
            <a:xfrm>
              <a:off x="3126744" y="3598050"/>
              <a:ext cx="1445256" cy="1386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3124738" y="3606109"/>
              <a:ext cx="292881" cy="41476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endParaRPr lang="en-US" sz="1100" dirty="0">
                <a:latin typeface="Neo Sans Intel" panose="020B0504020202020204" pitchFamily="34" charset="0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4371874" y="3710170"/>
              <a:ext cx="200126" cy="41476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endParaRPr lang="en-US" sz="1100" dirty="0">
                <a:latin typeface="Neo Sans Intel" panose="020B0504020202020204" pitchFamily="34" charset="0"/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3227302" y="4040440"/>
              <a:ext cx="1316992" cy="4879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>
                  <a:latin typeface="Neo Sans Intel Medium" panose="020B0604020202020204" pitchFamily="34" charset="0"/>
                </a:rPr>
                <a:t>Memory</a:t>
              </a:r>
              <a:endParaRPr lang="en-US" sz="1400" dirty="0">
                <a:latin typeface="Neo Sans Intel Medium" panose="020B0604020202020204" pitchFamily="34" charset="0"/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3126747" y="4073408"/>
              <a:ext cx="102130" cy="41476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en-US" sz="1100" dirty="0">
                <a:latin typeface="Neo Sans Intel" panose="020B0504020202020204" pitchFamily="34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3128166" y="4570496"/>
              <a:ext cx="292881" cy="41476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endParaRPr lang="en-US" sz="1100" dirty="0">
                <a:latin typeface="Neo Sans Intel" panose="020B0504020202020204" pitchFamily="34" charset="0"/>
              </a:endParaRPr>
            </a:p>
          </p:txBody>
        </p:sp>
      </p:grpSp>
      <p:cxnSp>
        <p:nvCxnSpPr>
          <p:cNvPr id="198" name="Straight Arrow Connector 197"/>
          <p:cNvCxnSpPr>
            <a:stCxn id="193" idx="3"/>
            <a:endCxn id="201" idx="3"/>
          </p:cNvCxnSpPr>
          <p:nvPr/>
        </p:nvCxnSpPr>
        <p:spPr bwMode="auto">
          <a:xfrm flipV="1">
            <a:off x="9314300" y="3341005"/>
            <a:ext cx="724083" cy="16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99" name="Group 198"/>
          <p:cNvGrpSpPr/>
          <p:nvPr/>
        </p:nvGrpSpPr>
        <p:grpSpPr>
          <a:xfrm>
            <a:off x="10034556" y="3207775"/>
            <a:ext cx="135684" cy="484051"/>
            <a:chOff x="3390790" y="3616963"/>
            <a:chExt cx="180391" cy="643543"/>
          </a:xfrm>
        </p:grpSpPr>
        <p:sp>
          <p:nvSpPr>
            <p:cNvPr id="200" name="Trapezoid 199"/>
            <p:cNvSpPr/>
            <p:nvPr/>
          </p:nvSpPr>
          <p:spPr bwMode="auto">
            <a:xfrm rot="5400000">
              <a:off x="3159214" y="3848539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 Medium" panose="020B0604020202020204" pitchFamily="34" charset="0"/>
              </a:endParaRPr>
            </a:p>
          </p:txBody>
        </p:sp>
        <p:sp>
          <p:nvSpPr>
            <p:cNvPr id="201" name="Rectangle 158"/>
            <p:cNvSpPr>
              <a:spLocks noChangeArrowheads="1"/>
            </p:cNvSpPr>
            <p:nvPr/>
          </p:nvSpPr>
          <p:spPr bwMode="auto">
            <a:xfrm flipH="1">
              <a:off x="3395877" y="3722484"/>
              <a:ext cx="122543" cy="1432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1</a:t>
              </a:r>
            </a:p>
          </p:txBody>
        </p:sp>
        <p:sp>
          <p:nvSpPr>
            <p:cNvPr id="202" name="Rectangle 159"/>
            <p:cNvSpPr>
              <a:spLocks noChangeArrowheads="1"/>
            </p:cNvSpPr>
            <p:nvPr/>
          </p:nvSpPr>
          <p:spPr bwMode="auto">
            <a:xfrm flipH="1">
              <a:off x="3395879" y="4029231"/>
              <a:ext cx="122542" cy="1432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0</a:t>
              </a:r>
            </a:p>
          </p:txBody>
        </p:sp>
      </p:grpSp>
      <p:cxnSp>
        <p:nvCxnSpPr>
          <p:cNvPr id="203" name="Straight Arrow Connector 202"/>
          <p:cNvCxnSpPr>
            <a:stCxn id="168" idx="3"/>
            <a:endCxn id="208" idx="2"/>
          </p:cNvCxnSpPr>
          <p:nvPr/>
        </p:nvCxnSpPr>
        <p:spPr bwMode="auto">
          <a:xfrm flipV="1">
            <a:off x="7321730" y="3567235"/>
            <a:ext cx="786476" cy="45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4" name="Oval 203"/>
          <p:cNvSpPr/>
          <p:nvPr/>
        </p:nvSpPr>
        <p:spPr bwMode="auto">
          <a:xfrm>
            <a:off x="6258233" y="3664699"/>
            <a:ext cx="54511" cy="54511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7108680" y="4444825"/>
            <a:ext cx="71861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" dirty="0">
                <a:latin typeface="Neo Sans Intel" panose="020B0504020202020204" pitchFamily="34" charset="0"/>
              </a:rPr>
              <a:t> </a:t>
            </a:r>
          </a:p>
        </p:txBody>
      </p:sp>
      <p:cxnSp>
        <p:nvCxnSpPr>
          <p:cNvPr id="206" name="Elbow Connector 205"/>
          <p:cNvCxnSpPr>
            <a:stCxn id="204" idx="4"/>
            <a:endCxn id="205" idx="1"/>
          </p:cNvCxnSpPr>
          <p:nvPr/>
        </p:nvCxnSpPr>
        <p:spPr bwMode="auto">
          <a:xfrm rot="16200000" flipH="1">
            <a:off x="6303499" y="3701199"/>
            <a:ext cx="787171" cy="823191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207" name="Elbow Connector 206"/>
          <p:cNvCxnSpPr>
            <a:stCxn id="205" idx="1"/>
            <a:endCxn id="197" idx="1"/>
          </p:cNvCxnSpPr>
          <p:nvPr/>
        </p:nvCxnSpPr>
        <p:spPr bwMode="auto">
          <a:xfrm rot="10800000" flipH="1">
            <a:off x="7108679" y="3883811"/>
            <a:ext cx="1294939" cy="622570"/>
          </a:xfrm>
          <a:prstGeom prst="bentConnector3">
            <a:avLst>
              <a:gd name="adj1" fmla="val 25481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08" name="Oval 207"/>
          <p:cNvSpPr/>
          <p:nvPr/>
        </p:nvSpPr>
        <p:spPr bwMode="auto">
          <a:xfrm>
            <a:off x="8108207" y="3539980"/>
            <a:ext cx="54511" cy="54511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209" name="Elbow Connector 208"/>
          <p:cNvCxnSpPr>
            <a:stCxn id="208" idx="4"/>
            <a:endCxn id="202" idx="3"/>
          </p:cNvCxnSpPr>
          <p:nvPr/>
        </p:nvCxnSpPr>
        <p:spPr bwMode="auto">
          <a:xfrm rot="5400000" flipH="1" flipV="1">
            <a:off x="9075543" y="2631649"/>
            <a:ext cx="22761" cy="1902922"/>
          </a:xfrm>
          <a:prstGeom prst="bentConnector4">
            <a:avLst>
              <a:gd name="adj1" fmla="val -2946101"/>
              <a:gd name="adj2" fmla="val 89558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10" name="Oval 209"/>
          <p:cNvSpPr/>
          <p:nvPr/>
        </p:nvSpPr>
        <p:spPr bwMode="auto">
          <a:xfrm>
            <a:off x="6368948" y="3914366"/>
            <a:ext cx="54511" cy="54511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211" name="Straight Arrow Connector 210"/>
          <p:cNvCxnSpPr>
            <a:stCxn id="210" idx="6"/>
          </p:cNvCxnSpPr>
          <p:nvPr/>
        </p:nvCxnSpPr>
        <p:spPr bwMode="auto">
          <a:xfrm flipV="1">
            <a:off x="6423459" y="3940658"/>
            <a:ext cx="95602" cy="96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12" name="Elbow Connector 211"/>
          <p:cNvCxnSpPr>
            <a:stCxn id="208" idx="0"/>
            <a:endCxn id="192" idx="1"/>
          </p:cNvCxnSpPr>
          <p:nvPr/>
        </p:nvCxnSpPr>
        <p:spPr bwMode="auto">
          <a:xfrm rot="5400000" flipH="1" flipV="1">
            <a:off x="8136239" y="3274761"/>
            <a:ext cx="264443" cy="265994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13" name="TextBox 212"/>
          <p:cNvSpPr txBox="1"/>
          <p:nvPr/>
        </p:nvSpPr>
        <p:spPr>
          <a:xfrm>
            <a:off x="6320112" y="4177186"/>
            <a:ext cx="538930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">
                <a:solidFill>
                  <a:schemeClr val="accent1"/>
                </a:solidFill>
                <a:latin typeface="Neo Sans Intel" panose="020B0504020202020204" pitchFamily="34" charset="0"/>
              </a:rPr>
              <a:t>ALUSrc</a:t>
            </a:r>
            <a:endParaRPr lang="en-US" sz="800" dirty="0">
              <a:solidFill>
                <a:schemeClr val="accent1"/>
              </a:solidFill>
              <a:latin typeface="Neo Sans Intel" panose="020B0504020202020204" pitchFamily="34" charset="0"/>
            </a:endParaRPr>
          </a:p>
        </p:txBody>
      </p:sp>
      <p:cxnSp>
        <p:nvCxnSpPr>
          <p:cNvPr id="214" name="Straight Connector 213"/>
          <p:cNvCxnSpPr>
            <a:stCxn id="185" idx="3"/>
            <a:endCxn id="213" idx="0"/>
          </p:cNvCxnSpPr>
          <p:nvPr/>
        </p:nvCxnSpPr>
        <p:spPr bwMode="auto">
          <a:xfrm>
            <a:off x="6586905" y="4025374"/>
            <a:ext cx="2672" cy="151813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5" name="TextBox 214"/>
          <p:cNvSpPr txBox="1"/>
          <p:nvPr/>
        </p:nvSpPr>
        <p:spPr>
          <a:xfrm>
            <a:off x="8532940" y="2788909"/>
            <a:ext cx="651140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">
                <a:solidFill>
                  <a:schemeClr val="accent1"/>
                </a:solidFill>
                <a:latin typeface="Neo Sans Intel" panose="020B0504020202020204" pitchFamily="34" charset="0"/>
              </a:rPr>
              <a:t>MemWrite</a:t>
            </a:r>
            <a:endParaRPr lang="en-US" sz="800" dirty="0">
              <a:solidFill>
                <a:schemeClr val="accent1"/>
              </a:solidFill>
              <a:latin typeface="Neo Sans Intel" panose="020B0504020202020204" pitchFamily="34" charset="0"/>
            </a:endParaRPr>
          </a:p>
        </p:txBody>
      </p:sp>
      <p:cxnSp>
        <p:nvCxnSpPr>
          <p:cNvPr id="216" name="Straight Connector 215"/>
          <p:cNvCxnSpPr>
            <a:stCxn id="215" idx="2"/>
            <a:endCxn id="191" idx="0"/>
          </p:cNvCxnSpPr>
          <p:nvPr/>
        </p:nvCxnSpPr>
        <p:spPr bwMode="auto">
          <a:xfrm>
            <a:off x="8858510" y="3004354"/>
            <a:ext cx="0" cy="135295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0" name="TextBox 219"/>
          <p:cNvSpPr txBox="1"/>
          <p:nvPr/>
        </p:nvSpPr>
        <p:spPr>
          <a:xfrm>
            <a:off x="9740170" y="2812385"/>
            <a:ext cx="721672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">
                <a:solidFill>
                  <a:schemeClr val="accent1"/>
                </a:solidFill>
                <a:latin typeface="Neo Sans Intel" panose="020B0504020202020204" pitchFamily="34" charset="0"/>
              </a:rPr>
              <a:t>MemToReg</a:t>
            </a:r>
            <a:endParaRPr lang="en-US" sz="800" dirty="0">
              <a:solidFill>
                <a:schemeClr val="accent1"/>
              </a:solidFill>
              <a:latin typeface="Neo Sans Intel" panose="020B0504020202020204" pitchFamily="34" charset="0"/>
            </a:endParaRPr>
          </a:p>
        </p:txBody>
      </p:sp>
      <p:cxnSp>
        <p:nvCxnSpPr>
          <p:cNvPr id="221" name="Straight Connector 220"/>
          <p:cNvCxnSpPr>
            <a:stCxn id="220" idx="2"/>
            <a:endCxn id="200" idx="1"/>
          </p:cNvCxnSpPr>
          <p:nvPr/>
        </p:nvCxnSpPr>
        <p:spPr bwMode="auto">
          <a:xfrm>
            <a:off x="10101007" y="3027829"/>
            <a:ext cx="1393" cy="216250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4" name="Straight Connector 223"/>
          <p:cNvCxnSpPr/>
          <p:nvPr/>
        </p:nvCxnSpPr>
        <p:spPr bwMode="auto">
          <a:xfrm>
            <a:off x="3741010" y="3552825"/>
            <a:ext cx="7357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25" name="Straight Connector 224"/>
          <p:cNvCxnSpPr>
            <a:stCxn id="204" idx="6"/>
            <a:endCxn id="186" idx="3"/>
          </p:cNvCxnSpPr>
          <p:nvPr/>
        </p:nvCxnSpPr>
        <p:spPr bwMode="auto">
          <a:xfrm>
            <a:off x="6312740" y="3692173"/>
            <a:ext cx="210145" cy="744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27" name="Straight Connector 226"/>
          <p:cNvCxnSpPr>
            <a:stCxn id="208" idx="6"/>
            <a:endCxn id="195" idx="1"/>
          </p:cNvCxnSpPr>
          <p:nvPr/>
        </p:nvCxnSpPr>
        <p:spPr bwMode="auto">
          <a:xfrm>
            <a:off x="8162717" y="3567235"/>
            <a:ext cx="240006" cy="3044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8" name="Group 17"/>
          <p:cNvGrpSpPr/>
          <p:nvPr/>
        </p:nvGrpSpPr>
        <p:grpSpPr>
          <a:xfrm>
            <a:off x="3745172" y="3219188"/>
            <a:ext cx="836660" cy="2442510"/>
            <a:chOff x="2221172" y="3219188"/>
            <a:chExt cx="836660" cy="2442510"/>
          </a:xfrm>
        </p:grpSpPr>
        <p:sp>
          <p:nvSpPr>
            <p:cNvPr id="222" name="Oval 221"/>
            <p:cNvSpPr/>
            <p:nvPr/>
          </p:nvSpPr>
          <p:spPr bwMode="auto">
            <a:xfrm>
              <a:off x="2432367" y="5188974"/>
              <a:ext cx="449913" cy="472724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900">
                  <a:latin typeface="Neo Sans Intel Medium" panose="020B0604020202020204" pitchFamily="34" charset="0"/>
                  <a:cs typeface="Arial" pitchFamily="34" charset="0"/>
                </a:rPr>
                <a:t>Control</a:t>
              </a:r>
              <a:endParaRPr lang="en-US" sz="900" dirty="0">
                <a:latin typeface="Neo Sans Intel Medium" panose="020B0604020202020204" pitchFamily="34" charset="0"/>
                <a:cs typeface="Arial" pitchFamily="34" charset="0"/>
              </a:endParaRPr>
            </a:p>
          </p:txBody>
        </p:sp>
        <p:cxnSp>
          <p:nvCxnSpPr>
            <p:cNvPr id="223" name="Elbow Connector 222"/>
            <p:cNvCxnSpPr>
              <a:stCxn id="170" idx="4"/>
              <a:endCxn id="222" idx="2"/>
            </p:cNvCxnSpPr>
            <p:nvPr/>
          </p:nvCxnSpPr>
          <p:spPr bwMode="auto">
            <a:xfrm rot="16200000" flipH="1">
              <a:off x="1223696" y="4216664"/>
              <a:ext cx="2206147" cy="211196"/>
            </a:xfrm>
            <a:prstGeom prst="bentConnector2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228" name="Straight Arrow Connector 227"/>
            <p:cNvCxnSpPr>
              <a:stCxn id="222" idx="6"/>
            </p:cNvCxnSpPr>
            <p:nvPr/>
          </p:nvCxnSpPr>
          <p:spPr bwMode="auto">
            <a:xfrm>
              <a:off x="2882280" y="5425336"/>
              <a:ext cx="175552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grpSp>
        <p:nvGrpSpPr>
          <p:cNvPr id="229" name="Group 228"/>
          <p:cNvGrpSpPr/>
          <p:nvPr/>
        </p:nvGrpSpPr>
        <p:grpSpPr>
          <a:xfrm>
            <a:off x="2158672" y="3043326"/>
            <a:ext cx="952882" cy="914028"/>
            <a:chOff x="3126744" y="3598050"/>
            <a:chExt cx="1445257" cy="1386326"/>
          </a:xfrm>
        </p:grpSpPr>
        <p:sp>
          <p:nvSpPr>
            <p:cNvPr id="230" name="Rectangle 229"/>
            <p:cNvSpPr/>
            <p:nvPr/>
          </p:nvSpPr>
          <p:spPr bwMode="auto">
            <a:xfrm>
              <a:off x="3126744" y="3598050"/>
              <a:ext cx="1445256" cy="1386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3364669" y="3598108"/>
              <a:ext cx="280186" cy="396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100" dirty="0">
                <a:latin typeface="Neo Sans Intel" panose="020B0504020202020204" pitchFamily="34" charset="0"/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4275615" y="3692678"/>
              <a:ext cx="296386" cy="396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sz="1100" dirty="0">
                <a:latin typeface="Neo Sans Intel" panose="020B0504020202020204" pitchFamily="34" charset="0"/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3234516" y="4025270"/>
              <a:ext cx="1259906" cy="4668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>
                  <a:latin typeface="Neo Sans Intel Medium" panose="020B0604020202020204" pitchFamily="34" charset="0"/>
                </a:rPr>
                <a:t>Memory</a:t>
              </a:r>
              <a:endParaRPr lang="en-US" sz="1400" dirty="0">
                <a:latin typeface="Neo Sans Intel Medium" panose="020B0604020202020204" pitchFamily="34" charset="0"/>
              </a:endParaRPr>
            </a:p>
          </p:txBody>
        </p:sp>
      </p:grpSp>
      <p:sp>
        <p:nvSpPr>
          <p:cNvPr id="234" name="TextBox 233"/>
          <p:cNvSpPr txBox="1"/>
          <p:nvPr/>
        </p:nvSpPr>
        <p:spPr>
          <a:xfrm>
            <a:off x="4759033" y="2689005"/>
            <a:ext cx="612668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">
                <a:solidFill>
                  <a:schemeClr val="accent1"/>
                </a:solidFill>
                <a:latin typeface="Neo Sans Intel" panose="020B0504020202020204" pitchFamily="34" charset="0"/>
              </a:rPr>
              <a:t>RegWrite</a:t>
            </a:r>
            <a:endParaRPr lang="en-US" sz="800" dirty="0">
              <a:solidFill>
                <a:schemeClr val="accent1"/>
              </a:solidFill>
              <a:latin typeface="Neo Sans Intel" panose="020B0504020202020204" pitchFamily="34" charset="0"/>
            </a:endParaRPr>
          </a:p>
        </p:txBody>
      </p:sp>
      <p:sp>
        <p:nvSpPr>
          <p:cNvPr id="17" name="Rounded Rectangular Callout 16"/>
          <p:cNvSpPr/>
          <p:nvPr/>
        </p:nvSpPr>
        <p:spPr bwMode="auto">
          <a:xfrm>
            <a:off x="8438209" y="1141183"/>
            <a:ext cx="1902859" cy="1051978"/>
          </a:xfrm>
          <a:prstGeom prst="wedgeRoundRectCallout">
            <a:avLst>
              <a:gd name="adj1" fmla="val -72953"/>
              <a:gd name="adj2" fmla="val 39329"/>
              <a:gd name="adj3" fmla="val 16667"/>
            </a:avLst>
          </a:prstGeom>
          <a:solidFill>
            <a:schemeClr val="bg1"/>
          </a:solidFill>
          <a:ln w="19050">
            <a:solidFill>
              <a:schemeClr val="accent1"/>
            </a:solidFill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Let’s also </a:t>
            </a:r>
            <a:r>
              <a:rPr lang="en-US" sz="140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postpone branches for a separate lecture on control hazards</a:t>
            </a:r>
            <a:endParaRPr lang="ru-RU" sz="1400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235" name="Rounded Rectangular Callout 234"/>
          <p:cNvSpPr/>
          <p:nvPr/>
        </p:nvSpPr>
        <p:spPr bwMode="auto">
          <a:xfrm>
            <a:off x="1936753" y="5425336"/>
            <a:ext cx="1632866" cy="730804"/>
          </a:xfrm>
          <a:prstGeom prst="wedgeRoundRectCallout">
            <a:avLst>
              <a:gd name="adj1" fmla="val 71722"/>
              <a:gd name="adj2" fmla="val -35636"/>
              <a:gd name="adj3" fmla="val 16667"/>
            </a:avLst>
          </a:prstGeom>
          <a:solidFill>
            <a:schemeClr val="bg1"/>
          </a:solidFill>
          <a:ln w="19050">
            <a:solidFill>
              <a:schemeClr val="accent1"/>
            </a:solidFill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Let’s postpone </a:t>
            </a:r>
            <a:r>
              <a:rPr lang="en-US" sz="140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the control signals for </a:t>
            </a:r>
            <a:r>
              <a:rPr lang="en-US" sz="1400" dirty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a while</a:t>
            </a:r>
            <a:endParaRPr lang="ru-RU" sz="1400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26.10.2020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2375667" y="1796302"/>
            <a:ext cx="5568081" cy="2118064"/>
            <a:chOff x="2375667" y="1796302"/>
            <a:chExt cx="5568081" cy="2118064"/>
          </a:xfrm>
        </p:grpSpPr>
        <p:grpSp>
          <p:nvGrpSpPr>
            <p:cNvPr id="16" name="Group 15"/>
            <p:cNvGrpSpPr/>
            <p:nvPr/>
          </p:nvGrpSpPr>
          <p:grpSpPr>
            <a:xfrm>
              <a:off x="2375667" y="1796302"/>
              <a:ext cx="5568081" cy="2118064"/>
              <a:chOff x="851666" y="881901"/>
              <a:chExt cx="5568081" cy="2118064"/>
            </a:xfrm>
          </p:grpSpPr>
          <p:sp>
            <p:nvSpPr>
              <p:cNvPr id="39" name="Rounded Rectangle 38"/>
              <p:cNvSpPr/>
              <p:nvPr/>
            </p:nvSpPr>
            <p:spPr bwMode="auto">
              <a:xfrm>
                <a:off x="5017165" y="1611765"/>
                <a:ext cx="358662" cy="206006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900" dirty="0">
                    <a:latin typeface="Neo Sans Intel Medium" panose="020B0604020202020204" pitchFamily="34" charset="0"/>
                    <a:cs typeface="Arial" pitchFamily="34" charset="0"/>
                  </a:rPr>
                  <a:t>&lt;&lt; 1</a:t>
                </a:r>
              </a:p>
            </p:txBody>
          </p:sp>
          <p:cxnSp>
            <p:nvCxnSpPr>
              <p:cNvPr id="42" name="Elbow Connector 41"/>
              <p:cNvCxnSpPr>
                <a:endCxn id="39" idx="1"/>
              </p:cNvCxnSpPr>
              <p:nvPr/>
            </p:nvCxnSpPr>
            <p:spPr bwMode="auto">
              <a:xfrm rot="5400000" flipH="1" flipV="1">
                <a:off x="4302086" y="2284886"/>
                <a:ext cx="1285197" cy="144962"/>
              </a:xfrm>
              <a:prstGeom prst="bentConnector2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  <p:grpSp>
            <p:nvGrpSpPr>
              <p:cNvPr id="43" name="Group 42"/>
              <p:cNvGrpSpPr/>
              <p:nvPr/>
            </p:nvGrpSpPr>
            <p:grpSpPr>
              <a:xfrm>
                <a:off x="5557334" y="1238477"/>
                <a:ext cx="301925" cy="597512"/>
                <a:chOff x="6728724" y="3121968"/>
                <a:chExt cx="727535" cy="1439797"/>
              </a:xfrm>
            </p:grpSpPr>
            <p:sp>
              <p:nvSpPr>
                <p:cNvPr id="88" name="Freeform 127"/>
                <p:cNvSpPr>
                  <a:spLocks/>
                </p:cNvSpPr>
                <p:nvPr/>
              </p:nvSpPr>
              <p:spPr bwMode="auto">
                <a:xfrm>
                  <a:off x="6728724" y="3121968"/>
                  <a:ext cx="727535" cy="1439797"/>
                </a:xfrm>
                <a:custGeom>
                  <a:avLst/>
                  <a:gdLst>
                    <a:gd name="T0" fmla="*/ 0 w 210"/>
                    <a:gd name="T1" fmla="*/ 0 h 413"/>
                    <a:gd name="T2" fmla="*/ 0 w 210"/>
                    <a:gd name="T3" fmla="*/ 167 h 413"/>
                    <a:gd name="T4" fmla="*/ 91 w 210"/>
                    <a:gd name="T5" fmla="*/ 207 h 413"/>
                    <a:gd name="T6" fmla="*/ 0 w 210"/>
                    <a:gd name="T7" fmla="*/ 245 h 413"/>
                    <a:gd name="T8" fmla="*/ 0 w 210"/>
                    <a:gd name="T9" fmla="*/ 412 h 413"/>
                    <a:gd name="T10" fmla="*/ 284 w 210"/>
                    <a:gd name="T11" fmla="*/ 286 h 413"/>
                    <a:gd name="T12" fmla="*/ 284 w 210"/>
                    <a:gd name="T13" fmla="*/ 127 h 413"/>
                    <a:gd name="T14" fmla="*/ 0 w 210"/>
                    <a:gd name="T15" fmla="*/ 0 h 413"/>
                    <a:gd name="T16" fmla="*/ 0 w 210"/>
                    <a:gd name="T17" fmla="*/ 0 h 41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10"/>
                    <a:gd name="T28" fmla="*/ 0 h 413"/>
                    <a:gd name="T29" fmla="*/ 210 w 210"/>
                    <a:gd name="T30" fmla="*/ 413 h 413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10" h="413">
                      <a:moveTo>
                        <a:pt x="0" y="0"/>
                      </a:moveTo>
                      <a:lnTo>
                        <a:pt x="0" y="167"/>
                      </a:lnTo>
                      <a:lnTo>
                        <a:pt x="67" y="207"/>
                      </a:lnTo>
                      <a:lnTo>
                        <a:pt x="0" y="245"/>
                      </a:lnTo>
                      <a:lnTo>
                        <a:pt x="0" y="412"/>
                      </a:lnTo>
                      <a:lnTo>
                        <a:pt x="209" y="286"/>
                      </a:lnTo>
                      <a:lnTo>
                        <a:pt x="209" y="127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accent5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0" hangingPunct="0"/>
                  <a:endParaRPr lang="en-US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89" name="TextBox 88"/>
                <p:cNvSpPr txBox="1"/>
                <p:nvPr/>
              </p:nvSpPr>
              <p:spPr>
                <a:xfrm>
                  <a:off x="7294740" y="3626947"/>
                  <a:ext cx="157801" cy="4078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/>
                  <a:endParaRPr lang="en-US" sz="1100" dirty="0">
                    <a:latin typeface="Neo Sans Intel Medium" panose="020B0604020202020204" pitchFamily="34" charset="0"/>
                  </a:endParaRPr>
                </a:p>
              </p:txBody>
            </p:sp>
            <p:sp>
              <p:nvSpPr>
                <p:cNvPr id="90" name="TextBox 89"/>
                <p:cNvSpPr txBox="1"/>
                <p:nvPr/>
              </p:nvSpPr>
              <p:spPr>
                <a:xfrm>
                  <a:off x="6728724" y="3235814"/>
                  <a:ext cx="155483" cy="4078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00" dirty="0">
                      <a:latin typeface="Neo Sans Intel" panose="020B0504020202020204" pitchFamily="34" charset="0"/>
                    </a:rPr>
                    <a:t> </a:t>
                  </a:r>
                </a:p>
              </p:txBody>
            </p:sp>
            <p:sp>
              <p:nvSpPr>
                <p:cNvPr id="91" name="TextBox 90"/>
                <p:cNvSpPr txBox="1"/>
                <p:nvPr/>
              </p:nvSpPr>
              <p:spPr>
                <a:xfrm>
                  <a:off x="6728724" y="4152247"/>
                  <a:ext cx="155483" cy="4078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00" dirty="0">
                      <a:latin typeface="Neo Sans Intel" panose="020B0504020202020204" pitchFamily="34" charset="0"/>
                    </a:rPr>
                    <a:t> </a:t>
                  </a:r>
                </a:p>
              </p:txBody>
            </p:sp>
            <p:sp>
              <p:nvSpPr>
                <p:cNvPr id="181" name="TextBox 180"/>
                <p:cNvSpPr txBox="1"/>
                <p:nvPr/>
              </p:nvSpPr>
              <p:spPr>
                <a:xfrm>
                  <a:off x="6844187" y="3472835"/>
                  <a:ext cx="496611" cy="33373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/>
                  <a:r>
                    <a:rPr lang="en-US" sz="900" dirty="0">
                      <a:latin typeface="Neo Sans Intel Medium" panose="020B0604020202020204" pitchFamily="34" charset="0"/>
                    </a:rPr>
                    <a:t>Add</a:t>
                  </a:r>
                </a:p>
              </p:txBody>
            </p:sp>
          </p:grpSp>
          <p:cxnSp>
            <p:nvCxnSpPr>
              <p:cNvPr id="44" name="Straight Arrow Connector 43"/>
              <p:cNvCxnSpPr>
                <a:stCxn id="39" idx="3"/>
              </p:cNvCxnSpPr>
              <p:nvPr/>
            </p:nvCxnSpPr>
            <p:spPr bwMode="auto">
              <a:xfrm>
                <a:off x="5375827" y="1714768"/>
                <a:ext cx="181507" cy="0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  <p:grpSp>
            <p:nvGrpSpPr>
              <p:cNvPr id="45" name="Group 44"/>
              <p:cNvGrpSpPr/>
              <p:nvPr/>
            </p:nvGrpSpPr>
            <p:grpSpPr>
              <a:xfrm>
                <a:off x="2587924" y="894731"/>
                <a:ext cx="376411" cy="776283"/>
                <a:chOff x="6728724" y="2689572"/>
                <a:chExt cx="907021" cy="1870574"/>
              </a:xfrm>
            </p:grpSpPr>
            <p:sp>
              <p:nvSpPr>
                <p:cNvPr id="84" name="Freeform 127"/>
                <p:cNvSpPr>
                  <a:spLocks/>
                </p:cNvSpPr>
                <p:nvPr/>
              </p:nvSpPr>
              <p:spPr bwMode="auto">
                <a:xfrm>
                  <a:off x="6908210" y="2689572"/>
                  <a:ext cx="727535" cy="1439798"/>
                </a:xfrm>
                <a:custGeom>
                  <a:avLst/>
                  <a:gdLst>
                    <a:gd name="T0" fmla="*/ 0 w 210"/>
                    <a:gd name="T1" fmla="*/ 0 h 413"/>
                    <a:gd name="T2" fmla="*/ 0 w 210"/>
                    <a:gd name="T3" fmla="*/ 167 h 413"/>
                    <a:gd name="T4" fmla="*/ 91 w 210"/>
                    <a:gd name="T5" fmla="*/ 207 h 413"/>
                    <a:gd name="T6" fmla="*/ 0 w 210"/>
                    <a:gd name="T7" fmla="*/ 245 h 413"/>
                    <a:gd name="T8" fmla="*/ 0 w 210"/>
                    <a:gd name="T9" fmla="*/ 412 h 413"/>
                    <a:gd name="T10" fmla="*/ 284 w 210"/>
                    <a:gd name="T11" fmla="*/ 286 h 413"/>
                    <a:gd name="T12" fmla="*/ 284 w 210"/>
                    <a:gd name="T13" fmla="*/ 127 h 413"/>
                    <a:gd name="T14" fmla="*/ 0 w 210"/>
                    <a:gd name="T15" fmla="*/ 0 h 413"/>
                    <a:gd name="T16" fmla="*/ 0 w 210"/>
                    <a:gd name="T17" fmla="*/ 0 h 41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10"/>
                    <a:gd name="T28" fmla="*/ 0 h 413"/>
                    <a:gd name="T29" fmla="*/ 210 w 210"/>
                    <a:gd name="T30" fmla="*/ 413 h 413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10" h="413">
                      <a:moveTo>
                        <a:pt x="0" y="0"/>
                      </a:moveTo>
                      <a:lnTo>
                        <a:pt x="0" y="167"/>
                      </a:lnTo>
                      <a:lnTo>
                        <a:pt x="67" y="207"/>
                      </a:lnTo>
                      <a:lnTo>
                        <a:pt x="0" y="245"/>
                      </a:lnTo>
                      <a:lnTo>
                        <a:pt x="0" y="412"/>
                      </a:lnTo>
                      <a:lnTo>
                        <a:pt x="209" y="286"/>
                      </a:lnTo>
                      <a:lnTo>
                        <a:pt x="209" y="127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accent5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0" hangingPunct="0"/>
                  <a:endParaRPr lang="en-US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85" name="TextBox 84"/>
                <p:cNvSpPr txBox="1"/>
                <p:nvPr/>
              </p:nvSpPr>
              <p:spPr>
                <a:xfrm>
                  <a:off x="7315159" y="3626947"/>
                  <a:ext cx="137382" cy="4078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/>
                  <a:endParaRPr lang="en-US" sz="1100" dirty="0">
                    <a:latin typeface="Neo Sans Intel Medium" panose="020B0604020202020204" pitchFamily="34" charset="0"/>
                  </a:endParaRPr>
                </a:p>
              </p:txBody>
            </p:sp>
            <p:sp>
              <p:nvSpPr>
                <p:cNvPr id="86" name="TextBox 85"/>
                <p:cNvSpPr txBox="1"/>
                <p:nvPr/>
              </p:nvSpPr>
              <p:spPr>
                <a:xfrm>
                  <a:off x="6728724" y="3319972"/>
                  <a:ext cx="155483" cy="4078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00" dirty="0">
                      <a:latin typeface="Neo Sans Intel" panose="020B0504020202020204" pitchFamily="34" charset="0"/>
                    </a:rPr>
                    <a:t> </a:t>
                  </a:r>
                </a:p>
              </p:txBody>
            </p:sp>
            <p:sp>
              <p:nvSpPr>
                <p:cNvPr id="87" name="TextBox 86"/>
                <p:cNvSpPr txBox="1"/>
                <p:nvPr/>
              </p:nvSpPr>
              <p:spPr>
                <a:xfrm>
                  <a:off x="6728724" y="4152247"/>
                  <a:ext cx="155483" cy="4078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00" dirty="0">
                      <a:latin typeface="Neo Sans Intel" panose="020B0504020202020204" pitchFamily="34" charset="0"/>
                    </a:rPr>
                    <a:t> </a:t>
                  </a:r>
                </a:p>
              </p:txBody>
            </p:sp>
            <p:sp>
              <p:nvSpPr>
                <p:cNvPr id="196" name="TextBox 195"/>
                <p:cNvSpPr txBox="1"/>
                <p:nvPr/>
              </p:nvSpPr>
              <p:spPr>
                <a:xfrm>
                  <a:off x="7007685" y="2986237"/>
                  <a:ext cx="496611" cy="33373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/>
                  <a:r>
                    <a:rPr lang="en-US" sz="900" dirty="0">
                      <a:latin typeface="Neo Sans Intel Medium" panose="020B0604020202020204" pitchFamily="34" charset="0"/>
                    </a:rPr>
                    <a:t>Add</a:t>
                  </a:r>
                </a:p>
              </p:txBody>
            </p:sp>
          </p:grpSp>
          <p:cxnSp>
            <p:nvCxnSpPr>
              <p:cNvPr id="49" name="Elbow Connector 48"/>
              <p:cNvCxnSpPr>
                <a:stCxn id="48" idx="6"/>
              </p:cNvCxnSpPr>
              <p:nvPr/>
            </p:nvCxnSpPr>
            <p:spPr bwMode="auto">
              <a:xfrm flipV="1">
                <a:off x="878665" y="1366486"/>
                <a:ext cx="1781386" cy="546409"/>
              </a:xfrm>
              <a:prstGeom prst="bentConnector3">
                <a:avLst>
                  <a:gd name="adj1" fmla="val 50000"/>
                </a:avLst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  <p:sp>
            <p:nvSpPr>
              <p:cNvPr id="51" name="TextBox 50"/>
              <p:cNvSpPr txBox="1"/>
              <p:nvPr/>
            </p:nvSpPr>
            <p:spPr>
              <a:xfrm>
                <a:off x="2215867" y="881901"/>
                <a:ext cx="274435" cy="276999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200" b="1" dirty="0">
                    <a:latin typeface="Neo Sans Intel" panose="020B0504020202020204" pitchFamily="34" charset="0"/>
                  </a:rPr>
                  <a:t>4</a:t>
                </a:r>
              </a:p>
            </p:txBody>
          </p:sp>
          <p:cxnSp>
            <p:nvCxnSpPr>
              <p:cNvPr id="52" name="Straight Arrow Connector 51"/>
              <p:cNvCxnSpPr/>
              <p:nvPr/>
            </p:nvCxnSpPr>
            <p:spPr bwMode="auto">
              <a:xfrm>
                <a:off x="2440392" y="1023634"/>
                <a:ext cx="219659" cy="2507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  <p:grpSp>
            <p:nvGrpSpPr>
              <p:cNvPr id="54" name="Group 53"/>
              <p:cNvGrpSpPr/>
              <p:nvPr/>
            </p:nvGrpSpPr>
            <p:grpSpPr>
              <a:xfrm>
                <a:off x="6094157" y="1083728"/>
                <a:ext cx="135684" cy="542463"/>
                <a:chOff x="3390792" y="3616965"/>
                <a:chExt cx="180391" cy="643543"/>
              </a:xfrm>
            </p:grpSpPr>
            <p:sp>
              <p:nvSpPr>
                <p:cNvPr id="76" name="Trapezoid 75"/>
                <p:cNvSpPr/>
                <p:nvPr/>
              </p:nvSpPr>
              <p:spPr bwMode="auto">
                <a:xfrm rot="5400000">
                  <a:off x="3159216" y="3848541"/>
                  <a:ext cx="643543" cy="180391"/>
                </a:xfrm>
                <a:prstGeom prst="trapezoid">
                  <a:avLst>
                    <a:gd name="adj" fmla="val 53513"/>
                  </a:avLst>
                </a:prstGeom>
                <a:solidFill>
                  <a:schemeClr val="bg2">
                    <a:lumMod val="20000"/>
                    <a:lumOff val="8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latin typeface="Neo Sans Intel Medium" panose="020B0604020202020204" pitchFamily="34" charset="0"/>
                  </a:endParaRPr>
                </a:p>
              </p:txBody>
            </p:sp>
            <p:sp>
              <p:nvSpPr>
                <p:cNvPr id="77" name="Rectangle 158"/>
                <p:cNvSpPr>
                  <a:spLocks noChangeArrowheads="1"/>
                </p:cNvSpPr>
                <p:nvPr/>
              </p:nvSpPr>
              <p:spPr bwMode="auto">
                <a:xfrm flipH="1">
                  <a:off x="3395877" y="3678301"/>
                  <a:ext cx="105703" cy="127794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pPr algn="ctr"/>
                  <a:r>
                    <a:rPr lang="en-US" sz="700" b="1" dirty="0">
                      <a:solidFill>
                        <a:srgbClr val="000000"/>
                      </a:solidFill>
                      <a:latin typeface="Neo Sans Intel" panose="020B0504020202020204" pitchFamily="34" charset="0"/>
                    </a:rPr>
                    <a:t>0</a:t>
                  </a:r>
                  <a:endParaRPr lang="en-US" sz="700" dirty="0">
                    <a:solidFill>
                      <a:srgbClr val="000000"/>
                    </a:solidFill>
                    <a:latin typeface="Neo Sans Intel" panose="020B0504020202020204" pitchFamily="34" charset="0"/>
                  </a:endParaRPr>
                </a:p>
              </p:txBody>
            </p:sp>
            <p:sp>
              <p:nvSpPr>
                <p:cNvPr id="78" name="Rectangle 159"/>
                <p:cNvSpPr>
                  <a:spLocks noChangeArrowheads="1"/>
                </p:cNvSpPr>
                <p:nvPr/>
              </p:nvSpPr>
              <p:spPr bwMode="auto">
                <a:xfrm flipH="1">
                  <a:off x="3395877" y="4086639"/>
                  <a:ext cx="105704" cy="127794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pPr algn="ctr"/>
                  <a:r>
                    <a:rPr lang="en-US" sz="700" b="1" dirty="0">
                      <a:solidFill>
                        <a:srgbClr val="000000"/>
                      </a:solidFill>
                      <a:latin typeface="Neo Sans Intel" panose="020B0504020202020204" pitchFamily="34" charset="0"/>
                    </a:rPr>
                    <a:t>1</a:t>
                  </a:r>
                </a:p>
              </p:txBody>
            </p:sp>
          </p:grpSp>
          <p:cxnSp>
            <p:nvCxnSpPr>
              <p:cNvPr id="55" name="Straight Arrow Connector 54"/>
              <p:cNvCxnSpPr>
                <a:stCxn id="89" idx="3"/>
                <a:endCxn id="78" idx="3"/>
              </p:cNvCxnSpPr>
              <p:nvPr/>
            </p:nvCxnSpPr>
            <p:spPr bwMode="auto">
              <a:xfrm>
                <a:off x="5857716" y="1532681"/>
                <a:ext cx="240266" cy="811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  <p:cxnSp>
            <p:nvCxnSpPr>
              <p:cNvPr id="58" name="Elbow Connector 57"/>
              <p:cNvCxnSpPr>
                <a:endCxn id="77" idx="3"/>
              </p:cNvCxnSpPr>
              <p:nvPr/>
            </p:nvCxnSpPr>
            <p:spPr bwMode="auto">
              <a:xfrm flipV="1">
                <a:off x="2970055" y="1189291"/>
                <a:ext cx="3127927" cy="537"/>
              </a:xfrm>
              <a:prstGeom prst="bentConnector3">
                <a:avLst>
                  <a:gd name="adj1" fmla="val 50000"/>
                </a:avLst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  <p:cxnSp>
            <p:nvCxnSpPr>
              <p:cNvPr id="59" name="Elbow Connector 58"/>
              <p:cNvCxnSpPr>
                <a:stCxn id="76" idx="0"/>
                <a:endCxn id="82" idx="0"/>
              </p:cNvCxnSpPr>
              <p:nvPr/>
            </p:nvCxnSpPr>
            <p:spPr bwMode="auto">
              <a:xfrm flipH="1" flipV="1">
                <a:off x="851666" y="1279340"/>
                <a:ext cx="5378176" cy="75621"/>
              </a:xfrm>
              <a:prstGeom prst="bentConnector4">
                <a:avLst>
                  <a:gd name="adj1" fmla="val -3096"/>
                  <a:gd name="adj2" fmla="val 911895"/>
                </a:avLst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  <p:grpSp>
            <p:nvGrpSpPr>
              <p:cNvPr id="63" name="Group 62"/>
              <p:cNvGrpSpPr/>
              <p:nvPr/>
            </p:nvGrpSpPr>
            <p:grpSpPr>
              <a:xfrm>
                <a:off x="5938525" y="1579191"/>
                <a:ext cx="481222" cy="375454"/>
                <a:chOff x="6648243" y="4283249"/>
                <a:chExt cx="639782" cy="499164"/>
              </a:xfrm>
            </p:grpSpPr>
            <p:sp>
              <p:nvSpPr>
                <p:cNvPr id="70" name="TextBox 69"/>
                <p:cNvSpPr txBox="1"/>
                <p:nvPr/>
              </p:nvSpPr>
              <p:spPr>
                <a:xfrm>
                  <a:off x="6648243" y="4495981"/>
                  <a:ext cx="639782" cy="286432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800">
                      <a:solidFill>
                        <a:schemeClr val="accent1"/>
                      </a:solidFill>
                      <a:latin typeface="Neo Sans Intel" panose="020B0504020202020204" pitchFamily="34" charset="0"/>
                    </a:rPr>
                    <a:t>PCSrc</a:t>
                  </a:r>
                  <a:endParaRPr lang="en-US" sz="800" dirty="0">
                    <a:solidFill>
                      <a:schemeClr val="accent1"/>
                    </a:solidFill>
                    <a:latin typeface="Neo Sans Intel" panose="020B0504020202020204" pitchFamily="34" charset="0"/>
                  </a:endParaRPr>
                </a:p>
              </p:txBody>
            </p:sp>
            <p:cxnSp>
              <p:nvCxnSpPr>
                <p:cNvPr id="71" name="Straight Connector 70"/>
                <p:cNvCxnSpPr/>
                <p:nvPr/>
              </p:nvCxnSpPr>
              <p:spPr bwMode="auto">
                <a:xfrm>
                  <a:off x="6968001" y="4283249"/>
                  <a:ext cx="0" cy="179461"/>
                </a:xfrm>
                <a:prstGeom prst="line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cxnSp>
          <p:nvCxnSpPr>
            <p:cNvPr id="163" name="Elbow Connector 162"/>
            <p:cNvCxnSpPr>
              <a:endCxn id="90" idx="1"/>
            </p:cNvCxnSpPr>
            <p:nvPr/>
          </p:nvCxnSpPr>
          <p:spPr bwMode="auto">
            <a:xfrm flipV="1">
              <a:off x="3293359" y="2284763"/>
              <a:ext cx="3787976" cy="261877"/>
            </a:xfrm>
            <a:prstGeom prst="bentConnector3">
              <a:avLst>
                <a:gd name="adj1" fmla="val 50000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43586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9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235" grpId="0" animBg="1"/>
      <p:bldP spid="235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30.7|6.2|42.7|70.2|21.3|48|135.3|13.3|62.9|65.6|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40.3|4.5|27.6|2.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40.3|4.5|27.6|2.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40.3|4.5|27.6|2.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40.3|4.5|27.6|2.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40.3|4.5|27.6|2.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40.3|4.5|27.6|2.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40.3|4.5|27.6|2.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40.3|4.5|27.6|2.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40.3|4.5|27.6|2.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40.3|4.5|27.6|2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4|57.3|72.6|5.5|37.1|49.9|5|15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40.3|4.5|27.6|2.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|5.5|40.6|31.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35.5|0.9|39.3|13.3|1.1|8.3|203.2|15.1|1.4|0.1|2.2|8.2|4.8|4.3|415.9|0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40.2|52.4|20.7|22.5|53.2|121.6|79.9|94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|0.8|8.4|0.8|0.5|0.5|0.4|1|15.6|8.9|8.5|0.8|116.7|0.6|0.5|0.5|0.5|0.4|6|19|2.8|12.1|0.4|0.4|0.2|0.2|0.2|0.2|0.2|0.1|0.3|0.2|0.1|0.1|0.3|0.2|0.5|36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1|2.3|3.2|12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40.3|4.5|27.6|2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40.3|4.5|27.6|2.8"/>
</p:tagLst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4914</TotalTime>
  <Words>3370</Words>
  <Application>Microsoft Office PowerPoint</Application>
  <PresentationFormat>Widescreen</PresentationFormat>
  <Paragraphs>1707</Paragraphs>
  <Slides>31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Consolas</vt:lpstr>
      <vt:lpstr>Courier New</vt:lpstr>
      <vt:lpstr>Neo Sans Intel</vt:lpstr>
      <vt:lpstr>Neo Sans Intel Medium</vt:lpstr>
      <vt:lpstr>Verdana</vt:lpstr>
      <vt:lpstr>2_Office Theme</vt:lpstr>
      <vt:lpstr>Pipelining</vt:lpstr>
      <vt:lpstr>Refresher: RISC-V Single-Cycle Implementation</vt:lpstr>
      <vt:lpstr>Pipeline</vt:lpstr>
      <vt:lpstr>Drawback of Single-Cycle Implementation</vt:lpstr>
      <vt:lpstr>What is pipelining?</vt:lpstr>
      <vt:lpstr>Refresher: RISC-V Single-Cycle Implementation</vt:lpstr>
      <vt:lpstr>Processor Pipeline</vt:lpstr>
      <vt:lpstr>Pipelined vs. Non-Pipelined implementation</vt:lpstr>
      <vt:lpstr>RISC-V Pipeline</vt:lpstr>
      <vt:lpstr>PowerPoint Presentation</vt:lpstr>
      <vt:lpstr>Stages</vt:lpstr>
      <vt:lpstr>Pipelined RISC-V CPU with Control</vt:lpstr>
      <vt:lpstr>Pipelined execution: Load (cycle 1 – Fetch)</vt:lpstr>
      <vt:lpstr>Pipelined execution: Load (cycle 2 – Decode)</vt:lpstr>
      <vt:lpstr>Pipelined execution: Load (cycle 3 – Execute)</vt:lpstr>
      <vt:lpstr>Pipelined execution: Load (cycle 4 – Memory)</vt:lpstr>
      <vt:lpstr>Pipelined execution: Load (cycle 5 – Write back)</vt:lpstr>
      <vt:lpstr>Pipelined execution: cycle 1</vt:lpstr>
      <vt:lpstr>Pipelined execution: cycle 2</vt:lpstr>
      <vt:lpstr>Pipelined execution: cycle 3</vt:lpstr>
      <vt:lpstr>Pipelined execution: cycle 4</vt:lpstr>
      <vt:lpstr>Pipelined execution: cycle 5</vt:lpstr>
      <vt:lpstr>Pipelined execution: cycle 6</vt:lpstr>
      <vt:lpstr>Pipelined execution: cycle 7</vt:lpstr>
      <vt:lpstr>Pipelined execution: cycle 8</vt:lpstr>
      <vt:lpstr>Pipeline modeling</vt:lpstr>
      <vt:lpstr>Performance modeling</vt:lpstr>
      <vt:lpstr>Ports</vt:lpstr>
      <vt:lpstr>Adding a new instruction – task</vt:lpstr>
      <vt:lpstr>Source materials</vt:lpstr>
      <vt:lpstr>Thank You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Kryukov, Pavel I</dc:creator>
  <cp:keywords>CTPClassification=CTP_NT</cp:keywords>
  <cp:lastModifiedBy>Ladin, Oleg</cp:lastModifiedBy>
  <cp:revision>323</cp:revision>
  <dcterms:created xsi:type="dcterms:W3CDTF">2018-09-18T18:10:21Z</dcterms:created>
  <dcterms:modified xsi:type="dcterms:W3CDTF">2020-10-26T09:24:46Z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8293c21f-d6d4-45fb-9d81-dab2775fcf3e</vt:lpwstr>
  </property>
  <property fmtid="{D5CDD505-2E9C-101B-9397-08002B2CF9AE}" pid="3" name="CTP_TimeStamp">
    <vt:lpwstr>2018-11-15 10:01:15Z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