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sldIdLst>
    <p:sldId id="471" r:id="rId2"/>
    <p:sldId id="472" r:id="rId3"/>
    <p:sldId id="479" r:id="rId4"/>
    <p:sldId id="473" r:id="rId5"/>
    <p:sldId id="474" r:id="rId6"/>
    <p:sldId id="475" r:id="rId7"/>
    <p:sldId id="476" r:id="rId8"/>
    <p:sldId id="477" r:id="rId9"/>
    <p:sldId id="478" r:id="rId10"/>
    <p:sldId id="480" r:id="rId11"/>
    <p:sldId id="481" r:id="rId12"/>
    <p:sldId id="482" r:id="rId13"/>
    <p:sldId id="486" r:id="rId14"/>
    <p:sldId id="483" r:id="rId15"/>
    <p:sldId id="484" r:id="rId16"/>
    <p:sldId id="485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5" r:id="rId25"/>
    <p:sldId id="494" r:id="rId26"/>
    <p:sldId id="498" r:id="rId27"/>
    <p:sldId id="497" r:id="rId28"/>
    <p:sldId id="500" r:id="rId29"/>
    <p:sldId id="501" r:id="rId30"/>
    <p:sldId id="46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433" autoAdjust="0"/>
  </p:normalViewPr>
  <p:slideViewPr>
    <p:cSldViewPr snapToGrid="0">
      <p:cViewPr varScale="1">
        <p:scale>
          <a:sx n="124" d="100"/>
          <a:sy n="12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2827215693517"/>
          <c:y val="0.12120915032679738"/>
          <c:w val="0.83153932391616858"/>
          <c:h val="0.78874177756525943"/>
        </c:manualLayout>
      </c:layout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25</c:v>
                </c:pt>
                <c:pt idx="4">
                  <c:v>60</c:v>
                </c:pt>
                <c:pt idx="5">
                  <c:v>150</c:v>
                </c:pt>
                <c:pt idx="6">
                  <c:v>233</c:v>
                </c:pt>
                <c:pt idx="7">
                  <c:v>450</c:v>
                </c:pt>
                <c:pt idx="8">
                  <c:v>1400</c:v>
                </c:pt>
                <c:pt idx="9">
                  <c:v>2000</c:v>
                </c:pt>
                <c:pt idx="10">
                  <c:v>3400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Process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3000</c:v>
                </c:pt>
                <c:pt idx="1">
                  <c:v>1500</c:v>
                </c:pt>
                <c:pt idx="2">
                  <c:v>1000</c:v>
                </c:pt>
                <c:pt idx="3">
                  <c:v>1000</c:v>
                </c:pt>
                <c:pt idx="4">
                  <c:v>800</c:v>
                </c:pt>
                <c:pt idx="5">
                  <c:v>600</c:v>
                </c:pt>
                <c:pt idx="6">
                  <c:v>350</c:v>
                </c:pt>
                <c:pt idx="7">
                  <c:v>250</c:v>
                </c:pt>
                <c:pt idx="8">
                  <c:v>180</c:v>
                </c:pt>
                <c:pt idx="9">
                  <c:v>130</c:v>
                </c:pt>
                <c:pt idx="10">
                  <c:v>90</c:v>
                </c:pt>
                <c:pt idx="11">
                  <c:v>65</c:v>
                </c:pt>
                <c:pt idx="12">
                  <c:v>45</c:v>
                </c:pt>
                <c:pt idx="13">
                  <c:v>22</c:v>
                </c:pt>
                <c:pt idx="14">
                  <c:v>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902960"/>
        <c:axId val="702903352"/>
      </c:scatterChart>
      <c:scatterChart>
        <c:scatterStyle val="smoothMarker"/>
        <c:varyColors val="0"/>
        <c:ser>
          <c:idx val="3"/>
          <c:order val="2"/>
          <c:tx>
            <c:strRef>
              <c:f>Sheet1!$G$1</c:f>
              <c:strCache>
                <c:ptCount val="1"/>
                <c:pt idx="0">
                  <c:v>Pipeline Depth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715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Sheet1!$G$2:$G$17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20</c:v>
                </c:pt>
                <c:pt idx="9">
                  <c:v>20</c:v>
                </c:pt>
                <c:pt idx="10">
                  <c:v>31</c:v>
                </c:pt>
                <c:pt idx="11">
                  <c:v>12</c:v>
                </c:pt>
                <c:pt idx="12">
                  <c:v>20</c:v>
                </c:pt>
                <c:pt idx="13">
                  <c:v>14</c:v>
                </c:pt>
                <c:pt idx="14">
                  <c:v>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909624"/>
        <c:axId val="702908840"/>
      </c:scatterChart>
      <c:valAx>
        <c:axId val="70290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903352"/>
        <c:crosses val="autoZero"/>
        <c:crossBetween val="midCat"/>
      </c:valAx>
      <c:valAx>
        <c:axId val="70290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nm/MHz</a:t>
                </a:r>
              </a:p>
            </c:rich>
          </c:tx>
          <c:layout>
            <c:manualLayout>
              <c:xMode val="edge"/>
              <c:yMode val="edge"/>
              <c:x val="3.1267448352875489E-2"/>
              <c:y val="2.25678040244969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902960"/>
        <c:crosses val="autoZero"/>
        <c:crossBetween val="midCat"/>
      </c:valAx>
      <c:valAx>
        <c:axId val="702908840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Stages</a:t>
                </a:r>
              </a:p>
            </c:rich>
          </c:tx>
          <c:layout>
            <c:manualLayout>
              <c:xMode val="edge"/>
              <c:yMode val="edge"/>
              <c:x val="0.92360683557771361"/>
              <c:y val="3.70042715248829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909624"/>
        <c:crosses val="max"/>
        <c:crossBetween val="midCat"/>
      </c:valAx>
      <c:valAx>
        <c:axId val="702909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2908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87442829279131"/>
          <c:y val="0.1416849377256697"/>
          <c:w val="0.47256897915327273"/>
          <c:h val="6.4603031269948416E-2"/>
        </c:manualLayout>
      </c:layout>
      <c:overlay val="0"/>
      <c:spPr>
        <a:solidFill>
          <a:schemeClr val="bg1"/>
        </a:solidFill>
        <a:ln>
          <a:solidFill>
            <a:schemeClr val="tx1">
              <a:lumMod val="25000"/>
              <a:lumOff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 Perf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2.75</c:v>
                </c:pt>
                <c:pt idx="4">
                  <c:v>2.8749999999999996</c:v>
                </c:pt>
                <c:pt idx="5">
                  <c:v>2.8999999999999995</c:v>
                </c:pt>
                <c:pt idx="6">
                  <c:v>2.8999999999999995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4540008"/>
        <c:axId val="704541184"/>
      </c:scatterChart>
      <c:valAx>
        <c:axId val="704540008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4541184"/>
        <c:crosses val="autoZero"/>
        <c:crossBetween val="midCat"/>
      </c:valAx>
      <c:valAx>
        <c:axId val="70454118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IPS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4540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 Perf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2.75</c:v>
                </c:pt>
                <c:pt idx="4">
                  <c:v>2.8749999999999996</c:v>
                </c:pt>
                <c:pt idx="5">
                  <c:v>2.8999999999999995</c:v>
                </c:pt>
                <c:pt idx="6">
                  <c:v>2.8999999999999995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649168"/>
        <c:axId val="768649560"/>
      </c:scatterChart>
      <c:valAx>
        <c:axId val="768649168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649560"/>
        <c:crosses val="autoZero"/>
        <c:crossBetween val="midCat"/>
      </c:valAx>
      <c:valAx>
        <c:axId val="76864956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 perf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649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3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9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36EE-84AE-4E24-B4E8-B5883ED37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2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7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Superscalar CPU and multicore systems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08/12/2017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model: adding BTB Impact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 smtClean="0"/>
              <a:t>Branch </a:t>
            </a:r>
            <a:r>
              <a:rPr lang="en-US" dirty="0" err="1" smtClean="0"/>
              <a:t>mispredicts</a:t>
            </a:r>
            <a:r>
              <a:rPr lang="en-US" dirty="0" smtClean="0"/>
              <a:t> stall some fraction </a:t>
            </a:r>
            <a:r>
              <a:rPr lang="ru-RU" dirty="0" smtClean="0"/>
              <a:t>(</a:t>
            </a:r>
            <a:r>
              <a:rPr lang="el-GR" i="1" dirty="0" smtClean="0"/>
              <a:t>γ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en-US" dirty="0" smtClean="0"/>
              <a:t>of pipeline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Since they are rare, in average CPI delta is lower: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general, “alpha” parameter is a function of selected </a:t>
            </a:r>
            <a:r>
              <a:rPr lang="en-US" dirty="0" err="1" smtClean="0"/>
              <a:t>uArch</a:t>
            </a:r>
            <a:r>
              <a:rPr lang="en-US" dirty="0" smtClean="0"/>
              <a:t>: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how good branches are predicted;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how </a:t>
            </a:r>
            <a:r>
              <a:rPr lang="en-US" dirty="0" err="1" smtClean="0"/>
              <a:t>mispredicts</a:t>
            </a:r>
            <a:r>
              <a:rPr lang="en-US" dirty="0" smtClean="0"/>
              <a:t> affect pipeline;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bypassing levels;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hit rate, out-of-order effects 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89785" y="2411029"/>
                <a:ext cx="1175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85" y="2411029"/>
                <a:ext cx="11751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45" r="-3627" b="-2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1657" y="3273432"/>
                <a:ext cx="198868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57" y="3273432"/>
                <a:ext cx="1988685" cy="277576"/>
              </a:xfrm>
              <a:prstGeom prst="rect">
                <a:avLst/>
              </a:prstGeom>
              <a:blipFill rotWithShape="0">
                <a:blip r:embed="rId3"/>
                <a:stretch>
                  <a:fillRect l="-613" r="-307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67370" y="3629627"/>
                <a:ext cx="1457258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70" y="3629627"/>
                <a:ext cx="1457258" cy="277576"/>
              </a:xfrm>
              <a:prstGeom prst="rect">
                <a:avLst/>
              </a:prstGeom>
              <a:blipFill rotWithShape="0">
                <a:blip r:embed="rId4"/>
                <a:stretch>
                  <a:fillRect l="-2917" r="-2917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11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20"/>
          <p:cNvGrpSpPr>
            <a:grpSpLocks/>
          </p:cNvGrpSpPr>
          <p:nvPr/>
        </p:nvGrpSpPr>
        <p:grpSpPr bwMode="auto">
          <a:xfrm>
            <a:off x="3605325" y="2453564"/>
            <a:ext cx="4728215" cy="276225"/>
            <a:chOff x="867" y="1588"/>
            <a:chExt cx="4301" cy="232"/>
          </a:xfrm>
        </p:grpSpPr>
        <p:sp>
          <p:nvSpPr>
            <p:cNvPr id="14352" name="Rectangle 21"/>
            <p:cNvSpPr>
              <a:spLocks noChangeArrowheads="1"/>
            </p:cNvSpPr>
            <p:nvPr/>
          </p:nvSpPr>
          <p:spPr bwMode="auto">
            <a:xfrm>
              <a:off x="867" y="1588"/>
              <a:ext cx="664" cy="2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22" descr="Light downward diagonal"/>
            <p:cNvSpPr>
              <a:spLocks noChangeArrowheads="1"/>
            </p:cNvSpPr>
            <p:nvPr/>
          </p:nvSpPr>
          <p:spPr bwMode="auto">
            <a:xfrm>
              <a:off x="1539" y="1588"/>
              <a:ext cx="664" cy="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Rectangle 23"/>
            <p:cNvSpPr>
              <a:spLocks noChangeArrowheads="1"/>
            </p:cNvSpPr>
            <p:nvPr/>
          </p:nvSpPr>
          <p:spPr bwMode="auto">
            <a:xfrm>
              <a:off x="2211" y="1588"/>
              <a:ext cx="664" cy="2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24"/>
            <p:cNvSpPr>
              <a:spLocks noChangeArrowheads="1"/>
            </p:cNvSpPr>
            <p:nvPr/>
          </p:nvSpPr>
          <p:spPr bwMode="auto">
            <a:xfrm>
              <a:off x="3555" y="1588"/>
              <a:ext cx="664" cy="2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25" descr="Light downward diagonal"/>
            <p:cNvSpPr>
              <a:spLocks noChangeArrowheads="1"/>
            </p:cNvSpPr>
            <p:nvPr/>
          </p:nvSpPr>
          <p:spPr bwMode="auto">
            <a:xfrm>
              <a:off x="4227" y="1588"/>
              <a:ext cx="269" cy="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26"/>
            <p:cNvSpPr>
              <a:spLocks noChangeArrowheads="1"/>
            </p:cNvSpPr>
            <p:nvPr/>
          </p:nvSpPr>
          <p:spPr bwMode="auto">
            <a:xfrm>
              <a:off x="4504" y="1588"/>
              <a:ext cx="664" cy="2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7"/>
            <p:cNvSpPr>
              <a:spLocks noChangeShapeType="1"/>
            </p:cNvSpPr>
            <p:nvPr/>
          </p:nvSpPr>
          <p:spPr bwMode="auto">
            <a:xfrm>
              <a:off x="3023" y="1728"/>
              <a:ext cx="3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3116" name="Rectangle 2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9056" tIns="34529" rIns="69056" bIns="34529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 smtClean="0"/>
              <a:t>Amdahl’s Law</a:t>
            </a:r>
            <a:endParaRPr lang="en-US" dirty="0" smtClean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Bef>
                    <a:spcPct val="30000"/>
                  </a:spcBef>
                </a:pPr>
                <a:r>
                  <a:rPr lang="en-US" sz="1950" dirty="0"/>
                  <a:t>If a fraction F of the program is accelerated by a factor S, and the remainder of the program is unaffected, then:</a:t>
                </a:r>
              </a:p>
              <a:p>
                <a:pPr marL="342900" indent="-342900">
                  <a:spcBef>
                    <a:spcPct val="30000"/>
                  </a:spcBef>
                </a:pPr>
                <a:endParaRPr lang="en-US" sz="1950" dirty="0"/>
              </a:p>
              <a:p>
                <a:pPr marL="342900" indent="-342900">
                  <a:spcBef>
                    <a:spcPct val="30000"/>
                  </a:spcBef>
                </a:pPr>
                <a:endParaRPr lang="en-US" sz="1950" dirty="0"/>
              </a:p>
              <a:p>
                <a:pPr marL="342900" indent="-342900">
                  <a:spcBef>
                    <a:spcPct val="30000"/>
                  </a:spcBef>
                </a:pPr>
                <a:endParaRPr lang="en-US" sz="1950" dirty="0"/>
              </a:p>
              <a:p>
                <a:pPr marL="342900" indent="-342900">
                  <a:spcBef>
                    <a:spcPct val="30000"/>
                  </a:spcBef>
                </a:pPr>
                <a:r>
                  <a:rPr lang="en-US" sz="1950" dirty="0"/>
                  <a:t>T</a:t>
                </a:r>
                <a:r>
                  <a:rPr lang="en-US" sz="1950" dirty="0"/>
                  <a:t>’=T x [ (1-F)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1950" dirty="0"/>
                  <a:t> ]</a:t>
                </a:r>
              </a:p>
              <a:p>
                <a:pPr marL="342900" indent="-342900">
                  <a:spcBef>
                    <a:spcPct val="30000"/>
                  </a:spcBef>
                </a:pPr>
                <a:r>
                  <a:rPr lang="en-US" sz="1950" dirty="0"/>
                  <a:t>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5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19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5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sz="195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  <m:r>
                          <a:rPr lang="en-US" sz="195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950"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950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den>
                    </m:f>
                  </m:oMath>
                </a14:m>
                <a:endParaRPr lang="en-US" sz="1950" dirty="0"/>
              </a:p>
              <a:p>
                <a:pPr marL="342900" indent="-342900">
                  <a:spcBef>
                    <a:spcPct val="30000"/>
                  </a:spcBef>
                </a:pPr>
                <a:r>
                  <a:rPr lang="en-US" sz="1950" dirty="0"/>
                  <a:t>Corollaries:</a:t>
                </a:r>
              </a:p>
              <a:p>
                <a:pPr lvl="1" indent="-342900">
                  <a:spcBef>
                    <a:spcPct val="30000"/>
                  </a:spcBef>
                </a:pPr>
                <a:r>
                  <a:rPr lang="en-US" sz="1950" dirty="0"/>
                  <a:t>There is a limit of how much speedup is achieved</a:t>
                </a:r>
              </a:p>
              <a:p>
                <a:pPr marL="1028700" lvl="2" indent="-342900">
                  <a:spcBef>
                    <a:spcPct val="30000"/>
                  </a:spcBef>
                </a:pPr>
                <a:r>
                  <a:rPr lang="en-US" sz="1950" dirty="0"/>
                  <a:t>Speedup</a:t>
                </a:r>
                <a:r>
                  <a:rPr lang="en-US" sz="1950" baseline="-25000" dirty="0"/>
                  <a:t>max</a:t>
                </a:r>
                <a:r>
                  <a:rPr lang="en-US" sz="195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5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19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5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5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1950">
                            <a:latin typeface="Cambria Math" panose="02040503050406030204" pitchFamily="18" charset="0"/>
                          </a:rPr>
                          <m:t>F</m:t>
                        </m:r>
                      </m:den>
                    </m:f>
                  </m:oMath>
                </a14:m>
                <a:endParaRPr lang="en-US" sz="1950" dirty="0"/>
              </a:p>
              <a:p>
                <a:pPr lvl="1" indent="-342900">
                  <a:spcBef>
                    <a:spcPct val="30000"/>
                  </a:spcBef>
                </a:pPr>
                <a:r>
                  <a:rPr lang="en-US" sz="1950" dirty="0"/>
                  <a:t>Diminishing returns</a:t>
                </a:r>
              </a:p>
              <a:p>
                <a:pPr lvl="1" indent="-342900">
                  <a:spcBef>
                    <a:spcPct val="30000"/>
                  </a:spcBef>
                </a:pPr>
                <a:r>
                  <a:rPr lang="en-US" sz="1950" b="1" dirty="0"/>
                  <a:t>Make common case </a:t>
                </a:r>
                <a:r>
                  <a:rPr lang="en-US" sz="1950" b="1" dirty="0"/>
                  <a:t>fast</a:t>
                </a:r>
                <a:endParaRPr lang="en-US" sz="195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06" t="-191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605325" y="2967913"/>
            <a:ext cx="220745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496180" y="2852683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6559229" y="2968843"/>
            <a:ext cx="177431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7302526" y="2853613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T</a:t>
            </a:r>
            <a:r>
              <a:rPr lang="en-US" b="1" dirty="0">
                <a:latin typeface="Arial" charset="0"/>
              </a:rPr>
              <a:t>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24" y="207674"/>
            <a:ext cx="826925" cy="10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Amhdal’s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Assuming branch prediction accuracy is 50%</a:t>
            </a:r>
          </a:p>
          <a:p>
            <a:pPr marL="342900" indent="-342900"/>
            <a:r>
              <a:rPr lang="en-US" dirty="0" smtClean="0"/>
              <a:t>20% of instructions are branches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Increasing BPU accuracy to 90%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Improving BPU accuracy by 40% → CPI increase is only 18</a:t>
            </a:r>
            <a:r>
              <a:rPr lang="en-US" dirty="0" smtClean="0"/>
              <a:t>%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28428" y="2884051"/>
                <a:ext cx="333514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=1+20% ∗50% ∗3=1.3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8" y="2884051"/>
                <a:ext cx="3335144" cy="277576"/>
              </a:xfrm>
              <a:prstGeom prst="rect">
                <a:avLst/>
              </a:prstGeom>
              <a:blipFill rotWithShape="0">
                <a:blip r:embed="rId2"/>
                <a:stretch>
                  <a:fillRect l="-912" r="-109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01064" y="3942477"/>
                <a:ext cx="585506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=1+20% ∗90% ∗3=1.54=1.3 ∗(100%+18%)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64" y="3942477"/>
                <a:ext cx="5855064" cy="277576"/>
              </a:xfrm>
              <a:prstGeom prst="rect">
                <a:avLst/>
              </a:prstGeom>
              <a:blipFill rotWithShape="0">
                <a:blip r:embed="rId3"/>
                <a:stretch>
                  <a:fillRect l="-312" t="-2222" r="-937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9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superscalar </a:t>
            </a:r>
            <a:r>
              <a:rPr lang="en-US" dirty="0" smtClean="0"/>
              <a:t>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69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Single-cycle and pipelined processors are unified to </a:t>
            </a:r>
            <a:r>
              <a:rPr lang="en-US" b="1" dirty="0" smtClean="0"/>
              <a:t>scalar </a:t>
            </a:r>
            <a:r>
              <a:rPr lang="en-US" dirty="0" smtClean="0"/>
              <a:t>class as they process 1 instruction in 1 cycle</a:t>
            </a:r>
          </a:p>
          <a:p>
            <a:pPr marL="342900" indent="-342900"/>
            <a:r>
              <a:rPr lang="en-US" b="1" dirty="0" smtClean="0"/>
              <a:t>Superscalar </a:t>
            </a:r>
            <a:r>
              <a:rPr lang="en-US" dirty="0" smtClean="0"/>
              <a:t>CPU processes 2 or more instructions in each cycle with </a:t>
            </a:r>
            <a:r>
              <a:rPr lang="en-US" dirty="0" smtClean="0"/>
              <a:t>additional, </a:t>
            </a:r>
            <a:r>
              <a:rPr lang="en-US" dirty="0" smtClean="0"/>
              <a:t>extracting </a:t>
            </a:r>
            <a:r>
              <a:rPr lang="en-US" b="1" dirty="0" smtClean="0"/>
              <a:t>ILP </a:t>
            </a:r>
            <a:r>
              <a:rPr lang="en-US" dirty="0" smtClean="0"/>
              <a:t>(</a:t>
            </a:r>
            <a:r>
              <a:rPr lang="en-US" dirty="0" err="1"/>
              <a:t>inpipelinestruction</a:t>
            </a:r>
            <a:r>
              <a:rPr lang="en-US" dirty="0"/>
              <a:t> </a:t>
            </a:r>
            <a:r>
              <a:rPr lang="en-US" dirty="0" smtClean="0"/>
              <a:t>level-parallelism)</a:t>
            </a:r>
            <a:endParaRPr lang="en-US" b="1" dirty="0" smtClean="0"/>
          </a:p>
          <a:p>
            <a:pPr marL="342900" indent="-342900"/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5584644" y="24345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2964" y="1945012"/>
            <a:ext cx="5885137" cy="3809318"/>
            <a:chOff x="1997189" y="2554611"/>
            <a:chExt cx="5885137" cy="380931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316145" y="2554611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5292682" y="29695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682" y="35044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10000" y="40393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9999" y="45716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08857" y="51065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model: adding superscalar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In superscalar CPUs ideal CPI depends on width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Overall, we have an equation for performance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</a:t>
            </a:r>
            <a:r>
              <a:rPr lang="en-US" dirty="0" smtClean="0"/>
              <a:t>use clock time for simplicity</a:t>
            </a:r>
          </a:p>
          <a:p>
            <a:pPr marL="342900" indent="-342900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24834" y="2298811"/>
                <a:ext cx="1557671" cy="520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34" y="2298811"/>
                <a:ext cx="1557671" cy="5200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98862" y="3561813"/>
                <a:ext cx="32923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62" y="3561813"/>
                <a:ext cx="3292376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59500" y="4927087"/>
                <a:ext cx="227844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00" y="4927087"/>
                <a:ext cx="2278444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6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Performing derivation by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Finding maximum performance: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70824" y="1825625"/>
                <a:ext cx="36187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24" y="1825625"/>
                <a:ext cx="3618748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7446" y="3301399"/>
                <a:ext cx="521245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e>
                      </m:rad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46" y="3301399"/>
                <a:ext cx="5212453" cy="555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69673" y="4405560"/>
                <a:ext cx="5719899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673" y="4405560"/>
                <a:ext cx="5719899" cy="67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7934" y="5555633"/>
                <a:ext cx="2828147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34" y="5555633"/>
                <a:ext cx="2828147" cy="871585"/>
              </a:xfrm>
              <a:prstGeom prst="rect">
                <a:avLst/>
              </a:prstGeom>
              <a:blipFill rotWithShape="0">
                <a:blip r:embed="rId5"/>
                <a:stretch>
                  <a:fillRect l="-7974" t="-184615" r="-20690" b="-25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69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CPUs timeline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13247"/>
              </p:ext>
            </p:extLst>
          </p:nvPr>
        </p:nvGraphicFramePr>
        <p:xfrm>
          <a:off x="1677798" y="1290918"/>
          <a:ext cx="8649751" cy="495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89160" y="5035641"/>
            <a:ext cx="68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8086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743" y="5035640"/>
            <a:ext cx="78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80286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4325" y="4893313"/>
            <a:ext cx="656820" cy="3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80386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2510" y="4808612"/>
            <a:ext cx="656820" cy="3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80486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773" y="5189528"/>
            <a:ext cx="80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Pentium</a:t>
            </a:r>
            <a:endParaRPr lang="ru-RU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390" y="3899494"/>
            <a:ext cx="109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Pentium Pro</a:t>
            </a:r>
            <a:endParaRPr lang="ru-RU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6724" y="3899338"/>
            <a:ext cx="392718" cy="30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PII</a:t>
            </a:r>
            <a:endParaRPr lang="ru-RU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996" y="4233028"/>
            <a:ext cx="4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PIII</a:t>
            </a:r>
            <a:endParaRPr lang="ru-RU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1619" y="2884488"/>
            <a:ext cx="4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P4</a:t>
            </a:r>
            <a:endParaRPr lang="ru-RU" sz="1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5237" y="1808912"/>
            <a:ext cx="120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Prescott P4</a:t>
            </a:r>
            <a:endParaRPr lang="ru-RU" sz="1400" dirty="0"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872510" y="2692223"/>
            <a:ext cx="1867436" cy="637879"/>
          </a:xfrm>
          <a:prstGeom prst="wedgeRoundRectCallout">
            <a:avLst>
              <a:gd name="adj1" fmla="val 105230"/>
              <a:gd name="adj2" fmla="val -10104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What happened?</a:t>
            </a:r>
            <a:endParaRPr lang="ru-RU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2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II: Power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6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Why is power important?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power -&gt; smaller battery -&gt; smaller/cheaper devices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power -&gt; less money for electricity</a:t>
            </a:r>
          </a:p>
          <a:p>
            <a:pPr marL="342900" indent="-342900"/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The maximum power dissipation that cooling systems can handle is reached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We cannot spend more power </a:t>
            </a:r>
            <a:r>
              <a:rPr lang="en-US" sz="1600" dirty="0"/>
              <a:t>even if </a:t>
            </a:r>
            <a:r>
              <a:rPr lang="en-US" sz="1600" dirty="0"/>
              <a:t>we want</a:t>
            </a:r>
          </a:p>
          <a:p>
            <a:pPr lvl="1"/>
            <a:endParaRPr lang="ru-R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504584" y="1852421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409091" y="1040231"/>
            <a:ext cx="2163418" cy="451049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84" y="3574408"/>
            <a:ext cx="3877217" cy="1917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30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</a:t>
            </a:r>
            <a:r>
              <a:rPr lang="en-US" dirty="0" smtClean="0"/>
              <a:t>onsumption in CMOS</a:t>
            </a:r>
            <a:endParaRPr lang="en-US" dirty="0"/>
          </a:p>
        </p:txBody>
      </p:sp>
      <p:sp>
        <p:nvSpPr>
          <p:cNvPr id="1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/>
              <a:t>Current exists only at switch from one state to another to recharge the capacities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>
              <a:latin typeface="+mj-lt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>
              <a:latin typeface="+mj-lt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19932" y="197358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75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269730"/>
            <a:ext cx="7886700" cy="1263650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7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3780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1551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7360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19466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24" y="19466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3741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61" y="33741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5864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74" y="35864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2774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/>
              <a:t>Dynamic </a:t>
            </a:r>
            <a:r>
              <a:rPr lang="en-US" dirty="0" smtClean="0"/>
              <a:t>power in consumed since transistors change state: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/>
            <a:r>
              <a:rPr lang="en-US" dirty="0" smtClean="0"/>
              <a:t>Keep in mind that clock signals are included in dynamic power</a:t>
            </a:r>
          </a:p>
          <a:p>
            <a:pPr marL="342900" indent="-342900"/>
            <a:r>
              <a:rPr lang="en-US" dirty="0" smtClean="0"/>
              <a:t>Some power is lost due to “crowbars”</a:t>
            </a:r>
          </a:p>
          <a:p>
            <a:pPr marL="342900" indent="-342900"/>
            <a:r>
              <a:rPr lang="en-US" dirty="0" smtClean="0"/>
              <a:t>~80% of consumed power</a:t>
            </a:r>
          </a:p>
          <a:p>
            <a:pPr marL="688975" lvl="1" indent="-342900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64408" y="2915033"/>
                <a:ext cx="1297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08" y="2915033"/>
                <a:ext cx="129740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74" t="-2174" r="-566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218893" y="3192031"/>
            <a:ext cx="1842902" cy="956224"/>
            <a:chOff x="3773371" y="2514678"/>
            <a:chExt cx="683942" cy="956224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4115342" y="2514678"/>
              <a:ext cx="257940" cy="4945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73371" y="3009237"/>
              <a:ext cx="683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average amount of transistors</a:t>
              </a:r>
              <a:endParaRPr lang="ru-RU" sz="1200" dirty="0"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05349" y="2341676"/>
            <a:ext cx="1056447" cy="615657"/>
            <a:chOff x="3400866" y="1664322"/>
            <a:chExt cx="1056447" cy="615657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115342" y="1932878"/>
              <a:ext cx="308891" cy="34710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400866" y="1664322"/>
              <a:ext cx="1056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dynamic</a:t>
              </a:r>
              <a:br>
                <a:rPr lang="en-US" sz="1200" dirty="0">
                  <a:latin typeface="+mj-lt"/>
                </a:rPr>
              </a:br>
              <a:r>
                <a:rPr lang="en-US" sz="1200" dirty="0">
                  <a:latin typeface="+mj-lt"/>
                </a:rPr>
                <a:t>capacity</a:t>
              </a:r>
              <a:endParaRPr lang="ru-RU" sz="1200" dirty="0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86457" y="3192032"/>
            <a:ext cx="683942" cy="771227"/>
            <a:chOff x="4502151" y="2468843"/>
            <a:chExt cx="683942" cy="771227"/>
          </a:xfrm>
        </p:grpSpPr>
        <p:sp>
          <p:nvSpPr>
            <p:cNvPr id="20" name="TextBox 19"/>
            <p:cNvSpPr txBox="1"/>
            <p:nvPr/>
          </p:nvSpPr>
          <p:spPr>
            <a:xfrm>
              <a:off x="4502151" y="2963071"/>
              <a:ext cx="683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Voltage</a:t>
              </a:r>
              <a:endParaRPr lang="ru-RU" sz="1200" dirty="0">
                <a:latin typeface="+mj-l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4631389" y="2468843"/>
              <a:ext cx="95034" cy="48330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6310730" y="2341676"/>
            <a:ext cx="923209" cy="595573"/>
            <a:chOff x="4924581" y="1652311"/>
            <a:chExt cx="683942" cy="595573"/>
          </a:xfrm>
        </p:grpSpPr>
        <p:sp>
          <p:nvSpPr>
            <p:cNvPr id="25" name="TextBox 24"/>
            <p:cNvSpPr txBox="1"/>
            <p:nvPr/>
          </p:nvSpPr>
          <p:spPr>
            <a:xfrm>
              <a:off x="4924581" y="1652311"/>
              <a:ext cx="683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frequency</a:t>
              </a:r>
              <a:endParaRPr lang="ru-RU" sz="1200" dirty="0">
                <a:latin typeface="+mj-lt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5115736" y="1920867"/>
              <a:ext cx="86768" cy="32701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7233939" y="4784276"/>
            <a:ext cx="2616820" cy="1304993"/>
            <a:chOff x="5925014" y="3978977"/>
            <a:chExt cx="2616820" cy="1304993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6192644" y="4148254"/>
              <a:ext cx="63933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831980" y="4148254"/>
              <a:ext cx="631903" cy="9664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7463883" y="5114693"/>
              <a:ext cx="9069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925014" y="3978977"/>
              <a:ext cx="170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70849" y="4945416"/>
              <a:ext cx="170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9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b="1" dirty="0" smtClean="0"/>
              <a:t>Static </a:t>
            </a:r>
            <a:r>
              <a:rPr lang="en-US" dirty="0" smtClean="0"/>
              <a:t>power is consumed by leakage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/>
            <a:r>
              <a:rPr lang="en-US" dirty="0" smtClean="0"/>
              <a:t>Area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depends on:</a:t>
            </a:r>
          </a:p>
          <a:p>
            <a:pPr marL="688975" lvl="1" indent="-342900"/>
            <a:r>
              <a:rPr lang="en-US" dirty="0" smtClean="0"/>
              <a:t>number of pipeline stages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(more latches required)</a:t>
            </a:r>
          </a:p>
          <a:p>
            <a:pPr marL="688975" lvl="1" indent="-342900"/>
            <a:r>
              <a:rPr lang="en-US" dirty="0" smtClean="0"/>
              <a:t>issue width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endParaRPr lang="en-US" dirty="0" smtClean="0">
              <a:solidFill>
                <a:srgbClr val="FF0000"/>
              </a:solidFill>
            </a:endParaRPr>
          </a:p>
          <a:p>
            <a:pPr marL="688975" lvl="1" indent="-342900"/>
            <a:r>
              <a:rPr lang="en-US" dirty="0" smtClean="0"/>
              <a:t>branch prediction, caches etc. — </a:t>
            </a:r>
            <a:r>
              <a:rPr lang="el-GR" i="1" dirty="0" smtClean="0">
                <a:solidFill>
                  <a:srgbClr val="FF0000"/>
                </a:solidFill>
              </a:rPr>
              <a:t>α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/>
              <a:t>Leakage current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i="1" dirty="0" smtClean="0"/>
              <a:t> </a:t>
            </a:r>
            <a:r>
              <a:rPr lang="en-US" dirty="0" smtClean="0"/>
              <a:t>depends on technical process</a:t>
            </a:r>
            <a:endParaRPr lang="en-US" i="1" dirty="0" smtClean="0"/>
          </a:p>
          <a:p>
            <a:pPr marL="342900" indent="-342900"/>
            <a:r>
              <a:rPr lang="en-US" dirty="0" smtClean="0"/>
              <a:t>~20% of consumed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7519" y="2440338"/>
                <a:ext cx="911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𝑗𝑆𝑉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19" y="2440338"/>
                <a:ext cx="9111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667" r="-7333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97518" y="2736155"/>
            <a:ext cx="683942" cy="983243"/>
            <a:chOff x="3773371" y="2487659"/>
            <a:chExt cx="683942" cy="9832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4115342" y="2487659"/>
              <a:ext cx="193287" cy="52157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773371" y="3009237"/>
              <a:ext cx="683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leakage current</a:t>
              </a:r>
              <a:endParaRPr lang="ru-RU" sz="12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81461" y="2717337"/>
            <a:ext cx="639103" cy="586563"/>
            <a:chOff x="4549776" y="1971985"/>
            <a:chExt cx="639103" cy="586563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4549776" y="1971985"/>
              <a:ext cx="341971" cy="3326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717585" y="2281549"/>
              <a:ext cx="471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area</a:t>
              </a:r>
              <a:endParaRPr lang="ru-RU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1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Performance/Power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Depending on market target, we may optimize:</a:t>
            </a:r>
          </a:p>
          <a:p>
            <a:pPr marL="1027113" lvl="2" indent="-342900"/>
            <a:r>
              <a:rPr lang="en-US" sz="1800" dirty="0"/>
              <a:t>performance (IPS)</a:t>
            </a:r>
          </a:p>
          <a:p>
            <a:pPr marL="1027113" lvl="2" indent="-342900"/>
            <a:r>
              <a:rPr lang="en-US" sz="1800" dirty="0"/>
              <a:t>power (Watts)</a:t>
            </a:r>
          </a:p>
          <a:p>
            <a:pPr marL="1027113" lvl="2" indent="-342900"/>
            <a:r>
              <a:rPr lang="en-US" sz="1800" dirty="0"/>
              <a:t>energy = power </a:t>
            </a:r>
            <a:r>
              <a:rPr lang="en-US" sz="1800" dirty="0"/>
              <a:t>/</a:t>
            </a:r>
            <a:r>
              <a:rPr lang="en-US" sz="1800" dirty="0"/>
              <a:t> IPS (Joules)</a:t>
            </a:r>
          </a:p>
          <a:p>
            <a:pPr marL="1027113" lvl="2" indent="-342900"/>
            <a:r>
              <a:rPr lang="en-US" sz="1800" dirty="0"/>
              <a:t>dissipation = power / area (Watts / cm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marL="342900" indent="-342900"/>
            <a:r>
              <a:rPr lang="en-US" dirty="0" smtClean="0"/>
              <a:t>New features are added to CPU regarding to select target</a:t>
            </a:r>
          </a:p>
          <a:p>
            <a:pPr marL="342900" indent="-342900"/>
            <a:r>
              <a:rPr lang="en-US" b="1" dirty="0" smtClean="0"/>
              <a:t>Example 1:</a:t>
            </a:r>
            <a:r>
              <a:rPr lang="en-US" dirty="0" smtClean="0"/>
              <a:t> deeper pipelining</a:t>
            </a:r>
            <a:r>
              <a:rPr lang="en-US" dirty="0"/>
              <a:t> </a:t>
            </a:r>
            <a:r>
              <a:rPr lang="en-US" dirty="0" smtClean="0"/>
              <a:t>increases power consumption:</a:t>
            </a:r>
          </a:p>
          <a:p>
            <a:pPr marL="1027113" lvl="2" indent="-342900"/>
            <a:r>
              <a:rPr lang="en-US" dirty="0" smtClean="0"/>
              <a:t>higher frequency increases dynamic power</a:t>
            </a:r>
          </a:p>
          <a:p>
            <a:pPr marL="1027113" lvl="2" indent="-342900"/>
            <a:r>
              <a:rPr lang="en-US" dirty="0" smtClean="0"/>
              <a:t>new latches increase both static and dynamic power</a:t>
            </a:r>
          </a:p>
          <a:p>
            <a:pPr marL="342900" indent="-342900"/>
            <a:r>
              <a:rPr lang="en-US" b="1" dirty="0" smtClean="0"/>
              <a:t>Example 2: </a:t>
            </a:r>
            <a:r>
              <a:rPr lang="en-US" dirty="0" smtClean="0"/>
              <a:t>issue width increases power in </a:t>
            </a:r>
            <a:r>
              <a:rPr lang="en-US" dirty="0" smtClean="0"/>
              <a:t>~</a:t>
            </a:r>
            <a:r>
              <a:rPr lang="en-US" i="1" dirty="0" smtClean="0"/>
              <a:t>O(W²)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457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is not scalable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with width: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Power increases faster: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shall we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91450" y="2417370"/>
                <a:ext cx="22955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50" y="2417370"/>
                <a:ext cx="2295500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9697" y="4002050"/>
                <a:ext cx="131895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97" y="4002050"/>
                <a:ext cx="1318951" cy="555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1686"/>
              </p:ext>
            </p:extLst>
          </p:nvPr>
        </p:nvGraphicFramePr>
        <p:xfrm>
          <a:off x="6797329" y="1771769"/>
          <a:ext cx="4886325" cy="390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9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Graphic spid="10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III: Parallelism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5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parallelism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Programs often have </a:t>
            </a:r>
            <a:r>
              <a:rPr lang="en-US" b="1" dirty="0" smtClean="0"/>
              <a:t>instruction-level parallelism</a:t>
            </a:r>
          </a:p>
          <a:p>
            <a:pPr marL="342900" indent="-342900"/>
            <a:r>
              <a:rPr lang="en-US" dirty="0" smtClean="0"/>
              <a:t>Superscalar, VLIW, and vector CPUs utilize it with </a:t>
            </a:r>
            <a:r>
              <a:rPr lang="en-US" b="1" dirty="0" smtClean="0"/>
              <a:t>clustered hardware</a:t>
            </a:r>
          </a:p>
          <a:p>
            <a:pPr marL="800100" lvl="1" indent="-342900"/>
            <a:r>
              <a:rPr lang="en-US" dirty="0" smtClean="0"/>
              <a:t>The goal is to reduce W² penalty</a:t>
            </a:r>
          </a:p>
          <a:p>
            <a:pPr marL="342900" indent="-342900"/>
            <a:r>
              <a:rPr lang="en-US" dirty="0" smtClean="0"/>
              <a:t>Software-drive ILP extraction has compatibility drawbacks</a:t>
            </a:r>
          </a:p>
          <a:p>
            <a:pPr marL="342900" indent="-342900"/>
            <a:r>
              <a:rPr lang="en-US" dirty="0" smtClean="0"/>
              <a:t>On the other hand, ILP extraction </a:t>
            </a:r>
            <a:r>
              <a:rPr lang="en-US" b="1" dirty="0" smtClean="0"/>
              <a:t>is power costly</a:t>
            </a:r>
          </a:p>
          <a:p>
            <a:pPr marL="800100" lvl="1" indent="-342900"/>
            <a:r>
              <a:rPr lang="en-US" dirty="0" smtClean="0"/>
              <a:t>Topics of two lectures this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2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Coarse-grained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 smtClean="0"/>
              <a:t>To achieve the best performance, workload </a:t>
            </a:r>
            <a:r>
              <a:rPr lang="en-US" dirty="0" smtClean="0"/>
              <a:t>may </a:t>
            </a:r>
            <a:r>
              <a:rPr lang="en-US" dirty="0" smtClean="0"/>
              <a:t>be parallelized to several </a:t>
            </a:r>
            <a:r>
              <a:rPr lang="en-US" b="1" dirty="0" smtClean="0"/>
              <a:t>threads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 smtClean="0"/>
              <a:t>This is possible due to the </a:t>
            </a:r>
            <a:r>
              <a:rPr lang="en-US" b="1" dirty="0" smtClean="0"/>
              <a:t>thread-level parallelism (TLP)</a:t>
            </a:r>
          </a:p>
          <a:p>
            <a:pPr marL="681038" lvl="2" indent="-342900">
              <a:spcBef>
                <a:spcPts val="15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Unlike ILP, TLP is extracted manually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 smtClean="0"/>
              <a:t>Threads can be extracted either from:</a:t>
            </a:r>
            <a:endParaRPr lang="en-US" dirty="0"/>
          </a:p>
          <a:p>
            <a:pPr lvl="1"/>
            <a:r>
              <a:rPr lang="en-US" dirty="0"/>
              <a:t>The same application</a:t>
            </a:r>
          </a:p>
          <a:p>
            <a:pPr lvl="1"/>
            <a:r>
              <a:rPr lang="en-US" dirty="0"/>
              <a:t>Different applications running simultaneously</a:t>
            </a:r>
          </a:p>
          <a:p>
            <a:pPr lvl="1"/>
            <a:r>
              <a:rPr lang="en-US" dirty="0"/>
              <a:t>Operating system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More aggressive clustering → more area saving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34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example</a:t>
            </a:r>
            <a:endParaRPr lang="en-US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146381"/>
            <a:ext cx="10515600" cy="180795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 smtClean="0"/>
              <a:t>Area </a:t>
            </a:r>
            <a:r>
              <a:rPr lang="en-US" dirty="0" smtClean="0"/>
              <a:t>budget can be divided in several ways: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 smtClean="0"/>
              <a:t>Single core 	— 6x area, 2.9 performance boost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 smtClean="0"/>
              <a:t>3 smaller cores 	— 2x area, 2.0 performance boost each</a:t>
            </a:r>
            <a:br>
              <a:rPr lang="en-US" dirty="0" smtClean="0"/>
            </a:br>
            <a:r>
              <a:rPr lang="en-US" dirty="0" smtClean="0"/>
              <a:t>			— 6x area, 6.0 performance boost total!</a:t>
            </a: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 smtClean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 smtClean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 smtClean="0"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22768"/>
              </p:ext>
            </p:extLst>
          </p:nvPr>
        </p:nvGraphicFramePr>
        <p:xfrm>
          <a:off x="3180166" y="1369403"/>
          <a:ext cx="4886325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767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Graphic spid="10" grpId="0">
        <p:bldAsOne/>
      </p:bldGraphic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pipelined CPU is mostly defined by:</a:t>
            </a:r>
          </a:p>
          <a:p>
            <a:pPr lvl="1"/>
            <a:r>
              <a:rPr lang="en-US" dirty="0" smtClean="0"/>
              <a:t>frequency / pipeline depth</a:t>
            </a:r>
          </a:p>
          <a:p>
            <a:pPr lvl="1"/>
            <a:r>
              <a:rPr lang="en-US" dirty="0" smtClean="0"/>
              <a:t>execution throughput</a:t>
            </a:r>
          </a:p>
          <a:p>
            <a:r>
              <a:rPr lang="en-US" dirty="0" smtClean="0"/>
              <a:t>Both factors more significantly </a:t>
            </a:r>
            <a:r>
              <a:rPr lang="en-US" dirty="0"/>
              <a:t>affect </a:t>
            </a:r>
            <a:r>
              <a:rPr lang="en-US" dirty="0" smtClean="0"/>
              <a:t>area and power thereafter</a:t>
            </a:r>
          </a:p>
          <a:p>
            <a:r>
              <a:rPr lang="en-US" dirty="0" smtClean="0"/>
              <a:t>To reduce area overheads, CPUs are clustered:</a:t>
            </a:r>
          </a:p>
          <a:p>
            <a:pPr lvl="1"/>
            <a:r>
              <a:rPr lang="en-US" dirty="0" smtClean="0"/>
              <a:t>on fine-grained level utilizing ILP</a:t>
            </a:r>
          </a:p>
          <a:p>
            <a:pPr lvl="1"/>
            <a:r>
              <a:rPr lang="en-US" dirty="0" smtClean="0"/>
              <a:t>on coarse-grained level utilizing TLP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I: Performance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7886700" cy="572760"/>
          </a:xfrm>
        </p:spPr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776355" y="4164397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58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03666"/>
            <a:ext cx="7886700" cy="572760"/>
          </a:xfrm>
        </p:spPr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99169" y="3139339"/>
                <a:ext cx="3523465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3042785"/>
                <a:ext cx="4621073" cy="8486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843516" y="2485115"/>
            <a:ext cx="2779733" cy="451049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443241" y="2485115"/>
            <a:ext cx="2779733" cy="451049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CD: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4397417" y="4156942"/>
            <a:ext cx="2779733" cy="451049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5753" y="4677495"/>
            <a:ext cx="3048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But, need better CD to enable these approaches</a:t>
            </a:r>
          </a:p>
          <a:p>
            <a:pPr algn="ctr"/>
            <a:r>
              <a:rPr lang="en-US" dirty="0">
                <a:latin typeface="+mj-lt"/>
              </a:rPr>
              <a:t>(e.g., more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94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Refresher: Pipeline speedup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Pipelining does not reduce the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latency </a:t>
                </a:r>
                <a:r>
                  <a:rPr lang="en-US" sz="2000" dirty="0"/>
                  <a:t>of a single workload, it increases the total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throughput </a:t>
                </a:r>
                <a:r>
                  <a:rPr lang="en-US" sz="2000" dirty="0"/>
                  <a:t>(number of completed workload per time unit)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Pipeline throughput(=rate) is limited by the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slowest</a:t>
                </a:r>
                <a:r>
                  <a:rPr lang="en-US" sz="2000" dirty="0"/>
                  <a:t> stage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Potential speedup is:</a:t>
                </a:r>
              </a:p>
              <a:p>
                <a:pPr marL="625475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Speedup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Non</m:t>
                            </m:r>
                            <m:r>
                              <a:rPr lang="en-US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Pipelined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Pipelined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1825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 ideal </a:t>
                </a:r>
                <a:r>
                  <a:rPr lang="en-US" sz="2000" dirty="0"/>
                  <a:t>case, all stages have the same length:</a:t>
                </a:r>
                <a:endParaRPr lang="en-US" sz="2000" dirty="0"/>
              </a:p>
              <a:p>
                <a:pPr marL="185738" lvl="1" indent="0">
                  <a:lnSpc>
                    <a:spcPct val="110000"/>
                  </a:lnSpc>
                  <a:buNone/>
                </a:pPr>
                <a:endParaRPr lang="en-US" sz="1800" dirty="0"/>
              </a:p>
              <a:p>
                <a:pPr marL="471488" lvl="1" indent="-285750">
                  <a:lnSpc>
                    <a:spcPct val="11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  <a:blipFill rotWithShape="0">
                <a:blip r:embed="rId3"/>
                <a:stretch>
                  <a:fillRect l="-1778" t="-1205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31820" y="3597508"/>
                <a:ext cx="3262367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Workload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srgbClr val="0619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20" y="3597508"/>
                <a:ext cx="3262367" cy="7091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05574" y="4845614"/>
                <a:ext cx="6514860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Workload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74" y="4845614"/>
                <a:ext cx="6514860" cy="709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552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increase speedup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5356" y="1690687"/>
            <a:ext cx="5705136" cy="4128707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Partition </a:t>
            </a:r>
            <a:r>
              <a:rPr lang="en-US" sz="2000" dirty="0"/>
              <a:t>the pipe to many pipe </a:t>
            </a:r>
            <a:r>
              <a:rPr lang="en-US" sz="2000" dirty="0"/>
              <a:t>stages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Balance the work in the pipe stages: make the longest pipe stage to be as short as possible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59780" y="1690688"/>
            <a:ext cx="5897548" cy="3949357"/>
            <a:chOff x="1169636" y="2354799"/>
            <a:chExt cx="5298074" cy="3547913"/>
          </a:xfrm>
        </p:grpSpPr>
        <p:pic>
          <p:nvPicPr>
            <p:cNvPr id="5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7" t="11531"/>
            <a:stretch/>
          </p:blipFill>
          <p:spPr bwMode="auto">
            <a:xfrm rot="16200000">
              <a:off x="2015238" y="1509197"/>
              <a:ext cx="3547913" cy="523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 rot="16200000">
              <a:off x="4746280" y="4181282"/>
              <a:ext cx="1803799" cy="16390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03223" y="1491792"/>
            <a:ext cx="106863" cy="2444931"/>
            <a:chOff x="7056576" y="2252544"/>
            <a:chExt cx="206586" cy="3114909"/>
          </a:xfrm>
        </p:grpSpPr>
        <p:sp>
          <p:nvSpPr>
            <p:cNvPr id="9" name="Rectangle 8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7067183" y="5254947"/>
              <a:ext cx="195979" cy="112506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5468" y="1491791"/>
            <a:ext cx="112464" cy="4005200"/>
            <a:chOff x="7056576" y="2252544"/>
            <a:chExt cx="206586" cy="311490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7067184" y="5241659"/>
              <a:ext cx="195978" cy="125793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72911" y="1491792"/>
            <a:ext cx="106863" cy="2444931"/>
            <a:chOff x="7056576" y="2252544"/>
            <a:chExt cx="206586" cy="3114909"/>
          </a:xfrm>
        </p:grpSpPr>
        <p:sp>
          <p:nvSpPr>
            <p:cNvPr id="18" name="Rectangle 17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7067183" y="5254947"/>
              <a:ext cx="195979" cy="112506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76735" y="4272162"/>
            <a:ext cx="1992351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Latches increase overall latency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8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Timing Model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342900" indent="-342900"/>
                <a:r>
                  <a:rPr lang="en-US" dirty="0" smtClean="0"/>
                  <a:t>Assuming that instructions are executed in </a:t>
                </a:r>
                <a:r>
                  <a:rPr lang="en-US" b="1" i="1" dirty="0" smtClean="0"/>
                  <a:t>L</a:t>
                </a:r>
                <a:r>
                  <a:rPr lang="en-US" dirty="0" smtClean="0"/>
                  <a:t> seconds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r>
                  <a:rPr lang="en-US" dirty="0" smtClean="0"/>
                  <a:t>Each </a:t>
                </a:r>
                <a:r>
                  <a:rPr lang="en-US" dirty="0" smtClean="0"/>
                  <a:t>latch adds </a:t>
                </a:r>
                <a:r>
                  <a:rPr lang="en-US" b="1" i="1" dirty="0" smtClean="0"/>
                  <a:t>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delay</a:t>
                </a:r>
              </a:p>
              <a:p>
                <a:pPr marL="342900" indent="-342900"/>
                <a:endParaRPr lang="en-US" i="1" dirty="0"/>
              </a:p>
              <a:p>
                <a:pPr marL="342900" indent="-342900"/>
                <a:endParaRPr lang="en-US" i="1" dirty="0" smtClean="0"/>
              </a:p>
              <a:p>
                <a:pPr marL="342900" indent="-342900"/>
                <a:endParaRPr lang="en-US" i="1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r>
                  <a:rPr lang="en-US" dirty="0" smtClean="0"/>
                  <a:t>If </a:t>
                </a:r>
                <a:r>
                  <a:rPr lang="en-US" dirty="0" smtClean="0"/>
                  <a:t>pipeline has N stages, overall execution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endParaRPr lang="en-US" dirty="0" smtClean="0">
                  <a:latin typeface="Neo Sans Intel" panose="020B0504020202020204" pitchFamily="34" charset="0"/>
                </a:endParaRPr>
              </a:p>
              <a:p>
                <a:pPr marL="342900" indent="-342900"/>
                <a:r>
                  <a:rPr lang="en-US" dirty="0" smtClean="0"/>
                  <a:t>Each stage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Neo Sans Intel" panose="020B0504020202020204" pitchFamily="34" charset="0"/>
                  </a:rPr>
                  <a:t> </a:t>
                </a:r>
                <a:r>
                  <a:rPr lang="en-US" dirty="0" smtClean="0"/>
                  <a:t>seconds long</a:t>
                </a:r>
                <a:endParaRPr lang="en-US" dirty="0"/>
              </a:p>
              <a:p>
                <a:pPr marL="342900" indent="-342900"/>
                <a:endParaRPr lang="ru-RU" dirty="0">
                  <a:latin typeface="Neo Sans Intel" panose="020B0504020202020204" pitchFamily="34" charset="0"/>
                </a:endParaRPr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3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294840" y="2185750"/>
            <a:ext cx="2865791" cy="627363"/>
            <a:chOff x="6132758" y="5539298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4294840" y="2185750"/>
            <a:ext cx="2865791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L</a:t>
            </a:r>
            <a:endParaRPr lang="ru-RU" sz="2000" b="1" dirty="0">
              <a:latin typeface="+mj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75997" y="3463486"/>
            <a:ext cx="154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= </a:t>
            </a:r>
            <a:r>
              <a:rPr lang="en-US" i="1" dirty="0">
                <a:latin typeface="+mj-lt"/>
              </a:rPr>
              <a:t>L</a:t>
            </a:r>
            <a:r>
              <a:rPr lang="en-US" dirty="0">
                <a:latin typeface="+mj-lt"/>
              </a:rPr>
              <a:t> + 2</a:t>
            </a:r>
            <a:r>
              <a:rPr lang="en-US" i="1" dirty="0">
                <a:latin typeface="+mj-lt"/>
              </a:rPr>
              <a:t>s</a:t>
            </a:r>
            <a:endParaRPr lang="ru-RU" i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82452" y="4307261"/>
            <a:ext cx="154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= </a:t>
            </a:r>
            <a:r>
              <a:rPr lang="en-US" i="1" dirty="0">
                <a:latin typeface="+mj-lt"/>
              </a:rPr>
              <a:t>L</a:t>
            </a:r>
            <a:r>
              <a:rPr lang="en-US" dirty="0">
                <a:latin typeface="+mj-lt"/>
              </a:rPr>
              <a:t> + 3</a:t>
            </a:r>
            <a:r>
              <a:rPr lang="en-US" i="1" dirty="0">
                <a:latin typeface="+mj-lt"/>
              </a:rPr>
              <a:t>s</a:t>
            </a:r>
            <a:endParaRPr lang="ru-RU" i="1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826798" y="2175246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s</a:t>
            </a:r>
            <a:endParaRPr lang="ru-RU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90939" y="4170693"/>
            <a:ext cx="4839602" cy="634916"/>
            <a:chOff x="1873302" y="3762796"/>
            <a:chExt cx="4839602" cy="634916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315730" y="3770347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L/3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533752" y="3762796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s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91117" y="3770349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L/3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194203" y="3770349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s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36631" y="3770349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L/3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73302" y="3770348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s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90940" y="3334469"/>
            <a:ext cx="3843131" cy="627367"/>
            <a:chOff x="1873302" y="2926571"/>
            <a:chExt cx="3843131" cy="62736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323956" y="2926572"/>
              <a:ext cx="1398032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L/2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62374" y="2926575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s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318401" y="2926571"/>
              <a:ext cx="1398032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L/2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73302" y="2926573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s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55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28" grpId="0"/>
      <p:bldP spid="2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Latches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dirty="0" smtClean="0"/>
                  <a:t>Every </a:t>
                </a:r>
                <a:r>
                  <a:rPr lang="en-US" dirty="0"/>
                  <a:t>cycle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Neo Sans Intel" panose="020B0504020202020204" pitchFamily="34" charset="0"/>
                  </a:rPr>
                  <a:t> </a:t>
                </a:r>
                <a:r>
                  <a:rPr lang="en-US" dirty="0" smtClean="0"/>
                  <a:t>long</a:t>
                </a:r>
              </a:p>
              <a:p>
                <a:pPr marL="342900" indent="-342900"/>
                <a:r>
                  <a:rPr lang="en-US" dirty="0" smtClean="0"/>
                  <a:t>In ideal case, </a:t>
                </a:r>
                <a:r>
                  <a:rPr lang="en-US" i="1" dirty="0" smtClean="0"/>
                  <a:t>IPC</a:t>
                </a:r>
                <a:r>
                  <a:rPr lang="en-US" dirty="0" smtClean="0"/>
                  <a:t> = 1 for pipeline</a:t>
                </a:r>
              </a:p>
              <a:p>
                <a:pPr marL="342900" indent="-342900"/>
                <a:r>
                  <a:rPr lang="en-US" dirty="0" smtClean="0"/>
                  <a:t>Performance is</a:t>
                </a:r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r>
                  <a:rPr lang="en-US" dirty="0" smtClean="0"/>
                  <a:t>Infinite performance is impossible</a:t>
                </a:r>
              </a:p>
              <a:p>
                <a:endParaRPr lang="en-US" dirty="0"/>
              </a:p>
              <a:p>
                <a:pPr marL="342900" indent="-342900"/>
                <a:r>
                  <a:rPr lang="en-US" dirty="0" smtClean="0"/>
                  <a:t>The best result is achieved if cycle contains nothing but latches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50" r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84466" y="3274339"/>
                <a:ext cx="2742417" cy="740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𝐼𝑃𝑆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66" y="3274339"/>
                <a:ext cx="2742417" cy="740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85499" y="4333285"/>
                <a:ext cx="168276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99" y="4333285"/>
                <a:ext cx="1682768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52407" y="5692891"/>
                <a:ext cx="1406539" cy="35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06" y="5692890"/>
                <a:ext cx="1406539" cy="359137"/>
              </a:xfrm>
              <a:prstGeom prst="rect">
                <a:avLst/>
              </a:prstGeom>
              <a:blipFill rotWithShape="0">
                <a:blip r:embed="rId5"/>
                <a:stretch>
                  <a:fillRect l="-1299" r="-1299" b="-1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8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88.4|13|1.5|15.5|39.3|24.6|31.3|16.9|1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1121</Words>
  <Application>Microsoft Office PowerPoint</Application>
  <PresentationFormat>Widescreen</PresentationFormat>
  <Paragraphs>353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2_Office Theme</vt:lpstr>
      <vt:lpstr>Superscalar CPU and multicore systems</vt:lpstr>
      <vt:lpstr>Refresher: Basic Design Tradeoffs</vt:lpstr>
      <vt:lpstr>Pt. I: Performance</vt:lpstr>
      <vt:lpstr>Performance</vt:lpstr>
      <vt:lpstr>Increasing Performance</vt:lpstr>
      <vt:lpstr>Refresher: Pipeline speedup</vt:lpstr>
      <vt:lpstr>Ways to increase speedup</vt:lpstr>
      <vt:lpstr>Pipeline Timing Model</vt:lpstr>
      <vt:lpstr>Performance with Latches</vt:lpstr>
      <vt:lpstr>Improving model: adding BTB Impact</vt:lpstr>
      <vt:lpstr>Amdahl’s Law</vt:lpstr>
      <vt:lpstr>Examples of Amhdal’s Law</vt:lpstr>
      <vt:lpstr>Refresher: superscalar processors</vt:lpstr>
      <vt:lpstr>Improving model: adding superscalar</vt:lpstr>
      <vt:lpstr>Maximum performance</vt:lpstr>
      <vt:lpstr>Intel CPUs timeline</vt:lpstr>
      <vt:lpstr>Pt. II: Power</vt:lpstr>
      <vt:lpstr>Power</vt:lpstr>
      <vt:lpstr>Power Consumption in CMOS</vt:lpstr>
      <vt:lpstr>Recharging Power</vt:lpstr>
      <vt:lpstr>Dynamic power</vt:lpstr>
      <vt:lpstr>Static power</vt:lpstr>
      <vt:lpstr>Performance/Power balance</vt:lpstr>
      <vt:lpstr>Superscalar is not scalable</vt:lpstr>
      <vt:lpstr>Pt. III: Parallelism</vt:lpstr>
      <vt:lpstr>Fine-grained parallelism</vt:lpstr>
      <vt:lpstr>Coarse-grained parallelism</vt:lpstr>
      <vt:lpstr>Motivation example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309</cp:revision>
  <dcterms:created xsi:type="dcterms:W3CDTF">2018-09-18T18:10:21Z</dcterms:created>
  <dcterms:modified xsi:type="dcterms:W3CDTF">2019-02-07T17:11:29Z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2019-02-07 17:11:26Z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