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468" r:id="rId2"/>
    <p:sldId id="445" r:id="rId3"/>
    <p:sldId id="471" r:id="rId4"/>
    <p:sldId id="411" r:id="rId5"/>
    <p:sldId id="431" r:id="rId6"/>
    <p:sldId id="462" r:id="rId7"/>
    <p:sldId id="470" r:id="rId8"/>
    <p:sldId id="446" r:id="rId9"/>
    <p:sldId id="447" r:id="rId10"/>
    <p:sldId id="448" r:id="rId11"/>
    <p:sldId id="440" r:id="rId12"/>
    <p:sldId id="450" r:id="rId13"/>
    <p:sldId id="451" r:id="rId14"/>
    <p:sldId id="452" r:id="rId15"/>
    <p:sldId id="472" r:id="rId16"/>
    <p:sldId id="454" r:id="rId17"/>
    <p:sldId id="455" r:id="rId18"/>
    <p:sldId id="456" r:id="rId19"/>
    <p:sldId id="457" r:id="rId20"/>
    <p:sldId id="458" r:id="rId21"/>
    <p:sldId id="459" r:id="rId22"/>
    <p:sldId id="46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88492" autoAdjust="0"/>
  </p:normalViewPr>
  <p:slideViewPr>
    <p:cSldViewPr snapToGrid="0">
      <p:cViewPr varScale="1">
        <p:scale>
          <a:sx n="72" d="100"/>
          <a:sy n="72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in, Oleg" userId="37e65f59-2971-4074-92fd-420db51840ca" providerId="ADAL" clId="{82948C07-E55A-4D79-9D50-AF6E196A0414}"/>
    <pc:docChg chg="modSld">
      <pc:chgData name="Ladin, Oleg" userId="37e65f59-2971-4074-92fd-420db51840ca" providerId="ADAL" clId="{82948C07-E55A-4D79-9D50-AF6E196A0414}" dt="2020-11-22T22:07:20.404" v="11" actId="20577"/>
      <pc:docMkLst>
        <pc:docMk/>
      </pc:docMkLst>
      <pc:sldChg chg="modSp">
        <pc:chgData name="Ladin, Oleg" userId="37e65f59-2971-4074-92fd-420db51840ca" providerId="ADAL" clId="{82948C07-E55A-4D79-9D50-AF6E196A0414}" dt="2020-11-22T22:07:20.404" v="11" actId="20577"/>
        <pc:sldMkLst>
          <pc:docMk/>
          <pc:sldMk cId="699671638" sldId="468"/>
        </pc:sldMkLst>
        <pc:spChg chg="mod">
          <ac:chgData name="Ladin, Oleg" userId="37e65f59-2971-4074-92fd-420db51840ca" providerId="ADAL" clId="{82948C07-E55A-4D79-9D50-AF6E196A0414}" dt="2020-11-22T22:07:20.404" v="11" actId="20577"/>
          <ac:spMkLst>
            <pc:docMk/>
            <pc:sldMk cId="699671638" sldId="468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03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ourier New" panose="02070309020205020404" pitchFamily="49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409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3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47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ourier New" panose="02070309020205020404" pitchFamily="49" charset="0"/>
              <a:buNone/>
            </a:pPr>
            <a:r>
              <a:rPr lang="en-US" sz="1200" dirty="0"/>
              <a:t>Pipelining is a general-purpose technique of increasing efficiency via keeping every block busy with useful work</a:t>
            </a:r>
          </a:p>
          <a:p>
            <a:pPr marL="0" indent="0">
              <a:buFont typeface="Courier New" panose="02070309020205020404" pitchFamily="49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73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hazard mitigation:</a:t>
            </a:r>
          </a:p>
          <a:p>
            <a:pPr marL="228600" indent="-228600">
              <a:buAutoNum type="arabicPeriod"/>
            </a:pPr>
            <a:r>
              <a:rPr lang="en-US" dirty="0"/>
              <a:t>Forward</a:t>
            </a:r>
          </a:p>
          <a:p>
            <a:pPr marL="228600" indent="-228600">
              <a:buAutoNum type="arabicPeriod"/>
            </a:pPr>
            <a:r>
              <a:rPr lang="en-US" dirty="0"/>
              <a:t>Stall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9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73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218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4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22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7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Advanced Pipelining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23 November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7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RISC-V Exception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456247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000" dirty="0"/>
              <a:t>IF stage: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Instruction address misaligned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Instruction page fault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/>
              <a:t>ID stage: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Illegal instruction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/>
              <a:t>EX stage: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Unsupported </a:t>
            </a:r>
            <a:r>
              <a:rPr lang="en-US" sz="1800" dirty="0" err="1"/>
              <a:t>syscall</a:t>
            </a:r>
            <a:r>
              <a:rPr lang="en-US" sz="1800" dirty="0"/>
              <a:t> (or wrong level)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Division by zero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Explicit trap (ISA instructions)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/>
              <a:t>MEM stage: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Load/store address misaligned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Incorrect load/store address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/>
              <a:t>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5F569-3981-467A-B418-6590D49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0A87B-B09E-4678-BFAD-2B4D2718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33F0-A450-4974-8902-C58D9376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52" y="365126"/>
            <a:ext cx="10947380" cy="626650"/>
          </a:xfrm>
        </p:spPr>
        <p:txBody>
          <a:bodyPr>
            <a:noAutofit/>
          </a:bodyPr>
          <a:lstStyle/>
          <a:p>
            <a:r>
              <a:rPr lang="en-US" sz="4000" dirty="0"/>
              <a:t>RISC-V Single-Cycle Implementation with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6" name="Slide Number Placeholder 1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84" name="Elbow Connector 28">
            <a:extLst>
              <a:ext uri="{FF2B5EF4-FFF2-40B4-BE49-F238E27FC236}">
                <a16:creationId xmlns:a16="http://schemas.microsoft.com/office/drawing/2014/main" id="{B8C88D8E-6FEB-4F74-9027-EBCAA627B068}"/>
              </a:ext>
            </a:extLst>
          </p:cNvPr>
          <p:cNvCxnSpPr>
            <a:cxnSpLocks/>
            <a:stCxn id="291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5" name="Group 18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86" name="Group 185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88" name="Rectangle 187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+mj-lt"/>
                  </a:rPr>
                  <a:t>Read</a:t>
                </a:r>
                <a:endParaRPr lang="en-US" sz="1100" dirty="0">
                  <a:latin typeface="+mj-lt"/>
                </a:endParaRPr>
              </a:p>
              <a:p>
                <a:r>
                  <a:rPr lang="en-US" sz="1100">
                    <a:latin typeface="+mj-lt"/>
                  </a:rPr>
                  <a:t>address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>
                    <a:latin typeface="+mj-lt"/>
                  </a:rPr>
                  <a:t>Instruction </a:t>
                </a:r>
                <a:r>
                  <a:rPr lang="en-US" sz="1100" dirty="0">
                    <a:latin typeface="+mj-lt"/>
                  </a:rPr>
                  <a:t>[31-0]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Memory</a:t>
                </a:r>
                <a:endParaRPr lang="en-US" sz="1400" dirty="0">
                  <a:latin typeface="+mj-lt"/>
                </a:endParaRPr>
              </a:p>
            </p:txBody>
          </p:sp>
        </p:grpSp>
        <p:cxnSp>
          <p:nvCxnSpPr>
            <p:cNvPr id="187" name="Straight Arrow Connector 186"/>
            <p:cNvCxnSpPr>
              <a:stCxn id="190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92" name="Group 191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93" name="Rectangle 192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Registers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203" name="TextBox 202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04" name="Straight Connector 203"/>
            <p:cNvCxnSpPr>
              <a:stCxn id="203" idx="2"/>
              <a:endCxn id="201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05" name="Straight Arrow Connector 204"/>
          <p:cNvCxnSpPr>
            <a:stCxn id="195" idx="3"/>
            <a:endCxn id="208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6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cxnSp>
        <p:nvCxnSpPr>
          <p:cNvPr id="211" name="Elbow Connector 210"/>
          <p:cNvCxnSpPr>
            <a:stCxn id="198" idx="3"/>
            <a:endCxn id="223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36" idx="0"/>
            <a:endCxn id="200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Oval 2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14" name="Straight Arrow Connector 213"/>
          <p:cNvCxnSpPr>
            <a:stCxn id="213" idx="6"/>
            <a:endCxn id="194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5" name="Elbow Connector 214"/>
          <p:cNvCxnSpPr>
            <a:stCxn id="213" idx="4"/>
            <a:endCxn id="197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18" name="Group 217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219" name="TextBox 218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20" name="Straight Connector 219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1" name="Group 220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222" name="Trapezoid 221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3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4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5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26" name="Straight Arrow Connector 225"/>
          <p:cNvCxnSpPr>
            <a:stCxn id="222" idx="0"/>
            <a:endCxn id="209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7" name="Group 226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228" name="Rectangle 227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address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Memory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address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234" name="Straight Arrow Connector 233"/>
          <p:cNvCxnSpPr>
            <a:stCxn id="230" idx="3"/>
            <a:endCxn id="237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35" name="Group 234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236" name="Trapezoid 23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3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239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40" name="Straight Arrow Connector 239"/>
          <p:cNvCxnSpPr>
            <a:stCxn id="210" idx="3"/>
            <a:endCxn id="232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1" name="Oval 240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243" name="Elbow Connector 242"/>
          <p:cNvCxnSpPr>
            <a:stCxn id="241" idx="4"/>
            <a:endCxn id="242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44" name="Elbow Connector 243"/>
          <p:cNvCxnSpPr>
            <a:stCxn id="242" idx="1"/>
            <a:endCxn id="233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5" name="Oval 244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46" name="Elbow Connector 245"/>
          <p:cNvCxnSpPr>
            <a:stCxn id="245" idx="4"/>
            <a:endCxn id="238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7" name="Straight Arrow Connector 246"/>
          <p:cNvCxnSpPr>
            <a:stCxn id="249" idx="6"/>
            <a:endCxn id="224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8" name="Rounded Rectangle 247"/>
          <p:cNvSpPr/>
          <p:nvPr/>
        </p:nvSpPr>
        <p:spPr bwMode="auto">
          <a:xfrm>
            <a:off x="6662952" y="2563241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&lt;&lt; 1</a:t>
            </a:r>
          </a:p>
        </p:txBody>
      </p:sp>
      <p:sp>
        <p:nvSpPr>
          <p:cNvPr id="249" name="Oval 248"/>
          <p:cNvSpPr/>
          <p:nvPr/>
        </p:nvSpPr>
        <p:spPr bwMode="auto">
          <a:xfrm>
            <a:off x="6434167" y="4228363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50" name="Elbow Connector 249"/>
          <p:cNvCxnSpPr>
            <a:stCxn id="249" idx="0"/>
            <a:endCxn id="248" idx="1"/>
          </p:cNvCxnSpPr>
          <p:nvPr/>
        </p:nvCxnSpPr>
        <p:spPr bwMode="auto">
          <a:xfrm rot="5400000" flipH="1" flipV="1">
            <a:off x="5802587" y="3367999"/>
            <a:ext cx="1528180" cy="19254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1" name="Straight Arrow Connector 250"/>
          <p:cNvCxnSpPr>
            <a:stCxn id="248" idx="3"/>
          </p:cNvCxnSpPr>
          <p:nvPr/>
        </p:nvCxnSpPr>
        <p:spPr bwMode="auto">
          <a:xfrm flipV="1">
            <a:off x="7139791" y="2699396"/>
            <a:ext cx="241313" cy="7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2" name="Elbow Connector 251"/>
          <p:cNvCxnSpPr>
            <a:stCxn id="245" idx="0"/>
            <a:endCxn id="229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53" name="TextBox 252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54" name="Straight Connector 253"/>
          <p:cNvCxnSpPr>
            <a:stCxn id="222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5" name="Group 254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256" name="TextBox 255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57" name="Straight Connector 256"/>
            <p:cNvCxnSpPr>
              <a:stCxn id="256" idx="2"/>
              <a:endCxn id="228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8" name="Group 257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259" name="TextBox 258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60" name="Straight Connector 259"/>
            <p:cNvCxnSpPr>
              <a:stCxn id="259" idx="2"/>
              <a:endCxn id="236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61" name="Elbow Connector 260"/>
          <p:cNvCxnSpPr>
            <a:cxnSpLocks/>
            <a:stCxn id="285" idx="3"/>
          </p:cNvCxnSpPr>
          <p:nvPr/>
        </p:nvCxnSpPr>
        <p:spPr bwMode="auto">
          <a:xfrm>
            <a:off x="3212992" y="1834488"/>
            <a:ext cx="4821993" cy="534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62" name="Group 261"/>
          <p:cNvGrpSpPr/>
          <p:nvPr/>
        </p:nvGrpSpPr>
        <p:grpSpPr>
          <a:xfrm>
            <a:off x="8037057" y="1741267"/>
            <a:ext cx="180391" cy="721202"/>
            <a:chOff x="3382827" y="3469178"/>
            <a:chExt cx="180391" cy="643543"/>
          </a:xfrm>
        </p:grpSpPr>
        <p:sp>
          <p:nvSpPr>
            <p:cNvPr id="263" name="Trapezoid 262"/>
            <p:cNvSpPr/>
            <p:nvPr/>
          </p:nvSpPr>
          <p:spPr bwMode="auto">
            <a:xfrm rot="5400000">
              <a:off x="3151251" y="3700754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4" name="Rectangle 158"/>
            <p:cNvSpPr>
              <a:spLocks noChangeArrowheads="1"/>
            </p:cNvSpPr>
            <p:nvPr/>
          </p:nvSpPr>
          <p:spPr bwMode="auto">
            <a:xfrm flipH="1">
              <a:off x="3387913" y="3530515"/>
              <a:ext cx="85107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0</a:t>
              </a:r>
              <a:endParaRPr lang="en-US" sz="700" dirty="0">
                <a:latin typeface="+mj-lt"/>
              </a:endParaRPr>
            </a:p>
          </p:txBody>
        </p:sp>
        <p:sp>
          <p:nvSpPr>
            <p:cNvPr id="265" name="Rectangle 159"/>
            <p:cNvSpPr>
              <a:spLocks noChangeArrowheads="1"/>
            </p:cNvSpPr>
            <p:nvPr/>
          </p:nvSpPr>
          <p:spPr bwMode="auto">
            <a:xfrm flipH="1">
              <a:off x="3387914" y="3947893"/>
              <a:ext cx="85106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1</a:t>
              </a:r>
            </a:p>
          </p:txBody>
        </p:sp>
        <p:sp>
          <p:nvSpPr>
            <p:cNvPr id="266" name="Rectangle 160"/>
            <p:cNvSpPr>
              <a:spLocks noChangeArrowheads="1"/>
            </p:cNvSpPr>
            <p:nvPr/>
          </p:nvSpPr>
          <p:spPr bwMode="auto">
            <a:xfrm flipH="1">
              <a:off x="3444805" y="3674008"/>
              <a:ext cx="80150" cy="2356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x</a:t>
              </a:r>
              <a:endParaRPr lang="en-US" sz="500" dirty="0">
                <a:latin typeface="+mj-lt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868663" y="2404272"/>
            <a:ext cx="505267" cy="443656"/>
            <a:chOff x="6678801" y="4121917"/>
            <a:chExt cx="505267" cy="443656"/>
          </a:xfrm>
        </p:grpSpPr>
        <p:sp>
          <p:nvSpPr>
            <p:cNvPr id="268" name="TextBox 267"/>
            <p:cNvSpPr txBox="1"/>
            <p:nvPr/>
          </p:nvSpPr>
          <p:spPr>
            <a:xfrm>
              <a:off x="6678801" y="430396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69" name="Straight Connector 268"/>
            <p:cNvCxnSpPr/>
            <p:nvPr/>
          </p:nvCxnSpPr>
          <p:spPr bwMode="auto">
            <a:xfrm>
              <a:off x="6941721" y="4121917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8AB667BC-207C-4815-BDCC-3887DDA705E1}"/>
              </a:ext>
            </a:extLst>
          </p:cNvPr>
          <p:cNvGrpSpPr/>
          <p:nvPr/>
        </p:nvGrpSpPr>
        <p:grpSpPr>
          <a:xfrm>
            <a:off x="1805571" y="1461056"/>
            <a:ext cx="1412675" cy="1533569"/>
            <a:chOff x="1805571" y="1461056"/>
            <a:chExt cx="1412675" cy="1533569"/>
          </a:xfrm>
        </p:grpSpPr>
        <p:grpSp>
          <p:nvGrpSpPr>
            <p:cNvPr id="271" name="Group 270"/>
            <p:cNvGrpSpPr/>
            <p:nvPr/>
          </p:nvGrpSpPr>
          <p:grpSpPr>
            <a:xfrm>
              <a:off x="2851587" y="1461056"/>
              <a:ext cx="366659" cy="725622"/>
              <a:chOff x="5025641" y="2833531"/>
              <a:chExt cx="664554" cy="1315160"/>
            </a:xfrm>
          </p:grpSpPr>
          <p:sp>
            <p:nvSpPr>
              <p:cNvPr id="283" name="Freeform 127"/>
              <p:cNvSpPr>
                <a:spLocks/>
              </p:cNvSpPr>
              <p:nvPr/>
            </p:nvSpPr>
            <p:spPr bwMode="auto">
              <a:xfrm>
                <a:off x="5025641" y="2833531"/>
                <a:ext cx="664554" cy="1315160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5188824" y="3352627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525189" y="3356956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5041701" y="3722988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1805571" y="1892964"/>
              <a:ext cx="388497" cy="625620"/>
              <a:chOff x="155044" y="1514471"/>
              <a:chExt cx="388497" cy="625620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281" name="Rectangle 280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280" name="Isosceles Triangle 279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3" name="Straight Arrow Connector 272"/>
            <p:cNvCxnSpPr>
              <a:stCxn id="281" idx="2"/>
              <a:endCxn id="274" idx="0"/>
            </p:cNvCxnSpPr>
            <p:nvPr/>
          </p:nvCxnSpPr>
          <p:spPr bwMode="auto">
            <a:xfrm flipH="1">
              <a:off x="2006819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4" name="Oval 273"/>
            <p:cNvSpPr/>
            <p:nvPr/>
          </p:nvSpPr>
          <p:spPr bwMode="auto">
            <a:xfrm>
              <a:off x="1970583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75" name="Elbow Connector 274"/>
            <p:cNvCxnSpPr>
              <a:stCxn id="274" idx="6"/>
              <a:endCxn id="286" idx="1"/>
            </p:cNvCxnSpPr>
            <p:nvPr/>
          </p:nvCxnSpPr>
          <p:spPr bwMode="auto">
            <a:xfrm flipV="1">
              <a:off x="2043055" y="2036441"/>
              <a:ext cx="817393" cy="698830"/>
            </a:xfrm>
            <a:prstGeom prst="bentConnector3">
              <a:avLst>
                <a:gd name="adj1" fmla="val 6584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76" name="Straight Arrow Connector 275"/>
            <p:cNvCxnSpPr>
              <a:stCxn id="274" idx="4"/>
              <a:endCxn id="189" idx="0"/>
            </p:cNvCxnSpPr>
            <p:nvPr/>
          </p:nvCxnSpPr>
          <p:spPr bwMode="auto">
            <a:xfrm flipH="1">
              <a:off x="1990617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77" name="TextBox 276"/>
            <p:cNvSpPr txBox="1"/>
            <p:nvPr/>
          </p:nvSpPr>
          <p:spPr>
            <a:xfrm>
              <a:off x="2376196" y="147202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278" name="Straight Arrow Connector 277"/>
            <p:cNvCxnSpPr>
              <a:cxnSpLocks/>
            </p:cNvCxnSpPr>
            <p:nvPr/>
          </p:nvCxnSpPr>
          <p:spPr bwMode="auto">
            <a:xfrm>
              <a:off x="2611439" y="1619354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287" name="Elbow Connector 286"/>
          <p:cNvCxnSpPr>
            <a:stCxn id="263" idx="0"/>
            <a:endCxn id="281" idx="0"/>
          </p:cNvCxnSpPr>
          <p:nvPr/>
        </p:nvCxnSpPr>
        <p:spPr bwMode="auto">
          <a:xfrm flipH="1" flipV="1">
            <a:off x="2007158" y="1892964"/>
            <a:ext cx="6210291" cy="208905"/>
          </a:xfrm>
          <a:prstGeom prst="bentConnector4">
            <a:avLst>
              <a:gd name="adj1" fmla="val -2268"/>
              <a:gd name="adj2" fmla="val 34074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1869993A-E26B-4A80-888F-FBA7CC9EC4A3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89" name="Elbow Connector 108">
            <a:extLst>
              <a:ext uri="{FF2B5EF4-FFF2-40B4-BE49-F238E27FC236}">
                <a16:creationId xmlns:a16="http://schemas.microsoft.com/office/drawing/2014/main" id="{9295896C-E872-4BD8-AA5B-413D81B4373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415E3B01-9219-4814-A9BE-4A86F526BBD7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291" name="Rounded Rectangle 23">
            <a:extLst>
              <a:ext uri="{FF2B5EF4-FFF2-40B4-BE49-F238E27FC236}">
                <a16:creationId xmlns:a16="http://schemas.microsoft.com/office/drawing/2014/main" id="{0D44D3D2-6278-4516-A784-849893D1D152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292" name="Elbow Connector 24">
            <a:extLst>
              <a:ext uri="{FF2B5EF4-FFF2-40B4-BE49-F238E27FC236}">
                <a16:creationId xmlns:a16="http://schemas.microsoft.com/office/drawing/2014/main" id="{0CB62B05-51EA-4B4F-B287-5EA71F27084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2F329AC1-D5D4-4EE8-8833-B9E2DE2EFF90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F6E7923-4D59-4EDE-8E18-B2B843416B66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95" name="Elbow Connector 24">
            <a:extLst>
              <a:ext uri="{FF2B5EF4-FFF2-40B4-BE49-F238E27FC236}">
                <a16:creationId xmlns:a16="http://schemas.microsoft.com/office/drawing/2014/main" id="{92F47B21-32AA-467C-9304-717C166D434A}"/>
              </a:ext>
            </a:extLst>
          </p:cNvPr>
          <p:cNvCxnSpPr>
            <a:cxnSpLocks/>
            <a:stCxn id="294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D51EE2-2543-45D7-A729-29C44BC4F5B7}"/>
              </a:ext>
            </a:extLst>
          </p:cNvPr>
          <p:cNvCxnSpPr>
            <a:cxnSpLocks/>
            <a:stCxn id="291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7" name="Group 296"/>
          <p:cNvGrpSpPr/>
          <p:nvPr/>
        </p:nvGrpSpPr>
        <p:grpSpPr>
          <a:xfrm>
            <a:off x="7380994" y="1933803"/>
            <a:ext cx="401408" cy="928895"/>
            <a:chOff x="6728204" y="3294452"/>
            <a:chExt cx="727535" cy="1683584"/>
          </a:xfrm>
        </p:grpSpPr>
        <p:sp>
          <p:nvSpPr>
            <p:cNvPr id="298" name="Freeform 127"/>
            <p:cNvSpPr>
              <a:spLocks/>
            </p:cNvSpPr>
            <p:nvPr/>
          </p:nvSpPr>
          <p:spPr bwMode="auto">
            <a:xfrm>
              <a:off x="6728204" y="3538239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937933" y="4132973"/>
              <a:ext cx="496610" cy="306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Add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728724" y="3294452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728724" y="4152245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</p:grpSp>
      <p:cxnSp>
        <p:nvCxnSpPr>
          <p:cNvPr id="302" name="Straight Arrow Connector 301"/>
          <p:cNvCxnSpPr>
            <a:cxnSpLocks/>
          </p:cNvCxnSpPr>
          <p:nvPr/>
        </p:nvCxnSpPr>
        <p:spPr bwMode="auto">
          <a:xfrm flipV="1">
            <a:off x="7771953" y="2388070"/>
            <a:ext cx="259088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717D59D9-6F05-48CF-A827-A722C2F62564}"/>
              </a:ext>
            </a:extLst>
          </p:cNvPr>
          <p:cNvCxnSpPr>
            <a:cxnSpLocks/>
          </p:cNvCxnSpPr>
          <p:nvPr/>
        </p:nvCxnSpPr>
        <p:spPr bwMode="auto">
          <a:xfrm>
            <a:off x="2604068" y="2285301"/>
            <a:ext cx="4774986" cy="670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C73EF9E9-30F6-46FB-BDCA-56160AB3E5DE}"/>
              </a:ext>
            </a:extLst>
          </p:cNvPr>
          <p:cNvSpPr/>
          <p:nvPr/>
        </p:nvSpPr>
        <p:spPr bwMode="auto">
          <a:xfrm>
            <a:off x="2542209" y="22539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A7FCC3C-B6F7-4E7C-A122-80FCB8806B79}"/>
              </a:ext>
            </a:extLst>
          </p:cNvPr>
          <p:cNvGrpSpPr/>
          <p:nvPr/>
        </p:nvGrpSpPr>
        <p:grpSpPr>
          <a:xfrm>
            <a:off x="2502856" y="5718861"/>
            <a:ext cx="2333342" cy="1065100"/>
            <a:chOff x="-1219306" y="4734983"/>
            <a:chExt cx="4082203" cy="2123376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35BD65E-BDAA-4A91-BD37-B7EBCD93D663}"/>
                </a:ext>
              </a:extLst>
            </p:cNvPr>
            <p:cNvSpPr txBox="1"/>
            <p:nvPr/>
          </p:nvSpPr>
          <p:spPr>
            <a:xfrm>
              <a:off x="1758339" y="4734983"/>
              <a:ext cx="955412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B4F5713-7733-4F5A-AAF0-A6F31ABAF237}"/>
                </a:ext>
              </a:extLst>
            </p:cNvPr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47F0483-2988-499F-A6BB-1BEEB9613960}"/>
                </a:ext>
              </a:extLst>
            </p:cNvPr>
            <p:cNvSpPr txBox="1"/>
            <p:nvPr/>
          </p:nvSpPr>
          <p:spPr>
            <a:xfrm>
              <a:off x="1758339" y="5026175"/>
              <a:ext cx="80626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9DBEF1ED-B3BB-4C0C-8F9E-201E868201DE}"/>
                </a:ext>
              </a:extLst>
            </p:cNvPr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6E1E2BA-8343-41CF-B7BB-57F7F8430489}"/>
                </a:ext>
              </a:extLst>
            </p:cNvPr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0554FCB3-FDE9-4214-998D-6D8820178D91}"/>
                </a:ext>
              </a:extLst>
            </p:cNvPr>
            <p:cNvSpPr txBox="1"/>
            <p:nvPr/>
          </p:nvSpPr>
          <p:spPr>
            <a:xfrm>
              <a:off x="1758339" y="5260048"/>
              <a:ext cx="1004561" cy="4908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ImmSel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42BB998-1146-4358-94F4-B49B2B1A990A}"/>
                </a:ext>
              </a:extLst>
            </p:cNvPr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76E1A37-E0D6-4DF7-B8BF-F560F7E66BC2}"/>
                </a:ext>
              </a:extLst>
            </p:cNvPr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38980A0-0107-48B8-90FB-954BD3BD57F5}"/>
                </a:ext>
              </a:extLst>
            </p:cNvPr>
            <p:cNvCxnSpPr>
              <a:stCxn id="308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B23F82A-A223-4F5C-A8E9-B88F386079B8}"/>
                </a:ext>
              </a:extLst>
            </p:cNvPr>
            <p:cNvCxnSpPr>
              <a:stCxn id="311" idx="1"/>
            </p:cNvCxnSpPr>
            <p:nvPr/>
          </p:nvCxnSpPr>
          <p:spPr bwMode="auto">
            <a:xfrm flipH="1">
              <a:off x="1285093" y="5505481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28831CBD-AFED-4DAF-B940-1A69592923CD}"/>
                </a:ext>
              </a:extLst>
            </p:cNvPr>
            <p:cNvCxnSpPr>
              <a:stCxn id="307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D9AA1431-2CC9-4581-B8C5-3B2B84E4CF94}"/>
                </a:ext>
              </a:extLst>
            </p:cNvPr>
            <p:cNvCxnSpPr>
              <a:stCxn id="310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E748546-535A-4F57-A692-BCFDB859472C}"/>
                </a:ext>
              </a:extLst>
            </p:cNvPr>
            <p:cNvCxnSpPr>
              <a:stCxn id="309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FB76BB60-4DE4-492C-AFA4-98317A1986F6}"/>
                </a:ext>
              </a:extLst>
            </p:cNvPr>
            <p:cNvCxnSpPr>
              <a:stCxn id="312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F304659A-0813-4FAC-8302-B4CAE5AF084A}"/>
                </a:ext>
              </a:extLst>
            </p:cNvPr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  <a:endParaRPr lang="en-US" sz="12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C9BC5FB-B7EB-4184-AAAD-F410321B55D1}"/>
                </a:ext>
              </a:extLst>
            </p:cNvPr>
            <p:cNvSpPr txBox="1"/>
            <p:nvPr/>
          </p:nvSpPr>
          <p:spPr>
            <a:xfrm>
              <a:off x="-1219306" y="6254906"/>
              <a:ext cx="1479980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>
                  <a:latin typeface="Neo Sans Intel" panose="020B0504020202020204" pitchFamily="34" charset="0"/>
                </a:rPr>
                <a:t>CondCode</a:t>
              </a:r>
              <a:endParaRPr lang="en-US" sz="1050" dirty="0">
                <a:latin typeface="Neo Sans Intel" panose="020B0504020202020204" pitchFamily="34" charset="0"/>
              </a:endParaRP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8EA7B367-4DD9-4DDF-83AA-4295883AEE07}"/>
                </a:ext>
              </a:extLst>
            </p:cNvPr>
            <p:cNvCxnSpPr>
              <a:stCxn id="321" idx="3"/>
              <a:endCxn id="320" idx="3"/>
            </p:cNvCxnSpPr>
            <p:nvPr/>
          </p:nvCxnSpPr>
          <p:spPr bwMode="auto">
            <a:xfrm flipV="1">
              <a:off x="260674" y="6493539"/>
              <a:ext cx="411633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323" name="Elbow Connector 24">
            <a:extLst>
              <a:ext uri="{FF2B5EF4-FFF2-40B4-BE49-F238E27FC236}">
                <a16:creationId xmlns:a16="http://schemas.microsoft.com/office/drawing/2014/main" id="{A209DD04-092A-4C08-842A-8764CCB45A67}"/>
              </a:ext>
            </a:extLst>
          </p:cNvPr>
          <p:cNvCxnSpPr>
            <a:cxnSpLocks/>
            <a:endCxn id="320" idx="2"/>
          </p:cNvCxnSpPr>
          <p:nvPr/>
        </p:nvCxnSpPr>
        <p:spPr bwMode="auto">
          <a:xfrm rot="16200000" flipH="1">
            <a:off x="2800105" y="5555034"/>
            <a:ext cx="1204814" cy="187941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0FD591-AB9F-454C-B37D-3D4F6486CF03}"/>
              </a:ext>
            </a:extLst>
          </p:cNvPr>
          <p:cNvSpPr/>
          <p:nvPr/>
        </p:nvSpPr>
        <p:spPr bwMode="auto">
          <a:xfrm>
            <a:off x="5892907" y="5953441"/>
            <a:ext cx="3240537" cy="527824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Exception Control</a:t>
            </a:r>
            <a:endParaRPr lang="ru-RU" sz="2000" b="1" dirty="0">
              <a:latin typeface="+mj-lt"/>
              <a:cs typeface="Arial" pitchFamily="34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3741F39-BACC-4146-B538-027B6D2C03EB}"/>
              </a:ext>
            </a:extLst>
          </p:cNvPr>
          <p:cNvCxnSpPr/>
          <p:nvPr/>
        </p:nvCxnSpPr>
        <p:spPr bwMode="auto">
          <a:xfrm>
            <a:off x="7066593" y="4292596"/>
            <a:ext cx="0" cy="166084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8F8E621-6FAE-4BC6-B132-69665E39AB27}"/>
              </a:ext>
            </a:extLst>
          </p:cNvPr>
          <p:cNvCxnSpPr>
            <a:cxnSpLocks/>
          </p:cNvCxnSpPr>
          <p:nvPr/>
        </p:nvCxnSpPr>
        <p:spPr bwMode="auto">
          <a:xfrm>
            <a:off x="8432309" y="4411950"/>
            <a:ext cx="0" cy="154149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5" name="Elbow Connector 362">
            <a:extLst>
              <a:ext uri="{FF2B5EF4-FFF2-40B4-BE49-F238E27FC236}">
                <a16:creationId xmlns:a16="http://schemas.microsoft.com/office/drawing/2014/main" id="{5BFCEFB3-584B-444E-B7A2-9A6B93D6C90B}"/>
              </a:ext>
            </a:extLst>
          </p:cNvPr>
          <p:cNvCxnSpPr>
            <a:cxnSpLocks/>
            <a:stCxn id="320" idx="4"/>
            <a:endCxn id="151" idx="1"/>
          </p:cNvCxnSpPr>
          <p:nvPr/>
        </p:nvCxnSpPr>
        <p:spPr bwMode="auto">
          <a:xfrm rot="5400000" flipH="1" flipV="1">
            <a:off x="4580033" y="5432881"/>
            <a:ext cx="528402" cy="2097346"/>
          </a:xfrm>
          <a:prstGeom prst="bentConnector4">
            <a:avLst>
              <a:gd name="adj1" fmla="val -8653"/>
              <a:gd name="adj2" fmla="val 57130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0" name="Elbow Connector 362">
            <a:extLst>
              <a:ext uri="{FF2B5EF4-FFF2-40B4-BE49-F238E27FC236}">
                <a16:creationId xmlns:a16="http://schemas.microsoft.com/office/drawing/2014/main" id="{1C611AC3-AB4C-4A33-885E-3A1BA903CC5D}"/>
              </a:ext>
            </a:extLst>
          </p:cNvPr>
          <p:cNvCxnSpPr>
            <a:cxnSpLocks/>
            <a:stCxn id="188" idx="2"/>
          </p:cNvCxnSpPr>
          <p:nvPr/>
        </p:nvCxnSpPr>
        <p:spPr bwMode="auto">
          <a:xfrm rot="16200000" flipH="1">
            <a:off x="3567641" y="3216615"/>
            <a:ext cx="1586555" cy="3915226"/>
          </a:xfrm>
          <a:prstGeom prst="bentConnector3">
            <a:avLst>
              <a:gd name="adj1" fmla="val 85061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AE025E5-C309-452A-BB25-29855602709E}"/>
              </a:ext>
            </a:extLst>
          </p:cNvPr>
          <p:cNvSpPr/>
          <p:nvPr/>
        </p:nvSpPr>
        <p:spPr bwMode="auto">
          <a:xfrm>
            <a:off x="731982" y="1879690"/>
            <a:ext cx="623448" cy="56672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7FCECD7-F60D-48D9-B7D1-7C0CE31795BE}"/>
              </a:ext>
            </a:extLst>
          </p:cNvPr>
          <p:cNvSpPr txBox="1"/>
          <p:nvPr/>
        </p:nvSpPr>
        <p:spPr>
          <a:xfrm>
            <a:off x="721307" y="2001856"/>
            <a:ext cx="659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Vector</a:t>
            </a:r>
          </a:p>
        </p:txBody>
      </p:sp>
      <p:cxnSp>
        <p:nvCxnSpPr>
          <p:cNvPr id="178" name="Elbow Connector 362">
            <a:extLst>
              <a:ext uri="{FF2B5EF4-FFF2-40B4-BE49-F238E27FC236}">
                <a16:creationId xmlns:a16="http://schemas.microsoft.com/office/drawing/2014/main" id="{F0C3E145-7204-4093-AAE2-2CED570CA3D4}"/>
              </a:ext>
            </a:extLst>
          </p:cNvPr>
          <p:cNvCxnSpPr>
            <a:cxnSpLocks/>
            <a:stCxn id="151" idx="3"/>
            <a:endCxn id="324" idx="2"/>
          </p:cNvCxnSpPr>
          <p:nvPr/>
        </p:nvCxnSpPr>
        <p:spPr bwMode="auto">
          <a:xfrm flipH="1" flipV="1">
            <a:off x="622431" y="3556242"/>
            <a:ext cx="8511013" cy="2661111"/>
          </a:xfrm>
          <a:prstGeom prst="bentConnector4">
            <a:avLst>
              <a:gd name="adj1" fmla="val -2686"/>
              <a:gd name="adj2" fmla="val 46941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2AF69B8D-890A-4BD1-BA6F-9431E71DAEC0}"/>
              </a:ext>
            </a:extLst>
          </p:cNvPr>
          <p:cNvSpPr/>
          <p:nvPr/>
        </p:nvSpPr>
        <p:spPr bwMode="auto">
          <a:xfrm>
            <a:off x="310707" y="2989516"/>
            <a:ext cx="623448" cy="56672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DF7A0F0-F635-4350-83EA-94A681BD524A}"/>
              </a:ext>
            </a:extLst>
          </p:cNvPr>
          <p:cNvSpPr/>
          <p:nvPr/>
        </p:nvSpPr>
        <p:spPr bwMode="auto">
          <a:xfrm>
            <a:off x="1139838" y="2967704"/>
            <a:ext cx="455533" cy="62562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ECD52E8-DD6E-4FBB-AC21-5CB920D3DDD7}"/>
              </a:ext>
            </a:extLst>
          </p:cNvPr>
          <p:cNvSpPr txBox="1"/>
          <p:nvPr/>
        </p:nvSpPr>
        <p:spPr>
          <a:xfrm>
            <a:off x="1142459" y="311160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EPC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91951E2C-13FC-4527-8DE6-D1BABBBC1248}"/>
              </a:ext>
            </a:extLst>
          </p:cNvPr>
          <p:cNvSpPr txBox="1"/>
          <p:nvPr/>
        </p:nvSpPr>
        <p:spPr>
          <a:xfrm>
            <a:off x="316407" y="3121691"/>
            <a:ext cx="62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Cause</a:t>
            </a:r>
          </a:p>
        </p:txBody>
      </p:sp>
      <p:cxnSp>
        <p:nvCxnSpPr>
          <p:cNvPr id="331" name="Elbow Connector 362">
            <a:extLst>
              <a:ext uri="{FF2B5EF4-FFF2-40B4-BE49-F238E27FC236}">
                <a16:creationId xmlns:a16="http://schemas.microsoft.com/office/drawing/2014/main" id="{7735B440-5FE2-420C-9BD7-3D0156F6206D}"/>
              </a:ext>
            </a:extLst>
          </p:cNvPr>
          <p:cNvCxnSpPr>
            <a:cxnSpLocks/>
            <a:stCxn id="274" idx="2"/>
            <a:endCxn id="325" idx="0"/>
          </p:cNvCxnSpPr>
          <p:nvPr/>
        </p:nvCxnSpPr>
        <p:spPr bwMode="auto">
          <a:xfrm rot="10800000" flipV="1">
            <a:off x="1367605" y="2735270"/>
            <a:ext cx="602978" cy="23243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6" name="Elbow Connector 362">
            <a:extLst>
              <a:ext uri="{FF2B5EF4-FFF2-40B4-BE49-F238E27FC236}">
                <a16:creationId xmlns:a16="http://schemas.microsoft.com/office/drawing/2014/main" id="{0AE0FBD2-54E1-45C2-8478-B07B08CE86F6}"/>
              </a:ext>
            </a:extLst>
          </p:cNvPr>
          <p:cNvCxnSpPr>
            <a:cxnSpLocks/>
            <a:stCxn id="177" idx="3"/>
            <a:endCxn id="282" idx="1"/>
          </p:cNvCxnSpPr>
          <p:nvPr/>
        </p:nvCxnSpPr>
        <p:spPr bwMode="auto">
          <a:xfrm>
            <a:off x="1381038" y="2155745"/>
            <a:ext cx="439209" cy="2611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Elbow Connector 362">
            <a:extLst>
              <a:ext uri="{FF2B5EF4-FFF2-40B4-BE49-F238E27FC236}">
                <a16:creationId xmlns:a16="http://schemas.microsoft.com/office/drawing/2014/main" id="{74FE442D-9529-43CA-B366-E7202EA6C394}"/>
              </a:ext>
            </a:extLst>
          </p:cNvPr>
          <p:cNvCxnSpPr>
            <a:cxnSpLocks/>
            <a:stCxn id="324" idx="0"/>
            <a:endCxn id="177" idx="1"/>
          </p:cNvCxnSpPr>
          <p:nvPr/>
        </p:nvCxnSpPr>
        <p:spPr bwMode="auto">
          <a:xfrm rot="5400000" flipH="1" flipV="1">
            <a:off x="254984" y="2523193"/>
            <a:ext cx="833771" cy="9887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Elbow Connector 362">
            <a:extLst>
              <a:ext uri="{FF2B5EF4-FFF2-40B4-BE49-F238E27FC236}">
                <a16:creationId xmlns:a16="http://schemas.microsoft.com/office/drawing/2014/main" id="{2560C2E2-5183-4C08-A4E1-90FC83CC4206}"/>
              </a:ext>
            </a:extLst>
          </p:cNvPr>
          <p:cNvCxnSpPr>
            <a:cxnSpLocks/>
            <a:stCxn id="146" idx="1"/>
            <a:endCxn id="175" idx="2"/>
          </p:cNvCxnSpPr>
          <p:nvPr/>
        </p:nvCxnSpPr>
        <p:spPr bwMode="auto">
          <a:xfrm rot="10800000">
            <a:off x="1043707" y="2446417"/>
            <a:ext cx="98753" cy="81907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Elbow Connector 362">
            <a:extLst>
              <a:ext uri="{FF2B5EF4-FFF2-40B4-BE49-F238E27FC236}">
                <a16:creationId xmlns:a16="http://schemas.microsoft.com/office/drawing/2014/main" id="{B8F59F18-9D8B-4CB8-AC74-B0710CE9254D}"/>
              </a:ext>
            </a:extLst>
          </p:cNvPr>
          <p:cNvCxnSpPr>
            <a:cxnSpLocks/>
            <a:stCxn id="151" idx="3"/>
            <a:endCxn id="325" idx="2"/>
          </p:cNvCxnSpPr>
          <p:nvPr/>
        </p:nvCxnSpPr>
        <p:spPr bwMode="auto">
          <a:xfrm flipH="1" flipV="1">
            <a:off x="1367605" y="3593324"/>
            <a:ext cx="7765839" cy="2624029"/>
          </a:xfrm>
          <a:prstGeom prst="bentConnector4">
            <a:avLst>
              <a:gd name="adj1" fmla="val -2944"/>
              <a:gd name="adj2" fmla="val 47769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8C358-E863-49EC-BF76-9B1103FB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2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issue 1: simultaneous exceptions</a:t>
            </a:r>
            <a:endParaRPr lang="ru-RU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Several instructions can generate exceptions on different stages but on the same cycles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b="1" dirty="0"/>
          </a:p>
          <a:p>
            <a:pPr marL="342900" indent="-342900"/>
            <a:r>
              <a:rPr lang="en-US" b="1" dirty="0"/>
              <a:t>Solution: </a:t>
            </a:r>
            <a:r>
              <a:rPr lang="en-US" dirty="0"/>
              <a:t>prioritize exceptions on the later stages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289390" y="2848963"/>
            <a:ext cx="2160000" cy="2160000"/>
            <a:chOff x="2160000" y="2880000"/>
            <a:chExt cx="2160000" cy="21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 bwMode="auto">
            <a:xfrm>
              <a:off x="2160000" y="288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00000" y="288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240000" y="288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780000" y="2880000"/>
              <a:ext cx="540000" cy="540000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719715" y="342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40000" y="342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780000" y="342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240000" y="396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780000" y="396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780000" y="450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571874" y="2934297"/>
            <a:ext cx="27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$r3, $zero(0x0)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2674" y="3474297"/>
            <a:ext cx="27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 $r2, $zero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2973" y="4014421"/>
            <a:ext cx="27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&lt;invalid opcode&gt;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7977753" y="2891630"/>
            <a:ext cx="403275" cy="454666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7970161" y="3453200"/>
            <a:ext cx="403275" cy="454666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Explosion 1 26"/>
          <p:cNvSpPr/>
          <p:nvPr/>
        </p:nvSpPr>
        <p:spPr bwMode="auto">
          <a:xfrm>
            <a:off x="7970161" y="3993323"/>
            <a:ext cx="403275" cy="454666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B11CD-4D01-4E5C-AF2B-26E62817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0CEAD5-B694-41F3-A68D-48425044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1852AB9-C07B-4F11-84C4-33F5EFB0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  <p:bldP spid="23" grpId="0"/>
      <p:bldP spid="24" grpId="0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issue 2: flushing pipeline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Pipeline has to cancel all consequent instructions to have correct architecture state</a:t>
            </a:r>
          </a:p>
          <a:p>
            <a:pPr marL="342900" indent="-342900"/>
            <a:r>
              <a:rPr lang="en-US" b="1" dirty="0"/>
              <a:t>Not a problem </a:t>
            </a:r>
            <a:r>
              <a:rPr lang="en-US" dirty="0"/>
              <a:t>since we handle branch </a:t>
            </a:r>
            <a:r>
              <a:rPr lang="en-US" dirty="0" err="1"/>
              <a:t>mispredictions</a:t>
            </a:r>
            <a:r>
              <a:rPr lang="en-US" dirty="0"/>
              <a:t> already</a:t>
            </a:r>
          </a:p>
          <a:p>
            <a:pPr marL="803275" lvl="1" indent="-457200">
              <a:buFont typeface="+mj-lt"/>
              <a:buAutoNum type="arabicPeriod"/>
            </a:pPr>
            <a:endParaRPr lang="en-US" dirty="0"/>
          </a:p>
          <a:p>
            <a:pPr lvl="1" indent="0">
              <a:buNone/>
            </a:pPr>
            <a:endParaRPr lang="ru-RU" dirty="0"/>
          </a:p>
        </p:txBody>
      </p:sp>
      <p:grpSp>
        <p:nvGrpSpPr>
          <p:cNvPr id="34" name="Group 33"/>
          <p:cNvGrpSpPr/>
          <p:nvPr/>
        </p:nvGrpSpPr>
        <p:grpSpPr>
          <a:xfrm>
            <a:off x="3883256" y="3300731"/>
            <a:ext cx="2140285" cy="2160000"/>
            <a:chOff x="2719715" y="3420000"/>
            <a:chExt cx="2140285" cy="21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 bwMode="auto">
            <a:xfrm>
              <a:off x="2719715" y="342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240000" y="342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780000" y="342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320000" y="3420000"/>
              <a:ext cx="540000" cy="540000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240000" y="396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780000" y="396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320000" y="396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780000" y="450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320000" y="450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320000" y="504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16" name="Explosion 1 15"/>
          <p:cNvSpPr/>
          <p:nvPr/>
        </p:nvSpPr>
        <p:spPr bwMode="auto">
          <a:xfrm>
            <a:off x="5564549" y="3376357"/>
            <a:ext cx="413945" cy="441163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023541" y="5460731"/>
            <a:ext cx="2700000" cy="540000"/>
            <a:chOff x="4515416" y="5460731"/>
            <a:chExt cx="2700000" cy="5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 bwMode="auto">
            <a:xfrm>
              <a:off x="4515416" y="5460731"/>
              <a:ext cx="540000" cy="540000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055416" y="5460731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95416" y="5460731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135416" y="5460731"/>
              <a:ext cx="540000" cy="540000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675416" y="5460731"/>
              <a:ext cx="540000" cy="540000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92825" y="3423646"/>
            <a:ext cx="2001742" cy="1942604"/>
            <a:chOff x="4568825" y="3423646"/>
            <a:chExt cx="2001742" cy="1942604"/>
          </a:xfrm>
        </p:grpSpPr>
        <p:sp>
          <p:nvSpPr>
            <p:cNvPr id="45" name="Cloud 44"/>
            <p:cNvSpPr/>
            <p:nvPr/>
          </p:nvSpPr>
          <p:spPr bwMode="auto">
            <a:xfrm>
              <a:off x="4568825" y="393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6" name="Cloud 45"/>
            <p:cNvSpPr/>
            <p:nvPr/>
          </p:nvSpPr>
          <p:spPr bwMode="auto">
            <a:xfrm>
              <a:off x="4578350" y="447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7" name="Cloud 46"/>
            <p:cNvSpPr/>
            <p:nvPr/>
          </p:nvSpPr>
          <p:spPr bwMode="auto">
            <a:xfrm>
              <a:off x="4578350" y="501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8" name="Cloud 47"/>
            <p:cNvSpPr/>
            <p:nvPr/>
          </p:nvSpPr>
          <p:spPr bwMode="auto">
            <a:xfrm>
              <a:off x="5112691" y="447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9" name="Cloud 48"/>
            <p:cNvSpPr/>
            <p:nvPr/>
          </p:nvSpPr>
          <p:spPr bwMode="auto">
            <a:xfrm>
              <a:off x="5112691" y="5017438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Cloud 49"/>
            <p:cNvSpPr/>
            <p:nvPr/>
          </p:nvSpPr>
          <p:spPr bwMode="auto">
            <a:xfrm>
              <a:off x="5668691" y="4988094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1" name="Cloud 50"/>
            <p:cNvSpPr/>
            <p:nvPr/>
          </p:nvSpPr>
          <p:spPr bwMode="auto">
            <a:xfrm>
              <a:off x="6176867" y="4988094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2" name="Cloud 51"/>
            <p:cNvSpPr/>
            <p:nvPr/>
          </p:nvSpPr>
          <p:spPr bwMode="auto">
            <a:xfrm>
              <a:off x="5103982" y="393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3" name="Cloud 52"/>
            <p:cNvSpPr/>
            <p:nvPr/>
          </p:nvSpPr>
          <p:spPr bwMode="auto">
            <a:xfrm>
              <a:off x="5668691" y="447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4" name="Cloud 53"/>
            <p:cNvSpPr/>
            <p:nvPr/>
          </p:nvSpPr>
          <p:spPr bwMode="auto">
            <a:xfrm>
              <a:off x="4568825" y="3423646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029200" y="3296899"/>
            <a:ext cx="2892925" cy="810000"/>
            <a:chOff x="4505200" y="3296899"/>
            <a:chExt cx="2892925" cy="81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ounded Rectangular Callout 42"/>
            <p:cNvSpPr/>
            <p:nvPr/>
          </p:nvSpPr>
          <p:spPr bwMode="auto">
            <a:xfrm>
              <a:off x="5668691" y="3296899"/>
              <a:ext cx="1729434" cy="810000"/>
            </a:xfrm>
            <a:prstGeom prst="wedgeRoundRectCallout">
              <a:avLst>
                <a:gd name="adj1" fmla="val -85706"/>
                <a:gd name="adj2" fmla="val -6384"/>
                <a:gd name="adj3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b="1" dirty="0">
                  <a:latin typeface="+mj-lt"/>
                  <a:cs typeface="Arial" pitchFamily="34" charset="0"/>
                </a:rPr>
                <a:t>Some </a:t>
              </a:r>
              <a:r>
                <a:rPr lang="en-US" sz="1400" b="1" dirty="0" err="1">
                  <a:latin typeface="+mj-lt"/>
                  <a:cs typeface="Arial" pitchFamily="34" charset="0"/>
                </a:rPr>
                <a:t>expections</a:t>
              </a:r>
              <a:r>
                <a:rPr lang="en-US" sz="1400" b="1" dirty="0">
                  <a:latin typeface="+mj-lt"/>
                  <a:cs typeface="Arial" pitchFamily="34" charset="0"/>
                </a:rPr>
                <a:t> require </a:t>
              </a:r>
              <a:r>
                <a:rPr lang="en-US" sz="1400" b="1" dirty="0" err="1">
                  <a:latin typeface="+mj-lt"/>
                  <a:cs typeface="Arial" pitchFamily="34" charset="0"/>
                </a:rPr>
                <a:t>writeback</a:t>
              </a:r>
              <a:endParaRPr lang="ru-RU" sz="1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505200" y="3299562"/>
              <a:ext cx="540000" cy="540000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2662E-2748-4766-B642-C73FCA01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15C2-AC6A-4F24-8C70-DB51184C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43022-BA5B-418B-8EF7-B7C12A23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issue 3: speculative instructions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8050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We may execute exception-causing instruction after </a:t>
            </a:r>
            <a:r>
              <a:rPr lang="en-US" dirty="0" err="1"/>
              <a:t>mispredicted</a:t>
            </a:r>
            <a:r>
              <a:rPr lang="en-US" dirty="0"/>
              <a:t> branch</a:t>
            </a:r>
            <a:endParaRPr lang="ru-RU" dirty="0"/>
          </a:p>
        </p:txBody>
      </p:sp>
      <p:grpSp>
        <p:nvGrpSpPr>
          <p:cNvPr id="68" name="Group 67"/>
          <p:cNvGrpSpPr/>
          <p:nvPr/>
        </p:nvGrpSpPr>
        <p:grpSpPr>
          <a:xfrm>
            <a:off x="982796" y="2384322"/>
            <a:ext cx="3236495" cy="4300593"/>
            <a:chOff x="0" y="1913020"/>
            <a:chExt cx="3236495" cy="43005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0" name="Group 19"/>
            <p:cNvGrpSpPr/>
            <p:nvPr/>
          </p:nvGrpSpPr>
          <p:grpSpPr>
            <a:xfrm>
              <a:off x="0" y="1913020"/>
              <a:ext cx="3236495" cy="3585412"/>
              <a:chOff x="0" y="1913020"/>
              <a:chExt cx="3236495" cy="2430380"/>
            </a:xfrm>
          </p:grpSpPr>
          <p:sp>
            <p:nvSpPr>
              <p:cNvPr id="5" name="Diamond 4"/>
              <p:cNvSpPr/>
              <p:nvPr/>
            </p:nvSpPr>
            <p:spPr bwMode="auto">
              <a:xfrm>
                <a:off x="1383632" y="1913020"/>
                <a:ext cx="1696453" cy="733927"/>
              </a:xfrm>
              <a:prstGeom prst="diamond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+mj-lt"/>
                    <a:cs typeface="Arial" pitchFamily="34" charset="0"/>
                  </a:rPr>
                  <a:t>j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0" y="3102206"/>
                <a:ext cx="1959685" cy="3277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+mj-lt"/>
                    <a:cs typeface="Arial" pitchFamily="34" charset="0"/>
                  </a:rPr>
                  <a:t>&lt;invalid opcode&gt;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8" name="Elbow Connector 7"/>
              <p:cNvCxnSpPr>
                <a:stCxn id="5" idx="1"/>
                <a:endCxn id="6" idx="0"/>
              </p:cNvCxnSpPr>
              <p:nvPr/>
            </p:nvCxnSpPr>
            <p:spPr bwMode="auto">
              <a:xfrm rot="10800000" flipV="1">
                <a:off x="979844" y="2279984"/>
                <a:ext cx="403789" cy="822223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2" name="Rectangle 11"/>
              <p:cNvSpPr/>
              <p:nvPr/>
            </p:nvSpPr>
            <p:spPr bwMode="auto">
              <a:xfrm>
                <a:off x="1203158" y="4067434"/>
                <a:ext cx="2033337" cy="27596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err="1">
                    <a:latin typeface="+mj-lt"/>
                    <a:cs typeface="Arial" pitchFamily="34" charset="0"/>
                  </a:rPr>
                  <a:t>lw</a:t>
                </a:r>
                <a:r>
                  <a:rPr lang="en-US" sz="2000" b="1" dirty="0">
                    <a:latin typeface="+mj-lt"/>
                    <a:cs typeface="Arial" pitchFamily="34" charset="0"/>
                  </a:rPr>
                  <a:t> $r1, $r2(0x0)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5" idx="2"/>
                <a:endCxn id="12" idx="0"/>
              </p:cNvCxnSpPr>
              <p:nvPr/>
            </p:nvCxnSpPr>
            <p:spPr bwMode="auto">
              <a:xfrm flipH="1">
                <a:off x="2219827" y="2646947"/>
                <a:ext cx="12032" cy="142048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8" name="Elbow Connector 17"/>
              <p:cNvCxnSpPr>
                <a:stCxn id="6" idx="2"/>
                <a:endCxn id="12" idx="0"/>
              </p:cNvCxnSpPr>
              <p:nvPr/>
            </p:nvCxnSpPr>
            <p:spPr bwMode="auto">
              <a:xfrm rot="16200000" flipH="1">
                <a:off x="1281102" y="3128708"/>
                <a:ext cx="637468" cy="1239984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41" name="Rectangle 40"/>
            <p:cNvSpPr/>
            <p:nvPr/>
          </p:nvSpPr>
          <p:spPr bwMode="auto">
            <a:xfrm>
              <a:off x="1203157" y="5806495"/>
              <a:ext cx="2033337" cy="40711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err="1">
                  <a:latin typeface="+mj-lt"/>
                  <a:cs typeface="Arial" pitchFamily="34" charset="0"/>
                </a:rPr>
                <a:t>lw</a:t>
              </a:r>
              <a:r>
                <a:rPr lang="en-US" sz="2000" b="1" dirty="0">
                  <a:latin typeface="+mj-lt"/>
                  <a:cs typeface="Arial" pitchFamily="34" charset="0"/>
                </a:rPr>
                <a:t> $r3, $r1(0x0)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43" name="Elbow Connector 42"/>
          <p:cNvCxnSpPr>
            <a:stCxn id="12" idx="2"/>
            <a:endCxn id="41" idx="0"/>
          </p:cNvCxnSpPr>
          <p:nvPr/>
        </p:nvCxnSpPr>
        <p:spPr bwMode="auto">
          <a:xfrm rot="5400000">
            <a:off x="3048592" y="6123765"/>
            <a:ext cx="308063" cy="1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5726196" y="2729734"/>
            <a:ext cx="2274135" cy="1620000"/>
            <a:chOff x="4080292" y="2220624"/>
            <a:chExt cx="2274135" cy="1620000"/>
          </a:xfrm>
        </p:grpSpPr>
        <p:grpSp>
          <p:nvGrpSpPr>
            <p:cNvPr id="27" name="Group 26"/>
            <p:cNvGrpSpPr/>
            <p:nvPr/>
          </p:nvGrpSpPr>
          <p:grpSpPr>
            <a:xfrm>
              <a:off x="4734427" y="2220624"/>
              <a:ext cx="1620000" cy="1620000"/>
              <a:chOff x="2160000" y="2880000"/>
              <a:chExt cx="1620000" cy="1620000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2160000" y="288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2700000" y="288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3240000" y="2880000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719715" y="342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3240000" y="342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3240000" y="396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4080292" y="2271689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26202" y="2854319"/>
              <a:ext cx="974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74427" y="3396853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Explosion 1 47"/>
          <p:cNvSpPr/>
          <p:nvPr/>
        </p:nvSpPr>
        <p:spPr bwMode="auto">
          <a:xfrm>
            <a:off x="7534315" y="3331524"/>
            <a:ext cx="423322" cy="478210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897478" y="4889734"/>
            <a:ext cx="2814135" cy="1080000"/>
            <a:chOff x="4080292" y="2220624"/>
            <a:chExt cx="2814135" cy="1080000"/>
          </a:xfrm>
        </p:grpSpPr>
        <p:grpSp>
          <p:nvGrpSpPr>
            <p:cNvPr id="53" name="Group 52"/>
            <p:cNvGrpSpPr/>
            <p:nvPr/>
          </p:nvGrpSpPr>
          <p:grpSpPr>
            <a:xfrm>
              <a:off x="4734427" y="2220624"/>
              <a:ext cx="2160000" cy="1080000"/>
              <a:chOff x="2160000" y="2880000"/>
              <a:chExt cx="2160000" cy="1080000"/>
            </a:xfrm>
          </p:grpSpPr>
          <p:sp>
            <p:nvSpPr>
              <p:cNvPr id="58" name="Rectangle 57"/>
              <p:cNvSpPr/>
              <p:nvPr/>
            </p:nvSpPr>
            <p:spPr bwMode="auto">
              <a:xfrm>
                <a:off x="2160000" y="288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700000" y="288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3240000" y="2880000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3780000" y="2880000"/>
                <a:ext cx="540000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2707683" y="342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240000" y="342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3780000" y="3420000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080292" y="2271689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67036" y="2854319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5" name="Rounded Rectangular Callout 74"/>
          <p:cNvSpPr/>
          <p:nvPr/>
        </p:nvSpPr>
        <p:spPr bwMode="auto">
          <a:xfrm>
            <a:off x="4861478" y="3813645"/>
            <a:ext cx="1729434" cy="810000"/>
          </a:xfrm>
          <a:prstGeom prst="wedgeRoundRectCallout">
            <a:avLst>
              <a:gd name="adj1" fmla="val 107465"/>
              <a:gd name="adj2" fmla="val -63571"/>
              <a:gd name="adj3" fmla="val 16667"/>
            </a:avLst>
          </a:prstGeom>
          <a:ln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latin typeface="+mj-lt"/>
                <a:cs typeface="Arial" pitchFamily="34" charset="0"/>
              </a:rPr>
              <a:t>Not an exception!</a:t>
            </a:r>
            <a:endParaRPr lang="ru-RU" sz="1400" b="1" dirty="0">
              <a:latin typeface="+mj-lt"/>
              <a:cs typeface="Arial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7460330" y="2729825"/>
            <a:ext cx="1080000" cy="2160000"/>
            <a:chOff x="5814427" y="2232747"/>
            <a:chExt cx="1080000" cy="21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/>
            <p:cNvGrpSpPr/>
            <p:nvPr/>
          </p:nvGrpSpPr>
          <p:grpSpPr>
            <a:xfrm>
              <a:off x="6354427" y="2232747"/>
              <a:ext cx="540000" cy="2160000"/>
              <a:chOff x="6354427" y="2220624"/>
              <a:chExt cx="540000" cy="2160000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6354427" y="2220624"/>
                <a:ext cx="540000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6354427" y="2760624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6354427" y="3300624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6354427" y="3840624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5814427" y="3966224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ED14-C0DF-455C-85C8-08515B0D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356A50-D5C2-4D13-BE97-563C119E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3E5F3-86EB-4852-AEA9-94E1400A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8" grpId="0" animBg="1"/>
      <p:bldP spid="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solution</a:t>
            </a:r>
            <a:endParaRPr lang="ru-RU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0470F6A-74AC-424D-BF25-FCF5E68F13CC}"/>
              </a:ext>
            </a:extLst>
          </p:cNvPr>
          <p:cNvGrpSpPr/>
          <p:nvPr/>
        </p:nvGrpSpPr>
        <p:grpSpPr>
          <a:xfrm>
            <a:off x="1349654" y="2814520"/>
            <a:ext cx="8756040" cy="3529040"/>
            <a:chOff x="1349654" y="2814520"/>
            <a:chExt cx="8756040" cy="3529040"/>
          </a:xfrm>
        </p:grpSpPr>
        <p:cxnSp>
          <p:nvCxnSpPr>
            <p:cNvPr id="130" name="Elbow Connector 393">
              <a:extLst>
                <a:ext uri="{FF2B5EF4-FFF2-40B4-BE49-F238E27FC236}">
                  <a16:creationId xmlns:a16="http://schemas.microsoft.com/office/drawing/2014/main" id="{F9FBA0B9-81F6-4575-8145-0F1541156C72}"/>
                </a:ext>
              </a:extLst>
            </p:cNvPr>
            <p:cNvCxnSpPr>
              <a:cxnSpLocks/>
              <a:stCxn id="93" idx="0"/>
              <a:endCxn id="129" idx="1"/>
            </p:cNvCxnSpPr>
            <p:nvPr/>
          </p:nvCxnSpPr>
          <p:spPr bwMode="auto">
            <a:xfrm rot="5400000" flipH="1" flipV="1">
              <a:off x="5289525" y="-604826"/>
              <a:ext cx="409654" cy="806765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13AC87-5176-440D-9763-6A9F8D40EC35}"/>
                </a:ext>
              </a:extLst>
            </p:cNvPr>
            <p:cNvCxnSpPr>
              <a:stCxn id="17" idx="3"/>
              <a:endCxn id="59" idx="2"/>
            </p:cNvCxnSpPr>
            <p:nvPr/>
          </p:nvCxnSpPr>
          <p:spPr bwMode="auto">
            <a:xfrm>
              <a:off x="5137258" y="4813108"/>
              <a:ext cx="701875" cy="26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DADE4A-6184-44D5-92BB-B401CE3E4CA5}"/>
                </a:ext>
              </a:extLst>
            </p:cNvPr>
            <p:cNvGrpSpPr/>
            <p:nvPr/>
          </p:nvGrpSpPr>
          <p:grpSpPr>
            <a:xfrm>
              <a:off x="1739572" y="4167088"/>
              <a:ext cx="952882" cy="914028"/>
              <a:chOff x="3126744" y="3598050"/>
              <a:chExt cx="1445257" cy="138632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4283CD-0BC9-46F1-B9B2-79CC9EB63887}"/>
                  </a:ext>
                </a:extLst>
              </p:cNvPr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676FE1-03E8-4969-8ED2-FD20067FBE6B}"/>
                  </a:ext>
                </a:extLst>
              </p:cNvPr>
              <p:cNvSpPr txBox="1"/>
              <p:nvPr/>
            </p:nvSpPr>
            <p:spPr>
              <a:xfrm>
                <a:off x="3313613" y="3602861"/>
                <a:ext cx="280186" cy="396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E4FF4-6A7F-4082-B80B-D41D7BBBBF62}"/>
                  </a:ext>
                </a:extLst>
              </p:cNvPr>
              <p:cNvSpPr txBox="1"/>
              <p:nvPr/>
            </p:nvSpPr>
            <p:spPr>
              <a:xfrm>
                <a:off x="4275615" y="3692678"/>
                <a:ext cx="296386" cy="396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B60E5A-DB5A-463E-947C-01242D853258}"/>
                  </a:ext>
                </a:extLst>
              </p:cNvPr>
              <p:cNvSpPr txBox="1"/>
              <p:nvPr/>
            </p:nvSpPr>
            <p:spPr>
              <a:xfrm>
                <a:off x="3234516" y="4025270"/>
                <a:ext cx="1259906" cy="466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Neo Sans Intel Medium" panose="020B0604020202020204" pitchFamily="34" charset="0"/>
                  </a:rPr>
                  <a:t>Memory</a:t>
                </a:r>
                <a:endParaRPr lang="en-US" sz="1400" dirty="0"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0A1FD0B-A53B-49C6-A058-BE3FDE395581}"/>
                </a:ext>
              </a:extLst>
            </p:cNvPr>
            <p:cNvCxnSpPr>
              <a:endCxn id="32" idx="2"/>
            </p:cNvCxnSpPr>
            <p:nvPr/>
          </p:nvCxnSpPr>
          <p:spPr bwMode="auto">
            <a:xfrm>
              <a:off x="2698261" y="4315696"/>
              <a:ext cx="600555" cy="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0F88E5-DCA4-4DAB-B811-468FBDBC1D96}"/>
                </a:ext>
              </a:extLst>
            </p:cNvPr>
            <p:cNvCxnSpPr>
              <a:stCxn id="16" idx="3"/>
              <a:endCxn id="28" idx="1"/>
            </p:cNvCxnSpPr>
            <p:nvPr/>
          </p:nvCxnSpPr>
          <p:spPr bwMode="auto">
            <a:xfrm flipV="1">
              <a:off x="5229532" y="4318503"/>
              <a:ext cx="1130032" cy="27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1" name="Elbow Connector 257">
              <a:extLst>
                <a:ext uri="{FF2B5EF4-FFF2-40B4-BE49-F238E27FC236}">
                  <a16:creationId xmlns:a16="http://schemas.microsoft.com/office/drawing/2014/main" id="{39DDF058-30BD-4F52-9925-B6E616714321}"/>
                </a:ext>
              </a:extLst>
            </p:cNvPr>
            <p:cNvCxnSpPr>
              <a:stCxn id="55" idx="0"/>
              <a:endCxn id="21" idx="1"/>
            </p:cNvCxnSpPr>
            <p:nvPr/>
          </p:nvCxnSpPr>
          <p:spPr bwMode="auto">
            <a:xfrm flipH="1">
              <a:off x="4061555" y="4573563"/>
              <a:ext cx="5689587" cy="868850"/>
            </a:xfrm>
            <a:prstGeom prst="bentConnector5">
              <a:avLst>
                <a:gd name="adj1" fmla="val -4018"/>
                <a:gd name="adj2" fmla="val 175007"/>
                <a:gd name="adj3" fmla="val 1040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ACE580F-F7B4-4E0D-A436-30748E68A393}"/>
                </a:ext>
              </a:extLst>
            </p:cNvPr>
            <p:cNvSpPr/>
            <p:nvPr/>
          </p:nvSpPr>
          <p:spPr bwMode="auto">
            <a:xfrm>
              <a:off x="3298816" y="4288441"/>
              <a:ext cx="54511" cy="54511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A066FBF-B464-4730-A1FB-82A1F484BAF6}"/>
                </a:ext>
              </a:extLst>
            </p:cNvPr>
            <p:cNvCxnSpPr>
              <a:stCxn id="32" idx="6"/>
            </p:cNvCxnSpPr>
            <p:nvPr/>
          </p:nvCxnSpPr>
          <p:spPr bwMode="auto">
            <a:xfrm flipV="1">
              <a:off x="3353327" y="4315673"/>
              <a:ext cx="704317" cy="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4" name="Elbow Connector 260">
              <a:extLst>
                <a:ext uri="{FF2B5EF4-FFF2-40B4-BE49-F238E27FC236}">
                  <a16:creationId xmlns:a16="http://schemas.microsoft.com/office/drawing/2014/main" id="{AC6C659A-681D-48CF-AFA1-682BB080DEA8}"/>
                </a:ext>
              </a:extLst>
            </p:cNvPr>
            <p:cNvCxnSpPr/>
            <p:nvPr/>
          </p:nvCxnSpPr>
          <p:spPr bwMode="auto">
            <a:xfrm>
              <a:off x="3477173" y="5108986"/>
              <a:ext cx="833889" cy="643782"/>
            </a:xfrm>
            <a:prstGeom prst="bentConnector3">
              <a:avLst>
                <a:gd name="adj1" fmla="val 122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7" name="Elbow Connector 263">
              <a:extLst>
                <a:ext uri="{FF2B5EF4-FFF2-40B4-BE49-F238E27FC236}">
                  <a16:creationId xmlns:a16="http://schemas.microsoft.com/office/drawing/2014/main" id="{AAC2ECCB-2C89-47E4-BE5B-6468A207BEF1}"/>
                </a:ext>
              </a:extLst>
            </p:cNvPr>
            <p:cNvCxnSpPr>
              <a:endCxn id="20" idx="1"/>
            </p:cNvCxnSpPr>
            <p:nvPr/>
          </p:nvCxnSpPr>
          <p:spPr bwMode="auto">
            <a:xfrm>
              <a:off x="3320768" y="4702944"/>
              <a:ext cx="740786" cy="407466"/>
            </a:xfrm>
            <a:prstGeom prst="bentConnector3">
              <a:avLst>
                <a:gd name="adj1" fmla="val 71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8" name="Rounded Rectangle 264">
              <a:extLst>
                <a:ext uri="{FF2B5EF4-FFF2-40B4-BE49-F238E27FC236}">
                  <a16:creationId xmlns:a16="http://schemas.microsoft.com/office/drawing/2014/main" id="{C533279C-E1B5-4123-9F18-562336333C57}"/>
                </a:ext>
              </a:extLst>
            </p:cNvPr>
            <p:cNvSpPr/>
            <p:nvPr/>
          </p:nvSpPr>
          <p:spPr bwMode="auto">
            <a:xfrm>
              <a:off x="4307886" y="5651917"/>
              <a:ext cx="717323" cy="3287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 Medium" panose="020B0604020202020204" pitchFamily="34" charset="0"/>
                  <a:cs typeface="Arial" pitchFamily="34" charset="0"/>
                </a:rPr>
                <a:t>Sign </a:t>
              </a:r>
              <a:r>
                <a:rPr lang="en-US" sz="1000" dirty="0" err="1">
                  <a:latin typeface="Neo Sans Intel Medium" panose="020B0604020202020204" pitchFamily="34" charset="0"/>
                  <a:cs typeface="Arial" pitchFamily="34" charset="0"/>
                </a:rPr>
                <a:t>ext</a:t>
              </a:r>
              <a:endParaRPr lang="en-US" sz="10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39" name="Elbow Connector 265">
              <a:extLst>
                <a:ext uri="{FF2B5EF4-FFF2-40B4-BE49-F238E27FC236}">
                  <a16:creationId xmlns:a16="http://schemas.microsoft.com/office/drawing/2014/main" id="{71E07EAF-443F-4E10-951A-A922DDCD79A6}"/>
                </a:ext>
              </a:extLst>
            </p:cNvPr>
            <p:cNvCxnSpPr>
              <a:stCxn id="32" idx="4"/>
            </p:cNvCxnSpPr>
            <p:nvPr/>
          </p:nvCxnSpPr>
          <p:spPr bwMode="auto">
            <a:xfrm rot="16200000" flipH="1">
              <a:off x="3042364" y="4626660"/>
              <a:ext cx="1550373" cy="982956"/>
            </a:xfrm>
            <a:prstGeom prst="bentConnector3">
              <a:avLst>
                <a:gd name="adj1" fmla="val 9996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D3D72C8-CFC7-4E37-9B25-DA2C155F336B}"/>
                </a:ext>
              </a:extLst>
            </p:cNvPr>
            <p:cNvGrpSpPr/>
            <p:nvPr/>
          </p:nvGrpSpPr>
          <p:grpSpPr>
            <a:xfrm>
              <a:off x="6099962" y="4701388"/>
              <a:ext cx="135684" cy="484051"/>
              <a:chOff x="3390790" y="3616963"/>
              <a:chExt cx="180391" cy="643543"/>
            </a:xfrm>
          </p:grpSpPr>
          <p:sp>
            <p:nvSpPr>
              <p:cNvPr id="41" name="Trapezoid 40">
                <a:extLst>
                  <a:ext uri="{FF2B5EF4-FFF2-40B4-BE49-F238E27FC236}">
                    <a16:creationId xmlns:a16="http://schemas.microsoft.com/office/drawing/2014/main" id="{16075D73-3D11-45B2-AE37-7ABE53C9DB1B}"/>
                  </a:ext>
                </a:extLst>
              </p:cNvPr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42" name="Rectangle 158">
                <a:extLst>
                  <a:ext uri="{FF2B5EF4-FFF2-40B4-BE49-F238E27FC236}">
                    <a16:creationId xmlns:a16="http://schemas.microsoft.com/office/drawing/2014/main" id="{AB5BB11F-1631-4591-822F-6330E8231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95877" y="3698344"/>
                <a:ext cx="108737" cy="1432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43" name="Rectangle 159">
                <a:extLst>
                  <a:ext uri="{FF2B5EF4-FFF2-40B4-BE49-F238E27FC236}">
                    <a16:creationId xmlns:a16="http://schemas.microsoft.com/office/drawing/2014/main" id="{7249287A-9C46-4420-A652-F84A489CC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95879" y="4047844"/>
                <a:ext cx="85106" cy="1432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1DAA492-2184-483F-8FBA-5A36CF03FBE0}"/>
                </a:ext>
              </a:extLst>
            </p:cNvPr>
            <p:cNvCxnSpPr>
              <a:stCxn id="41" idx="0"/>
              <a:endCxn id="29" idx="1"/>
            </p:cNvCxnSpPr>
            <p:nvPr/>
          </p:nvCxnSpPr>
          <p:spPr bwMode="auto">
            <a:xfrm>
              <a:off x="6235646" y="4943413"/>
              <a:ext cx="123918" cy="109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5" name="Elbow Connector 271">
              <a:extLst>
                <a:ext uri="{FF2B5EF4-FFF2-40B4-BE49-F238E27FC236}">
                  <a16:creationId xmlns:a16="http://schemas.microsoft.com/office/drawing/2014/main" id="{B929972E-4435-477D-9B95-F2372D1F8AE1}"/>
                </a:ext>
              </a:extLst>
            </p:cNvPr>
            <p:cNvCxnSpPr>
              <a:stCxn id="38" idx="3"/>
              <a:endCxn id="65" idx="4"/>
            </p:cNvCxnSpPr>
            <p:nvPr/>
          </p:nvCxnSpPr>
          <p:spPr bwMode="auto">
            <a:xfrm flipV="1">
              <a:off x="5025209" y="5092639"/>
              <a:ext cx="951895" cy="7236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EFFF558-9B53-424F-AD8A-D7A8BD058C37}"/>
                </a:ext>
              </a:extLst>
            </p:cNvPr>
            <p:cNvCxnSpPr>
              <a:stCxn id="49" idx="3"/>
              <a:endCxn id="56" idx="3"/>
            </p:cNvCxnSpPr>
            <p:nvPr/>
          </p:nvCxnSpPr>
          <p:spPr bwMode="auto">
            <a:xfrm flipV="1">
              <a:off x="8895200" y="4464767"/>
              <a:ext cx="724083" cy="16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1CE684-C894-4524-AC4E-3881B0C8B958}"/>
                </a:ext>
              </a:extLst>
            </p:cNvPr>
            <p:cNvGrpSpPr/>
            <p:nvPr/>
          </p:nvGrpSpPr>
          <p:grpSpPr>
            <a:xfrm>
              <a:off x="9615456" y="4331537"/>
              <a:ext cx="135684" cy="484051"/>
              <a:chOff x="3390790" y="3616963"/>
              <a:chExt cx="180391" cy="643543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98984091-EAA3-4B87-B249-21AFC640860D}"/>
                  </a:ext>
                </a:extLst>
              </p:cNvPr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56" name="Rectangle 158">
                <a:extLst>
                  <a:ext uri="{FF2B5EF4-FFF2-40B4-BE49-F238E27FC236}">
                    <a16:creationId xmlns:a16="http://schemas.microsoft.com/office/drawing/2014/main" id="{F1A7F881-F784-45A7-A09B-AB61ED406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95877" y="3722484"/>
                <a:ext cx="122543" cy="1432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57" name="Rectangle 159">
                <a:extLst>
                  <a:ext uri="{FF2B5EF4-FFF2-40B4-BE49-F238E27FC236}">
                    <a16:creationId xmlns:a16="http://schemas.microsoft.com/office/drawing/2014/main" id="{32FBB262-3AA6-4C06-ACB5-26BDA9C7B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95879" y="4029231"/>
                <a:ext cx="122542" cy="1432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6B79100-D11E-4122-8814-B33DC0220B42}"/>
                </a:ext>
              </a:extLst>
            </p:cNvPr>
            <p:cNvCxnSpPr>
              <a:stCxn id="30" idx="3"/>
              <a:endCxn id="63" idx="2"/>
            </p:cNvCxnSpPr>
            <p:nvPr/>
          </p:nvCxnSpPr>
          <p:spPr bwMode="auto">
            <a:xfrm flipV="1">
              <a:off x="6902630" y="4690997"/>
              <a:ext cx="786476" cy="45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C4F5877-7CCE-4D11-A742-21E05E6BC417}"/>
                </a:ext>
              </a:extLst>
            </p:cNvPr>
            <p:cNvSpPr/>
            <p:nvPr/>
          </p:nvSpPr>
          <p:spPr bwMode="auto">
            <a:xfrm>
              <a:off x="5839133" y="4788461"/>
              <a:ext cx="54511" cy="54511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C16C7A3-59AF-4D84-9190-54D46E8C8D82}"/>
                </a:ext>
              </a:extLst>
            </p:cNvPr>
            <p:cNvSpPr txBox="1"/>
            <p:nvPr/>
          </p:nvSpPr>
          <p:spPr>
            <a:xfrm>
              <a:off x="6689580" y="5568587"/>
              <a:ext cx="71861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Neo Sans Intel" panose="020B0504020202020204" pitchFamily="34" charset="0"/>
                </a:rPr>
                <a:t> </a:t>
              </a:r>
            </a:p>
          </p:txBody>
        </p:sp>
        <p:cxnSp>
          <p:nvCxnSpPr>
            <p:cNvPr id="61" name="Elbow Connector 287">
              <a:extLst>
                <a:ext uri="{FF2B5EF4-FFF2-40B4-BE49-F238E27FC236}">
                  <a16:creationId xmlns:a16="http://schemas.microsoft.com/office/drawing/2014/main" id="{793AC140-67CE-4B22-A3D4-CF0D43F48748}"/>
                </a:ext>
              </a:extLst>
            </p:cNvPr>
            <p:cNvCxnSpPr>
              <a:stCxn id="59" idx="4"/>
              <a:endCxn id="60" idx="1"/>
            </p:cNvCxnSpPr>
            <p:nvPr/>
          </p:nvCxnSpPr>
          <p:spPr bwMode="auto">
            <a:xfrm rot="16200000" flipH="1">
              <a:off x="5884399" y="4824961"/>
              <a:ext cx="787171" cy="82319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2" name="Elbow Connector 288">
              <a:extLst>
                <a:ext uri="{FF2B5EF4-FFF2-40B4-BE49-F238E27FC236}">
                  <a16:creationId xmlns:a16="http://schemas.microsoft.com/office/drawing/2014/main" id="{31F84AE6-BD3A-43C2-9B5C-C1F72C5B040F}"/>
                </a:ext>
              </a:extLst>
            </p:cNvPr>
            <p:cNvCxnSpPr>
              <a:stCxn id="60" idx="1"/>
              <a:endCxn id="52" idx="1"/>
            </p:cNvCxnSpPr>
            <p:nvPr/>
          </p:nvCxnSpPr>
          <p:spPr bwMode="auto">
            <a:xfrm rot="10800000" flipH="1">
              <a:off x="6689579" y="5007573"/>
              <a:ext cx="1294939" cy="622570"/>
            </a:xfrm>
            <a:prstGeom prst="bentConnector3">
              <a:avLst>
                <a:gd name="adj1" fmla="val 2548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0640457-FD10-417D-9D12-9369A3365F7B}"/>
                </a:ext>
              </a:extLst>
            </p:cNvPr>
            <p:cNvSpPr/>
            <p:nvPr/>
          </p:nvSpPr>
          <p:spPr bwMode="auto">
            <a:xfrm>
              <a:off x="7689107" y="4663742"/>
              <a:ext cx="54511" cy="54511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4" name="Elbow Connector 290">
              <a:extLst>
                <a:ext uri="{FF2B5EF4-FFF2-40B4-BE49-F238E27FC236}">
                  <a16:creationId xmlns:a16="http://schemas.microsoft.com/office/drawing/2014/main" id="{71D952D3-3DD4-4145-8AF6-0C5A1CA4A388}"/>
                </a:ext>
              </a:extLst>
            </p:cNvPr>
            <p:cNvCxnSpPr>
              <a:stCxn id="63" idx="4"/>
              <a:endCxn id="57" idx="3"/>
            </p:cNvCxnSpPr>
            <p:nvPr/>
          </p:nvCxnSpPr>
          <p:spPr bwMode="auto">
            <a:xfrm rot="5400000" flipH="1" flipV="1">
              <a:off x="8656443" y="3755411"/>
              <a:ext cx="22761" cy="1902922"/>
            </a:xfrm>
            <a:prstGeom prst="bentConnector4">
              <a:avLst>
                <a:gd name="adj1" fmla="val -2946101"/>
                <a:gd name="adj2" fmla="val 8955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8B8032B-922A-4B06-B1AC-8B88DAF1E2DA}"/>
                </a:ext>
              </a:extLst>
            </p:cNvPr>
            <p:cNvSpPr/>
            <p:nvPr/>
          </p:nvSpPr>
          <p:spPr bwMode="auto">
            <a:xfrm>
              <a:off x="5949848" y="5038128"/>
              <a:ext cx="54511" cy="54511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4B5FAF2-D908-496E-8A32-B84B31B0CEF8}"/>
                </a:ext>
              </a:extLst>
            </p:cNvPr>
            <p:cNvCxnSpPr>
              <a:stCxn id="65" idx="6"/>
            </p:cNvCxnSpPr>
            <p:nvPr/>
          </p:nvCxnSpPr>
          <p:spPr bwMode="auto">
            <a:xfrm flipV="1">
              <a:off x="6004359" y="5064420"/>
              <a:ext cx="95602" cy="96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7" name="Elbow Connector 293">
              <a:extLst>
                <a:ext uri="{FF2B5EF4-FFF2-40B4-BE49-F238E27FC236}">
                  <a16:creationId xmlns:a16="http://schemas.microsoft.com/office/drawing/2014/main" id="{0CADFEDD-69D6-49F2-A219-004E5084E6D3}"/>
                </a:ext>
              </a:extLst>
            </p:cNvPr>
            <p:cNvCxnSpPr>
              <a:stCxn id="63" idx="0"/>
              <a:endCxn id="48" idx="1"/>
            </p:cNvCxnSpPr>
            <p:nvPr/>
          </p:nvCxnSpPr>
          <p:spPr bwMode="auto">
            <a:xfrm rot="5400000" flipH="1" flipV="1">
              <a:off x="7717139" y="4398523"/>
              <a:ext cx="264443" cy="265994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1B97DC9-0A28-4729-BB3C-7DAF0ACFC9AC}"/>
                </a:ext>
              </a:extLst>
            </p:cNvPr>
            <p:cNvCxnSpPr/>
            <p:nvPr/>
          </p:nvCxnSpPr>
          <p:spPr bwMode="auto">
            <a:xfrm>
              <a:off x="3321910" y="4676587"/>
              <a:ext cx="73574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DCBD85D-08DA-4A98-8D5D-32C40F2EB382}"/>
                </a:ext>
              </a:extLst>
            </p:cNvPr>
            <p:cNvCxnSpPr>
              <a:stCxn id="59" idx="6"/>
              <a:endCxn id="42" idx="3"/>
            </p:cNvCxnSpPr>
            <p:nvPr/>
          </p:nvCxnSpPr>
          <p:spPr bwMode="auto">
            <a:xfrm>
              <a:off x="5893640" y="4815935"/>
              <a:ext cx="210145" cy="74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45A750F-1A54-4D92-96FF-382D77C11775}"/>
                </a:ext>
              </a:extLst>
            </p:cNvPr>
            <p:cNvCxnSpPr>
              <a:stCxn id="63" idx="6"/>
              <a:endCxn id="51" idx="1"/>
            </p:cNvCxnSpPr>
            <p:nvPr/>
          </p:nvCxnSpPr>
          <p:spPr bwMode="auto">
            <a:xfrm>
              <a:off x="7743617" y="4690997"/>
              <a:ext cx="240006" cy="304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5CB09FC-8A77-4D1F-B5B3-8085ECBB5EDE}"/>
                </a:ext>
              </a:extLst>
            </p:cNvPr>
            <p:cNvGrpSpPr/>
            <p:nvPr/>
          </p:nvGrpSpPr>
          <p:grpSpPr>
            <a:xfrm>
              <a:off x="2888670" y="3643560"/>
              <a:ext cx="208020" cy="2700000"/>
              <a:chOff x="1740012" y="3281856"/>
              <a:chExt cx="180287" cy="236729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B323BC1-0430-44B0-A9B5-094823D1A286}"/>
                  </a:ext>
                </a:extLst>
              </p:cNvPr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52047BB-D1A8-42E8-B7AE-9D7586736BFE}"/>
                  </a:ext>
                </a:extLst>
              </p:cNvPr>
              <p:cNvSpPr/>
              <p:nvPr/>
            </p:nvSpPr>
            <p:spPr bwMode="auto">
              <a:xfrm>
                <a:off x="1779958" y="5562600"/>
                <a:ext cx="100394" cy="86546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BC904E8-438B-49B4-BA3A-36206D67633F}"/>
                </a:ext>
              </a:extLst>
            </p:cNvPr>
            <p:cNvGrpSpPr/>
            <p:nvPr/>
          </p:nvGrpSpPr>
          <p:grpSpPr>
            <a:xfrm>
              <a:off x="5426075" y="3620766"/>
              <a:ext cx="208020" cy="2700000"/>
              <a:chOff x="1740012" y="3281856"/>
              <a:chExt cx="180287" cy="236729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08330D4-CBF4-4DE4-A6EB-3374CCCA6304}"/>
                  </a:ext>
                </a:extLst>
              </p:cNvPr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5F473ECE-E897-4F1F-B615-BB28488D21D4}"/>
                  </a:ext>
                </a:extLst>
              </p:cNvPr>
              <p:cNvSpPr/>
              <p:nvPr/>
            </p:nvSpPr>
            <p:spPr bwMode="auto">
              <a:xfrm>
                <a:off x="1779958" y="5562600"/>
                <a:ext cx="100394" cy="86546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0B7E680-7C72-4C8B-B9C0-EE351F092E41}"/>
                </a:ext>
              </a:extLst>
            </p:cNvPr>
            <p:cNvGrpSpPr/>
            <p:nvPr/>
          </p:nvGrpSpPr>
          <p:grpSpPr>
            <a:xfrm>
              <a:off x="7232258" y="3643560"/>
              <a:ext cx="208020" cy="2700000"/>
              <a:chOff x="1740012" y="3281856"/>
              <a:chExt cx="180287" cy="236729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86B0411-2B23-4E0F-BAB9-914830E9A0FB}"/>
                  </a:ext>
                </a:extLst>
              </p:cNvPr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4A2036C6-A73E-4820-A247-6280CF1A50A8}"/>
                  </a:ext>
                </a:extLst>
              </p:cNvPr>
              <p:cNvSpPr/>
              <p:nvPr/>
            </p:nvSpPr>
            <p:spPr bwMode="auto">
              <a:xfrm>
                <a:off x="1779958" y="5562600"/>
                <a:ext cx="100394" cy="86546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2409131-0318-40DC-877E-1D81FAE8E65C}"/>
                </a:ext>
              </a:extLst>
            </p:cNvPr>
            <p:cNvGrpSpPr/>
            <p:nvPr/>
          </p:nvGrpSpPr>
          <p:grpSpPr>
            <a:xfrm>
              <a:off x="9057900" y="3624301"/>
              <a:ext cx="208020" cy="2700000"/>
              <a:chOff x="1740012" y="3281856"/>
              <a:chExt cx="180287" cy="236729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F13B5E5-F2BA-4786-BEF9-93C0CF832A18}"/>
                  </a:ext>
                </a:extLst>
              </p:cNvPr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40CA1819-CA68-4BB8-BA5A-1C3E59A1CFD1}"/>
                  </a:ext>
                </a:extLst>
              </p:cNvPr>
              <p:cNvSpPr/>
              <p:nvPr/>
            </p:nvSpPr>
            <p:spPr bwMode="auto">
              <a:xfrm>
                <a:off x="1779958" y="5562600"/>
                <a:ext cx="100394" cy="86546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702F6E3-B09A-4EFC-9976-E756B50D0F8A}"/>
                </a:ext>
              </a:extLst>
            </p:cNvPr>
            <p:cNvGrpSpPr/>
            <p:nvPr/>
          </p:nvGrpSpPr>
          <p:grpSpPr>
            <a:xfrm>
              <a:off x="1349654" y="3633827"/>
              <a:ext cx="218446" cy="977711"/>
              <a:chOff x="244754" y="2510064"/>
              <a:chExt cx="218446" cy="977711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61E2650-A9B9-4891-AEBF-57D49011342A}"/>
                  </a:ext>
                </a:extLst>
              </p:cNvPr>
              <p:cNvGrpSpPr/>
              <p:nvPr/>
            </p:nvGrpSpPr>
            <p:grpSpPr>
              <a:xfrm>
                <a:off x="251616" y="2510064"/>
                <a:ext cx="208020" cy="977711"/>
                <a:chOff x="1740012" y="3281856"/>
                <a:chExt cx="180287" cy="2367290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5B94F3B-B822-4AC2-B7D6-1D43B77D3406}"/>
                    </a:ext>
                  </a:extLst>
                </p:cNvPr>
                <p:cNvSpPr/>
                <p:nvPr/>
              </p:nvSpPr>
              <p:spPr bwMode="auto">
                <a:xfrm>
                  <a:off x="1740012" y="3281856"/>
                  <a:ext cx="180287" cy="236729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4" name="Isosceles Triangle 93">
                  <a:extLst>
                    <a:ext uri="{FF2B5EF4-FFF2-40B4-BE49-F238E27FC236}">
                      <a16:creationId xmlns:a16="http://schemas.microsoft.com/office/drawing/2014/main" id="{C1479EAE-B222-4765-90E0-BBBF55BEFC3F}"/>
                    </a:ext>
                  </a:extLst>
                </p:cNvPr>
                <p:cNvSpPr/>
                <p:nvPr/>
              </p:nvSpPr>
              <p:spPr bwMode="auto">
                <a:xfrm>
                  <a:off x="1779958" y="5424187"/>
                  <a:ext cx="100394" cy="2249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7711838-D180-49C4-92CF-3DCB9CF49FA7}"/>
                  </a:ext>
                </a:extLst>
              </p:cNvPr>
              <p:cNvSpPr txBox="1"/>
              <p:nvPr/>
            </p:nvSpPr>
            <p:spPr>
              <a:xfrm>
                <a:off x="244754" y="2743200"/>
                <a:ext cx="21844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cxnSp>
          <p:nvCxnSpPr>
            <p:cNvPr id="95" name="Elbow Connector 5">
              <a:extLst>
                <a:ext uri="{FF2B5EF4-FFF2-40B4-BE49-F238E27FC236}">
                  <a16:creationId xmlns:a16="http://schemas.microsoft.com/office/drawing/2014/main" id="{5865507C-D2E0-41AF-A2F5-DF2486220DDD}"/>
                </a:ext>
              </a:extLst>
            </p:cNvPr>
            <p:cNvCxnSpPr/>
            <p:nvPr/>
          </p:nvCxnSpPr>
          <p:spPr bwMode="auto">
            <a:xfrm>
              <a:off x="1571563" y="3948502"/>
              <a:ext cx="420706" cy="215525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682DC26-544C-4D36-A07D-ACEB36F10779}"/>
                </a:ext>
              </a:extLst>
            </p:cNvPr>
            <p:cNvSpPr/>
            <p:nvPr/>
          </p:nvSpPr>
          <p:spPr bwMode="auto">
            <a:xfrm>
              <a:off x="5426075" y="3147265"/>
              <a:ext cx="208021" cy="466024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B30F767-41D4-42F1-870C-98828C9BDE35}"/>
                </a:ext>
              </a:extLst>
            </p:cNvPr>
            <p:cNvSpPr/>
            <p:nvPr/>
          </p:nvSpPr>
          <p:spPr bwMode="auto">
            <a:xfrm>
              <a:off x="7232258" y="3167802"/>
              <a:ext cx="208021" cy="466024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34291A6-8B6D-4536-9AD2-BE940E262344}"/>
                </a:ext>
              </a:extLst>
            </p:cNvPr>
            <p:cNvSpPr/>
            <p:nvPr/>
          </p:nvSpPr>
          <p:spPr bwMode="auto">
            <a:xfrm>
              <a:off x="9057383" y="3157271"/>
              <a:ext cx="208021" cy="466024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D92362B-55D5-49E3-905B-4F670EFCB5D2}"/>
                </a:ext>
              </a:extLst>
            </p:cNvPr>
            <p:cNvSpPr/>
            <p:nvPr/>
          </p:nvSpPr>
          <p:spPr bwMode="auto">
            <a:xfrm>
              <a:off x="2888055" y="3174542"/>
              <a:ext cx="208021" cy="466024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7" name="Elbow Connector 362">
              <a:extLst>
                <a:ext uri="{FF2B5EF4-FFF2-40B4-BE49-F238E27FC236}">
                  <a16:creationId xmlns:a16="http://schemas.microsoft.com/office/drawing/2014/main" id="{28B275CA-7EEB-4856-BCFF-3F09DF80E170}"/>
                </a:ext>
              </a:extLst>
            </p:cNvPr>
            <p:cNvCxnSpPr>
              <a:cxnSpLocks/>
              <a:stCxn id="8" idx="0"/>
              <a:endCxn id="105" idx="1"/>
            </p:cNvCxnSpPr>
            <p:nvPr/>
          </p:nvCxnSpPr>
          <p:spPr bwMode="auto">
            <a:xfrm rot="5400000" flipH="1" flipV="1">
              <a:off x="2172267" y="3451300"/>
              <a:ext cx="759534" cy="67204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08" name="Elbow Connector 362">
              <a:extLst>
                <a:ext uri="{FF2B5EF4-FFF2-40B4-BE49-F238E27FC236}">
                  <a16:creationId xmlns:a16="http://schemas.microsoft.com/office/drawing/2014/main" id="{176B4676-82AC-4255-9A6E-97CC1169F50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4573082" y="3469646"/>
              <a:ext cx="923312" cy="78267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C105438-3893-49D3-A247-099C80E065DC}"/>
                </a:ext>
              </a:extLst>
            </p:cNvPr>
            <p:cNvGrpSpPr/>
            <p:nvPr/>
          </p:nvGrpSpPr>
          <p:grpSpPr>
            <a:xfrm>
              <a:off x="4061554" y="4154314"/>
              <a:ext cx="1167978" cy="1418904"/>
              <a:chOff x="4488101" y="3657632"/>
              <a:chExt cx="1552821" cy="188642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0B5BB1-9F74-4C72-BCF0-D31A260D3F7F}"/>
                  </a:ext>
                </a:extLst>
              </p:cNvPr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198F73-8109-45B4-94DA-947ABB35158A}"/>
                  </a:ext>
                </a:extLst>
              </p:cNvPr>
              <p:cNvSpPr txBox="1"/>
              <p:nvPr/>
            </p:nvSpPr>
            <p:spPr>
              <a:xfrm>
                <a:off x="4492305" y="3741384"/>
                <a:ext cx="245599" cy="34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B7A9A5-528F-45F8-B50A-145AEFD2E4E8}"/>
                  </a:ext>
                </a:extLst>
              </p:cNvPr>
              <p:cNvSpPr txBox="1"/>
              <p:nvPr/>
            </p:nvSpPr>
            <p:spPr>
              <a:xfrm>
                <a:off x="5952523" y="3702375"/>
                <a:ext cx="88399" cy="34780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57A73C-AD77-4D39-942C-164F812C4CDD}"/>
                  </a:ext>
                </a:extLst>
              </p:cNvPr>
              <p:cNvSpPr txBox="1"/>
              <p:nvPr/>
            </p:nvSpPr>
            <p:spPr>
              <a:xfrm>
                <a:off x="4666812" y="4328901"/>
                <a:ext cx="1251432" cy="409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Neo Sans Intel Medium" panose="020B0604020202020204" pitchFamily="34" charset="0"/>
                  </a:rPr>
                  <a:t>Registers</a:t>
                </a:r>
                <a:endParaRPr lang="en-US" sz="1400" dirty="0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B9AF1E-EC05-4710-8FAD-EA24FD4DA018}"/>
                  </a:ext>
                </a:extLst>
              </p:cNvPr>
              <p:cNvSpPr txBox="1"/>
              <p:nvPr/>
            </p:nvSpPr>
            <p:spPr>
              <a:xfrm>
                <a:off x="4492305" y="4215468"/>
                <a:ext cx="245599" cy="34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18FF8E-DAA0-4208-BB51-A6032D6DD1E4}"/>
                  </a:ext>
                </a:extLst>
              </p:cNvPr>
              <p:cNvSpPr txBox="1"/>
              <p:nvPr/>
            </p:nvSpPr>
            <p:spPr>
              <a:xfrm>
                <a:off x="5902089" y="4406640"/>
                <a:ext cx="137145" cy="347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E3CCF4-4D32-44D9-9E6A-109FB3907D90}"/>
                  </a:ext>
                </a:extLst>
              </p:cNvPr>
              <p:cNvSpPr txBox="1"/>
              <p:nvPr/>
            </p:nvSpPr>
            <p:spPr>
              <a:xfrm>
                <a:off x="4488101" y="4754853"/>
                <a:ext cx="245599" cy="34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1CDA38-E4F0-4E06-B2D0-3EB7A6F694F1}"/>
                  </a:ext>
                </a:extLst>
              </p:cNvPr>
              <p:cNvSpPr txBox="1"/>
              <p:nvPr/>
            </p:nvSpPr>
            <p:spPr>
              <a:xfrm>
                <a:off x="4488101" y="5196249"/>
                <a:ext cx="245599" cy="34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D6EFCD-E716-4E22-AA9B-DEA54393D492}"/>
                  </a:ext>
                </a:extLst>
              </p:cNvPr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3" name="Elbow Connector 362">
              <a:extLst>
                <a:ext uri="{FF2B5EF4-FFF2-40B4-BE49-F238E27FC236}">
                  <a16:creationId xmlns:a16="http://schemas.microsoft.com/office/drawing/2014/main" id="{A0B0FB45-890B-42E0-A2B7-ADEEE324BF3B}"/>
                </a:ext>
              </a:extLst>
            </p:cNvPr>
            <p:cNvCxnSpPr>
              <a:cxnSpLocks/>
              <a:endCxn id="103" idx="1"/>
            </p:cNvCxnSpPr>
            <p:nvPr/>
          </p:nvCxnSpPr>
          <p:spPr bwMode="auto">
            <a:xfrm rot="5400000" flipH="1" flipV="1">
              <a:off x="6235649" y="3761862"/>
              <a:ext cx="1357657" cy="63556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47BA67-8670-433B-8F60-A50CD8ECB16B}"/>
                </a:ext>
              </a:extLst>
            </p:cNvPr>
            <p:cNvGrpSpPr/>
            <p:nvPr/>
          </p:nvGrpSpPr>
          <p:grpSpPr>
            <a:xfrm>
              <a:off x="6359565" y="4082326"/>
              <a:ext cx="547227" cy="1082965"/>
              <a:chOff x="6728724" y="3121968"/>
              <a:chExt cx="727535" cy="1439797"/>
            </a:xfrm>
          </p:grpSpPr>
          <p:sp>
            <p:nvSpPr>
              <p:cNvPr id="26" name="Freeform 127">
                <a:extLst>
                  <a:ext uri="{FF2B5EF4-FFF2-40B4-BE49-F238E27FC236}">
                    <a16:creationId xmlns:a16="http://schemas.microsoft.com/office/drawing/2014/main" id="{3937CECA-8D90-419F-B1B5-056470543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D741CD-B927-4111-849A-CEA4EE761091}"/>
                  </a:ext>
                </a:extLst>
              </p:cNvPr>
              <p:cNvSpPr txBox="1"/>
              <p:nvPr/>
            </p:nvSpPr>
            <p:spPr>
              <a:xfrm>
                <a:off x="6858085" y="3926238"/>
                <a:ext cx="465836" cy="286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latin typeface="Neo Sans Intel Medium" panose="020B0604020202020204" pitchFamily="34" charset="0"/>
                  </a:rPr>
                  <a:t>ALU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F84078-7E20-45B9-A2FF-2A906096FF2F}"/>
                  </a:ext>
                </a:extLst>
              </p:cNvPr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9D4142-314F-44B0-B582-65B91071368A}"/>
                  </a:ext>
                </a:extLst>
              </p:cNvPr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682B3E-8DD9-49A5-99E2-550469E022E2}"/>
                  </a:ext>
                </a:extLst>
              </p:cNvPr>
              <p:cNvSpPr txBox="1"/>
              <p:nvPr/>
            </p:nvSpPr>
            <p:spPr>
              <a:xfrm>
                <a:off x="7360155" y="3870419"/>
                <a:ext cx="90572" cy="12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US" sz="600" dirty="0"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117" name="Elbow Connector 362">
              <a:extLst>
                <a:ext uri="{FF2B5EF4-FFF2-40B4-BE49-F238E27FC236}">
                  <a16:creationId xmlns:a16="http://schemas.microsoft.com/office/drawing/2014/main" id="{C8A9DDF7-AE4F-4E2F-AE84-D7E907CDAD01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8249920" y="3589301"/>
              <a:ext cx="996955" cy="617971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C841AB7-570C-4903-9A1E-B86829DE4F0D}"/>
                </a:ext>
              </a:extLst>
            </p:cNvPr>
            <p:cNvGrpSpPr/>
            <p:nvPr/>
          </p:nvGrpSpPr>
          <p:grpSpPr>
            <a:xfrm>
              <a:off x="7982357" y="4263410"/>
              <a:ext cx="912843" cy="874968"/>
              <a:chOff x="3124738" y="3598050"/>
              <a:chExt cx="1447262" cy="138721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A1D539-2D13-4E81-90F6-8530779CB3F0}"/>
                  </a:ext>
                </a:extLst>
              </p:cNvPr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1CFA2F-F1FD-4279-B5D4-FFF5DA804AB5}"/>
                  </a:ext>
                </a:extLst>
              </p:cNvPr>
              <p:cNvSpPr txBox="1"/>
              <p:nvPr/>
            </p:nvSpPr>
            <p:spPr>
              <a:xfrm>
                <a:off x="3124738" y="3606109"/>
                <a:ext cx="292881" cy="41476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8DB0FA-3B49-4E12-83EA-0998937B1726}"/>
                  </a:ext>
                </a:extLst>
              </p:cNvPr>
              <p:cNvSpPr txBox="1"/>
              <p:nvPr/>
            </p:nvSpPr>
            <p:spPr>
              <a:xfrm>
                <a:off x="4371874" y="3710170"/>
                <a:ext cx="200126" cy="4147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E0C198-1673-416C-9AD8-A54F0A29F8B2}"/>
                  </a:ext>
                </a:extLst>
              </p:cNvPr>
              <p:cNvSpPr txBox="1"/>
              <p:nvPr/>
            </p:nvSpPr>
            <p:spPr>
              <a:xfrm>
                <a:off x="3227302" y="4040440"/>
                <a:ext cx="1316992" cy="487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Neo Sans Intel Medium" panose="020B0604020202020204" pitchFamily="34" charset="0"/>
                  </a:rPr>
                  <a:t>Memory</a:t>
                </a:r>
                <a:endParaRPr lang="en-US" sz="1400" dirty="0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0F878D1-DAC2-4574-A5EE-B59D2AC19B45}"/>
                  </a:ext>
                </a:extLst>
              </p:cNvPr>
              <p:cNvSpPr txBox="1"/>
              <p:nvPr/>
            </p:nvSpPr>
            <p:spPr>
              <a:xfrm>
                <a:off x="3126747" y="4073408"/>
                <a:ext cx="102130" cy="4147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9A72123-1101-40CF-A0C3-9B92DA093F9D}"/>
                  </a:ext>
                </a:extLst>
              </p:cNvPr>
              <p:cNvSpPr txBox="1"/>
              <p:nvPr/>
            </p:nvSpPr>
            <p:spPr>
              <a:xfrm>
                <a:off x="3128166" y="4570496"/>
                <a:ext cx="292881" cy="41476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A74310F-079F-4EC2-82E9-8EFF761DE019}"/>
                </a:ext>
              </a:extLst>
            </p:cNvPr>
            <p:cNvSpPr/>
            <p:nvPr/>
          </p:nvSpPr>
          <p:spPr bwMode="auto">
            <a:xfrm>
              <a:off x="9528178" y="2814520"/>
              <a:ext cx="577516" cy="819306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EPC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135" name="Elbow Connector 362">
              <a:extLst>
                <a:ext uri="{FF2B5EF4-FFF2-40B4-BE49-F238E27FC236}">
                  <a16:creationId xmlns:a16="http://schemas.microsoft.com/office/drawing/2014/main" id="{B11C8D03-38CB-449C-B094-D3C1919DE5E4}"/>
                </a:ext>
              </a:extLst>
            </p:cNvPr>
            <p:cNvCxnSpPr>
              <a:cxnSpLocks/>
              <a:stCxn id="8" idx="0"/>
            </p:cNvCxnSpPr>
            <p:nvPr/>
          </p:nvCxnSpPr>
          <p:spPr bwMode="auto">
            <a:xfrm rot="5400000" flipH="1" flipV="1">
              <a:off x="5489596" y="128505"/>
              <a:ext cx="765001" cy="7312167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E657DD9B-FB3E-4C99-9947-990214A6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The cumulative solution is to move exception information through pipeline</a:t>
            </a:r>
          </a:p>
          <a:p>
            <a:pPr marL="342900" indent="-342900"/>
            <a:r>
              <a:rPr lang="en-US" sz="2400" dirty="0"/>
              <a:t>Perform exception handling only on the WB stage</a:t>
            </a:r>
            <a:endParaRPr lang="ru-RU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4DECA-645D-4B12-9D7B-60E232CC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2248E-A7D3-4DE8-AA81-BE62AC41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918FD-6E6F-4D27-B3D3-8BFEC644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1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pipeline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90591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535108"/>
          </a:xfrm>
        </p:spPr>
        <p:txBody>
          <a:bodyPr/>
          <a:lstStyle/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So far only a </a:t>
            </a:r>
            <a:r>
              <a:rPr lang="en-US" sz="2200" dirty="0">
                <a:solidFill>
                  <a:srgbClr val="0071C5"/>
                </a:solidFill>
              </a:rPr>
              <a:t>unified pipeline</a:t>
            </a:r>
            <a:r>
              <a:rPr lang="en-US" sz="2200" dirty="0"/>
              <a:t> have been considered where each instruction takes the same number of cycles to execute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61922"/>
                </a:solidFill>
                <a:cs typeface="Arial" charset="0"/>
              </a:rPr>
              <a:t>The real latency of instructions can differ significantly:</a:t>
            </a:r>
          </a:p>
          <a:p>
            <a:pPr marL="528638" lvl="1" indent="-342900">
              <a:spcBef>
                <a:spcPts val="600"/>
              </a:spcBef>
              <a:buClr>
                <a:srgbClr val="061922"/>
              </a:buClr>
            </a:pPr>
            <a:r>
              <a:rPr lang="en-US" sz="1800" dirty="0">
                <a:solidFill>
                  <a:srgbClr val="061922"/>
                </a:solidFill>
                <a:cs typeface="Arial" charset="0"/>
              </a:rPr>
              <a:t>Memory systems with variable access time</a:t>
            </a:r>
          </a:p>
          <a:p>
            <a:pPr marL="528638" lvl="1" indent="-342900">
              <a:spcBef>
                <a:spcPts val="600"/>
              </a:spcBef>
              <a:buClr>
                <a:srgbClr val="061922"/>
              </a:buClr>
            </a:pPr>
            <a:r>
              <a:rPr lang="en-US" sz="1800" dirty="0">
                <a:solidFill>
                  <a:srgbClr val="061922"/>
                </a:solidFill>
                <a:cs typeface="Arial" charset="0"/>
              </a:rPr>
              <a:t>Long latency calculations (multiplication, division, floating point operations, etc.)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Increasing of the clock cycle to fit the longest instruction and thereby keeping pipeline unified may be </a:t>
            </a:r>
            <a:r>
              <a:rPr lang="en-US" sz="2200" dirty="0">
                <a:solidFill>
                  <a:srgbClr val="C00000"/>
                </a:solidFill>
              </a:rPr>
              <a:t>inefficient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5724891" y="4982620"/>
            <a:ext cx="190" cy="12670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309504" y="4993418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2887826" y="4998275"/>
            <a:ext cx="1256171" cy="394085"/>
            <a:chOff x="1363825" y="4712524"/>
            <a:chExt cx="1256171" cy="394085"/>
          </a:xfrm>
        </p:grpSpPr>
        <p:sp>
          <p:nvSpPr>
            <p:cNvPr id="19" name="TextBox 18"/>
            <p:cNvSpPr txBox="1"/>
            <p:nvPr/>
          </p:nvSpPr>
          <p:spPr>
            <a:xfrm>
              <a:off x="2164422" y="4824633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939598"/>
                  </a:solidFill>
                  <a:latin typeface="+mj-lt"/>
                  <a:cs typeface="Arial" charset="0"/>
                </a:rPr>
                <a:t>wait</a:t>
              </a:r>
              <a:endParaRPr lang="ru-RU" sz="1200" kern="0" dirty="0">
                <a:solidFill>
                  <a:srgbClr val="939598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363825" y="4712524"/>
              <a:ext cx="707161" cy="394085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F</a:t>
              </a:r>
              <a:endParaRPr lang="ru-RU" b="1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>
            <a:off x="7136185" y="4994423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8591706" y="4973041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8585876" y="5004155"/>
            <a:ext cx="1106643" cy="398917"/>
            <a:chOff x="7061875" y="4718404"/>
            <a:chExt cx="1106643" cy="398917"/>
          </a:xfrm>
        </p:grpSpPr>
        <p:sp>
          <p:nvSpPr>
            <p:cNvPr id="25" name="TextBox 24"/>
            <p:cNvSpPr txBox="1"/>
            <p:nvPr/>
          </p:nvSpPr>
          <p:spPr>
            <a:xfrm>
              <a:off x="7712944" y="4840322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939598"/>
                  </a:solidFill>
                  <a:latin typeface="+mj-lt"/>
                  <a:cs typeface="Arial" charset="0"/>
                </a:rPr>
                <a:t>wait</a:t>
              </a:r>
              <a:endParaRPr lang="ru-RU" sz="1200" kern="0" dirty="0">
                <a:solidFill>
                  <a:srgbClr val="939598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7061875" y="4718404"/>
              <a:ext cx="379435" cy="394085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W</a:t>
              </a:r>
              <a:endParaRPr lang="ru-RU" b="1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09504" y="4998275"/>
            <a:ext cx="1083736" cy="394085"/>
            <a:chOff x="2785504" y="4712524"/>
            <a:chExt cx="1083736" cy="394085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785504" y="4712524"/>
              <a:ext cx="381872" cy="394085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D</a:t>
              </a:r>
              <a:endParaRPr lang="ru-RU" b="1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13666" y="4826564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939598"/>
                  </a:solidFill>
                  <a:latin typeface="+mj-lt"/>
                  <a:cs typeface="Arial" charset="0"/>
                </a:rPr>
                <a:t>wait</a:t>
              </a:r>
              <a:endParaRPr lang="ru-RU" sz="1200" kern="0" dirty="0">
                <a:solidFill>
                  <a:srgbClr val="939598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5724891" y="5000641"/>
            <a:ext cx="1411294" cy="394085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061922"/>
                </a:solidFill>
                <a:latin typeface="+mj-lt"/>
                <a:cs typeface="Arial" pitchFamily="34" charset="0"/>
              </a:rPr>
              <a:t>E </a:t>
            </a:r>
            <a:r>
              <a:rPr lang="en-US" sz="1400" kern="0" dirty="0">
                <a:solidFill>
                  <a:srgbClr val="061922"/>
                </a:solidFill>
                <a:latin typeface="+mj-lt"/>
                <a:cs typeface="Arial" pitchFamily="34" charset="0"/>
              </a:rPr>
              <a:t>longest</a:t>
            </a:r>
            <a:endParaRPr lang="ru-RU" sz="1400" kern="0" dirty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140659" y="5001822"/>
            <a:ext cx="1253033" cy="394085"/>
            <a:chOff x="5616658" y="4716071"/>
            <a:chExt cx="1253033" cy="394085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616658" y="4716071"/>
              <a:ext cx="707161" cy="394085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M</a:t>
              </a:r>
              <a:endParaRPr lang="ru-RU" b="1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14117" y="4824633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939598"/>
                  </a:solidFill>
                  <a:latin typeface="+mj-lt"/>
                  <a:cs typeface="Arial" charset="0"/>
                </a:rPr>
                <a:t>wait</a:t>
              </a:r>
              <a:endParaRPr lang="ru-RU" sz="1200" kern="0" dirty="0">
                <a:solidFill>
                  <a:srgbClr val="939598"/>
                </a:solidFill>
                <a:latin typeface="+mj-lt"/>
                <a:cs typeface="Arial" charset="0"/>
              </a:endParaRPr>
            </a:p>
          </p:txBody>
        </p:sp>
      </p:grpSp>
      <p:cxnSp>
        <p:nvCxnSpPr>
          <p:cNvPr id="180" name="Straight Connector 179"/>
          <p:cNvCxnSpPr/>
          <p:nvPr/>
        </p:nvCxnSpPr>
        <p:spPr bwMode="auto">
          <a:xfrm>
            <a:off x="9984741" y="5019240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5724892" y="5396370"/>
            <a:ext cx="1212357" cy="858381"/>
            <a:chOff x="4200891" y="5110619"/>
            <a:chExt cx="1212357" cy="85838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4200891" y="5110619"/>
              <a:ext cx="1034834" cy="394085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E </a:t>
              </a:r>
              <a:r>
                <a:rPr lang="en-US" sz="1400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medium</a:t>
              </a:r>
              <a:endParaRPr lang="ru-RU" sz="1400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200891" y="5504703"/>
              <a:ext cx="684641" cy="394085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E </a:t>
              </a:r>
              <a:r>
                <a:rPr lang="en-US" sz="1400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short</a:t>
              </a:r>
              <a:endParaRPr lang="ru-RU" sz="1400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4200891" y="5119106"/>
              <a:ext cx="1212357" cy="8498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184" name="Rounded Rectangular Callout 183"/>
          <p:cNvSpPr/>
          <p:nvPr/>
        </p:nvSpPr>
        <p:spPr bwMode="auto">
          <a:xfrm>
            <a:off x="7104509" y="5644619"/>
            <a:ext cx="2388465" cy="831394"/>
          </a:xfrm>
          <a:prstGeom prst="wedgeRoundRectCallout">
            <a:avLst>
              <a:gd name="adj1" fmla="val -62895"/>
              <a:gd name="adj2" fmla="val -2009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Most of instructions are shorter and do not need such long clock cycle</a:t>
            </a:r>
            <a:endParaRPr lang="ru-RU" sz="14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51483" y="4216823"/>
            <a:ext cx="8751485" cy="1075110"/>
            <a:chOff x="327482" y="3931073"/>
            <a:chExt cx="8751485" cy="1075110"/>
          </a:xfrm>
        </p:grpSpPr>
        <p:grpSp>
          <p:nvGrpSpPr>
            <p:cNvPr id="10" name="Group 9"/>
            <p:cNvGrpSpPr/>
            <p:nvPr/>
          </p:nvGrpSpPr>
          <p:grpSpPr>
            <a:xfrm>
              <a:off x="327482" y="3931073"/>
              <a:ext cx="8133259" cy="523220"/>
              <a:chOff x="327482" y="3710762"/>
              <a:chExt cx="8133259" cy="65353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27482" y="3710762"/>
                <a:ext cx="975972" cy="653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C00000"/>
                    </a:solidFill>
                    <a:latin typeface="+mj-lt"/>
                    <a:cs typeface="Arial" charset="0"/>
                  </a:rPr>
                  <a:t>Sync signal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C00000"/>
                    </a:solidFill>
                    <a:latin typeface="+mj-lt"/>
                    <a:cs typeface="Arial" charset="0"/>
                  </a:rPr>
                  <a:t>(clocks) </a:t>
                </a:r>
                <a:endParaRPr lang="ru-RU" sz="1400" dirty="0">
                  <a:solidFill>
                    <a:srgbClr val="C00000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370520" y="3873914"/>
                <a:ext cx="1423480" cy="410307"/>
                <a:chOff x="1539944" y="1726646"/>
                <a:chExt cx="703386" cy="410307"/>
              </a:xfrm>
            </p:grpSpPr>
            <p:sp>
              <p:nvSpPr>
                <p:cNvPr id="41" name="Freeform 40"/>
                <p:cNvSpPr/>
                <p:nvPr/>
              </p:nvSpPr>
              <p:spPr bwMode="auto">
                <a:xfrm flipV="1">
                  <a:off x="1539944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2243329" y="1726646"/>
                  <a:ext cx="1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2783840" y="3873914"/>
                <a:ext cx="1427078" cy="410307"/>
                <a:chOff x="2255048" y="1726646"/>
                <a:chExt cx="703385" cy="410307"/>
              </a:xfrm>
            </p:grpSpPr>
            <p:sp>
              <p:nvSpPr>
                <p:cNvPr id="44" name="Freeform 43"/>
                <p:cNvSpPr/>
                <p:nvPr/>
              </p:nvSpPr>
              <p:spPr bwMode="auto">
                <a:xfrm flipV="1">
                  <a:off x="2255048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2958433" y="1726646"/>
                  <a:ext cx="0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4201160" y="3873914"/>
                <a:ext cx="1430020" cy="410307"/>
                <a:chOff x="2958436" y="1726646"/>
                <a:chExt cx="703386" cy="410307"/>
              </a:xfrm>
            </p:grpSpPr>
            <p:sp>
              <p:nvSpPr>
                <p:cNvPr id="47" name="Freeform 46"/>
                <p:cNvSpPr/>
                <p:nvPr/>
              </p:nvSpPr>
              <p:spPr bwMode="auto">
                <a:xfrm flipV="1">
                  <a:off x="2958436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H="1" flipV="1">
                  <a:off x="3661821" y="1726646"/>
                  <a:ext cx="1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5621020" y="3873914"/>
                <a:ext cx="1450340" cy="410307"/>
                <a:chOff x="3673540" y="1726646"/>
                <a:chExt cx="703385" cy="410307"/>
              </a:xfrm>
            </p:grpSpPr>
            <p:sp>
              <p:nvSpPr>
                <p:cNvPr id="50" name="Freeform 49"/>
                <p:cNvSpPr/>
                <p:nvPr/>
              </p:nvSpPr>
              <p:spPr bwMode="auto">
                <a:xfrm flipV="1">
                  <a:off x="3673540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4376925" y="1726646"/>
                  <a:ext cx="0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7061201" y="3873914"/>
                <a:ext cx="1399540" cy="410307"/>
                <a:chOff x="4388651" y="1726646"/>
                <a:chExt cx="703385" cy="410307"/>
              </a:xfrm>
            </p:grpSpPr>
            <p:sp>
              <p:nvSpPr>
                <p:cNvPr id="53" name="Freeform 52"/>
                <p:cNvSpPr/>
                <p:nvPr/>
              </p:nvSpPr>
              <p:spPr bwMode="auto">
                <a:xfrm flipV="1">
                  <a:off x="4388651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5092036" y="1726646"/>
                  <a:ext cx="0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Group 72"/>
            <p:cNvGrpSpPr/>
            <p:nvPr/>
          </p:nvGrpSpPr>
          <p:grpSpPr>
            <a:xfrm>
              <a:off x="1368515" y="4371865"/>
              <a:ext cx="7710452" cy="634318"/>
              <a:chOff x="1545440" y="2822050"/>
              <a:chExt cx="7710452" cy="634318"/>
            </a:xfrm>
          </p:grpSpPr>
          <p:cxnSp>
            <p:nvCxnSpPr>
              <p:cNvPr id="81" name="Straight Arrow Connector 80"/>
              <p:cNvCxnSpPr/>
              <p:nvPr/>
            </p:nvCxnSpPr>
            <p:spPr bwMode="auto">
              <a:xfrm>
                <a:off x="1545440" y="3160023"/>
                <a:ext cx="7556029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8736198" y="3148591"/>
                <a:ext cx="519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kern="0" dirty="0">
                    <a:solidFill>
                      <a:srgbClr val="061922"/>
                    </a:solidFill>
                    <a:latin typeface="+mj-lt"/>
                    <a:cs typeface="Arial" charset="0"/>
                  </a:rPr>
                  <a:t>time</a:t>
                </a:r>
                <a:endParaRPr lang="ru-RU" sz="1400" kern="0" dirty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736119" y="2836361"/>
                <a:ext cx="441146" cy="361473"/>
                <a:chOff x="5301882" y="3678272"/>
                <a:chExt cx="441146" cy="361473"/>
              </a:xfrm>
            </p:grpSpPr>
            <p:sp>
              <p:nvSpPr>
                <p:cNvPr id="93" name="Oval 92"/>
                <p:cNvSpPr/>
                <p:nvPr/>
              </p:nvSpPr>
              <p:spPr bwMode="auto">
                <a:xfrm>
                  <a:off x="5484437" y="3965392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301882" y="3678272"/>
                  <a:ext cx="441146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4ns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4512" y="2838701"/>
                <a:ext cx="441146" cy="355325"/>
                <a:chOff x="5324741" y="3678272"/>
                <a:chExt cx="441146" cy="355325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473986" y="3959244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324741" y="3678272"/>
                  <a:ext cx="441146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8ns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5527553" y="2825591"/>
                <a:ext cx="532518" cy="363378"/>
                <a:chOff x="5241768" y="3678272"/>
                <a:chExt cx="532518" cy="363378"/>
              </a:xfrm>
            </p:grpSpPr>
            <p:sp>
              <p:nvSpPr>
                <p:cNvPr id="89" name="Oval 88"/>
                <p:cNvSpPr/>
                <p:nvPr/>
              </p:nvSpPr>
              <p:spPr bwMode="auto">
                <a:xfrm>
                  <a:off x="5469197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5241768" y="367827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12ns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6979310" y="2822050"/>
                <a:ext cx="1900875" cy="371373"/>
                <a:chOff x="5256196" y="3670277"/>
                <a:chExt cx="1900875" cy="371373"/>
              </a:xfrm>
            </p:grpSpPr>
            <p:sp>
              <p:nvSpPr>
                <p:cNvPr id="87" name="Oval 86"/>
                <p:cNvSpPr/>
                <p:nvPr/>
              </p:nvSpPr>
              <p:spPr bwMode="auto">
                <a:xfrm>
                  <a:off x="5482532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5256196" y="367827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16ns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6624553" y="3670277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</a:rPr>
                    <a:t>20ns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 bwMode="auto">
                <a:xfrm>
                  <a:off x="6875679" y="396203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6111BB0-1F8F-41F9-8944-6CFD8354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6A32796-9250-4AFA-B083-E5347CB8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B2A93A7-393E-4F96-BC3C-6DAFEFC1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02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Pipeline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1"/>
            <a:ext cx="10515600" cy="444938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/>
              <a:t>The problem is resolved by splitting execution into more stages</a:t>
            </a:r>
            <a:endParaRPr lang="ru-RU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12923"/>
              </p:ext>
            </p:extLst>
          </p:nvPr>
        </p:nvGraphicFramePr>
        <p:xfrm>
          <a:off x="6555830" y="3381682"/>
          <a:ext cx="4178460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6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84315"/>
              </p:ext>
            </p:extLst>
          </p:nvPr>
        </p:nvGraphicFramePr>
        <p:xfrm>
          <a:off x="6555830" y="3379996"/>
          <a:ext cx="4178460" cy="26586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26"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26">
                <a:tc gridSpan="2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26">
                <a:tc gridSpan="3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26">
                <a:tc gridSpan="4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26">
                <a:tc gridSpan="5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26">
                <a:tc gridSpan="6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326">
                <a:tc gridSpan="7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826086" y="3642178"/>
            <a:ext cx="2086401" cy="1758826"/>
            <a:chOff x="2184655" y="2070835"/>
            <a:chExt cx="2086401" cy="1758826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2184655" y="2070835"/>
              <a:ext cx="110872" cy="28221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2607983" y="2070835"/>
              <a:ext cx="110872" cy="51908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3031310" y="2070835"/>
              <a:ext cx="55436" cy="79625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3444559" y="2070835"/>
              <a:ext cx="27718" cy="109863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3833869" y="2070835"/>
              <a:ext cx="27718" cy="145980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194202" y="2070835"/>
              <a:ext cx="76854" cy="175882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8099"/>
              </p:ext>
            </p:extLst>
          </p:nvPr>
        </p:nvGraphicFramePr>
        <p:xfrm>
          <a:off x="2008511" y="2073812"/>
          <a:ext cx="8199114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63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 </a:t>
                      </a:r>
                      <a:r>
                        <a:rPr lang="en-US" sz="1200" dirty="0">
                          <a:latin typeface="+mj-lt"/>
                        </a:rPr>
                        <a:t>longest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1778000" y="2006463"/>
            <a:ext cx="8585200" cy="5994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+mj-lt"/>
              <a:cs typeface="Arial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10382"/>
              </p:ext>
            </p:extLst>
          </p:nvPr>
        </p:nvGraphicFramePr>
        <p:xfrm>
          <a:off x="4460240" y="2073812"/>
          <a:ext cx="4178460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6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904875" y="2660603"/>
            <a:ext cx="10591800" cy="79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kern="0" dirty="0">
                <a:latin typeface="+mn-lt"/>
              </a:rPr>
              <a:t>But, for better overlapping of short instructions a complicated forwarding is required </a:t>
            </a:r>
            <a:r>
              <a:rPr lang="en-US" sz="2200" kern="0" dirty="0">
                <a:solidFill>
                  <a:schemeClr val="tx2"/>
                </a:solidFill>
                <a:latin typeface="+mn-lt"/>
              </a:rPr>
              <a:t>(too many stages to take a value from)</a:t>
            </a:r>
            <a:endParaRPr lang="ru-RU" sz="220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8200" y="5217030"/>
            <a:ext cx="56032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75000"/>
              </a:spcBef>
              <a:buFont typeface="Courier New" panose="02070309020205020404" pitchFamily="49" charset="0"/>
              <a:buChar char="o"/>
            </a:pPr>
            <a:r>
              <a:rPr lang="en-US" sz="2200" kern="0" dirty="0">
                <a:solidFill>
                  <a:srgbClr val="061922"/>
                </a:solidFill>
              </a:rPr>
              <a:t>Unfeasible makes the concept of a unified pipeline </a:t>
            </a:r>
            <a:r>
              <a:rPr lang="en-US" sz="2200" kern="0" dirty="0">
                <a:solidFill>
                  <a:srgbClr val="FF0000"/>
                </a:solidFill>
              </a:rPr>
              <a:t>inefficient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38250" y="3459952"/>
            <a:ext cx="49842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61922"/>
                </a:solidFill>
                <a:latin typeface="+mj-lt"/>
              </a:rPr>
              <a:t>Full forwarding are too huge and slow → increase the clock cycle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61922"/>
                </a:solidFill>
                <a:latin typeface="+mj-lt"/>
              </a:rPr>
              <a:t>Without full forwarding there will be bubbles in the pipeline → high CPI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6727006" y="5594941"/>
            <a:ext cx="2158164" cy="871530"/>
          </a:xfrm>
          <a:prstGeom prst="wedgeRoundRectCallout">
            <a:avLst>
              <a:gd name="adj1" fmla="val 74712"/>
              <a:gd name="adj2" fmla="val -17077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Only this instruction can safely read its sources from the Register File</a:t>
            </a:r>
            <a:endParaRPr lang="ru-RU" sz="14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A7CD3-99F3-4F47-9CA7-250CDE16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F232836-5DDC-430C-8208-FF4FC351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4D06748-782F-48C3-AECB-E100DFE3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84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Non-Unified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435413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/>
              <a:t>Ok, let’s make non-unified pipeline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1022" y="4894586"/>
            <a:ext cx="1451038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← R2 / R3</a:t>
            </a:r>
          </a:p>
          <a:p>
            <a:endParaRPr lang="en-US" sz="600" dirty="0">
              <a:solidFill>
                <a:schemeClr val="tx2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...</a:t>
            </a:r>
          </a:p>
          <a:p>
            <a:endParaRPr lang="en-US" sz="900" dirty="0">
              <a:solidFill>
                <a:schemeClr val="tx2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← R2 +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33675"/>
              </p:ext>
            </p:extLst>
          </p:nvPr>
        </p:nvGraphicFramePr>
        <p:xfrm>
          <a:off x="4202094" y="4503618"/>
          <a:ext cx="4884948" cy="14762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7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49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0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1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2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3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4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5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6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7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8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9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D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E1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+mj-lt"/>
                        </a:rPr>
                        <a:t>W</a:t>
                      </a:r>
                      <a:endParaRPr lang="ru-RU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82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D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ru-RU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82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D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E1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W</a:t>
                      </a:r>
                      <a:endParaRPr lang="ru-RU" sz="14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132823" y="3813390"/>
            <a:ext cx="84197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0">
              <a:spcBef>
                <a:spcPct val="75000"/>
              </a:spcBef>
            </a:pPr>
            <a:r>
              <a:rPr lang="en-US" sz="2200" kern="0" dirty="0">
                <a:solidFill>
                  <a:srgbClr val="061922"/>
                </a:solidFill>
              </a:rPr>
              <a:t>– Yes, out-of-order instruction completion, which may lead to writing wrong register value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164140" y="5394320"/>
            <a:ext cx="2388465" cy="1163074"/>
          </a:xfrm>
          <a:prstGeom prst="wedgeRoundRectCallout">
            <a:avLst>
              <a:gd name="adj1" fmla="val -68169"/>
              <a:gd name="adj2" fmla="val -13512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add writes </a:t>
            </a:r>
            <a:r>
              <a:rPr lang="en-US" sz="1400" b="1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R1</a:t>
            </a:r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 before the division, i.e. the next instruction will consume the </a:t>
            </a:r>
            <a:r>
              <a:rPr lang="en-US" sz="1400" dirty="0">
                <a:solidFill>
                  <a:srgbClr val="FF0000"/>
                </a:solidFill>
                <a:latin typeface="+mj-lt"/>
                <a:cs typeface="Arial" pitchFamily="34" charset="0"/>
              </a:rPr>
              <a:t>wrong</a:t>
            </a:r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 value of </a:t>
            </a:r>
            <a:r>
              <a:rPr lang="en-US" sz="1400" b="1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R1</a:t>
            </a:r>
            <a:endParaRPr lang="ru-RU" sz="14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98327"/>
              </p:ext>
            </p:extLst>
          </p:nvPr>
        </p:nvGraphicFramePr>
        <p:xfrm>
          <a:off x="5283833" y="2511147"/>
          <a:ext cx="2924922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75906"/>
              </p:ext>
            </p:extLst>
          </p:nvPr>
        </p:nvGraphicFramePr>
        <p:xfrm>
          <a:off x="5283833" y="3413794"/>
          <a:ext cx="3760614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6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94502"/>
              </p:ext>
            </p:extLst>
          </p:nvPr>
        </p:nvGraphicFramePr>
        <p:xfrm>
          <a:off x="5283833" y="2962471"/>
          <a:ext cx="2276028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912814" y="3275257"/>
            <a:ext cx="2306637" cy="48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kern="0" dirty="0"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kern="0" dirty="0">
                <a:latin typeface="+mn-lt"/>
              </a:rPr>
              <a:t>Any problems?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0380"/>
              </p:ext>
            </p:extLst>
          </p:nvPr>
        </p:nvGraphicFramePr>
        <p:xfrm>
          <a:off x="5283833" y="2059823"/>
          <a:ext cx="2507076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538" y="2048933"/>
            <a:ext cx="186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Simple arithmetic</a:t>
            </a:r>
            <a:endParaRPr lang="ru-RU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0538" y="2501325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Memory accesses</a:t>
            </a:r>
            <a:endParaRPr lang="ru-RU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0538" y="2953717"/>
            <a:ext cx="20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Complex arithmetic</a:t>
            </a:r>
            <a:endParaRPr lang="ru-RU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30538" y="3406110"/>
            <a:ext cx="213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Floating point arith. </a:t>
            </a:r>
            <a:endParaRPr lang="ru-RU" dirty="0">
              <a:latin typeface="+mj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5EAD7A-10EF-4AB4-AC14-DBBA7CF9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E83C63-E597-44F6-96E4-58332744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71B198-E01A-45F1-B5FE-98C4A6C3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4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4" grpId="0" animBg="1"/>
      <p:bldP spid="11" grpId="0"/>
      <p:bldP spid="3" grpId="0"/>
      <p:bldP spid="17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Pipelining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8778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263644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Decision is using non-unified (i.e., complex) pipeline, but fix somehow the problem with out-of-order completion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Need track not only true dependences, but also </a:t>
            </a:r>
            <a:r>
              <a:rPr lang="en-US" sz="2000" dirty="0">
                <a:solidFill>
                  <a:schemeClr val="accent1"/>
                </a:solidFill>
              </a:rPr>
              <a:t>Write-After-Write (WAW) </a:t>
            </a:r>
            <a:r>
              <a:rPr lang="en-US" sz="2000" dirty="0"/>
              <a:t>ones: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188096" y="3324803"/>
            <a:ext cx="2130711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  <a:cs typeface="Consolas" panose="020B0609020204030204" pitchFamily="49" charset="0"/>
              </a:rPr>
              <a:t>Code Example:</a:t>
            </a:r>
          </a:p>
          <a:p>
            <a:endParaRPr lang="en-US" sz="900" dirty="0">
              <a:latin typeface="+mj-lt"/>
              <a:cs typeface="Consolas" panose="020B0609020204030204" pitchFamily="49" charset="0"/>
            </a:endParaRP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*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3.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2791" y="2856888"/>
            <a:ext cx="356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True</a:t>
            </a:r>
            <a:r>
              <a:rPr lang="en-US" dirty="0">
                <a:latin typeface="+mj-lt"/>
              </a:rPr>
              <a:t> dependence (</a:t>
            </a:r>
            <a:r>
              <a:rPr lang="en-US" b="1" dirty="0">
                <a:latin typeface="+mj-lt"/>
              </a:rPr>
              <a:t>R</a:t>
            </a:r>
            <a:r>
              <a:rPr lang="en-US" dirty="0">
                <a:latin typeface="+mj-lt"/>
              </a:rPr>
              <a:t>ead-</a:t>
            </a:r>
            <a:r>
              <a:rPr lang="en-US" b="1" dirty="0">
                <a:latin typeface="+mj-lt"/>
              </a:rPr>
              <a:t>A</a:t>
            </a:r>
            <a:r>
              <a:rPr lang="en-US" dirty="0">
                <a:latin typeface="+mj-lt"/>
              </a:rPr>
              <a:t>fter-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rite)</a:t>
            </a:r>
            <a:endParaRPr lang="ru-RU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2791" y="4165165"/>
            <a:ext cx="367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False </a:t>
            </a:r>
            <a:r>
              <a:rPr lang="en-US" dirty="0">
                <a:latin typeface="+mj-lt"/>
              </a:rPr>
              <a:t>dependence (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rite-</a:t>
            </a:r>
            <a:r>
              <a:rPr lang="en-US" b="1" dirty="0">
                <a:latin typeface="+mj-lt"/>
              </a:rPr>
              <a:t>A</a:t>
            </a:r>
            <a:r>
              <a:rPr lang="en-US" dirty="0">
                <a:latin typeface="+mj-lt"/>
              </a:rPr>
              <a:t>fter-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rite)</a:t>
            </a:r>
            <a:endParaRPr lang="ru-RU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93707" y="3267919"/>
            <a:ext cx="2352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* R3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6371" y="4537223"/>
            <a:ext cx="239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3.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2791" y="5434128"/>
            <a:ext cx="355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Anti-</a:t>
            </a:r>
            <a:r>
              <a:rPr lang="en-US" dirty="0">
                <a:latin typeface="+mj-lt"/>
              </a:rPr>
              <a:t>dependence (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rite-</a:t>
            </a:r>
            <a:r>
              <a:rPr lang="en-US" b="1" dirty="0">
                <a:latin typeface="+mj-lt"/>
              </a:rPr>
              <a:t>A</a:t>
            </a:r>
            <a:r>
              <a:rPr lang="en-US" dirty="0">
                <a:latin typeface="+mj-lt"/>
              </a:rPr>
              <a:t>fter-</a:t>
            </a:r>
            <a:r>
              <a:rPr lang="en-US" b="1" dirty="0">
                <a:latin typeface="+mj-lt"/>
              </a:rPr>
              <a:t>R</a:t>
            </a:r>
            <a:r>
              <a:rPr lang="en-US" dirty="0">
                <a:latin typeface="+mj-lt"/>
              </a:rPr>
              <a:t>ead)</a:t>
            </a:r>
            <a:endParaRPr lang="ru-RU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6371" y="5806186"/>
            <a:ext cx="239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*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3.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5654107" y="3531580"/>
            <a:ext cx="350520" cy="142875"/>
          </a:xfrm>
          <a:prstGeom prst="straightConnector1">
            <a:avLst/>
          </a:prstGeom>
          <a:ln w="19050">
            <a:solidFill>
              <a:srgbClr val="00B05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5588702" y="6083184"/>
            <a:ext cx="358140" cy="146968"/>
          </a:xfrm>
          <a:prstGeom prst="straightConnector1">
            <a:avLst/>
          </a:prstGeom>
          <a:ln w="19050">
            <a:solidFill>
              <a:srgbClr val="FF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 bwMode="auto">
          <a:xfrm>
            <a:off x="5503930" y="4735515"/>
            <a:ext cx="300355" cy="275947"/>
          </a:xfrm>
          <a:prstGeom prst="arc">
            <a:avLst>
              <a:gd name="adj1" fmla="val 16200000"/>
              <a:gd name="adj2" fmla="val 7016944"/>
            </a:avLst>
          </a:prstGeom>
          <a:ln w="19050">
            <a:solidFill>
              <a:srgbClr val="FF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672791" y="5434129"/>
            <a:ext cx="3757182" cy="997999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+mj-lt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1364110" y="5289683"/>
            <a:ext cx="2605618" cy="1158094"/>
          </a:xfrm>
          <a:prstGeom prst="wedgeRoundRectCallout">
            <a:avLst>
              <a:gd name="adj1" fmla="val 77336"/>
              <a:gd name="adj2" fmla="val -11394"/>
              <a:gd name="adj3" fmla="val 16667"/>
            </a:avLst>
          </a:prstGeom>
          <a:solidFill>
            <a:schemeClr val="bg1"/>
          </a:solidFill>
          <a:ln w="19050"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Not a problem for now, as instruction cannot write the results until </a:t>
            </a:r>
            <a:r>
              <a:rPr lang="en-US" sz="1400" b="1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all </a:t>
            </a:r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previous read their sources either from the RF or bypasses</a:t>
            </a:r>
            <a:endParaRPr lang="ru-RU" sz="14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672791" y="2849499"/>
            <a:ext cx="3757182" cy="997999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+mj-lt"/>
              <a:cs typeface="Arial" pitchFamily="34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8952391" y="2764102"/>
            <a:ext cx="2605890" cy="1092821"/>
          </a:xfrm>
          <a:prstGeom prst="wedgeRoundRectCallout">
            <a:avLst>
              <a:gd name="adj1" fmla="val -84340"/>
              <a:gd name="adj2" fmla="val -8826"/>
              <a:gd name="adj3" fmla="val 16667"/>
            </a:avLst>
          </a:prstGeom>
          <a:solidFill>
            <a:schemeClr val="bg1"/>
          </a:solidFill>
          <a:ln w="19050"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Not a problem for now, as all instruction are issued in-order:</a:t>
            </a:r>
          </a:p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result is in the RF or available through bypass</a:t>
            </a:r>
            <a:endParaRPr lang="ru-RU" sz="14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8952391" y="4570991"/>
            <a:ext cx="2045429" cy="718692"/>
          </a:xfrm>
          <a:prstGeom prst="wedgeRoundRectCallout">
            <a:avLst>
              <a:gd name="adj1" fmla="val -103684"/>
              <a:gd name="adj2" fmla="val -5027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Need to obey this kind of dependencies</a:t>
            </a:r>
            <a:endParaRPr lang="ru-RU" sz="14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97CD5-4730-43F0-802A-B31C5BAD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16228-11F9-4CFC-9FB2-1D7844D8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DC687-E7BF-4332-B9B9-9A328893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0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23" grpId="0" animBg="1"/>
      <p:bldP spid="15" grpId="0" animBg="1"/>
      <p:bldP spid="14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Scoreboard for tracking WAW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263644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solution is “book-keeping” on the issue (right before EXE) stage (so-called </a:t>
            </a:r>
            <a:r>
              <a:rPr lang="en-US" sz="2000" dirty="0" err="1">
                <a:solidFill>
                  <a:schemeClr val="accent1"/>
                </a:solidFill>
              </a:rPr>
              <a:t>scoreboarding</a:t>
            </a:r>
            <a:r>
              <a:rPr lang="en-US" sz="2000" dirty="0"/>
              <a:t>)</a:t>
            </a:r>
          </a:p>
          <a:p>
            <a:pPr marL="528638" lvl="1" indent="-342900"/>
            <a:r>
              <a:rPr lang="en-US" sz="1600" dirty="0"/>
              <a:t>Know everything: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whether a register is being calculated or available in the RF/Bypass, when it will be ready, which unit processes it, etc.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746071"/>
              </p:ext>
            </p:extLst>
          </p:nvPr>
        </p:nvGraphicFramePr>
        <p:xfrm>
          <a:off x="1503143" y="4026425"/>
          <a:ext cx="364985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22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235"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Bypass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RF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R31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 bwMode="auto">
          <a:xfrm>
            <a:off x="2620742" y="4775501"/>
            <a:ext cx="670940" cy="32284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endParaRPr lang="ru-RU" sz="2000" b="1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2194022" y="5882901"/>
            <a:ext cx="1097660" cy="32284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endParaRPr lang="ru-RU" sz="2000" b="1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76989" y="4450361"/>
            <a:ext cx="2536180" cy="1728454"/>
            <a:chOff x="1592764" y="3793136"/>
            <a:chExt cx="2536180" cy="1728454"/>
          </a:xfrm>
        </p:grpSpPr>
        <p:sp>
          <p:nvSpPr>
            <p:cNvPr id="12" name="TextBox 11"/>
            <p:cNvSpPr txBox="1"/>
            <p:nvPr/>
          </p:nvSpPr>
          <p:spPr>
            <a:xfrm>
              <a:off x="3852906" y="4525789"/>
              <a:ext cx="276038" cy="26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2803" y="3793136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0608" y="4154390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92764" y="5252606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</p:grpSp>
      <p:sp>
        <p:nvSpPr>
          <p:cNvPr id="4" name="Right Brace 3"/>
          <p:cNvSpPr/>
          <p:nvPr/>
        </p:nvSpPr>
        <p:spPr bwMode="auto">
          <a:xfrm rot="16200000">
            <a:off x="2699276" y="3395746"/>
            <a:ext cx="107474" cy="1102740"/>
          </a:xfrm>
          <a:prstGeom prst="rightBrace">
            <a:avLst>
              <a:gd name="adj1" fmla="val 41651"/>
              <a:gd name="adj2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latin typeface="+mj-lt"/>
              <a:cs typeface="Arial" pitchFamily="34" charset="0"/>
            </a:endParaRPr>
          </a:p>
        </p:txBody>
      </p:sp>
      <p:sp>
        <p:nvSpPr>
          <p:cNvPr id="21" name="Line Callout 2 (No Border) 20"/>
          <p:cNvSpPr/>
          <p:nvPr/>
        </p:nvSpPr>
        <p:spPr bwMode="auto">
          <a:xfrm>
            <a:off x="2011886" y="3060809"/>
            <a:ext cx="1660061" cy="625033"/>
          </a:xfrm>
          <a:prstGeom prst="callout2">
            <a:avLst>
              <a:gd name="adj1" fmla="val 95941"/>
              <a:gd name="adj2" fmla="val 49914"/>
              <a:gd name="adj3" fmla="val 106826"/>
              <a:gd name="adj4" fmla="val 44268"/>
              <a:gd name="adj5" fmla="val 127583"/>
              <a:gd name="adj6" fmla="val 43819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Number of cycles till </a:t>
            </a:r>
            <a:r>
              <a:rPr lang="en-US" sz="1400" dirty="0" err="1">
                <a:latin typeface="+mj-lt"/>
                <a:cs typeface="Arial" pitchFamily="34" charset="0"/>
              </a:rPr>
              <a:t>writeback</a:t>
            </a:r>
            <a:endParaRPr lang="ru-RU" sz="1200" dirty="0">
              <a:latin typeface="+mj-lt"/>
              <a:cs typeface="Arial" pitchFamily="34" charset="0"/>
            </a:endParaRPr>
          </a:p>
        </p:txBody>
      </p:sp>
      <p:sp>
        <p:nvSpPr>
          <p:cNvPr id="25" name="Line Callout 2 (No Border) 24"/>
          <p:cNvSpPr/>
          <p:nvPr/>
        </p:nvSpPr>
        <p:spPr bwMode="auto">
          <a:xfrm>
            <a:off x="3219241" y="3371019"/>
            <a:ext cx="1660061" cy="377640"/>
          </a:xfrm>
          <a:prstGeom prst="callout2">
            <a:avLst>
              <a:gd name="adj1" fmla="val 89215"/>
              <a:gd name="adj2" fmla="val 46211"/>
              <a:gd name="adj3" fmla="val 114897"/>
              <a:gd name="adj4" fmla="val 40565"/>
              <a:gd name="adj5" fmla="val 165248"/>
              <a:gd name="adj6" fmla="val 36414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on </a:t>
            </a:r>
            <a:r>
              <a:rPr lang="en-US" sz="1400" dirty="0" err="1">
                <a:latin typeface="+mj-lt"/>
                <a:cs typeface="Arial" pitchFamily="34" charset="0"/>
              </a:rPr>
              <a:t>writeback</a:t>
            </a:r>
            <a:r>
              <a:rPr lang="en-US" sz="1400" dirty="0">
                <a:latin typeface="+mj-lt"/>
                <a:cs typeface="Arial" pitchFamily="34" charset="0"/>
              </a:rPr>
              <a:t>?</a:t>
            </a:r>
            <a:endParaRPr lang="ru-RU" sz="1200" dirty="0">
              <a:latin typeface="+mj-lt"/>
              <a:cs typeface="Arial" pitchFamily="34" charset="0"/>
            </a:endParaRPr>
          </a:p>
        </p:txBody>
      </p:sp>
      <p:sp>
        <p:nvSpPr>
          <p:cNvPr id="26" name="Line Callout 2 (No Border) 25"/>
          <p:cNvSpPr/>
          <p:nvPr/>
        </p:nvSpPr>
        <p:spPr bwMode="auto">
          <a:xfrm>
            <a:off x="4661451" y="3377087"/>
            <a:ext cx="785662" cy="377640"/>
          </a:xfrm>
          <a:prstGeom prst="callout2">
            <a:avLst>
              <a:gd name="adj1" fmla="val 89215"/>
              <a:gd name="adj2" fmla="val 46211"/>
              <a:gd name="adj3" fmla="val 105211"/>
              <a:gd name="adj4" fmla="val 35444"/>
              <a:gd name="adj5" fmla="val 153948"/>
              <a:gd name="adj6" fmla="val 23612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in RF?</a:t>
            </a:r>
            <a:endParaRPr lang="ru-RU" sz="1200" dirty="0">
              <a:latin typeface="+mj-lt"/>
              <a:cs typeface="Arial" pitchFamily="34" charset="0"/>
            </a:endParaRPr>
          </a:p>
        </p:txBody>
      </p: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5827074" y="2975205"/>
            <a:ext cx="5818691" cy="411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kern="0" dirty="0">
                <a:latin typeface="+mj-lt"/>
              </a:rPr>
              <a:t>On issue stage check the table: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lt"/>
              </a:rPr>
              <a:t>Check </a:t>
            </a:r>
            <a:r>
              <a:rPr lang="en-US" sz="1600" kern="0" dirty="0" err="1">
                <a:latin typeface="+mj-lt"/>
              </a:rPr>
              <a:t>WaW</a:t>
            </a:r>
            <a:endParaRPr lang="en-US" sz="1600" kern="0" dirty="0">
              <a:latin typeface="+mj-lt"/>
            </a:endParaRP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latin typeface="+mj-lt"/>
              </a:rPr>
              <a:t>There is no operation that will write </a:t>
            </a:r>
            <a:r>
              <a:rPr lang="en-US" sz="1400" b="1" kern="0" dirty="0">
                <a:latin typeface="+mj-lt"/>
              </a:rPr>
              <a:t>the same </a:t>
            </a:r>
            <a:r>
              <a:rPr lang="en-US" sz="1400" kern="0" dirty="0">
                <a:latin typeface="+mj-lt"/>
              </a:rPr>
              <a:t>register later than the current instruction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lt"/>
              </a:rPr>
              <a:t>Check resource conflict on </a:t>
            </a:r>
            <a:r>
              <a:rPr lang="en-US" sz="1600" kern="0" dirty="0" err="1">
                <a:latin typeface="+mj-lt"/>
              </a:rPr>
              <a:t>WriteBack</a:t>
            </a:r>
            <a:endParaRPr lang="en-US" sz="1600" kern="0" dirty="0">
              <a:latin typeface="+mj-lt"/>
            </a:endParaRP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latin typeface="+mj-lt"/>
              </a:rPr>
              <a:t>There is no operation that will write </a:t>
            </a:r>
            <a:r>
              <a:rPr lang="en-US" sz="1400" b="1" kern="0" dirty="0">
                <a:latin typeface="+mj-lt"/>
              </a:rPr>
              <a:t>any</a:t>
            </a:r>
            <a:r>
              <a:rPr lang="en-US" sz="1400" kern="0" dirty="0">
                <a:latin typeface="+mj-lt"/>
              </a:rPr>
              <a:t> register in </a:t>
            </a:r>
            <a:r>
              <a:rPr lang="en-US" sz="1400" b="1" kern="0" dirty="0">
                <a:latin typeface="+mj-lt"/>
              </a:rPr>
              <a:t>the same </a:t>
            </a:r>
            <a:r>
              <a:rPr lang="en-US" sz="1400" kern="0" dirty="0">
                <a:latin typeface="+mj-lt"/>
              </a:rPr>
              <a:t>cycle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lt"/>
              </a:rPr>
              <a:t>If all conditions are satisfied: </a:t>
            </a: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latin typeface="+mj-lt"/>
              </a:rPr>
              <a:t>Update the table by information on the destination</a:t>
            </a: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latin typeface="+mj-lt"/>
              </a:rPr>
              <a:t>Go to the next stage</a:t>
            </a:r>
          </a:p>
          <a:p>
            <a:pPr marL="52863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lt"/>
              </a:rPr>
              <a:t>If not – stall the instruction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kern="0" dirty="0">
                <a:latin typeface="+mj-lt"/>
              </a:rPr>
              <a:t>Shift all “1” right every cycle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32594" y="2751449"/>
            <a:ext cx="3135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Example of a scoreboard table: </a:t>
            </a:r>
            <a:endParaRPr lang="ru-RU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3669" y="2549118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Algorithm:</a:t>
            </a:r>
            <a:endParaRPr lang="ru-RU" dirty="0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5777E-C215-4465-8863-4E9E902C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957416-EACB-44D7-9C85-FE3450F7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FB825A-2533-4FC2-AFC8-9841CF00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273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4" grpId="0" animBg="1"/>
      <p:bldP spid="21" grpId="0" animBg="1"/>
      <p:bldP spid="25" grpId="0" animBg="1"/>
      <p:bldP spid="26" grpId="0" animBg="1"/>
      <p:bldP spid="10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stages</a:t>
            </a:r>
            <a:endParaRPr lang="ru-R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13AC87-5176-440D-9763-6A9F8D40EC35}"/>
              </a:ext>
            </a:extLst>
          </p:cNvPr>
          <p:cNvCxnSpPr>
            <a:stCxn id="17" idx="3"/>
            <a:endCxn id="59" idx="2"/>
          </p:cNvCxnSpPr>
          <p:nvPr/>
        </p:nvCxnSpPr>
        <p:spPr bwMode="auto">
          <a:xfrm>
            <a:off x="5556358" y="3689346"/>
            <a:ext cx="701875" cy="260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1DADE4A-6184-44D5-92BB-B401CE3E4CA5}"/>
              </a:ext>
            </a:extLst>
          </p:cNvPr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4283CD-0BC9-46F1-B9B2-79CC9EB63887}"/>
                </a:ext>
              </a:extLst>
            </p:cNvPr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676FE1-03E8-4969-8ED2-FD20067FBE6B}"/>
                </a:ext>
              </a:extLst>
            </p:cNvPr>
            <p:cNvSpPr txBox="1"/>
            <p:nvPr/>
          </p:nvSpPr>
          <p:spPr>
            <a:xfrm>
              <a:off x="3313613" y="3602861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0E4FF4-6A7F-4082-B80B-D41D7BBBBF62}"/>
                </a:ext>
              </a:extLst>
            </p:cNvPr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B60E5A-DB5A-463E-947C-01242D853258}"/>
                </a:ext>
              </a:extLst>
            </p:cNvPr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A1FD0B-A53B-49C6-A058-BE3FDE395581}"/>
              </a:ext>
            </a:extLst>
          </p:cNvPr>
          <p:cNvCxnSpPr>
            <a:endCxn id="32" idx="2"/>
          </p:cNvCxnSpPr>
          <p:nvPr/>
        </p:nvCxnSpPr>
        <p:spPr bwMode="auto">
          <a:xfrm>
            <a:off x="3117361" y="3191934"/>
            <a:ext cx="600555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105438-3893-49D3-A247-099C80E065DC}"/>
              </a:ext>
            </a:extLst>
          </p:cNvPr>
          <p:cNvGrpSpPr/>
          <p:nvPr/>
        </p:nvGrpSpPr>
        <p:grpSpPr>
          <a:xfrm>
            <a:off x="4480654" y="3030552"/>
            <a:ext cx="1167978" cy="1418904"/>
            <a:chOff x="4488101" y="3657632"/>
            <a:chExt cx="1552821" cy="18864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0B5BB1-9F74-4C72-BCF0-D31A260D3F7F}"/>
                </a:ext>
              </a:extLst>
            </p:cNvPr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198F73-8109-45B4-94DA-947ABB35158A}"/>
                </a:ext>
              </a:extLst>
            </p:cNvPr>
            <p:cNvSpPr txBox="1"/>
            <p:nvPr/>
          </p:nvSpPr>
          <p:spPr>
            <a:xfrm>
              <a:off x="4492305" y="3741384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B7A9A5-528F-45F8-B50A-145AEFD2E4E8}"/>
                </a:ext>
              </a:extLst>
            </p:cNvPr>
            <p:cNvSpPr txBox="1"/>
            <p:nvPr/>
          </p:nvSpPr>
          <p:spPr>
            <a:xfrm>
              <a:off x="5952523" y="3702375"/>
              <a:ext cx="88399" cy="3478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57A73C-AD77-4D39-942C-164F812C4CDD}"/>
                </a:ext>
              </a:extLst>
            </p:cNvPr>
            <p:cNvSpPr txBox="1"/>
            <p:nvPr/>
          </p:nvSpPr>
          <p:spPr>
            <a:xfrm>
              <a:off x="4666812" y="4328901"/>
              <a:ext cx="1251432" cy="409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Registers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B9AF1E-EC05-4710-8FAD-EA24FD4DA018}"/>
                </a:ext>
              </a:extLst>
            </p:cNvPr>
            <p:cNvSpPr txBox="1"/>
            <p:nvPr/>
          </p:nvSpPr>
          <p:spPr>
            <a:xfrm>
              <a:off x="4492305" y="4215468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18FF8E-DAA0-4208-BB51-A6032D6DD1E4}"/>
                </a:ext>
              </a:extLst>
            </p:cNvPr>
            <p:cNvSpPr txBox="1"/>
            <p:nvPr/>
          </p:nvSpPr>
          <p:spPr>
            <a:xfrm>
              <a:off x="5902089" y="4406640"/>
              <a:ext cx="137145" cy="34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E3CCF4-4D32-44D9-9E6A-109FB3907D90}"/>
                </a:ext>
              </a:extLst>
            </p:cNvPr>
            <p:cNvSpPr txBox="1"/>
            <p:nvPr/>
          </p:nvSpPr>
          <p:spPr>
            <a:xfrm>
              <a:off x="4488101" y="4754853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CDA38-E4F0-4E06-B2D0-3EB7A6F694F1}"/>
                </a:ext>
              </a:extLst>
            </p:cNvPr>
            <p:cNvSpPr txBox="1"/>
            <p:nvPr/>
          </p:nvSpPr>
          <p:spPr>
            <a:xfrm>
              <a:off x="4488101" y="5196249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D6EFCD-E716-4E22-AA9B-DEA54393D492}"/>
                </a:ext>
              </a:extLst>
            </p:cNvPr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C7706F-CE33-49E0-BE9C-F41F7DACF4FD}"/>
              </a:ext>
            </a:extLst>
          </p:cNvPr>
          <p:cNvCxnSpPr>
            <a:endCxn id="14" idx="0"/>
          </p:cNvCxnSpPr>
          <p:nvPr/>
        </p:nvCxnSpPr>
        <p:spPr bwMode="auto">
          <a:xfrm>
            <a:off x="5065368" y="2904450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0F88E5-DCA4-4DAB-B811-468FBDBC1D96}"/>
              </a:ext>
            </a:extLst>
          </p:cNvPr>
          <p:cNvCxnSpPr>
            <a:stCxn id="16" idx="3"/>
            <a:endCxn id="28" idx="1"/>
          </p:cNvCxnSpPr>
          <p:nvPr/>
        </p:nvCxnSpPr>
        <p:spPr bwMode="auto">
          <a:xfrm flipV="1">
            <a:off x="5648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47BA67-8670-433B-8F60-A50CD8ECB16B}"/>
              </a:ext>
            </a:extLst>
          </p:cNvPr>
          <p:cNvGrpSpPr/>
          <p:nvPr/>
        </p:nvGrpSpPr>
        <p:grpSpPr>
          <a:xfrm>
            <a:off x="6778665" y="2958564"/>
            <a:ext cx="547227" cy="1082965"/>
            <a:chOff x="6728724" y="3121968"/>
            <a:chExt cx="727535" cy="1439797"/>
          </a:xfrm>
        </p:grpSpPr>
        <p:sp>
          <p:nvSpPr>
            <p:cNvPr id="26" name="Freeform 127">
              <a:extLst>
                <a:ext uri="{FF2B5EF4-FFF2-40B4-BE49-F238E27FC236}">
                  <a16:creationId xmlns:a16="http://schemas.microsoft.com/office/drawing/2014/main" id="{3937CECA-8D90-419F-B1B5-056470543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D741CD-B927-4111-849A-CEA4EE761091}"/>
                </a:ext>
              </a:extLst>
            </p:cNvPr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F84078-7E20-45B9-A2FF-2A906096FF2F}"/>
                </a:ext>
              </a:extLst>
            </p:cNvPr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9D4142-314F-44B0-B582-65B91071368A}"/>
                </a:ext>
              </a:extLst>
            </p:cNvPr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682B3E-8DD9-49A5-99E2-550469E022E2}"/>
                </a:ext>
              </a:extLst>
            </p:cNvPr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31" name="Elbow Connector 257">
            <a:extLst>
              <a:ext uri="{FF2B5EF4-FFF2-40B4-BE49-F238E27FC236}">
                <a16:creationId xmlns:a16="http://schemas.microsoft.com/office/drawing/2014/main" id="{39DDF058-30BD-4F52-9925-B6E616714321}"/>
              </a:ext>
            </a:extLst>
          </p:cNvPr>
          <p:cNvCxnSpPr>
            <a:stCxn id="55" idx="0"/>
            <a:endCxn id="21" idx="1"/>
          </p:cNvCxnSpPr>
          <p:nvPr/>
        </p:nvCxnSpPr>
        <p:spPr bwMode="auto">
          <a:xfrm flipH="1">
            <a:off x="4480655" y="3449801"/>
            <a:ext cx="5689587" cy="868850"/>
          </a:xfrm>
          <a:prstGeom prst="bentConnector5">
            <a:avLst>
              <a:gd name="adj1" fmla="val -4018"/>
              <a:gd name="adj2" fmla="val 175007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ACE580F-F7B4-4E0D-A436-30748E68A393}"/>
              </a:ext>
            </a:extLst>
          </p:cNvPr>
          <p:cNvSpPr/>
          <p:nvPr/>
        </p:nvSpPr>
        <p:spPr bwMode="auto">
          <a:xfrm>
            <a:off x="3717916" y="31646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066FBF-B464-4730-A1FB-82A1F484BAF6}"/>
              </a:ext>
            </a:extLst>
          </p:cNvPr>
          <p:cNvCxnSpPr>
            <a:stCxn id="32" idx="6"/>
          </p:cNvCxnSpPr>
          <p:nvPr/>
        </p:nvCxnSpPr>
        <p:spPr bwMode="auto">
          <a:xfrm flipV="1">
            <a:off x="3772427" y="3191911"/>
            <a:ext cx="704317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" name="Elbow Connector 260">
            <a:extLst>
              <a:ext uri="{FF2B5EF4-FFF2-40B4-BE49-F238E27FC236}">
                <a16:creationId xmlns:a16="http://schemas.microsoft.com/office/drawing/2014/main" id="{AC6C659A-681D-48CF-AFA1-682BB080DEA8}"/>
              </a:ext>
            </a:extLst>
          </p:cNvPr>
          <p:cNvCxnSpPr/>
          <p:nvPr/>
        </p:nvCxnSpPr>
        <p:spPr bwMode="auto">
          <a:xfrm>
            <a:off x="3896273" y="3985224"/>
            <a:ext cx="833889" cy="643782"/>
          </a:xfrm>
          <a:prstGeom prst="bentConnector3">
            <a:avLst>
              <a:gd name="adj1" fmla="val 12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3E990B-40C9-4B61-B16E-402C9E7D21FA}"/>
              </a:ext>
            </a:extLst>
          </p:cNvPr>
          <p:cNvSpPr txBox="1"/>
          <p:nvPr/>
        </p:nvSpPr>
        <p:spPr>
          <a:xfrm>
            <a:off x="6807684" y="4056404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27FAC0-5B00-4A3C-B757-69A58456BBB7}"/>
              </a:ext>
            </a:extLst>
          </p:cNvPr>
          <p:cNvCxnSpPr>
            <a:endCxn id="35" idx="0"/>
          </p:cNvCxnSpPr>
          <p:nvPr/>
        </p:nvCxnSpPr>
        <p:spPr bwMode="auto">
          <a:xfrm>
            <a:off x="7057663" y="3868018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Elbow Connector 263">
            <a:extLst>
              <a:ext uri="{FF2B5EF4-FFF2-40B4-BE49-F238E27FC236}">
                <a16:creationId xmlns:a16="http://schemas.microsoft.com/office/drawing/2014/main" id="{AAC2ECCB-2C89-47E4-BE5B-6468A207BEF1}"/>
              </a:ext>
            </a:extLst>
          </p:cNvPr>
          <p:cNvCxnSpPr>
            <a:endCxn id="20" idx="1"/>
          </p:cNvCxnSpPr>
          <p:nvPr/>
        </p:nvCxnSpPr>
        <p:spPr bwMode="auto">
          <a:xfrm>
            <a:off x="3739868" y="3579182"/>
            <a:ext cx="740786" cy="407466"/>
          </a:xfrm>
          <a:prstGeom prst="bentConnector3">
            <a:avLst>
              <a:gd name="adj1" fmla="val 71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Rounded Rectangle 264">
            <a:extLst>
              <a:ext uri="{FF2B5EF4-FFF2-40B4-BE49-F238E27FC236}">
                <a16:creationId xmlns:a16="http://schemas.microsoft.com/office/drawing/2014/main" id="{C533279C-E1B5-4123-9F18-562336333C57}"/>
              </a:ext>
            </a:extLst>
          </p:cNvPr>
          <p:cNvSpPr/>
          <p:nvPr/>
        </p:nvSpPr>
        <p:spPr bwMode="auto">
          <a:xfrm>
            <a:off x="4726986" y="4528155"/>
            <a:ext cx="717323" cy="328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39" name="Elbow Connector 265">
            <a:extLst>
              <a:ext uri="{FF2B5EF4-FFF2-40B4-BE49-F238E27FC236}">
                <a16:creationId xmlns:a16="http://schemas.microsoft.com/office/drawing/2014/main" id="{71E07EAF-443F-4E10-951A-A922DDCD79A6}"/>
              </a:ext>
            </a:extLst>
          </p:cNvPr>
          <p:cNvCxnSpPr>
            <a:stCxn id="32" idx="4"/>
          </p:cNvCxnSpPr>
          <p:nvPr/>
        </p:nvCxnSpPr>
        <p:spPr bwMode="auto">
          <a:xfrm rot="16200000" flipH="1">
            <a:off x="3461464" y="3502898"/>
            <a:ext cx="1550373" cy="982956"/>
          </a:xfrm>
          <a:prstGeom prst="bentConnector3">
            <a:avLst>
              <a:gd name="adj1" fmla="val 9996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3D72C8-CFC7-4E37-9B25-DA2C155F336B}"/>
              </a:ext>
            </a:extLst>
          </p:cNvPr>
          <p:cNvGrpSpPr/>
          <p:nvPr/>
        </p:nvGrpSpPr>
        <p:grpSpPr>
          <a:xfrm>
            <a:off x="6519062" y="3577626"/>
            <a:ext cx="135684" cy="484051"/>
            <a:chOff x="3390790" y="3616963"/>
            <a:chExt cx="180391" cy="643543"/>
          </a:xfrm>
        </p:grpSpPr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16075D73-3D11-45B2-AE37-7ABE53C9DB1B}"/>
                </a:ext>
              </a:extLst>
            </p:cNvPr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42" name="Rectangle 158">
              <a:extLst>
                <a:ext uri="{FF2B5EF4-FFF2-40B4-BE49-F238E27FC236}">
                  <a16:creationId xmlns:a16="http://schemas.microsoft.com/office/drawing/2014/main" id="{AB5BB11F-1631-4591-822F-6330E8231B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43" name="Rectangle 159">
              <a:extLst>
                <a:ext uri="{FF2B5EF4-FFF2-40B4-BE49-F238E27FC236}">
                  <a16:creationId xmlns:a16="http://schemas.microsoft.com/office/drawing/2014/main" id="{7249287A-9C46-4420-A652-F84A489CC25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DAA492-2184-483F-8FBA-5A36CF03FBE0}"/>
              </a:ext>
            </a:extLst>
          </p:cNvPr>
          <p:cNvCxnSpPr>
            <a:stCxn id="41" idx="0"/>
            <a:endCxn id="29" idx="1"/>
          </p:cNvCxnSpPr>
          <p:nvPr/>
        </p:nvCxnSpPr>
        <p:spPr bwMode="auto">
          <a:xfrm>
            <a:off x="6654746" y="3819651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Elbow Connector 271">
            <a:extLst>
              <a:ext uri="{FF2B5EF4-FFF2-40B4-BE49-F238E27FC236}">
                <a16:creationId xmlns:a16="http://schemas.microsoft.com/office/drawing/2014/main" id="{B929972E-4435-477D-9B95-F2372D1F8AE1}"/>
              </a:ext>
            </a:extLst>
          </p:cNvPr>
          <p:cNvCxnSpPr>
            <a:stCxn id="38" idx="3"/>
            <a:endCxn id="65" idx="4"/>
          </p:cNvCxnSpPr>
          <p:nvPr/>
        </p:nvCxnSpPr>
        <p:spPr bwMode="auto">
          <a:xfrm flipV="1">
            <a:off x="5444309" y="3968877"/>
            <a:ext cx="951895" cy="7236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841AB7-570C-4903-9A1E-B86829DE4F0D}"/>
              </a:ext>
            </a:extLst>
          </p:cNvPr>
          <p:cNvGrpSpPr/>
          <p:nvPr/>
        </p:nvGrpSpPr>
        <p:grpSpPr>
          <a:xfrm>
            <a:off x="8401457" y="3139648"/>
            <a:ext cx="912843" cy="874968"/>
            <a:chOff x="3124738" y="3598050"/>
            <a:chExt cx="1447262" cy="138721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A1D539-2D13-4E81-90F6-8530779CB3F0}"/>
                </a:ext>
              </a:extLst>
            </p:cNvPr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1CFA2F-F1FD-4279-B5D4-FFF5DA804AB5}"/>
                </a:ext>
              </a:extLst>
            </p:cNvPr>
            <p:cNvSpPr txBox="1"/>
            <p:nvPr/>
          </p:nvSpPr>
          <p:spPr>
            <a:xfrm>
              <a:off x="3124738" y="3606109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8DB0FA-3B49-4E12-83EA-0998937B1726}"/>
                </a:ext>
              </a:extLst>
            </p:cNvPr>
            <p:cNvSpPr txBox="1"/>
            <p:nvPr/>
          </p:nvSpPr>
          <p:spPr>
            <a:xfrm>
              <a:off x="4371874" y="3710170"/>
              <a:ext cx="200126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E0C198-1673-416C-9AD8-A54F0A29F8B2}"/>
                </a:ext>
              </a:extLst>
            </p:cNvPr>
            <p:cNvSpPr txBox="1"/>
            <p:nvPr/>
          </p:nvSpPr>
          <p:spPr>
            <a:xfrm>
              <a:off x="3227302" y="4040440"/>
              <a:ext cx="1316992" cy="487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0F878D1-DAC2-4574-A5EE-B59D2AC19B45}"/>
                </a:ext>
              </a:extLst>
            </p:cNvPr>
            <p:cNvSpPr txBox="1"/>
            <p:nvPr/>
          </p:nvSpPr>
          <p:spPr>
            <a:xfrm>
              <a:off x="3126747" y="4073408"/>
              <a:ext cx="102130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A72123-1101-40CF-A0C3-9B92DA093F9D}"/>
                </a:ext>
              </a:extLst>
            </p:cNvPr>
            <p:cNvSpPr txBox="1"/>
            <p:nvPr/>
          </p:nvSpPr>
          <p:spPr>
            <a:xfrm>
              <a:off x="3128166" y="4570496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FFF558-9B53-424F-AD8A-D7A8BD058C37}"/>
              </a:ext>
            </a:extLst>
          </p:cNvPr>
          <p:cNvCxnSpPr>
            <a:stCxn id="49" idx="3"/>
            <a:endCxn id="56" idx="3"/>
          </p:cNvCxnSpPr>
          <p:nvPr/>
        </p:nvCxnSpPr>
        <p:spPr bwMode="auto">
          <a:xfrm flipV="1">
            <a:off x="9314300" y="3341005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F1CE684-C894-4524-AC4E-3881B0C8B958}"/>
              </a:ext>
            </a:extLst>
          </p:cNvPr>
          <p:cNvGrpSpPr/>
          <p:nvPr/>
        </p:nvGrpSpPr>
        <p:grpSpPr>
          <a:xfrm>
            <a:off x="10034556" y="3207775"/>
            <a:ext cx="135684" cy="484051"/>
            <a:chOff x="3390790" y="3616963"/>
            <a:chExt cx="180391" cy="643543"/>
          </a:xfrm>
        </p:grpSpPr>
        <p:sp>
          <p:nvSpPr>
            <p:cNvPr id="55" name="Trapezoid 54">
              <a:extLst>
                <a:ext uri="{FF2B5EF4-FFF2-40B4-BE49-F238E27FC236}">
                  <a16:creationId xmlns:a16="http://schemas.microsoft.com/office/drawing/2014/main" id="{98984091-EAA3-4B87-B249-21AFC640860D}"/>
                </a:ext>
              </a:extLst>
            </p:cNvPr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56" name="Rectangle 158">
              <a:extLst>
                <a:ext uri="{FF2B5EF4-FFF2-40B4-BE49-F238E27FC236}">
                  <a16:creationId xmlns:a16="http://schemas.microsoft.com/office/drawing/2014/main" id="{F1A7F881-F784-45A7-A09B-AB61ED406E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57" name="Rectangle 159">
              <a:extLst>
                <a:ext uri="{FF2B5EF4-FFF2-40B4-BE49-F238E27FC236}">
                  <a16:creationId xmlns:a16="http://schemas.microsoft.com/office/drawing/2014/main" id="{32FBB262-3AA6-4C06-ACB5-26BDA9C7B9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B79100-D11E-4122-8814-B33DC0220B42}"/>
              </a:ext>
            </a:extLst>
          </p:cNvPr>
          <p:cNvCxnSpPr>
            <a:stCxn id="30" idx="3"/>
            <a:endCxn id="63" idx="2"/>
          </p:cNvCxnSpPr>
          <p:nvPr/>
        </p:nvCxnSpPr>
        <p:spPr bwMode="auto">
          <a:xfrm flipV="1">
            <a:off x="7321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C4F5877-7CCE-4D11-A742-21E05E6BC417}"/>
              </a:ext>
            </a:extLst>
          </p:cNvPr>
          <p:cNvSpPr/>
          <p:nvPr/>
        </p:nvSpPr>
        <p:spPr bwMode="auto">
          <a:xfrm>
            <a:off x="6258233" y="366469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16C7A3-59AF-4D84-9190-54D46E8C8D82}"/>
              </a:ext>
            </a:extLst>
          </p:cNvPr>
          <p:cNvSpPr txBox="1"/>
          <p:nvPr/>
        </p:nvSpPr>
        <p:spPr>
          <a:xfrm>
            <a:off x="7108680" y="4444825"/>
            <a:ext cx="7186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61" name="Elbow Connector 287">
            <a:extLst>
              <a:ext uri="{FF2B5EF4-FFF2-40B4-BE49-F238E27FC236}">
                <a16:creationId xmlns:a16="http://schemas.microsoft.com/office/drawing/2014/main" id="{793AC140-67CE-4B22-A3D4-CF0D43F48748}"/>
              </a:ext>
            </a:extLst>
          </p:cNvPr>
          <p:cNvCxnSpPr>
            <a:stCxn id="59" idx="4"/>
            <a:endCxn id="60" idx="1"/>
          </p:cNvCxnSpPr>
          <p:nvPr/>
        </p:nvCxnSpPr>
        <p:spPr bwMode="auto">
          <a:xfrm rot="16200000" flipH="1">
            <a:off x="6303499" y="3701199"/>
            <a:ext cx="787171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62" name="Elbow Connector 288">
            <a:extLst>
              <a:ext uri="{FF2B5EF4-FFF2-40B4-BE49-F238E27FC236}">
                <a16:creationId xmlns:a16="http://schemas.microsoft.com/office/drawing/2014/main" id="{31F84AE6-BD3A-43C2-9B5C-C1F72C5B040F}"/>
              </a:ext>
            </a:extLst>
          </p:cNvPr>
          <p:cNvCxnSpPr>
            <a:stCxn id="60" idx="1"/>
            <a:endCxn id="52" idx="1"/>
          </p:cNvCxnSpPr>
          <p:nvPr/>
        </p:nvCxnSpPr>
        <p:spPr bwMode="auto">
          <a:xfrm rot="10800000" flipH="1">
            <a:off x="7108679" y="3883811"/>
            <a:ext cx="1294939" cy="622570"/>
          </a:xfrm>
          <a:prstGeom prst="bentConnector3">
            <a:avLst>
              <a:gd name="adj1" fmla="val 2548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0640457-FD10-417D-9D12-9369A3365F7B}"/>
              </a:ext>
            </a:extLst>
          </p:cNvPr>
          <p:cNvSpPr/>
          <p:nvPr/>
        </p:nvSpPr>
        <p:spPr bwMode="auto">
          <a:xfrm>
            <a:off x="8108207" y="353998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64" name="Elbow Connector 290">
            <a:extLst>
              <a:ext uri="{FF2B5EF4-FFF2-40B4-BE49-F238E27FC236}">
                <a16:creationId xmlns:a16="http://schemas.microsoft.com/office/drawing/2014/main" id="{71D952D3-3DD4-4145-8AF6-0C5A1CA4A388}"/>
              </a:ext>
            </a:extLst>
          </p:cNvPr>
          <p:cNvCxnSpPr>
            <a:stCxn id="63" idx="4"/>
            <a:endCxn id="57" idx="3"/>
          </p:cNvCxnSpPr>
          <p:nvPr/>
        </p:nvCxnSpPr>
        <p:spPr bwMode="auto">
          <a:xfrm rot="5400000" flipH="1" flipV="1">
            <a:off x="9075543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8B8032B-922A-4B06-B1AC-8B88DAF1E2DA}"/>
              </a:ext>
            </a:extLst>
          </p:cNvPr>
          <p:cNvSpPr/>
          <p:nvPr/>
        </p:nvSpPr>
        <p:spPr bwMode="auto">
          <a:xfrm>
            <a:off x="6368948" y="3914366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B5FAF2-D908-496E-8A32-B84B31B0CEF8}"/>
              </a:ext>
            </a:extLst>
          </p:cNvPr>
          <p:cNvCxnSpPr>
            <a:stCxn id="65" idx="6"/>
          </p:cNvCxnSpPr>
          <p:nvPr/>
        </p:nvCxnSpPr>
        <p:spPr bwMode="auto">
          <a:xfrm flipV="1">
            <a:off x="6423459" y="3940658"/>
            <a:ext cx="95602" cy="96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7" name="Elbow Connector 293">
            <a:extLst>
              <a:ext uri="{FF2B5EF4-FFF2-40B4-BE49-F238E27FC236}">
                <a16:creationId xmlns:a16="http://schemas.microsoft.com/office/drawing/2014/main" id="{0CADFEDD-69D6-49F2-A219-004E5084E6D3}"/>
              </a:ext>
            </a:extLst>
          </p:cNvPr>
          <p:cNvCxnSpPr>
            <a:stCxn id="63" idx="0"/>
            <a:endCxn id="48" idx="1"/>
          </p:cNvCxnSpPr>
          <p:nvPr/>
        </p:nvCxnSpPr>
        <p:spPr bwMode="auto">
          <a:xfrm rot="5400000" flipH="1" flipV="1">
            <a:off x="8136239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F5D9F90-4975-4EE2-8B6D-3EEF55F62C56}"/>
              </a:ext>
            </a:extLst>
          </p:cNvPr>
          <p:cNvSpPr txBox="1"/>
          <p:nvPr/>
        </p:nvSpPr>
        <p:spPr>
          <a:xfrm>
            <a:off x="6320112" y="4177186"/>
            <a:ext cx="53893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7C7F71-B3AD-45C7-B4DC-E382FE661472}"/>
              </a:ext>
            </a:extLst>
          </p:cNvPr>
          <p:cNvCxnSpPr>
            <a:stCxn id="41" idx="3"/>
            <a:endCxn id="68" idx="0"/>
          </p:cNvCxnSpPr>
          <p:nvPr/>
        </p:nvCxnSpPr>
        <p:spPr bwMode="auto">
          <a:xfrm>
            <a:off x="6586905" y="4025374"/>
            <a:ext cx="2672" cy="15181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86C804F-28F6-41A3-82B2-23777AE3382C}"/>
              </a:ext>
            </a:extLst>
          </p:cNvPr>
          <p:cNvSpPr txBox="1"/>
          <p:nvPr/>
        </p:nvSpPr>
        <p:spPr>
          <a:xfrm>
            <a:off x="8532940" y="2788909"/>
            <a:ext cx="65114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0DD7435-EF9C-4E80-954B-72E7026BA16E}"/>
              </a:ext>
            </a:extLst>
          </p:cNvPr>
          <p:cNvCxnSpPr>
            <a:stCxn id="70" idx="2"/>
            <a:endCxn id="47" idx="0"/>
          </p:cNvCxnSpPr>
          <p:nvPr/>
        </p:nvCxnSpPr>
        <p:spPr bwMode="auto">
          <a:xfrm>
            <a:off x="8858510" y="3004354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3FB4BB5-0250-4EC0-B741-87E5FA33E7A2}"/>
              </a:ext>
            </a:extLst>
          </p:cNvPr>
          <p:cNvSpPr txBox="1"/>
          <p:nvPr/>
        </p:nvSpPr>
        <p:spPr>
          <a:xfrm>
            <a:off x="9740170" y="2812385"/>
            <a:ext cx="72167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F91B747-2C81-4FFB-8BD2-906A300E87C8}"/>
              </a:ext>
            </a:extLst>
          </p:cNvPr>
          <p:cNvCxnSpPr>
            <a:stCxn id="72" idx="2"/>
            <a:endCxn id="55" idx="1"/>
          </p:cNvCxnSpPr>
          <p:nvPr/>
        </p:nvCxnSpPr>
        <p:spPr bwMode="auto">
          <a:xfrm>
            <a:off x="10101007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1B97DC9-0A28-4729-BB3C-7DAF0ACFC9AC}"/>
              </a:ext>
            </a:extLst>
          </p:cNvPr>
          <p:cNvCxnSpPr/>
          <p:nvPr/>
        </p:nvCxnSpPr>
        <p:spPr bwMode="auto">
          <a:xfrm>
            <a:off x="3741010" y="3552825"/>
            <a:ext cx="73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CBD85D-08DA-4A98-8D5D-32C40F2EB382}"/>
              </a:ext>
            </a:extLst>
          </p:cNvPr>
          <p:cNvCxnSpPr>
            <a:stCxn id="59" idx="6"/>
            <a:endCxn id="42" idx="3"/>
          </p:cNvCxnSpPr>
          <p:nvPr/>
        </p:nvCxnSpPr>
        <p:spPr bwMode="auto">
          <a:xfrm>
            <a:off x="6312740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5A750F-1A54-4D92-96FF-382D77C11775}"/>
              </a:ext>
            </a:extLst>
          </p:cNvPr>
          <p:cNvCxnSpPr>
            <a:stCxn id="63" idx="6"/>
            <a:endCxn id="51" idx="1"/>
          </p:cNvCxnSpPr>
          <p:nvPr/>
        </p:nvCxnSpPr>
        <p:spPr bwMode="auto">
          <a:xfrm>
            <a:off x="8162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3CCE4AE-9803-4638-813A-0256C7B5F717}"/>
              </a:ext>
            </a:extLst>
          </p:cNvPr>
          <p:cNvSpPr txBox="1"/>
          <p:nvPr/>
        </p:nvSpPr>
        <p:spPr>
          <a:xfrm>
            <a:off x="4759033" y="2689005"/>
            <a:ext cx="61266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CB09FC-8A77-4D1F-B5B3-8085ECBB5EDE}"/>
              </a:ext>
            </a:extLst>
          </p:cNvPr>
          <p:cNvGrpSpPr/>
          <p:nvPr/>
        </p:nvGrpSpPr>
        <p:grpSpPr>
          <a:xfrm>
            <a:off x="3307770" y="2519798"/>
            <a:ext cx="208020" cy="3195202"/>
            <a:chOff x="1740012" y="3281856"/>
            <a:chExt cx="180287" cy="23672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B323BC1-0430-44B0-A9B5-094823D1A286}"/>
                </a:ext>
              </a:extLst>
            </p:cNvPr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52047BB-D1A8-42E8-B7AE-9D7586736BFE}"/>
                </a:ext>
              </a:extLst>
            </p:cNvPr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BC904E8-438B-49B4-BA3A-36206D67633F}"/>
              </a:ext>
            </a:extLst>
          </p:cNvPr>
          <p:cNvGrpSpPr/>
          <p:nvPr/>
        </p:nvGrpSpPr>
        <p:grpSpPr>
          <a:xfrm>
            <a:off x="5845175" y="2497004"/>
            <a:ext cx="208020" cy="3195202"/>
            <a:chOff x="1740012" y="3281856"/>
            <a:chExt cx="180287" cy="236729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08330D4-CBF4-4DE4-A6EB-3374CCCA6304}"/>
                </a:ext>
              </a:extLst>
            </p:cNvPr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5F473ECE-E897-4F1F-B615-BB28488D21D4}"/>
                </a:ext>
              </a:extLst>
            </p:cNvPr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B7E680-7C72-4C8B-B9C0-EE351F092E41}"/>
              </a:ext>
            </a:extLst>
          </p:cNvPr>
          <p:cNvGrpSpPr/>
          <p:nvPr/>
        </p:nvGrpSpPr>
        <p:grpSpPr>
          <a:xfrm>
            <a:off x="7651358" y="2519798"/>
            <a:ext cx="208020" cy="3195202"/>
            <a:chOff x="1740012" y="3281856"/>
            <a:chExt cx="180287" cy="236729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86B0411-2B23-4E0F-BAB9-914830E9A0FB}"/>
                </a:ext>
              </a:extLst>
            </p:cNvPr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4A2036C6-A73E-4820-A247-6280CF1A50A8}"/>
                </a:ext>
              </a:extLst>
            </p:cNvPr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2409131-0318-40DC-877E-1D81FAE8E65C}"/>
              </a:ext>
            </a:extLst>
          </p:cNvPr>
          <p:cNvGrpSpPr/>
          <p:nvPr/>
        </p:nvGrpSpPr>
        <p:grpSpPr>
          <a:xfrm>
            <a:off x="9477000" y="2510064"/>
            <a:ext cx="208020" cy="3195202"/>
            <a:chOff x="1740012" y="3281856"/>
            <a:chExt cx="180287" cy="23672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F13B5E5-F2BA-4786-BEF9-93C0CF832A18}"/>
                </a:ext>
              </a:extLst>
            </p:cNvPr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40CA1819-CA68-4BB8-BA5A-1C3E59A1CFD1}"/>
                </a:ext>
              </a:extLst>
            </p:cNvPr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702F6E3-B09A-4EFC-9976-E756B50D0F8A}"/>
              </a:ext>
            </a:extLst>
          </p:cNvPr>
          <p:cNvGrpSpPr/>
          <p:nvPr/>
        </p:nvGrpSpPr>
        <p:grpSpPr>
          <a:xfrm>
            <a:off x="1768754" y="2510065"/>
            <a:ext cx="218446" cy="977711"/>
            <a:chOff x="244754" y="2510064"/>
            <a:chExt cx="218446" cy="97771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61E2650-A9B9-4891-AEBF-57D49011342A}"/>
                </a:ext>
              </a:extLst>
            </p:cNvPr>
            <p:cNvGrpSpPr/>
            <p:nvPr/>
          </p:nvGrpSpPr>
          <p:grpSpPr>
            <a:xfrm>
              <a:off x="251616" y="2510064"/>
              <a:ext cx="208020" cy="977711"/>
              <a:chOff x="1740012" y="3281856"/>
              <a:chExt cx="180287" cy="236729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5B94F3B-B822-4AC2-B7D6-1D43B77D3406}"/>
                  </a:ext>
                </a:extLst>
              </p:cNvPr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C1479EAE-B222-4765-90E0-BBBF55BEFC3F}"/>
                  </a:ext>
                </a:extLst>
              </p:cNvPr>
              <p:cNvSpPr/>
              <p:nvPr/>
            </p:nvSpPr>
            <p:spPr bwMode="auto">
              <a:xfrm>
                <a:off x="1779958" y="5424187"/>
                <a:ext cx="100394" cy="2249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7711838-D180-49C4-92CF-3DCB9CF49FA7}"/>
                </a:ext>
              </a:extLst>
            </p:cNvPr>
            <p:cNvSpPr txBox="1"/>
            <p:nvPr/>
          </p:nvSpPr>
          <p:spPr>
            <a:xfrm>
              <a:off x="244754" y="2743200"/>
              <a:ext cx="2184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Neo Sans Intel Medium" panose="020B0604020202020204" pitchFamily="34" charset="0"/>
                </a:rPr>
                <a:t>PC</a:t>
              </a:r>
            </a:p>
          </p:txBody>
        </p:sp>
      </p:grpSp>
      <p:cxnSp>
        <p:nvCxnSpPr>
          <p:cNvPr id="95" name="Elbow Connector 5">
            <a:extLst>
              <a:ext uri="{FF2B5EF4-FFF2-40B4-BE49-F238E27FC236}">
                <a16:creationId xmlns:a16="http://schemas.microsoft.com/office/drawing/2014/main" id="{5865507C-D2E0-41AF-A2F5-DF2486220DDD}"/>
              </a:ext>
            </a:extLst>
          </p:cNvPr>
          <p:cNvCxnSpPr/>
          <p:nvPr/>
        </p:nvCxnSpPr>
        <p:spPr bwMode="auto">
          <a:xfrm>
            <a:off x="1990663" y="2824740"/>
            <a:ext cx="420706" cy="21552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34DE2A0-10F2-4CAC-A982-F6E1F8D5B33F}"/>
              </a:ext>
            </a:extLst>
          </p:cNvPr>
          <p:cNvSpPr txBox="1"/>
          <p:nvPr/>
        </p:nvSpPr>
        <p:spPr>
          <a:xfrm>
            <a:off x="4250512" y="1447800"/>
            <a:ext cx="88774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Decode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D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B5AE13-1795-4A88-BD51-B702D5FB088D}"/>
              </a:ext>
            </a:extLst>
          </p:cNvPr>
          <p:cNvSpPr txBox="1"/>
          <p:nvPr/>
        </p:nvSpPr>
        <p:spPr>
          <a:xfrm>
            <a:off x="6415010" y="1447800"/>
            <a:ext cx="905569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Execute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E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D3E9A2-DA96-4C99-9C3E-0124C2B0FBFB}"/>
              </a:ext>
            </a:extLst>
          </p:cNvPr>
          <p:cNvSpPr txBox="1"/>
          <p:nvPr/>
        </p:nvSpPr>
        <p:spPr>
          <a:xfrm>
            <a:off x="8245127" y="1447800"/>
            <a:ext cx="97930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>
                <a:latin typeface="+mj-lt"/>
              </a:rPr>
              <a:t>Memory</a:t>
            </a:r>
            <a:endParaRPr lang="en-US" dirty="0">
              <a:latin typeface="+mj-lt"/>
            </a:endParaRP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M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BE9EC4-8724-45D7-80BF-8657A2B88EA8}"/>
              </a:ext>
            </a:extLst>
          </p:cNvPr>
          <p:cNvSpPr txBox="1"/>
          <p:nvPr/>
        </p:nvSpPr>
        <p:spPr>
          <a:xfrm>
            <a:off x="9517355" y="1447801"/>
            <a:ext cx="119369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>
                <a:latin typeface="+mj-lt"/>
              </a:rPr>
              <a:t>Write </a:t>
            </a:r>
            <a:r>
              <a:rPr lang="en-US" dirty="0">
                <a:latin typeface="+mj-lt"/>
              </a:rPr>
              <a:t>Back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W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0" name="Line Callout 1 (No Border) 8">
            <a:extLst>
              <a:ext uri="{FF2B5EF4-FFF2-40B4-BE49-F238E27FC236}">
                <a16:creationId xmlns:a16="http://schemas.microsoft.com/office/drawing/2014/main" id="{72436C9A-F038-4D95-A07E-B993DF11ABE0}"/>
              </a:ext>
            </a:extLst>
          </p:cNvPr>
          <p:cNvSpPr/>
          <p:nvPr/>
        </p:nvSpPr>
        <p:spPr bwMode="auto">
          <a:xfrm>
            <a:off x="1524000" y="5959437"/>
            <a:ext cx="1269344" cy="276174"/>
          </a:xfrm>
          <a:prstGeom prst="callout1">
            <a:avLst>
              <a:gd name="adj1" fmla="val -1944"/>
              <a:gd name="adj2" fmla="val 28186"/>
              <a:gd name="adj3" fmla="val -860553"/>
              <a:gd name="adj4" fmla="val 28101"/>
            </a:avLst>
          </a:prstGeom>
          <a:noFill/>
          <a:ln w="6350" cap="flat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solidFill>
                  <a:schemeClr val="tx2"/>
                </a:solidFill>
                <a:latin typeface="Neo Sans Intel" pitchFamily="34" charset="0"/>
                <a:cs typeface="Arial" pitchFamily="34" charset="0"/>
              </a:rPr>
              <a:t>Fetch latch (F)</a:t>
            </a:r>
            <a:endParaRPr lang="ru-RU" sz="1200" dirty="0">
              <a:solidFill>
                <a:schemeClr val="tx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6EE7818-1729-45F9-8FDF-2ED9B18287B9}"/>
              </a:ext>
            </a:extLst>
          </p:cNvPr>
          <p:cNvSpPr txBox="1"/>
          <p:nvPr/>
        </p:nvSpPr>
        <p:spPr>
          <a:xfrm>
            <a:off x="2243856" y="1447800"/>
            <a:ext cx="69025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Fetch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F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63510-2422-4DAF-8C55-F36C5D64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F0CB9-39A5-473D-AFA1-646A7B37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B8F41-616A-4F57-8AA7-83BEA639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9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69" y="134377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Pipelined RISC-V CPU with </a:t>
            </a:r>
            <a:r>
              <a:rPr lang="en-US" sz="3600" b="1" dirty="0"/>
              <a:t>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z="900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4" name="Group 273"/>
          <p:cNvGrpSpPr/>
          <p:nvPr/>
        </p:nvGrpSpPr>
        <p:grpSpPr>
          <a:xfrm>
            <a:off x="1895653" y="1280289"/>
            <a:ext cx="7810501" cy="4824413"/>
            <a:chOff x="2104659" y="1515421"/>
            <a:chExt cx="7810501" cy="4824413"/>
          </a:xfrm>
        </p:grpSpPr>
        <p:grpSp>
          <p:nvGrpSpPr>
            <p:cNvPr id="244" name="Группа 243"/>
            <p:cNvGrpSpPr/>
            <p:nvPr/>
          </p:nvGrpSpPr>
          <p:grpSpPr>
            <a:xfrm>
              <a:off x="2104659" y="1515421"/>
              <a:ext cx="7810501" cy="4824413"/>
              <a:chOff x="571500" y="1753394"/>
              <a:chExt cx="7734300" cy="4582319"/>
            </a:xfrm>
          </p:grpSpPr>
          <p:sp>
            <p:nvSpPr>
              <p:cNvPr id="155" name="Line 228"/>
              <p:cNvSpPr>
                <a:spLocks noChangeShapeType="1"/>
              </p:cNvSpPr>
              <p:nvPr/>
            </p:nvSpPr>
            <p:spPr bwMode="auto">
              <a:xfrm rot="10800000" flipV="1">
                <a:off x="5838825" y="2943225"/>
                <a:ext cx="8874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>
                <a:off x="4529136" y="2976561"/>
                <a:ext cx="6350" cy="1296989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 flipV="1">
                <a:off x="4772025" y="5445125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" name="Rectangle 35"/>
              <p:cNvSpPr>
                <a:spLocks noChangeArrowheads="1"/>
              </p:cNvSpPr>
              <p:nvPr/>
            </p:nvSpPr>
            <p:spPr bwMode="auto">
              <a:xfrm>
                <a:off x="4210050" y="4073525"/>
                <a:ext cx="32699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ALUSrc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3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5" name="Rectangle 51"/>
              <p:cNvSpPr>
                <a:spLocks noChangeArrowheads="1"/>
              </p:cNvSpPr>
              <p:nvPr/>
            </p:nvSpPr>
            <p:spPr bwMode="auto">
              <a:xfrm>
                <a:off x="5059738" y="4160179"/>
                <a:ext cx="288146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zero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46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7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48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1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2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3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57" name="Rectangle 63"/>
              <p:cNvSpPr>
                <a:spLocks noChangeArrowheads="1"/>
              </p:cNvSpPr>
              <p:nvPr/>
            </p:nvSpPr>
            <p:spPr bwMode="auto">
              <a:xfrm>
                <a:off x="4873625" y="5386388"/>
                <a:ext cx="319061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ALUOp</a:t>
                </a:r>
              </a:p>
            </p:txBody>
          </p:sp>
          <p:sp>
            <p:nvSpPr>
              <p:cNvPr id="59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0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1" name="Rectangle 67"/>
              <p:cNvSpPr>
                <a:spLocks noChangeArrowheads="1"/>
              </p:cNvSpPr>
              <p:nvPr/>
            </p:nvSpPr>
            <p:spPr bwMode="auto">
              <a:xfrm>
                <a:off x="3298714" y="3522987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64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5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66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67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68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73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4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77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8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9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0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1" name="Line 87"/>
              <p:cNvSpPr>
                <a:spLocks noChangeShapeType="1"/>
              </p:cNvSpPr>
              <p:nvPr/>
            </p:nvSpPr>
            <p:spPr bwMode="auto">
              <a:xfrm flipH="1">
                <a:off x="3275013" y="3425825"/>
                <a:ext cx="1588" cy="34290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2" name="Rectangle 88"/>
              <p:cNvSpPr>
                <a:spLocks noChangeArrowheads="1"/>
              </p:cNvSpPr>
              <p:nvPr/>
            </p:nvSpPr>
            <p:spPr bwMode="auto">
              <a:xfrm>
                <a:off x="3841758" y="1928144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83" name="Rectangle 89"/>
              <p:cNvSpPr>
                <a:spLocks noChangeArrowheads="1"/>
              </p:cNvSpPr>
              <p:nvPr/>
            </p:nvSpPr>
            <p:spPr bwMode="auto">
              <a:xfrm>
                <a:off x="5640389" y="2183384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84" name="Rectangle 90"/>
              <p:cNvSpPr>
                <a:spLocks noChangeArrowheads="1"/>
              </p:cNvSpPr>
              <p:nvPr/>
            </p:nvSpPr>
            <p:spPr bwMode="auto">
              <a:xfrm>
                <a:off x="7398555" y="2510855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86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7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8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9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0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1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93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236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37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238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239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4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41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242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243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94" name="Freeform 108"/>
              <p:cNvSpPr>
                <a:spLocks/>
              </p:cNvSpPr>
              <p:nvPr/>
            </p:nvSpPr>
            <p:spPr bwMode="auto">
              <a:xfrm>
                <a:off x="5961063" y="3009900"/>
                <a:ext cx="114300" cy="717550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5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6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/>
            </p:nvSpPr>
            <p:spPr bwMode="auto">
              <a:xfrm>
                <a:off x="6438900" y="2549525"/>
                <a:ext cx="261916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PCSrc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99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0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1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2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3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4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5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2989263"/>
                <a:ext cx="0" cy="13335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6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7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8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109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0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1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2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3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4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5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116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12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12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234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35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12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1863725"/>
                <a:ext cx="0" cy="16144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35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226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27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8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9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136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7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38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222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23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4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5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139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218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9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0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1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140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3" name="Line 176"/>
              <p:cNvSpPr>
                <a:spLocks noChangeShapeType="1"/>
              </p:cNvSpPr>
              <p:nvPr/>
            </p:nvSpPr>
            <p:spPr bwMode="auto">
              <a:xfrm flipH="1">
                <a:off x="1989138" y="1866900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4" name="Line 177"/>
              <p:cNvSpPr>
                <a:spLocks noChangeShapeType="1"/>
              </p:cNvSpPr>
              <p:nvPr/>
            </p:nvSpPr>
            <p:spPr bwMode="auto">
              <a:xfrm flipV="1">
                <a:off x="6300788" y="3783013"/>
                <a:ext cx="103188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5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383212" y="2774950"/>
                <a:ext cx="2028825" cy="63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6" name="Line 179"/>
              <p:cNvSpPr>
                <a:spLocks noChangeShapeType="1"/>
              </p:cNvSpPr>
              <p:nvPr/>
            </p:nvSpPr>
            <p:spPr bwMode="auto">
              <a:xfrm>
                <a:off x="1143000" y="1763713"/>
                <a:ext cx="5257800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7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776287" y="2120900"/>
                <a:ext cx="738188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48" name="Group 254"/>
              <p:cNvGrpSpPr>
                <a:grpSpLocks/>
              </p:cNvGrpSpPr>
              <p:nvPr/>
            </p:nvGrpSpPr>
            <p:grpSpPr bwMode="auto">
              <a:xfrm>
                <a:off x="3100388" y="2095500"/>
                <a:ext cx="404813" cy="952500"/>
                <a:chOff x="1524" y="1296"/>
                <a:chExt cx="255" cy="600"/>
              </a:xfrm>
            </p:grpSpPr>
            <p:sp>
              <p:nvSpPr>
                <p:cNvPr id="216" name="Freeform 186"/>
                <p:cNvSpPr>
                  <a:spLocks/>
                </p:cNvSpPr>
                <p:nvPr/>
              </p:nvSpPr>
              <p:spPr bwMode="auto">
                <a:xfrm>
                  <a:off x="1524" y="1296"/>
                  <a:ext cx="255" cy="600"/>
                </a:xfrm>
                <a:custGeom>
                  <a:avLst/>
                  <a:gdLst>
                    <a:gd name="T0" fmla="*/ 128 w 200"/>
                    <a:gd name="T1" fmla="*/ 600 h 425"/>
                    <a:gd name="T2" fmla="*/ 147 w 200"/>
                    <a:gd name="T3" fmla="*/ 597 h 425"/>
                    <a:gd name="T4" fmla="*/ 167 w 200"/>
                    <a:gd name="T5" fmla="*/ 586 h 425"/>
                    <a:gd name="T6" fmla="*/ 186 w 200"/>
                    <a:gd name="T7" fmla="*/ 568 h 425"/>
                    <a:gd name="T8" fmla="*/ 204 w 200"/>
                    <a:gd name="T9" fmla="*/ 542 h 425"/>
                    <a:gd name="T10" fmla="*/ 218 w 200"/>
                    <a:gd name="T11" fmla="*/ 512 h 425"/>
                    <a:gd name="T12" fmla="*/ 231 w 200"/>
                    <a:gd name="T13" fmla="*/ 479 h 425"/>
                    <a:gd name="T14" fmla="*/ 240 w 200"/>
                    <a:gd name="T15" fmla="*/ 438 h 425"/>
                    <a:gd name="T16" fmla="*/ 250 w 200"/>
                    <a:gd name="T17" fmla="*/ 394 h 425"/>
                    <a:gd name="T18" fmla="*/ 255 w 200"/>
                    <a:gd name="T19" fmla="*/ 349 h 425"/>
                    <a:gd name="T20" fmla="*/ 255 w 200"/>
                    <a:gd name="T21" fmla="*/ 299 h 425"/>
                    <a:gd name="T22" fmla="*/ 255 w 200"/>
                    <a:gd name="T23" fmla="*/ 251 h 425"/>
                    <a:gd name="T24" fmla="*/ 250 w 200"/>
                    <a:gd name="T25" fmla="*/ 205 h 425"/>
                    <a:gd name="T26" fmla="*/ 240 w 200"/>
                    <a:gd name="T27" fmla="*/ 162 h 425"/>
                    <a:gd name="T28" fmla="*/ 231 w 200"/>
                    <a:gd name="T29" fmla="*/ 124 h 425"/>
                    <a:gd name="T30" fmla="*/ 218 w 200"/>
                    <a:gd name="T31" fmla="*/ 89 h 425"/>
                    <a:gd name="T32" fmla="*/ 204 w 200"/>
                    <a:gd name="T33" fmla="*/ 59 h 425"/>
                    <a:gd name="T34" fmla="*/ 186 w 200"/>
                    <a:gd name="T35" fmla="*/ 35 h 425"/>
                    <a:gd name="T36" fmla="*/ 167 w 200"/>
                    <a:gd name="T37" fmla="*/ 16 h 425"/>
                    <a:gd name="T38" fmla="*/ 147 w 200"/>
                    <a:gd name="T39" fmla="*/ 6 h 425"/>
                    <a:gd name="T40" fmla="*/ 128 w 200"/>
                    <a:gd name="T41" fmla="*/ 0 h 425"/>
                    <a:gd name="T42" fmla="*/ 106 w 200"/>
                    <a:gd name="T43" fmla="*/ 6 h 425"/>
                    <a:gd name="T44" fmla="*/ 87 w 200"/>
                    <a:gd name="T45" fmla="*/ 16 h 425"/>
                    <a:gd name="T46" fmla="*/ 69 w 200"/>
                    <a:gd name="T47" fmla="*/ 35 h 425"/>
                    <a:gd name="T48" fmla="*/ 52 w 200"/>
                    <a:gd name="T49" fmla="*/ 59 h 425"/>
                    <a:gd name="T50" fmla="*/ 37 w 200"/>
                    <a:gd name="T51" fmla="*/ 89 h 425"/>
                    <a:gd name="T52" fmla="*/ 26 w 200"/>
                    <a:gd name="T53" fmla="*/ 124 h 425"/>
                    <a:gd name="T54" fmla="*/ 15 w 200"/>
                    <a:gd name="T55" fmla="*/ 162 h 425"/>
                    <a:gd name="T56" fmla="*/ 5 w 200"/>
                    <a:gd name="T57" fmla="*/ 205 h 425"/>
                    <a:gd name="T58" fmla="*/ 0 w 200"/>
                    <a:gd name="T59" fmla="*/ 251 h 425"/>
                    <a:gd name="T60" fmla="*/ 0 w 200"/>
                    <a:gd name="T61" fmla="*/ 299 h 425"/>
                    <a:gd name="T62" fmla="*/ 0 w 200"/>
                    <a:gd name="T63" fmla="*/ 349 h 425"/>
                    <a:gd name="T64" fmla="*/ 5 w 200"/>
                    <a:gd name="T65" fmla="*/ 394 h 425"/>
                    <a:gd name="T66" fmla="*/ 15 w 200"/>
                    <a:gd name="T67" fmla="*/ 438 h 425"/>
                    <a:gd name="T68" fmla="*/ 26 w 200"/>
                    <a:gd name="T69" fmla="*/ 479 h 425"/>
                    <a:gd name="T70" fmla="*/ 37 w 200"/>
                    <a:gd name="T71" fmla="*/ 512 h 425"/>
                    <a:gd name="T72" fmla="*/ 52 w 200"/>
                    <a:gd name="T73" fmla="*/ 542 h 425"/>
                    <a:gd name="T74" fmla="*/ 69 w 200"/>
                    <a:gd name="T75" fmla="*/ 568 h 425"/>
                    <a:gd name="T76" fmla="*/ 87 w 200"/>
                    <a:gd name="T77" fmla="*/ 586 h 425"/>
                    <a:gd name="T78" fmla="*/ 106 w 200"/>
                    <a:gd name="T79" fmla="*/ 597 h 425"/>
                    <a:gd name="T80" fmla="*/ 128 w 200"/>
                    <a:gd name="T81" fmla="*/ 600 h 425"/>
                    <a:gd name="T82" fmla="*/ 128 w 200"/>
                    <a:gd name="T83" fmla="*/ 600 h 4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0"/>
                    <a:gd name="T127" fmla="*/ 0 h 425"/>
                    <a:gd name="T128" fmla="*/ 200 w 200"/>
                    <a:gd name="T129" fmla="*/ 425 h 42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0" h="425">
                      <a:moveTo>
                        <a:pt x="100" y="425"/>
                      </a:moveTo>
                      <a:lnTo>
                        <a:pt x="115" y="423"/>
                      </a:lnTo>
                      <a:lnTo>
                        <a:pt x="131" y="415"/>
                      </a:lnTo>
                      <a:lnTo>
                        <a:pt x="146" y="402"/>
                      </a:lnTo>
                      <a:lnTo>
                        <a:pt x="160" y="384"/>
                      </a:lnTo>
                      <a:lnTo>
                        <a:pt x="171" y="363"/>
                      </a:lnTo>
                      <a:lnTo>
                        <a:pt x="181" y="339"/>
                      </a:lnTo>
                      <a:lnTo>
                        <a:pt x="188" y="310"/>
                      </a:lnTo>
                      <a:lnTo>
                        <a:pt x="196" y="279"/>
                      </a:lnTo>
                      <a:lnTo>
                        <a:pt x="200" y="247"/>
                      </a:lnTo>
                      <a:lnTo>
                        <a:pt x="200" y="212"/>
                      </a:lnTo>
                      <a:lnTo>
                        <a:pt x="200" y="178"/>
                      </a:lnTo>
                      <a:lnTo>
                        <a:pt x="196" y="145"/>
                      </a:lnTo>
                      <a:lnTo>
                        <a:pt x="188" y="115"/>
                      </a:lnTo>
                      <a:lnTo>
                        <a:pt x="181" y="88"/>
                      </a:lnTo>
                      <a:lnTo>
                        <a:pt x="171" y="63"/>
                      </a:lnTo>
                      <a:lnTo>
                        <a:pt x="160" y="42"/>
                      </a:lnTo>
                      <a:lnTo>
                        <a:pt x="146" y="25"/>
                      </a:lnTo>
                      <a:lnTo>
                        <a:pt x="131" y="11"/>
                      </a:lnTo>
                      <a:lnTo>
                        <a:pt x="115" y="4"/>
                      </a:lnTo>
                      <a:lnTo>
                        <a:pt x="100" y="0"/>
                      </a:lnTo>
                      <a:lnTo>
                        <a:pt x="83" y="4"/>
                      </a:lnTo>
                      <a:lnTo>
                        <a:pt x="68" y="11"/>
                      </a:lnTo>
                      <a:lnTo>
                        <a:pt x="54" y="25"/>
                      </a:lnTo>
                      <a:lnTo>
                        <a:pt x="41" y="42"/>
                      </a:lnTo>
                      <a:lnTo>
                        <a:pt x="29" y="63"/>
                      </a:lnTo>
                      <a:lnTo>
                        <a:pt x="20" y="88"/>
                      </a:lnTo>
                      <a:lnTo>
                        <a:pt x="12" y="115"/>
                      </a:lnTo>
                      <a:lnTo>
                        <a:pt x="4" y="145"/>
                      </a:lnTo>
                      <a:lnTo>
                        <a:pt x="0" y="178"/>
                      </a:lnTo>
                      <a:lnTo>
                        <a:pt x="0" y="212"/>
                      </a:lnTo>
                      <a:lnTo>
                        <a:pt x="0" y="247"/>
                      </a:lnTo>
                      <a:lnTo>
                        <a:pt x="4" y="279"/>
                      </a:lnTo>
                      <a:lnTo>
                        <a:pt x="12" y="310"/>
                      </a:lnTo>
                      <a:lnTo>
                        <a:pt x="20" y="339"/>
                      </a:lnTo>
                      <a:lnTo>
                        <a:pt x="29" y="363"/>
                      </a:lnTo>
                      <a:lnTo>
                        <a:pt x="41" y="384"/>
                      </a:lnTo>
                      <a:lnTo>
                        <a:pt x="54" y="402"/>
                      </a:lnTo>
                      <a:lnTo>
                        <a:pt x="68" y="415"/>
                      </a:lnTo>
                      <a:lnTo>
                        <a:pt x="83" y="423"/>
                      </a:lnTo>
                      <a:lnTo>
                        <a:pt x="100" y="425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7" name="Rectangle 18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1545" y="1552"/>
                  <a:ext cx="208" cy="86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Control</a:t>
                  </a:r>
                  <a:endParaRPr lang="en-US" sz="900" dirty="0">
                    <a:latin typeface="+mj-lt"/>
                  </a:endParaRPr>
                </a:p>
              </p:txBody>
            </p:sp>
          </p:grpSp>
          <p:grpSp>
            <p:nvGrpSpPr>
              <p:cNvPr id="149" name="Group 296"/>
              <p:cNvGrpSpPr>
                <a:grpSpLocks/>
              </p:cNvGrpSpPr>
              <p:nvPr/>
            </p:nvGrpSpPr>
            <p:grpSpPr bwMode="auto">
              <a:xfrm>
                <a:off x="7089775" y="2547938"/>
                <a:ext cx="530225" cy="523875"/>
                <a:chOff x="4466" y="1605"/>
                <a:chExt cx="334" cy="330"/>
              </a:xfrm>
            </p:grpSpPr>
            <p:sp>
              <p:nvSpPr>
                <p:cNvPr id="212" name="Line 182"/>
                <p:cNvSpPr>
                  <a:spLocks noChangeShapeType="1"/>
                </p:cNvSpPr>
                <p:nvPr/>
              </p:nvSpPr>
              <p:spPr bwMode="auto">
                <a:xfrm>
                  <a:off x="4466" y="1818"/>
                  <a:ext cx="211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3" name="Freeform 202"/>
                <p:cNvSpPr>
                  <a:spLocks/>
                </p:cNvSpPr>
                <p:nvPr/>
              </p:nvSpPr>
              <p:spPr bwMode="auto">
                <a:xfrm>
                  <a:off x="4704" y="1704"/>
                  <a:ext cx="96" cy="231"/>
                </a:xfrm>
                <a:custGeom>
                  <a:avLst/>
                  <a:gdLst>
                    <a:gd name="T0" fmla="*/ 96 w 98"/>
                    <a:gd name="T1" fmla="*/ 231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31 h 162"/>
                    <a:gd name="T8" fmla="*/ 96 w 98"/>
                    <a:gd name="T9" fmla="*/ 231 h 162"/>
                    <a:gd name="T10" fmla="*/ 96 w 98"/>
                    <a:gd name="T11" fmla="*/ 231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4" name="Rectangle 208"/>
                <p:cNvSpPr>
                  <a:spLocks noChangeArrowheads="1"/>
                </p:cNvSpPr>
                <p:nvPr/>
              </p:nvSpPr>
              <p:spPr bwMode="auto">
                <a:xfrm>
                  <a:off x="4722" y="1779"/>
                  <a:ext cx="63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W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5" name="Line 20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359" y="1712"/>
                  <a:ext cx="214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grpSp>
            <p:nvGrpSpPr>
              <p:cNvPr id="150" name="Group 294"/>
              <p:cNvGrpSpPr>
                <a:grpSpLocks/>
              </p:cNvGrpSpPr>
              <p:nvPr/>
            </p:nvGrpSpPr>
            <p:grpSpPr bwMode="auto">
              <a:xfrm>
                <a:off x="5484807" y="2619375"/>
                <a:ext cx="355600" cy="447675"/>
                <a:chOff x="3455" y="1650"/>
                <a:chExt cx="224" cy="282"/>
              </a:xfrm>
            </p:grpSpPr>
            <p:sp>
              <p:nvSpPr>
                <p:cNvPr id="208" name="Line 212"/>
                <p:cNvSpPr>
                  <a:spLocks noChangeShapeType="1"/>
                </p:cNvSpPr>
                <p:nvPr/>
              </p:nvSpPr>
              <p:spPr bwMode="auto">
                <a:xfrm>
                  <a:off x="3455" y="1826"/>
                  <a:ext cx="101" cy="1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9" name="Freeform 213"/>
                <p:cNvSpPr>
                  <a:spLocks/>
                </p:cNvSpPr>
                <p:nvPr/>
              </p:nvSpPr>
              <p:spPr bwMode="auto">
                <a:xfrm>
                  <a:off x="3583" y="1711"/>
                  <a:ext cx="96" cy="221"/>
                </a:xfrm>
                <a:custGeom>
                  <a:avLst/>
                  <a:gdLst>
                    <a:gd name="T0" fmla="*/ 96 w 98"/>
                    <a:gd name="T1" fmla="*/ 221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21 h 162"/>
                    <a:gd name="T8" fmla="*/ 96 w 98"/>
                    <a:gd name="T9" fmla="*/ 221 h 162"/>
                    <a:gd name="T10" fmla="*/ 96 w 98"/>
                    <a:gd name="T11" fmla="*/ 221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0" name="Rectangle 214"/>
                <p:cNvSpPr>
                  <a:spLocks noChangeArrowheads="1"/>
                </p:cNvSpPr>
                <p:nvPr/>
              </p:nvSpPr>
              <p:spPr bwMode="auto">
                <a:xfrm>
                  <a:off x="3601" y="1784"/>
                  <a:ext cx="61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M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1" name="Line 215"/>
                <p:cNvSpPr>
                  <a:spLocks noChangeShapeType="1"/>
                </p:cNvSpPr>
                <p:nvPr/>
              </p:nvSpPr>
              <p:spPr bwMode="auto">
                <a:xfrm rot="5400000">
                  <a:off x="3367" y="1739"/>
                  <a:ext cx="178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grpSp>
            <p:nvGrpSpPr>
              <p:cNvPr id="151" name="Group 295"/>
              <p:cNvGrpSpPr>
                <a:grpSpLocks/>
              </p:cNvGrpSpPr>
              <p:nvPr/>
            </p:nvGrpSpPr>
            <p:grpSpPr bwMode="auto">
              <a:xfrm>
                <a:off x="5414963" y="2295525"/>
                <a:ext cx="425450" cy="419100"/>
                <a:chOff x="3411" y="1446"/>
                <a:chExt cx="268" cy="264"/>
              </a:xfrm>
            </p:grpSpPr>
            <p:sp>
              <p:nvSpPr>
                <p:cNvPr id="204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3411" y="1608"/>
                  <a:ext cx="145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5" name="Freeform 218"/>
                <p:cNvSpPr>
                  <a:spLocks/>
                </p:cNvSpPr>
                <p:nvPr/>
              </p:nvSpPr>
              <p:spPr bwMode="auto">
                <a:xfrm>
                  <a:off x="3583" y="1495"/>
                  <a:ext cx="96" cy="215"/>
                </a:xfrm>
                <a:custGeom>
                  <a:avLst/>
                  <a:gdLst>
                    <a:gd name="T0" fmla="*/ 96 w 98"/>
                    <a:gd name="T1" fmla="*/ 215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15 h 162"/>
                    <a:gd name="T8" fmla="*/ 96 w 98"/>
                    <a:gd name="T9" fmla="*/ 215 h 162"/>
                    <a:gd name="T10" fmla="*/ 96 w 98"/>
                    <a:gd name="T11" fmla="*/ 215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6" name="Rectangle 219"/>
                <p:cNvSpPr>
                  <a:spLocks noChangeArrowheads="1"/>
                </p:cNvSpPr>
                <p:nvPr/>
              </p:nvSpPr>
              <p:spPr bwMode="auto">
                <a:xfrm>
                  <a:off x="3598" y="1566"/>
                  <a:ext cx="63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W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07" name="Line 22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331" y="1529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sp>
            <p:nvSpPr>
              <p:cNvPr id="152" name="Line 225"/>
              <p:cNvSpPr>
                <a:spLocks noChangeShapeType="1"/>
              </p:cNvSpPr>
              <p:nvPr/>
            </p:nvSpPr>
            <p:spPr bwMode="auto">
              <a:xfrm rot="5400000">
                <a:off x="6284912" y="3392488"/>
                <a:ext cx="89693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3" name="Line 226"/>
              <p:cNvSpPr>
                <a:spLocks noChangeShapeType="1"/>
              </p:cNvSpPr>
              <p:nvPr/>
            </p:nvSpPr>
            <p:spPr bwMode="auto">
              <a:xfrm rot="10800000">
                <a:off x="5886450" y="2552700"/>
                <a:ext cx="1201738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4" name="Line 227"/>
              <p:cNvSpPr>
                <a:spLocks noChangeShapeType="1"/>
              </p:cNvSpPr>
              <p:nvPr/>
            </p:nvSpPr>
            <p:spPr bwMode="auto">
              <a:xfrm rot="10800000" flipV="1">
                <a:off x="5838825" y="3009900"/>
                <a:ext cx="12858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6" name="Line 229"/>
              <p:cNvSpPr>
                <a:spLocks noChangeShapeType="1"/>
              </p:cNvSpPr>
              <p:nvPr/>
            </p:nvSpPr>
            <p:spPr bwMode="auto">
              <a:xfrm rot="5400000">
                <a:off x="6664325" y="5375275"/>
                <a:ext cx="1635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7" name="Line 230"/>
              <p:cNvSpPr>
                <a:spLocks noChangeShapeType="1"/>
              </p:cNvSpPr>
              <p:nvPr/>
            </p:nvSpPr>
            <p:spPr bwMode="auto">
              <a:xfrm rot="5400000">
                <a:off x="5965825" y="4106863"/>
                <a:ext cx="2700338" cy="3175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8" name="Line 231"/>
              <p:cNvSpPr>
                <a:spLocks noChangeShapeType="1"/>
              </p:cNvSpPr>
              <p:nvPr/>
            </p:nvSpPr>
            <p:spPr bwMode="auto">
              <a:xfrm>
                <a:off x="6743700" y="5459413"/>
                <a:ext cx="568325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9" name="Line 232"/>
              <p:cNvSpPr>
                <a:spLocks noChangeShapeType="1"/>
              </p:cNvSpPr>
              <p:nvPr/>
            </p:nvSpPr>
            <p:spPr bwMode="auto">
              <a:xfrm rot="10800000" flipV="1">
                <a:off x="5842000" y="2762250"/>
                <a:ext cx="14732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60" name="Group 293"/>
              <p:cNvGrpSpPr>
                <a:grpSpLocks/>
              </p:cNvGrpSpPr>
              <p:nvPr/>
            </p:nvGrpSpPr>
            <p:grpSpPr bwMode="auto">
              <a:xfrm>
                <a:off x="3452810" y="2106613"/>
                <a:ext cx="568325" cy="960438"/>
                <a:chOff x="2175" y="1327"/>
                <a:chExt cx="358" cy="605"/>
              </a:xfrm>
            </p:grpSpPr>
            <p:grpSp>
              <p:nvGrpSpPr>
                <p:cNvPr id="191" name="Group 292"/>
                <p:cNvGrpSpPr>
                  <a:grpSpLocks/>
                </p:cNvGrpSpPr>
                <p:nvPr/>
              </p:nvGrpSpPr>
              <p:grpSpPr bwMode="auto">
                <a:xfrm>
                  <a:off x="2208" y="1537"/>
                  <a:ext cx="325" cy="215"/>
                  <a:chOff x="2208" y="1537"/>
                  <a:chExt cx="325" cy="215"/>
                </a:xfrm>
              </p:grpSpPr>
              <p:sp>
                <p:nvSpPr>
                  <p:cNvPr id="201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50"/>
                    <a:ext cx="20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2" name="Freeform 235"/>
                  <p:cNvSpPr>
                    <a:spLocks/>
                  </p:cNvSpPr>
                  <p:nvPr/>
                </p:nvSpPr>
                <p:spPr bwMode="auto">
                  <a:xfrm>
                    <a:off x="2437" y="1537"/>
                    <a:ext cx="96" cy="215"/>
                  </a:xfrm>
                  <a:custGeom>
                    <a:avLst/>
                    <a:gdLst>
                      <a:gd name="T0" fmla="*/ 96 w 98"/>
                      <a:gd name="T1" fmla="*/ 215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215 h 162"/>
                      <a:gd name="T8" fmla="*/ 96 w 98"/>
                      <a:gd name="T9" fmla="*/ 215 h 162"/>
                      <a:gd name="T10" fmla="*/ 96 w 98"/>
                      <a:gd name="T11" fmla="*/ 215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3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2456" y="1608"/>
                    <a:ext cx="61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M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92" name="Group 291"/>
                <p:cNvGrpSpPr>
                  <a:grpSpLocks/>
                </p:cNvGrpSpPr>
                <p:nvPr/>
              </p:nvGrpSpPr>
              <p:grpSpPr bwMode="auto">
                <a:xfrm>
                  <a:off x="2184" y="1327"/>
                  <a:ext cx="349" cy="209"/>
                  <a:chOff x="2184" y="1327"/>
                  <a:chExt cx="349" cy="209"/>
                </a:xfrm>
              </p:grpSpPr>
              <p:sp>
                <p:nvSpPr>
                  <p:cNvPr id="198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2184" y="1437"/>
                    <a:ext cx="22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9" name="Freeform 240"/>
                  <p:cNvSpPr>
                    <a:spLocks/>
                  </p:cNvSpPr>
                  <p:nvPr/>
                </p:nvSpPr>
                <p:spPr bwMode="auto">
                  <a:xfrm>
                    <a:off x="2437" y="1327"/>
                    <a:ext cx="96" cy="209"/>
                  </a:xfrm>
                  <a:custGeom>
                    <a:avLst/>
                    <a:gdLst>
                      <a:gd name="T0" fmla="*/ 96 w 98"/>
                      <a:gd name="T1" fmla="*/ 209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209 h 162"/>
                      <a:gd name="T8" fmla="*/ 96 w 98"/>
                      <a:gd name="T9" fmla="*/ 209 h 162"/>
                      <a:gd name="T10" fmla="*/ 96 w 98"/>
                      <a:gd name="T11" fmla="*/ 209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2455" y="1396"/>
                    <a:ext cx="63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W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94" name="Group 290"/>
                <p:cNvGrpSpPr>
                  <a:grpSpLocks/>
                </p:cNvGrpSpPr>
                <p:nvPr/>
              </p:nvGrpSpPr>
              <p:grpSpPr bwMode="auto">
                <a:xfrm>
                  <a:off x="2175" y="1752"/>
                  <a:ext cx="358" cy="180"/>
                  <a:chOff x="2175" y="1752"/>
                  <a:chExt cx="358" cy="180"/>
                </a:xfrm>
              </p:grpSpPr>
              <p:sp>
                <p:nvSpPr>
                  <p:cNvPr id="195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2175" y="1827"/>
                    <a:ext cx="23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6" name="Freeform 246"/>
                  <p:cNvSpPr>
                    <a:spLocks/>
                  </p:cNvSpPr>
                  <p:nvPr/>
                </p:nvSpPr>
                <p:spPr bwMode="auto">
                  <a:xfrm>
                    <a:off x="2437" y="1752"/>
                    <a:ext cx="96" cy="180"/>
                  </a:xfrm>
                  <a:custGeom>
                    <a:avLst/>
                    <a:gdLst>
                      <a:gd name="T0" fmla="*/ 96 w 98"/>
                      <a:gd name="T1" fmla="*/ 180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180 h 162"/>
                      <a:gd name="T8" fmla="*/ 96 w 98"/>
                      <a:gd name="T9" fmla="*/ 180 h 162"/>
                      <a:gd name="T10" fmla="*/ 96 w 98"/>
                      <a:gd name="T11" fmla="*/ 180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7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796"/>
                    <a:ext cx="29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E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161" name="Line 250"/>
              <p:cNvSpPr>
                <a:spLocks noChangeShapeType="1"/>
              </p:cNvSpPr>
              <p:nvPr/>
            </p:nvSpPr>
            <p:spPr bwMode="auto">
              <a:xfrm rot="10800000">
                <a:off x="4019550" y="2290763"/>
                <a:ext cx="1406526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2" name="Line 251"/>
              <p:cNvSpPr>
                <a:spLocks noChangeShapeType="1"/>
              </p:cNvSpPr>
              <p:nvPr/>
            </p:nvSpPr>
            <p:spPr bwMode="auto">
              <a:xfrm rot="10800000">
                <a:off x="4035422" y="2619375"/>
                <a:ext cx="1457327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3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4" name="Line 253"/>
              <p:cNvSpPr>
                <a:spLocks noChangeShapeType="1"/>
              </p:cNvSpPr>
              <p:nvPr/>
            </p:nvSpPr>
            <p:spPr bwMode="auto">
              <a:xfrm flipH="1" flipV="1">
                <a:off x="1981200" y="1868488"/>
                <a:ext cx="0" cy="7175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5" name="Line 255"/>
              <p:cNvSpPr>
                <a:spLocks noChangeShapeType="1"/>
              </p:cNvSpPr>
              <p:nvPr/>
            </p:nvSpPr>
            <p:spPr bwMode="auto">
              <a:xfrm flipH="1" flipV="1">
                <a:off x="2600325" y="2581275"/>
                <a:ext cx="4968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6" name="Line 256"/>
              <p:cNvSpPr>
                <a:spLocks noChangeShapeType="1"/>
              </p:cNvSpPr>
              <p:nvPr/>
            </p:nvSpPr>
            <p:spPr bwMode="auto">
              <a:xfrm flipV="1">
                <a:off x="2600325" y="2581275"/>
                <a:ext cx="0" cy="13239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7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9" name="Line 259"/>
              <p:cNvSpPr>
                <a:spLocks noChangeShapeType="1"/>
              </p:cNvSpPr>
              <p:nvPr/>
            </p:nvSpPr>
            <p:spPr bwMode="auto">
              <a:xfrm>
                <a:off x="5410200" y="2857500"/>
                <a:ext cx="0" cy="26670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0" name="Line 260"/>
              <p:cNvSpPr>
                <a:spLocks noChangeShapeType="1"/>
              </p:cNvSpPr>
              <p:nvPr/>
            </p:nvSpPr>
            <p:spPr bwMode="auto">
              <a:xfrm rot="10800000">
                <a:off x="4038600" y="2984501"/>
                <a:ext cx="48418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1" name="Line 261"/>
              <p:cNvSpPr>
                <a:spLocks noChangeShapeType="1"/>
              </p:cNvSpPr>
              <p:nvPr/>
            </p:nvSpPr>
            <p:spPr bwMode="auto">
              <a:xfrm rot="10800000" flipV="1">
                <a:off x="4038600" y="2857500"/>
                <a:ext cx="13716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3" name="Line 263"/>
              <p:cNvSpPr>
                <a:spLocks noChangeShapeType="1"/>
              </p:cNvSpPr>
              <p:nvPr/>
            </p:nvSpPr>
            <p:spPr bwMode="auto">
              <a:xfrm rot="10800000" flipV="1">
                <a:off x="4762500" y="5524500"/>
                <a:ext cx="6477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0" name="Line 278"/>
              <p:cNvSpPr>
                <a:spLocks noChangeShapeType="1"/>
              </p:cNvSpPr>
              <p:nvPr/>
            </p:nvSpPr>
            <p:spPr bwMode="auto">
              <a:xfrm rot="10800000" flipV="1">
                <a:off x="7616825" y="2979738"/>
                <a:ext cx="2778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1" name="Line 279"/>
              <p:cNvSpPr>
                <a:spLocks noChangeShapeType="1"/>
              </p:cNvSpPr>
              <p:nvPr/>
            </p:nvSpPr>
            <p:spPr bwMode="auto">
              <a:xfrm rot="10800000" flipV="1">
                <a:off x="7620000" y="2781300"/>
                <a:ext cx="685800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2" name="Line 280"/>
              <p:cNvSpPr>
                <a:spLocks noChangeShapeType="1"/>
              </p:cNvSpPr>
              <p:nvPr/>
            </p:nvSpPr>
            <p:spPr bwMode="auto">
              <a:xfrm flipH="1" flipV="1">
                <a:off x="8305800" y="2781300"/>
                <a:ext cx="0" cy="355441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3" name="Line 281"/>
              <p:cNvSpPr>
                <a:spLocks noChangeShapeType="1"/>
              </p:cNvSpPr>
              <p:nvPr/>
            </p:nvSpPr>
            <p:spPr bwMode="auto">
              <a:xfrm rot="5400000" flipH="1">
                <a:off x="5410200" y="3440113"/>
                <a:ext cx="0" cy="57912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4" name="Line 282"/>
              <p:cNvSpPr>
                <a:spLocks noChangeShapeType="1"/>
              </p:cNvSpPr>
              <p:nvPr/>
            </p:nvSpPr>
            <p:spPr bwMode="auto">
              <a:xfrm flipH="1" flipV="1">
                <a:off x="2514600" y="3429000"/>
                <a:ext cx="0" cy="28956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5" name="Line 283"/>
              <p:cNvSpPr>
                <a:spLocks noChangeShapeType="1"/>
              </p:cNvSpPr>
              <p:nvPr/>
            </p:nvSpPr>
            <p:spPr bwMode="auto">
              <a:xfrm rot="10800000" flipV="1">
                <a:off x="2514600" y="3429000"/>
                <a:ext cx="7620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46" name="Straight Connector 245"/>
            <p:cNvCxnSpPr>
              <a:stCxn id="167" idx="0"/>
              <a:endCxn id="258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7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8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64" name="Straight Connector 263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68" name="Straight Connector 267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34A4B-CFB5-415B-A5A5-FA1F4071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23C30-B8DA-4D35-9762-D15C2AEB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Number Placeholder 2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91" name="Group 390"/>
          <p:cNvGrpSpPr/>
          <p:nvPr/>
        </p:nvGrpSpPr>
        <p:grpSpPr>
          <a:xfrm>
            <a:off x="3512831" y="672737"/>
            <a:ext cx="8267200" cy="5786306"/>
            <a:chOff x="1675421" y="838200"/>
            <a:chExt cx="8267200" cy="5786306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 flipV="1">
              <a:off x="4625185" y="2166938"/>
              <a:ext cx="807243" cy="604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472115" y="2365375"/>
              <a:ext cx="182563" cy="392113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4227515" y="1651000"/>
              <a:ext cx="374650" cy="1028700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 rot="16200000" flipH="1">
              <a:off x="4189415" y="2073275"/>
              <a:ext cx="4556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5495927" y="2493963"/>
              <a:ext cx="10160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EX</a:t>
              </a:r>
              <a:endParaRPr lang="en-US" sz="800">
                <a:latin typeface="+mj-lt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5472115" y="1965325"/>
              <a:ext cx="182563" cy="400050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5526090" y="2095500"/>
              <a:ext cx="8731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>
                <a:latin typeface="+mj-lt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5472115" y="1576388"/>
              <a:ext cx="182563" cy="395288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5492752" y="1701800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5416552" y="2530475"/>
              <a:ext cx="46038" cy="60325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5416552" y="1736725"/>
              <a:ext cx="46038" cy="61913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5334002" y="1766888"/>
              <a:ext cx="98425" cy="796925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7529797" y="2359628"/>
              <a:ext cx="182563" cy="392113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7536701" y="1972138"/>
              <a:ext cx="182563" cy="400050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8988197" y="2365375"/>
              <a:ext cx="184150" cy="392113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5416552" y="2132013"/>
              <a:ext cx="46038" cy="60325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9" name="Rectangle 165"/>
            <p:cNvSpPr>
              <a:spLocks noChangeArrowheads="1"/>
            </p:cNvSpPr>
            <p:nvPr/>
          </p:nvSpPr>
          <p:spPr bwMode="auto">
            <a:xfrm>
              <a:off x="7554915" y="2095500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50" name="Rectangle 166"/>
            <p:cNvSpPr>
              <a:spLocks noChangeArrowheads="1"/>
            </p:cNvSpPr>
            <p:nvPr/>
          </p:nvSpPr>
          <p:spPr bwMode="auto">
            <a:xfrm>
              <a:off x="7585077" y="2501900"/>
              <a:ext cx="8731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51" name="Rectangle 167"/>
            <p:cNvSpPr>
              <a:spLocks noChangeArrowheads="1"/>
            </p:cNvSpPr>
            <p:nvPr/>
          </p:nvSpPr>
          <p:spPr bwMode="auto">
            <a:xfrm>
              <a:off x="9005717" y="2506663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55" name="Freeform 171"/>
            <p:cNvSpPr>
              <a:spLocks/>
            </p:cNvSpPr>
            <p:nvPr/>
          </p:nvSpPr>
          <p:spPr bwMode="auto">
            <a:xfrm>
              <a:off x="4408490" y="1143000"/>
              <a:ext cx="652463" cy="914400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58" name="Group 201"/>
            <p:cNvGrpSpPr>
              <a:grpSpLocks/>
            </p:cNvGrpSpPr>
            <p:nvPr/>
          </p:nvGrpSpPr>
          <p:grpSpPr bwMode="auto">
            <a:xfrm>
              <a:off x="3705227" y="838200"/>
              <a:ext cx="703263" cy="498475"/>
              <a:chOff x="1374" y="624"/>
              <a:chExt cx="443" cy="314"/>
            </a:xfrm>
          </p:grpSpPr>
          <p:sp>
            <p:nvSpPr>
              <p:cNvPr id="183" name="Freeform 175"/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Rectangle 176"/>
              <p:cNvSpPr>
                <a:spLocks noChangeArrowheads="1"/>
              </p:cNvSpPr>
              <p:nvPr/>
            </p:nvSpPr>
            <p:spPr bwMode="auto">
              <a:xfrm>
                <a:off x="1448" y="660"/>
                <a:ext cx="296" cy="2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Hazard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Detection</a:t>
                </a:r>
              </a:p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Unit</a:t>
                </a:r>
                <a:endParaRPr lang="en-US" sz="1200" dirty="0">
                  <a:latin typeface="+mj-lt"/>
                </a:endParaRPr>
              </a:p>
            </p:txBody>
          </p:sp>
        </p:grpSp>
        <p:sp>
          <p:nvSpPr>
            <p:cNvPr id="159" name="Freeform 177"/>
            <p:cNvSpPr>
              <a:spLocks/>
            </p:cNvSpPr>
            <p:nvPr/>
          </p:nvSpPr>
          <p:spPr bwMode="auto">
            <a:xfrm>
              <a:off x="4908552" y="2551113"/>
              <a:ext cx="58738" cy="53975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0" name="Line 178"/>
            <p:cNvSpPr>
              <a:spLocks noChangeShapeType="1"/>
            </p:cNvSpPr>
            <p:nvPr/>
          </p:nvSpPr>
          <p:spPr bwMode="auto">
            <a:xfrm flipH="1">
              <a:off x="4805365" y="2574925"/>
              <a:ext cx="128588" cy="476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1" name="Rectangle 179"/>
            <p:cNvSpPr>
              <a:spLocks noChangeArrowheads="1"/>
            </p:cNvSpPr>
            <p:nvPr/>
          </p:nvSpPr>
          <p:spPr bwMode="auto">
            <a:xfrm>
              <a:off x="4725990" y="2519363"/>
              <a:ext cx="5080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0</a:t>
              </a:r>
              <a:endParaRPr lang="en-US" sz="1200">
                <a:latin typeface="+mj-lt"/>
              </a:endParaRPr>
            </a:p>
          </p:txBody>
        </p:sp>
        <p:sp>
          <p:nvSpPr>
            <p:cNvPr id="162" name="Freeform 180"/>
            <p:cNvSpPr>
              <a:spLocks/>
            </p:cNvSpPr>
            <p:nvPr/>
          </p:nvSpPr>
          <p:spPr bwMode="auto">
            <a:xfrm>
              <a:off x="5035552" y="2005013"/>
              <a:ext cx="47625" cy="57150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3" name="Freeform 181"/>
            <p:cNvSpPr>
              <a:spLocks/>
            </p:cNvSpPr>
            <p:nvPr/>
          </p:nvSpPr>
          <p:spPr bwMode="auto">
            <a:xfrm>
              <a:off x="4449765" y="990600"/>
              <a:ext cx="1506538" cy="114300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5" name="Freeform 183"/>
            <p:cNvSpPr>
              <a:spLocks/>
            </p:cNvSpPr>
            <p:nvPr/>
          </p:nvSpPr>
          <p:spPr bwMode="auto">
            <a:xfrm>
              <a:off x="4408490" y="955675"/>
              <a:ext cx="55563" cy="66675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6" name="Rectangle 184"/>
            <p:cNvSpPr>
              <a:spLocks noChangeArrowheads="1"/>
            </p:cNvSpPr>
            <p:nvPr/>
          </p:nvSpPr>
          <p:spPr bwMode="auto">
            <a:xfrm>
              <a:off x="4689477" y="838200"/>
              <a:ext cx="75501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D/</a:t>
              </a:r>
              <a:r>
                <a:rPr lang="en-US" sz="1000" dirty="0" err="1">
                  <a:solidFill>
                    <a:srgbClr val="EB7500"/>
                  </a:solidFill>
                  <a:latin typeface="+mj-lt"/>
                </a:rPr>
                <a:t>E.MemRead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67" name="Rectangle 185"/>
            <p:cNvSpPr>
              <a:spLocks noChangeArrowheads="1"/>
            </p:cNvSpPr>
            <p:nvPr/>
          </p:nvSpPr>
          <p:spPr bwMode="auto">
            <a:xfrm rot="16200000">
              <a:off x="1518258" y="2018505"/>
              <a:ext cx="468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PC Write</a:t>
              </a:r>
              <a:endParaRPr lang="en-US" sz="1000" dirty="0">
                <a:latin typeface="+mj-lt"/>
              </a:endParaRPr>
            </a:p>
          </p:txBody>
        </p:sp>
        <p:grpSp>
          <p:nvGrpSpPr>
            <p:cNvPr id="168" name="Group 202"/>
            <p:cNvGrpSpPr>
              <a:grpSpLocks/>
            </p:cNvGrpSpPr>
            <p:nvPr/>
          </p:nvGrpSpPr>
          <p:grpSpPr bwMode="auto">
            <a:xfrm>
              <a:off x="4972052" y="2052638"/>
              <a:ext cx="184150" cy="646113"/>
              <a:chOff x="2172" y="1389"/>
              <a:chExt cx="116" cy="407"/>
            </a:xfrm>
          </p:grpSpPr>
          <p:sp>
            <p:nvSpPr>
              <p:cNvPr id="179" name="AutoShape 187"/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Rectangle 188"/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181" name="Rectangle 189"/>
              <p:cNvSpPr>
                <a:spLocks noChangeArrowheads="1"/>
              </p:cNvSpPr>
              <p:nvPr/>
            </p:nvSpPr>
            <p:spPr bwMode="auto">
              <a:xfrm>
                <a:off x="2213" y="1512"/>
                <a:ext cx="53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182" name="Rectangle 190"/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</p:grpSp>
        <p:sp>
          <p:nvSpPr>
            <p:cNvPr id="171" name="Rectangle 193"/>
            <p:cNvSpPr>
              <a:spLocks noChangeArrowheads="1"/>
            </p:cNvSpPr>
            <p:nvPr/>
          </p:nvSpPr>
          <p:spPr bwMode="auto">
            <a:xfrm rot="16200000">
              <a:off x="2675104" y="1747439"/>
              <a:ext cx="50494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F/D Write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74" name="Line 196"/>
            <p:cNvSpPr>
              <a:spLocks noChangeShapeType="1"/>
            </p:cNvSpPr>
            <p:nvPr/>
          </p:nvSpPr>
          <p:spPr bwMode="auto">
            <a:xfrm flipV="1">
              <a:off x="4057652" y="1347788"/>
              <a:ext cx="0" cy="4595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7" name="Line 199"/>
            <p:cNvSpPr>
              <a:spLocks noChangeShapeType="1"/>
            </p:cNvSpPr>
            <p:nvPr/>
          </p:nvSpPr>
          <p:spPr bwMode="auto">
            <a:xfrm flipV="1">
              <a:off x="3498852" y="1223963"/>
              <a:ext cx="0" cy="938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8" name="Line 200"/>
            <p:cNvSpPr>
              <a:spLocks noChangeShapeType="1"/>
            </p:cNvSpPr>
            <p:nvPr/>
          </p:nvSpPr>
          <p:spPr bwMode="auto">
            <a:xfrm>
              <a:off x="3494090" y="1219200"/>
              <a:ext cx="211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1695559" y="1310113"/>
              <a:ext cx="8247062" cy="5314393"/>
              <a:chOff x="1963738" y="857807"/>
              <a:chExt cx="8247062" cy="5314393"/>
            </a:xfrm>
          </p:grpSpPr>
          <p:grpSp>
            <p:nvGrpSpPr>
              <p:cNvPr id="206" name="Group 184"/>
              <p:cNvGrpSpPr>
                <a:grpSpLocks/>
              </p:cNvGrpSpPr>
              <p:nvPr/>
            </p:nvGrpSpPr>
            <p:grpSpPr bwMode="auto">
              <a:xfrm>
                <a:off x="1963738" y="857807"/>
                <a:ext cx="8247062" cy="5314393"/>
                <a:chOff x="277" y="782"/>
                <a:chExt cx="4820" cy="3106"/>
              </a:xfrm>
            </p:grpSpPr>
            <p:sp>
              <p:nvSpPr>
                <p:cNvPr id="212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" y="2121"/>
                  <a:ext cx="177" cy="384"/>
                </a:xfrm>
                <a:prstGeom prst="rect">
                  <a:avLst/>
                </a:prstGeom>
                <a:solidFill>
                  <a:srgbClr val="FFE6CD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3" name="Rectangle 2"/>
                <p:cNvSpPr>
                  <a:spLocks noChangeArrowheads="1"/>
                </p:cNvSpPr>
                <p:nvPr/>
              </p:nvSpPr>
              <p:spPr bwMode="auto">
                <a:xfrm>
                  <a:off x="854" y="2034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4" name="Rectangle 3"/>
                <p:cNvSpPr>
                  <a:spLocks noChangeArrowheads="1"/>
                </p:cNvSpPr>
                <p:nvPr/>
              </p:nvSpPr>
              <p:spPr bwMode="auto">
                <a:xfrm>
                  <a:off x="5003" y="2113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5" name="Rectangle 4"/>
                <p:cNvSpPr>
                  <a:spLocks noChangeArrowheads="1"/>
                </p:cNvSpPr>
                <p:nvPr/>
              </p:nvSpPr>
              <p:spPr bwMode="auto">
                <a:xfrm>
                  <a:off x="4995" y="2186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15" y="2005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7" name="Rectangle 6"/>
                <p:cNvSpPr>
                  <a:spLocks noChangeArrowheads="1"/>
                </p:cNvSpPr>
                <p:nvPr/>
              </p:nvSpPr>
              <p:spPr bwMode="auto">
                <a:xfrm>
                  <a:off x="3574" y="3197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8" name="Rectangle 7"/>
                <p:cNvSpPr>
                  <a:spLocks noChangeArrowheads="1"/>
                </p:cNvSpPr>
                <p:nvPr/>
              </p:nvSpPr>
              <p:spPr bwMode="auto">
                <a:xfrm>
                  <a:off x="3079" y="2986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20" name="Freeform 13"/>
                <p:cNvSpPr>
                  <a:spLocks/>
                </p:cNvSpPr>
                <p:nvPr/>
              </p:nvSpPr>
              <p:spPr bwMode="auto">
                <a:xfrm>
                  <a:off x="3636" y="3567"/>
                  <a:ext cx="29" cy="38"/>
                </a:xfrm>
                <a:custGeom>
                  <a:avLst/>
                  <a:gdLst>
                    <a:gd name="T0" fmla="*/ 29 w 25"/>
                    <a:gd name="T1" fmla="*/ 0 h 25"/>
                    <a:gd name="T2" fmla="*/ 29 w 25"/>
                    <a:gd name="T3" fmla="*/ 38 h 25"/>
                    <a:gd name="T4" fmla="*/ 0 w 25"/>
                    <a:gd name="T5" fmla="*/ 20 h 25"/>
                    <a:gd name="T6" fmla="*/ 29 w 25"/>
                    <a:gd name="T7" fmla="*/ 0 h 25"/>
                    <a:gd name="T8" fmla="*/ 29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25" y="0"/>
                      </a:moveTo>
                      <a:lnTo>
                        <a:pt x="25" y="25"/>
                      </a:lnTo>
                      <a:lnTo>
                        <a:pt x="0" y="13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1" name="Freeform 14"/>
                <p:cNvSpPr>
                  <a:spLocks/>
                </p:cNvSpPr>
                <p:nvPr/>
              </p:nvSpPr>
              <p:spPr bwMode="auto">
                <a:xfrm>
                  <a:off x="3663" y="1516"/>
                  <a:ext cx="1117" cy="2071"/>
                </a:xfrm>
                <a:custGeom>
                  <a:avLst/>
                  <a:gdLst>
                    <a:gd name="T0" fmla="*/ 1117 w 947"/>
                    <a:gd name="T1" fmla="*/ 0 h 1357"/>
                    <a:gd name="T2" fmla="*/ 1117 w 947"/>
                    <a:gd name="T3" fmla="*/ 2071 h 1357"/>
                    <a:gd name="T4" fmla="*/ 0 w 947"/>
                    <a:gd name="T5" fmla="*/ 2071 h 1357"/>
                    <a:gd name="T6" fmla="*/ 0 60000 65536"/>
                    <a:gd name="T7" fmla="*/ 0 60000 65536"/>
                    <a:gd name="T8" fmla="*/ 0 60000 65536"/>
                    <a:gd name="T9" fmla="*/ 0 w 947"/>
                    <a:gd name="T10" fmla="*/ 0 h 1357"/>
                    <a:gd name="T11" fmla="*/ 947 w 947"/>
                    <a:gd name="T12" fmla="*/ 1357 h 13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47" h="1357">
                      <a:moveTo>
                        <a:pt x="947" y="0"/>
                      </a:moveTo>
                      <a:lnTo>
                        <a:pt x="947" y="1357"/>
                      </a:lnTo>
                      <a:lnTo>
                        <a:pt x="0" y="1357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2" name="Line 15"/>
                <p:cNvSpPr>
                  <a:spLocks noChangeShapeType="1"/>
                </p:cNvSpPr>
                <p:nvPr/>
              </p:nvSpPr>
              <p:spPr bwMode="auto">
                <a:xfrm>
                  <a:off x="4650" y="1516"/>
                  <a:ext cx="128" cy="3"/>
                </a:xfrm>
                <a:prstGeom prst="line">
                  <a:avLst/>
                </a:prstGeom>
                <a:noFill/>
                <a:ln w="952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3" name="Freeform 16"/>
                <p:cNvSpPr>
                  <a:spLocks/>
                </p:cNvSpPr>
                <p:nvPr/>
              </p:nvSpPr>
              <p:spPr bwMode="auto">
                <a:xfrm>
                  <a:off x="3670" y="1267"/>
                  <a:ext cx="252" cy="2209"/>
                </a:xfrm>
                <a:custGeom>
                  <a:avLst/>
                  <a:gdLst>
                    <a:gd name="T0" fmla="*/ 250 w 214"/>
                    <a:gd name="T1" fmla="*/ 0 h 1447"/>
                    <a:gd name="T2" fmla="*/ 252 w 214"/>
                    <a:gd name="T3" fmla="*/ 2209 h 1447"/>
                    <a:gd name="T4" fmla="*/ 0 w 214"/>
                    <a:gd name="T5" fmla="*/ 2209 h 1447"/>
                    <a:gd name="T6" fmla="*/ 0 60000 65536"/>
                    <a:gd name="T7" fmla="*/ 0 60000 65536"/>
                    <a:gd name="T8" fmla="*/ 0 60000 65536"/>
                    <a:gd name="T9" fmla="*/ 0 w 214"/>
                    <a:gd name="T10" fmla="*/ 0 h 1447"/>
                    <a:gd name="T11" fmla="*/ 214 w 214"/>
                    <a:gd name="T12" fmla="*/ 1447 h 14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" h="1447">
                      <a:moveTo>
                        <a:pt x="212" y="0"/>
                      </a:moveTo>
                      <a:lnTo>
                        <a:pt x="214" y="1447"/>
                      </a:lnTo>
                      <a:lnTo>
                        <a:pt x="0" y="1447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5" name="Freeform 20"/>
                <p:cNvSpPr>
                  <a:spLocks/>
                </p:cNvSpPr>
                <p:nvPr/>
              </p:nvSpPr>
              <p:spPr bwMode="auto">
                <a:xfrm>
                  <a:off x="1787" y="2279"/>
                  <a:ext cx="28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28 w 25"/>
                    <a:gd name="T5" fmla="*/ 20 h 24"/>
                    <a:gd name="T6" fmla="*/ 0 w 25"/>
                    <a:gd name="T7" fmla="*/ 2 h 24"/>
                    <a:gd name="T8" fmla="*/ 0 w 25"/>
                    <a:gd name="T9" fmla="*/ 2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6" name="Freeform 21"/>
                <p:cNvSpPr>
                  <a:spLocks/>
                </p:cNvSpPr>
                <p:nvPr/>
              </p:nvSpPr>
              <p:spPr bwMode="auto">
                <a:xfrm>
                  <a:off x="549" y="1872"/>
                  <a:ext cx="364" cy="868"/>
                </a:xfrm>
                <a:custGeom>
                  <a:avLst/>
                  <a:gdLst>
                    <a:gd name="T0" fmla="*/ 364 w 308"/>
                    <a:gd name="T1" fmla="*/ 868 h 569"/>
                    <a:gd name="T2" fmla="*/ 364 w 308"/>
                    <a:gd name="T3" fmla="*/ 0 h 569"/>
                    <a:gd name="T4" fmla="*/ 0 w 308"/>
                    <a:gd name="T5" fmla="*/ 0 h 569"/>
                    <a:gd name="T6" fmla="*/ 0 w 308"/>
                    <a:gd name="T7" fmla="*/ 868 h 569"/>
                    <a:gd name="T8" fmla="*/ 364 w 308"/>
                    <a:gd name="T9" fmla="*/ 868 h 569"/>
                    <a:gd name="T10" fmla="*/ 364 w 308"/>
                    <a:gd name="T11" fmla="*/ 868 h 5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8"/>
                    <a:gd name="T19" fmla="*/ 0 h 569"/>
                    <a:gd name="T20" fmla="*/ 308 w 308"/>
                    <a:gd name="T21" fmla="*/ 569 h 56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8" h="569">
                      <a:moveTo>
                        <a:pt x="308" y="569"/>
                      </a:moveTo>
                      <a:lnTo>
                        <a:pt x="308" y="0"/>
                      </a:lnTo>
                      <a:lnTo>
                        <a:pt x="0" y="0"/>
                      </a:lnTo>
                      <a:lnTo>
                        <a:pt x="0" y="569"/>
                      </a:lnTo>
                      <a:lnTo>
                        <a:pt x="308" y="569"/>
                      </a:lnTo>
                    </a:path>
                  </a:pathLst>
                </a:cu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7" name="Freeform 22"/>
                <p:cNvSpPr>
                  <a:spLocks/>
                </p:cNvSpPr>
                <p:nvPr/>
              </p:nvSpPr>
              <p:spPr bwMode="auto">
                <a:xfrm>
                  <a:off x="4072" y="1849"/>
                  <a:ext cx="365" cy="871"/>
                </a:xfrm>
                <a:custGeom>
                  <a:avLst/>
                  <a:gdLst>
                    <a:gd name="T0" fmla="*/ 365 w 309"/>
                    <a:gd name="T1" fmla="*/ 868 h 571"/>
                    <a:gd name="T2" fmla="*/ 365 w 309"/>
                    <a:gd name="T3" fmla="*/ 0 h 571"/>
                    <a:gd name="T4" fmla="*/ 0 w 309"/>
                    <a:gd name="T5" fmla="*/ 0 h 571"/>
                    <a:gd name="T6" fmla="*/ 0 w 309"/>
                    <a:gd name="T7" fmla="*/ 871 h 571"/>
                    <a:gd name="T8" fmla="*/ 365 w 309"/>
                    <a:gd name="T9" fmla="*/ 871 h 571"/>
                    <a:gd name="T10" fmla="*/ 365 w 309"/>
                    <a:gd name="T11" fmla="*/ 871 h 57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9"/>
                    <a:gd name="T19" fmla="*/ 0 h 571"/>
                    <a:gd name="T20" fmla="*/ 309 w 309"/>
                    <a:gd name="T21" fmla="*/ 571 h 57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9" h="571">
                      <a:moveTo>
                        <a:pt x="309" y="569"/>
                      </a:moveTo>
                      <a:lnTo>
                        <a:pt x="309" y="0"/>
                      </a:lnTo>
                      <a:lnTo>
                        <a:pt x="0" y="0"/>
                      </a:lnTo>
                      <a:lnTo>
                        <a:pt x="0" y="571"/>
                      </a:lnTo>
                      <a:lnTo>
                        <a:pt x="309" y="571"/>
                      </a:lnTo>
                    </a:path>
                  </a:pathLst>
                </a:cu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8" name="Freeform 23"/>
                <p:cNvSpPr>
                  <a:spLocks/>
                </p:cNvSpPr>
                <p:nvPr/>
              </p:nvSpPr>
              <p:spPr bwMode="auto">
                <a:xfrm>
                  <a:off x="1787" y="1835"/>
                  <a:ext cx="28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28 w 25"/>
                    <a:gd name="T5" fmla="*/ 20 h 24"/>
                    <a:gd name="T6" fmla="*/ 0 w 25"/>
                    <a:gd name="T7" fmla="*/ 3 h 24"/>
                    <a:gd name="T8" fmla="*/ 0 w 25"/>
                    <a:gd name="T9" fmla="*/ 3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9" name="Freeform 24"/>
                <p:cNvSpPr>
                  <a:spLocks/>
                </p:cNvSpPr>
                <p:nvPr/>
              </p:nvSpPr>
              <p:spPr bwMode="auto">
                <a:xfrm>
                  <a:off x="1787" y="2500"/>
                  <a:ext cx="28" cy="39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9 h 25"/>
                    <a:gd name="T4" fmla="*/ 28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0" name="Freeform 25"/>
                <p:cNvSpPr>
                  <a:spLocks/>
                </p:cNvSpPr>
                <p:nvPr/>
              </p:nvSpPr>
              <p:spPr bwMode="auto">
                <a:xfrm>
                  <a:off x="2975" y="2418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18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1" name="Freeform 26"/>
                <p:cNvSpPr>
                  <a:spLocks/>
                </p:cNvSpPr>
                <p:nvPr/>
              </p:nvSpPr>
              <p:spPr bwMode="auto">
                <a:xfrm>
                  <a:off x="2975" y="2555"/>
                  <a:ext cx="30" cy="39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9 h 25"/>
                    <a:gd name="T4" fmla="*/ 30 w 25"/>
                    <a:gd name="T5" fmla="*/ 22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2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117" y="2577"/>
                  <a:ext cx="197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3" name="Freeform 29"/>
                <p:cNvSpPr>
                  <a:spLocks/>
                </p:cNvSpPr>
                <p:nvPr/>
              </p:nvSpPr>
              <p:spPr bwMode="auto">
                <a:xfrm>
                  <a:off x="4894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4" name="Freeform 30"/>
                <p:cNvSpPr>
                  <a:spLocks/>
                </p:cNvSpPr>
                <p:nvPr/>
              </p:nvSpPr>
              <p:spPr bwMode="auto">
                <a:xfrm>
                  <a:off x="4894" y="2542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17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5" name="Line 31"/>
                <p:cNvSpPr>
                  <a:spLocks noChangeShapeType="1"/>
                </p:cNvSpPr>
                <p:nvPr/>
              </p:nvSpPr>
              <p:spPr bwMode="auto">
                <a:xfrm>
                  <a:off x="461" y="2311"/>
                  <a:ext cx="64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6" name="Freeform 32"/>
                <p:cNvSpPr>
                  <a:spLocks/>
                </p:cNvSpPr>
                <p:nvPr/>
              </p:nvSpPr>
              <p:spPr bwMode="auto">
                <a:xfrm>
                  <a:off x="515" y="2293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21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7" name="Freeform 33"/>
                <p:cNvSpPr>
                  <a:spLocks/>
                </p:cNvSpPr>
                <p:nvPr/>
              </p:nvSpPr>
              <p:spPr bwMode="auto">
                <a:xfrm>
                  <a:off x="1724" y="1247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8" name="Freeform 34"/>
                <p:cNvSpPr>
                  <a:spLocks/>
                </p:cNvSpPr>
                <p:nvPr/>
              </p:nvSpPr>
              <p:spPr bwMode="auto">
                <a:xfrm>
                  <a:off x="1787" y="2056"/>
                  <a:ext cx="28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8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9" name="Freeform 35"/>
                <p:cNvSpPr>
                  <a:spLocks/>
                </p:cNvSpPr>
                <p:nvPr/>
              </p:nvSpPr>
              <p:spPr bwMode="auto">
                <a:xfrm>
                  <a:off x="1817" y="1752"/>
                  <a:ext cx="430" cy="871"/>
                </a:xfrm>
                <a:custGeom>
                  <a:avLst/>
                  <a:gdLst>
                    <a:gd name="T0" fmla="*/ 430 w 364"/>
                    <a:gd name="T1" fmla="*/ 871 h 570"/>
                    <a:gd name="T2" fmla="*/ 430 w 364"/>
                    <a:gd name="T3" fmla="*/ 0 h 570"/>
                    <a:gd name="T4" fmla="*/ 0 w 364"/>
                    <a:gd name="T5" fmla="*/ 0 h 570"/>
                    <a:gd name="T6" fmla="*/ 0 w 364"/>
                    <a:gd name="T7" fmla="*/ 871 h 570"/>
                    <a:gd name="T8" fmla="*/ 430 w 364"/>
                    <a:gd name="T9" fmla="*/ 871 h 570"/>
                    <a:gd name="T10" fmla="*/ 430 w 364"/>
                    <a:gd name="T11" fmla="*/ 871 h 5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64"/>
                    <a:gd name="T19" fmla="*/ 0 h 570"/>
                    <a:gd name="T20" fmla="*/ 364 w 364"/>
                    <a:gd name="T21" fmla="*/ 570 h 5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64" h="570">
                      <a:moveTo>
                        <a:pt x="364" y="570"/>
                      </a:moveTo>
                      <a:lnTo>
                        <a:pt x="364" y="0"/>
                      </a:lnTo>
                      <a:lnTo>
                        <a:pt x="0" y="0"/>
                      </a:lnTo>
                      <a:lnTo>
                        <a:pt x="0" y="570"/>
                      </a:lnTo>
                      <a:lnTo>
                        <a:pt x="364" y="570"/>
                      </a:lnTo>
                    </a:path>
                  </a:pathLst>
                </a:custGeom>
                <a:solidFill>
                  <a:srgbClr val="CCFFFF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0" name="Freeform 36"/>
                <p:cNvSpPr>
                  <a:spLocks/>
                </p:cNvSpPr>
                <p:nvPr/>
              </p:nvSpPr>
              <p:spPr bwMode="auto">
                <a:xfrm>
                  <a:off x="1497" y="2421"/>
                  <a:ext cx="3600" cy="1389"/>
                </a:xfrm>
                <a:custGeom>
                  <a:avLst/>
                  <a:gdLst>
                    <a:gd name="T0" fmla="*/ 299 w 3050"/>
                    <a:gd name="T1" fmla="*/ 99 h 910"/>
                    <a:gd name="T2" fmla="*/ 0 w 3050"/>
                    <a:gd name="T3" fmla="*/ 99 h 910"/>
                    <a:gd name="T4" fmla="*/ 0 w 3050"/>
                    <a:gd name="T5" fmla="*/ 1389 h 910"/>
                    <a:gd name="T6" fmla="*/ 3600 w 3050"/>
                    <a:gd name="T7" fmla="*/ 1389 h 910"/>
                    <a:gd name="T8" fmla="*/ 3600 w 3050"/>
                    <a:gd name="T9" fmla="*/ 0 h 910"/>
                    <a:gd name="T10" fmla="*/ 3537 w 3050"/>
                    <a:gd name="T11" fmla="*/ 0 h 9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50"/>
                    <a:gd name="T19" fmla="*/ 0 h 910"/>
                    <a:gd name="T20" fmla="*/ 3050 w 3050"/>
                    <a:gd name="T21" fmla="*/ 910 h 9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50" h="910">
                      <a:moveTo>
                        <a:pt x="253" y="65"/>
                      </a:moveTo>
                      <a:lnTo>
                        <a:pt x="0" y="65"/>
                      </a:lnTo>
                      <a:lnTo>
                        <a:pt x="0" y="910"/>
                      </a:lnTo>
                      <a:lnTo>
                        <a:pt x="3050" y="910"/>
                      </a:lnTo>
                      <a:lnTo>
                        <a:pt x="3050" y="0"/>
                      </a:lnTo>
                      <a:lnTo>
                        <a:pt x="299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244" y="1855"/>
                  <a:ext cx="552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2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922" y="2574"/>
                  <a:ext cx="6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3" name="Line 39"/>
                <p:cNvSpPr>
                  <a:spLocks noChangeShapeType="1"/>
                </p:cNvSpPr>
                <p:nvPr/>
              </p:nvSpPr>
              <p:spPr bwMode="auto">
                <a:xfrm>
                  <a:off x="1244" y="2076"/>
                  <a:ext cx="554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4" name="Freeform 40"/>
                <p:cNvSpPr>
                  <a:spLocks/>
                </p:cNvSpPr>
                <p:nvPr/>
              </p:nvSpPr>
              <p:spPr bwMode="auto">
                <a:xfrm>
                  <a:off x="2452" y="2418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18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5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2602" y="2436"/>
                  <a:ext cx="386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6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247" y="2436"/>
                  <a:ext cx="212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7" name="Freeform 43"/>
                <p:cNvSpPr>
                  <a:spLocks/>
                </p:cNvSpPr>
                <p:nvPr/>
              </p:nvSpPr>
              <p:spPr bwMode="auto">
                <a:xfrm>
                  <a:off x="3972" y="2267"/>
                  <a:ext cx="29" cy="35"/>
                </a:xfrm>
                <a:custGeom>
                  <a:avLst/>
                  <a:gdLst>
                    <a:gd name="T0" fmla="*/ 15 w 24"/>
                    <a:gd name="T1" fmla="*/ 35 h 23"/>
                    <a:gd name="T2" fmla="*/ 17 w 24"/>
                    <a:gd name="T3" fmla="*/ 35 h 23"/>
                    <a:gd name="T4" fmla="*/ 19 w 24"/>
                    <a:gd name="T5" fmla="*/ 35 h 23"/>
                    <a:gd name="T6" fmla="*/ 22 w 24"/>
                    <a:gd name="T7" fmla="*/ 32 h 23"/>
                    <a:gd name="T8" fmla="*/ 24 w 24"/>
                    <a:gd name="T9" fmla="*/ 32 h 23"/>
                    <a:gd name="T10" fmla="*/ 24 w 24"/>
                    <a:gd name="T11" fmla="*/ 29 h 23"/>
                    <a:gd name="T12" fmla="*/ 27 w 24"/>
                    <a:gd name="T13" fmla="*/ 29 h 23"/>
                    <a:gd name="T14" fmla="*/ 29 w 24"/>
                    <a:gd name="T15" fmla="*/ 26 h 23"/>
                    <a:gd name="T16" fmla="*/ 29 w 24"/>
                    <a:gd name="T17" fmla="*/ 23 h 23"/>
                    <a:gd name="T18" fmla="*/ 29 w 24"/>
                    <a:gd name="T19" fmla="*/ 20 h 23"/>
                    <a:gd name="T20" fmla="*/ 29 w 24"/>
                    <a:gd name="T21" fmla="*/ 17 h 23"/>
                    <a:gd name="T22" fmla="*/ 29 w 24"/>
                    <a:gd name="T23" fmla="*/ 14 h 23"/>
                    <a:gd name="T24" fmla="*/ 29 w 24"/>
                    <a:gd name="T25" fmla="*/ 12 h 23"/>
                    <a:gd name="T26" fmla="*/ 29 w 24"/>
                    <a:gd name="T27" fmla="*/ 9 h 23"/>
                    <a:gd name="T28" fmla="*/ 27 w 24"/>
                    <a:gd name="T29" fmla="*/ 6 h 23"/>
                    <a:gd name="T30" fmla="*/ 24 w 24"/>
                    <a:gd name="T31" fmla="*/ 3 h 23"/>
                    <a:gd name="T32" fmla="*/ 24 w 24"/>
                    <a:gd name="T33" fmla="*/ 3 h 23"/>
                    <a:gd name="T34" fmla="*/ 22 w 24"/>
                    <a:gd name="T35" fmla="*/ 0 h 23"/>
                    <a:gd name="T36" fmla="*/ 19 w 24"/>
                    <a:gd name="T37" fmla="*/ 0 h 23"/>
                    <a:gd name="T38" fmla="*/ 17 w 24"/>
                    <a:gd name="T39" fmla="*/ 0 h 23"/>
                    <a:gd name="T40" fmla="*/ 15 w 24"/>
                    <a:gd name="T41" fmla="*/ 0 h 23"/>
                    <a:gd name="T42" fmla="*/ 12 w 24"/>
                    <a:gd name="T43" fmla="*/ 0 h 23"/>
                    <a:gd name="T44" fmla="*/ 10 w 24"/>
                    <a:gd name="T45" fmla="*/ 0 h 23"/>
                    <a:gd name="T46" fmla="*/ 7 w 24"/>
                    <a:gd name="T47" fmla="*/ 0 h 23"/>
                    <a:gd name="T48" fmla="*/ 5 w 24"/>
                    <a:gd name="T49" fmla="*/ 3 h 23"/>
                    <a:gd name="T50" fmla="*/ 5 w 24"/>
                    <a:gd name="T51" fmla="*/ 3 h 23"/>
                    <a:gd name="T52" fmla="*/ 2 w 24"/>
                    <a:gd name="T53" fmla="*/ 6 h 23"/>
                    <a:gd name="T54" fmla="*/ 0 w 24"/>
                    <a:gd name="T55" fmla="*/ 9 h 23"/>
                    <a:gd name="T56" fmla="*/ 0 w 24"/>
                    <a:gd name="T57" fmla="*/ 12 h 23"/>
                    <a:gd name="T58" fmla="*/ 0 w 24"/>
                    <a:gd name="T59" fmla="*/ 14 h 23"/>
                    <a:gd name="T60" fmla="*/ 0 w 24"/>
                    <a:gd name="T61" fmla="*/ 17 h 23"/>
                    <a:gd name="T62" fmla="*/ 0 w 24"/>
                    <a:gd name="T63" fmla="*/ 20 h 23"/>
                    <a:gd name="T64" fmla="*/ 0 w 24"/>
                    <a:gd name="T65" fmla="*/ 23 h 23"/>
                    <a:gd name="T66" fmla="*/ 0 w 24"/>
                    <a:gd name="T67" fmla="*/ 26 h 23"/>
                    <a:gd name="T68" fmla="*/ 2 w 24"/>
                    <a:gd name="T69" fmla="*/ 29 h 23"/>
                    <a:gd name="T70" fmla="*/ 5 w 24"/>
                    <a:gd name="T71" fmla="*/ 29 h 23"/>
                    <a:gd name="T72" fmla="*/ 5 w 24"/>
                    <a:gd name="T73" fmla="*/ 32 h 23"/>
                    <a:gd name="T74" fmla="*/ 7 w 24"/>
                    <a:gd name="T75" fmla="*/ 32 h 23"/>
                    <a:gd name="T76" fmla="*/ 10 w 24"/>
                    <a:gd name="T77" fmla="*/ 35 h 23"/>
                    <a:gd name="T78" fmla="*/ 12 w 24"/>
                    <a:gd name="T79" fmla="*/ 35 h 23"/>
                    <a:gd name="T80" fmla="*/ 15 w 24"/>
                    <a:gd name="T81" fmla="*/ 35 h 23"/>
                    <a:gd name="T82" fmla="*/ 15 w 24"/>
                    <a:gd name="T83" fmla="*/ 35 h 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"/>
                    <a:gd name="T127" fmla="*/ 0 h 23"/>
                    <a:gd name="T128" fmla="*/ 24 w 24"/>
                    <a:gd name="T129" fmla="*/ 23 h 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" h="23">
                      <a:moveTo>
                        <a:pt x="12" y="23"/>
                      </a:moveTo>
                      <a:lnTo>
                        <a:pt x="14" y="23"/>
                      </a:lnTo>
                      <a:lnTo>
                        <a:pt x="16" y="23"/>
                      </a:lnTo>
                      <a:lnTo>
                        <a:pt x="18" y="21"/>
                      </a:lnTo>
                      <a:lnTo>
                        <a:pt x="20" y="21"/>
                      </a:lnTo>
                      <a:lnTo>
                        <a:pt x="20" y="19"/>
                      </a:lnTo>
                      <a:lnTo>
                        <a:pt x="22" y="19"/>
                      </a:lnTo>
                      <a:lnTo>
                        <a:pt x="24" y="17"/>
                      </a:lnTo>
                      <a:lnTo>
                        <a:pt x="24" y="15"/>
                      </a:lnTo>
                      <a:lnTo>
                        <a:pt x="24" y="13"/>
                      </a:lnTo>
                      <a:lnTo>
                        <a:pt x="24" y="11"/>
                      </a:lnTo>
                      <a:lnTo>
                        <a:pt x="24" y="9"/>
                      </a:lnTo>
                      <a:lnTo>
                        <a:pt x="24" y="8"/>
                      </a:lnTo>
                      <a:lnTo>
                        <a:pt x="24" y="6"/>
                      </a:lnTo>
                      <a:lnTo>
                        <a:pt x="22" y="4"/>
                      </a:lnTo>
                      <a:lnTo>
                        <a:pt x="20" y="2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0" name="Freeform 46"/>
                <p:cNvSpPr>
                  <a:spLocks/>
                </p:cNvSpPr>
                <p:nvPr/>
              </p:nvSpPr>
              <p:spPr bwMode="auto">
                <a:xfrm>
                  <a:off x="999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1" name="Freeform 47"/>
                <p:cNvSpPr>
                  <a:spLocks/>
                </p:cNvSpPr>
                <p:nvPr/>
              </p:nvSpPr>
              <p:spPr bwMode="auto">
                <a:xfrm>
                  <a:off x="2909" y="2555"/>
                  <a:ext cx="29" cy="39"/>
                </a:xfrm>
                <a:custGeom>
                  <a:avLst/>
                  <a:gdLst>
                    <a:gd name="T0" fmla="*/ 14 w 25"/>
                    <a:gd name="T1" fmla="*/ 39 h 25"/>
                    <a:gd name="T2" fmla="*/ 16 w 25"/>
                    <a:gd name="T3" fmla="*/ 39 h 25"/>
                    <a:gd name="T4" fmla="*/ 19 w 25"/>
                    <a:gd name="T5" fmla="*/ 39 h 25"/>
                    <a:gd name="T6" fmla="*/ 21 w 25"/>
                    <a:gd name="T7" fmla="*/ 36 h 25"/>
                    <a:gd name="T8" fmla="*/ 23 w 25"/>
                    <a:gd name="T9" fmla="*/ 36 h 25"/>
                    <a:gd name="T10" fmla="*/ 24 w 25"/>
                    <a:gd name="T11" fmla="*/ 34 h 25"/>
                    <a:gd name="T12" fmla="*/ 24 w 25"/>
                    <a:gd name="T13" fmla="*/ 31 h 25"/>
                    <a:gd name="T14" fmla="*/ 27 w 25"/>
                    <a:gd name="T15" fmla="*/ 31 h 25"/>
                    <a:gd name="T16" fmla="*/ 27 w 25"/>
                    <a:gd name="T17" fmla="*/ 28 h 25"/>
                    <a:gd name="T18" fmla="*/ 29 w 25"/>
                    <a:gd name="T19" fmla="*/ 25 h 25"/>
                    <a:gd name="T20" fmla="*/ 29 w 25"/>
                    <a:gd name="T21" fmla="*/ 22 h 25"/>
                    <a:gd name="T22" fmla="*/ 29 w 25"/>
                    <a:gd name="T23" fmla="*/ 19 h 25"/>
                    <a:gd name="T24" fmla="*/ 27 w 25"/>
                    <a:gd name="T25" fmla="*/ 16 h 25"/>
                    <a:gd name="T26" fmla="*/ 27 w 25"/>
                    <a:gd name="T27" fmla="*/ 12 h 25"/>
                    <a:gd name="T28" fmla="*/ 24 w 25"/>
                    <a:gd name="T29" fmla="*/ 9 h 25"/>
                    <a:gd name="T30" fmla="*/ 24 w 25"/>
                    <a:gd name="T31" fmla="*/ 6 h 25"/>
                    <a:gd name="T32" fmla="*/ 23 w 25"/>
                    <a:gd name="T33" fmla="*/ 6 h 25"/>
                    <a:gd name="T34" fmla="*/ 21 w 25"/>
                    <a:gd name="T35" fmla="*/ 3 h 25"/>
                    <a:gd name="T36" fmla="*/ 19 w 25"/>
                    <a:gd name="T37" fmla="*/ 3 h 25"/>
                    <a:gd name="T38" fmla="*/ 16 w 25"/>
                    <a:gd name="T39" fmla="*/ 0 h 25"/>
                    <a:gd name="T40" fmla="*/ 14 w 25"/>
                    <a:gd name="T41" fmla="*/ 0 h 25"/>
                    <a:gd name="T42" fmla="*/ 12 w 25"/>
                    <a:gd name="T43" fmla="*/ 0 h 25"/>
                    <a:gd name="T44" fmla="*/ 9 w 25"/>
                    <a:gd name="T45" fmla="*/ 3 h 25"/>
                    <a:gd name="T46" fmla="*/ 7 w 25"/>
                    <a:gd name="T47" fmla="*/ 3 h 25"/>
                    <a:gd name="T48" fmla="*/ 7 w 25"/>
                    <a:gd name="T49" fmla="*/ 6 h 25"/>
                    <a:gd name="T50" fmla="*/ 5 w 25"/>
                    <a:gd name="T51" fmla="*/ 6 h 25"/>
                    <a:gd name="T52" fmla="*/ 2 w 25"/>
                    <a:gd name="T53" fmla="*/ 9 h 25"/>
                    <a:gd name="T54" fmla="*/ 2 w 25"/>
                    <a:gd name="T55" fmla="*/ 12 h 25"/>
                    <a:gd name="T56" fmla="*/ 0 w 25"/>
                    <a:gd name="T57" fmla="*/ 16 h 25"/>
                    <a:gd name="T58" fmla="*/ 0 w 25"/>
                    <a:gd name="T59" fmla="*/ 19 h 25"/>
                    <a:gd name="T60" fmla="*/ 0 w 25"/>
                    <a:gd name="T61" fmla="*/ 22 h 25"/>
                    <a:gd name="T62" fmla="*/ 0 w 25"/>
                    <a:gd name="T63" fmla="*/ 25 h 25"/>
                    <a:gd name="T64" fmla="*/ 0 w 25"/>
                    <a:gd name="T65" fmla="*/ 28 h 25"/>
                    <a:gd name="T66" fmla="*/ 2 w 25"/>
                    <a:gd name="T67" fmla="*/ 31 h 25"/>
                    <a:gd name="T68" fmla="*/ 2 w 25"/>
                    <a:gd name="T69" fmla="*/ 31 h 25"/>
                    <a:gd name="T70" fmla="*/ 5 w 25"/>
                    <a:gd name="T71" fmla="*/ 34 h 25"/>
                    <a:gd name="T72" fmla="*/ 7 w 25"/>
                    <a:gd name="T73" fmla="*/ 36 h 25"/>
                    <a:gd name="T74" fmla="*/ 7 w 25"/>
                    <a:gd name="T75" fmla="*/ 36 h 25"/>
                    <a:gd name="T76" fmla="*/ 9 w 25"/>
                    <a:gd name="T77" fmla="*/ 39 h 25"/>
                    <a:gd name="T78" fmla="*/ 12 w 25"/>
                    <a:gd name="T79" fmla="*/ 39 h 25"/>
                    <a:gd name="T80" fmla="*/ 14 w 25"/>
                    <a:gd name="T81" fmla="*/ 39 h 25"/>
                    <a:gd name="T82" fmla="*/ 14 w 25"/>
                    <a:gd name="T83" fmla="*/ 39 h 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5"/>
                    <a:gd name="T127" fmla="*/ 0 h 25"/>
                    <a:gd name="T128" fmla="*/ 25 w 25"/>
                    <a:gd name="T129" fmla="*/ 25 h 2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5" h="25">
                      <a:moveTo>
                        <a:pt x="12" y="25"/>
                      </a:moveTo>
                      <a:lnTo>
                        <a:pt x="14" y="25"/>
                      </a:lnTo>
                      <a:lnTo>
                        <a:pt x="16" y="25"/>
                      </a:lnTo>
                      <a:lnTo>
                        <a:pt x="18" y="23"/>
                      </a:lnTo>
                      <a:lnTo>
                        <a:pt x="20" y="23"/>
                      </a:lnTo>
                      <a:lnTo>
                        <a:pt x="21" y="22"/>
                      </a:lnTo>
                      <a:lnTo>
                        <a:pt x="21" y="20"/>
                      </a:lnTo>
                      <a:lnTo>
                        <a:pt x="23" y="20"/>
                      </a:lnTo>
                      <a:lnTo>
                        <a:pt x="23" y="18"/>
                      </a:lnTo>
                      <a:lnTo>
                        <a:pt x="25" y="16"/>
                      </a:lnTo>
                      <a:lnTo>
                        <a:pt x="25" y="14"/>
                      </a:lnTo>
                      <a:lnTo>
                        <a:pt x="25" y="12"/>
                      </a:lnTo>
                      <a:lnTo>
                        <a:pt x="23" y="10"/>
                      </a:lnTo>
                      <a:lnTo>
                        <a:pt x="23" y="8"/>
                      </a:lnTo>
                      <a:lnTo>
                        <a:pt x="21" y="6"/>
                      </a:lnTo>
                      <a:lnTo>
                        <a:pt x="21" y="4"/>
                      </a:lnTo>
                      <a:lnTo>
                        <a:pt x="20" y="4"/>
                      </a:lnTo>
                      <a:lnTo>
                        <a:pt x="18" y="2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6" y="4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6" y="23"/>
                      </a:lnTo>
                      <a:lnTo>
                        <a:pt x="8" y="25"/>
                      </a:lnTo>
                      <a:lnTo>
                        <a:pt x="10" y="25"/>
                      </a:lnTo>
                      <a:lnTo>
                        <a:pt x="12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2" name="Freeform 48"/>
                <p:cNvSpPr>
                  <a:spLocks/>
                </p:cNvSpPr>
                <p:nvPr/>
              </p:nvSpPr>
              <p:spPr bwMode="auto">
                <a:xfrm>
                  <a:off x="2482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3" name="Freeform 49"/>
                <p:cNvSpPr>
                  <a:spLocks/>
                </p:cNvSpPr>
                <p:nvPr/>
              </p:nvSpPr>
              <p:spPr bwMode="auto">
                <a:xfrm>
                  <a:off x="965" y="2293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21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4" name="Line 50"/>
                <p:cNvSpPr>
                  <a:spLocks noChangeShapeType="1"/>
                </p:cNvSpPr>
                <p:nvPr/>
              </p:nvSpPr>
              <p:spPr bwMode="auto">
                <a:xfrm>
                  <a:off x="913" y="2311"/>
                  <a:ext cx="6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5" name="Freeform 51"/>
                <p:cNvSpPr>
                  <a:spLocks/>
                </p:cNvSpPr>
                <p:nvPr/>
              </p:nvSpPr>
              <p:spPr bwMode="auto">
                <a:xfrm>
                  <a:off x="2452" y="1835"/>
                  <a:ext cx="29" cy="37"/>
                </a:xfrm>
                <a:custGeom>
                  <a:avLst/>
                  <a:gdLst>
                    <a:gd name="T0" fmla="*/ 0 w 25"/>
                    <a:gd name="T1" fmla="*/ 0 h 24"/>
                    <a:gd name="T2" fmla="*/ 2 w 25"/>
                    <a:gd name="T3" fmla="*/ 37 h 24"/>
                    <a:gd name="T4" fmla="*/ 29 w 25"/>
                    <a:gd name="T5" fmla="*/ 20 h 24"/>
                    <a:gd name="T6" fmla="*/ 2 w 25"/>
                    <a:gd name="T7" fmla="*/ 0 h 24"/>
                    <a:gd name="T8" fmla="*/ 2 w 25"/>
                    <a:gd name="T9" fmla="*/ 0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2" y="24"/>
                      </a:lnTo>
                      <a:lnTo>
                        <a:pt x="25" y="13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6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2250" y="1852"/>
                  <a:ext cx="209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7" name="Freeform 54"/>
                <p:cNvSpPr>
                  <a:spLocks/>
                </p:cNvSpPr>
                <p:nvPr/>
              </p:nvSpPr>
              <p:spPr bwMode="auto">
                <a:xfrm>
                  <a:off x="1307" y="1855"/>
                  <a:ext cx="1155" cy="1029"/>
                </a:xfrm>
                <a:custGeom>
                  <a:avLst/>
                  <a:gdLst>
                    <a:gd name="T0" fmla="*/ 1155 w 978"/>
                    <a:gd name="T1" fmla="*/ 1026 h 674"/>
                    <a:gd name="T2" fmla="*/ 0 w 978"/>
                    <a:gd name="T3" fmla="*/ 1029 h 674"/>
                    <a:gd name="T4" fmla="*/ 0 w 978"/>
                    <a:gd name="T5" fmla="*/ 0 h 674"/>
                    <a:gd name="T6" fmla="*/ 0 60000 65536"/>
                    <a:gd name="T7" fmla="*/ 0 60000 65536"/>
                    <a:gd name="T8" fmla="*/ 0 60000 65536"/>
                    <a:gd name="T9" fmla="*/ 0 w 978"/>
                    <a:gd name="T10" fmla="*/ 0 h 674"/>
                    <a:gd name="T11" fmla="*/ 978 w 978"/>
                    <a:gd name="T12" fmla="*/ 674 h 6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8" h="674">
                      <a:moveTo>
                        <a:pt x="978" y="672"/>
                      </a:moveTo>
                      <a:lnTo>
                        <a:pt x="0" y="67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0" name="Rectangle 57"/>
                <p:cNvSpPr>
                  <a:spLocks noChangeArrowheads="1"/>
                </p:cNvSpPr>
                <p:nvPr/>
              </p:nvSpPr>
              <p:spPr bwMode="auto">
                <a:xfrm>
                  <a:off x="2503" y="1218"/>
                  <a:ext cx="0" cy="10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267" name="Freeform 64"/>
                <p:cNvSpPr>
                  <a:spLocks/>
                </p:cNvSpPr>
                <p:nvPr/>
              </p:nvSpPr>
              <p:spPr bwMode="auto">
                <a:xfrm>
                  <a:off x="3679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4" name="Freeform 71"/>
                <p:cNvSpPr>
                  <a:spLocks/>
                </p:cNvSpPr>
                <p:nvPr/>
              </p:nvSpPr>
              <p:spPr bwMode="auto">
                <a:xfrm>
                  <a:off x="4535" y="1641"/>
                  <a:ext cx="116" cy="1725"/>
                </a:xfrm>
                <a:custGeom>
                  <a:avLst/>
                  <a:gdLst>
                    <a:gd name="T0" fmla="*/ 116 w 98"/>
                    <a:gd name="T1" fmla="*/ 1722 h 1130"/>
                    <a:gd name="T2" fmla="*/ 116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6 w 98"/>
                    <a:gd name="T9" fmla="*/ 1725 h 1130"/>
                    <a:gd name="T10" fmla="*/ 116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8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5" name="Freeform 72"/>
                <p:cNvSpPr>
                  <a:spLocks/>
                </p:cNvSpPr>
                <p:nvPr/>
              </p:nvSpPr>
              <p:spPr bwMode="auto">
                <a:xfrm>
                  <a:off x="3644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20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6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3495" y="2281"/>
                  <a:ext cx="15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9" name="Freeform 76"/>
                <p:cNvSpPr>
                  <a:spLocks/>
                </p:cNvSpPr>
                <p:nvPr/>
              </p:nvSpPr>
              <p:spPr bwMode="auto">
                <a:xfrm>
                  <a:off x="4500" y="2264"/>
                  <a:ext cx="32" cy="38"/>
                </a:xfrm>
                <a:custGeom>
                  <a:avLst/>
                  <a:gdLst>
                    <a:gd name="T0" fmla="*/ 0 w 27"/>
                    <a:gd name="T1" fmla="*/ 0 h 25"/>
                    <a:gd name="T2" fmla="*/ 2 w 27"/>
                    <a:gd name="T3" fmla="*/ 38 h 25"/>
                    <a:gd name="T4" fmla="*/ 32 w 27"/>
                    <a:gd name="T5" fmla="*/ 20 h 25"/>
                    <a:gd name="T6" fmla="*/ 2 w 27"/>
                    <a:gd name="T7" fmla="*/ 3 h 25"/>
                    <a:gd name="T8" fmla="*/ 2 w 27"/>
                    <a:gd name="T9" fmla="*/ 3 h 25"/>
                    <a:gd name="T10" fmla="*/ 0 w 27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5"/>
                    <a:gd name="T20" fmla="*/ 27 w 27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7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0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4650" y="2281"/>
                  <a:ext cx="257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1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4439" y="2281"/>
                  <a:ext cx="68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2" name="Freeform 79"/>
                <p:cNvSpPr>
                  <a:spLocks/>
                </p:cNvSpPr>
                <p:nvPr/>
              </p:nvSpPr>
              <p:spPr bwMode="auto">
                <a:xfrm>
                  <a:off x="4500" y="2784"/>
                  <a:ext cx="32" cy="38"/>
                </a:xfrm>
                <a:custGeom>
                  <a:avLst/>
                  <a:gdLst>
                    <a:gd name="T0" fmla="*/ 0 w 27"/>
                    <a:gd name="T1" fmla="*/ 0 h 25"/>
                    <a:gd name="T2" fmla="*/ 2 w 27"/>
                    <a:gd name="T3" fmla="*/ 38 h 25"/>
                    <a:gd name="T4" fmla="*/ 32 w 27"/>
                    <a:gd name="T5" fmla="*/ 17 h 25"/>
                    <a:gd name="T6" fmla="*/ 2 w 27"/>
                    <a:gd name="T7" fmla="*/ 0 h 25"/>
                    <a:gd name="T8" fmla="*/ 2 w 27"/>
                    <a:gd name="T9" fmla="*/ 0 h 25"/>
                    <a:gd name="T10" fmla="*/ 0 w 27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5"/>
                    <a:gd name="T20" fmla="*/ 27 w 27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7" y="1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3" name="Freeform 80"/>
                <p:cNvSpPr>
                  <a:spLocks/>
                </p:cNvSpPr>
                <p:nvPr/>
              </p:nvSpPr>
              <p:spPr bwMode="auto">
                <a:xfrm>
                  <a:off x="4650" y="2558"/>
                  <a:ext cx="257" cy="243"/>
                </a:xfrm>
                <a:custGeom>
                  <a:avLst/>
                  <a:gdLst>
                    <a:gd name="T0" fmla="*/ 257 w 218"/>
                    <a:gd name="T1" fmla="*/ 0 h 159"/>
                    <a:gd name="T2" fmla="*/ 192 w 218"/>
                    <a:gd name="T3" fmla="*/ 0 h 159"/>
                    <a:gd name="T4" fmla="*/ 192 w 218"/>
                    <a:gd name="T5" fmla="*/ 243 h 159"/>
                    <a:gd name="T6" fmla="*/ 0 w 218"/>
                    <a:gd name="T7" fmla="*/ 243 h 1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8"/>
                    <a:gd name="T13" fmla="*/ 0 h 159"/>
                    <a:gd name="T14" fmla="*/ 218 w 218"/>
                    <a:gd name="T15" fmla="*/ 159 h 1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8" h="159">
                      <a:moveTo>
                        <a:pt x="218" y="0"/>
                      </a:moveTo>
                      <a:lnTo>
                        <a:pt x="163" y="0"/>
                      </a:lnTo>
                      <a:lnTo>
                        <a:pt x="163" y="159"/>
                      </a:lnTo>
                      <a:lnTo>
                        <a:pt x="0" y="159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4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3986" y="2801"/>
                  <a:ext cx="521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5" name="Freeform 82"/>
                <p:cNvSpPr>
                  <a:spLocks/>
                </p:cNvSpPr>
                <p:nvPr/>
              </p:nvSpPr>
              <p:spPr bwMode="auto">
                <a:xfrm>
                  <a:off x="3317" y="1910"/>
                  <a:ext cx="184" cy="746"/>
                </a:xfrm>
                <a:custGeom>
                  <a:avLst/>
                  <a:gdLst>
                    <a:gd name="T0" fmla="*/ 0 w 157"/>
                    <a:gd name="T1" fmla="*/ 0 h 489"/>
                    <a:gd name="T2" fmla="*/ 0 w 157"/>
                    <a:gd name="T3" fmla="*/ 302 h 489"/>
                    <a:gd name="T4" fmla="*/ 59 w 157"/>
                    <a:gd name="T5" fmla="*/ 374 h 489"/>
                    <a:gd name="T6" fmla="*/ 0 w 157"/>
                    <a:gd name="T7" fmla="*/ 444 h 489"/>
                    <a:gd name="T8" fmla="*/ 0 w 157"/>
                    <a:gd name="T9" fmla="*/ 746 h 489"/>
                    <a:gd name="T10" fmla="*/ 184 w 157"/>
                    <a:gd name="T11" fmla="*/ 517 h 489"/>
                    <a:gd name="T12" fmla="*/ 184 w 157"/>
                    <a:gd name="T13" fmla="*/ 229 h 489"/>
                    <a:gd name="T14" fmla="*/ 0 w 157"/>
                    <a:gd name="T15" fmla="*/ 0 h 489"/>
                    <a:gd name="T16" fmla="*/ 0 w 157"/>
                    <a:gd name="T17" fmla="*/ 0 h 48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7"/>
                    <a:gd name="T28" fmla="*/ 0 h 489"/>
                    <a:gd name="T29" fmla="*/ 157 w 157"/>
                    <a:gd name="T30" fmla="*/ 489 h 48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7" h="489">
                      <a:moveTo>
                        <a:pt x="0" y="0"/>
                      </a:moveTo>
                      <a:lnTo>
                        <a:pt x="0" y="198"/>
                      </a:lnTo>
                      <a:lnTo>
                        <a:pt x="50" y="245"/>
                      </a:lnTo>
                      <a:lnTo>
                        <a:pt x="0" y="291"/>
                      </a:lnTo>
                      <a:lnTo>
                        <a:pt x="0" y="489"/>
                      </a:lnTo>
                      <a:lnTo>
                        <a:pt x="157" y="339"/>
                      </a:lnTo>
                      <a:lnTo>
                        <a:pt x="157" y="15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6" name="Freeform 83"/>
                <p:cNvSpPr>
                  <a:spLocks/>
                </p:cNvSpPr>
                <p:nvPr/>
              </p:nvSpPr>
              <p:spPr bwMode="auto">
                <a:xfrm>
                  <a:off x="3214" y="3309"/>
                  <a:ext cx="430" cy="335"/>
                </a:xfrm>
                <a:custGeom>
                  <a:avLst/>
                  <a:gdLst>
                    <a:gd name="T0" fmla="*/ 343 w 364"/>
                    <a:gd name="T1" fmla="*/ 332 h 219"/>
                    <a:gd name="T2" fmla="*/ 358 w 364"/>
                    <a:gd name="T3" fmla="*/ 332 h 219"/>
                    <a:gd name="T4" fmla="*/ 372 w 364"/>
                    <a:gd name="T5" fmla="*/ 329 h 219"/>
                    <a:gd name="T6" fmla="*/ 383 w 364"/>
                    <a:gd name="T7" fmla="*/ 323 h 219"/>
                    <a:gd name="T8" fmla="*/ 395 w 364"/>
                    <a:gd name="T9" fmla="*/ 311 h 219"/>
                    <a:gd name="T10" fmla="*/ 405 w 364"/>
                    <a:gd name="T11" fmla="*/ 303 h 219"/>
                    <a:gd name="T12" fmla="*/ 412 w 364"/>
                    <a:gd name="T13" fmla="*/ 288 h 219"/>
                    <a:gd name="T14" fmla="*/ 422 w 364"/>
                    <a:gd name="T15" fmla="*/ 272 h 219"/>
                    <a:gd name="T16" fmla="*/ 426 w 364"/>
                    <a:gd name="T17" fmla="*/ 259 h 219"/>
                    <a:gd name="T18" fmla="*/ 429 w 364"/>
                    <a:gd name="T19" fmla="*/ 240 h 219"/>
                    <a:gd name="T20" fmla="*/ 430 w 364"/>
                    <a:gd name="T21" fmla="*/ 223 h 219"/>
                    <a:gd name="T22" fmla="*/ 430 w 364"/>
                    <a:gd name="T23" fmla="*/ 112 h 219"/>
                    <a:gd name="T24" fmla="*/ 429 w 364"/>
                    <a:gd name="T25" fmla="*/ 95 h 219"/>
                    <a:gd name="T26" fmla="*/ 426 w 364"/>
                    <a:gd name="T27" fmla="*/ 76 h 219"/>
                    <a:gd name="T28" fmla="*/ 422 w 364"/>
                    <a:gd name="T29" fmla="*/ 60 h 219"/>
                    <a:gd name="T30" fmla="*/ 412 w 364"/>
                    <a:gd name="T31" fmla="*/ 44 h 219"/>
                    <a:gd name="T32" fmla="*/ 405 w 364"/>
                    <a:gd name="T33" fmla="*/ 32 h 219"/>
                    <a:gd name="T34" fmla="*/ 395 w 364"/>
                    <a:gd name="T35" fmla="*/ 21 h 219"/>
                    <a:gd name="T36" fmla="*/ 383 w 364"/>
                    <a:gd name="T37" fmla="*/ 12 h 219"/>
                    <a:gd name="T38" fmla="*/ 372 w 364"/>
                    <a:gd name="T39" fmla="*/ 6 h 219"/>
                    <a:gd name="T40" fmla="*/ 358 w 364"/>
                    <a:gd name="T41" fmla="*/ 0 h 219"/>
                    <a:gd name="T42" fmla="*/ 345 w 364"/>
                    <a:gd name="T43" fmla="*/ 0 h 219"/>
                    <a:gd name="T44" fmla="*/ 86 w 364"/>
                    <a:gd name="T45" fmla="*/ 0 h 219"/>
                    <a:gd name="T46" fmla="*/ 73 w 364"/>
                    <a:gd name="T47" fmla="*/ 0 h 219"/>
                    <a:gd name="T48" fmla="*/ 59 w 364"/>
                    <a:gd name="T49" fmla="*/ 6 h 219"/>
                    <a:gd name="T50" fmla="*/ 46 w 364"/>
                    <a:gd name="T51" fmla="*/ 12 h 219"/>
                    <a:gd name="T52" fmla="*/ 34 w 364"/>
                    <a:gd name="T53" fmla="*/ 21 h 219"/>
                    <a:gd name="T54" fmla="*/ 25 w 364"/>
                    <a:gd name="T55" fmla="*/ 32 h 219"/>
                    <a:gd name="T56" fmla="*/ 17 w 364"/>
                    <a:gd name="T57" fmla="*/ 44 h 219"/>
                    <a:gd name="T58" fmla="*/ 9 w 364"/>
                    <a:gd name="T59" fmla="*/ 60 h 219"/>
                    <a:gd name="T60" fmla="*/ 5 w 364"/>
                    <a:gd name="T61" fmla="*/ 76 h 219"/>
                    <a:gd name="T62" fmla="*/ 0 w 364"/>
                    <a:gd name="T63" fmla="*/ 95 h 219"/>
                    <a:gd name="T64" fmla="*/ 0 w 364"/>
                    <a:gd name="T65" fmla="*/ 112 h 219"/>
                    <a:gd name="T66" fmla="*/ 0 w 364"/>
                    <a:gd name="T67" fmla="*/ 223 h 219"/>
                    <a:gd name="T68" fmla="*/ 0 w 364"/>
                    <a:gd name="T69" fmla="*/ 240 h 219"/>
                    <a:gd name="T70" fmla="*/ 5 w 364"/>
                    <a:gd name="T71" fmla="*/ 259 h 219"/>
                    <a:gd name="T72" fmla="*/ 9 w 364"/>
                    <a:gd name="T73" fmla="*/ 272 h 219"/>
                    <a:gd name="T74" fmla="*/ 17 w 364"/>
                    <a:gd name="T75" fmla="*/ 288 h 219"/>
                    <a:gd name="T76" fmla="*/ 25 w 364"/>
                    <a:gd name="T77" fmla="*/ 303 h 219"/>
                    <a:gd name="T78" fmla="*/ 34 w 364"/>
                    <a:gd name="T79" fmla="*/ 311 h 219"/>
                    <a:gd name="T80" fmla="*/ 46 w 364"/>
                    <a:gd name="T81" fmla="*/ 323 h 219"/>
                    <a:gd name="T82" fmla="*/ 59 w 364"/>
                    <a:gd name="T83" fmla="*/ 329 h 219"/>
                    <a:gd name="T84" fmla="*/ 73 w 364"/>
                    <a:gd name="T85" fmla="*/ 332 h 219"/>
                    <a:gd name="T86" fmla="*/ 86 w 364"/>
                    <a:gd name="T87" fmla="*/ 335 h 219"/>
                    <a:gd name="T88" fmla="*/ 345 w 364"/>
                    <a:gd name="T89" fmla="*/ 335 h 219"/>
                    <a:gd name="T90" fmla="*/ 345 w 364"/>
                    <a:gd name="T91" fmla="*/ 335 h 219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364"/>
                    <a:gd name="T139" fmla="*/ 0 h 219"/>
                    <a:gd name="T140" fmla="*/ 364 w 364"/>
                    <a:gd name="T141" fmla="*/ 219 h 219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364" h="219">
                      <a:moveTo>
                        <a:pt x="290" y="217"/>
                      </a:moveTo>
                      <a:lnTo>
                        <a:pt x="303" y="217"/>
                      </a:lnTo>
                      <a:lnTo>
                        <a:pt x="315" y="215"/>
                      </a:lnTo>
                      <a:lnTo>
                        <a:pt x="324" y="211"/>
                      </a:lnTo>
                      <a:lnTo>
                        <a:pt x="334" y="203"/>
                      </a:lnTo>
                      <a:lnTo>
                        <a:pt x="343" y="198"/>
                      </a:lnTo>
                      <a:lnTo>
                        <a:pt x="349" y="188"/>
                      </a:lnTo>
                      <a:lnTo>
                        <a:pt x="357" y="178"/>
                      </a:lnTo>
                      <a:lnTo>
                        <a:pt x="361" y="169"/>
                      </a:lnTo>
                      <a:lnTo>
                        <a:pt x="363" y="157"/>
                      </a:lnTo>
                      <a:lnTo>
                        <a:pt x="364" y="146"/>
                      </a:lnTo>
                      <a:lnTo>
                        <a:pt x="364" y="73"/>
                      </a:lnTo>
                      <a:lnTo>
                        <a:pt x="363" y="62"/>
                      </a:lnTo>
                      <a:lnTo>
                        <a:pt x="361" y="50"/>
                      </a:lnTo>
                      <a:lnTo>
                        <a:pt x="357" y="39"/>
                      </a:lnTo>
                      <a:lnTo>
                        <a:pt x="349" y="29"/>
                      </a:lnTo>
                      <a:lnTo>
                        <a:pt x="343" y="21"/>
                      </a:lnTo>
                      <a:lnTo>
                        <a:pt x="334" y="14"/>
                      </a:lnTo>
                      <a:lnTo>
                        <a:pt x="324" y="8"/>
                      </a:lnTo>
                      <a:lnTo>
                        <a:pt x="315" y="4"/>
                      </a:lnTo>
                      <a:lnTo>
                        <a:pt x="303" y="0"/>
                      </a:lnTo>
                      <a:lnTo>
                        <a:pt x="292" y="0"/>
                      </a:lnTo>
                      <a:lnTo>
                        <a:pt x="73" y="0"/>
                      </a:lnTo>
                      <a:lnTo>
                        <a:pt x="62" y="0"/>
                      </a:lnTo>
                      <a:lnTo>
                        <a:pt x="50" y="4"/>
                      </a:lnTo>
                      <a:lnTo>
                        <a:pt x="39" y="8"/>
                      </a:lnTo>
                      <a:lnTo>
                        <a:pt x="29" y="14"/>
                      </a:lnTo>
                      <a:lnTo>
                        <a:pt x="21" y="21"/>
                      </a:lnTo>
                      <a:lnTo>
                        <a:pt x="14" y="29"/>
                      </a:lnTo>
                      <a:lnTo>
                        <a:pt x="8" y="39"/>
                      </a:lnTo>
                      <a:lnTo>
                        <a:pt x="4" y="50"/>
                      </a:lnTo>
                      <a:lnTo>
                        <a:pt x="0" y="62"/>
                      </a:lnTo>
                      <a:lnTo>
                        <a:pt x="0" y="73"/>
                      </a:lnTo>
                      <a:lnTo>
                        <a:pt x="0" y="146"/>
                      </a:lnTo>
                      <a:lnTo>
                        <a:pt x="0" y="157"/>
                      </a:lnTo>
                      <a:lnTo>
                        <a:pt x="4" y="169"/>
                      </a:lnTo>
                      <a:lnTo>
                        <a:pt x="8" y="178"/>
                      </a:lnTo>
                      <a:lnTo>
                        <a:pt x="14" y="188"/>
                      </a:lnTo>
                      <a:lnTo>
                        <a:pt x="21" y="198"/>
                      </a:lnTo>
                      <a:lnTo>
                        <a:pt x="29" y="203"/>
                      </a:lnTo>
                      <a:lnTo>
                        <a:pt x="39" y="211"/>
                      </a:lnTo>
                      <a:lnTo>
                        <a:pt x="50" y="215"/>
                      </a:lnTo>
                      <a:lnTo>
                        <a:pt x="62" y="217"/>
                      </a:lnTo>
                      <a:lnTo>
                        <a:pt x="73" y="219"/>
                      </a:lnTo>
                      <a:lnTo>
                        <a:pt x="292" y="219"/>
                      </a:lnTo>
                    </a:path>
                  </a:pathLst>
                </a:custGeom>
                <a:solidFill>
                  <a:srgbClr val="FFE6CD"/>
                </a:solidFill>
                <a:ln w="19050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7" name="Rectangle 84"/>
                <p:cNvSpPr>
                  <a:spLocks noChangeArrowheads="1"/>
                </p:cNvSpPr>
                <p:nvPr/>
              </p:nvSpPr>
              <p:spPr bwMode="auto">
                <a:xfrm>
                  <a:off x="3251" y="3386"/>
                  <a:ext cx="355" cy="1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solidFill>
                        <a:srgbClr val="EB7500"/>
                      </a:solidFill>
                      <a:latin typeface="+mj-lt"/>
                    </a:rPr>
                    <a:t>Forwarding</a:t>
                  </a:r>
                  <a:endParaRPr lang="en-US" sz="1000" dirty="0">
                    <a:solidFill>
                      <a:srgbClr val="EB7500"/>
                    </a:solidFill>
                    <a:latin typeface="+mj-lt"/>
                  </a:endParaRPr>
                </a:p>
                <a:p>
                  <a:pPr algn="ctr"/>
                  <a:r>
                    <a:rPr lang="en-US" sz="1000" dirty="0">
                      <a:solidFill>
                        <a:srgbClr val="EB7500"/>
                      </a:solidFill>
                      <a:latin typeface="+mj-lt"/>
                    </a:rPr>
                    <a:t>Unit</a:t>
                  </a:r>
                  <a:endParaRPr lang="en-US" sz="1000" dirty="0">
                    <a:latin typeface="+mj-lt"/>
                  </a:endParaRPr>
                </a:p>
              </p:txBody>
            </p:sp>
            <p:sp>
              <p:nvSpPr>
                <p:cNvPr id="288" name="Freeform 85"/>
                <p:cNvSpPr>
                  <a:spLocks/>
                </p:cNvSpPr>
                <p:nvPr/>
              </p:nvSpPr>
              <p:spPr bwMode="auto">
                <a:xfrm>
                  <a:off x="2975" y="2693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21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9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2859" y="2711"/>
                  <a:ext cx="129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0" name="Freeform 89"/>
                <p:cNvSpPr>
                  <a:spLocks/>
                </p:cNvSpPr>
                <p:nvPr/>
              </p:nvSpPr>
              <p:spPr bwMode="auto">
                <a:xfrm>
                  <a:off x="2975" y="2111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18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3117" y="1994"/>
                  <a:ext cx="20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2" name="Freeform 92"/>
                <p:cNvSpPr>
                  <a:spLocks/>
                </p:cNvSpPr>
                <p:nvPr/>
              </p:nvSpPr>
              <p:spPr bwMode="auto">
                <a:xfrm>
                  <a:off x="2975" y="1972"/>
                  <a:ext cx="30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30 w 25"/>
                    <a:gd name="T5" fmla="*/ 20 h 24"/>
                    <a:gd name="T6" fmla="*/ 0 w 25"/>
                    <a:gd name="T7" fmla="*/ 2 h 24"/>
                    <a:gd name="T8" fmla="*/ 0 w 25"/>
                    <a:gd name="T9" fmla="*/ 2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3" name="Freeform 93"/>
                <p:cNvSpPr>
                  <a:spLocks/>
                </p:cNvSpPr>
                <p:nvPr/>
              </p:nvSpPr>
              <p:spPr bwMode="auto">
                <a:xfrm>
                  <a:off x="2859" y="2130"/>
                  <a:ext cx="129" cy="1680"/>
                </a:xfrm>
                <a:custGeom>
                  <a:avLst/>
                  <a:gdLst>
                    <a:gd name="T0" fmla="*/ 129 w 109"/>
                    <a:gd name="T1" fmla="*/ 0 h 1191"/>
                    <a:gd name="T2" fmla="*/ 0 w 109"/>
                    <a:gd name="T3" fmla="*/ 0 h 1191"/>
                    <a:gd name="T4" fmla="*/ 0 w 109"/>
                    <a:gd name="T5" fmla="*/ 1680 h 1191"/>
                    <a:gd name="T6" fmla="*/ 0 60000 65536"/>
                    <a:gd name="T7" fmla="*/ 0 60000 65536"/>
                    <a:gd name="T8" fmla="*/ 0 60000 65536"/>
                    <a:gd name="T9" fmla="*/ 0 w 109"/>
                    <a:gd name="T10" fmla="*/ 0 h 1191"/>
                    <a:gd name="T11" fmla="*/ 109 w 109"/>
                    <a:gd name="T12" fmla="*/ 1191 h 11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9" h="1191">
                      <a:moveTo>
                        <a:pt x="109" y="0"/>
                      </a:moveTo>
                      <a:lnTo>
                        <a:pt x="0" y="0"/>
                      </a:lnTo>
                      <a:lnTo>
                        <a:pt x="0" y="1191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4" name="Freeform 94"/>
                <p:cNvSpPr>
                  <a:spLocks/>
                </p:cNvSpPr>
                <p:nvPr/>
              </p:nvSpPr>
              <p:spPr bwMode="auto">
                <a:xfrm>
                  <a:off x="2975" y="1835"/>
                  <a:ext cx="30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30 w 25"/>
                    <a:gd name="T5" fmla="*/ 20 h 24"/>
                    <a:gd name="T6" fmla="*/ 0 w 25"/>
                    <a:gd name="T7" fmla="*/ 0 h 24"/>
                    <a:gd name="T8" fmla="*/ 0 w 25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4"/>
                    <a:gd name="T17" fmla="*/ 25 w 25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2602" y="1852"/>
                  <a:ext cx="38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6" name="Freeform 96"/>
                <p:cNvSpPr>
                  <a:spLocks/>
                </p:cNvSpPr>
                <p:nvPr/>
              </p:nvSpPr>
              <p:spPr bwMode="auto">
                <a:xfrm>
                  <a:off x="2846" y="2693"/>
                  <a:ext cx="28" cy="38"/>
                </a:xfrm>
                <a:custGeom>
                  <a:avLst/>
                  <a:gdLst>
                    <a:gd name="T0" fmla="*/ 11 w 23"/>
                    <a:gd name="T1" fmla="*/ 38 h 25"/>
                    <a:gd name="T2" fmla="*/ 16 w 23"/>
                    <a:gd name="T3" fmla="*/ 38 h 25"/>
                    <a:gd name="T4" fmla="*/ 18 w 23"/>
                    <a:gd name="T5" fmla="*/ 38 h 25"/>
                    <a:gd name="T6" fmla="*/ 21 w 23"/>
                    <a:gd name="T7" fmla="*/ 35 h 25"/>
                    <a:gd name="T8" fmla="*/ 23 w 23"/>
                    <a:gd name="T9" fmla="*/ 35 h 25"/>
                    <a:gd name="T10" fmla="*/ 23 w 23"/>
                    <a:gd name="T11" fmla="*/ 32 h 25"/>
                    <a:gd name="T12" fmla="*/ 26 w 23"/>
                    <a:gd name="T13" fmla="*/ 32 h 25"/>
                    <a:gd name="T14" fmla="*/ 26 w 23"/>
                    <a:gd name="T15" fmla="*/ 30 h 25"/>
                    <a:gd name="T16" fmla="*/ 28 w 23"/>
                    <a:gd name="T17" fmla="*/ 27 h 25"/>
                    <a:gd name="T18" fmla="*/ 28 w 23"/>
                    <a:gd name="T19" fmla="*/ 24 h 25"/>
                    <a:gd name="T20" fmla="*/ 28 w 23"/>
                    <a:gd name="T21" fmla="*/ 21 h 25"/>
                    <a:gd name="T22" fmla="*/ 28 w 23"/>
                    <a:gd name="T23" fmla="*/ 18 h 25"/>
                    <a:gd name="T24" fmla="*/ 28 w 23"/>
                    <a:gd name="T25" fmla="*/ 15 h 25"/>
                    <a:gd name="T26" fmla="*/ 26 w 23"/>
                    <a:gd name="T27" fmla="*/ 12 h 25"/>
                    <a:gd name="T28" fmla="*/ 26 w 23"/>
                    <a:gd name="T29" fmla="*/ 9 h 25"/>
                    <a:gd name="T30" fmla="*/ 23 w 23"/>
                    <a:gd name="T31" fmla="*/ 6 h 25"/>
                    <a:gd name="T32" fmla="*/ 23 w 23"/>
                    <a:gd name="T33" fmla="*/ 6 h 25"/>
                    <a:gd name="T34" fmla="*/ 21 w 23"/>
                    <a:gd name="T35" fmla="*/ 3 h 25"/>
                    <a:gd name="T36" fmla="*/ 18 w 23"/>
                    <a:gd name="T37" fmla="*/ 3 h 25"/>
                    <a:gd name="T38" fmla="*/ 16 w 23"/>
                    <a:gd name="T39" fmla="*/ 3 h 25"/>
                    <a:gd name="T40" fmla="*/ 13 w 23"/>
                    <a:gd name="T41" fmla="*/ 0 h 25"/>
                    <a:gd name="T42" fmla="*/ 11 w 23"/>
                    <a:gd name="T43" fmla="*/ 3 h 25"/>
                    <a:gd name="T44" fmla="*/ 9 w 23"/>
                    <a:gd name="T45" fmla="*/ 3 h 25"/>
                    <a:gd name="T46" fmla="*/ 6 w 23"/>
                    <a:gd name="T47" fmla="*/ 3 h 25"/>
                    <a:gd name="T48" fmla="*/ 4 w 23"/>
                    <a:gd name="T49" fmla="*/ 6 h 25"/>
                    <a:gd name="T50" fmla="*/ 2 w 23"/>
                    <a:gd name="T51" fmla="*/ 6 h 25"/>
                    <a:gd name="T52" fmla="*/ 2 w 23"/>
                    <a:gd name="T53" fmla="*/ 9 h 25"/>
                    <a:gd name="T54" fmla="*/ 0 w 23"/>
                    <a:gd name="T55" fmla="*/ 12 h 25"/>
                    <a:gd name="T56" fmla="*/ 0 w 23"/>
                    <a:gd name="T57" fmla="*/ 15 h 25"/>
                    <a:gd name="T58" fmla="*/ 0 w 23"/>
                    <a:gd name="T59" fmla="*/ 18 h 25"/>
                    <a:gd name="T60" fmla="*/ 0 w 23"/>
                    <a:gd name="T61" fmla="*/ 21 h 25"/>
                    <a:gd name="T62" fmla="*/ 0 w 23"/>
                    <a:gd name="T63" fmla="*/ 24 h 25"/>
                    <a:gd name="T64" fmla="*/ 0 w 23"/>
                    <a:gd name="T65" fmla="*/ 27 h 25"/>
                    <a:gd name="T66" fmla="*/ 0 w 23"/>
                    <a:gd name="T67" fmla="*/ 30 h 25"/>
                    <a:gd name="T68" fmla="*/ 2 w 23"/>
                    <a:gd name="T69" fmla="*/ 32 h 25"/>
                    <a:gd name="T70" fmla="*/ 2 w 23"/>
                    <a:gd name="T71" fmla="*/ 32 h 25"/>
                    <a:gd name="T72" fmla="*/ 4 w 23"/>
                    <a:gd name="T73" fmla="*/ 35 h 25"/>
                    <a:gd name="T74" fmla="*/ 6 w 23"/>
                    <a:gd name="T75" fmla="*/ 35 h 25"/>
                    <a:gd name="T76" fmla="*/ 9 w 23"/>
                    <a:gd name="T77" fmla="*/ 38 h 25"/>
                    <a:gd name="T78" fmla="*/ 11 w 23"/>
                    <a:gd name="T79" fmla="*/ 38 h 25"/>
                    <a:gd name="T80" fmla="*/ 13 w 23"/>
                    <a:gd name="T81" fmla="*/ 38 h 25"/>
                    <a:gd name="T82" fmla="*/ 13 w 23"/>
                    <a:gd name="T83" fmla="*/ 38 h 25"/>
                    <a:gd name="T84" fmla="*/ 11 w 23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3"/>
                    <a:gd name="T130" fmla="*/ 0 h 25"/>
                    <a:gd name="T131" fmla="*/ 23 w 23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3" h="25">
                      <a:moveTo>
                        <a:pt x="9" y="25"/>
                      </a:moveTo>
                      <a:lnTo>
                        <a:pt x="13" y="25"/>
                      </a:lnTo>
                      <a:lnTo>
                        <a:pt x="15" y="25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1" y="20"/>
                      </a:lnTo>
                      <a:lnTo>
                        <a:pt x="23" y="18"/>
                      </a:lnTo>
                      <a:lnTo>
                        <a:pt x="23" y="16"/>
                      </a:lnTo>
                      <a:lnTo>
                        <a:pt x="23" y="14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8"/>
                      </a:lnTo>
                      <a:lnTo>
                        <a:pt x="21" y="6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20"/>
                      </a:lnTo>
                      <a:lnTo>
                        <a:pt x="2" y="21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9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7" name="Line 97"/>
                <p:cNvSpPr>
                  <a:spLocks noChangeShapeType="1"/>
                </p:cNvSpPr>
                <p:nvPr/>
              </p:nvSpPr>
              <p:spPr bwMode="auto">
                <a:xfrm>
                  <a:off x="1113" y="2311"/>
                  <a:ext cx="13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8" name="Freeform 98"/>
                <p:cNvSpPr>
                  <a:spLocks/>
                </p:cNvSpPr>
                <p:nvPr/>
              </p:nvSpPr>
              <p:spPr bwMode="auto">
                <a:xfrm>
                  <a:off x="1244" y="1267"/>
                  <a:ext cx="1218" cy="1943"/>
                </a:xfrm>
                <a:custGeom>
                  <a:avLst/>
                  <a:gdLst>
                    <a:gd name="T0" fmla="*/ 1218 w 1032"/>
                    <a:gd name="T1" fmla="*/ 2020 h 1325"/>
                    <a:gd name="T2" fmla="*/ 0 w 1032"/>
                    <a:gd name="T3" fmla="*/ 2023 h 1325"/>
                    <a:gd name="T4" fmla="*/ 0 w 1032"/>
                    <a:gd name="T5" fmla="*/ 0 h 1325"/>
                    <a:gd name="T6" fmla="*/ 486 w 1032"/>
                    <a:gd name="T7" fmla="*/ 0 h 132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32"/>
                    <a:gd name="T13" fmla="*/ 0 h 1325"/>
                    <a:gd name="T14" fmla="*/ 1032 w 1032"/>
                    <a:gd name="T15" fmla="*/ 1325 h 132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32" h="1325">
                      <a:moveTo>
                        <a:pt x="1032" y="1323"/>
                      </a:moveTo>
                      <a:lnTo>
                        <a:pt x="0" y="1325"/>
                      </a:lnTo>
                      <a:lnTo>
                        <a:pt x="0" y="0"/>
                      </a:lnTo>
                      <a:lnTo>
                        <a:pt x="41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9" name="Freeform 100"/>
                <p:cNvSpPr>
                  <a:spLocks/>
                </p:cNvSpPr>
                <p:nvPr/>
              </p:nvSpPr>
              <p:spPr bwMode="auto">
                <a:xfrm>
                  <a:off x="1372" y="2076"/>
                  <a:ext cx="1090" cy="942"/>
                </a:xfrm>
                <a:custGeom>
                  <a:avLst/>
                  <a:gdLst>
                    <a:gd name="T0" fmla="*/ 1090 w 923"/>
                    <a:gd name="T1" fmla="*/ 942 h 617"/>
                    <a:gd name="T2" fmla="*/ 0 w 923"/>
                    <a:gd name="T3" fmla="*/ 942 h 617"/>
                    <a:gd name="T4" fmla="*/ 0 w 923"/>
                    <a:gd name="T5" fmla="*/ 0 h 617"/>
                    <a:gd name="T6" fmla="*/ 0 60000 65536"/>
                    <a:gd name="T7" fmla="*/ 0 60000 65536"/>
                    <a:gd name="T8" fmla="*/ 0 60000 65536"/>
                    <a:gd name="T9" fmla="*/ 0 w 923"/>
                    <a:gd name="T10" fmla="*/ 0 h 617"/>
                    <a:gd name="T11" fmla="*/ 923 w 923"/>
                    <a:gd name="T12" fmla="*/ 617 h 6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3" h="617">
                      <a:moveTo>
                        <a:pt x="923" y="617"/>
                      </a:moveTo>
                      <a:lnTo>
                        <a:pt x="0" y="6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0" name="Freeform 105"/>
                <p:cNvSpPr>
                  <a:spLocks/>
                </p:cNvSpPr>
                <p:nvPr/>
              </p:nvSpPr>
              <p:spPr bwMode="auto">
                <a:xfrm>
                  <a:off x="1293" y="1838"/>
                  <a:ext cx="29" cy="37"/>
                </a:xfrm>
                <a:custGeom>
                  <a:avLst/>
                  <a:gdLst>
                    <a:gd name="T0" fmla="*/ 14 w 25"/>
                    <a:gd name="T1" fmla="*/ 34 h 24"/>
                    <a:gd name="T2" fmla="*/ 16 w 25"/>
                    <a:gd name="T3" fmla="*/ 34 h 24"/>
                    <a:gd name="T4" fmla="*/ 19 w 25"/>
                    <a:gd name="T5" fmla="*/ 34 h 24"/>
                    <a:gd name="T6" fmla="*/ 21 w 25"/>
                    <a:gd name="T7" fmla="*/ 34 h 24"/>
                    <a:gd name="T8" fmla="*/ 23 w 25"/>
                    <a:gd name="T9" fmla="*/ 32 h 24"/>
                    <a:gd name="T10" fmla="*/ 24 w 25"/>
                    <a:gd name="T11" fmla="*/ 32 h 24"/>
                    <a:gd name="T12" fmla="*/ 24 w 25"/>
                    <a:gd name="T13" fmla="*/ 29 h 24"/>
                    <a:gd name="T14" fmla="*/ 27 w 25"/>
                    <a:gd name="T15" fmla="*/ 26 h 24"/>
                    <a:gd name="T16" fmla="*/ 27 w 25"/>
                    <a:gd name="T17" fmla="*/ 23 h 24"/>
                    <a:gd name="T18" fmla="*/ 29 w 25"/>
                    <a:gd name="T19" fmla="*/ 20 h 24"/>
                    <a:gd name="T20" fmla="*/ 29 w 25"/>
                    <a:gd name="T21" fmla="*/ 17 h 24"/>
                    <a:gd name="T22" fmla="*/ 29 w 25"/>
                    <a:gd name="T23" fmla="*/ 14 h 24"/>
                    <a:gd name="T24" fmla="*/ 27 w 25"/>
                    <a:gd name="T25" fmla="*/ 11 h 24"/>
                    <a:gd name="T26" fmla="*/ 27 w 25"/>
                    <a:gd name="T27" fmla="*/ 8 h 24"/>
                    <a:gd name="T28" fmla="*/ 24 w 25"/>
                    <a:gd name="T29" fmla="*/ 5 h 24"/>
                    <a:gd name="T30" fmla="*/ 24 w 25"/>
                    <a:gd name="T31" fmla="*/ 5 h 24"/>
                    <a:gd name="T32" fmla="*/ 23 w 25"/>
                    <a:gd name="T33" fmla="*/ 2 h 24"/>
                    <a:gd name="T34" fmla="*/ 21 w 25"/>
                    <a:gd name="T35" fmla="*/ 2 h 24"/>
                    <a:gd name="T36" fmla="*/ 19 w 25"/>
                    <a:gd name="T37" fmla="*/ 0 h 24"/>
                    <a:gd name="T38" fmla="*/ 16 w 25"/>
                    <a:gd name="T39" fmla="*/ 0 h 24"/>
                    <a:gd name="T40" fmla="*/ 14 w 25"/>
                    <a:gd name="T41" fmla="*/ 0 h 24"/>
                    <a:gd name="T42" fmla="*/ 12 w 25"/>
                    <a:gd name="T43" fmla="*/ 0 h 24"/>
                    <a:gd name="T44" fmla="*/ 9 w 25"/>
                    <a:gd name="T45" fmla="*/ 0 h 24"/>
                    <a:gd name="T46" fmla="*/ 7 w 25"/>
                    <a:gd name="T47" fmla="*/ 2 h 24"/>
                    <a:gd name="T48" fmla="*/ 7 w 25"/>
                    <a:gd name="T49" fmla="*/ 2 h 24"/>
                    <a:gd name="T50" fmla="*/ 5 w 25"/>
                    <a:gd name="T51" fmla="*/ 5 h 24"/>
                    <a:gd name="T52" fmla="*/ 2 w 25"/>
                    <a:gd name="T53" fmla="*/ 5 h 24"/>
                    <a:gd name="T54" fmla="*/ 2 w 25"/>
                    <a:gd name="T55" fmla="*/ 8 h 24"/>
                    <a:gd name="T56" fmla="*/ 0 w 25"/>
                    <a:gd name="T57" fmla="*/ 11 h 24"/>
                    <a:gd name="T58" fmla="*/ 0 w 25"/>
                    <a:gd name="T59" fmla="*/ 14 h 24"/>
                    <a:gd name="T60" fmla="*/ 0 w 25"/>
                    <a:gd name="T61" fmla="*/ 17 h 24"/>
                    <a:gd name="T62" fmla="*/ 0 w 25"/>
                    <a:gd name="T63" fmla="*/ 20 h 24"/>
                    <a:gd name="T64" fmla="*/ 0 w 25"/>
                    <a:gd name="T65" fmla="*/ 23 h 24"/>
                    <a:gd name="T66" fmla="*/ 2 w 25"/>
                    <a:gd name="T67" fmla="*/ 26 h 24"/>
                    <a:gd name="T68" fmla="*/ 2 w 25"/>
                    <a:gd name="T69" fmla="*/ 29 h 24"/>
                    <a:gd name="T70" fmla="*/ 5 w 25"/>
                    <a:gd name="T71" fmla="*/ 32 h 24"/>
                    <a:gd name="T72" fmla="*/ 7 w 25"/>
                    <a:gd name="T73" fmla="*/ 32 h 24"/>
                    <a:gd name="T74" fmla="*/ 7 w 25"/>
                    <a:gd name="T75" fmla="*/ 34 h 24"/>
                    <a:gd name="T76" fmla="*/ 9 w 25"/>
                    <a:gd name="T77" fmla="*/ 34 h 24"/>
                    <a:gd name="T78" fmla="*/ 12 w 25"/>
                    <a:gd name="T79" fmla="*/ 34 h 24"/>
                    <a:gd name="T80" fmla="*/ 14 w 25"/>
                    <a:gd name="T81" fmla="*/ 37 h 24"/>
                    <a:gd name="T82" fmla="*/ 14 w 25"/>
                    <a:gd name="T83" fmla="*/ 37 h 24"/>
                    <a:gd name="T84" fmla="*/ 14 w 25"/>
                    <a:gd name="T85" fmla="*/ 34 h 24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4"/>
                    <a:gd name="T131" fmla="*/ 25 w 25"/>
                    <a:gd name="T132" fmla="*/ 24 h 24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4">
                      <a:moveTo>
                        <a:pt x="12" y="22"/>
                      </a:moveTo>
                      <a:lnTo>
                        <a:pt x="14" y="22"/>
                      </a:lnTo>
                      <a:lnTo>
                        <a:pt x="16" y="22"/>
                      </a:lnTo>
                      <a:lnTo>
                        <a:pt x="18" y="22"/>
                      </a:lnTo>
                      <a:lnTo>
                        <a:pt x="20" y="21"/>
                      </a:lnTo>
                      <a:lnTo>
                        <a:pt x="21" y="21"/>
                      </a:lnTo>
                      <a:lnTo>
                        <a:pt x="21" y="19"/>
                      </a:lnTo>
                      <a:lnTo>
                        <a:pt x="23" y="17"/>
                      </a:lnTo>
                      <a:lnTo>
                        <a:pt x="23" y="15"/>
                      </a:lnTo>
                      <a:lnTo>
                        <a:pt x="25" y="13"/>
                      </a:lnTo>
                      <a:lnTo>
                        <a:pt x="25" y="11"/>
                      </a:lnTo>
                      <a:lnTo>
                        <a:pt x="25" y="9"/>
                      </a:lnTo>
                      <a:lnTo>
                        <a:pt x="23" y="7"/>
                      </a:lnTo>
                      <a:lnTo>
                        <a:pt x="23" y="5"/>
                      </a:lnTo>
                      <a:lnTo>
                        <a:pt x="21" y="3"/>
                      </a:lnTo>
                      <a:lnTo>
                        <a:pt x="20" y="1"/>
                      </a:lnTo>
                      <a:lnTo>
                        <a:pt x="18" y="1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2" y="3"/>
                      </a:lnTo>
                      <a:lnTo>
                        <a:pt x="2" y="5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2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6" y="22"/>
                      </a:lnTo>
                      <a:lnTo>
                        <a:pt x="8" y="22"/>
                      </a:lnTo>
                      <a:lnTo>
                        <a:pt x="10" y="22"/>
                      </a:lnTo>
                      <a:lnTo>
                        <a:pt x="12" y="24"/>
                      </a:lnTo>
                      <a:lnTo>
                        <a:pt x="12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1" name="Freeform 106"/>
                <p:cNvSpPr>
                  <a:spLocks/>
                </p:cNvSpPr>
                <p:nvPr/>
              </p:nvSpPr>
              <p:spPr bwMode="auto">
                <a:xfrm>
                  <a:off x="1356" y="2059"/>
                  <a:ext cx="30" cy="39"/>
                </a:xfrm>
                <a:custGeom>
                  <a:avLst/>
                  <a:gdLst>
                    <a:gd name="T0" fmla="*/ 14 w 25"/>
                    <a:gd name="T1" fmla="*/ 36 h 25"/>
                    <a:gd name="T2" fmla="*/ 18 w 25"/>
                    <a:gd name="T3" fmla="*/ 36 h 25"/>
                    <a:gd name="T4" fmla="*/ 20 w 25"/>
                    <a:gd name="T5" fmla="*/ 36 h 25"/>
                    <a:gd name="T6" fmla="*/ 23 w 25"/>
                    <a:gd name="T7" fmla="*/ 36 h 25"/>
                    <a:gd name="T8" fmla="*/ 25 w 25"/>
                    <a:gd name="T9" fmla="*/ 33 h 25"/>
                    <a:gd name="T10" fmla="*/ 25 w 25"/>
                    <a:gd name="T11" fmla="*/ 33 h 25"/>
                    <a:gd name="T12" fmla="*/ 28 w 25"/>
                    <a:gd name="T13" fmla="*/ 30 h 25"/>
                    <a:gd name="T14" fmla="*/ 28 w 25"/>
                    <a:gd name="T15" fmla="*/ 27 h 25"/>
                    <a:gd name="T16" fmla="*/ 30 w 25"/>
                    <a:gd name="T17" fmla="*/ 23 h 25"/>
                    <a:gd name="T18" fmla="*/ 30 w 25"/>
                    <a:gd name="T19" fmla="*/ 20 h 25"/>
                    <a:gd name="T20" fmla="*/ 30 w 25"/>
                    <a:gd name="T21" fmla="*/ 17 h 25"/>
                    <a:gd name="T22" fmla="*/ 30 w 25"/>
                    <a:gd name="T23" fmla="*/ 16 h 25"/>
                    <a:gd name="T24" fmla="*/ 30 w 25"/>
                    <a:gd name="T25" fmla="*/ 12 h 25"/>
                    <a:gd name="T26" fmla="*/ 28 w 25"/>
                    <a:gd name="T27" fmla="*/ 9 h 25"/>
                    <a:gd name="T28" fmla="*/ 28 w 25"/>
                    <a:gd name="T29" fmla="*/ 6 h 25"/>
                    <a:gd name="T30" fmla="*/ 25 w 25"/>
                    <a:gd name="T31" fmla="*/ 6 h 25"/>
                    <a:gd name="T32" fmla="*/ 25 w 25"/>
                    <a:gd name="T33" fmla="*/ 3 h 25"/>
                    <a:gd name="T34" fmla="*/ 23 w 25"/>
                    <a:gd name="T35" fmla="*/ 3 h 25"/>
                    <a:gd name="T36" fmla="*/ 20 w 25"/>
                    <a:gd name="T37" fmla="*/ 0 h 25"/>
                    <a:gd name="T38" fmla="*/ 18 w 25"/>
                    <a:gd name="T39" fmla="*/ 0 h 25"/>
                    <a:gd name="T40" fmla="*/ 16 w 25"/>
                    <a:gd name="T41" fmla="*/ 0 h 25"/>
                    <a:gd name="T42" fmla="*/ 14 w 25"/>
                    <a:gd name="T43" fmla="*/ 0 h 25"/>
                    <a:gd name="T44" fmla="*/ 12 w 25"/>
                    <a:gd name="T45" fmla="*/ 0 h 25"/>
                    <a:gd name="T46" fmla="*/ 10 w 25"/>
                    <a:gd name="T47" fmla="*/ 3 h 25"/>
                    <a:gd name="T48" fmla="*/ 7 w 25"/>
                    <a:gd name="T49" fmla="*/ 3 h 25"/>
                    <a:gd name="T50" fmla="*/ 5 w 25"/>
                    <a:gd name="T51" fmla="*/ 6 h 25"/>
                    <a:gd name="T52" fmla="*/ 5 w 25"/>
                    <a:gd name="T53" fmla="*/ 6 h 25"/>
                    <a:gd name="T54" fmla="*/ 2 w 25"/>
                    <a:gd name="T55" fmla="*/ 9 h 25"/>
                    <a:gd name="T56" fmla="*/ 2 w 25"/>
                    <a:gd name="T57" fmla="*/ 12 h 25"/>
                    <a:gd name="T58" fmla="*/ 2 w 25"/>
                    <a:gd name="T59" fmla="*/ 16 h 25"/>
                    <a:gd name="T60" fmla="*/ 0 w 25"/>
                    <a:gd name="T61" fmla="*/ 17 h 25"/>
                    <a:gd name="T62" fmla="*/ 2 w 25"/>
                    <a:gd name="T63" fmla="*/ 20 h 25"/>
                    <a:gd name="T64" fmla="*/ 2 w 25"/>
                    <a:gd name="T65" fmla="*/ 23 h 25"/>
                    <a:gd name="T66" fmla="*/ 2 w 25"/>
                    <a:gd name="T67" fmla="*/ 27 h 25"/>
                    <a:gd name="T68" fmla="*/ 5 w 25"/>
                    <a:gd name="T69" fmla="*/ 30 h 25"/>
                    <a:gd name="T70" fmla="*/ 5 w 25"/>
                    <a:gd name="T71" fmla="*/ 33 h 25"/>
                    <a:gd name="T72" fmla="*/ 7 w 25"/>
                    <a:gd name="T73" fmla="*/ 33 h 25"/>
                    <a:gd name="T74" fmla="*/ 10 w 25"/>
                    <a:gd name="T75" fmla="*/ 36 h 25"/>
                    <a:gd name="T76" fmla="*/ 12 w 25"/>
                    <a:gd name="T77" fmla="*/ 36 h 25"/>
                    <a:gd name="T78" fmla="*/ 14 w 25"/>
                    <a:gd name="T79" fmla="*/ 36 h 25"/>
                    <a:gd name="T80" fmla="*/ 16 w 25"/>
                    <a:gd name="T81" fmla="*/ 39 h 25"/>
                    <a:gd name="T82" fmla="*/ 16 w 25"/>
                    <a:gd name="T83" fmla="*/ 39 h 25"/>
                    <a:gd name="T84" fmla="*/ 14 w 25"/>
                    <a:gd name="T85" fmla="*/ 36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5"/>
                    <a:gd name="T131" fmla="*/ 25 w 25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5">
                      <a:moveTo>
                        <a:pt x="12" y="23"/>
                      </a:moveTo>
                      <a:lnTo>
                        <a:pt x="15" y="23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21" y="21"/>
                      </a:lnTo>
                      <a:lnTo>
                        <a:pt x="23" y="19"/>
                      </a:lnTo>
                      <a:lnTo>
                        <a:pt x="23" y="17"/>
                      </a:lnTo>
                      <a:lnTo>
                        <a:pt x="25" y="15"/>
                      </a:lnTo>
                      <a:lnTo>
                        <a:pt x="25" y="13"/>
                      </a:lnTo>
                      <a:lnTo>
                        <a:pt x="25" y="11"/>
                      </a:lnTo>
                      <a:lnTo>
                        <a:pt x="25" y="10"/>
                      </a:lnTo>
                      <a:lnTo>
                        <a:pt x="25" y="8"/>
                      </a:lnTo>
                      <a:lnTo>
                        <a:pt x="23" y="6"/>
                      </a:lnTo>
                      <a:lnTo>
                        <a:pt x="23" y="4"/>
                      </a:lnTo>
                      <a:lnTo>
                        <a:pt x="21" y="4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1"/>
                      </a:lnTo>
                      <a:lnTo>
                        <a:pt x="2" y="13"/>
                      </a:lnTo>
                      <a:lnTo>
                        <a:pt x="2" y="15"/>
                      </a:lnTo>
                      <a:lnTo>
                        <a:pt x="2" y="17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lnTo>
                        <a:pt x="13" y="25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2" name="Freeform 107"/>
                <p:cNvSpPr>
                  <a:spLocks/>
                </p:cNvSpPr>
                <p:nvPr/>
              </p:nvSpPr>
              <p:spPr bwMode="auto">
                <a:xfrm>
                  <a:off x="4500" y="3190"/>
                  <a:ext cx="29" cy="39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9 h 25"/>
                    <a:gd name="T4" fmla="*/ 29 w 25"/>
                    <a:gd name="T5" fmla="*/ 20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3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3794" y="3210"/>
                  <a:ext cx="710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4" name="Freeform 109"/>
                <p:cNvSpPr>
                  <a:spLocks/>
                </p:cNvSpPr>
                <p:nvPr/>
              </p:nvSpPr>
              <p:spPr bwMode="auto">
                <a:xfrm>
                  <a:off x="3670" y="3210"/>
                  <a:ext cx="188" cy="211"/>
                </a:xfrm>
                <a:custGeom>
                  <a:avLst/>
                  <a:gdLst>
                    <a:gd name="T0" fmla="*/ 188 w 159"/>
                    <a:gd name="T1" fmla="*/ 0 h 138"/>
                    <a:gd name="T2" fmla="*/ 188 w 159"/>
                    <a:gd name="T3" fmla="*/ 211 h 138"/>
                    <a:gd name="T4" fmla="*/ 0 w 159"/>
                    <a:gd name="T5" fmla="*/ 211 h 138"/>
                    <a:gd name="T6" fmla="*/ 0 60000 65536"/>
                    <a:gd name="T7" fmla="*/ 0 60000 65536"/>
                    <a:gd name="T8" fmla="*/ 0 60000 65536"/>
                    <a:gd name="T9" fmla="*/ 0 w 159"/>
                    <a:gd name="T10" fmla="*/ 0 h 138"/>
                    <a:gd name="T11" fmla="*/ 159 w 159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" h="138">
                      <a:moveTo>
                        <a:pt x="159" y="0"/>
                      </a:moveTo>
                      <a:lnTo>
                        <a:pt x="159" y="138"/>
                      </a:lnTo>
                      <a:lnTo>
                        <a:pt x="0" y="138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5" name="Freeform 110"/>
                <p:cNvSpPr>
                  <a:spLocks/>
                </p:cNvSpPr>
                <p:nvPr/>
              </p:nvSpPr>
              <p:spPr bwMode="auto">
                <a:xfrm>
                  <a:off x="3844" y="3193"/>
                  <a:ext cx="27" cy="36"/>
                </a:xfrm>
                <a:custGeom>
                  <a:avLst/>
                  <a:gdLst>
                    <a:gd name="T0" fmla="*/ 14 w 23"/>
                    <a:gd name="T1" fmla="*/ 36 h 23"/>
                    <a:gd name="T2" fmla="*/ 16 w 23"/>
                    <a:gd name="T3" fmla="*/ 36 h 23"/>
                    <a:gd name="T4" fmla="*/ 19 w 23"/>
                    <a:gd name="T5" fmla="*/ 36 h 23"/>
                    <a:gd name="T6" fmla="*/ 20 w 23"/>
                    <a:gd name="T7" fmla="*/ 36 h 23"/>
                    <a:gd name="T8" fmla="*/ 22 w 23"/>
                    <a:gd name="T9" fmla="*/ 33 h 23"/>
                    <a:gd name="T10" fmla="*/ 22 w 23"/>
                    <a:gd name="T11" fmla="*/ 33 h 23"/>
                    <a:gd name="T12" fmla="*/ 25 w 23"/>
                    <a:gd name="T13" fmla="*/ 30 h 23"/>
                    <a:gd name="T14" fmla="*/ 27 w 23"/>
                    <a:gd name="T15" fmla="*/ 27 h 23"/>
                    <a:gd name="T16" fmla="*/ 27 w 23"/>
                    <a:gd name="T17" fmla="*/ 23 h 23"/>
                    <a:gd name="T18" fmla="*/ 27 w 23"/>
                    <a:gd name="T19" fmla="*/ 20 h 23"/>
                    <a:gd name="T20" fmla="*/ 27 w 23"/>
                    <a:gd name="T21" fmla="*/ 17 h 23"/>
                    <a:gd name="T22" fmla="*/ 27 w 23"/>
                    <a:gd name="T23" fmla="*/ 14 h 23"/>
                    <a:gd name="T24" fmla="*/ 27 w 23"/>
                    <a:gd name="T25" fmla="*/ 11 h 23"/>
                    <a:gd name="T26" fmla="*/ 27 w 23"/>
                    <a:gd name="T27" fmla="*/ 9 h 23"/>
                    <a:gd name="T28" fmla="*/ 25 w 23"/>
                    <a:gd name="T29" fmla="*/ 6 h 23"/>
                    <a:gd name="T30" fmla="*/ 22 w 23"/>
                    <a:gd name="T31" fmla="*/ 6 h 23"/>
                    <a:gd name="T32" fmla="*/ 22 w 23"/>
                    <a:gd name="T33" fmla="*/ 3 h 23"/>
                    <a:gd name="T34" fmla="*/ 20 w 23"/>
                    <a:gd name="T35" fmla="*/ 0 h 23"/>
                    <a:gd name="T36" fmla="*/ 19 w 23"/>
                    <a:gd name="T37" fmla="*/ 0 h 23"/>
                    <a:gd name="T38" fmla="*/ 16 w 23"/>
                    <a:gd name="T39" fmla="*/ 0 h 23"/>
                    <a:gd name="T40" fmla="*/ 14 w 23"/>
                    <a:gd name="T41" fmla="*/ 0 h 23"/>
                    <a:gd name="T42" fmla="*/ 12 w 23"/>
                    <a:gd name="T43" fmla="*/ 0 h 23"/>
                    <a:gd name="T44" fmla="*/ 9 w 23"/>
                    <a:gd name="T45" fmla="*/ 0 h 23"/>
                    <a:gd name="T46" fmla="*/ 7 w 23"/>
                    <a:gd name="T47" fmla="*/ 0 h 23"/>
                    <a:gd name="T48" fmla="*/ 5 w 23"/>
                    <a:gd name="T49" fmla="*/ 3 h 23"/>
                    <a:gd name="T50" fmla="*/ 5 w 23"/>
                    <a:gd name="T51" fmla="*/ 6 h 23"/>
                    <a:gd name="T52" fmla="*/ 2 w 23"/>
                    <a:gd name="T53" fmla="*/ 6 h 23"/>
                    <a:gd name="T54" fmla="*/ 0 w 23"/>
                    <a:gd name="T55" fmla="*/ 9 h 23"/>
                    <a:gd name="T56" fmla="*/ 0 w 23"/>
                    <a:gd name="T57" fmla="*/ 11 h 23"/>
                    <a:gd name="T58" fmla="*/ 0 w 23"/>
                    <a:gd name="T59" fmla="*/ 14 h 23"/>
                    <a:gd name="T60" fmla="*/ 0 w 23"/>
                    <a:gd name="T61" fmla="*/ 17 h 23"/>
                    <a:gd name="T62" fmla="*/ 0 w 23"/>
                    <a:gd name="T63" fmla="*/ 20 h 23"/>
                    <a:gd name="T64" fmla="*/ 0 w 23"/>
                    <a:gd name="T65" fmla="*/ 23 h 23"/>
                    <a:gd name="T66" fmla="*/ 0 w 23"/>
                    <a:gd name="T67" fmla="*/ 27 h 23"/>
                    <a:gd name="T68" fmla="*/ 2 w 23"/>
                    <a:gd name="T69" fmla="*/ 30 h 23"/>
                    <a:gd name="T70" fmla="*/ 5 w 23"/>
                    <a:gd name="T71" fmla="*/ 33 h 23"/>
                    <a:gd name="T72" fmla="*/ 5 w 23"/>
                    <a:gd name="T73" fmla="*/ 33 h 23"/>
                    <a:gd name="T74" fmla="*/ 7 w 23"/>
                    <a:gd name="T75" fmla="*/ 36 h 23"/>
                    <a:gd name="T76" fmla="*/ 9 w 23"/>
                    <a:gd name="T77" fmla="*/ 36 h 23"/>
                    <a:gd name="T78" fmla="*/ 12 w 23"/>
                    <a:gd name="T79" fmla="*/ 36 h 23"/>
                    <a:gd name="T80" fmla="*/ 14 w 23"/>
                    <a:gd name="T81" fmla="*/ 36 h 23"/>
                    <a:gd name="T82" fmla="*/ 14 w 23"/>
                    <a:gd name="T83" fmla="*/ 36 h 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3"/>
                    <a:gd name="T127" fmla="*/ 0 h 23"/>
                    <a:gd name="T128" fmla="*/ 23 w 23"/>
                    <a:gd name="T129" fmla="*/ 23 h 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3" h="23">
                      <a:moveTo>
                        <a:pt x="12" y="23"/>
                      </a:moveTo>
                      <a:lnTo>
                        <a:pt x="14" y="23"/>
                      </a:lnTo>
                      <a:lnTo>
                        <a:pt x="16" y="23"/>
                      </a:lnTo>
                      <a:lnTo>
                        <a:pt x="17" y="23"/>
                      </a:lnTo>
                      <a:lnTo>
                        <a:pt x="19" y="21"/>
                      </a:lnTo>
                      <a:lnTo>
                        <a:pt x="21" y="19"/>
                      </a:lnTo>
                      <a:lnTo>
                        <a:pt x="23" y="17"/>
                      </a:lnTo>
                      <a:lnTo>
                        <a:pt x="23" y="15"/>
                      </a:lnTo>
                      <a:lnTo>
                        <a:pt x="23" y="13"/>
                      </a:lnTo>
                      <a:lnTo>
                        <a:pt x="23" y="11"/>
                      </a:lnTo>
                      <a:lnTo>
                        <a:pt x="23" y="9"/>
                      </a:lnTo>
                      <a:lnTo>
                        <a:pt x="23" y="7"/>
                      </a:lnTo>
                      <a:lnTo>
                        <a:pt x="23" y="6"/>
                      </a:lnTo>
                      <a:lnTo>
                        <a:pt x="21" y="4"/>
                      </a:lnTo>
                      <a:lnTo>
                        <a:pt x="19" y="4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6" y="23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6" name="Freeform 111"/>
                <p:cNvSpPr>
                  <a:spLocks/>
                </p:cNvSpPr>
                <p:nvPr/>
              </p:nvSpPr>
              <p:spPr bwMode="auto">
                <a:xfrm>
                  <a:off x="3668" y="3210"/>
                  <a:ext cx="1044" cy="322"/>
                </a:xfrm>
                <a:custGeom>
                  <a:avLst/>
                  <a:gdLst>
                    <a:gd name="T0" fmla="*/ 0 w 885"/>
                    <a:gd name="T1" fmla="*/ 319 h 211"/>
                    <a:gd name="T2" fmla="*/ 1044 w 885"/>
                    <a:gd name="T3" fmla="*/ 322 h 211"/>
                    <a:gd name="T4" fmla="*/ 1044 w 885"/>
                    <a:gd name="T5" fmla="*/ 0 h 211"/>
                    <a:gd name="T6" fmla="*/ 981 w 885"/>
                    <a:gd name="T7" fmla="*/ 0 h 21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5"/>
                    <a:gd name="T13" fmla="*/ 0 h 211"/>
                    <a:gd name="T14" fmla="*/ 885 w 885"/>
                    <a:gd name="T15" fmla="*/ 211 h 21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5" h="211">
                      <a:moveTo>
                        <a:pt x="0" y="209"/>
                      </a:moveTo>
                      <a:lnTo>
                        <a:pt x="885" y="211"/>
                      </a:lnTo>
                      <a:lnTo>
                        <a:pt x="885" y="0"/>
                      </a:lnTo>
                      <a:lnTo>
                        <a:pt x="83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7" name="Freeform 112"/>
                <p:cNvSpPr>
                  <a:spLocks/>
                </p:cNvSpPr>
                <p:nvPr/>
              </p:nvSpPr>
              <p:spPr bwMode="auto">
                <a:xfrm>
                  <a:off x="3649" y="3511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1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8" name="Freeform 113"/>
                <p:cNvSpPr>
                  <a:spLocks/>
                </p:cNvSpPr>
                <p:nvPr/>
              </p:nvSpPr>
              <p:spPr bwMode="auto">
                <a:xfrm>
                  <a:off x="3649" y="3401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0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9" name="Freeform 114"/>
                <p:cNvSpPr>
                  <a:spLocks/>
                </p:cNvSpPr>
                <p:nvPr/>
              </p:nvSpPr>
              <p:spPr bwMode="auto">
                <a:xfrm>
                  <a:off x="3649" y="3456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0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0" name="Freeform 115"/>
                <p:cNvSpPr>
                  <a:spLocks/>
                </p:cNvSpPr>
                <p:nvPr/>
              </p:nvSpPr>
              <p:spPr bwMode="auto">
                <a:xfrm>
                  <a:off x="4038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1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3794" y="2281"/>
                  <a:ext cx="25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2" name="Freeform 117"/>
                <p:cNvSpPr>
                  <a:spLocks/>
                </p:cNvSpPr>
                <p:nvPr/>
              </p:nvSpPr>
              <p:spPr bwMode="auto">
                <a:xfrm>
                  <a:off x="3972" y="2784"/>
                  <a:ext cx="29" cy="39"/>
                </a:xfrm>
                <a:custGeom>
                  <a:avLst/>
                  <a:gdLst>
                    <a:gd name="T0" fmla="*/ 15 w 24"/>
                    <a:gd name="T1" fmla="*/ 36 h 25"/>
                    <a:gd name="T2" fmla="*/ 17 w 24"/>
                    <a:gd name="T3" fmla="*/ 39 h 25"/>
                    <a:gd name="T4" fmla="*/ 19 w 24"/>
                    <a:gd name="T5" fmla="*/ 36 h 25"/>
                    <a:gd name="T6" fmla="*/ 22 w 24"/>
                    <a:gd name="T7" fmla="*/ 36 h 25"/>
                    <a:gd name="T8" fmla="*/ 24 w 24"/>
                    <a:gd name="T9" fmla="*/ 36 h 25"/>
                    <a:gd name="T10" fmla="*/ 24 w 24"/>
                    <a:gd name="T11" fmla="*/ 33 h 25"/>
                    <a:gd name="T12" fmla="*/ 27 w 24"/>
                    <a:gd name="T13" fmla="*/ 30 h 25"/>
                    <a:gd name="T14" fmla="*/ 29 w 24"/>
                    <a:gd name="T15" fmla="*/ 27 h 25"/>
                    <a:gd name="T16" fmla="*/ 29 w 24"/>
                    <a:gd name="T17" fmla="*/ 23 h 25"/>
                    <a:gd name="T18" fmla="*/ 29 w 24"/>
                    <a:gd name="T19" fmla="*/ 20 h 25"/>
                    <a:gd name="T20" fmla="*/ 29 w 24"/>
                    <a:gd name="T21" fmla="*/ 17 h 25"/>
                    <a:gd name="T22" fmla="*/ 29 w 24"/>
                    <a:gd name="T23" fmla="*/ 14 h 25"/>
                    <a:gd name="T24" fmla="*/ 29 w 24"/>
                    <a:gd name="T25" fmla="*/ 11 h 25"/>
                    <a:gd name="T26" fmla="*/ 29 w 24"/>
                    <a:gd name="T27" fmla="*/ 9 h 25"/>
                    <a:gd name="T28" fmla="*/ 27 w 24"/>
                    <a:gd name="T29" fmla="*/ 9 h 25"/>
                    <a:gd name="T30" fmla="*/ 24 w 24"/>
                    <a:gd name="T31" fmla="*/ 6 h 25"/>
                    <a:gd name="T32" fmla="*/ 24 w 24"/>
                    <a:gd name="T33" fmla="*/ 3 h 25"/>
                    <a:gd name="T34" fmla="*/ 22 w 24"/>
                    <a:gd name="T35" fmla="*/ 3 h 25"/>
                    <a:gd name="T36" fmla="*/ 19 w 24"/>
                    <a:gd name="T37" fmla="*/ 0 h 25"/>
                    <a:gd name="T38" fmla="*/ 17 w 24"/>
                    <a:gd name="T39" fmla="*/ 0 h 25"/>
                    <a:gd name="T40" fmla="*/ 15 w 24"/>
                    <a:gd name="T41" fmla="*/ 0 h 25"/>
                    <a:gd name="T42" fmla="*/ 12 w 24"/>
                    <a:gd name="T43" fmla="*/ 0 h 25"/>
                    <a:gd name="T44" fmla="*/ 10 w 24"/>
                    <a:gd name="T45" fmla="*/ 0 h 25"/>
                    <a:gd name="T46" fmla="*/ 7 w 24"/>
                    <a:gd name="T47" fmla="*/ 3 h 25"/>
                    <a:gd name="T48" fmla="*/ 5 w 24"/>
                    <a:gd name="T49" fmla="*/ 3 h 25"/>
                    <a:gd name="T50" fmla="*/ 5 w 24"/>
                    <a:gd name="T51" fmla="*/ 6 h 25"/>
                    <a:gd name="T52" fmla="*/ 2 w 24"/>
                    <a:gd name="T53" fmla="*/ 9 h 25"/>
                    <a:gd name="T54" fmla="*/ 0 w 24"/>
                    <a:gd name="T55" fmla="*/ 9 h 25"/>
                    <a:gd name="T56" fmla="*/ 0 w 24"/>
                    <a:gd name="T57" fmla="*/ 11 h 25"/>
                    <a:gd name="T58" fmla="*/ 0 w 24"/>
                    <a:gd name="T59" fmla="*/ 14 h 25"/>
                    <a:gd name="T60" fmla="*/ 0 w 24"/>
                    <a:gd name="T61" fmla="*/ 17 h 25"/>
                    <a:gd name="T62" fmla="*/ 0 w 24"/>
                    <a:gd name="T63" fmla="*/ 20 h 25"/>
                    <a:gd name="T64" fmla="*/ 0 w 24"/>
                    <a:gd name="T65" fmla="*/ 23 h 25"/>
                    <a:gd name="T66" fmla="*/ 0 w 24"/>
                    <a:gd name="T67" fmla="*/ 27 h 25"/>
                    <a:gd name="T68" fmla="*/ 2 w 24"/>
                    <a:gd name="T69" fmla="*/ 30 h 25"/>
                    <a:gd name="T70" fmla="*/ 5 w 24"/>
                    <a:gd name="T71" fmla="*/ 33 h 25"/>
                    <a:gd name="T72" fmla="*/ 5 w 24"/>
                    <a:gd name="T73" fmla="*/ 36 h 25"/>
                    <a:gd name="T74" fmla="*/ 7 w 24"/>
                    <a:gd name="T75" fmla="*/ 36 h 25"/>
                    <a:gd name="T76" fmla="*/ 10 w 24"/>
                    <a:gd name="T77" fmla="*/ 36 h 25"/>
                    <a:gd name="T78" fmla="*/ 12 w 24"/>
                    <a:gd name="T79" fmla="*/ 39 h 25"/>
                    <a:gd name="T80" fmla="*/ 15 w 24"/>
                    <a:gd name="T81" fmla="*/ 39 h 25"/>
                    <a:gd name="T82" fmla="*/ 15 w 24"/>
                    <a:gd name="T83" fmla="*/ 39 h 25"/>
                    <a:gd name="T84" fmla="*/ 15 w 24"/>
                    <a:gd name="T85" fmla="*/ 36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4"/>
                    <a:gd name="T130" fmla="*/ 0 h 25"/>
                    <a:gd name="T131" fmla="*/ 24 w 24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4" h="25">
                      <a:moveTo>
                        <a:pt x="12" y="23"/>
                      </a:moveTo>
                      <a:lnTo>
                        <a:pt x="14" y="25"/>
                      </a:lnTo>
                      <a:lnTo>
                        <a:pt x="16" y="23"/>
                      </a:lnTo>
                      <a:lnTo>
                        <a:pt x="18" y="23"/>
                      </a:lnTo>
                      <a:lnTo>
                        <a:pt x="20" y="23"/>
                      </a:lnTo>
                      <a:lnTo>
                        <a:pt x="20" y="21"/>
                      </a:lnTo>
                      <a:lnTo>
                        <a:pt x="22" y="19"/>
                      </a:lnTo>
                      <a:lnTo>
                        <a:pt x="24" y="17"/>
                      </a:lnTo>
                      <a:lnTo>
                        <a:pt x="24" y="15"/>
                      </a:lnTo>
                      <a:lnTo>
                        <a:pt x="24" y="13"/>
                      </a:lnTo>
                      <a:lnTo>
                        <a:pt x="24" y="11"/>
                      </a:lnTo>
                      <a:lnTo>
                        <a:pt x="24" y="9"/>
                      </a:lnTo>
                      <a:lnTo>
                        <a:pt x="24" y="7"/>
                      </a:lnTo>
                      <a:lnTo>
                        <a:pt x="24" y="6"/>
                      </a:lnTo>
                      <a:lnTo>
                        <a:pt x="22" y="6"/>
                      </a:lnTo>
                      <a:lnTo>
                        <a:pt x="20" y="4"/>
                      </a:lnTo>
                      <a:lnTo>
                        <a:pt x="20" y="2"/>
                      </a:lnTo>
                      <a:lnTo>
                        <a:pt x="18" y="2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4" y="23"/>
                      </a:lnTo>
                      <a:lnTo>
                        <a:pt x="6" y="23"/>
                      </a:lnTo>
                      <a:lnTo>
                        <a:pt x="8" y="23"/>
                      </a:lnTo>
                      <a:lnTo>
                        <a:pt x="10" y="25"/>
                      </a:lnTo>
                      <a:lnTo>
                        <a:pt x="12" y="25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3" name="Freeform 118"/>
                <p:cNvSpPr>
                  <a:spLocks/>
                </p:cNvSpPr>
                <p:nvPr/>
              </p:nvSpPr>
              <p:spPr bwMode="auto">
                <a:xfrm>
                  <a:off x="2922" y="1992"/>
                  <a:ext cx="1064" cy="1733"/>
                </a:xfrm>
                <a:custGeom>
                  <a:avLst/>
                  <a:gdLst>
                    <a:gd name="T0" fmla="*/ 1064 w 901"/>
                    <a:gd name="T1" fmla="*/ 164 h 1045"/>
                    <a:gd name="T2" fmla="*/ 1064 w 901"/>
                    <a:gd name="T3" fmla="*/ 1733 h 1045"/>
                    <a:gd name="T4" fmla="*/ 0 w 901"/>
                    <a:gd name="T5" fmla="*/ 1733 h 1045"/>
                    <a:gd name="T6" fmla="*/ 0 w 901"/>
                    <a:gd name="T7" fmla="*/ 0 h 1045"/>
                    <a:gd name="T8" fmla="*/ 67 w 901"/>
                    <a:gd name="T9" fmla="*/ 0 h 10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1"/>
                    <a:gd name="T16" fmla="*/ 0 h 1045"/>
                    <a:gd name="T17" fmla="*/ 901 w 901"/>
                    <a:gd name="T18" fmla="*/ 1045 h 10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1" h="1045">
                      <a:moveTo>
                        <a:pt x="901" y="99"/>
                      </a:moveTo>
                      <a:lnTo>
                        <a:pt x="901" y="1045"/>
                      </a:lnTo>
                      <a:lnTo>
                        <a:pt x="0" y="1045"/>
                      </a:ln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4" name="Freeform 119"/>
                <p:cNvSpPr>
                  <a:spLocks/>
                </p:cNvSpPr>
                <p:nvPr/>
              </p:nvSpPr>
              <p:spPr bwMode="auto">
                <a:xfrm>
                  <a:off x="2846" y="3789"/>
                  <a:ext cx="28" cy="38"/>
                </a:xfrm>
                <a:custGeom>
                  <a:avLst/>
                  <a:gdLst>
                    <a:gd name="T0" fmla="*/ 11 w 23"/>
                    <a:gd name="T1" fmla="*/ 38 h 25"/>
                    <a:gd name="T2" fmla="*/ 16 w 23"/>
                    <a:gd name="T3" fmla="*/ 38 h 25"/>
                    <a:gd name="T4" fmla="*/ 18 w 23"/>
                    <a:gd name="T5" fmla="*/ 38 h 25"/>
                    <a:gd name="T6" fmla="*/ 21 w 23"/>
                    <a:gd name="T7" fmla="*/ 35 h 25"/>
                    <a:gd name="T8" fmla="*/ 23 w 23"/>
                    <a:gd name="T9" fmla="*/ 35 h 25"/>
                    <a:gd name="T10" fmla="*/ 23 w 23"/>
                    <a:gd name="T11" fmla="*/ 32 h 25"/>
                    <a:gd name="T12" fmla="*/ 26 w 23"/>
                    <a:gd name="T13" fmla="*/ 32 h 25"/>
                    <a:gd name="T14" fmla="*/ 26 w 23"/>
                    <a:gd name="T15" fmla="*/ 29 h 25"/>
                    <a:gd name="T16" fmla="*/ 28 w 23"/>
                    <a:gd name="T17" fmla="*/ 27 h 25"/>
                    <a:gd name="T18" fmla="*/ 28 w 23"/>
                    <a:gd name="T19" fmla="*/ 24 h 25"/>
                    <a:gd name="T20" fmla="*/ 28 w 23"/>
                    <a:gd name="T21" fmla="*/ 21 h 25"/>
                    <a:gd name="T22" fmla="*/ 28 w 23"/>
                    <a:gd name="T23" fmla="*/ 18 h 25"/>
                    <a:gd name="T24" fmla="*/ 28 w 23"/>
                    <a:gd name="T25" fmla="*/ 15 h 25"/>
                    <a:gd name="T26" fmla="*/ 26 w 23"/>
                    <a:gd name="T27" fmla="*/ 12 h 25"/>
                    <a:gd name="T28" fmla="*/ 26 w 23"/>
                    <a:gd name="T29" fmla="*/ 9 h 25"/>
                    <a:gd name="T30" fmla="*/ 23 w 23"/>
                    <a:gd name="T31" fmla="*/ 6 h 25"/>
                    <a:gd name="T32" fmla="*/ 23 w 23"/>
                    <a:gd name="T33" fmla="*/ 6 h 25"/>
                    <a:gd name="T34" fmla="*/ 21 w 23"/>
                    <a:gd name="T35" fmla="*/ 3 h 25"/>
                    <a:gd name="T36" fmla="*/ 18 w 23"/>
                    <a:gd name="T37" fmla="*/ 3 h 25"/>
                    <a:gd name="T38" fmla="*/ 16 w 23"/>
                    <a:gd name="T39" fmla="*/ 3 h 25"/>
                    <a:gd name="T40" fmla="*/ 13 w 23"/>
                    <a:gd name="T41" fmla="*/ 0 h 25"/>
                    <a:gd name="T42" fmla="*/ 11 w 23"/>
                    <a:gd name="T43" fmla="*/ 3 h 25"/>
                    <a:gd name="T44" fmla="*/ 9 w 23"/>
                    <a:gd name="T45" fmla="*/ 3 h 25"/>
                    <a:gd name="T46" fmla="*/ 6 w 23"/>
                    <a:gd name="T47" fmla="*/ 3 h 25"/>
                    <a:gd name="T48" fmla="*/ 4 w 23"/>
                    <a:gd name="T49" fmla="*/ 6 h 25"/>
                    <a:gd name="T50" fmla="*/ 2 w 23"/>
                    <a:gd name="T51" fmla="*/ 6 h 25"/>
                    <a:gd name="T52" fmla="*/ 2 w 23"/>
                    <a:gd name="T53" fmla="*/ 9 h 25"/>
                    <a:gd name="T54" fmla="*/ 0 w 23"/>
                    <a:gd name="T55" fmla="*/ 12 h 25"/>
                    <a:gd name="T56" fmla="*/ 0 w 23"/>
                    <a:gd name="T57" fmla="*/ 15 h 25"/>
                    <a:gd name="T58" fmla="*/ 0 w 23"/>
                    <a:gd name="T59" fmla="*/ 18 h 25"/>
                    <a:gd name="T60" fmla="*/ 0 w 23"/>
                    <a:gd name="T61" fmla="*/ 21 h 25"/>
                    <a:gd name="T62" fmla="*/ 0 w 23"/>
                    <a:gd name="T63" fmla="*/ 24 h 25"/>
                    <a:gd name="T64" fmla="*/ 0 w 23"/>
                    <a:gd name="T65" fmla="*/ 27 h 25"/>
                    <a:gd name="T66" fmla="*/ 0 w 23"/>
                    <a:gd name="T67" fmla="*/ 29 h 25"/>
                    <a:gd name="T68" fmla="*/ 2 w 23"/>
                    <a:gd name="T69" fmla="*/ 32 h 25"/>
                    <a:gd name="T70" fmla="*/ 2 w 23"/>
                    <a:gd name="T71" fmla="*/ 32 h 25"/>
                    <a:gd name="T72" fmla="*/ 4 w 23"/>
                    <a:gd name="T73" fmla="*/ 35 h 25"/>
                    <a:gd name="T74" fmla="*/ 6 w 23"/>
                    <a:gd name="T75" fmla="*/ 35 h 25"/>
                    <a:gd name="T76" fmla="*/ 9 w 23"/>
                    <a:gd name="T77" fmla="*/ 38 h 25"/>
                    <a:gd name="T78" fmla="*/ 11 w 23"/>
                    <a:gd name="T79" fmla="*/ 38 h 25"/>
                    <a:gd name="T80" fmla="*/ 13 w 23"/>
                    <a:gd name="T81" fmla="*/ 38 h 25"/>
                    <a:gd name="T82" fmla="*/ 13 w 23"/>
                    <a:gd name="T83" fmla="*/ 38 h 25"/>
                    <a:gd name="T84" fmla="*/ 11 w 23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3"/>
                    <a:gd name="T130" fmla="*/ 0 h 25"/>
                    <a:gd name="T131" fmla="*/ 23 w 23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3" h="25">
                      <a:moveTo>
                        <a:pt x="9" y="25"/>
                      </a:moveTo>
                      <a:lnTo>
                        <a:pt x="13" y="25"/>
                      </a:lnTo>
                      <a:lnTo>
                        <a:pt x="15" y="25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1" y="19"/>
                      </a:lnTo>
                      <a:lnTo>
                        <a:pt x="23" y="18"/>
                      </a:lnTo>
                      <a:lnTo>
                        <a:pt x="23" y="16"/>
                      </a:lnTo>
                      <a:lnTo>
                        <a:pt x="23" y="14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8"/>
                      </a:lnTo>
                      <a:lnTo>
                        <a:pt x="21" y="6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19"/>
                      </a:lnTo>
                      <a:lnTo>
                        <a:pt x="2" y="21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9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5" name="Freeform 120"/>
                <p:cNvSpPr>
                  <a:spLocks/>
                </p:cNvSpPr>
                <p:nvPr/>
              </p:nvSpPr>
              <p:spPr bwMode="auto">
                <a:xfrm>
                  <a:off x="1431" y="2299"/>
                  <a:ext cx="2825" cy="1589"/>
                </a:xfrm>
                <a:custGeom>
                  <a:avLst/>
                  <a:gdLst>
                    <a:gd name="T0" fmla="*/ 2823 w 2393"/>
                    <a:gd name="T1" fmla="*/ 1230 h 1041"/>
                    <a:gd name="T2" fmla="*/ 2825 w 2393"/>
                    <a:gd name="T3" fmla="*/ 1589 h 1041"/>
                    <a:gd name="T4" fmla="*/ 0 w 2393"/>
                    <a:gd name="T5" fmla="*/ 1589 h 1041"/>
                    <a:gd name="T6" fmla="*/ 0 w 2393"/>
                    <a:gd name="T7" fmla="*/ 0 h 1041"/>
                    <a:gd name="T8" fmla="*/ 367 w 2393"/>
                    <a:gd name="T9" fmla="*/ 0 h 10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93"/>
                    <a:gd name="T16" fmla="*/ 0 h 1041"/>
                    <a:gd name="T17" fmla="*/ 2393 w 2393"/>
                    <a:gd name="T18" fmla="*/ 1041 h 10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93" h="1041">
                      <a:moveTo>
                        <a:pt x="2391" y="806"/>
                      </a:moveTo>
                      <a:lnTo>
                        <a:pt x="2393" y="1041"/>
                      </a:lnTo>
                      <a:lnTo>
                        <a:pt x="0" y="1041"/>
                      </a:lnTo>
                      <a:lnTo>
                        <a:pt x="0" y="0"/>
                      </a:lnTo>
                      <a:lnTo>
                        <a:pt x="311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6" name="Freeform 121"/>
                <p:cNvSpPr>
                  <a:spLocks/>
                </p:cNvSpPr>
                <p:nvPr/>
              </p:nvSpPr>
              <p:spPr bwMode="auto">
                <a:xfrm>
                  <a:off x="4240" y="3511"/>
                  <a:ext cx="30" cy="38"/>
                </a:xfrm>
                <a:custGeom>
                  <a:avLst/>
                  <a:gdLst>
                    <a:gd name="T0" fmla="*/ 13 w 25"/>
                    <a:gd name="T1" fmla="*/ 38 h 25"/>
                    <a:gd name="T2" fmla="*/ 18 w 25"/>
                    <a:gd name="T3" fmla="*/ 38 h 25"/>
                    <a:gd name="T4" fmla="*/ 20 w 25"/>
                    <a:gd name="T5" fmla="*/ 38 h 25"/>
                    <a:gd name="T6" fmla="*/ 23 w 25"/>
                    <a:gd name="T7" fmla="*/ 35 h 25"/>
                    <a:gd name="T8" fmla="*/ 25 w 25"/>
                    <a:gd name="T9" fmla="*/ 35 h 25"/>
                    <a:gd name="T10" fmla="*/ 25 w 25"/>
                    <a:gd name="T11" fmla="*/ 33 h 25"/>
                    <a:gd name="T12" fmla="*/ 28 w 25"/>
                    <a:gd name="T13" fmla="*/ 33 h 25"/>
                    <a:gd name="T14" fmla="*/ 28 w 25"/>
                    <a:gd name="T15" fmla="*/ 30 h 25"/>
                    <a:gd name="T16" fmla="*/ 30 w 25"/>
                    <a:gd name="T17" fmla="*/ 27 h 25"/>
                    <a:gd name="T18" fmla="*/ 30 w 25"/>
                    <a:gd name="T19" fmla="*/ 24 h 25"/>
                    <a:gd name="T20" fmla="*/ 30 w 25"/>
                    <a:gd name="T21" fmla="*/ 21 h 25"/>
                    <a:gd name="T22" fmla="*/ 30 w 25"/>
                    <a:gd name="T23" fmla="*/ 18 h 25"/>
                    <a:gd name="T24" fmla="*/ 30 w 25"/>
                    <a:gd name="T25" fmla="*/ 15 h 25"/>
                    <a:gd name="T26" fmla="*/ 28 w 25"/>
                    <a:gd name="T27" fmla="*/ 12 h 25"/>
                    <a:gd name="T28" fmla="*/ 28 w 25"/>
                    <a:gd name="T29" fmla="*/ 9 h 25"/>
                    <a:gd name="T30" fmla="*/ 25 w 25"/>
                    <a:gd name="T31" fmla="*/ 6 h 25"/>
                    <a:gd name="T32" fmla="*/ 25 w 25"/>
                    <a:gd name="T33" fmla="*/ 6 h 25"/>
                    <a:gd name="T34" fmla="*/ 23 w 25"/>
                    <a:gd name="T35" fmla="*/ 3 h 25"/>
                    <a:gd name="T36" fmla="*/ 20 w 25"/>
                    <a:gd name="T37" fmla="*/ 3 h 25"/>
                    <a:gd name="T38" fmla="*/ 18 w 25"/>
                    <a:gd name="T39" fmla="*/ 3 h 25"/>
                    <a:gd name="T40" fmla="*/ 16 w 25"/>
                    <a:gd name="T41" fmla="*/ 0 h 25"/>
                    <a:gd name="T42" fmla="*/ 13 w 25"/>
                    <a:gd name="T43" fmla="*/ 3 h 25"/>
                    <a:gd name="T44" fmla="*/ 11 w 25"/>
                    <a:gd name="T45" fmla="*/ 3 h 25"/>
                    <a:gd name="T46" fmla="*/ 8 w 25"/>
                    <a:gd name="T47" fmla="*/ 3 h 25"/>
                    <a:gd name="T48" fmla="*/ 6 w 25"/>
                    <a:gd name="T49" fmla="*/ 6 h 25"/>
                    <a:gd name="T50" fmla="*/ 5 w 25"/>
                    <a:gd name="T51" fmla="*/ 6 h 25"/>
                    <a:gd name="T52" fmla="*/ 5 w 25"/>
                    <a:gd name="T53" fmla="*/ 9 h 25"/>
                    <a:gd name="T54" fmla="*/ 2 w 25"/>
                    <a:gd name="T55" fmla="*/ 12 h 25"/>
                    <a:gd name="T56" fmla="*/ 2 w 25"/>
                    <a:gd name="T57" fmla="*/ 15 h 25"/>
                    <a:gd name="T58" fmla="*/ 2 w 25"/>
                    <a:gd name="T59" fmla="*/ 18 h 25"/>
                    <a:gd name="T60" fmla="*/ 0 w 25"/>
                    <a:gd name="T61" fmla="*/ 21 h 25"/>
                    <a:gd name="T62" fmla="*/ 2 w 25"/>
                    <a:gd name="T63" fmla="*/ 24 h 25"/>
                    <a:gd name="T64" fmla="*/ 2 w 25"/>
                    <a:gd name="T65" fmla="*/ 27 h 25"/>
                    <a:gd name="T66" fmla="*/ 2 w 25"/>
                    <a:gd name="T67" fmla="*/ 30 h 25"/>
                    <a:gd name="T68" fmla="*/ 5 w 25"/>
                    <a:gd name="T69" fmla="*/ 33 h 25"/>
                    <a:gd name="T70" fmla="*/ 5 w 25"/>
                    <a:gd name="T71" fmla="*/ 33 h 25"/>
                    <a:gd name="T72" fmla="*/ 6 w 25"/>
                    <a:gd name="T73" fmla="*/ 35 h 25"/>
                    <a:gd name="T74" fmla="*/ 8 w 25"/>
                    <a:gd name="T75" fmla="*/ 35 h 25"/>
                    <a:gd name="T76" fmla="*/ 11 w 25"/>
                    <a:gd name="T77" fmla="*/ 38 h 25"/>
                    <a:gd name="T78" fmla="*/ 13 w 25"/>
                    <a:gd name="T79" fmla="*/ 38 h 25"/>
                    <a:gd name="T80" fmla="*/ 16 w 25"/>
                    <a:gd name="T81" fmla="*/ 38 h 25"/>
                    <a:gd name="T82" fmla="*/ 16 w 25"/>
                    <a:gd name="T83" fmla="*/ 38 h 25"/>
                    <a:gd name="T84" fmla="*/ 13 w 25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5"/>
                    <a:gd name="T131" fmla="*/ 25 w 25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5">
                      <a:moveTo>
                        <a:pt x="11" y="25"/>
                      </a:moveTo>
                      <a:lnTo>
                        <a:pt x="15" y="25"/>
                      </a:lnTo>
                      <a:lnTo>
                        <a:pt x="17" y="25"/>
                      </a:lnTo>
                      <a:lnTo>
                        <a:pt x="19" y="23"/>
                      </a:lnTo>
                      <a:lnTo>
                        <a:pt x="21" y="23"/>
                      </a:lnTo>
                      <a:lnTo>
                        <a:pt x="21" y="22"/>
                      </a:lnTo>
                      <a:lnTo>
                        <a:pt x="23" y="22"/>
                      </a:lnTo>
                      <a:lnTo>
                        <a:pt x="23" y="20"/>
                      </a:lnTo>
                      <a:lnTo>
                        <a:pt x="25" y="18"/>
                      </a:lnTo>
                      <a:lnTo>
                        <a:pt x="25" y="16"/>
                      </a:lnTo>
                      <a:lnTo>
                        <a:pt x="25" y="14"/>
                      </a:lnTo>
                      <a:lnTo>
                        <a:pt x="25" y="12"/>
                      </a:lnTo>
                      <a:lnTo>
                        <a:pt x="25" y="10"/>
                      </a:lnTo>
                      <a:lnTo>
                        <a:pt x="23" y="8"/>
                      </a:lnTo>
                      <a:lnTo>
                        <a:pt x="23" y="6"/>
                      </a:lnTo>
                      <a:lnTo>
                        <a:pt x="21" y="4"/>
                      </a:lnTo>
                      <a:lnTo>
                        <a:pt x="19" y="2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0"/>
                      </a:lnTo>
                      <a:lnTo>
                        <a:pt x="11" y="2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4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2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5" y="23"/>
                      </a:lnTo>
                      <a:lnTo>
                        <a:pt x="7" y="23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8" name="Freeform 123"/>
                <p:cNvSpPr>
                  <a:spLocks/>
                </p:cNvSpPr>
                <p:nvPr/>
              </p:nvSpPr>
              <p:spPr bwMode="auto">
                <a:xfrm>
                  <a:off x="3180" y="3485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18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9" name="Freeform 124"/>
                <p:cNvSpPr>
                  <a:spLocks/>
                </p:cNvSpPr>
                <p:nvPr/>
              </p:nvSpPr>
              <p:spPr bwMode="auto">
                <a:xfrm>
                  <a:off x="3201" y="3581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21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0" name="Freeform 125"/>
                <p:cNvSpPr>
                  <a:spLocks/>
                </p:cNvSpPr>
                <p:nvPr/>
              </p:nvSpPr>
              <p:spPr bwMode="auto">
                <a:xfrm>
                  <a:off x="3646" y="3197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17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1" name="Line 126"/>
                <p:cNvSpPr>
                  <a:spLocks noChangeShapeType="1"/>
                </p:cNvSpPr>
                <p:nvPr/>
              </p:nvSpPr>
              <p:spPr bwMode="auto">
                <a:xfrm>
                  <a:off x="2597" y="3212"/>
                  <a:ext cx="1052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" name="Freeform 129"/>
                <p:cNvSpPr>
                  <a:spLocks/>
                </p:cNvSpPr>
                <p:nvPr/>
              </p:nvSpPr>
              <p:spPr bwMode="auto">
                <a:xfrm>
                  <a:off x="2604" y="2884"/>
                  <a:ext cx="585" cy="619"/>
                </a:xfrm>
                <a:custGeom>
                  <a:avLst/>
                  <a:gdLst>
                    <a:gd name="T0" fmla="*/ 0 w 496"/>
                    <a:gd name="T1" fmla="*/ 0 h 406"/>
                    <a:gd name="T2" fmla="*/ 183 w 496"/>
                    <a:gd name="T3" fmla="*/ 0 h 406"/>
                    <a:gd name="T4" fmla="*/ 183 w 496"/>
                    <a:gd name="T5" fmla="*/ 619 h 406"/>
                    <a:gd name="T6" fmla="*/ 585 w 496"/>
                    <a:gd name="T7" fmla="*/ 619 h 4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96"/>
                    <a:gd name="T13" fmla="*/ 0 h 406"/>
                    <a:gd name="T14" fmla="*/ 496 w 496"/>
                    <a:gd name="T15" fmla="*/ 406 h 4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96" h="406">
                      <a:moveTo>
                        <a:pt x="0" y="0"/>
                      </a:moveTo>
                      <a:lnTo>
                        <a:pt x="155" y="0"/>
                      </a:lnTo>
                      <a:lnTo>
                        <a:pt x="155" y="406"/>
                      </a:lnTo>
                      <a:lnTo>
                        <a:pt x="496" y="406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3" name="Freeform 130"/>
                <p:cNvSpPr>
                  <a:spLocks/>
                </p:cNvSpPr>
                <p:nvPr/>
              </p:nvSpPr>
              <p:spPr bwMode="auto">
                <a:xfrm>
                  <a:off x="2602" y="3018"/>
                  <a:ext cx="608" cy="585"/>
                </a:xfrm>
                <a:custGeom>
                  <a:avLst/>
                  <a:gdLst>
                    <a:gd name="T0" fmla="*/ 608 w 515"/>
                    <a:gd name="T1" fmla="*/ 582 h 383"/>
                    <a:gd name="T2" fmla="*/ 131 w 515"/>
                    <a:gd name="T3" fmla="*/ 585 h 383"/>
                    <a:gd name="T4" fmla="*/ 129 w 515"/>
                    <a:gd name="T5" fmla="*/ 0 h 383"/>
                    <a:gd name="T6" fmla="*/ 0 w 515"/>
                    <a:gd name="T7" fmla="*/ 0 h 38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5"/>
                    <a:gd name="T13" fmla="*/ 0 h 383"/>
                    <a:gd name="T14" fmla="*/ 515 w 515"/>
                    <a:gd name="T15" fmla="*/ 383 h 38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5" h="383">
                      <a:moveTo>
                        <a:pt x="515" y="381"/>
                      </a:moveTo>
                      <a:lnTo>
                        <a:pt x="111" y="383"/>
                      </a:ln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324" name="Group 180"/>
                <p:cNvGrpSpPr>
                  <a:grpSpLocks/>
                </p:cNvGrpSpPr>
                <p:nvPr/>
              </p:nvGrpSpPr>
              <p:grpSpPr bwMode="auto">
                <a:xfrm>
                  <a:off x="4926" y="2220"/>
                  <a:ext cx="117" cy="407"/>
                  <a:chOff x="4926" y="2220"/>
                  <a:chExt cx="117" cy="407"/>
                </a:xfrm>
              </p:grpSpPr>
              <p:sp>
                <p:nvSpPr>
                  <p:cNvPr id="361" name="AutoShape 13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781" y="2365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6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4939" y="2256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961" y="2343"/>
                    <a:ext cx="49" cy="151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4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936" y="2525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25" name="Group 182"/>
                <p:cNvGrpSpPr>
                  <a:grpSpLocks/>
                </p:cNvGrpSpPr>
                <p:nvPr/>
              </p:nvGrpSpPr>
              <p:grpSpPr bwMode="auto">
                <a:xfrm>
                  <a:off x="3008" y="2377"/>
                  <a:ext cx="117" cy="407"/>
                  <a:chOff x="3008" y="2377"/>
                  <a:chExt cx="117" cy="407"/>
                </a:xfrm>
              </p:grpSpPr>
              <p:sp>
                <p:nvSpPr>
                  <p:cNvPr id="356" name="AutoShape 14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3" y="2522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7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2413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8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2448"/>
                    <a:ext cx="49" cy="25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endParaRPr lang="en-US" sz="800">
                      <a:solidFill>
                        <a:srgbClr val="000000"/>
                      </a:solidFill>
                      <a:latin typeface="+mj-lt"/>
                    </a:endParaRP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B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9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3018" y="2544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678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2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26" name="Group 181"/>
                <p:cNvGrpSpPr>
                  <a:grpSpLocks/>
                </p:cNvGrpSpPr>
                <p:nvPr/>
              </p:nvGrpSpPr>
              <p:grpSpPr bwMode="auto">
                <a:xfrm>
                  <a:off x="3008" y="1788"/>
                  <a:ext cx="117" cy="407"/>
                  <a:chOff x="3008" y="1788"/>
                  <a:chExt cx="117" cy="407"/>
                </a:xfrm>
              </p:grpSpPr>
              <p:sp>
                <p:nvSpPr>
                  <p:cNvPr id="351" name="AutoShape 15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3" y="1933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824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1872"/>
                    <a:ext cx="49" cy="25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endParaRPr lang="en-US" sz="800">
                      <a:solidFill>
                        <a:srgbClr val="000000"/>
                      </a:solidFill>
                      <a:latin typeface="+mj-lt"/>
                    </a:endParaRP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A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4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3018" y="1955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089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2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32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093" y="2198"/>
                  <a:ext cx="320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8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28" name="Rectangle 154"/>
                <p:cNvSpPr>
                  <a:spLocks noChangeArrowheads="1"/>
                </p:cNvSpPr>
                <p:nvPr/>
              </p:nvSpPr>
              <p:spPr bwMode="auto">
                <a:xfrm rot="16200000">
                  <a:off x="3369" y="2234"/>
                  <a:ext cx="143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ALU</a:t>
                  </a:r>
                </a:p>
              </p:txBody>
            </p:sp>
            <p:sp>
              <p:nvSpPr>
                <p:cNvPr id="329" name="Rectangle 155"/>
                <p:cNvSpPr>
                  <a:spLocks noChangeArrowheads="1"/>
                </p:cNvSpPr>
                <p:nvPr/>
              </p:nvSpPr>
              <p:spPr bwMode="auto">
                <a:xfrm>
                  <a:off x="1890" y="2054"/>
                  <a:ext cx="322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Register 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File</a:t>
                  </a:r>
                </a:p>
              </p:txBody>
            </p:sp>
            <p:sp>
              <p:nvSpPr>
                <p:cNvPr id="330" name="Rectangle 156"/>
                <p:cNvSpPr>
                  <a:spLocks noChangeArrowheads="1"/>
                </p:cNvSpPr>
                <p:nvPr/>
              </p:nvSpPr>
              <p:spPr bwMode="auto">
                <a:xfrm rot="16200000">
                  <a:off x="522" y="2189"/>
                  <a:ext cx="407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Instruction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5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1" name="Rectangle 157"/>
                <p:cNvSpPr>
                  <a:spLocks noChangeArrowheads="1"/>
                </p:cNvSpPr>
                <p:nvPr/>
              </p:nvSpPr>
              <p:spPr bwMode="auto">
                <a:xfrm>
                  <a:off x="310" y="2256"/>
                  <a:ext cx="96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2" name="Rectangle 159"/>
                <p:cNvSpPr>
                  <a:spLocks noChangeArrowheads="1"/>
                </p:cNvSpPr>
                <p:nvPr/>
              </p:nvSpPr>
              <p:spPr bwMode="auto">
                <a:xfrm>
                  <a:off x="2462" y="782"/>
                  <a:ext cx="155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D/E</a:t>
                  </a:r>
                  <a:endParaRPr lang="en-US" sz="600" b="1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3" name="Rectangle 160"/>
                <p:cNvSpPr>
                  <a:spLocks noChangeArrowheads="1"/>
                </p:cNvSpPr>
                <p:nvPr/>
              </p:nvSpPr>
              <p:spPr bwMode="auto">
                <a:xfrm>
                  <a:off x="3649" y="997"/>
                  <a:ext cx="179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E/M</a:t>
                  </a:r>
                  <a:endParaRPr lang="en-US" sz="900" b="1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492" y="1236"/>
                  <a:ext cx="220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M/W</a:t>
                  </a:r>
                </a:p>
              </p:txBody>
            </p:sp>
            <p:sp>
              <p:nvSpPr>
                <p:cNvPr id="335" name="Rectangle 162"/>
                <p:cNvSpPr>
                  <a:spLocks noChangeArrowheads="1"/>
                </p:cNvSpPr>
                <p:nvPr/>
              </p:nvSpPr>
              <p:spPr bwMode="auto">
                <a:xfrm>
                  <a:off x="984" y="1476"/>
                  <a:ext cx="147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F/D</a:t>
                  </a:r>
                </a:p>
              </p:txBody>
            </p:sp>
            <p:sp>
              <p:nvSpPr>
                <p:cNvPr id="336" name="Rectangle 163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1012" y="2033"/>
                  <a:ext cx="339" cy="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Instruction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7" name="Rectangle 164"/>
                <p:cNvSpPr>
                  <a:spLocks noChangeArrowheads="1"/>
                </p:cNvSpPr>
                <p:nvPr/>
              </p:nvSpPr>
              <p:spPr bwMode="auto">
                <a:xfrm>
                  <a:off x="1729" y="2765"/>
                  <a:ext cx="254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F/D.rs1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8" name="Rectangle 165"/>
                <p:cNvSpPr>
                  <a:spLocks noChangeArrowheads="1"/>
                </p:cNvSpPr>
                <p:nvPr/>
              </p:nvSpPr>
              <p:spPr bwMode="auto">
                <a:xfrm>
                  <a:off x="1729" y="2909"/>
                  <a:ext cx="254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F/D.rs2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729" y="3086"/>
                  <a:ext cx="221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F/D.rd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0" name="Rectangle 168"/>
                <p:cNvSpPr>
                  <a:spLocks noChangeArrowheads="1"/>
                </p:cNvSpPr>
                <p:nvPr/>
              </p:nvSpPr>
              <p:spPr bwMode="auto">
                <a:xfrm>
                  <a:off x="2611" y="2776"/>
                  <a:ext cx="222" cy="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D/E.rs1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1" name="Rectangle 169"/>
                <p:cNvSpPr>
                  <a:spLocks noChangeArrowheads="1"/>
                </p:cNvSpPr>
                <p:nvPr/>
              </p:nvSpPr>
              <p:spPr bwMode="auto">
                <a:xfrm>
                  <a:off x="2612" y="2928"/>
                  <a:ext cx="222" cy="90"/>
                </a:xfrm>
                <a:prstGeom prst="rect">
                  <a:avLst/>
                </a:prstGeom>
                <a:solidFill>
                  <a:schemeClr val="bg1">
                    <a:alpha val="79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D/E.rs2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2" name="Rectangle 171"/>
                <p:cNvSpPr>
                  <a:spLocks noChangeArrowheads="1"/>
                </p:cNvSpPr>
                <p:nvPr/>
              </p:nvSpPr>
              <p:spPr bwMode="auto">
                <a:xfrm>
                  <a:off x="2607" y="3113"/>
                  <a:ext cx="194" cy="90"/>
                </a:xfrm>
                <a:prstGeom prst="rect">
                  <a:avLst/>
                </a:prstGeom>
                <a:solidFill>
                  <a:schemeClr val="bg1">
                    <a:alpha val="82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D/E.rd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6" name="Rectangle 175"/>
                <p:cNvSpPr>
                  <a:spLocks noChangeArrowheads="1"/>
                </p:cNvSpPr>
                <p:nvPr/>
              </p:nvSpPr>
              <p:spPr bwMode="auto">
                <a:xfrm>
                  <a:off x="4033" y="3102"/>
                  <a:ext cx="212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E/M.rd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7" name="Rectangle 176"/>
                <p:cNvSpPr>
                  <a:spLocks noChangeArrowheads="1"/>
                </p:cNvSpPr>
                <p:nvPr/>
              </p:nvSpPr>
              <p:spPr bwMode="auto">
                <a:xfrm>
                  <a:off x="4033" y="3408"/>
                  <a:ext cx="241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M/W.rd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8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45" y="2112"/>
                  <a:ext cx="77" cy="15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49" name="Rectangle 178"/>
                <p:cNvSpPr>
                  <a:spLocks noChangeArrowheads="1"/>
                </p:cNvSpPr>
                <p:nvPr/>
              </p:nvSpPr>
              <p:spPr bwMode="auto">
                <a:xfrm rot="16200000">
                  <a:off x="3625" y="1711"/>
                  <a:ext cx="507" cy="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latin typeface="+mj-lt"/>
                    </a:rPr>
                    <a:t>E/M.RegWrite</a:t>
                  </a:r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350" name="Rectangle 179"/>
                <p:cNvSpPr>
                  <a:spLocks noChangeArrowheads="1"/>
                </p:cNvSpPr>
                <p:nvPr/>
              </p:nvSpPr>
              <p:spPr bwMode="auto">
                <a:xfrm rot="16200000">
                  <a:off x="4463" y="1927"/>
                  <a:ext cx="533" cy="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latin typeface="+mj-lt"/>
                    </a:rPr>
                    <a:t>M/W.RegWrite</a:t>
                  </a:r>
                  <a:endParaRPr lang="en-US" sz="1200" dirty="0">
                    <a:latin typeface="+mj-lt"/>
                  </a:endParaRPr>
                </a:p>
              </p:txBody>
            </p:sp>
          </p:grpSp>
          <p:sp>
            <p:nvSpPr>
              <p:cNvPr id="207" name="Line 91"/>
              <p:cNvSpPr>
                <a:spLocks noChangeShapeType="1"/>
              </p:cNvSpPr>
              <p:nvPr/>
            </p:nvSpPr>
            <p:spPr bwMode="auto">
              <a:xfrm flipH="1">
                <a:off x="5392599" y="4447664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8" name="Line 91"/>
              <p:cNvSpPr>
                <a:spLocks noChangeShapeType="1"/>
              </p:cNvSpPr>
              <p:nvPr/>
            </p:nvSpPr>
            <p:spPr bwMode="auto">
              <a:xfrm flipH="1">
                <a:off x="5388111" y="4681912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9" name="Line 91"/>
              <p:cNvSpPr>
                <a:spLocks noChangeShapeType="1"/>
              </p:cNvSpPr>
              <p:nvPr/>
            </p:nvSpPr>
            <p:spPr bwMode="auto">
              <a:xfrm flipH="1">
                <a:off x="5387836" y="5006862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cxnSp>
            <p:nvCxnSpPr>
              <p:cNvPr id="210" name="Elbow Connector 209"/>
              <p:cNvCxnSpPr>
                <a:stCxn id="286" idx="29"/>
                <a:endCxn id="356" idx="3"/>
              </p:cNvCxnSpPr>
              <p:nvPr/>
            </p:nvCxnSpPr>
            <p:spPr>
              <a:xfrm flipH="1" flipV="1">
                <a:off x="6736597" y="4283246"/>
                <a:ext cx="270565" cy="1055318"/>
              </a:xfrm>
              <a:prstGeom prst="bentConnector4">
                <a:avLst>
                  <a:gd name="adj1" fmla="val 100332"/>
                  <a:gd name="adj2" fmla="val 59267"/>
                </a:avLst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Elbow Connector 210"/>
              <p:cNvCxnSpPr>
                <a:stCxn id="286" idx="26"/>
              </p:cNvCxnSpPr>
              <p:nvPr/>
            </p:nvCxnSpPr>
            <p:spPr>
              <a:xfrm flipH="1" flipV="1">
                <a:off x="6838402" y="3140294"/>
                <a:ext cx="219291" cy="2096195"/>
              </a:xfrm>
              <a:prstGeom prst="bentConnector4">
                <a:avLst>
                  <a:gd name="adj1" fmla="val 2172"/>
                  <a:gd name="adj2" fmla="val 99931"/>
                </a:avLst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6" name="Elbow Connector 365"/>
            <p:cNvCxnSpPr/>
            <p:nvPr/>
          </p:nvCxnSpPr>
          <p:spPr>
            <a:xfrm>
              <a:off x="5656133" y="1766804"/>
              <a:ext cx="1880568" cy="3817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/>
            <p:nvPr/>
          </p:nvCxnSpPr>
          <p:spPr>
            <a:xfrm>
              <a:off x="5649043" y="2142644"/>
              <a:ext cx="1870241" cy="422158"/>
            </a:xfrm>
            <a:prstGeom prst="bentConnector3">
              <a:avLst>
                <a:gd name="adj1" fmla="val 40833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Elbow Connector 374"/>
            <p:cNvCxnSpPr/>
            <p:nvPr/>
          </p:nvCxnSpPr>
          <p:spPr>
            <a:xfrm>
              <a:off x="7729299" y="2139222"/>
              <a:ext cx="1229359" cy="4190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Elbow Connector 380"/>
            <p:cNvCxnSpPr>
              <a:stCxn id="183" idx="32"/>
              <a:endCxn id="335" idx="0"/>
            </p:cNvCxnSpPr>
            <p:nvPr/>
          </p:nvCxnSpPr>
          <p:spPr>
            <a:xfrm flipH="1">
              <a:off x="3031001" y="1076005"/>
              <a:ext cx="674226" cy="1421548"/>
            </a:xfrm>
            <a:prstGeom prst="bentConnector4">
              <a:avLst>
                <a:gd name="adj1" fmla="val 99832"/>
                <a:gd name="adj2" fmla="val 5916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Elbow Connector 385"/>
            <p:cNvCxnSpPr>
              <a:stCxn id="183" idx="28"/>
              <a:endCxn id="212" idx="0"/>
            </p:cNvCxnSpPr>
            <p:nvPr/>
          </p:nvCxnSpPr>
          <p:spPr>
            <a:xfrm flipH="1">
              <a:off x="1846984" y="936523"/>
              <a:ext cx="1889156" cy="2664631"/>
            </a:xfrm>
            <a:prstGeom prst="bentConnector4">
              <a:avLst>
                <a:gd name="adj1" fmla="val 99956"/>
                <a:gd name="adj2" fmla="val 5750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Rectangle 2">
            <a:extLst>
              <a:ext uri="{FF2B5EF4-FFF2-40B4-BE49-F238E27FC236}">
                <a16:creationId xmlns:a16="http://schemas.microsoft.com/office/drawing/2014/main" id="{31E0D28E-BA0D-4226-9625-1296FBBD9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969" y="134377"/>
            <a:ext cx="10950396" cy="762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Pipelined RISC-V CPU with </a:t>
            </a:r>
            <a:r>
              <a:rPr lang="en-US" sz="3600" b="1" dirty="0"/>
              <a:t>Data hazard detection and Forwarding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3A3CB-2780-47DC-96AC-99EC7436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2" y="4210778"/>
            <a:ext cx="3850862" cy="2320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DB4CF-1198-44B2-8677-D21DACC74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49" y="1798234"/>
            <a:ext cx="2146729" cy="232853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F1E8C-C82F-4235-B130-91F0949C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2A8BF-984E-4C90-AF91-B3BF1D6F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8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39"/>
          <p:cNvGrpSpPr>
            <a:grpSpLocks/>
          </p:cNvGrpSpPr>
          <p:nvPr/>
        </p:nvGrpSpPr>
        <p:grpSpPr bwMode="auto">
          <a:xfrm>
            <a:off x="1816100" y="1500000"/>
            <a:ext cx="8344912" cy="4727575"/>
            <a:chOff x="436" y="912"/>
            <a:chExt cx="4833" cy="2738"/>
          </a:xfrm>
        </p:grpSpPr>
        <p:sp>
          <p:nvSpPr>
            <p:cNvPr id="47" name="AutoShape 151"/>
            <p:cNvSpPr>
              <a:spLocks noChangeArrowheads="1"/>
            </p:cNvSpPr>
            <p:nvPr/>
          </p:nvSpPr>
          <p:spPr bwMode="auto">
            <a:xfrm rot="5400000">
              <a:off x="4939" y="2562"/>
              <a:ext cx="29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2960" y="2019"/>
              <a:ext cx="128" cy="152"/>
            </a:xfrm>
            <a:custGeom>
              <a:avLst/>
              <a:gdLst>
                <a:gd name="T0" fmla="*/ 73 w 151"/>
                <a:gd name="T1" fmla="*/ 177 h 239"/>
                <a:gd name="T2" fmla="*/ 86 w 151"/>
                <a:gd name="T3" fmla="*/ 177 h 239"/>
                <a:gd name="T4" fmla="*/ 98 w 151"/>
                <a:gd name="T5" fmla="*/ 174 h 239"/>
                <a:gd name="T6" fmla="*/ 109 w 151"/>
                <a:gd name="T7" fmla="*/ 168 h 239"/>
                <a:gd name="T8" fmla="*/ 119 w 151"/>
                <a:gd name="T9" fmla="*/ 161 h 239"/>
                <a:gd name="T10" fmla="*/ 129 w 151"/>
                <a:gd name="T11" fmla="*/ 152 h 239"/>
                <a:gd name="T12" fmla="*/ 134 w 151"/>
                <a:gd name="T13" fmla="*/ 141 h 239"/>
                <a:gd name="T14" fmla="*/ 142 w 151"/>
                <a:gd name="T15" fmla="*/ 129 h 239"/>
                <a:gd name="T16" fmla="*/ 146 w 151"/>
                <a:gd name="T17" fmla="*/ 116 h 239"/>
                <a:gd name="T18" fmla="*/ 150 w 151"/>
                <a:gd name="T19" fmla="*/ 103 h 239"/>
                <a:gd name="T20" fmla="*/ 150 w 151"/>
                <a:gd name="T21" fmla="*/ 89 h 239"/>
                <a:gd name="T22" fmla="*/ 150 w 151"/>
                <a:gd name="T23" fmla="*/ 75 h 239"/>
                <a:gd name="T24" fmla="*/ 146 w 151"/>
                <a:gd name="T25" fmla="*/ 60 h 239"/>
                <a:gd name="T26" fmla="*/ 142 w 151"/>
                <a:gd name="T27" fmla="*/ 47 h 239"/>
                <a:gd name="T28" fmla="*/ 134 w 151"/>
                <a:gd name="T29" fmla="*/ 36 h 239"/>
                <a:gd name="T30" fmla="*/ 129 w 151"/>
                <a:gd name="T31" fmla="*/ 25 h 239"/>
                <a:gd name="T32" fmla="*/ 119 w 151"/>
                <a:gd name="T33" fmla="*/ 17 h 239"/>
                <a:gd name="T34" fmla="*/ 109 w 151"/>
                <a:gd name="T35" fmla="*/ 10 h 239"/>
                <a:gd name="T36" fmla="*/ 98 w 151"/>
                <a:gd name="T37" fmla="*/ 4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4 h 239"/>
                <a:gd name="T46" fmla="*/ 40 w 151"/>
                <a:gd name="T47" fmla="*/ 10 h 239"/>
                <a:gd name="T48" fmla="*/ 31 w 151"/>
                <a:gd name="T49" fmla="*/ 17 h 239"/>
                <a:gd name="T50" fmla="*/ 21 w 151"/>
                <a:gd name="T51" fmla="*/ 25 h 239"/>
                <a:gd name="T52" fmla="*/ 14 w 151"/>
                <a:gd name="T53" fmla="*/ 36 h 239"/>
                <a:gd name="T54" fmla="*/ 8 w 151"/>
                <a:gd name="T55" fmla="*/ 47 h 239"/>
                <a:gd name="T56" fmla="*/ 4 w 151"/>
                <a:gd name="T57" fmla="*/ 60 h 239"/>
                <a:gd name="T58" fmla="*/ 0 w 151"/>
                <a:gd name="T59" fmla="*/ 75 h 239"/>
                <a:gd name="T60" fmla="*/ 0 w 151"/>
                <a:gd name="T61" fmla="*/ 89 h 239"/>
                <a:gd name="T62" fmla="*/ 0 w 151"/>
                <a:gd name="T63" fmla="*/ 103 h 239"/>
                <a:gd name="T64" fmla="*/ 4 w 151"/>
                <a:gd name="T65" fmla="*/ 116 h 239"/>
                <a:gd name="T66" fmla="*/ 8 w 151"/>
                <a:gd name="T67" fmla="*/ 129 h 239"/>
                <a:gd name="T68" fmla="*/ 14 w 151"/>
                <a:gd name="T69" fmla="*/ 141 h 239"/>
                <a:gd name="T70" fmla="*/ 21 w 151"/>
                <a:gd name="T71" fmla="*/ 152 h 239"/>
                <a:gd name="T72" fmla="*/ 31 w 151"/>
                <a:gd name="T73" fmla="*/ 161 h 239"/>
                <a:gd name="T74" fmla="*/ 40 w 151"/>
                <a:gd name="T75" fmla="*/ 168 h 239"/>
                <a:gd name="T76" fmla="*/ 50 w 151"/>
                <a:gd name="T77" fmla="*/ 174 h 239"/>
                <a:gd name="T78" fmla="*/ 62 w 151"/>
                <a:gd name="T79" fmla="*/ 177 h 239"/>
                <a:gd name="T80" fmla="*/ 75 w 151"/>
                <a:gd name="T81" fmla="*/ 178 h 239"/>
                <a:gd name="T82" fmla="*/ 75 w 151"/>
                <a:gd name="T83" fmla="*/ 17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2987" y="2054"/>
              <a:ext cx="80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Shift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left 1</a:t>
              </a: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1" name="AutoShape 142"/>
            <p:cNvSpPr>
              <a:spLocks noChangeArrowheads="1"/>
            </p:cNvSpPr>
            <p:nvPr/>
          </p:nvSpPr>
          <p:spPr bwMode="auto">
            <a:xfrm rot="5400000">
              <a:off x="2992" y="2540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2" name="AutoShape 147"/>
            <p:cNvSpPr>
              <a:spLocks noChangeArrowheads="1"/>
            </p:cNvSpPr>
            <p:nvPr/>
          </p:nvSpPr>
          <p:spPr bwMode="auto">
            <a:xfrm rot="16200000" flipH="1">
              <a:off x="1006" y="1425"/>
              <a:ext cx="32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3" name="Rectangle 153"/>
            <p:cNvSpPr>
              <a:spLocks noChangeArrowheads="1"/>
            </p:cNvSpPr>
            <p:nvPr/>
          </p:nvSpPr>
          <p:spPr bwMode="auto">
            <a:xfrm>
              <a:off x="1162" y="2852"/>
              <a:ext cx="436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4" name="Line 3"/>
            <p:cNvSpPr>
              <a:spLocks noChangeShapeType="1"/>
            </p:cNvSpPr>
            <p:nvPr/>
          </p:nvSpPr>
          <p:spPr bwMode="auto">
            <a:xfrm flipV="1">
              <a:off x="1566" y="1584"/>
              <a:ext cx="0" cy="33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1041" y="2136"/>
              <a:ext cx="12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2260" y="3037"/>
              <a:ext cx="10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2169" y="2112"/>
              <a:ext cx="479" cy="612"/>
            </a:xfrm>
            <a:custGeom>
              <a:avLst/>
              <a:gdLst>
                <a:gd name="T0" fmla="*/ 478 w 519"/>
                <a:gd name="T1" fmla="*/ 611 h 541"/>
                <a:gd name="T2" fmla="*/ 47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478 w 519"/>
                <a:gd name="T9" fmla="*/ 611 h 541"/>
                <a:gd name="T10" fmla="*/ 47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2233" y="2154"/>
              <a:ext cx="10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2013" y="2908"/>
              <a:ext cx="4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V="1">
              <a:off x="2617" y="2994"/>
              <a:ext cx="12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2002" y="2441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2002" y="234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1836" y="2449"/>
              <a:ext cx="18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 flipV="1">
              <a:off x="2258" y="3203"/>
              <a:ext cx="4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>
              <a:off x="1834" y="1920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9" name="Freeform 18"/>
            <p:cNvSpPr>
              <a:spLocks/>
            </p:cNvSpPr>
            <p:nvPr/>
          </p:nvSpPr>
          <p:spPr bwMode="auto">
            <a:xfrm>
              <a:off x="4841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0" name="Freeform 19"/>
            <p:cNvSpPr>
              <a:spLocks/>
            </p:cNvSpPr>
            <p:nvPr/>
          </p:nvSpPr>
          <p:spPr bwMode="auto">
            <a:xfrm>
              <a:off x="2747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3134" y="2388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3273" y="3168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 flipV="1">
              <a:off x="3604" y="2395"/>
              <a:ext cx="19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5" name="Freeform 24"/>
            <p:cNvSpPr>
              <a:spLocks/>
            </p:cNvSpPr>
            <p:nvPr/>
          </p:nvSpPr>
          <p:spPr bwMode="auto">
            <a:xfrm>
              <a:off x="3154" y="2817"/>
              <a:ext cx="226" cy="345"/>
            </a:xfrm>
            <a:custGeom>
              <a:avLst/>
              <a:gdLst>
                <a:gd name="T0" fmla="*/ 113 w 174"/>
                <a:gd name="T1" fmla="*/ 344 h 367"/>
                <a:gd name="T2" fmla="*/ 132 w 174"/>
                <a:gd name="T3" fmla="*/ 342 h 367"/>
                <a:gd name="T4" fmla="*/ 149 w 174"/>
                <a:gd name="T5" fmla="*/ 336 h 367"/>
                <a:gd name="T6" fmla="*/ 165 w 174"/>
                <a:gd name="T7" fmla="*/ 324 h 367"/>
                <a:gd name="T8" fmla="*/ 179 w 174"/>
                <a:gd name="T9" fmla="*/ 312 h 367"/>
                <a:gd name="T10" fmla="*/ 192 w 174"/>
                <a:gd name="T11" fmla="*/ 294 h 367"/>
                <a:gd name="T12" fmla="*/ 204 w 174"/>
                <a:gd name="T13" fmla="*/ 274 h 367"/>
                <a:gd name="T14" fmla="*/ 212 w 174"/>
                <a:gd name="T15" fmla="*/ 251 h 367"/>
                <a:gd name="T16" fmla="*/ 220 w 174"/>
                <a:gd name="T17" fmla="*/ 227 h 367"/>
                <a:gd name="T18" fmla="*/ 225 w 174"/>
                <a:gd name="T19" fmla="*/ 200 h 367"/>
                <a:gd name="T20" fmla="*/ 225 w 174"/>
                <a:gd name="T21" fmla="*/ 171 h 367"/>
                <a:gd name="T22" fmla="*/ 225 w 174"/>
                <a:gd name="T23" fmla="*/ 145 h 367"/>
                <a:gd name="T24" fmla="*/ 220 w 174"/>
                <a:gd name="T25" fmla="*/ 118 h 367"/>
                <a:gd name="T26" fmla="*/ 212 w 174"/>
                <a:gd name="T27" fmla="*/ 92 h 367"/>
                <a:gd name="T28" fmla="*/ 204 w 174"/>
                <a:gd name="T29" fmla="*/ 71 h 367"/>
                <a:gd name="T30" fmla="*/ 192 w 174"/>
                <a:gd name="T31" fmla="*/ 51 h 367"/>
                <a:gd name="T32" fmla="*/ 179 w 174"/>
                <a:gd name="T33" fmla="*/ 33 h 367"/>
                <a:gd name="T34" fmla="*/ 165 w 174"/>
                <a:gd name="T35" fmla="*/ 19 h 367"/>
                <a:gd name="T36" fmla="*/ 149 w 174"/>
                <a:gd name="T37" fmla="*/ 8 h 367"/>
                <a:gd name="T38" fmla="*/ 132 w 174"/>
                <a:gd name="T39" fmla="*/ 2 h 367"/>
                <a:gd name="T40" fmla="*/ 113 w 174"/>
                <a:gd name="T41" fmla="*/ 0 h 367"/>
                <a:gd name="T42" fmla="*/ 95 w 174"/>
                <a:gd name="T43" fmla="*/ 2 h 367"/>
                <a:gd name="T44" fmla="*/ 78 w 174"/>
                <a:gd name="T45" fmla="*/ 8 h 367"/>
                <a:gd name="T46" fmla="*/ 62 w 174"/>
                <a:gd name="T47" fmla="*/ 19 h 367"/>
                <a:gd name="T48" fmla="*/ 48 w 174"/>
                <a:gd name="T49" fmla="*/ 33 h 367"/>
                <a:gd name="T50" fmla="*/ 35 w 174"/>
                <a:gd name="T51" fmla="*/ 51 h 367"/>
                <a:gd name="T52" fmla="*/ 22 w 174"/>
                <a:gd name="T53" fmla="*/ 71 h 367"/>
                <a:gd name="T54" fmla="*/ 13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3 w 174"/>
                <a:gd name="T67" fmla="*/ 251 h 367"/>
                <a:gd name="T68" fmla="*/ 22 w 174"/>
                <a:gd name="T69" fmla="*/ 274 h 367"/>
                <a:gd name="T70" fmla="*/ 35 w 174"/>
                <a:gd name="T71" fmla="*/ 294 h 367"/>
                <a:gd name="T72" fmla="*/ 48 w 174"/>
                <a:gd name="T73" fmla="*/ 312 h 367"/>
                <a:gd name="T74" fmla="*/ 62 w 174"/>
                <a:gd name="T75" fmla="*/ 324 h 367"/>
                <a:gd name="T76" fmla="*/ 78 w 174"/>
                <a:gd name="T77" fmla="*/ 336 h 367"/>
                <a:gd name="T78" fmla="*/ 95 w 174"/>
                <a:gd name="T79" fmla="*/ 342 h 367"/>
                <a:gd name="T80" fmla="*/ 113 w 174"/>
                <a:gd name="T81" fmla="*/ 344 h 367"/>
                <a:gd name="T82" fmla="*/ 11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2834" y="2987"/>
              <a:ext cx="3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2946" y="2304"/>
              <a:ext cx="1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ALUSrc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 flipH="1" flipV="1">
              <a:off x="3085" y="1920"/>
              <a:ext cx="1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9" name="Freeform 28"/>
            <p:cNvSpPr>
              <a:spLocks/>
            </p:cNvSpPr>
            <p:nvPr/>
          </p:nvSpPr>
          <p:spPr bwMode="auto">
            <a:xfrm>
              <a:off x="2973" y="2472"/>
              <a:ext cx="24" cy="24"/>
            </a:xfrm>
            <a:custGeom>
              <a:avLst/>
              <a:gdLst>
                <a:gd name="T0" fmla="*/ 10 w 26"/>
                <a:gd name="T1" fmla="*/ 23 h 24"/>
                <a:gd name="T2" fmla="*/ 12 w 26"/>
                <a:gd name="T3" fmla="*/ 23 h 24"/>
                <a:gd name="T4" fmla="*/ 14 w 26"/>
                <a:gd name="T5" fmla="*/ 23 h 24"/>
                <a:gd name="T6" fmla="*/ 16 w 26"/>
                <a:gd name="T7" fmla="*/ 23 h 24"/>
                <a:gd name="T8" fmla="*/ 18 w 26"/>
                <a:gd name="T9" fmla="*/ 21 h 24"/>
                <a:gd name="T10" fmla="*/ 19 w 26"/>
                <a:gd name="T11" fmla="*/ 21 h 24"/>
                <a:gd name="T12" fmla="*/ 19 w 26"/>
                <a:gd name="T13" fmla="*/ 19 h 24"/>
                <a:gd name="T14" fmla="*/ 21 w 26"/>
                <a:gd name="T15" fmla="*/ 17 h 24"/>
                <a:gd name="T16" fmla="*/ 21 w 26"/>
                <a:gd name="T17" fmla="*/ 15 h 24"/>
                <a:gd name="T18" fmla="*/ 21 w 26"/>
                <a:gd name="T19" fmla="*/ 14 h 24"/>
                <a:gd name="T20" fmla="*/ 23 w 26"/>
                <a:gd name="T21" fmla="*/ 12 h 24"/>
                <a:gd name="T22" fmla="*/ 21 w 26"/>
                <a:gd name="T23" fmla="*/ 10 h 24"/>
                <a:gd name="T24" fmla="*/ 21 w 26"/>
                <a:gd name="T25" fmla="*/ 10 h 24"/>
                <a:gd name="T26" fmla="*/ 21 w 26"/>
                <a:gd name="T27" fmla="*/ 8 h 24"/>
                <a:gd name="T28" fmla="*/ 19 w 26"/>
                <a:gd name="T29" fmla="*/ 6 h 24"/>
                <a:gd name="T30" fmla="*/ 19 w 26"/>
                <a:gd name="T31" fmla="*/ 4 h 24"/>
                <a:gd name="T32" fmla="*/ 18 w 26"/>
                <a:gd name="T33" fmla="*/ 4 h 24"/>
                <a:gd name="T34" fmla="*/ 16 w 26"/>
                <a:gd name="T35" fmla="*/ 2 h 24"/>
                <a:gd name="T36" fmla="*/ 14 w 26"/>
                <a:gd name="T37" fmla="*/ 2 h 24"/>
                <a:gd name="T38" fmla="*/ 12 w 26"/>
                <a:gd name="T39" fmla="*/ 2 h 24"/>
                <a:gd name="T40" fmla="*/ 10 w 26"/>
                <a:gd name="T41" fmla="*/ 0 h 24"/>
                <a:gd name="T42" fmla="*/ 10 w 26"/>
                <a:gd name="T43" fmla="*/ 2 h 24"/>
                <a:gd name="T44" fmla="*/ 8 w 26"/>
                <a:gd name="T45" fmla="*/ 2 h 24"/>
                <a:gd name="T46" fmla="*/ 7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7 w 26"/>
                <a:gd name="T75" fmla="*/ 23 h 24"/>
                <a:gd name="T76" fmla="*/ 8 w 26"/>
                <a:gd name="T77" fmla="*/ 23 h 24"/>
                <a:gd name="T78" fmla="*/ 10 w 26"/>
                <a:gd name="T79" fmla="*/ 23 h 24"/>
                <a:gd name="T80" fmla="*/ 10 w 26"/>
                <a:gd name="T81" fmla="*/ 23 h 24"/>
                <a:gd name="T82" fmla="*/ 10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0" name="Line 29"/>
            <p:cNvSpPr>
              <a:spLocks noChangeShapeType="1"/>
            </p:cNvSpPr>
            <p:nvPr/>
          </p:nvSpPr>
          <p:spPr bwMode="auto">
            <a:xfrm>
              <a:off x="3031" y="2175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1" name="Freeform 30"/>
            <p:cNvSpPr>
              <a:spLocks/>
            </p:cNvSpPr>
            <p:nvPr/>
          </p:nvSpPr>
          <p:spPr bwMode="auto">
            <a:xfrm>
              <a:off x="3023" y="2679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1 h 24"/>
                <a:gd name="T8" fmla="*/ 16 w 24"/>
                <a:gd name="T9" fmla="*/ 21 h 24"/>
                <a:gd name="T10" fmla="*/ 17 w 24"/>
                <a:gd name="T11" fmla="*/ 19 h 24"/>
                <a:gd name="T12" fmla="*/ 19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9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2" name="Freeform 31"/>
            <p:cNvSpPr>
              <a:spLocks/>
            </p:cNvSpPr>
            <p:nvPr/>
          </p:nvSpPr>
          <p:spPr bwMode="auto">
            <a:xfrm>
              <a:off x="3023" y="2976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3 h 24"/>
                <a:gd name="T8" fmla="*/ 16 w 24"/>
                <a:gd name="T9" fmla="*/ 21 h 24"/>
                <a:gd name="T10" fmla="*/ 17 w 24"/>
                <a:gd name="T11" fmla="*/ 19 h 24"/>
                <a:gd name="T12" fmla="*/ 17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7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5" name="Line 34"/>
            <p:cNvSpPr>
              <a:spLocks noChangeShapeType="1"/>
            </p:cNvSpPr>
            <p:nvPr/>
          </p:nvSpPr>
          <p:spPr bwMode="auto">
            <a:xfrm flipH="1" flipV="1">
              <a:off x="2836" y="2289"/>
              <a:ext cx="40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6" name="Freeform 35"/>
            <p:cNvSpPr>
              <a:spLocks/>
            </p:cNvSpPr>
            <p:nvPr/>
          </p:nvSpPr>
          <p:spPr bwMode="auto">
            <a:xfrm>
              <a:off x="2983" y="2484"/>
              <a:ext cx="822" cy="284"/>
            </a:xfrm>
            <a:custGeom>
              <a:avLst/>
              <a:gdLst>
                <a:gd name="T0" fmla="*/ 821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7" name="Freeform 36"/>
            <p:cNvSpPr>
              <a:spLocks/>
            </p:cNvSpPr>
            <p:nvPr/>
          </p:nvSpPr>
          <p:spPr bwMode="auto">
            <a:xfrm>
              <a:off x="3805" y="1584"/>
              <a:ext cx="86" cy="1872"/>
            </a:xfrm>
            <a:custGeom>
              <a:avLst/>
              <a:gdLst>
                <a:gd name="T0" fmla="*/ 83 w 93"/>
                <a:gd name="T1" fmla="*/ 1871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871 h 1777"/>
                <a:gd name="T8" fmla="*/ 85 w 93"/>
                <a:gd name="T9" fmla="*/ 1871 h 1777"/>
                <a:gd name="T10" fmla="*/ 85 w 93"/>
                <a:gd name="T11" fmla="*/ 1871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8" name="Freeform 37"/>
            <p:cNvSpPr>
              <a:spLocks/>
            </p:cNvSpPr>
            <p:nvPr/>
          </p:nvSpPr>
          <p:spPr bwMode="auto">
            <a:xfrm>
              <a:off x="3230" y="1864"/>
              <a:ext cx="192" cy="276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11 h 422"/>
                <a:gd name="T4" fmla="*/ 40 w 301"/>
                <a:gd name="T5" fmla="*/ 137 h 422"/>
                <a:gd name="T6" fmla="*/ 0 w 301"/>
                <a:gd name="T7" fmla="*/ 164 h 422"/>
                <a:gd name="T8" fmla="*/ 0 w 301"/>
                <a:gd name="T9" fmla="*/ 275 h 422"/>
                <a:gd name="T10" fmla="*/ 191 w 301"/>
                <a:gd name="T11" fmla="*/ 186 h 422"/>
                <a:gd name="T12" fmla="*/ 191 w 301"/>
                <a:gd name="T13" fmla="*/ 90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9" name="Freeform 38"/>
            <p:cNvSpPr>
              <a:spLocks/>
            </p:cNvSpPr>
            <p:nvPr/>
          </p:nvSpPr>
          <p:spPr bwMode="auto">
            <a:xfrm>
              <a:off x="3239" y="2223"/>
              <a:ext cx="36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73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60 w 300"/>
                <a:gd name="T11" fmla="*/ 309 h 422"/>
                <a:gd name="T12" fmla="*/ 36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0" name="Rectangle 40"/>
            <p:cNvSpPr>
              <a:spLocks noChangeArrowheads="1"/>
            </p:cNvSpPr>
            <p:nvPr/>
          </p:nvSpPr>
          <p:spPr bwMode="auto">
            <a:xfrm>
              <a:off x="3251" y="2499"/>
              <a:ext cx="14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ALU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1" name="Rectangle 41"/>
            <p:cNvSpPr>
              <a:spLocks noChangeArrowheads="1"/>
            </p:cNvSpPr>
            <p:nvPr/>
          </p:nvSpPr>
          <p:spPr bwMode="auto">
            <a:xfrm>
              <a:off x="3428" y="2459"/>
              <a:ext cx="142" cy="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result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2" name="Rectangle 42"/>
            <p:cNvSpPr>
              <a:spLocks noChangeArrowheads="1"/>
            </p:cNvSpPr>
            <p:nvPr/>
          </p:nvSpPr>
          <p:spPr bwMode="auto">
            <a:xfrm>
              <a:off x="3460" y="2366"/>
              <a:ext cx="111" cy="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Zero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3" name="Rectangle 43"/>
            <p:cNvSpPr>
              <a:spLocks noChangeArrowheads="1"/>
            </p:cNvSpPr>
            <p:nvPr/>
          </p:nvSpPr>
          <p:spPr bwMode="auto">
            <a:xfrm>
              <a:off x="3318" y="194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+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4" name="Line 45"/>
            <p:cNvSpPr>
              <a:spLocks noChangeShapeType="1"/>
            </p:cNvSpPr>
            <p:nvPr/>
          </p:nvSpPr>
          <p:spPr bwMode="auto">
            <a:xfrm flipH="1" flipV="1">
              <a:off x="3182" y="2582"/>
              <a:ext cx="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flipH="1" flipV="1">
              <a:off x="2830" y="2483"/>
              <a:ext cx="2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H="1" flipV="1">
              <a:off x="3033" y="2687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7" name="Line 48"/>
            <p:cNvSpPr>
              <a:spLocks noChangeShapeType="1"/>
            </p:cNvSpPr>
            <p:nvPr/>
          </p:nvSpPr>
          <p:spPr bwMode="auto">
            <a:xfrm flipH="1" flipV="1">
              <a:off x="3422" y="1998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8" name="Line 49"/>
            <p:cNvSpPr>
              <a:spLocks noChangeShapeType="1"/>
            </p:cNvSpPr>
            <p:nvPr/>
          </p:nvSpPr>
          <p:spPr bwMode="auto">
            <a:xfrm flipH="1" flipV="1">
              <a:off x="3596" y="2510"/>
              <a:ext cx="2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1" name="Rectangle 52"/>
            <p:cNvSpPr>
              <a:spLocks noChangeArrowheads="1"/>
            </p:cNvSpPr>
            <p:nvPr/>
          </p:nvSpPr>
          <p:spPr bwMode="auto">
            <a:xfrm>
              <a:off x="3177" y="2889"/>
              <a:ext cx="183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Control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2" name="Rectangle 53"/>
            <p:cNvSpPr>
              <a:spLocks noChangeArrowheads="1"/>
            </p:cNvSpPr>
            <p:nvPr/>
          </p:nvSpPr>
          <p:spPr bwMode="auto">
            <a:xfrm>
              <a:off x="3197" y="3196"/>
              <a:ext cx="19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ALUOp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4" name="Line 55"/>
            <p:cNvSpPr>
              <a:spLocks noChangeShapeType="1"/>
            </p:cNvSpPr>
            <p:nvPr/>
          </p:nvSpPr>
          <p:spPr bwMode="auto">
            <a:xfrm flipH="1">
              <a:off x="2830" y="3317"/>
              <a:ext cx="9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 flipH="1" flipV="1">
              <a:off x="3096" y="2094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6" name="Rectangle 57"/>
            <p:cNvSpPr>
              <a:spLocks noChangeArrowheads="1"/>
            </p:cNvSpPr>
            <p:nvPr/>
          </p:nvSpPr>
          <p:spPr bwMode="auto">
            <a:xfrm>
              <a:off x="2258" y="1968"/>
              <a:ext cx="26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RegWrite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7" name="Rectangle 58"/>
            <p:cNvSpPr>
              <a:spLocks noChangeArrowheads="1"/>
            </p:cNvSpPr>
            <p:nvPr/>
          </p:nvSpPr>
          <p:spPr bwMode="auto">
            <a:xfrm>
              <a:off x="2182" y="2136"/>
              <a:ext cx="11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 1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8" name="Rectangle 59"/>
            <p:cNvSpPr>
              <a:spLocks noChangeArrowheads="1"/>
            </p:cNvSpPr>
            <p:nvPr/>
          </p:nvSpPr>
          <p:spPr bwMode="auto">
            <a:xfrm>
              <a:off x="2181" y="2286"/>
              <a:ext cx="11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 2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9" name="Rectangle 60"/>
            <p:cNvSpPr>
              <a:spLocks noChangeArrowheads="1"/>
            </p:cNvSpPr>
            <p:nvPr/>
          </p:nvSpPr>
          <p:spPr bwMode="auto">
            <a:xfrm>
              <a:off x="2187" y="2445"/>
              <a:ext cx="12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0" name="Rectangle 61"/>
            <p:cNvSpPr>
              <a:spLocks noChangeArrowheads="1"/>
            </p:cNvSpPr>
            <p:nvPr/>
          </p:nvSpPr>
          <p:spPr bwMode="auto">
            <a:xfrm>
              <a:off x="2190" y="2598"/>
              <a:ext cx="12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1" name="Rectangle 62"/>
            <p:cNvSpPr>
              <a:spLocks noChangeArrowheads="1"/>
            </p:cNvSpPr>
            <p:nvPr/>
          </p:nvSpPr>
          <p:spPr bwMode="auto">
            <a:xfrm>
              <a:off x="2473" y="2232"/>
              <a:ext cx="15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 1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2" name="Rectangle 63"/>
            <p:cNvSpPr>
              <a:spLocks noChangeArrowheads="1"/>
            </p:cNvSpPr>
            <p:nvPr/>
          </p:nvSpPr>
          <p:spPr bwMode="auto">
            <a:xfrm>
              <a:off x="2464" y="2406"/>
              <a:ext cx="15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 2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3" name="Rectangle 64"/>
            <p:cNvSpPr>
              <a:spLocks noChangeArrowheads="1"/>
            </p:cNvSpPr>
            <p:nvPr/>
          </p:nvSpPr>
          <p:spPr bwMode="auto">
            <a:xfrm rot="16200000">
              <a:off x="2170" y="2362"/>
              <a:ext cx="4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Register File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auto">
            <a:xfrm>
              <a:off x="2116" y="2834"/>
              <a:ext cx="19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[31-20]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6" name="Rectangle 67"/>
            <p:cNvSpPr>
              <a:spLocks noChangeArrowheads="1"/>
            </p:cNvSpPr>
            <p:nvPr/>
          </p:nvSpPr>
          <p:spPr bwMode="auto">
            <a:xfrm>
              <a:off x="2129" y="2952"/>
              <a:ext cx="163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[11-7]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7" name="Freeform 68"/>
            <p:cNvSpPr>
              <a:spLocks/>
            </p:cNvSpPr>
            <p:nvPr/>
          </p:nvSpPr>
          <p:spPr bwMode="auto">
            <a:xfrm>
              <a:off x="1999" y="289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8" name="Freeform 69"/>
            <p:cNvSpPr>
              <a:spLocks/>
            </p:cNvSpPr>
            <p:nvPr/>
          </p:nvSpPr>
          <p:spPr bwMode="auto">
            <a:xfrm>
              <a:off x="2428" y="2801"/>
              <a:ext cx="199" cy="367"/>
            </a:xfrm>
            <a:custGeom>
              <a:avLst/>
              <a:gdLst>
                <a:gd name="T0" fmla="*/ 99 w 173"/>
                <a:gd name="T1" fmla="*/ 366 h 367"/>
                <a:gd name="T2" fmla="*/ 114 w 173"/>
                <a:gd name="T3" fmla="*/ 364 h 367"/>
                <a:gd name="T4" fmla="*/ 130 w 173"/>
                <a:gd name="T5" fmla="*/ 357 h 367"/>
                <a:gd name="T6" fmla="*/ 145 w 173"/>
                <a:gd name="T7" fmla="*/ 345 h 367"/>
                <a:gd name="T8" fmla="*/ 159 w 173"/>
                <a:gd name="T9" fmla="*/ 332 h 367"/>
                <a:gd name="T10" fmla="*/ 169 w 173"/>
                <a:gd name="T11" fmla="*/ 313 h 367"/>
                <a:gd name="T12" fmla="*/ 178 w 173"/>
                <a:gd name="T13" fmla="*/ 292 h 367"/>
                <a:gd name="T14" fmla="*/ 187 w 173"/>
                <a:gd name="T15" fmla="*/ 267 h 367"/>
                <a:gd name="T16" fmla="*/ 193 w 173"/>
                <a:gd name="T17" fmla="*/ 242 h 367"/>
                <a:gd name="T18" fmla="*/ 198 w 173"/>
                <a:gd name="T19" fmla="*/ 213 h 367"/>
                <a:gd name="T20" fmla="*/ 198 w 173"/>
                <a:gd name="T21" fmla="*/ 182 h 367"/>
                <a:gd name="T22" fmla="*/ 198 w 173"/>
                <a:gd name="T23" fmla="*/ 154 h 367"/>
                <a:gd name="T24" fmla="*/ 193 w 173"/>
                <a:gd name="T25" fmla="*/ 125 h 367"/>
                <a:gd name="T26" fmla="*/ 187 w 173"/>
                <a:gd name="T27" fmla="*/ 98 h 367"/>
                <a:gd name="T28" fmla="*/ 178 w 173"/>
                <a:gd name="T29" fmla="*/ 75 h 367"/>
                <a:gd name="T30" fmla="*/ 169 w 173"/>
                <a:gd name="T31" fmla="*/ 54 h 367"/>
                <a:gd name="T32" fmla="*/ 159 w 173"/>
                <a:gd name="T33" fmla="*/ 35 h 367"/>
                <a:gd name="T34" fmla="*/ 145 w 173"/>
                <a:gd name="T35" fmla="*/ 20 h 367"/>
                <a:gd name="T36" fmla="*/ 130 w 173"/>
                <a:gd name="T37" fmla="*/ 8 h 367"/>
                <a:gd name="T38" fmla="*/ 114 w 173"/>
                <a:gd name="T39" fmla="*/ 2 h 367"/>
                <a:gd name="T40" fmla="*/ 99 w 173"/>
                <a:gd name="T41" fmla="*/ 0 h 367"/>
                <a:gd name="T42" fmla="*/ 84 w 173"/>
                <a:gd name="T43" fmla="*/ 2 h 367"/>
                <a:gd name="T44" fmla="*/ 68 w 173"/>
                <a:gd name="T45" fmla="*/ 8 h 367"/>
                <a:gd name="T46" fmla="*/ 53 w 173"/>
                <a:gd name="T47" fmla="*/ 20 h 367"/>
                <a:gd name="T48" fmla="*/ 41 w 173"/>
                <a:gd name="T49" fmla="*/ 35 h 367"/>
                <a:gd name="T50" fmla="*/ 29 w 173"/>
                <a:gd name="T51" fmla="*/ 54 h 367"/>
                <a:gd name="T52" fmla="*/ 20 w 173"/>
                <a:gd name="T53" fmla="*/ 75 h 367"/>
                <a:gd name="T54" fmla="*/ 10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0 w 173"/>
                <a:gd name="T67" fmla="*/ 267 h 367"/>
                <a:gd name="T68" fmla="*/ 20 w 173"/>
                <a:gd name="T69" fmla="*/ 292 h 367"/>
                <a:gd name="T70" fmla="*/ 29 w 173"/>
                <a:gd name="T71" fmla="*/ 313 h 367"/>
                <a:gd name="T72" fmla="*/ 41 w 173"/>
                <a:gd name="T73" fmla="*/ 332 h 367"/>
                <a:gd name="T74" fmla="*/ 53 w 173"/>
                <a:gd name="T75" fmla="*/ 345 h 367"/>
                <a:gd name="T76" fmla="*/ 68 w 173"/>
                <a:gd name="T77" fmla="*/ 357 h 367"/>
                <a:gd name="T78" fmla="*/ 84 w 173"/>
                <a:gd name="T79" fmla="*/ 364 h 367"/>
                <a:gd name="T80" fmla="*/ 99 w 173"/>
                <a:gd name="T81" fmla="*/ 366 h 367"/>
                <a:gd name="T82" fmla="*/ 99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9" name="Rectangle 70"/>
            <p:cNvSpPr>
              <a:spLocks noChangeArrowheads="1"/>
            </p:cNvSpPr>
            <p:nvPr/>
          </p:nvSpPr>
          <p:spPr bwMode="auto">
            <a:xfrm>
              <a:off x="2444" y="2930"/>
              <a:ext cx="17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Sign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extend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2" name="Line 73"/>
            <p:cNvSpPr>
              <a:spLocks noChangeShapeType="1"/>
            </p:cNvSpPr>
            <p:nvPr/>
          </p:nvSpPr>
          <p:spPr bwMode="auto">
            <a:xfrm flipH="1">
              <a:off x="2009" y="2360"/>
              <a:ext cx="159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3" name="Line 74"/>
            <p:cNvSpPr>
              <a:spLocks noChangeShapeType="1"/>
            </p:cNvSpPr>
            <p:nvPr/>
          </p:nvSpPr>
          <p:spPr bwMode="auto">
            <a:xfrm flipH="1">
              <a:off x="2007" y="2196"/>
              <a:ext cx="164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4" name="Line 75"/>
            <p:cNvSpPr>
              <a:spLocks noChangeShapeType="1"/>
            </p:cNvSpPr>
            <p:nvPr/>
          </p:nvSpPr>
          <p:spPr bwMode="auto">
            <a:xfrm flipH="1">
              <a:off x="2644" y="2289"/>
              <a:ext cx="103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5" name="Line 76"/>
            <p:cNvSpPr>
              <a:spLocks noChangeShapeType="1"/>
            </p:cNvSpPr>
            <p:nvPr/>
          </p:nvSpPr>
          <p:spPr bwMode="auto">
            <a:xfrm flipH="1">
              <a:off x="2644" y="2483"/>
              <a:ext cx="103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 flipH="1">
              <a:off x="2403" y="206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7" name="Rectangle 78"/>
            <p:cNvSpPr>
              <a:spLocks noChangeArrowheads="1"/>
            </p:cNvSpPr>
            <p:nvPr/>
          </p:nvSpPr>
          <p:spPr bwMode="auto">
            <a:xfrm>
              <a:off x="2676" y="1554"/>
              <a:ext cx="21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ID/EX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8" name="Rectangle 79"/>
            <p:cNvSpPr>
              <a:spLocks noChangeArrowheads="1"/>
            </p:cNvSpPr>
            <p:nvPr/>
          </p:nvSpPr>
          <p:spPr bwMode="auto">
            <a:xfrm>
              <a:off x="3682" y="1440"/>
              <a:ext cx="33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EX/MEM</a:t>
              </a: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9" name="Rectangle 80"/>
            <p:cNvSpPr>
              <a:spLocks noChangeArrowheads="1"/>
            </p:cNvSpPr>
            <p:nvPr/>
          </p:nvSpPr>
          <p:spPr bwMode="auto">
            <a:xfrm>
              <a:off x="4768" y="1392"/>
              <a:ext cx="2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/WB</a:t>
              </a:r>
            </a:p>
          </p:txBody>
        </p:sp>
        <p:sp>
          <p:nvSpPr>
            <p:cNvPr id="130" name="Rectangle 81"/>
            <p:cNvSpPr>
              <a:spLocks noChangeArrowheads="1"/>
            </p:cNvSpPr>
            <p:nvPr/>
          </p:nvSpPr>
          <p:spPr bwMode="auto">
            <a:xfrm rot="16200000" flipH="1">
              <a:off x="1769" y="2185"/>
              <a:ext cx="33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Instruction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1" name="Freeform 82"/>
            <p:cNvSpPr>
              <a:spLocks/>
            </p:cNvSpPr>
            <p:nvPr/>
          </p:nvSpPr>
          <p:spPr bwMode="auto">
            <a:xfrm>
              <a:off x="3996" y="2497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3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8 w 24"/>
                <a:gd name="T11" fmla="*/ 19 h 24"/>
                <a:gd name="T12" fmla="*/ 18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8 w 24"/>
                <a:gd name="T29" fmla="*/ 6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3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2" name="Line 83"/>
            <p:cNvSpPr>
              <a:spLocks noChangeShapeType="1"/>
            </p:cNvSpPr>
            <p:nvPr/>
          </p:nvSpPr>
          <p:spPr bwMode="auto">
            <a:xfrm flipH="1">
              <a:off x="3895" y="2765"/>
              <a:ext cx="23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3" name="Freeform 84"/>
            <p:cNvSpPr>
              <a:spLocks/>
            </p:cNvSpPr>
            <p:nvPr/>
          </p:nvSpPr>
          <p:spPr bwMode="auto">
            <a:xfrm>
              <a:off x="4007" y="2509"/>
              <a:ext cx="834" cy="611"/>
            </a:xfrm>
            <a:custGeom>
              <a:avLst/>
              <a:gdLst>
                <a:gd name="T0" fmla="*/ 833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4" name="Line 85"/>
            <p:cNvSpPr>
              <a:spLocks noChangeShapeType="1"/>
            </p:cNvSpPr>
            <p:nvPr/>
          </p:nvSpPr>
          <p:spPr bwMode="auto">
            <a:xfrm>
              <a:off x="3893" y="3320"/>
              <a:ext cx="9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5" name="Line 86"/>
            <p:cNvSpPr>
              <a:spLocks noChangeShapeType="1"/>
            </p:cNvSpPr>
            <p:nvPr/>
          </p:nvSpPr>
          <p:spPr bwMode="auto">
            <a:xfrm flipH="1">
              <a:off x="3895" y="2509"/>
              <a:ext cx="2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6" name="Line 87"/>
            <p:cNvSpPr>
              <a:spLocks noChangeShapeType="1"/>
            </p:cNvSpPr>
            <p:nvPr/>
          </p:nvSpPr>
          <p:spPr bwMode="auto">
            <a:xfrm flipH="1">
              <a:off x="4700" y="2504"/>
              <a:ext cx="14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7" name="Line 88"/>
            <p:cNvSpPr>
              <a:spLocks noChangeShapeType="1"/>
            </p:cNvSpPr>
            <p:nvPr/>
          </p:nvSpPr>
          <p:spPr bwMode="auto">
            <a:xfrm flipH="1" flipV="1">
              <a:off x="4415" y="2244"/>
              <a:ext cx="0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8" name="Line 89"/>
            <p:cNvSpPr>
              <a:spLocks noChangeShapeType="1"/>
            </p:cNvSpPr>
            <p:nvPr/>
          </p:nvSpPr>
          <p:spPr bwMode="auto">
            <a:xfrm flipH="1">
              <a:off x="4420" y="2870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9" name="Rectangle 90"/>
            <p:cNvSpPr>
              <a:spLocks noChangeArrowheads="1"/>
            </p:cNvSpPr>
            <p:nvPr/>
          </p:nvSpPr>
          <p:spPr bwMode="auto">
            <a:xfrm>
              <a:off x="4258" y="2973"/>
              <a:ext cx="288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MemRead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0" name="Rectangle 91"/>
            <p:cNvSpPr>
              <a:spLocks noChangeArrowheads="1"/>
            </p:cNvSpPr>
            <p:nvPr/>
          </p:nvSpPr>
          <p:spPr bwMode="auto">
            <a:xfrm>
              <a:off x="4322" y="2160"/>
              <a:ext cx="382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MemWrite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1" name="Rectangle 92"/>
            <p:cNvSpPr>
              <a:spLocks noChangeArrowheads="1"/>
            </p:cNvSpPr>
            <p:nvPr/>
          </p:nvSpPr>
          <p:spPr bwMode="auto">
            <a:xfrm>
              <a:off x="4132" y="2315"/>
              <a:ext cx="562" cy="5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2" name="Rectangle 93"/>
            <p:cNvSpPr>
              <a:spLocks noChangeArrowheads="1"/>
            </p:cNvSpPr>
            <p:nvPr/>
          </p:nvSpPr>
          <p:spPr bwMode="auto">
            <a:xfrm>
              <a:off x="4145" y="2478"/>
              <a:ext cx="218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3" name="Rectangle 94"/>
            <p:cNvSpPr>
              <a:spLocks noChangeArrowheads="1"/>
            </p:cNvSpPr>
            <p:nvPr/>
          </p:nvSpPr>
          <p:spPr bwMode="auto">
            <a:xfrm>
              <a:off x="4147" y="2699"/>
              <a:ext cx="1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4" name="Rectangle 95"/>
            <p:cNvSpPr>
              <a:spLocks noChangeArrowheads="1"/>
            </p:cNvSpPr>
            <p:nvPr/>
          </p:nvSpPr>
          <p:spPr bwMode="auto">
            <a:xfrm>
              <a:off x="4517" y="2411"/>
              <a:ext cx="1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5" name="Rectangle 96"/>
            <p:cNvSpPr>
              <a:spLocks noChangeArrowheads="1"/>
            </p:cNvSpPr>
            <p:nvPr/>
          </p:nvSpPr>
          <p:spPr bwMode="auto">
            <a:xfrm>
              <a:off x="4348" y="2630"/>
              <a:ext cx="317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Memory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6" name="Freeform 97"/>
            <p:cNvSpPr>
              <a:spLocks/>
            </p:cNvSpPr>
            <p:nvPr/>
          </p:nvSpPr>
          <p:spPr bwMode="auto">
            <a:xfrm>
              <a:off x="3965" y="2104"/>
              <a:ext cx="66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65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7" name="Freeform 98"/>
            <p:cNvSpPr>
              <a:spLocks/>
            </p:cNvSpPr>
            <p:nvPr/>
          </p:nvSpPr>
          <p:spPr bwMode="auto">
            <a:xfrm>
              <a:off x="3901" y="2256"/>
              <a:ext cx="130" cy="135"/>
            </a:xfrm>
            <a:custGeom>
              <a:avLst/>
              <a:gdLst>
                <a:gd name="T0" fmla="*/ 0 w 141"/>
                <a:gd name="T1" fmla="*/ 134 h 229"/>
                <a:gd name="T2" fmla="*/ 65 w 141"/>
                <a:gd name="T3" fmla="*/ 134 h 229"/>
                <a:gd name="T4" fmla="*/ 65 w 141"/>
                <a:gd name="T5" fmla="*/ 0 h 229"/>
                <a:gd name="T6" fmla="*/ 129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8" name="Freeform 99"/>
            <p:cNvSpPr>
              <a:spLocks/>
            </p:cNvSpPr>
            <p:nvPr/>
          </p:nvSpPr>
          <p:spPr bwMode="auto">
            <a:xfrm>
              <a:off x="4030" y="2154"/>
              <a:ext cx="134" cy="122"/>
            </a:xfrm>
            <a:custGeom>
              <a:avLst/>
              <a:gdLst>
                <a:gd name="T0" fmla="*/ 79 w 145"/>
                <a:gd name="T1" fmla="*/ 119 h 122"/>
                <a:gd name="T2" fmla="*/ 89 w 145"/>
                <a:gd name="T3" fmla="*/ 119 h 122"/>
                <a:gd name="T4" fmla="*/ 96 w 145"/>
                <a:gd name="T5" fmla="*/ 117 h 122"/>
                <a:gd name="T6" fmla="*/ 104 w 145"/>
                <a:gd name="T7" fmla="*/ 113 h 122"/>
                <a:gd name="T8" fmla="*/ 112 w 145"/>
                <a:gd name="T9" fmla="*/ 107 h 122"/>
                <a:gd name="T10" fmla="*/ 117 w 145"/>
                <a:gd name="T11" fmla="*/ 102 h 122"/>
                <a:gd name="T12" fmla="*/ 122 w 145"/>
                <a:gd name="T13" fmla="*/ 96 h 122"/>
                <a:gd name="T14" fmla="*/ 128 w 145"/>
                <a:gd name="T15" fmla="*/ 88 h 122"/>
                <a:gd name="T16" fmla="*/ 131 w 145"/>
                <a:gd name="T17" fmla="*/ 79 h 122"/>
                <a:gd name="T18" fmla="*/ 133 w 145"/>
                <a:gd name="T19" fmla="*/ 69 h 122"/>
                <a:gd name="T20" fmla="*/ 133 w 145"/>
                <a:gd name="T21" fmla="*/ 60 h 122"/>
                <a:gd name="T22" fmla="*/ 133 w 145"/>
                <a:gd name="T23" fmla="*/ 50 h 122"/>
                <a:gd name="T24" fmla="*/ 131 w 145"/>
                <a:gd name="T25" fmla="*/ 40 h 122"/>
                <a:gd name="T26" fmla="*/ 128 w 145"/>
                <a:gd name="T27" fmla="*/ 33 h 122"/>
                <a:gd name="T28" fmla="*/ 122 w 145"/>
                <a:gd name="T29" fmla="*/ 25 h 122"/>
                <a:gd name="T30" fmla="*/ 117 w 145"/>
                <a:gd name="T31" fmla="*/ 17 h 122"/>
                <a:gd name="T32" fmla="*/ 112 w 145"/>
                <a:gd name="T33" fmla="*/ 12 h 122"/>
                <a:gd name="T34" fmla="*/ 104 w 145"/>
                <a:gd name="T35" fmla="*/ 6 h 122"/>
                <a:gd name="T36" fmla="*/ 96 w 145"/>
                <a:gd name="T37" fmla="*/ 2 h 122"/>
                <a:gd name="T38" fmla="*/ 89 w 145"/>
                <a:gd name="T39" fmla="*/ 0 h 122"/>
                <a:gd name="T40" fmla="*/ 79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79 w 145"/>
                <a:gd name="T47" fmla="*/ 121 h 122"/>
                <a:gd name="T48" fmla="*/ 79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9" name="Rectangle 100"/>
            <p:cNvSpPr>
              <a:spLocks noChangeArrowheads="1"/>
            </p:cNvSpPr>
            <p:nvPr/>
          </p:nvSpPr>
          <p:spPr bwMode="auto">
            <a:xfrm>
              <a:off x="3945" y="2024"/>
              <a:ext cx="195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Branch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0" name="Rectangle 101"/>
            <p:cNvSpPr>
              <a:spLocks noChangeArrowheads="1"/>
            </p:cNvSpPr>
            <p:nvPr/>
          </p:nvSpPr>
          <p:spPr bwMode="auto">
            <a:xfrm>
              <a:off x="4243" y="1344"/>
              <a:ext cx="15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PCSrc</a:t>
              </a:r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>
              <a:off x="1922" y="3566"/>
              <a:ext cx="3102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2" name="Line 103"/>
            <p:cNvSpPr>
              <a:spLocks noChangeShapeType="1"/>
            </p:cNvSpPr>
            <p:nvPr/>
          </p:nvSpPr>
          <p:spPr bwMode="auto">
            <a:xfrm flipV="1">
              <a:off x="1924" y="2513"/>
              <a:ext cx="0" cy="10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3" name="Line 104"/>
            <p:cNvSpPr>
              <a:spLocks noChangeShapeType="1"/>
            </p:cNvSpPr>
            <p:nvPr/>
          </p:nvSpPr>
          <p:spPr bwMode="auto">
            <a:xfrm>
              <a:off x="1921" y="2510"/>
              <a:ext cx="244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4" name="Line 105"/>
            <p:cNvSpPr>
              <a:spLocks noChangeShapeType="1"/>
            </p:cNvSpPr>
            <p:nvPr/>
          </p:nvSpPr>
          <p:spPr bwMode="auto">
            <a:xfrm>
              <a:off x="2090" y="2657"/>
              <a:ext cx="78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5" name="Line 106"/>
            <p:cNvSpPr>
              <a:spLocks noChangeShapeType="1"/>
            </p:cNvSpPr>
            <p:nvPr/>
          </p:nvSpPr>
          <p:spPr bwMode="auto">
            <a:xfrm flipV="1">
              <a:off x="2093" y="2657"/>
              <a:ext cx="0" cy="99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6" name="Line 107"/>
            <p:cNvSpPr>
              <a:spLocks noChangeShapeType="1"/>
            </p:cNvSpPr>
            <p:nvPr/>
          </p:nvSpPr>
          <p:spPr bwMode="auto">
            <a:xfrm>
              <a:off x="2093" y="3644"/>
              <a:ext cx="3081" cy="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7" name="Line 108"/>
            <p:cNvSpPr>
              <a:spLocks noChangeShapeType="1"/>
            </p:cNvSpPr>
            <p:nvPr/>
          </p:nvSpPr>
          <p:spPr bwMode="auto">
            <a:xfrm flipV="1">
              <a:off x="5080" y="2413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8" name="Line 109"/>
            <p:cNvSpPr>
              <a:spLocks noChangeShapeType="1"/>
            </p:cNvSpPr>
            <p:nvPr/>
          </p:nvSpPr>
          <p:spPr bwMode="auto">
            <a:xfrm flipH="1">
              <a:off x="4930" y="2506"/>
              <a:ext cx="10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9" name="Freeform 110"/>
            <p:cNvSpPr>
              <a:spLocks/>
            </p:cNvSpPr>
            <p:nvPr/>
          </p:nvSpPr>
          <p:spPr bwMode="auto">
            <a:xfrm>
              <a:off x="4930" y="2715"/>
              <a:ext cx="110" cy="405"/>
            </a:xfrm>
            <a:custGeom>
              <a:avLst/>
              <a:gdLst>
                <a:gd name="T0" fmla="*/ 109 w 104"/>
                <a:gd name="T1" fmla="*/ 0 h 204"/>
                <a:gd name="T2" fmla="*/ 55 w 104"/>
                <a:gd name="T3" fmla="*/ 0 h 204"/>
                <a:gd name="T4" fmla="*/ 55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0" name="Rectangle 111"/>
            <p:cNvSpPr>
              <a:spLocks noChangeArrowheads="1"/>
            </p:cNvSpPr>
            <p:nvPr/>
          </p:nvSpPr>
          <p:spPr bwMode="auto">
            <a:xfrm>
              <a:off x="4960" y="2323"/>
              <a:ext cx="309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MemtoReg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1" name="Line 112"/>
            <p:cNvSpPr>
              <a:spLocks noChangeShapeType="1"/>
            </p:cNvSpPr>
            <p:nvPr/>
          </p:nvSpPr>
          <p:spPr bwMode="auto">
            <a:xfrm>
              <a:off x="4933" y="3320"/>
              <a:ext cx="88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2" name="Line 113"/>
            <p:cNvSpPr>
              <a:spLocks noChangeShapeType="1"/>
            </p:cNvSpPr>
            <p:nvPr/>
          </p:nvSpPr>
          <p:spPr bwMode="auto">
            <a:xfrm rot="5400000">
              <a:off x="4892" y="3443"/>
              <a:ext cx="252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3" name="Line 114"/>
            <p:cNvSpPr>
              <a:spLocks noChangeShapeType="1"/>
            </p:cNvSpPr>
            <p:nvPr/>
          </p:nvSpPr>
          <p:spPr bwMode="auto">
            <a:xfrm flipV="1">
              <a:off x="5176" y="2609"/>
              <a:ext cx="0" cy="104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4" name="Line 115"/>
            <p:cNvSpPr>
              <a:spLocks noChangeShapeType="1"/>
            </p:cNvSpPr>
            <p:nvPr/>
          </p:nvSpPr>
          <p:spPr bwMode="auto">
            <a:xfrm flipV="1">
              <a:off x="5138" y="2609"/>
              <a:ext cx="38" cy="3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5" name="Freeform 116"/>
            <p:cNvSpPr>
              <a:spLocks/>
            </p:cNvSpPr>
            <p:nvPr/>
          </p:nvSpPr>
          <p:spPr bwMode="auto">
            <a:xfrm>
              <a:off x="1085" y="1824"/>
              <a:ext cx="255" cy="1104"/>
            </a:xfrm>
            <a:custGeom>
              <a:avLst/>
              <a:gdLst>
                <a:gd name="T0" fmla="*/ 254 w 194"/>
                <a:gd name="T1" fmla="*/ 0 h 631"/>
                <a:gd name="T2" fmla="*/ 0 w 194"/>
                <a:gd name="T3" fmla="*/ 3 h 631"/>
                <a:gd name="T4" fmla="*/ 0 w 194"/>
                <a:gd name="T5" fmla="*/ 1102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6" name="Freeform 117"/>
            <p:cNvSpPr>
              <a:spLocks/>
            </p:cNvSpPr>
            <p:nvPr/>
          </p:nvSpPr>
          <p:spPr bwMode="auto">
            <a:xfrm>
              <a:off x="1074" y="2126"/>
              <a:ext cx="22" cy="24"/>
            </a:xfrm>
            <a:custGeom>
              <a:avLst/>
              <a:gdLst>
                <a:gd name="T0" fmla="*/ 11 w 24"/>
                <a:gd name="T1" fmla="*/ 21 h 24"/>
                <a:gd name="T2" fmla="*/ 13 w 24"/>
                <a:gd name="T3" fmla="*/ 21 h 24"/>
                <a:gd name="T4" fmla="*/ 15 w 24"/>
                <a:gd name="T5" fmla="*/ 21 h 24"/>
                <a:gd name="T6" fmla="*/ 16 w 24"/>
                <a:gd name="T7" fmla="*/ 21 h 24"/>
                <a:gd name="T8" fmla="*/ 17 w 24"/>
                <a:gd name="T9" fmla="*/ 19 h 24"/>
                <a:gd name="T10" fmla="*/ 17 w 24"/>
                <a:gd name="T11" fmla="*/ 19 h 24"/>
                <a:gd name="T12" fmla="*/ 19 w 24"/>
                <a:gd name="T13" fmla="*/ 18 h 24"/>
                <a:gd name="T14" fmla="*/ 21 w 24"/>
                <a:gd name="T15" fmla="*/ 16 h 24"/>
                <a:gd name="T16" fmla="*/ 21 w 24"/>
                <a:gd name="T17" fmla="*/ 14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4 h 24"/>
                <a:gd name="T30" fmla="*/ 17 w 24"/>
                <a:gd name="T31" fmla="*/ 2 h 24"/>
                <a:gd name="T32" fmla="*/ 17 w 24"/>
                <a:gd name="T33" fmla="*/ 2 h 24"/>
                <a:gd name="T34" fmla="*/ 16 w 24"/>
                <a:gd name="T35" fmla="*/ 0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7 w 24"/>
                <a:gd name="T77" fmla="*/ 21 h 24"/>
                <a:gd name="T78" fmla="*/ 9 w 24"/>
                <a:gd name="T79" fmla="*/ 21 h 24"/>
                <a:gd name="T80" fmla="*/ 11 w 24"/>
                <a:gd name="T81" fmla="*/ 23 h 24"/>
                <a:gd name="T82" fmla="*/ 11 w 24"/>
                <a:gd name="T83" fmla="*/ 23 h 24"/>
                <a:gd name="T84" fmla="*/ 11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7" name="Rectangle 118"/>
            <p:cNvSpPr>
              <a:spLocks noChangeArrowheads="1"/>
            </p:cNvSpPr>
            <p:nvPr/>
          </p:nvSpPr>
          <p:spPr bwMode="auto">
            <a:xfrm>
              <a:off x="1179" y="1936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4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8" name="Freeform 119"/>
            <p:cNvSpPr>
              <a:spLocks/>
            </p:cNvSpPr>
            <p:nvPr/>
          </p:nvSpPr>
          <p:spPr bwMode="auto">
            <a:xfrm>
              <a:off x="1752" y="1679"/>
              <a:ext cx="86" cy="1777"/>
            </a:xfrm>
            <a:custGeom>
              <a:avLst/>
              <a:gdLst>
                <a:gd name="T0" fmla="*/ 83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9" name="Line 120"/>
            <p:cNvSpPr>
              <a:spLocks noChangeShapeType="1"/>
            </p:cNvSpPr>
            <p:nvPr/>
          </p:nvSpPr>
          <p:spPr bwMode="auto">
            <a:xfrm flipH="1" flipV="1">
              <a:off x="1505" y="192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0" name="Freeform 121"/>
            <p:cNvSpPr>
              <a:spLocks noChangeAspect="1"/>
            </p:cNvSpPr>
            <p:nvPr/>
          </p:nvSpPr>
          <p:spPr bwMode="auto">
            <a:xfrm>
              <a:off x="1550" y="1901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1" name="Freeform 122"/>
            <p:cNvSpPr>
              <a:spLocks/>
            </p:cNvSpPr>
            <p:nvPr/>
          </p:nvSpPr>
          <p:spPr bwMode="auto">
            <a:xfrm>
              <a:off x="1342" y="1788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2" name="Line 123"/>
            <p:cNvSpPr>
              <a:spLocks noChangeShapeType="1"/>
            </p:cNvSpPr>
            <p:nvPr/>
          </p:nvSpPr>
          <p:spPr bwMode="auto">
            <a:xfrm flipH="1" flipV="1">
              <a:off x="1247" y="19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3" name="Rectangle 124"/>
            <p:cNvSpPr>
              <a:spLocks noChangeArrowheads="1"/>
            </p:cNvSpPr>
            <p:nvPr/>
          </p:nvSpPr>
          <p:spPr bwMode="auto">
            <a:xfrm>
              <a:off x="1418" y="1856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+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4" name="Rectangle 125"/>
            <p:cNvSpPr>
              <a:spLocks noChangeArrowheads="1"/>
            </p:cNvSpPr>
            <p:nvPr/>
          </p:nvSpPr>
          <p:spPr bwMode="auto">
            <a:xfrm>
              <a:off x="1716" y="1552"/>
              <a:ext cx="18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IF/ID</a:t>
              </a:r>
            </a:p>
          </p:txBody>
        </p:sp>
        <p:sp>
          <p:nvSpPr>
            <p:cNvPr id="175" name="Freeform 126"/>
            <p:cNvSpPr>
              <a:spLocks/>
            </p:cNvSpPr>
            <p:nvPr/>
          </p:nvSpPr>
          <p:spPr bwMode="auto">
            <a:xfrm>
              <a:off x="897" y="2016"/>
              <a:ext cx="144" cy="245"/>
            </a:xfrm>
            <a:custGeom>
              <a:avLst/>
              <a:gdLst>
                <a:gd name="T0" fmla="*/ 143 w 104"/>
                <a:gd name="T1" fmla="*/ 242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244 h 245"/>
                <a:gd name="T8" fmla="*/ 143 w 104"/>
                <a:gd name="T9" fmla="*/ 244 h 245"/>
                <a:gd name="T10" fmla="*/ 143 w 104"/>
                <a:gd name="T11" fmla="*/ 244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6" name="Rectangle 127"/>
            <p:cNvSpPr>
              <a:spLocks noChangeArrowheads="1"/>
            </p:cNvSpPr>
            <p:nvPr/>
          </p:nvSpPr>
          <p:spPr bwMode="auto">
            <a:xfrm>
              <a:off x="907" y="2081"/>
              <a:ext cx="9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PC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7" name="Line 128"/>
            <p:cNvSpPr>
              <a:spLocks noChangeShapeType="1"/>
            </p:cNvSpPr>
            <p:nvPr/>
          </p:nvSpPr>
          <p:spPr bwMode="auto">
            <a:xfrm flipH="1">
              <a:off x="1598" y="3096"/>
              <a:ext cx="157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8" name="Line 129"/>
            <p:cNvSpPr>
              <a:spLocks noChangeShapeType="1"/>
            </p:cNvSpPr>
            <p:nvPr/>
          </p:nvSpPr>
          <p:spPr bwMode="auto">
            <a:xfrm flipH="1" flipV="1">
              <a:off x="4142" y="1344"/>
              <a:ext cx="0" cy="6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9" name="Line 130"/>
            <p:cNvSpPr>
              <a:spLocks noChangeShapeType="1"/>
            </p:cNvSpPr>
            <p:nvPr/>
          </p:nvSpPr>
          <p:spPr bwMode="auto">
            <a:xfrm rot="16200000" flipH="1">
              <a:off x="1390" y="1408"/>
              <a:ext cx="0" cy="35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0" name="Line 131"/>
            <p:cNvSpPr>
              <a:spLocks noChangeShapeType="1"/>
            </p:cNvSpPr>
            <p:nvPr/>
          </p:nvSpPr>
          <p:spPr bwMode="auto">
            <a:xfrm rot="5400000">
              <a:off x="4105" y="1785"/>
              <a:ext cx="0" cy="43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1" name="Line 132"/>
            <p:cNvSpPr>
              <a:spLocks noChangeShapeType="1"/>
            </p:cNvSpPr>
            <p:nvPr/>
          </p:nvSpPr>
          <p:spPr bwMode="auto">
            <a:xfrm rot="16200000" flipV="1">
              <a:off x="979" y="1303"/>
              <a:ext cx="0" cy="29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2" name="Line 133"/>
            <p:cNvSpPr>
              <a:spLocks noChangeShapeType="1"/>
            </p:cNvSpPr>
            <p:nvPr/>
          </p:nvSpPr>
          <p:spPr bwMode="auto">
            <a:xfrm flipV="1">
              <a:off x="830" y="1445"/>
              <a:ext cx="0" cy="695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3" name="Line 134"/>
            <p:cNvSpPr>
              <a:spLocks noChangeShapeType="1"/>
            </p:cNvSpPr>
            <p:nvPr/>
          </p:nvSpPr>
          <p:spPr bwMode="auto">
            <a:xfrm rot="16200000" flipV="1">
              <a:off x="861" y="2106"/>
              <a:ext cx="0" cy="6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7" name="Rectangle 139"/>
            <p:cNvSpPr>
              <a:spLocks noChangeArrowheads="1"/>
            </p:cNvSpPr>
            <p:nvPr/>
          </p:nvSpPr>
          <p:spPr bwMode="auto">
            <a:xfrm>
              <a:off x="3060" y="2427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8" name="Rectangle 140"/>
            <p:cNvSpPr>
              <a:spLocks noChangeArrowheads="1"/>
            </p:cNvSpPr>
            <p:nvPr/>
          </p:nvSpPr>
          <p:spPr bwMode="auto">
            <a:xfrm>
              <a:off x="3057" y="2628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9" name="Rectangle 141"/>
            <p:cNvSpPr>
              <a:spLocks noChangeArrowheads="1"/>
            </p:cNvSpPr>
            <p:nvPr/>
          </p:nvSpPr>
          <p:spPr bwMode="auto">
            <a:xfrm>
              <a:off x="3117" y="2504"/>
              <a:ext cx="48" cy="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0" name="Line 143"/>
            <p:cNvSpPr>
              <a:spLocks noChangeShapeType="1"/>
            </p:cNvSpPr>
            <p:nvPr/>
          </p:nvSpPr>
          <p:spPr bwMode="auto">
            <a:xfrm flipV="1">
              <a:off x="3423" y="2606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1" name="Line 144"/>
            <p:cNvSpPr>
              <a:spLocks noChangeShapeType="1"/>
            </p:cNvSpPr>
            <p:nvPr/>
          </p:nvSpPr>
          <p:spPr bwMode="auto">
            <a:xfrm rot="5400000" flipV="1">
              <a:off x="3399" y="2967"/>
              <a:ext cx="0" cy="4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2" name="Rectangle 145"/>
            <p:cNvSpPr>
              <a:spLocks noChangeArrowheads="1"/>
            </p:cNvSpPr>
            <p:nvPr/>
          </p:nvSpPr>
          <p:spPr bwMode="auto">
            <a:xfrm flipH="1">
              <a:off x="1180" y="1334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3" name="Rectangle 146"/>
            <p:cNvSpPr>
              <a:spLocks noChangeArrowheads="1"/>
            </p:cNvSpPr>
            <p:nvPr/>
          </p:nvSpPr>
          <p:spPr bwMode="auto">
            <a:xfrm flipH="1">
              <a:off x="1139" y="1393"/>
              <a:ext cx="36" cy="1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4" name="Rectangle 148"/>
            <p:cNvSpPr>
              <a:spLocks noChangeArrowheads="1"/>
            </p:cNvSpPr>
            <p:nvPr/>
          </p:nvSpPr>
          <p:spPr bwMode="auto">
            <a:xfrm>
              <a:off x="5008" y="2448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5" name="Rectangle 149"/>
            <p:cNvSpPr>
              <a:spLocks noChangeArrowheads="1"/>
            </p:cNvSpPr>
            <p:nvPr/>
          </p:nvSpPr>
          <p:spPr bwMode="auto">
            <a:xfrm>
              <a:off x="5005" y="2649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6" name="Rectangle 150"/>
            <p:cNvSpPr>
              <a:spLocks noChangeArrowheads="1"/>
            </p:cNvSpPr>
            <p:nvPr/>
          </p:nvSpPr>
          <p:spPr bwMode="auto">
            <a:xfrm>
              <a:off x="5065" y="2525"/>
              <a:ext cx="48" cy="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7" name="Rectangle 152"/>
            <p:cNvSpPr>
              <a:spLocks noChangeArrowheads="1"/>
            </p:cNvSpPr>
            <p:nvPr/>
          </p:nvSpPr>
          <p:spPr bwMode="auto">
            <a:xfrm>
              <a:off x="1239" y="3186"/>
              <a:ext cx="31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Inst.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Memory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1187" y="2893"/>
              <a:ext cx="225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1214" y="3060"/>
              <a:ext cx="305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Instruction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0" name="Line 156"/>
            <p:cNvSpPr>
              <a:spLocks noChangeShapeType="1"/>
            </p:cNvSpPr>
            <p:nvPr/>
          </p:nvSpPr>
          <p:spPr bwMode="auto">
            <a:xfrm flipV="1">
              <a:off x="2007" y="2198"/>
              <a:ext cx="0" cy="83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1" name="Line 157"/>
            <p:cNvSpPr>
              <a:spLocks noChangeShapeType="1"/>
            </p:cNvSpPr>
            <p:nvPr/>
          </p:nvSpPr>
          <p:spPr bwMode="auto">
            <a:xfrm flipV="1">
              <a:off x="2007" y="3032"/>
              <a:ext cx="4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2" name="Line 158"/>
            <p:cNvSpPr>
              <a:spLocks noChangeShapeType="1"/>
            </p:cNvSpPr>
            <p:nvPr/>
          </p:nvSpPr>
          <p:spPr bwMode="auto">
            <a:xfrm flipH="1">
              <a:off x="1215" y="1356"/>
              <a:ext cx="2927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3" name="Line 159"/>
            <p:cNvSpPr>
              <a:spLocks noChangeShapeType="1"/>
            </p:cNvSpPr>
            <p:nvPr/>
          </p:nvSpPr>
          <p:spPr bwMode="auto">
            <a:xfrm flipV="1">
              <a:off x="4162" y="2211"/>
              <a:ext cx="60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4" name="Line 160"/>
            <p:cNvSpPr>
              <a:spLocks noChangeShapeType="1"/>
            </p:cNvSpPr>
            <p:nvPr/>
          </p:nvSpPr>
          <p:spPr bwMode="auto">
            <a:xfrm rot="-5400000" flipH="1" flipV="1">
              <a:off x="3714" y="1703"/>
              <a:ext cx="100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5" name="Line 161"/>
            <p:cNvSpPr>
              <a:spLocks noChangeShapeType="1"/>
            </p:cNvSpPr>
            <p:nvPr/>
          </p:nvSpPr>
          <p:spPr bwMode="auto">
            <a:xfrm>
              <a:off x="686" y="1200"/>
              <a:ext cx="353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6" name="Line 162"/>
            <p:cNvSpPr>
              <a:spLocks noChangeShapeType="1"/>
            </p:cNvSpPr>
            <p:nvPr/>
          </p:nvSpPr>
          <p:spPr bwMode="auto">
            <a:xfrm rot="-5400000" flipH="1" flipV="1">
              <a:off x="945" y="1108"/>
              <a:ext cx="395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1166" y="2100"/>
              <a:ext cx="432" cy="636"/>
            </a:xfrm>
            <a:prstGeom prst="rect">
              <a:avLst/>
            </a:prstGeom>
            <a:solidFill>
              <a:srgbClr val="66FFCC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BTB</a:t>
              </a:r>
            </a:p>
          </p:txBody>
        </p:sp>
        <p:sp>
          <p:nvSpPr>
            <p:cNvPr id="208" name="Line 164"/>
            <p:cNvSpPr>
              <a:spLocks noChangeShapeType="1"/>
            </p:cNvSpPr>
            <p:nvPr/>
          </p:nvSpPr>
          <p:spPr bwMode="auto">
            <a:xfrm>
              <a:off x="1086" y="2928"/>
              <a:ext cx="8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9" name="Line 165"/>
            <p:cNvSpPr>
              <a:spLocks noChangeShapeType="1"/>
            </p:cNvSpPr>
            <p:nvPr/>
          </p:nvSpPr>
          <p:spPr bwMode="auto">
            <a:xfrm flipH="1">
              <a:off x="686" y="1200"/>
              <a:ext cx="0" cy="124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0" name="Line 166"/>
            <p:cNvSpPr>
              <a:spLocks noChangeShapeType="1"/>
            </p:cNvSpPr>
            <p:nvPr/>
          </p:nvSpPr>
          <p:spPr bwMode="auto">
            <a:xfrm rot="10800000" flipH="1" flipV="1">
              <a:off x="686" y="2440"/>
              <a:ext cx="48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 flipH="1">
              <a:off x="1182" y="1404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 flipH="1">
              <a:off x="1180" y="1488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3" name="Line 169"/>
            <p:cNvSpPr>
              <a:spLocks noChangeShapeType="1"/>
            </p:cNvSpPr>
            <p:nvPr/>
          </p:nvSpPr>
          <p:spPr bwMode="auto">
            <a:xfrm flipV="1">
              <a:off x="1646" y="1512"/>
              <a:ext cx="0" cy="7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4" name="Line 170"/>
            <p:cNvSpPr>
              <a:spLocks noChangeShapeType="1"/>
            </p:cNvSpPr>
            <p:nvPr/>
          </p:nvSpPr>
          <p:spPr bwMode="auto">
            <a:xfrm rot="16200000" flipH="1">
              <a:off x="1430" y="1300"/>
              <a:ext cx="0" cy="432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5" name="Line 171"/>
            <p:cNvSpPr>
              <a:spLocks noChangeShapeType="1"/>
            </p:cNvSpPr>
            <p:nvPr/>
          </p:nvSpPr>
          <p:spPr bwMode="auto">
            <a:xfrm flipV="1">
              <a:off x="1598" y="2265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6" name="Rectangle 215"/>
            <p:cNvSpPr>
              <a:spLocks noChangeArrowheads="1"/>
            </p:cNvSpPr>
            <p:nvPr/>
          </p:nvSpPr>
          <p:spPr bwMode="auto">
            <a:xfrm>
              <a:off x="1251" y="2226"/>
              <a:ext cx="277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pred target</a:t>
              </a: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1255" y="2316"/>
              <a:ext cx="195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pred dir</a:t>
              </a:r>
            </a:p>
          </p:txBody>
        </p:sp>
        <p:sp>
          <p:nvSpPr>
            <p:cNvPr id="218" name="Line 174"/>
            <p:cNvSpPr>
              <a:spLocks noChangeShapeType="1"/>
            </p:cNvSpPr>
            <p:nvPr/>
          </p:nvSpPr>
          <p:spPr bwMode="auto">
            <a:xfrm rot="5400000" flipH="1">
              <a:off x="1646" y="2304"/>
              <a:ext cx="0" cy="9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9" name="Line 175"/>
            <p:cNvSpPr>
              <a:spLocks noChangeShapeType="1"/>
            </p:cNvSpPr>
            <p:nvPr/>
          </p:nvSpPr>
          <p:spPr bwMode="auto">
            <a:xfrm flipH="1">
              <a:off x="1694" y="1248"/>
              <a:ext cx="0" cy="11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0" name="Line 176"/>
            <p:cNvSpPr>
              <a:spLocks noChangeShapeType="1"/>
            </p:cNvSpPr>
            <p:nvPr/>
          </p:nvSpPr>
          <p:spPr bwMode="auto">
            <a:xfrm rot="5400000" flipH="1">
              <a:off x="1447" y="1000"/>
              <a:ext cx="0" cy="49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1" name="Line 177"/>
            <p:cNvSpPr>
              <a:spLocks noChangeShapeType="1"/>
            </p:cNvSpPr>
            <p:nvPr/>
          </p:nvSpPr>
          <p:spPr bwMode="auto">
            <a:xfrm rot="-5400000" flipH="1" flipV="1">
              <a:off x="1171" y="1277"/>
              <a:ext cx="59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1838" y="1352"/>
              <a:ext cx="732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PC+4 (Not-taken target)</a:t>
              </a:r>
            </a:p>
          </p:txBody>
        </p:sp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1838" y="1248"/>
              <a:ext cx="3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taken target</a:t>
              </a:r>
            </a:p>
          </p:txBody>
        </p:sp>
        <p:sp>
          <p:nvSpPr>
            <p:cNvPr id="224" name="Line 180"/>
            <p:cNvSpPr>
              <a:spLocks noChangeShapeType="1"/>
            </p:cNvSpPr>
            <p:nvPr/>
          </p:nvSpPr>
          <p:spPr bwMode="auto">
            <a:xfrm flipH="1">
              <a:off x="2892" y="1632"/>
              <a:ext cx="9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5" name="Freeform 224"/>
            <p:cNvSpPr>
              <a:spLocks noChangeAspect="1"/>
            </p:cNvSpPr>
            <p:nvPr/>
          </p:nvSpPr>
          <p:spPr bwMode="auto">
            <a:xfrm>
              <a:off x="2878" y="1907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6" name="Line 182"/>
            <p:cNvSpPr>
              <a:spLocks noChangeShapeType="1"/>
            </p:cNvSpPr>
            <p:nvPr/>
          </p:nvSpPr>
          <p:spPr bwMode="auto">
            <a:xfrm>
              <a:off x="2892" y="1632"/>
              <a:ext cx="0" cy="28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7" name="Line 183"/>
            <p:cNvSpPr>
              <a:spLocks noChangeShapeType="1"/>
            </p:cNvSpPr>
            <p:nvPr/>
          </p:nvSpPr>
          <p:spPr bwMode="auto">
            <a:xfrm rot="16200000" flipV="1">
              <a:off x="3920" y="1602"/>
              <a:ext cx="0" cy="6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8" name="Line 184"/>
            <p:cNvSpPr>
              <a:spLocks noChangeShapeType="1"/>
            </p:cNvSpPr>
            <p:nvPr/>
          </p:nvSpPr>
          <p:spPr bwMode="auto">
            <a:xfrm rot="10800000" flipV="1">
              <a:off x="3950" y="1434"/>
              <a:ext cx="1" cy="19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9" name="Rectangle 228"/>
            <p:cNvSpPr>
              <a:spLocks noChangeArrowheads="1"/>
            </p:cNvSpPr>
            <p:nvPr/>
          </p:nvSpPr>
          <p:spPr bwMode="auto">
            <a:xfrm flipH="1">
              <a:off x="1179" y="1548"/>
              <a:ext cx="25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0" name="Line 187"/>
            <p:cNvSpPr>
              <a:spLocks noChangeShapeType="1"/>
            </p:cNvSpPr>
            <p:nvPr/>
          </p:nvSpPr>
          <p:spPr bwMode="auto">
            <a:xfrm>
              <a:off x="590" y="2516"/>
              <a:ext cx="5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1" name="Line 188"/>
            <p:cNvSpPr>
              <a:spLocks noChangeShapeType="1"/>
            </p:cNvSpPr>
            <p:nvPr/>
          </p:nvSpPr>
          <p:spPr bwMode="auto">
            <a:xfrm flipV="1">
              <a:off x="590" y="1104"/>
              <a:ext cx="0" cy="140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2" name="Line 189"/>
            <p:cNvSpPr>
              <a:spLocks noChangeShapeType="1"/>
            </p:cNvSpPr>
            <p:nvPr/>
          </p:nvSpPr>
          <p:spPr bwMode="auto">
            <a:xfrm rot="16200000" flipV="1">
              <a:off x="998" y="696"/>
              <a:ext cx="0" cy="81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3" name="Line 190"/>
            <p:cNvSpPr>
              <a:spLocks noChangeShapeType="1"/>
            </p:cNvSpPr>
            <p:nvPr/>
          </p:nvSpPr>
          <p:spPr bwMode="auto">
            <a:xfrm>
              <a:off x="1406" y="1104"/>
              <a:ext cx="0" cy="24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4" name="Freeform 233"/>
            <p:cNvSpPr>
              <a:spLocks noChangeAspect="1"/>
            </p:cNvSpPr>
            <p:nvPr/>
          </p:nvSpPr>
          <p:spPr bwMode="auto">
            <a:xfrm>
              <a:off x="1394" y="134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5" name="Line 192"/>
            <p:cNvSpPr>
              <a:spLocks noChangeShapeType="1"/>
            </p:cNvSpPr>
            <p:nvPr/>
          </p:nvSpPr>
          <p:spPr bwMode="auto">
            <a:xfrm rot="5400000" flipV="1">
              <a:off x="1478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6" name="Line 193"/>
            <p:cNvSpPr>
              <a:spLocks noChangeShapeType="1"/>
            </p:cNvSpPr>
            <p:nvPr/>
          </p:nvSpPr>
          <p:spPr bwMode="auto">
            <a:xfrm rot="5400000" flipV="1">
              <a:off x="2486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7" name="Line 194"/>
            <p:cNvSpPr>
              <a:spLocks noChangeShapeType="1"/>
            </p:cNvSpPr>
            <p:nvPr/>
          </p:nvSpPr>
          <p:spPr bwMode="auto">
            <a:xfrm rot="5400000" flipV="1">
              <a:off x="3590" y="1320"/>
              <a:ext cx="52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8" name="Line 195"/>
            <p:cNvSpPr>
              <a:spLocks noChangeShapeType="1"/>
            </p:cNvSpPr>
            <p:nvPr/>
          </p:nvSpPr>
          <p:spPr bwMode="auto">
            <a:xfrm rot="5400000" flipH="1">
              <a:off x="3464" y="-616"/>
              <a:ext cx="0" cy="33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9" name="Oval 238"/>
            <p:cNvSpPr>
              <a:spLocks noChangeAspect="1" noChangeArrowheads="1"/>
            </p:cNvSpPr>
            <p:nvPr/>
          </p:nvSpPr>
          <p:spPr bwMode="auto">
            <a:xfrm>
              <a:off x="2782" y="1044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0" name="AutoShape 197"/>
            <p:cNvSpPr>
              <a:spLocks noChangeArrowheads="1"/>
            </p:cNvSpPr>
            <p:nvPr/>
          </p:nvSpPr>
          <p:spPr bwMode="auto">
            <a:xfrm>
              <a:off x="4320" y="1584"/>
              <a:ext cx="384" cy="480"/>
            </a:xfrm>
            <a:prstGeom prst="roundRect">
              <a:avLst>
                <a:gd name="adj" fmla="val 22222"/>
              </a:avLst>
            </a:prstGeom>
            <a:solidFill>
              <a:srgbClr val="66FFCC"/>
            </a:solidFill>
            <a:ln w="28575" algn="ctr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t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Mis</a:t>
              </a: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-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predict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Detection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Unit</a:t>
              </a:r>
            </a:p>
          </p:txBody>
        </p:sp>
        <p:sp>
          <p:nvSpPr>
            <p:cNvPr id="241" name="Oval 240"/>
            <p:cNvSpPr>
              <a:spLocks noChangeAspect="1" noChangeArrowheads="1"/>
            </p:cNvSpPr>
            <p:nvPr/>
          </p:nvSpPr>
          <p:spPr bwMode="auto">
            <a:xfrm>
              <a:off x="3840" y="104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2" name="Oval 241"/>
            <p:cNvSpPr>
              <a:spLocks noChangeAspect="1" noChangeArrowheads="1"/>
            </p:cNvSpPr>
            <p:nvPr/>
          </p:nvSpPr>
          <p:spPr bwMode="auto">
            <a:xfrm>
              <a:off x="4206" y="1632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3936" y="960"/>
              <a:ext cx="147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Flush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4" name="Freeform 243"/>
            <p:cNvSpPr>
              <a:spLocks noChangeAspect="1"/>
            </p:cNvSpPr>
            <p:nvPr/>
          </p:nvSpPr>
          <p:spPr bwMode="auto">
            <a:xfrm>
              <a:off x="4129" y="198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5" name="Line 202"/>
            <p:cNvSpPr>
              <a:spLocks noChangeShapeType="1"/>
            </p:cNvSpPr>
            <p:nvPr/>
          </p:nvSpPr>
          <p:spPr bwMode="auto">
            <a:xfrm flipH="1">
              <a:off x="1834" y="1824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6" name="Line 203"/>
            <p:cNvSpPr>
              <a:spLocks noChangeShapeType="1"/>
            </p:cNvSpPr>
            <p:nvPr/>
          </p:nvSpPr>
          <p:spPr bwMode="auto">
            <a:xfrm flipH="1" flipV="1">
              <a:off x="1646" y="1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7" name="Freeform 246"/>
            <p:cNvSpPr>
              <a:spLocks noChangeAspect="1"/>
            </p:cNvSpPr>
            <p:nvPr/>
          </p:nvSpPr>
          <p:spPr bwMode="auto">
            <a:xfrm>
              <a:off x="1634" y="1808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8" name="Line 205"/>
            <p:cNvSpPr>
              <a:spLocks noChangeShapeType="1"/>
            </p:cNvSpPr>
            <p:nvPr/>
          </p:nvSpPr>
          <p:spPr bwMode="auto">
            <a:xfrm flipH="1">
              <a:off x="2826" y="1824"/>
              <a:ext cx="9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1982" y="1728"/>
              <a:ext cx="49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predicted target</a:t>
              </a:r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1846" y="1836"/>
              <a:ext cx="732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PC+4 (Not-taken target)</a:t>
              </a:r>
            </a:p>
          </p:txBody>
        </p:sp>
        <p:sp>
          <p:nvSpPr>
            <p:cNvPr id="251" name="Line 208"/>
            <p:cNvSpPr>
              <a:spLocks noChangeShapeType="1"/>
            </p:cNvSpPr>
            <p:nvPr/>
          </p:nvSpPr>
          <p:spPr bwMode="auto">
            <a:xfrm>
              <a:off x="1838" y="1730"/>
              <a:ext cx="901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2" name="Line 209"/>
            <p:cNvSpPr>
              <a:spLocks noChangeShapeType="1"/>
            </p:cNvSpPr>
            <p:nvPr/>
          </p:nvSpPr>
          <p:spPr bwMode="auto">
            <a:xfrm flipV="1">
              <a:off x="2838" y="1729"/>
              <a:ext cx="962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1920" y="1632"/>
              <a:ext cx="58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predicted direction</a:t>
              </a:r>
            </a:p>
          </p:txBody>
        </p:sp>
        <p:sp>
          <p:nvSpPr>
            <p:cNvPr id="254" name="Line 211"/>
            <p:cNvSpPr>
              <a:spLocks noChangeShapeType="1"/>
            </p:cNvSpPr>
            <p:nvPr/>
          </p:nvSpPr>
          <p:spPr bwMode="auto">
            <a:xfrm>
              <a:off x="1694" y="1728"/>
              <a:ext cx="56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5" name="Oval 254"/>
            <p:cNvSpPr>
              <a:spLocks noChangeAspect="1" noChangeArrowheads="1"/>
            </p:cNvSpPr>
            <p:nvPr/>
          </p:nvSpPr>
          <p:spPr bwMode="auto">
            <a:xfrm>
              <a:off x="1678" y="1716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6" name="Line 213"/>
            <p:cNvSpPr>
              <a:spLocks noChangeShapeType="1"/>
            </p:cNvSpPr>
            <p:nvPr/>
          </p:nvSpPr>
          <p:spPr bwMode="auto">
            <a:xfrm rot="5400000">
              <a:off x="4104" y="1512"/>
              <a:ext cx="0" cy="43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7" name="Line 214"/>
            <p:cNvSpPr>
              <a:spLocks noChangeShapeType="1"/>
            </p:cNvSpPr>
            <p:nvPr/>
          </p:nvSpPr>
          <p:spPr bwMode="auto">
            <a:xfrm rot="5400000" flipH="1">
              <a:off x="5033" y="1720"/>
              <a:ext cx="0" cy="2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8" name="Line 215"/>
            <p:cNvSpPr>
              <a:spLocks noChangeShapeType="1"/>
            </p:cNvSpPr>
            <p:nvPr/>
          </p:nvSpPr>
          <p:spPr bwMode="auto">
            <a:xfrm rot="-5400000" flipH="1" flipV="1">
              <a:off x="1113" y="1253"/>
              <a:ext cx="107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9" name="Oval 258"/>
            <p:cNvSpPr>
              <a:spLocks noChangeAspect="1" noChangeArrowheads="1"/>
            </p:cNvSpPr>
            <p:nvPr/>
          </p:nvSpPr>
          <p:spPr bwMode="auto">
            <a:xfrm>
              <a:off x="1154" y="118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0" name="Line 217"/>
            <p:cNvSpPr>
              <a:spLocks noChangeShapeType="1"/>
            </p:cNvSpPr>
            <p:nvPr/>
          </p:nvSpPr>
          <p:spPr bwMode="auto">
            <a:xfrm flipH="1">
              <a:off x="3888" y="182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1" name="Line 218"/>
            <p:cNvSpPr>
              <a:spLocks noChangeShapeType="1"/>
            </p:cNvSpPr>
            <p:nvPr/>
          </p:nvSpPr>
          <p:spPr bwMode="auto">
            <a:xfrm rot="5400000">
              <a:off x="4270" y="1594"/>
              <a:ext cx="0" cy="1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2" name="Line 219"/>
            <p:cNvSpPr>
              <a:spLocks noChangeShapeType="1"/>
            </p:cNvSpPr>
            <p:nvPr/>
          </p:nvSpPr>
          <p:spPr bwMode="auto">
            <a:xfrm rot="5400000">
              <a:off x="4776" y="1752"/>
              <a:ext cx="0" cy="1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3" name="Line 220"/>
            <p:cNvSpPr>
              <a:spLocks noChangeShapeType="1"/>
            </p:cNvSpPr>
            <p:nvPr/>
          </p:nvSpPr>
          <p:spPr bwMode="auto">
            <a:xfrm rot="10800000" flipH="1">
              <a:off x="5136" y="1056"/>
              <a:ext cx="0" cy="76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4" name="Line 221"/>
            <p:cNvSpPr>
              <a:spLocks noChangeShapeType="1"/>
            </p:cNvSpPr>
            <p:nvPr/>
          </p:nvSpPr>
          <p:spPr bwMode="auto">
            <a:xfrm rot="10800000" flipH="1">
              <a:off x="4752" y="912"/>
              <a:ext cx="0" cy="91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5" name="Line 222"/>
            <p:cNvSpPr>
              <a:spLocks noChangeShapeType="1"/>
            </p:cNvSpPr>
            <p:nvPr/>
          </p:nvSpPr>
          <p:spPr bwMode="auto">
            <a:xfrm rot="5400000" flipH="1">
              <a:off x="2952" y="-888"/>
              <a:ext cx="0" cy="36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6" name="Oval 265"/>
            <p:cNvSpPr>
              <a:spLocks noChangeAspect="1" noChangeArrowheads="1"/>
            </p:cNvSpPr>
            <p:nvPr/>
          </p:nvSpPr>
          <p:spPr bwMode="auto">
            <a:xfrm>
              <a:off x="4744" y="180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7" name="Line 224"/>
            <p:cNvSpPr>
              <a:spLocks noChangeShapeType="1"/>
            </p:cNvSpPr>
            <p:nvPr/>
          </p:nvSpPr>
          <p:spPr bwMode="auto">
            <a:xfrm flipH="1">
              <a:off x="1536" y="1008"/>
              <a:ext cx="0" cy="432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8" name="Freeform 267"/>
            <p:cNvSpPr>
              <a:spLocks noChangeAspect="1"/>
            </p:cNvSpPr>
            <p:nvPr/>
          </p:nvSpPr>
          <p:spPr bwMode="auto">
            <a:xfrm>
              <a:off x="1522" y="1420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9" name="Line 226"/>
            <p:cNvSpPr>
              <a:spLocks noChangeShapeType="1"/>
            </p:cNvSpPr>
            <p:nvPr/>
          </p:nvSpPr>
          <p:spPr bwMode="auto">
            <a:xfrm rot="16200000" flipV="1">
              <a:off x="1008" y="480"/>
              <a:ext cx="0" cy="10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0" name="Line 227"/>
            <p:cNvSpPr>
              <a:spLocks noChangeShapeType="1"/>
            </p:cNvSpPr>
            <p:nvPr/>
          </p:nvSpPr>
          <p:spPr bwMode="auto">
            <a:xfrm flipV="1">
              <a:off x="480" y="1008"/>
              <a:ext cx="0" cy="158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608" y="2552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66FFCC"/>
            </a:solidFill>
            <a:ln w="28575" cap="flat" cmpd="sng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2" name="Line 229"/>
            <p:cNvSpPr>
              <a:spLocks noChangeShapeType="1"/>
            </p:cNvSpPr>
            <p:nvPr/>
          </p:nvSpPr>
          <p:spPr bwMode="auto">
            <a:xfrm>
              <a:off x="768" y="2688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3" name="Rectangle 272"/>
            <p:cNvSpPr>
              <a:spLocks noChangeArrowheads="1"/>
            </p:cNvSpPr>
            <p:nvPr/>
          </p:nvSpPr>
          <p:spPr bwMode="auto">
            <a:xfrm>
              <a:off x="696" y="2628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−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4" name="Rectangle 273"/>
            <p:cNvSpPr>
              <a:spLocks noChangeArrowheads="1"/>
            </p:cNvSpPr>
            <p:nvPr/>
          </p:nvSpPr>
          <p:spPr bwMode="auto">
            <a:xfrm>
              <a:off x="436" y="2705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4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5" name="Line 233"/>
            <p:cNvSpPr>
              <a:spLocks noChangeShapeType="1"/>
            </p:cNvSpPr>
            <p:nvPr/>
          </p:nvSpPr>
          <p:spPr bwMode="auto">
            <a:xfrm flipH="1" flipV="1">
              <a:off x="504" y="2761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6" name="Line 234"/>
            <p:cNvSpPr>
              <a:spLocks noChangeShapeType="1"/>
            </p:cNvSpPr>
            <p:nvPr/>
          </p:nvSpPr>
          <p:spPr bwMode="auto">
            <a:xfrm flipH="1" flipV="1">
              <a:off x="480" y="2592"/>
              <a:ext cx="1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7" name="Rectangle 276"/>
            <p:cNvSpPr>
              <a:spLocks noChangeArrowheads="1"/>
            </p:cNvSpPr>
            <p:nvPr/>
          </p:nvSpPr>
          <p:spPr bwMode="auto">
            <a:xfrm>
              <a:off x="1264" y="2647"/>
              <a:ext cx="192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</a:p>
          </p:txBody>
        </p:sp>
        <p:sp>
          <p:nvSpPr>
            <p:cNvPr id="278" name="Rectangle 277"/>
            <p:cNvSpPr>
              <a:spLocks noChangeArrowheads="1"/>
            </p:cNvSpPr>
            <p:nvPr/>
          </p:nvSpPr>
          <p:spPr bwMode="auto">
            <a:xfrm>
              <a:off x="1262" y="2496"/>
              <a:ext cx="149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target</a:t>
              </a:r>
            </a:p>
          </p:txBody>
        </p:sp>
        <p:sp>
          <p:nvSpPr>
            <p:cNvPr id="279" name="Rectangle 278"/>
            <p:cNvSpPr>
              <a:spLocks noChangeArrowheads="1"/>
            </p:cNvSpPr>
            <p:nvPr/>
          </p:nvSpPr>
          <p:spPr bwMode="auto">
            <a:xfrm>
              <a:off x="1262" y="2403"/>
              <a:ext cx="221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direction</a:t>
              </a:r>
            </a:p>
          </p:txBody>
        </p:sp>
        <p:sp>
          <p:nvSpPr>
            <p:cNvPr id="280" name="Rectangle 279"/>
            <p:cNvSpPr>
              <a:spLocks noChangeArrowheads="1"/>
            </p:cNvSpPr>
            <p:nvPr/>
          </p:nvSpPr>
          <p:spPr bwMode="auto">
            <a:xfrm rot="5400000" flipH="1">
              <a:off x="1085" y="2528"/>
              <a:ext cx="257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alloc/updt</a:t>
              </a:r>
            </a:p>
          </p:txBody>
        </p:sp>
        <p:sp>
          <p:nvSpPr>
            <p:cNvPr id="281" name="Line 186"/>
            <p:cNvSpPr>
              <a:spLocks noChangeShapeType="1"/>
            </p:cNvSpPr>
            <p:nvPr/>
          </p:nvSpPr>
          <p:spPr bwMode="auto">
            <a:xfrm rot="16200000" flipH="1">
              <a:off x="2582" y="68"/>
              <a:ext cx="0" cy="273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4" name="Line 156">
            <a:extLst>
              <a:ext uri="{FF2B5EF4-FFF2-40B4-BE49-F238E27FC236}">
                <a16:creationId xmlns:a16="http://schemas.microsoft.com/office/drawing/2014/main" id="{B55E41AE-C011-486A-9142-B0E761B90E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2061" y="5169137"/>
            <a:ext cx="0" cy="286624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5" name="Freeform 31">
            <a:extLst>
              <a:ext uri="{FF2B5EF4-FFF2-40B4-BE49-F238E27FC236}">
                <a16:creationId xmlns:a16="http://schemas.microsoft.com/office/drawing/2014/main" id="{1852C7E2-3555-4BFE-AE30-BBFAF189876F}"/>
              </a:ext>
            </a:extLst>
          </p:cNvPr>
          <p:cNvSpPr>
            <a:spLocks/>
          </p:cNvSpPr>
          <p:nvPr/>
        </p:nvSpPr>
        <p:spPr bwMode="auto">
          <a:xfrm>
            <a:off x="4943067" y="5144963"/>
            <a:ext cx="37986" cy="41440"/>
          </a:xfrm>
          <a:custGeom>
            <a:avLst/>
            <a:gdLst>
              <a:gd name="T0" fmla="*/ 8 w 24"/>
              <a:gd name="T1" fmla="*/ 23 h 24"/>
              <a:gd name="T2" fmla="*/ 12 w 24"/>
              <a:gd name="T3" fmla="*/ 23 h 24"/>
              <a:gd name="T4" fmla="*/ 14 w 24"/>
              <a:gd name="T5" fmla="*/ 23 h 24"/>
              <a:gd name="T6" fmla="*/ 14 w 24"/>
              <a:gd name="T7" fmla="*/ 23 h 24"/>
              <a:gd name="T8" fmla="*/ 16 w 24"/>
              <a:gd name="T9" fmla="*/ 21 h 24"/>
              <a:gd name="T10" fmla="*/ 17 w 24"/>
              <a:gd name="T11" fmla="*/ 19 h 24"/>
              <a:gd name="T12" fmla="*/ 17 w 24"/>
              <a:gd name="T13" fmla="*/ 19 h 24"/>
              <a:gd name="T14" fmla="*/ 19 w 24"/>
              <a:gd name="T15" fmla="*/ 17 h 24"/>
              <a:gd name="T16" fmla="*/ 19 w 24"/>
              <a:gd name="T17" fmla="*/ 15 h 24"/>
              <a:gd name="T18" fmla="*/ 21 w 24"/>
              <a:gd name="T19" fmla="*/ 13 h 24"/>
              <a:gd name="T20" fmla="*/ 21 w 24"/>
              <a:gd name="T21" fmla="*/ 11 h 24"/>
              <a:gd name="T22" fmla="*/ 21 w 24"/>
              <a:gd name="T23" fmla="*/ 10 h 24"/>
              <a:gd name="T24" fmla="*/ 19 w 24"/>
              <a:gd name="T25" fmla="*/ 8 h 24"/>
              <a:gd name="T26" fmla="*/ 19 w 24"/>
              <a:gd name="T27" fmla="*/ 6 h 24"/>
              <a:gd name="T28" fmla="*/ 17 w 24"/>
              <a:gd name="T29" fmla="*/ 6 h 24"/>
              <a:gd name="T30" fmla="*/ 17 w 24"/>
              <a:gd name="T31" fmla="*/ 4 h 24"/>
              <a:gd name="T32" fmla="*/ 16 w 24"/>
              <a:gd name="T33" fmla="*/ 2 h 24"/>
              <a:gd name="T34" fmla="*/ 14 w 24"/>
              <a:gd name="T35" fmla="*/ 2 h 24"/>
              <a:gd name="T36" fmla="*/ 14 w 24"/>
              <a:gd name="T37" fmla="*/ 0 h 24"/>
              <a:gd name="T38" fmla="*/ 12 w 24"/>
              <a:gd name="T39" fmla="*/ 0 h 24"/>
              <a:gd name="T40" fmla="*/ 10 w 24"/>
              <a:gd name="T41" fmla="*/ 0 h 24"/>
              <a:gd name="T42" fmla="*/ 8 w 24"/>
              <a:gd name="T43" fmla="*/ 0 h 24"/>
              <a:gd name="T44" fmla="*/ 6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3 h 24"/>
              <a:gd name="T76" fmla="*/ 6 w 24"/>
              <a:gd name="T77" fmla="*/ 23 h 24"/>
              <a:gd name="T78" fmla="*/ 8 w 24"/>
              <a:gd name="T79" fmla="*/ 23 h 24"/>
              <a:gd name="T80" fmla="*/ 10 w 24"/>
              <a:gd name="T81" fmla="*/ 23 h 24"/>
              <a:gd name="T82" fmla="*/ 10 w 24"/>
              <a:gd name="T83" fmla="*/ 23 h 24"/>
              <a:gd name="T84" fmla="*/ 8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3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9" name="Line 27">
            <a:extLst>
              <a:ext uri="{FF2B5EF4-FFF2-40B4-BE49-F238E27FC236}">
                <a16:creationId xmlns:a16="http://schemas.microsoft.com/office/drawing/2014/main" id="{87C816D6-6429-4ADB-93C3-E6B1353ACC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70425" y="3241858"/>
            <a:ext cx="2037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90" name="Freeform 39">
            <a:extLst>
              <a:ext uri="{FF2B5EF4-FFF2-40B4-BE49-F238E27FC236}">
                <a16:creationId xmlns:a16="http://schemas.microsoft.com/office/drawing/2014/main" id="{03959774-98D8-48C2-918D-C80544CD7639}"/>
              </a:ext>
            </a:extLst>
          </p:cNvPr>
          <p:cNvSpPr>
            <a:spLocks/>
          </p:cNvSpPr>
          <p:nvPr/>
        </p:nvSpPr>
        <p:spPr bwMode="auto">
          <a:xfrm>
            <a:off x="6174171" y="3109037"/>
            <a:ext cx="216695" cy="256877"/>
          </a:xfrm>
          <a:custGeom>
            <a:avLst/>
            <a:gdLst>
              <a:gd name="T0" fmla="*/ 73 w 151"/>
              <a:gd name="T1" fmla="*/ 177 h 239"/>
              <a:gd name="T2" fmla="*/ 86 w 151"/>
              <a:gd name="T3" fmla="*/ 177 h 239"/>
              <a:gd name="T4" fmla="*/ 98 w 151"/>
              <a:gd name="T5" fmla="*/ 174 h 239"/>
              <a:gd name="T6" fmla="*/ 109 w 151"/>
              <a:gd name="T7" fmla="*/ 168 h 239"/>
              <a:gd name="T8" fmla="*/ 119 w 151"/>
              <a:gd name="T9" fmla="*/ 161 h 239"/>
              <a:gd name="T10" fmla="*/ 129 w 151"/>
              <a:gd name="T11" fmla="*/ 152 h 239"/>
              <a:gd name="T12" fmla="*/ 134 w 151"/>
              <a:gd name="T13" fmla="*/ 141 h 239"/>
              <a:gd name="T14" fmla="*/ 142 w 151"/>
              <a:gd name="T15" fmla="*/ 129 h 239"/>
              <a:gd name="T16" fmla="*/ 146 w 151"/>
              <a:gd name="T17" fmla="*/ 116 h 239"/>
              <a:gd name="T18" fmla="*/ 150 w 151"/>
              <a:gd name="T19" fmla="*/ 103 h 239"/>
              <a:gd name="T20" fmla="*/ 150 w 151"/>
              <a:gd name="T21" fmla="*/ 89 h 239"/>
              <a:gd name="T22" fmla="*/ 150 w 151"/>
              <a:gd name="T23" fmla="*/ 75 h 239"/>
              <a:gd name="T24" fmla="*/ 146 w 151"/>
              <a:gd name="T25" fmla="*/ 60 h 239"/>
              <a:gd name="T26" fmla="*/ 142 w 151"/>
              <a:gd name="T27" fmla="*/ 47 h 239"/>
              <a:gd name="T28" fmla="*/ 134 w 151"/>
              <a:gd name="T29" fmla="*/ 36 h 239"/>
              <a:gd name="T30" fmla="*/ 129 w 151"/>
              <a:gd name="T31" fmla="*/ 25 h 239"/>
              <a:gd name="T32" fmla="*/ 119 w 151"/>
              <a:gd name="T33" fmla="*/ 17 h 239"/>
              <a:gd name="T34" fmla="*/ 109 w 151"/>
              <a:gd name="T35" fmla="*/ 10 h 239"/>
              <a:gd name="T36" fmla="*/ 98 w 151"/>
              <a:gd name="T37" fmla="*/ 4 h 239"/>
              <a:gd name="T38" fmla="*/ 86 w 151"/>
              <a:gd name="T39" fmla="*/ 0 h 239"/>
              <a:gd name="T40" fmla="*/ 75 w 151"/>
              <a:gd name="T41" fmla="*/ 0 h 239"/>
              <a:gd name="T42" fmla="*/ 62 w 151"/>
              <a:gd name="T43" fmla="*/ 0 h 239"/>
              <a:gd name="T44" fmla="*/ 50 w 151"/>
              <a:gd name="T45" fmla="*/ 4 h 239"/>
              <a:gd name="T46" fmla="*/ 40 w 151"/>
              <a:gd name="T47" fmla="*/ 10 h 239"/>
              <a:gd name="T48" fmla="*/ 31 w 151"/>
              <a:gd name="T49" fmla="*/ 17 h 239"/>
              <a:gd name="T50" fmla="*/ 21 w 151"/>
              <a:gd name="T51" fmla="*/ 25 h 239"/>
              <a:gd name="T52" fmla="*/ 14 w 151"/>
              <a:gd name="T53" fmla="*/ 36 h 239"/>
              <a:gd name="T54" fmla="*/ 8 w 151"/>
              <a:gd name="T55" fmla="*/ 47 h 239"/>
              <a:gd name="T56" fmla="*/ 4 w 151"/>
              <a:gd name="T57" fmla="*/ 60 h 239"/>
              <a:gd name="T58" fmla="*/ 0 w 151"/>
              <a:gd name="T59" fmla="*/ 75 h 239"/>
              <a:gd name="T60" fmla="*/ 0 w 151"/>
              <a:gd name="T61" fmla="*/ 89 h 239"/>
              <a:gd name="T62" fmla="*/ 0 w 151"/>
              <a:gd name="T63" fmla="*/ 103 h 239"/>
              <a:gd name="T64" fmla="*/ 4 w 151"/>
              <a:gd name="T65" fmla="*/ 116 h 239"/>
              <a:gd name="T66" fmla="*/ 8 w 151"/>
              <a:gd name="T67" fmla="*/ 129 h 239"/>
              <a:gd name="T68" fmla="*/ 14 w 151"/>
              <a:gd name="T69" fmla="*/ 141 h 239"/>
              <a:gd name="T70" fmla="*/ 21 w 151"/>
              <a:gd name="T71" fmla="*/ 152 h 239"/>
              <a:gd name="T72" fmla="*/ 31 w 151"/>
              <a:gd name="T73" fmla="*/ 161 h 239"/>
              <a:gd name="T74" fmla="*/ 40 w 151"/>
              <a:gd name="T75" fmla="*/ 168 h 239"/>
              <a:gd name="T76" fmla="*/ 50 w 151"/>
              <a:gd name="T77" fmla="*/ 174 h 239"/>
              <a:gd name="T78" fmla="*/ 62 w 151"/>
              <a:gd name="T79" fmla="*/ 177 h 239"/>
              <a:gd name="T80" fmla="*/ 75 w 151"/>
              <a:gd name="T81" fmla="*/ 178 h 239"/>
              <a:gd name="T82" fmla="*/ 75 w 151"/>
              <a:gd name="T83" fmla="*/ 178 h 23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1"/>
              <a:gd name="T127" fmla="*/ 0 h 239"/>
              <a:gd name="T128" fmla="*/ 151 w 151"/>
              <a:gd name="T129" fmla="*/ 239 h 23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1" h="239">
                <a:moveTo>
                  <a:pt x="73" y="236"/>
                </a:moveTo>
                <a:lnTo>
                  <a:pt x="86" y="236"/>
                </a:lnTo>
                <a:lnTo>
                  <a:pt x="98" y="232"/>
                </a:lnTo>
                <a:lnTo>
                  <a:pt x="109" y="224"/>
                </a:lnTo>
                <a:lnTo>
                  <a:pt x="119" y="215"/>
                </a:lnTo>
                <a:lnTo>
                  <a:pt x="129" y="203"/>
                </a:lnTo>
                <a:lnTo>
                  <a:pt x="134" y="188"/>
                </a:lnTo>
                <a:lnTo>
                  <a:pt x="142" y="172"/>
                </a:lnTo>
                <a:lnTo>
                  <a:pt x="146" y="155"/>
                </a:lnTo>
                <a:lnTo>
                  <a:pt x="150" y="138"/>
                </a:lnTo>
                <a:lnTo>
                  <a:pt x="150" y="119"/>
                </a:lnTo>
                <a:lnTo>
                  <a:pt x="150" y="100"/>
                </a:lnTo>
                <a:lnTo>
                  <a:pt x="146" y="80"/>
                </a:lnTo>
                <a:lnTo>
                  <a:pt x="142" y="63"/>
                </a:lnTo>
                <a:lnTo>
                  <a:pt x="134" y="48"/>
                </a:lnTo>
                <a:lnTo>
                  <a:pt x="129" y="34"/>
                </a:lnTo>
                <a:lnTo>
                  <a:pt x="119" y="23"/>
                </a:lnTo>
                <a:lnTo>
                  <a:pt x="109" y="13"/>
                </a:lnTo>
                <a:lnTo>
                  <a:pt x="98" y="6"/>
                </a:lnTo>
                <a:lnTo>
                  <a:pt x="86" y="0"/>
                </a:lnTo>
                <a:lnTo>
                  <a:pt x="75" y="0"/>
                </a:lnTo>
                <a:lnTo>
                  <a:pt x="62" y="0"/>
                </a:lnTo>
                <a:lnTo>
                  <a:pt x="50" y="6"/>
                </a:lnTo>
                <a:lnTo>
                  <a:pt x="40" y="13"/>
                </a:lnTo>
                <a:lnTo>
                  <a:pt x="31" y="23"/>
                </a:lnTo>
                <a:lnTo>
                  <a:pt x="21" y="34"/>
                </a:lnTo>
                <a:lnTo>
                  <a:pt x="14" y="48"/>
                </a:lnTo>
                <a:lnTo>
                  <a:pt x="8" y="63"/>
                </a:lnTo>
                <a:lnTo>
                  <a:pt x="4" y="80"/>
                </a:lnTo>
                <a:lnTo>
                  <a:pt x="0" y="100"/>
                </a:lnTo>
                <a:lnTo>
                  <a:pt x="0" y="119"/>
                </a:lnTo>
                <a:lnTo>
                  <a:pt x="0" y="138"/>
                </a:lnTo>
                <a:lnTo>
                  <a:pt x="4" y="155"/>
                </a:lnTo>
                <a:lnTo>
                  <a:pt x="8" y="172"/>
                </a:lnTo>
                <a:lnTo>
                  <a:pt x="14" y="188"/>
                </a:lnTo>
                <a:lnTo>
                  <a:pt x="21" y="203"/>
                </a:lnTo>
                <a:lnTo>
                  <a:pt x="31" y="215"/>
                </a:lnTo>
                <a:lnTo>
                  <a:pt x="40" y="224"/>
                </a:lnTo>
                <a:lnTo>
                  <a:pt x="50" y="232"/>
                </a:lnTo>
                <a:lnTo>
                  <a:pt x="62" y="236"/>
                </a:lnTo>
                <a:lnTo>
                  <a:pt x="75" y="238"/>
                </a:lnTo>
              </a:path>
            </a:pathLst>
          </a:custGeom>
          <a:solidFill>
            <a:srgbClr val="00FFCC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91" name="Rectangle 44">
            <a:extLst>
              <a:ext uri="{FF2B5EF4-FFF2-40B4-BE49-F238E27FC236}">
                <a16:creationId xmlns:a16="http://schemas.microsoft.com/office/drawing/2014/main" id="{2779E969-2F68-4880-B66C-7D974A036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923" y="3154782"/>
            <a:ext cx="1715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Shift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kern="0" dirty="0">
                <a:solidFill>
                  <a:srgbClr val="000000"/>
                </a:solidFill>
                <a:cs typeface="Arial" charset="0"/>
              </a:rPr>
              <a:t>right</a:t>
            </a:r>
            <a:r>
              <a: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</a:t>
            </a:r>
            <a:r>
              <a:rPr lang="en-US" sz="500" b="1" kern="0" dirty="0">
                <a:solidFill>
                  <a:srgbClr val="000000"/>
                </a:solidFill>
                <a:cs typeface="Arial" charset="0"/>
              </a:rPr>
              <a:t>2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2" name="Rectangle 2">
            <a:extLst>
              <a:ext uri="{FF2B5EF4-FFF2-40B4-BE49-F238E27FC236}">
                <a16:creationId xmlns:a16="http://schemas.microsoft.com/office/drawing/2014/main" id="{0423CAF3-5DF1-444F-B8C1-6A1F673E40A0}"/>
              </a:ext>
            </a:extLst>
          </p:cNvPr>
          <p:cNvSpPr txBox="1">
            <a:spLocks noChangeArrowheads="1"/>
          </p:cNvSpPr>
          <p:nvPr/>
        </p:nvSpPr>
        <p:spPr>
          <a:xfrm>
            <a:off x="411969" y="134377"/>
            <a:ext cx="1095039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Pipelined RISC-V CPU with </a:t>
            </a:r>
            <a:r>
              <a:rPr lang="en-US" sz="3600" b="1" dirty="0"/>
              <a:t>Branch Predictor (against Control hazards)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B6431-3F72-4219-82A1-B278D5D5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5F52B-2E21-47B3-8AED-609FEC64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6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530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Interrupts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dirty="0"/>
              <a:t>Term </a:t>
            </a:r>
            <a:r>
              <a:rPr lang="en-US" b="1" dirty="0"/>
              <a:t>“exception” </a:t>
            </a:r>
            <a:r>
              <a:rPr lang="en-US" dirty="0"/>
              <a:t>is used for internal sudden events: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Division by zero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Register overflow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 opcode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External events (that occur asynchronously) are </a:t>
            </a:r>
            <a:r>
              <a:rPr lang="en-US" b="1" dirty="0"/>
              <a:t>“interrupts”</a:t>
            </a:r>
            <a:r>
              <a:rPr lang="en-US" dirty="0"/>
              <a:t>:</a:t>
            </a:r>
            <a:endParaRPr lang="en-US" b="1" dirty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I/O request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HW failure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“trap” is a transfer of control to a handler of Exceptions and Interrupts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B2B5-704A-42A9-80F8-6E58588A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458F4-7C2B-4D2B-9869-A3506CA9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0A56-695C-43DD-A33B-F37FA4D1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2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On exception, RISC-V ISA defines following actions: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Change the </a:t>
            </a:r>
            <a:r>
              <a:rPr lang="en-US" b="1" dirty="0"/>
              <a:t>Status register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Save IP of instruction that caused exception to </a:t>
            </a:r>
            <a:r>
              <a:rPr lang="en-US" b="1" dirty="0"/>
              <a:t>EPC register (Exception PC)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Save exception type to </a:t>
            </a:r>
            <a:r>
              <a:rPr lang="en-US" b="1" dirty="0"/>
              <a:t>Cause register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Call OS subroutine </a:t>
            </a:r>
            <a:r>
              <a:rPr lang="en-US" b="1" dirty="0"/>
              <a:t>(handler) </a:t>
            </a:r>
            <a:r>
              <a:rPr lang="en-US" dirty="0"/>
              <a:t>by predefined address</a:t>
            </a:r>
          </a:p>
          <a:p>
            <a:pPr marL="231775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994C-29F8-4072-AD50-AA5E674A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204A7-858B-40EF-9667-C57A5949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D7B2-2DB6-4F52-B901-5FA9CEDC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7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8.2|9.8|2.8|93.1|22.9|37.6|15.2|6.8|10.2|1.4|4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1|21.9|95.9|52.2|5.7|42.1|87.8|22.7|57.8|1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.8|3.2|24.8|3.6|109.1|5.2|26.9|8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1.2|7.4|66.7|41.5|2|15.8|53.3|1.3|10.8|64.2|8.8|13.7|5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21.5|46.7|59.5|33.5|20.1|10.7|77.5|1.4|33.1|8.5|260|73.7|7.3|3.4|46.6|1|40.5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7444</TotalTime>
  <Words>1709</Words>
  <Application>Microsoft Office PowerPoint</Application>
  <PresentationFormat>Widescreen</PresentationFormat>
  <Paragraphs>746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Neo Sans Intel</vt:lpstr>
      <vt:lpstr>Neo Sans Intel Medium</vt:lpstr>
      <vt:lpstr>Verdana</vt:lpstr>
      <vt:lpstr>Wingdings</vt:lpstr>
      <vt:lpstr>2_Office Theme</vt:lpstr>
      <vt:lpstr>Advanced Pipelining</vt:lpstr>
      <vt:lpstr>Refresher: Pipelining</vt:lpstr>
      <vt:lpstr>Pipeline stages</vt:lpstr>
      <vt:lpstr>Pipelined RISC-V CPU with Control</vt:lpstr>
      <vt:lpstr>Pipelined RISC-V CPU with Data hazard detection and Forwarding</vt:lpstr>
      <vt:lpstr>PowerPoint Presentation</vt:lpstr>
      <vt:lpstr>Exception handling</vt:lpstr>
      <vt:lpstr>Exceptions and Interrupts</vt:lpstr>
      <vt:lpstr>Exception handling</vt:lpstr>
      <vt:lpstr>Some of RISC-V Exception types</vt:lpstr>
      <vt:lpstr>RISC-V Single-Cycle Implementation with Exceptions</vt:lpstr>
      <vt:lpstr>Pipeline issue 1: simultaneous exceptions</vt:lpstr>
      <vt:lpstr>Pipeline issue 2: flushing pipeline</vt:lpstr>
      <vt:lpstr>Pipeline issue 3: speculative instructions</vt:lpstr>
      <vt:lpstr>Cumulative solution</vt:lpstr>
      <vt:lpstr>Complex pipeline</vt:lpstr>
      <vt:lpstr>Unified Pipeline</vt:lpstr>
      <vt:lpstr>Unified Pipeline</vt:lpstr>
      <vt:lpstr>Non-Unified Pipeline</vt:lpstr>
      <vt:lpstr>Complex Pipeline</vt:lpstr>
      <vt:lpstr>Scoreboard for tracking WAW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300</cp:revision>
  <dcterms:created xsi:type="dcterms:W3CDTF">2018-09-18T18:10:21Z</dcterms:created>
  <dcterms:modified xsi:type="dcterms:W3CDTF">2020-11-23T11:14:50Z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2020-02-10 12:41:02Z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