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471" r:id="rId2"/>
    <p:sldId id="475" r:id="rId3"/>
    <p:sldId id="476" r:id="rId4"/>
    <p:sldId id="482" r:id="rId5"/>
    <p:sldId id="477" r:id="rId6"/>
    <p:sldId id="478" r:id="rId7"/>
    <p:sldId id="479" r:id="rId8"/>
    <p:sldId id="480" r:id="rId9"/>
    <p:sldId id="473" r:id="rId10"/>
    <p:sldId id="469" r:id="rId11"/>
    <p:sldId id="47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3366CC"/>
    <a:srgbClr val="666633"/>
    <a:srgbClr val="FFFFCC"/>
    <a:srgbClr val="FFC000"/>
    <a:srgbClr val="F8BAAE"/>
    <a:srgbClr val="F8CBAD"/>
    <a:srgbClr val="FFCC99"/>
    <a:srgbClr val="EEC6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85576" autoAdjust="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1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6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197657"/>
            <a:ext cx="9144000" cy="1655762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30.03.2020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TLP – part 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6917267" cy="4438799"/>
          </a:xfrm>
        </p:spPr>
        <p:txBody>
          <a:bodyPr>
            <a:normAutofit/>
          </a:bodyPr>
          <a:lstStyle/>
          <a:p>
            <a:r>
              <a:rPr lang="en-US" dirty="0"/>
              <a:t>Parallel cooperative tasks with common data require synchronization mechanisms</a:t>
            </a:r>
          </a:p>
          <a:p>
            <a:r>
              <a:rPr lang="en-US" dirty="0"/>
              <a:t>Synchronization is implemented with</a:t>
            </a:r>
            <a:br>
              <a:rPr lang="en-US" b="1" dirty="0"/>
            </a:br>
            <a:r>
              <a:rPr lang="en-US" b="1" dirty="0"/>
              <a:t>atomic operations</a:t>
            </a:r>
          </a:p>
          <a:p>
            <a:pPr lvl="1"/>
            <a:r>
              <a:rPr lang="en-US" dirty="0"/>
              <a:t>Ability to read and modify memory atomically</a:t>
            </a:r>
          </a:p>
          <a:p>
            <a:pPr lvl="1"/>
            <a:r>
              <a:rPr lang="en-US" dirty="0"/>
              <a:t>E. g. semaphores, </a:t>
            </a:r>
            <a:r>
              <a:rPr lang="en-US" dirty="0" err="1"/>
              <a:t>MutEx</a:t>
            </a:r>
            <a:r>
              <a:rPr lang="en-US" dirty="0"/>
              <a:t> (mutual exclusion), shared memory  </a:t>
            </a:r>
          </a:p>
          <a:p>
            <a:r>
              <a:rPr lang="en-US" dirty="0"/>
              <a:t>Hardware support: atomic exchange</a:t>
            </a:r>
          </a:p>
          <a:p>
            <a:pPr lvl="1"/>
            <a:r>
              <a:rPr lang="en-US" dirty="0"/>
              <a:t>Includes 2 special memory instructions:</a:t>
            </a:r>
            <a:br>
              <a:rPr lang="en-US" dirty="0"/>
            </a:br>
            <a:r>
              <a:rPr lang="en-US" b="1" dirty="0">
                <a:solidFill>
                  <a:schemeClr val="accent6"/>
                </a:solidFill>
              </a:rPr>
              <a:t>Load Linked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Store Conditional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101" y="2201334"/>
            <a:ext cx="436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 exchange R4 and 0(R1):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try: MOV R3, R4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    LL R2, 0(R1)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SC R3, 0(R1)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latin typeface="Consolas" panose="020B0609020204030204" pitchFamily="49" charset="0"/>
              </a:rPr>
              <a:t>BEQZ R3, try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MOV R4, R2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25215" y="4829903"/>
            <a:ext cx="2751668" cy="931763"/>
          </a:xfrm>
          <a:prstGeom prst="wedgeRoundRectCallout">
            <a:avLst>
              <a:gd name="adj1" fmla="val -320"/>
              <a:gd name="adj2" fmla="val -175000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SC returns 1 to R3</a:t>
            </a:r>
            <a:r>
              <a:rPr lang="en-US" b="1" dirty="0">
                <a:solidFill>
                  <a:schemeClr val="accent5"/>
                </a:solidFill>
              </a:rPr>
              <a:t> only if </a:t>
            </a:r>
            <a:r>
              <a:rPr lang="en-US" dirty="0">
                <a:solidFill>
                  <a:schemeClr val="accent5"/>
                </a:solidFill>
              </a:rPr>
              <a:t>0(R1) was not changed after LL to 0(R1)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7180" y="1690688"/>
            <a:ext cx="6587197" cy="400051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Superscalar is hard to scale: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ILP is depleted – all independent instruction are already executed in parallel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Inefficient – power &amp; area grows faster than performance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Alternative way to use area is Multicore: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/>
              <a:t>1 big core - 6x area with 3x performance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/>
              <a:t>3 small cores (2x area &amp; performance each) - 6x area with 6x performance boost in total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b="1" dirty="0">
                <a:latin typeface="+mn-lt"/>
              </a:rPr>
              <a:t>2x</a:t>
            </a:r>
            <a:r>
              <a:rPr lang="en-US" dirty="0">
                <a:latin typeface="+mn-lt"/>
              </a:rPr>
              <a:t> efficiency!</a:t>
            </a: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>
              <a:spcBef>
                <a:spcPts val="1500"/>
              </a:spcBef>
            </a:pP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186" y="2168533"/>
            <a:ext cx="5419814" cy="274953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4EB8C-46D0-4FDB-A420-1459F49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DB85E-DA6A-4ADE-8485-0B11A1A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5406-3D4E-42A3-8F0C-BBFFC14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F23EF34-0133-44AC-84BC-201C52CFCF30}"/>
              </a:ext>
            </a:extLst>
          </p:cNvPr>
          <p:cNvSpPr/>
          <p:nvPr/>
        </p:nvSpPr>
        <p:spPr>
          <a:xfrm rot="18900000">
            <a:off x="11297540" y="2482219"/>
            <a:ext cx="401652" cy="48711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7F90019-5CCD-485F-B1EC-AE66A77747EB}"/>
              </a:ext>
            </a:extLst>
          </p:cNvPr>
          <p:cNvSpPr/>
          <p:nvPr/>
        </p:nvSpPr>
        <p:spPr>
          <a:xfrm rot="18900000">
            <a:off x="8450366" y="3299745"/>
            <a:ext cx="401652" cy="48711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Thread-level parallelism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1049000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Running tasks can be separated into independent execution </a:t>
            </a:r>
            <a:r>
              <a:rPr lang="en-US" b="1" dirty="0"/>
              <a:t>threads</a:t>
            </a:r>
          </a:p>
          <a:p>
            <a:pPr lvl="1"/>
            <a:r>
              <a:rPr lang="en-US" dirty="0"/>
              <a:t>multiple applications running simultaneously</a:t>
            </a:r>
          </a:p>
          <a:p>
            <a:pPr lvl="1"/>
            <a:r>
              <a:rPr lang="en-US" dirty="0"/>
              <a:t>from a single application – parallelized by a programmer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Single-core CPU utilizes </a:t>
            </a:r>
            <a:r>
              <a:rPr lang="en-US" b="1" dirty="0"/>
              <a:t>instruction-level parallelism (ILP) </a:t>
            </a:r>
            <a:r>
              <a:rPr lang="en-US" dirty="0"/>
              <a:t>of</a:t>
            </a:r>
            <a:r>
              <a:rPr lang="en-US" b="1" dirty="0"/>
              <a:t> 1 thread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Multicore utilizes </a:t>
            </a:r>
            <a:r>
              <a:rPr lang="en-US" b="1" dirty="0"/>
              <a:t>thread-level parallelism (TLP)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thread is executed on single 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F4B8-1B24-4805-AA5C-59166F50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B7AC-099F-46FD-880E-D6FA7482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D8F4-1382-4FB9-8836-2DB4EC7A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6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multiprocessors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2940" y="1825625"/>
            <a:ext cx="1086612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All processors works with one address space</a:t>
            </a:r>
          </a:p>
          <a:p>
            <a:pPr marL="342900" indent="-342900"/>
            <a:r>
              <a:rPr lang="en-US" dirty="0"/>
              <a:t>SMP — Symmetric Multi Processing</a:t>
            </a:r>
          </a:p>
          <a:p>
            <a:pPr marL="800100" lvl="1" indent="-342900"/>
            <a:r>
              <a:rPr lang="en-US" dirty="0"/>
              <a:t>Identical processing units with a single shared memory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>
                <a:solidFill>
                  <a:schemeClr val="accent6"/>
                </a:solidFill>
              </a:rPr>
              <a:t>Fast and effective memory usage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>
                <a:solidFill>
                  <a:srgbClr val="C00000"/>
                </a:solidFill>
              </a:rPr>
              <a:t>Low scalability due to lots of interconnections and limited memory throughput</a:t>
            </a:r>
          </a:p>
          <a:p>
            <a:pPr marL="342900" indent="-342900"/>
            <a:r>
              <a:rPr lang="en-US" dirty="0"/>
              <a:t>NUMA — Non Uniform Memory Access</a:t>
            </a:r>
          </a:p>
          <a:p>
            <a:pPr marL="800100" lvl="1" indent="-342900"/>
            <a:r>
              <a:rPr lang="en-US" dirty="0"/>
              <a:t>Each processing unit with its own memory and shared memory bus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>
                <a:solidFill>
                  <a:schemeClr val="accent6"/>
                </a:solidFill>
              </a:rPr>
              <a:t>Highly scalable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>
                <a:solidFill>
                  <a:srgbClr val="C00000"/>
                </a:solidFill>
              </a:rPr>
              <a:t>Requires special coherency protocols and OS support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44C8-B53B-431B-A623-0BDFAE2B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8A8D-F3D6-4BEC-BCCE-E2379BE1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5664-7984-4334-B648-B1E59B31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6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vs Multicore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92474"/>
            <a:ext cx="7016406" cy="5101172"/>
          </a:xfrm>
        </p:spPr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en-US" b="1" dirty="0"/>
              <a:t>Multiprocessor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sharing memory on CPU level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Original approach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Good for independent workloads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Bad for cooperative workloads with data exchange</a:t>
            </a:r>
            <a:endParaRPr lang="en-US" sz="2000" dirty="0"/>
          </a:p>
          <a:p>
            <a:pPr marL="342900" indent="-342900">
              <a:spcBef>
                <a:spcPts val="1500"/>
              </a:spcBef>
            </a:pPr>
            <a:r>
              <a:rPr lang="en-US" b="1" dirty="0"/>
              <a:t>Multicore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sharing memory between cores of 1 CPU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More advanced approach on a single chip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Shared cache and memory bus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Data exchange through the shared cache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40232" y="1614898"/>
            <a:ext cx="2485018" cy="1433961"/>
            <a:chOff x="6131461" y="1217554"/>
            <a:chExt cx="2485018" cy="1433961"/>
          </a:xfrm>
        </p:grpSpPr>
        <p:sp>
          <p:nvSpPr>
            <p:cNvPr id="4" name="Rectangle 3"/>
            <p:cNvSpPr/>
            <p:nvPr/>
          </p:nvSpPr>
          <p:spPr bwMode="auto">
            <a:xfrm>
              <a:off x="6131461" y="1217554"/>
              <a:ext cx="1143984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472497" y="1217554"/>
              <a:ext cx="1143982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131461" y="2220073"/>
              <a:ext cx="2485018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 bwMode="auto">
            <a:xfrm>
              <a:off x="6703453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 bwMode="auto">
            <a:xfrm>
              <a:off x="8044488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848283" y="3663785"/>
            <a:ext cx="2662756" cy="2044442"/>
            <a:chOff x="6027796" y="3472216"/>
            <a:chExt cx="2662756" cy="204444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027797" y="3472216"/>
              <a:ext cx="2662754" cy="14167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120165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core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8840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core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109740" y="4336836"/>
              <a:ext cx="248501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Cache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027796" y="5085216"/>
              <a:ext cx="266275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2"/>
              <a:endCxn id="18" idx="0"/>
            </p:cNvCxnSpPr>
            <p:nvPr/>
          </p:nvCxnSpPr>
          <p:spPr bwMode="auto">
            <a:xfrm>
              <a:off x="7359174" y="4888916"/>
              <a:ext cx="0" cy="19630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DCF0C4-AE39-4504-9A41-77EE943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92436-6661-4EAA-8519-00809F36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D36154-40C2-4C94-887E-79121C9D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8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903781" y="1448248"/>
            <a:ext cx="2536373" cy="3817580"/>
            <a:chOff x="5965853" y="1837715"/>
            <a:chExt cx="2536373" cy="3817580"/>
          </a:xfrm>
        </p:grpSpPr>
        <p:grpSp>
          <p:nvGrpSpPr>
            <p:cNvPr id="25" name="Group 24"/>
            <p:cNvGrpSpPr/>
            <p:nvPr/>
          </p:nvGrpSpPr>
          <p:grpSpPr>
            <a:xfrm>
              <a:off x="7274463" y="1837715"/>
              <a:ext cx="1227763" cy="1479764"/>
              <a:chOff x="6168130" y="1307789"/>
              <a:chExt cx="1227763" cy="1479764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351389" y="1307789"/>
                <a:ext cx="8577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965853" y="1837715"/>
              <a:ext cx="1227763" cy="1479764"/>
              <a:chOff x="6168130" y="1307789"/>
              <a:chExt cx="1227763" cy="1479764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6351389" y="1307789"/>
                <a:ext cx="857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0</a:t>
                </a:r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6594022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7884928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259223" y="4491951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136698" y="4815102"/>
              <a:ext cx="2245054" cy="840193"/>
              <a:chOff x="6385618" y="4561102"/>
              <a:chExt cx="2245054" cy="84019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6385618" y="4561102"/>
                <a:ext cx="2245054" cy="840193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71377" y="4561102"/>
                <a:ext cx="167353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3"/>
                    </a:solidFill>
                    <a:latin typeface="Calibri"/>
                  </a:rPr>
                  <a:t>Main Memory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6698" y="3715041"/>
              <a:ext cx="2245054" cy="775563"/>
              <a:chOff x="6385618" y="3115266"/>
              <a:chExt cx="2245054" cy="7755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6385618" y="3115266"/>
                <a:ext cx="2245054" cy="775563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t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08181" y="3115266"/>
                <a:ext cx="159992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/>
                  </a:rPr>
                  <a:t>Shared Cache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77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Memory Coherence in a multicore system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7530" y="1011115"/>
            <a:ext cx="7999933" cy="5031465"/>
          </a:xfrm>
        </p:spPr>
        <p:txBody>
          <a:bodyPr/>
          <a:lstStyle/>
          <a:p>
            <a:pPr marL="342900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Each core has its own local cache</a:t>
            </a:r>
          </a:p>
          <a:p>
            <a:pPr marL="800100" lvl="1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Cores can keep multiple local copies of the same data</a:t>
            </a:r>
          </a:p>
          <a:p>
            <a:pPr marL="800100" lvl="1" indent="-342900"/>
            <a:r>
              <a:rPr lang="en-US" b="1" kern="0" dirty="0">
                <a:solidFill>
                  <a:srgbClr val="C00000"/>
                </a:solidFill>
                <a:sym typeface="Symbol" pitchFamily="18" charset="2"/>
              </a:rPr>
              <a:t>Multiplied data can be damaged if one core modifies it:</a:t>
            </a:r>
          </a:p>
          <a:p>
            <a:pPr marL="800100" lvl="1" indent="-342900"/>
            <a:endParaRPr lang="en-US" kern="0" dirty="0">
              <a:solidFill>
                <a:srgbClr val="061922"/>
              </a:solidFill>
              <a:sym typeface="Symbol" pitchFamily="18" charset="2"/>
            </a:endParaRPr>
          </a:p>
          <a:p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9677894" y="4844245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4" name="Rectangle 33"/>
          <p:cNvSpPr/>
          <p:nvPr/>
        </p:nvSpPr>
        <p:spPr>
          <a:xfrm>
            <a:off x="10281690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10344592" y="4844096"/>
            <a:ext cx="409086" cy="338554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sz="1600" dirty="0"/>
          </a:p>
        </p:txBody>
      </p:sp>
      <p:sp>
        <p:nvSpPr>
          <p:cNvPr id="37" name="Rectangle 36"/>
          <p:cNvSpPr/>
          <p:nvPr/>
        </p:nvSpPr>
        <p:spPr>
          <a:xfrm>
            <a:off x="2658821" y="2507647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10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= </a:t>
            </a:r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b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10</a:t>
            </a:r>
          </a:p>
        </p:txBody>
      </p:sp>
      <p:grpSp>
        <p:nvGrpSpPr>
          <p:cNvPr id="41" name="Group 40"/>
          <p:cNvGrpSpPr/>
          <p:nvPr/>
        </p:nvGrpSpPr>
        <p:grpSpPr>
          <a:xfrm rot="180444">
            <a:off x="9874313" y="3607213"/>
            <a:ext cx="582187" cy="496391"/>
            <a:chOff x="7086600" y="3613666"/>
            <a:chExt cx="533400" cy="533400"/>
          </a:xfrm>
        </p:grpSpPr>
        <p:sp>
          <p:nvSpPr>
            <p:cNvPr id="42" name="Explosion 2 41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180444">
            <a:off x="9237905" y="2365326"/>
            <a:ext cx="582187" cy="496391"/>
            <a:chOff x="7086600" y="3613666"/>
            <a:chExt cx="533400" cy="533400"/>
          </a:xfrm>
        </p:grpSpPr>
        <p:sp>
          <p:nvSpPr>
            <p:cNvPr id="45" name="Explosion 2 44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70845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grpSp>
        <p:nvGrpSpPr>
          <p:cNvPr id="38" name="Group 37"/>
          <p:cNvGrpSpPr/>
          <p:nvPr/>
        </p:nvGrpSpPr>
        <p:grpSpPr>
          <a:xfrm rot="922656">
            <a:off x="9287668" y="2393802"/>
            <a:ext cx="454841" cy="417585"/>
            <a:chOff x="7039011" y="3613666"/>
            <a:chExt cx="580989" cy="533400"/>
          </a:xfrm>
        </p:grpSpPr>
        <p:sp>
          <p:nvSpPr>
            <p:cNvPr id="39" name="Explosion 2 38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1" name="Rounded Rectangular Callout 50"/>
          <p:cNvSpPr/>
          <p:nvPr/>
        </p:nvSpPr>
        <p:spPr>
          <a:xfrm>
            <a:off x="4004931" y="4040695"/>
            <a:ext cx="2598869" cy="626082"/>
          </a:xfrm>
          <a:prstGeom prst="wedgeRoundRectCallout">
            <a:avLst>
              <a:gd name="adj1" fmla="val 7467"/>
              <a:gd name="adj2" fmla="val -73244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FF0000"/>
                </a:solidFill>
                <a:latin typeface="Calibri"/>
              </a:rPr>
              <a:t>Error: </a:t>
            </a:r>
            <a:r>
              <a:rPr lang="en-US" kern="0" dirty="0">
                <a:latin typeface="Calibri"/>
              </a:rPr>
              <a:t>read the old value from the local cache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77894" y="3669228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5" name="Rectangle 34"/>
          <p:cNvSpPr/>
          <p:nvPr/>
        </p:nvSpPr>
        <p:spPr>
          <a:xfrm>
            <a:off x="10343779" y="3668567"/>
            <a:ext cx="409086" cy="338554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80" y="1355380"/>
            <a:ext cx="2694666" cy="3981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133" y="4829982"/>
            <a:ext cx="73892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Memory must be </a:t>
            </a:r>
            <a:r>
              <a:rPr lang="en-US" sz="2800" b="1" kern="0" dirty="0">
                <a:solidFill>
                  <a:srgbClr val="061922"/>
                </a:solidFill>
                <a:sym typeface="Symbol" pitchFamily="18" charset="2"/>
              </a:rPr>
              <a:t>coherent</a:t>
            </a: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must see memory identically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must see the latest state of memory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32D5-839B-4C58-B11D-6830EE1B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D19166-5DB5-490D-ADC7-E181D2B2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58546-B7F9-4C4C-8A13-381FF0AB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3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2" grpId="0"/>
      <p:bldP spid="34" grpId="0"/>
      <p:bldP spid="36" grpId="0" animBg="1"/>
      <p:bldP spid="22" grpId="0"/>
      <p:bldP spid="51" grpId="0" animBg="1"/>
      <p:bldP spid="33" grpId="0"/>
      <p:bldP spid="3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57262"/>
              </p:ext>
            </p:extLst>
          </p:nvPr>
        </p:nvGraphicFramePr>
        <p:xfrm>
          <a:off x="7179733" y="2560989"/>
          <a:ext cx="4385733" cy="177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436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Valid?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Owned?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Modified?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I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nvalid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hared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E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xclusive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odified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53458"/>
            <a:ext cx="10515600" cy="1325563"/>
          </a:xfrm>
        </p:spPr>
        <p:txBody>
          <a:bodyPr/>
          <a:lstStyle/>
          <a:p>
            <a:r>
              <a:rPr lang="en-US" dirty="0"/>
              <a:t>Coherence protocols: MESI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565625"/>
            <a:ext cx="9889066" cy="4310241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dirty="0">
                <a:solidFill>
                  <a:srgbClr val="061922"/>
                </a:solidFill>
                <a:cs typeface="Arial" charset="0"/>
                <a:sym typeface="Symbol" pitchFamily="18" charset="2"/>
              </a:rPr>
              <a:t>Coherence protocols describe how to handle </a:t>
            </a:r>
            <a:r>
              <a:rPr lang="en-US" dirty="0">
                <a:cs typeface="Arial" charset="0"/>
                <a:sym typeface="Symbol" pitchFamily="18" charset="2"/>
              </a:rPr>
              <a:t>writes/reads</a:t>
            </a: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to maintain memory coherence in a multicore system </a:t>
            </a:r>
          </a:p>
          <a:p>
            <a:pPr marL="342900" indent="-342900">
              <a:spcBef>
                <a:spcPts val="1200"/>
              </a:spcBef>
            </a:pPr>
            <a:r>
              <a:rPr lang="en-US" dirty="0">
                <a:cs typeface="Arial" charset="0"/>
                <a:sym typeface="Symbol" pitchFamily="18" charset="2"/>
              </a:rPr>
              <a:t>Example: </a:t>
            </a:r>
            <a:r>
              <a:rPr lang="en-US" b="1" dirty="0">
                <a:cs typeface="Arial" charset="0"/>
                <a:sym typeface="Symbol" pitchFamily="18" charset="2"/>
              </a:rPr>
              <a:t>MESI </a:t>
            </a:r>
            <a:r>
              <a:rPr lang="en-US" dirty="0">
                <a:cs typeface="Arial" charset="0"/>
                <a:sym typeface="Symbol" pitchFamily="18" charset="2"/>
              </a:rPr>
              <a:t>protocol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Define 4 states of a cache line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Describe transactions between states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sym typeface="Symbol" pitchFamily="18" charset="2"/>
            </a:endParaRPr>
          </a:p>
          <a:p>
            <a:pPr marL="342900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State rules: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To modify a line, </a:t>
            </a:r>
            <a:r>
              <a:rPr lang="en-US" b="1" kern="0" dirty="0">
                <a:solidFill>
                  <a:srgbClr val="061922"/>
                </a:solidFill>
                <a:sym typeface="Symbol" pitchFamily="18" charset="2"/>
              </a:rPr>
              <a:t>ownership </a:t>
            </a: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should be obtained first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There is no state when a line is modified and contained by other cores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B9E8A-6776-45F8-807B-CB0B3F9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6AF4-DFDF-42B6-B9CD-92181B73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B1AB-A911-448E-8C46-3E83B617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3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634508" y="1513516"/>
            <a:ext cx="1439643" cy="1479764"/>
            <a:chOff x="6168130" y="1307789"/>
            <a:chExt cx="1227763" cy="1479764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1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MESI: example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045914" y="1513516"/>
            <a:ext cx="1439643" cy="1479764"/>
            <a:chOff x="6168130" y="1307789"/>
            <a:chExt cx="1227763" cy="1479764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0</a:t>
              </a:r>
            </a:p>
          </p:txBody>
        </p:sp>
      </p:grp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782486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9296169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8562484" y="4167755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46242" y="4490906"/>
            <a:ext cx="2632493" cy="840193"/>
            <a:chOff x="6385618" y="4561102"/>
            <a:chExt cx="2245054" cy="8401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385618" y="4561102"/>
              <a:ext cx="2245054" cy="840193"/>
            </a:xfrm>
            <a:prstGeom prst="rect">
              <a:avLst/>
            </a:prstGeom>
            <a:solidFill>
              <a:srgbClr val="99CCFF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4528" y="4561102"/>
              <a:ext cx="142723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latin typeface="Calibri"/>
                </a:rPr>
                <a:t>Main Memory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46242" y="3390845"/>
            <a:ext cx="2632493" cy="775563"/>
            <a:chOff x="6385618" y="3115266"/>
            <a:chExt cx="2245054" cy="77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385618" y="3115266"/>
              <a:ext cx="2245054" cy="775563"/>
            </a:xfrm>
            <a:prstGeom prst="rect">
              <a:avLst/>
            </a:prstGeom>
            <a:solidFill>
              <a:srgbClr val="FFCC99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t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25916" y="3115266"/>
              <a:ext cx="136445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Calibri"/>
                </a:rPr>
                <a:t>Shared Cache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28" name="Rectangle 27"/>
          <p:cNvSpPr/>
          <p:nvPr/>
        </p:nvSpPr>
        <p:spPr>
          <a:xfrm>
            <a:off x="8989962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7388925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40" name="Rectangle 39"/>
          <p:cNvSpPr/>
          <p:nvPr/>
        </p:nvSpPr>
        <p:spPr>
          <a:xfrm>
            <a:off x="7953619" y="373449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1317937" y="1385663"/>
            <a:ext cx="4831947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25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b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35</a:t>
            </a:r>
            <a:endParaRPr lang="en-US" sz="2000" kern="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Snoop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writeback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[X]</a:t>
            </a:r>
          </a:p>
          <a:p>
            <a:pPr marL="685800" indent="-346075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 </a:t>
            </a:r>
            <a:r>
              <a:rPr lang="en-US" sz="20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Request ownership for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invalidate [X]</a:t>
            </a:r>
          </a:p>
          <a:p>
            <a:pPr marL="1600200" lvl="2" indent="-344488">
              <a:spcBef>
                <a:spcPts val="600"/>
              </a:spcBef>
              <a:buFont typeface="+mj-lt"/>
              <a:buAutoNum type="romanLcPeriod"/>
            </a:pPr>
            <a:endParaRPr lang="en-US" sz="20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39072" y="2546219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22140" y="3778626"/>
            <a:ext cx="264238" cy="246221"/>
          </a:xfrm>
          <a:prstGeom prst="rect">
            <a:avLst/>
          </a:prstGeom>
          <a:solidFill>
            <a:srgbClr val="FFCC99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39072" y="2553195"/>
            <a:ext cx="26423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93269" y="249808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>
              <a:solidFill>
                <a:srgbClr val="06192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42906" y="2543857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A27AA-A66C-46C5-9070-2EEF4CED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C9439-A18E-4A67-A2F4-C623EBE9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8575-6E1D-4DC6-ACC0-44C9DC60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8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00399 -0.03218 L 0.00538 -0.05972 L 0.00399 -0.16991 L 0.00191 -0.20718 L -0.01407 -0.24283 L -0.0441 -0.26945 L -0.06945 -0.29792 L -0.07136 -0.32454 L -0.06875 -0.35116 " pathEditMode="relative" rAng="0" ptsTypes="AAAAAAAAAA">
                                      <p:cBhvr>
                                        <p:cTn id="26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-175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7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121 0.02569 L 0.0033 0.06111 L 0.0026 0.11458 L 0.00399 0.16713 L 0.00399 0.16713 " pathEditMode="relative" ptsTypes="AAAA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16736 L -0.02482 0.1618 L -0.05868 0.14861 L -0.09062 0.11921 L -0.12204 0.10046 L -0.1493 0.07199 L -0.16336 0.04907 L -0.17204 0.01597 L -0.17257 -0.0007 " pathEditMode="relative" ptsTypes="AAAAAAAAA">
                                      <p:cBhvr>
                                        <p:cTn id="1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1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6 L -0.01268 0.01666 L -0.01927 0.03796 L -0.01268 0.06921 L 0.00937 0.09143 L 0.03194 0.11087 L 0.05677 0.12962 L 0.07396 0.14282 L 0.07743 0.16157 L 0.07812 0.17847 " pathEditMode="relative" ptsTypes="AAAAAAAA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1 0.16621 L 0.10573 0.14908 L 0.11406 0.12477 L 0.11823 0.09306 L 0.11927 0.05556 L 0.12539 0.04028 L 0.1375 0.0294 L 0.14427 0.01783 L 0.14492 0.0007 L 0.147 -0.01342 L 0.147 -0.01319 " pathEditMode="relative" rAng="0" ptsTypes="AAAAAAAAAAA">
                                      <p:cBhvr>
                                        <p:cTn id="1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898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122 0.02569 L 0.0033 0.06111 L 0.0026 0.11458 L 0.00399 0.16713 L 0.00399 0.16736 " pathEditMode="relative" rAng="0" ptsTypes="AAAAAA">
                                      <p:cBhvr>
                                        <p:cTn id="1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8356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5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16736 L -0.02483 0.1618 L -0.05868 0.14861 L -0.09063 0.11921 L -0.12205 0.10046 L -0.14931 0.07199 L -0.16337 0.04907 L -0.17205 0.01597 L -0.17257 -0.0007 " pathEditMode="relative" rAng="0" ptsTypes="AAAAAAAAA">
                                      <p:cBhvr>
                                        <p:cTn id="2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-840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2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0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1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01163 0.04213 L 0.02604 0.06968 L 0.05313 0.09699 L 0.07986 0.11551 L 0.09809 0.13033 L 0.11875 0.14375 L 0.14584 0.15996 L 0.16042 0.16088 " pathEditMode="relative" ptsTypes="AAAAAAAAA">
                                      <p:cBhvr>
                                        <p:cTn id="2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600"/>
                            </p:stCondLst>
                            <p:childTnLst>
                              <p:par>
                                <p:cTn id="24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0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2 0.15903 L 0.16962 0.1368 L 0.17969 0.10301 L 0.17691 0.05486 L 0.1757 1.11111E-6 " pathEditMode="relative" rAng="0" ptsTypes="AAAAA">
                                      <p:cBhvr>
                                        <p:cTn id="2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7963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6" grpId="1"/>
      <p:bldP spid="40" grpId="0"/>
      <p:bldP spid="51" grpId="0" animBg="1"/>
      <p:bldP spid="55" grpId="0" build="allAtOnce"/>
      <p:bldP spid="55" grpId="1" build="allAtOnce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/>
      <p:bldP spid="60" grpId="1"/>
      <p:bldP spid="60" grpId="2"/>
      <p:bldP spid="60" grpId="3"/>
      <p:bldP spid="60" grpId="4"/>
      <p:bldP spid="60" grpId="5"/>
      <p:bldP spid="63" grpId="0"/>
      <p:bldP spid="63" grpId="1"/>
      <p:bldP spid="63" grpId="2"/>
      <p:bldP spid="63" grpId="3"/>
      <p:bldP spid="63" grpId="4"/>
      <p:bldP spid="63" grpId="5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/>
      <p:bldP spid="67" grpId="1"/>
      <p:bldP spid="67" grpId="2"/>
      <p:bldP spid="67" grpId="3"/>
      <p:bldP spid="67" grpId="4"/>
      <p:bldP spid="67" grpId="5"/>
      <p:bldP spid="68" grpId="0" animBg="1"/>
      <p:bldP spid="68" grpId="1" animBg="1"/>
      <p:bldP spid="71" grpId="0" animBg="1"/>
      <p:bldP spid="71" grpId="1" animBg="1"/>
      <p:bldP spid="70" grpId="0"/>
      <p:bldP spid="70" grpId="1"/>
      <p:bldP spid="70" grpId="2"/>
      <p:bldP spid="70" grpId="3"/>
      <p:bldP spid="70" grpId="4"/>
      <p:bldP spid="70" grpId="5"/>
      <p:bldP spid="72" grpId="0" animBg="1"/>
      <p:bldP spid="72" grpId="1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urved Connector 117"/>
          <p:cNvCxnSpPr/>
          <p:nvPr/>
        </p:nvCxnSpPr>
        <p:spPr>
          <a:xfrm rot="10800000" flipH="1">
            <a:off x="1534583" y="2421853"/>
            <a:ext cx="563034" cy="330200"/>
          </a:xfrm>
          <a:prstGeom prst="curvedConnector4">
            <a:avLst>
              <a:gd name="adj1" fmla="val -75187"/>
              <a:gd name="adj2" fmla="val 264103"/>
            </a:avLst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flipH="1" flipV="1">
            <a:off x="4987809" y="2421126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flipH="1">
            <a:off x="4980516" y="5273240"/>
            <a:ext cx="563033" cy="330200"/>
          </a:xfrm>
          <a:prstGeom prst="curvedConnector4">
            <a:avLst>
              <a:gd name="adj1" fmla="val -87219"/>
              <a:gd name="adj2" fmla="val 26923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30.03.2020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639122" y="2505831"/>
            <a:ext cx="1769533" cy="492443"/>
            <a:chOff x="2639122" y="2505831"/>
            <a:chExt cx="1769533" cy="49244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39122" y="2752050"/>
              <a:ext cx="1769533" cy="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2748" y="2505831"/>
              <a:ext cx="65993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br>
                <a:rPr lang="en-US" sz="1600" dirty="0">
                  <a:solidFill>
                    <a:schemeClr val="accent6"/>
                  </a:solidFill>
                </a:rPr>
              </a:br>
              <a:r>
                <a:rPr lang="en-US" sz="1600" dirty="0">
                  <a:solidFill>
                    <a:schemeClr val="accent6"/>
                  </a:solidFill>
                </a:rPr>
                <a:t>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327469" y="3082252"/>
            <a:ext cx="958444" cy="1861516"/>
            <a:chOff x="1359222" y="2117858"/>
            <a:chExt cx="958444" cy="186151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35152" y="2117858"/>
              <a:ext cx="0" cy="186151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59222" y="2760155"/>
              <a:ext cx="958444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br>
                <a:rPr lang="en-US" sz="1600" dirty="0">
                  <a:solidFill>
                    <a:schemeClr val="accent6"/>
                  </a:solidFill>
                </a:rPr>
              </a:br>
              <a:r>
                <a:rPr lang="en-US" sz="1600">
                  <a:solidFill>
                    <a:schemeClr val="accent6"/>
                  </a:solidFill>
                </a:rPr>
                <a:t>not 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32" name="Curved Connector 31"/>
          <p:cNvCxnSpPr>
            <a:stCxn id="10" idx="3"/>
            <a:endCxn id="10" idx="0"/>
          </p:cNvCxnSpPr>
          <p:nvPr/>
        </p:nvCxnSpPr>
        <p:spPr>
          <a:xfrm flipH="1" flipV="1">
            <a:off x="4980516" y="2421855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905925" y="5273969"/>
            <a:ext cx="1178991" cy="613820"/>
            <a:chOff x="905925" y="5273969"/>
            <a:chExt cx="1178991" cy="613820"/>
          </a:xfrm>
        </p:grpSpPr>
        <p:cxnSp>
          <p:nvCxnSpPr>
            <p:cNvPr id="21" name="Curved Connector 20"/>
            <p:cNvCxnSpPr>
              <a:stCxn id="8" idx="1"/>
              <a:endCxn id="8" idx="2"/>
            </p:cNvCxnSpPr>
            <p:nvPr/>
          </p:nvCxnSpPr>
          <p:spPr>
            <a:xfrm rot="10800000" flipH="1" flipV="1">
              <a:off x="1521882" y="5273969"/>
              <a:ext cx="563034" cy="330200"/>
            </a:xfrm>
            <a:prstGeom prst="curvedConnector4">
              <a:avLst>
                <a:gd name="adj1" fmla="val -66165"/>
                <a:gd name="adj2" fmla="val 253846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05925" y="564156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02536" y="217563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read</a:t>
            </a:r>
            <a:endParaRPr lang="ru-RU" sz="1600" dirty="0">
              <a:solidFill>
                <a:schemeClr val="accent6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80516" y="5273969"/>
            <a:ext cx="1306224" cy="557923"/>
            <a:chOff x="5012269" y="4309575"/>
            <a:chExt cx="1306224" cy="557923"/>
          </a:xfrm>
        </p:grpSpPr>
        <p:cxnSp>
          <p:nvCxnSpPr>
            <p:cNvPr id="26" name="Curved Connector 25"/>
            <p:cNvCxnSpPr>
              <a:stCxn id="9" idx="3"/>
              <a:endCxn id="9" idx="2"/>
            </p:cNvCxnSpPr>
            <p:nvPr/>
          </p:nvCxnSpPr>
          <p:spPr>
            <a:xfrm flipH="1">
              <a:off x="5012269" y="4309575"/>
              <a:ext cx="563033" cy="330200"/>
            </a:xfrm>
            <a:prstGeom prst="curvedConnector4">
              <a:avLst>
                <a:gd name="adj1" fmla="val -85715"/>
                <a:gd name="adj2" fmla="val 269230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34289" y="462127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2536" y="583189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write</a:t>
            </a:r>
            <a:endParaRPr lang="ru-RU" sz="1600" dirty="0">
              <a:solidFill>
                <a:srgbClr val="C00000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658214" y="5150858"/>
            <a:ext cx="1769533" cy="246221"/>
            <a:chOff x="2658214" y="5150858"/>
            <a:chExt cx="1769533" cy="246221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658214" y="5273240"/>
              <a:ext cx="176953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240613" y="515085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31830" y="3082255"/>
            <a:ext cx="584204" cy="1861514"/>
            <a:chOff x="4963583" y="2117861"/>
            <a:chExt cx="584204" cy="186151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255685" y="2117861"/>
              <a:ext cx="0" cy="18615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963583" y="292477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084917" y="3082252"/>
            <a:ext cx="2342830" cy="2028723"/>
            <a:chOff x="2084917" y="3082252"/>
            <a:chExt cx="2342830" cy="2028723"/>
          </a:xfrm>
        </p:grpSpPr>
        <p:cxnSp>
          <p:nvCxnSpPr>
            <p:cNvPr id="59" name="Curved Connector 58"/>
            <p:cNvCxnSpPr>
              <a:stCxn id="7" idx="2"/>
            </p:cNvCxnSpPr>
            <p:nvPr/>
          </p:nvCxnSpPr>
          <p:spPr>
            <a:xfrm rot="16200000" flipH="1">
              <a:off x="2241970" y="2925199"/>
              <a:ext cx="2028723" cy="2342830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37365" y="4418363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484533" y="2873237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read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84533" y="3196402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84533" y="354278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snoop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84533" y="388917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request ownership</a:t>
            </a:r>
            <a:endParaRPr lang="ru-RU" sz="2400" dirty="0">
              <a:solidFill>
                <a:srgbClr val="FF99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02536" y="1929411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snoop</a:t>
            </a:r>
            <a:endParaRPr lang="ru-RU" sz="1600" dirty="0">
              <a:solidFill>
                <a:srgbClr val="7030A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470508" y="3082254"/>
            <a:ext cx="584204" cy="1861514"/>
            <a:chOff x="4502261" y="2117860"/>
            <a:chExt cx="584204" cy="186151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4789599" y="2117860"/>
              <a:ext cx="0" cy="18615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502261" y="2298984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84917" y="2919260"/>
            <a:ext cx="2332568" cy="2024509"/>
            <a:chOff x="2084917" y="2919260"/>
            <a:chExt cx="2332568" cy="2024509"/>
          </a:xfrm>
        </p:grpSpPr>
        <p:cxnSp>
          <p:nvCxnSpPr>
            <p:cNvPr id="73" name="Curved Connector 72"/>
            <p:cNvCxnSpPr>
              <a:stCxn id="8" idx="0"/>
            </p:cNvCxnSpPr>
            <p:nvPr/>
          </p:nvCxnSpPr>
          <p:spPr>
            <a:xfrm rot="5400000" flipH="1" flipV="1">
              <a:off x="2238946" y="2765231"/>
              <a:ext cx="2024509" cy="2332568"/>
            </a:xfrm>
            <a:prstGeom prst="curved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637365" y="3333439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0104" y="2049346"/>
            <a:ext cx="1278469" cy="699532"/>
            <a:chOff x="838200" y="1088127"/>
            <a:chExt cx="1278469" cy="699532"/>
          </a:xfrm>
        </p:grpSpPr>
        <p:cxnSp>
          <p:nvCxnSpPr>
            <p:cNvPr id="80" name="Curved Connector 79"/>
            <p:cNvCxnSpPr>
              <a:stCxn id="7" idx="1"/>
              <a:endCxn id="7" idx="0"/>
            </p:cNvCxnSpPr>
            <p:nvPr/>
          </p:nvCxnSpPr>
          <p:spPr>
            <a:xfrm rot="10800000" flipH="1">
              <a:off x="1553635" y="1457459"/>
              <a:ext cx="563034" cy="330200"/>
            </a:xfrm>
            <a:prstGeom prst="curvedConnector4">
              <a:avLst>
                <a:gd name="adj1" fmla="val -73684"/>
                <a:gd name="adj2" fmla="val 258975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38200" y="108812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06174" y="2752053"/>
            <a:ext cx="1228408" cy="2521916"/>
            <a:chOff x="306174" y="2752053"/>
            <a:chExt cx="1228408" cy="2521916"/>
          </a:xfrm>
        </p:grpSpPr>
        <p:cxnSp>
          <p:nvCxnSpPr>
            <p:cNvPr id="101" name="Curved Connector 100"/>
            <p:cNvCxnSpPr>
              <a:stCxn id="8" idx="1"/>
              <a:endCxn id="7" idx="1"/>
            </p:cNvCxnSpPr>
            <p:nvPr/>
          </p:nvCxnSpPr>
          <p:spPr>
            <a:xfrm rot="10800000">
              <a:off x="1521882" y="2752053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06174" y="3706500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52416" y="2980225"/>
            <a:ext cx="2328100" cy="1963544"/>
            <a:chOff x="2652416" y="2980225"/>
            <a:chExt cx="2328100" cy="1963544"/>
          </a:xfrm>
        </p:grpSpPr>
        <p:cxnSp>
          <p:nvCxnSpPr>
            <p:cNvPr id="97" name="Curved Connector 96"/>
            <p:cNvCxnSpPr>
              <a:stCxn id="9" idx="0"/>
            </p:cNvCxnSpPr>
            <p:nvPr/>
          </p:nvCxnSpPr>
          <p:spPr>
            <a:xfrm rot="16200000" flipV="1">
              <a:off x="2834694" y="2797947"/>
              <a:ext cx="1963544" cy="2328100"/>
            </a:xfrm>
            <a:prstGeom prst="curvedConnector2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392540" y="3328472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275405" y="1482445"/>
            <a:ext cx="2521916" cy="945758"/>
            <a:chOff x="2275405" y="1482445"/>
            <a:chExt cx="2521916" cy="945758"/>
          </a:xfrm>
        </p:grpSpPr>
        <p:cxnSp>
          <p:nvCxnSpPr>
            <p:cNvPr id="116" name="Curved Connector 115"/>
            <p:cNvCxnSpPr/>
            <p:nvPr/>
          </p:nvCxnSpPr>
          <p:spPr>
            <a:xfrm rot="5400000" flipH="1">
              <a:off x="3530013" y="1160895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31915" y="1482445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098549" y="1337738"/>
            <a:ext cx="102129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9900"/>
                </a:solidFill>
              </a:rPr>
              <a:t>request ownership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title"/>
          </p:nvPr>
        </p:nvSpPr>
        <p:spPr>
          <a:xfrm>
            <a:off x="736838" y="228683"/>
            <a:ext cx="10515600" cy="957849"/>
          </a:xfrm>
        </p:spPr>
        <p:txBody>
          <a:bodyPr/>
          <a:lstStyle/>
          <a:p>
            <a:r>
              <a:rPr lang="en-US" dirty="0"/>
              <a:t>MESI State Diagram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417482" y="2421855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Shared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174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Modified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18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Exclusive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1882" y="2421853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Invalid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FF10E35-E45C-4A95-B451-47C4F5C60011}"/>
              </a:ext>
            </a:extLst>
          </p:cNvPr>
          <p:cNvSpPr/>
          <p:nvPr/>
        </p:nvSpPr>
        <p:spPr>
          <a:xfrm>
            <a:off x="6777423" y="2873237"/>
            <a:ext cx="707110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4.16667E-6 0.04745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745 L 4.16667E-6 0.0995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9953 L 4.16667E-6 0.15046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0" grpId="0" animBg="1"/>
      <p:bldP spid="66" grpId="0"/>
      <p:bldP spid="68" grpId="0"/>
      <p:bldP spid="69" grpId="0"/>
      <p:bldP spid="70" grpId="0"/>
      <p:bldP spid="72" grpId="0" animBg="1"/>
      <p:bldP spid="119" grpId="0" animBg="1"/>
      <p:bldP spid="10" grpId="0" animBg="1"/>
      <p:bldP spid="9" grpId="0" animBg="1"/>
      <p:bldP spid="8" grpId="0" animBg="1"/>
      <p:bldP spid="7" grpId="0" animBg="1"/>
      <p:bldP spid="3" grpId="0" animBg="1"/>
      <p:bldP spid="3" grpId="1" animBg="1"/>
      <p:bldP spid="3" grpId="2" animBg="1"/>
      <p:bldP spid="3" grpId="3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2|64.2|1.4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0.8|68.6|4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4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8.8|42.4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10.2|20.3|2.8|2.9|3|5.1|2.6|1.4|1.2|4.1|5.4|8.5|1.6|2.9|19.2|1.9|46.8|2.7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0.2|12.7|2.8|41.2|128.9|3|13.2|2.2|10.7|15.9|3.6|16.1|5.5|4.9|5.4|5.7|11.4|4.6|2.6|2.5|3.9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6|5.4|5.4|2.4|4.1|32|12.2|11.9|6|7.7|8.9|7.6|27.9|3.1|2|2|3.6|7.2|5.3|5.5|9.5|8.8|1.9|7.9|5.3|8.9|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12190</TotalTime>
  <Words>683</Words>
  <Application>Microsoft Office PowerPoint</Application>
  <PresentationFormat>Widescreen</PresentationFormat>
  <Paragraphs>216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Neo Sans Intel</vt:lpstr>
      <vt:lpstr>Verdana</vt:lpstr>
      <vt:lpstr>2_Office Theme</vt:lpstr>
      <vt:lpstr>TLP – part 1</vt:lpstr>
      <vt:lpstr>Motivation</vt:lpstr>
      <vt:lpstr>Thread-level parallelism</vt:lpstr>
      <vt:lpstr>Types of multiprocessors</vt:lpstr>
      <vt:lpstr>Multiprocessor vs Multicore</vt:lpstr>
      <vt:lpstr>Memory Coherence in a multicore system</vt:lpstr>
      <vt:lpstr>Coherence protocols: MESI</vt:lpstr>
      <vt:lpstr>MESI: example</vt:lpstr>
      <vt:lpstr>MESI State Diagram</vt:lpstr>
      <vt:lpstr>Thank You</vt:lpstr>
      <vt:lpstr>Synchronization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487</cp:revision>
  <dcterms:created xsi:type="dcterms:W3CDTF">2018-09-18T18:10:21Z</dcterms:created>
  <dcterms:modified xsi:type="dcterms:W3CDTF">2020-03-30T07:54:13Z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2020-03-30 07:54:13Z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