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40" r:id="rId4"/>
  </p:sldMasterIdLst>
  <p:notesMasterIdLst>
    <p:notesMasterId r:id="rId45"/>
  </p:notesMasterIdLst>
  <p:handoutMasterIdLst>
    <p:handoutMasterId r:id="rId46"/>
  </p:handoutMasterIdLst>
  <p:sldIdLst>
    <p:sldId id="413" r:id="rId5"/>
    <p:sldId id="452" r:id="rId6"/>
    <p:sldId id="465" r:id="rId7"/>
    <p:sldId id="415" r:id="rId8"/>
    <p:sldId id="417" r:id="rId9"/>
    <p:sldId id="451" r:id="rId10"/>
    <p:sldId id="429" r:id="rId11"/>
    <p:sldId id="432" r:id="rId12"/>
    <p:sldId id="418" r:id="rId13"/>
    <p:sldId id="450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49" r:id="rId24"/>
    <p:sldId id="436" r:id="rId25"/>
    <p:sldId id="428" r:id="rId26"/>
    <p:sldId id="437" r:id="rId27"/>
    <p:sldId id="453" r:id="rId28"/>
    <p:sldId id="454" r:id="rId29"/>
    <p:sldId id="456" r:id="rId30"/>
    <p:sldId id="457" r:id="rId31"/>
    <p:sldId id="446" r:id="rId32"/>
    <p:sldId id="458" r:id="rId33"/>
    <p:sldId id="459" r:id="rId34"/>
    <p:sldId id="460" r:id="rId35"/>
    <p:sldId id="461" r:id="rId36"/>
    <p:sldId id="438" r:id="rId37"/>
    <p:sldId id="466" r:id="rId38"/>
    <p:sldId id="464" r:id="rId39"/>
    <p:sldId id="462" r:id="rId40"/>
    <p:sldId id="463" r:id="rId41"/>
    <p:sldId id="469" r:id="rId42"/>
    <p:sldId id="470" r:id="rId43"/>
    <p:sldId id="448" r:id="rId4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1968" userDrawn="1">
          <p15:clr>
            <a:srgbClr val="A4A3A4"/>
          </p15:clr>
        </p15:guide>
        <p15:guide id="4" orient="horz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4008"/>
    <a:srgbClr val="B4BABD"/>
    <a:srgbClr val="FFDA00"/>
    <a:srgbClr val="93E2FF"/>
    <a:srgbClr val="FFCC99"/>
    <a:srgbClr val="92D050"/>
    <a:srgbClr val="F37021"/>
    <a:srgbClr val="CBD5EA"/>
    <a:srgbClr val="FFFFFF"/>
    <a:srgbClr val="96D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5" autoAdjust="0"/>
    <p:restoredTop sz="93538" autoAdjust="0"/>
  </p:normalViewPr>
  <p:slideViewPr>
    <p:cSldViewPr snapToGrid="0">
      <p:cViewPr varScale="1">
        <p:scale>
          <a:sx n="144" d="100"/>
          <a:sy n="144" d="100"/>
        </p:scale>
        <p:origin x="126" y="426"/>
      </p:cViewPr>
      <p:guideLst>
        <p:guide orient="horz" pos="576"/>
        <p:guide pos="2280"/>
        <p:guide pos="1968"/>
        <p:guide orient="horz"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11/23/2017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8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28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41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6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0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75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32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01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6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5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3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08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7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7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6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85951"/>
            <a:ext cx="6477000" cy="1021556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3" y="4914900"/>
            <a:ext cx="415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68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85951"/>
            <a:ext cx="6477000" cy="1021556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3" y="4914900"/>
            <a:ext cx="415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70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8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8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04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00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7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40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0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55B3-23EF-4F6D-8525-21FB9747A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24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41" r:id="rId1"/>
    <p:sldLayoutId id="2147486042" r:id="rId2"/>
    <p:sldLayoutId id="2147486043" r:id="rId3"/>
    <p:sldLayoutId id="2147486044" r:id="rId4"/>
    <p:sldLayoutId id="2147486045" r:id="rId5"/>
    <p:sldLayoutId id="2147486046" r:id="rId6"/>
    <p:sldLayoutId id="2147486047" r:id="rId7"/>
    <p:sldLayoutId id="2147486048" r:id="rId8"/>
    <p:sldLayoutId id="2147486049" r:id="rId9"/>
    <p:sldLayoutId id="2147486050" r:id="rId10"/>
    <p:sldLayoutId id="2147486051" r:id="rId11"/>
    <p:sldLayoutId id="2147486053" r:id="rId12"/>
    <p:sldLayoutId id="2147486054" r:id="rId1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vel.kryuk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pt-ilab.github.io/mipt-mip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jellkod.wordpress.com/2012/02/25/why-you-should-never-ever-ever-use-linked-list-in-your-code-ag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7651" y="1597819"/>
            <a:ext cx="8715374" cy="110251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ru-RU" sz="2800" dirty="0"/>
              <a:t>Иерархия памяти современного </a:t>
            </a:r>
            <a:r>
              <a:rPr lang="ru-RU" sz="2800" dirty="0" smtClean="0"/>
              <a:t>микропроцессора,</a:t>
            </a:r>
            <a:br>
              <a:rPr lang="ru-RU" sz="2800" dirty="0" smtClean="0"/>
            </a:br>
            <a:r>
              <a:rPr lang="ru-RU" sz="2800" dirty="0" smtClean="0"/>
              <a:t>принципы работы </a:t>
            </a:r>
            <a:r>
              <a:rPr lang="ru-RU" sz="2800" dirty="0"/>
              <a:t>кэш-памяти и </a:t>
            </a:r>
            <a:r>
              <a:rPr lang="ru-RU" sz="2800" dirty="0" err="1"/>
              <a:t>преподкачки</a:t>
            </a:r>
            <a:r>
              <a:rPr lang="ru-RU" sz="2800" dirty="0"/>
              <a:t> данных.</a:t>
            </a:r>
            <a:endParaRPr lang="en-US" sz="7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90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2000" dirty="0" smtClean="0"/>
              <a:t>Павел Крюков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sz="2000" dirty="0" smtClean="0">
                <a:hlinkClick r:id="rId3"/>
              </a:rPr>
              <a:t>pavel.kryukov@phystech.edu</a:t>
            </a:r>
            <a:endParaRPr lang="en-US" sz="2000" dirty="0" smtClean="0"/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2000" dirty="0" smtClean="0"/>
              <a:t>24 ноября 2017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430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кэша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ru-RU" dirty="0" smtClean="0"/>
              <a:t>Отображение памяти</a:t>
            </a:r>
            <a:endParaRPr lang="ru-RU" dirty="0"/>
          </a:p>
        </p:txBody>
      </p:sp>
      <p:graphicFrame>
        <p:nvGraphicFramePr>
          <p:cNvPr id="21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783311"/>
              </p:ext>
            </p:extLst>
          </p:nvPr>
        </p:nvGraphicFramePr>
        <p:xfrm>
          <a:off x="6290032" y="2944557"/>
          <a:ext cx="609600" cy="20974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59"/>
          <p:cNvSpPr txBox="1">
            <a:spLocks/>
          </p:cNvSpPr>
          <p:nvPr/>
        </p:nvSpPr>
        <p:spPr bwMode="auto">
          <a:xfrm>
            <a:off x="457200" y="813886"/>
            <a:ext cx="8586132" cy="418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Кэш хранит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небольшую часть всей памяти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Главный вопрос: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организовать</a:t>
            </a:r>
            <a:r>
              <a:rPr kumimoji="0" lang="ru-RU" sz="2000" b="0" i="1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отображение?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400" dirty="0" smtClean="0">
                <a:solidFill>
                  <a:sysClr val="windowText" lastClr="000000"/>
                </a:solidFill>
                <a:latin typeface="Calibri"/>
              </a:rPr>
              <a:t>Память разбивается на выровненные блоки (линии)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Обычно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32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или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64 </a:t>
            </a:r>
            <a:r>
              <a:rPr lang="ru-RU" sz="2000" dirty="0" smtClean="0">
                <a:solidFill>
                  <a:sysClr val="windowText" lastClr="000000"/>
                </a:solidFill>
                <a:latin typeface="Calibri"/>
              </a:rPr>
              <a:t>байта</a:t>
            </a:r>
            <a:endParaRPr lang="ru-RU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1875" y="2346510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prstClr val="black"/>
                </a:solidFill>
                <a:latin typeface="Calibri"/>
                <a:cs typeface="+mn-cs"/>
              </a:rPr>
              <a:t>Память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4014" y="287032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prstClr val="black"/>
                </a:solidFill>
                <a:latin typeface="Calibri"/>
                <a:cs typeface="+mn-cs"/>
              </a:rPr>
              <a:t>Кэш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7150" y="263889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prstClr val="black"/>
                </a:solidFill>
                <a:latin typeface="Calibri"/>
                <a:cs typeface="+mn-cs"/>
              </a:rPr>
              <a:t>№ линии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45337" y="3331991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prstClr val="black"/>
                </a:solidFill>
                <a:latin typeface="Calibri"/>
                <a:cs typeface="+mn-cs"/>
              </a:rPr>
              <a:t>№ линии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956400" y="3331991"/>
            <a:ext cx="749300" cy="1002491"/>
            <a:chOff x="6972300" y="4044639"/>
            <a:chExt cx="749300" cy="133665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sp>
        <p:nvSpPr>
          <p:cNvPr id="32" name="Content Placeholder 59"/>
          <p:cNvSpPr txBox="1">
            <a:spLocks/>
          </p:cNvSpPr>
          <p:nvPr/>
        </p:nvSpPr>
        <p:spPr bwMode="auto">
          <a:xfrm>
            <a:off x="457200" y="3020067"/>
            <a:ext cx="5588000" cy="197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000" dirty="0" smtClean="0">
                <a:solidFill>
                  <a:prstClr val="black"/>
                </a:solidFill>
                <a:latin typeface="Calibri"/>
              </a:rPr>
              <a:t>Одна ячейка кэша хранит одну линию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000" dirty="0" smtClean="0">
                <a:solidFill>
                  <a:prstClr val="black"/>
                </a:solidFill>
                <a:latin typeface="Calibri"/>
              </a:rPr>
              <a:t>Ключ поиска линии – её номер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solidFill>
                  <a:sysClr val="windowText" lastClr="000000"/>
                </a:solidFill>
                <a:latin typeface="Calibri"/>
              </a:rPr>
              <a:t>Номер линии однозначно определяется её адресом</a:t>
            </a:r>
          </a:p>
        </p:txBody>
      </p:sp>
      <p:graphicFrame>
        <p:nvGraphicFramePr>
          <p:cNvPr id="33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330969"/>
              </p:ext>
            </p:extLst>
          </p:nvPr>
        </p:nvGraphicFramePr>
        <p:xfrm>
          <a:off x="6290032" y="2944557"/>
          <a:ext cx="609600" cy="209740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277737"/>
              </p:ext>
            </p:extLst>
          </p:nvPr>
        </p:nvGraphicFramePr>
        <p:xfrm>
          <a:off x="5972532" y="2944557"/>
          <a:ext cx="927100" cy="2097405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25323"/>
              </p:ext>
            </p:extLst>
          </p:nvPr>
        </p:nvGraphicFramePr>
        <p:xfrm>
          <a:off x="8106456" y="3668565"/>
          <a:ext cx="609600" cy="60007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0602"/>
              </p:ext>
            </p:extLst>
          </p:nvPr>
        </p:nvGraphicFramePr>
        <p:xfrm>
          <a:off x="8106456" y="3668565"/>
          <a:ext cx="609600" cy="60007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95617"/>
              </p:ext>
            </p:extLst>
          </p:nvPr>
        </p:nvGraphicFramePr>
        <p:xfrm>
          <a:off x="8106456" y="3668565"/>
          <a:ext cx="609600" cy="600075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9007"/>
              </p:ext>
            </p:extLst>
          </p:nvPr>
        </p:nvGraphicFramePr>
        <p:xfrm>
          <a:off x="7750856" y="3668565"/>
          <a:ext cx="965200" cy="600075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11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49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поиска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>
          <a:xfrm>
            <a:off x="457200" y="1200151"/>
            <a:ext cx="5257800" cy="3394472"/>
          </a:xfrm>
        </p:spPr>
        <p:txBody>
          <a:bodyPr/>
          <a:lstStyle/>
          <a:p>
            <a:pPr lvl="0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ru-RU" sz="2800" dirty="0">
                <a:solidFill>
                  <a:srgbClr val="00B050"/>
                </a:solidFill>
              </a:rPr>
              <a:t>Попадание в кэш </a:t>
            </a:r>
            <a:r>
              <a:rPr lang="ru-RU" sz="2800" i="1" dirty="0">
                <a:solidFill>
                  <a:srgbClr val="00B050"/>
                </a:solidFill>
              </a:rPr>
              <a:t>(</a:t>
            </a:r>
            <a:r>
              <a:rPr lang="en-US" sz="2800" i="1" dirty="0">
                <a:solidFill>
                  <a:srgbClr val="00B050"/>
                </a:solidFill>
              </a:rPr>
              <a:t>hit)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ru-RU" sz="2400" dirty="0">
                <a:solidFill>
                  <a:sysClr val="windowText" lastClr="000000"/>
                </a:solidFill>
              </a:rPr>
              <a:t>Данные находятся в кэше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ru-RU" sz="2400" dirty="0">
                <a:solidFill>
                  <a:sysClr val="windowText" lastClr="000000"/>
                </a:solidFill>
              </a:rPr>
              <a:t>Кэш возвращает данные потребителю (быстро)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1" indent="0" fontAlgn="base">
              <a:spcAft>
                <a:spcPct val="0"/>
              </a:spcAft>
              <a:buNone/>
              <a:defRPr/>
            </a:pPr>
            <a:endParaRPr lang="ru-RU" sz="24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3" name="U-Turn Arrow 2"/>
          <p:cNvSpPr/>
          <p:nvPr/>
        </p:nvSpPr>
        <p:spPr>
          <a:xfrm>
            <a:off x="7883017" y="3284394"/>
            <a:ext cx="678565" cy="660698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5882"/>
              </p:ext>
            </p:extLst>
          </p:nvPr>
        </p:nvGraphicFramePr>
        <p:xfrm>
          <a:off x="7698351" y="2823720"/>
          <a:ext cx="965200" cy="600075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76796" y="1381420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prstClr val="black"/>
                </a:solidFill>
                <a:latin typeface="Calibri"/>
                <a:cs typeface="+mn-cs"/>
              </a:rPr>
              <a:t>Память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5454" y="219690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prstClr val="black"/>
                </a:solidFill>
                <a:latin typeface="Calibri"/>
                <a:cs typeface="+mn-cs"/>
              </a:rPr>
              <a:t>Кэш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3710" y="1791806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prstClr val="black"/>
                </a:solidFill>
                <a:latin typeface="Calibri"/>
                <a:cs typeface="+mn-cs"/>
              </a:rPr>
              <a:t>№ линии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4679" y="2536797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prstClr val="black"/>
                </a:solidFill>
                <a:latin typeface="Calibri"/>
                <a:cs typeface="+mn-cs"/>
              </a:rPr>
              <a:t>№ линии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10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654288"/>
              </p:ext>
            </p:extLst>
          </p:nvPr>
        </p:nvGraphicFramePr>
        <p:xfrm>
          <a:off x="5920027" y="2099711"/>
          <a:ext cx="927100" cy="2097405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13212" y="3914402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4?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0144" y="308913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53217" y="228923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39832" y="2575269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64905" y="3126590"/>
            <a:ext cx="585216" cy="138859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 rot="922656">
            <a:off x="7641669" y="3020172"/>
            <a:ext cx="454841" cy="343641"/>
            <a:chOff x="7039011" y="3561803"/>
            <a:chExt cx="580989" cy="585263"/>
          </a:xfrm>
        </p:grpSpPr>
        <p:sp>
          <p:nvSpPr>
            <p:cNvPr id="17" name="Explosion 2 16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0664369">
              <a:off x="7039011" y="3561803"/>
              <a:ext cx="487736" cy="524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hit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806193" y="4374059"/>
            <a:ext cx="990002" cy="769441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12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6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-3.05556E-6 0.25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8" grpId="0"/>
      <p:bldP spid="9" grpId="0"/>
      <p:bldP spid="11" grpId="0"/>
      <p:bldP spid="12" grpId="0"/>
      <p:bldP spid="12" grpId="1"/>
      <p:bldP spid="15" grpId="0" animBg="1"/>
      <p:bldP spid="15" grpId="1" animBg="1"/>
      <p:bldP spid="19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948" y="1200151"/>
            <a:ext cx="5750653" cy="3394472"/>
          </a:xfrm>
        </p:spPr>
        <p:txBody>
          <a:bodyPr/>
          <a:lstStyle/>
          <a:p>
            <a:pPr lvl="0">
              <a:spcBef>
                <a:spcPts val="1800"/>
              </a:spcBef>
              <a:defRPr/>
            </a:pPr>
            <a:r>
              <a:rPr lang="ru-RU" sz="2800" dirty="0">
                <a:solidFill>
                  <a:srgbClr val="FF0000"/>
                </a:solidFill>
              </a:rPr>
              <a:t>Промах в кэш </a:t>
            </a:r>
            <a:r>
              <a:rPr lang="ru-RU" sz="2800" i="1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miss)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Данные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ru-RU" sz="2000" b="1" dirty="0">
                <a:solidFill>
                  <a:sysClr val="windowText" lastClr="000000"/>
                </a:solidFill>
              </a:rPr>
              <a:t>не </a:t>
            </a:r>
            <a:r>
              <a:rPr lang="ru-RU" sz="2000" dirty="0">
                <a:solidFill>
                  <a:sysClr val="windowText" lastClr="000000"/>
                </a:solidFill>
              </a:rPr>
              <a:t>находятся в кэше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Кэш загружает данные из </a:t>
            </a:r>
            <a:r>
              <a:rPr lang="ru-RU" sz="2000" dirty="0" smtClean="0">
                <a:solidFill>
                  <a:sysClr val="windowText" lastClr="000000"/>
                </a:solidFill>
              </a:rPr>
              <a:t>памяти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После данные возвращаются </a:t>
            </a:r>
            <a:r>
              <a:rPr lang="ru-RU" sz="2000" dirty="0" smtClean="0">
                <a:solidFill>
                  <a:sysClr val="windowText" lastClr="000000"/>
                </a:solidFill>
              </a:rPr>
              <a:t>потребителю</a:t>
            </a:r>
          </a:p>
          <a:p>
            <a:pPr lvl="1">
              <a:spcBef>
                <a:spcPts val="600"/>
              </a:spcBef>
              <a:defRPr/>
            </a:pPr>
            <a:r>
              <a:rPr lang="ru-RU" sz="2000" dirty="0" smtClean="0">
                <a:solidFill>
                  <a:sysClr val="windowText" lastClr="000000"/>
                </a:solidFill>
              </a:rPr>
              <a:t>Данные размещаются в кэше </a:t>
            </a:r>
            <a:r>
              <a:rPr lang="ru-RU" sz="2000" i="1" dirty="0" smtClean="0">
                <a:solidFill>
                  <a:sysClr val="windowText" lastClr="000000"/>
                </a:solidFill>
              </a:rPr>
              <a:t>(</a:t>
            </a:r>
            <a:r>
              <a:rPr lang="en-US" sz="2000" i="1" dirty="0" smtClean="0">
                <a:solidFill>
                  <a:sysClr val="windowText" lastClr="000000"/>
                </a:solidFill>
              </a:rPr>
              <a:t>fill)</a:t>
            </a:r>
            <a:endParaRPr lang="ru-RU" sz="2000" i="1" dirty="0">
              <a:solidFill>
                <a:sysClr val="windowText" lastClr="000000"/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Производится </a:t>
            </a:r>
            <a:r>
              <a:rPr lang="ru-RU" sz="2000" dirty="0" smtClean="0">
                <a:solidFill>
                  <a:sysClr val="windowText" lastClr="000000"/>
                </a:solidFill>
              </a:rPr>
              <a:t>вытеснение </a:t>
            </a:r>
            <a:r>
              <a:rPr lang="ru-RU" sz="2000" dirty="0">
                <a:solidFill>
                  <a:sysClr val="windowText" lastClr="000000"/>
                </a:solidFill>
              </a:rPr>
              <a:t>других </a:t>
            </a:r>
            <a:r>
              <a:rPr lang="ru-RU" sz="2000" dirty="0" smtClean="0">
                <a:solidFill>
                  <a:sysClr val="windowText" lastClr="000000"/>
                </a:solidFill>
              </a:rPr>
              <a:t>данных</a:t>
            </a:r>
            <a:r>
              <a:rPr lang="en-US" sz="2000" dirty="0">
                <a:solidFill>
                  <a:sysClr val="windowText" lastClr="000000"/>
                </a:solidFill>
              </a:rPr>
              <a:t/>
            </a:r>
            <a:br>
              <a:rPr lang="en-US" sz="2000" dirty="0">
                <a:solidFill>
                  <a:sysClr val="windowText" lastClr="000000"/>
                </a:solidFill>
              </a:rPr>
            </a:br>
            <a:r>
              <a:rPr lang="en-US" sz="2000" i="1" dirty="0" smtClean="0">
                <a:solidFill>
                  <a:sysClr val="windowText" lastClr="000000"/>
                </a:solidFill>
              </a:rPr>
              <a:t>(eviction)</a:t>
            </a:r>
            <a:endParaRPr lang="en-US" sz="2400" i="1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20" name="U-Turn Arrow 19"/>
          <p:cNvSpPr/>
          <p:nvPr/>
        </p:nvSpPr>
        <p:spPr>
          <a:xfrm rot="16200000">
            <a:off x="6769438" y="2437426"/>
            <a:ext cx="412029" cy="529229"/>
          </a:xfrm>
          <a:prstGeom prst="uturnArrow">
            <a:avLst>
              <a:gd name="adj1" fmla="val 29722"/>
              <a:gd name="adj2" fmla="val 25000"/>
              <a:gd name="adj3" fmla="val 25000"/>
              <a:gd name="adj4" fmla="val 43750"/>
              <a:gd name="adj5" fmla="val 98263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U-Turn Arrow 20"/>
          <p:cNvSpPr/>
          <p:nvPr/>
        </p:nvSpPr>
        <p:spPr>
          <a:xfrm>
            <a:off x="7849822" y="2917633"/>
            <a:ext cx="678565" cy="660698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65134"/>
              </p:ext>
            </p:extLst>
          </p:nvPr>
        </p:nvGraphicFramePr>
        <p:xfrm>
          <a:off x="7665156" y="2456960"/>
          <a:ext cx="965200" cy="600075"/>
        </p:xfrm>
        <a:graphic>
          <a:graphicData uri="http://schemas.openxmlformats.org/drawingml/2006/table">
            <a:tbl>
              <a:tblPr/>
              <a:tblGrid>
                <a:gridCol w="355600"/>
                <a:gridCol w="609600"/>
              </a:tblGrid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43601" y="1230154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65157" y="1951938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/>
                <a:cs typeface="+mn-cs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27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550717"/>
              </p:ext>
            </p:extLst>
          </p:nvPr>
        </p:nvGraphicFramePr>
        <p:xfrm>
          <a:off x="5886832" y="1732951"/>
          <a:ext cx="927100" cy="2097405"/>
        </p:xfrm>
        <a:graphic>
          <a:graphicData uri="http://schemas.openxmlformats.org/drawingml/2006/table">
            <a:tbl>
              <a:tblPr/>
              <a:tblGrid>
                <a:gridCol w="317500"/>
                <a:gridCol w="609600"/>
              </a:tblGrid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1485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54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725407" y="354764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06949" y="272999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53217" y="229180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06637" y="2208509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spcBef>
                <a:spcPts val="0"/>
              </a:spcBef>
              <a:spcAft>
                <a:spcPts val="0"/>
              </a:spcAft>
            </a:pPr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31710" y="2759829"/>
            <a:ext cx="585216" cy="138859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 rot="180444">
            <a:off x="7558728" y="2567248"/>
            <a:ext cx="582187" cy="372293"/>
            <a:chOff x="7086600" y="3613666"/>
            <a:chExt cx="533400" cy="533400"/>
          </a:xfrm>
        </p:grpSpPr>
        <p:sp>
          <p:nvSpPr>
            <p:cNvPr id="34" name="Explosion 2 33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1236044">
              <a:off x="7099112" y="3635758"/>
              <a:ext cx="467332" cy="440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miss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8025995" y="2461948"/>
            <a:ext cx="596686" cy="143412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29434" y="2467166"/>
            <a:ext cx="192711" cy="138499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2</a:t>
            </a:r>
            <a:endParaRPr lang="ru-RU" sz="900" dirty="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42201" y="2463071"/>
            <a:ext cx="192711" cy="138499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93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01833" y="272452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9880" y="3381314"/>
            <a:ext cx="596686" cy="143412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09880" y="3381314"/>
            <a:ext cx="596686" cy="143412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48782" y="4273888"/>
            <a:ext cx="990002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CPU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3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47 L 4.44444E-6 0.00023 L 4.44444E-6 -0.05926 C 4.44444E-6 -0.06968 0.00017 -0.0801 0.00034 -0.09051 C 0.00121 -0.10278 0.00225 -0.11482 0.00312 -0.12686 L 0.01076 -0.14283 L 0.01875 -0.1544 L 0.03333 -0.16343 L 0.05017 -0.16875 L 0.07326 -0.16945 C 0.0842 -0.16991 0.09513 -0.17824 0.11666 -0.1801 C 0.13802 -0.18195 0.18368 -0.18033 0.19809 -0.17963 " pathEditMode="relative" rAng="0" ptsTypes="AAAAAAAAAAAA">
                                      <p:cBhvr>
                                        <p:cTn id="5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09 -0.17963 L 0.19826 0.11504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36" grpId="0" animBg="1"/>
      <p:bldP spid="37" grpId="0" animBg="1"/>
      <p:bldP spid="38" grpId="0" animBg="1"/>
      <p:bldP spid="39" grpId="0"/>
      <p:bldP spid="39" grpId="1"/>
      <p:bldP spid="40" grpId="0" animBg="1"/>
      <p:bldP spid="41" grpId="0" animBg="1"/>
      <p:bldP spid="41" grpId="1" animBg="1"/>
      <p:bldP spid="41" grpId="2" animBg="1"/>
      <p:bldP spid="41" grpId="3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77" y="0"/>
            <a:ext cx="8229600" cy="857250"/>
          </a:xfrm>
        </p:spPr>
        <p:txBody>
          <a:bodyPr/>
          <a:lstStyle/>
          <a:p>
            <a:r>
              <a:rPr lang="ru-RU" dirty="0" smtClean="0"/>
              <a:t>Полностью ассоциативный кэш</a:t>
            </a:r>
            <a:endParaRPr lang="ru-RU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07211"/>
              </p:ext>
            </p:extLst>
          </p:nvPr>
        </p:nvGraphicFramePr>
        <p:xfrm>
          <a:off x="7408791" y="1977552"/>
          <a:ext cx="1503680" cy="1734620"/>
        </p:xfrm>
        <a:graphic>
          <a:graphicData uri="http://schemas.openxmlformats.org/drawingml/2006/table">
            <a:tbl>
              <a:tblPr/>
              <a:tblGrid>
                <a:gridCol w="1503680"/>
              </a:tblGrid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7948380" y="3723727"/>
            <a:ext cx="939681" cy="929282"/>
            <a:chOff x="3762848" y="5197000"/>
            <a:chExt cx="939681" cy="1239043"/>
          </a:xfrm>
        </p:grpSpPr>
        <p:sp>
          <p:nvSpPr>
            <p:cNvPr id="53" name="Line 128"/>
            <p:cNvSpPr>
              <a:spLocks noChangeShapeType="1"/>
            </p:cNvSpPr>
            <p:nvPr/>
          </p:nvSpPr>
          <p:spPr bwMode="auto">
            <a:xfrm flipH="1" flipV="1">
              <a:off x="4232689" y="5197000"/>
              <a:ext cx="0" cy="752476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62848" y="5943600"/>
              <a:ext cx="9396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данные</a:t>
              </a:r>
            </a:p>
          </p:txBody>
        </p:sp>
      </p:grp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0" y="739924"/>
            <a:ext cx="5637475" cy="435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Линия может находиться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 любой ячейке кэша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Адрес разбивается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на: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Смещение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байта внутри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линии </a:t>
            </a:r>
            <a:r>
              <a:rPr lang="en-US" sz="1800" noProof="0" dirty="0" smtClean="0">
                <a:solidFill>
                  <a:sysClr val="windowText" lastClr="000000"/>
                </a:solidFill>
                <a:latin typeface="Calibri"/>
              </a:rPr>
              <a:t>(</a:t>
            </a:r>
            <a:r>
              <a:rPr lang="en-US" sz="1800" i="1" dirty="0" smtClean="0">
                <a:solidFill>
                  <a:sysClr val="windowText" lastClr="000000"/>
                </a:solidFill>
                <a:latin typeface="Calibri"/>
              </a:rPr>
              <a:t>offset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Идентификатор,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или </a:t>
            </a:r>
            <a:r>
              <a:rPr kumimoji="0" lang="ru-RU" sz="18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тэг</a:t>
            </a:r>
          </a:p>
          <a:p>
            <a:pPr marL="400050">
              <a:spcBef>
                <a:spcPts val="600"/>
              </a:spcBef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Тэги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кэша сравниваются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 искомым тэгом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Если есть совпадение,</a:t>
            </a:r>
            <a:b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генерируется попадание</a:t>
            </a:r>
          </a:p>
          <a:p>
            <a:pPr marL="400050">
              <a:spcBef>
                <a:spcPts val="600"/>
              </a:spcBef>
              <a:defRPr/>
            </a:pPr>
            <a:r>
              <a:rPr lang="ru-RU" sz="2000" dirty="0" smtClean="0">
                <a:solidFill>
                  <a:sysClr val="windowText" lastClr="000000"/>
                </a:solidFill>
              </a:rPr>
              <a:t>Проблемы:</a:t>
            </a:r>
          </a:p>
          <a:p>
            <a:pPr lvl="1">
              <a:spcBef>
                <a:spcPts val="600"/>
              </a:spcBef>
              <a:defRPr/>
            </a:pPr>
            <a:r>
              <a:rPr lang="ru-RU" sz="1800" dirty="0">
                <a:solidFill>
                  <a:sysClr val="windowText" lastClr="000000"/>
                </a:solidFill>
                <a:latin typeface="Calibri"/>
              </a:rPr>
              <a:t>Большой размер </a:t>
            </a:r>
            <a:r>
              <a:rPr lang="ru-RU" sz="1800" dirty="0" smtClean="0">
                <a:solidFill>
                  <a:sysClr val="windowText" lastClr="000000"/>
                </a:solidFill>
                <a:latin typeface="Calibri"/>
              </a:rPr>
              <a:t>ячейки:</a:t>
            </a:r>
            <a:br>
              <a:rPr lang="ru-RU" sz="180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ru-RU" sz="1800" dirty="0" smtClean="0">
                <a:solidFill>
                  <a:sysClr val="windowText" lastClr="000000"/>
                </a:solidFill>
                <a:latin typeface="Calibri"/>
              </a:rPr>
              <a:t>данные </a:t>
            </a:r>
            <a:r>
              <a:rPr lang="ru-RU" sz="1800" dirty="0">
                <a:solidFill>
                  <a:sysClr val="windowText" lastClr="000000"/>
                </a:solidFill>
                <a:latin typeface="Calibri"/>
              </a:rPr>
              <a:t>+ тэг + </a:t>
            </a:r>
            <a:r>
              <a:rPr lang="ru-RU" sz="1800" dirty="0" smtClean="0">
                <a:solidFill>
                  <a:sysClr val="windowText" lastClr="000000"/>
                </a:solidFill>
                <a:latin typeface="Calibri"/>
              </a:rPr>
              <a:t>компаратор</a:t>
            </a:r>
          </a:p>
          <a:p>
            <a:pPr lvl="1">
              <a:spcBef>
                <a:spcPts val="600"/>
              </a:spcBef>
              <a:defRPr/>
            </a:pPr>
            <a:r>
              <a:rPr lang="ru-RU" sz="1800" dirty="0" smtClean="0">
                <a:solidFill>
                  <a:sysClr val="windowText" lastClr="000000"/>
                </a:solidFill>
                <a:latin typeface="Calibri"/>
              </a:rPr>
              <a:t>Большой критический путь поиска ячейки</a:t>
            </a:r>
            <a:endParaRPr lang="en-US" sz="1800" dirty="0">
              <a:solidFill>
                <a:sysClr val="windowText" lastClr="000000"/>
              </a:solidFill>
              <a:latin typeface="Calibri"/>
            </a:endParaRPr>
          </a:p>
          <a:p>
            <a:pPr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ru-RU" sz="2400" b="0" i="0" u="none" strike="noStrike" kern="120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5827" y="17288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>
                <a:solidFill>
                  <a:prstClr val="black"/>
                </a:solidFill>
                <a:latin typeface="Calibri"/>
                <a:cs typeface="+mn-cs"/>
              </a:rPr>
              <a:t>511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98871" y="1756961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  <a:cs typeface="+mn-cs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424889" y="2003154"/>
            <a:ext cx="1350050" cy="2926855"/>
            <a:chOff x="6201758" y="2863375"/>
            <a:chExt cx="1350050" cy="3902473"/>
          </a:xfrm>
        </p:grpSpPr>
        <p:sp>
          <p:nvSpPr>
            <p:cNvPr id="59" name="Line 114"/>
            <p:cNvSpPr>
              <a:spLocks noChangeShapeType="1"/>
            </p:cNvSpPr>
            <p:nvPr/>
          </p:nvSpPr>
          <p:spPr bwMode="auto">
            <a:xfrm>
              <a:off x="6713060" y="2886553"/>
              <a:ext cx="0" cy="24812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0" name="Line 115"/>
            <p:cNvSpPr>
              <a:spLocks noChangeShapeType="1"/>
            </p:cNvSpPr>
            <p:nvPr/>
          </p:nvSpPr>
          <p:spPr bwMode="auto">
            <a:xfrm>
              <a:off x="6780370" y="3115153"/>
              <a:ext cx="0" cy="22526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1" name="Line 116"/>
            <p:cNvSpPr>
              <a:spLocks noChangeShapeType="1"/>
            </p:cNvSpPr>
            <p:nvPr/>
          </p:nvSpPr>
          <p:spPr bwMode="auto">
            <a:xfrm flipH="1">
              <a:off x="6992597" y="4948715"/>
              <a:ext cx="0" cy="41751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2" name="Oval 117"/>
            <p:cNvSpPr>
              <a:spLocks noChangeAspect="1" noChangeArrowheads="1"/>
            </p:cNvSpPr>
            <p:nvPr/>
          </p:nvSpPr>
          <p:spPr bwMode="auto">
            <a:xfrm>
              <a:off x="6686708" y="286337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3" name="Oval 118"/>
            <p:cNvSpPr>
              <a:spLocks noChangeAspect="1" noChangeArrowheads="1"/>
            </p:cNvSpPr>
            <p:nvPr/>
          </p:nvSpPr>
          <p:spPr bwMode="auto">
            <a:xfrm>
              <a:off x="6754335" y="3083403"/>
              <a:ext cx="50800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4" name="Oval 119"/>
            <p:cNvSpPr>
              <a:spLocks noChangeAspect="1" noChangeArrowheads="1"/>
            </p:cNvSpPr>
            <p:nvPr/>
          </p:nvSpPr>
          <p:spPr bwMode="auto">
            <a:xfrm>
              <a:off x="6965473" y="491696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5" name="Line 126"/>
            <p:cNvSpPr>
              <a:spLocks noChangeShapeType="1"/>
            </p:cNvSpPr>
            <p:nvPr/>
          </p:nvSpPr>
          <p:spPr bwMode="auto">
            <a:xfrm flipH="1" flipV="1">
              <a:off x="6862920" y="5657373"/>
              <a:ext cx="0" cy="34488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13061" y="4910616"/>
              <a:ext cx="3433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…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01758" y="5904073"/>
              <a:ext cx="1350050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попадание/</a:t>
              </a:r>
              <a:b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</a:b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промах</a:t>
              </a:r>
            </a:p>
          </p:txBody>
        </p:sp>
        <p:sp>
          <p:nvSpPr>
            <p:cNvPr id="68" name="Flowchart: Delay 18"/>
            <p:cNvSpPr/>
            <p:nvPr/>
          </p:nvSpPr>
          <p:spPr bwMode="auto">
            <a:xfrm rot="5400000" flipH="1">
              <a:off x="6597806" y="5263433"/>
              <a:ext cx="505843" cy="51064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F2F2F2"/>
            </a:solidFill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20230" y="1335689"/>
            <a:ext cx="1179647" cy="2317194"/>
            <a:chOff x="5997098" y="1973423"/>
            <a:chExt cx="1179647" cy="3089592"/>
          </a:xfrm>
        </p:grpSpPr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6219348" y="1973423"/>
              <a:ext cx="0" cy="2937193"/>
            </a:xfrm>
            <a:prstGeom prst="line">
              <a:avLst/>
            </a:prstGeom>
            <a:noFill/>
            <a:ln w="12700">
              <a:solidFill>
                <a:srgbClr val="9BBB59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71" name="Group 96"/>
            <p:cNvGrpSpPr>
              <a:grpSpLocks/>
            </p:cNvGrpSpPr>
            <p:nvPr/>
          </p:nvGrpSpPr>
          <p:grpSpPr bwMode="auto">
            <a:xfrm>
              <a:off x="5997098" y="2777015"/>
              <a:ext cx="644525" cy="228600"/>
              <a:chOff x="3719" y="1824"/>
              <a:chExt cx="406" cy="144"/>
            </a:xfrm>
          </p:grpSpPr>
          <p:sp>
            <p:nvSpPr>
              <p:cNvPr id="87" name="AutoShape 97"/>
              <p:cNvSpPr>
                <a:spLocks noChangeArrowheads="1"/>
              </p:cNvSpPr>
              <p:nvPr/>
            </p:nvSpPr>
            <p:spPr bwMode="auto">
              <a:xfrm rot="5400000" flipV="1">
                <a:off x="4009" y="1851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=</a:t>
                </a:r>
              </a:p>
            </p:txBody>
          </p:sp>
          <p:sp>
            <p:nvSpPr>
              <p:cNvPr id="88" name="Line 98"/>
              <p:cNvSpPr>
                <a:spLocks noChangeShapeType="1"/>
              </p:cNvSpPr>
              <p:nvPr/>
            </p:nvSpPr>
            <p:spPr bwMode="auto">
              <a:xfrm>
                <a:off x="3852" y="1852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9" name="Oval 99"/>
              <p:cNvSpPr>
                <a:spLocks noChangeAspect="1" noChangeArrowheads="1"/>
              </p:cNvSpPr>
              <p:nvPr/>
            </p:nvSpPr>
            <p:spPr bwMode="auto">
              <a:xfrm>
                <a:off x="3842" y="1834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90" name="Line 100"/>
              <p:cNvSpPr>
                <a:spLocks noChangeShapeType="1"/>
              </p:cNvSpPr>
              <p:nvPr/>
            </p:nvSpPr>
            <p:spPr bwMode="auto">
              <a:xfrm>
                <a:off x="3719" y="1936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72" name="Group 101"/>
            <p:cNvGrpSpPr>
              <a:grpSpLocks/>
            </p:cNvGrpSpPr>
            <p:nvPr/>
          </p:nvGrpSpPr>
          <p:grpSpPr bwMode="auto">
            <a:xfrm>
              <a:off x="5997098" y="3005615"/>
              <a:ext cx="644525" cy="228600"/>
              <a:chOff x="3719" y="1968"/>
              <a:chExt cx="406" cy="144"/>
            </a:xfrm>
          </p:grpSpPr>
          <p:sp>
            <p:nvSpPr>
              <p:cNvPr id="83" name="AutoShape 102"/>
              <p:cNvSpPr>
                <a:spLocks noChangeArrowheads="1"/>
              </p:cNvSpPr>
              <p:nvPr/>
            </p:nvSpPr>
            <p:spPr bwMode="auto">
              <a:xfrm rot="5400000" flipV="1">
                <a:off x="4009" y="1995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=</a:t>
                </a:r>
              </a:p>
            </p:txBody>
          </p:sp>
          <p:sp>
            <p:nvSpPr>
              <p:cNvPr id="84" name="Line 103"/>
              <p:cNvSpPr>
                <a:spLocks noChangeShapeType="1"/>
              </p:cNvSpPr>
              <p:nvPr/>
            </p:nvSpPr>
            <p:spPr bwMode="auto">
              <a:xfrm>
                <a:off x="3852" y="1996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5" name="Oval 104"/>
              <p:cNvSpPr>
                <a:spLocks noChangeAspect="1" noChangeArrowheads="1"/>
              </p:cNvSpPr>
              <p:nvPr/>
            </p:nvSpPr>
            <p:spPr bwMode="auto">
              <a:xfrm>
                <a:off x="3841" y="1978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6" name="Line 105"/>
              <p:cNvSpPr>
                <a:spLocks noChangeShapeType="1"/>
              </p:cNvSpPr>
              <p:nvPr/>
            </p:nvSpPr>
            <p:spPr bwMode="auto">
              <a:xfrm>
                <a:off x="3719" y="2080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73" name="Group 106"/>
            <p:cNvGrpSpPr>
              <a:grpSpLocks/>
            </p:cNvGrpSpPr>
            <p:nvPr/>
          </p:nvGrpSpPr>
          <p:grpSpPr bwMode="auto">
            <a:xfrm>
              <a:off x="5997098" y="4834415"/>
              <a:ext cx="644525" cy="228600"/>
              <a:chOff x="3719" y="3120"/>
              <a:chExt cx="406" cy="144"/>
            </a:xfrm>
          </p:grpSpPr>
          <p:sp>
            <p:nvSpPr>
              <p:cNvPr id="79" name="AutoShape 107"/>
              <p:cNvSpPr>
                <a:spLocks noChangeArrowheads="1"/>
              </p:cNvSpPr>
              <p:nvPr/>
            </p:nvSpPr>
            <p:spPr bwMode="auto">
              <a:xfrm rot="5400000" flipV="1">
                <a:off x="4009" y="3147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=</a:t>
                </a:r>
              </a:p>
            </p:txBody>
          </p:sp>
          <p:sp>
            <p:nvSpPr>
              <p:cNvPr id="80" name="Line 108"/>
              <p:cNvSpPr>
                <a:spLocks noChangeShapeType="1"/>
              </p:cNvSpPr>
              <p:nvPr/>
            </p:nvSpPr>
            <p:spPr bwMode="auto">
              <a:xfrm>
                <a:off x="3852" y="3158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1" name="Oval 109"/>
              <p:cNvSpPr>
                <a:spLocks noChangeAspect="1" noChangeArrowheads="1"/>
              </p:cNvSpPr>
              <p:nvPr/>
            </p:nvSpPr>
            <p:spPr bwMode="auto">
              <a:xfrm>
                <a:off x="3842" y="3141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2" name="Line 110"/>
              <p:cNvSpPr>
                <a:spLocks noChangeShapeType="1"/>
              </p:cNvSpPr>
              <p:nvPr/>
            </p:nvSpPr>
            <p:spPr bwMode="auto">
              <a:xfrm>
                <a:off x="3719" y="3232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sp>
          <p:nvSpPr>
            <p:cNvPr id="74" name="Line 111"/>
            <p:cNvSpPr>
              <a:spLocks noChangeShapeType="1"/>
            </p:cNvSpPr>
            <p:nvPr/>
          </p:nvSpPr>
          <p:spPr bwMode="auto">
            <a:xfrm>
              <a:off x="6641623" y="49487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75" name="Line 112"/>
            <p:cNvSpPr>
              <a:spLocks noChangeShapeType="1"/>
            </p:cNvSpPr>
            <p:nvPr/>
          </p:nvSpPr>
          <p:spPr bwMode="auto">
            <a:xfrm>
              <a:off x="6641623" y="28913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76" name="Line 113"/>
            <p:cNvSpPr>
              <a:spLocks noChangeShapeType="1"/>
            </p:cNvSpPr>
            <p:nvPr/>
          </p:nvSpPr>
          <p:spPr bwMode="auto">
            <a:xfrm>
              <a:off x="6641623" y="311356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24900" y="3252095"/>
              <a:ext cx="30809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…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68647" y="3252095"/>
              <a:ext cx="30809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…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553536" y="1440271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>
                <a:solidFill>
                  <a:prstClr val="black"/>
                </a:solidFill>
                <a:latin typeface="Calibri"/>
                <a:cs typeface="+mn-cs"/>
              </a:rPr>
              <a:t>Массив</a:t>
            </a:r>
            <a:endParaRPr lang="en-US" sz="1400" b="1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>
                <a:solidFill>
                  <a:prstClr val="black"/>
                </a:solidFill>
                <a:latin typeface="Calibri"/>
                <a:cs typeface="+mn-cs"/>
              </a:rPr>
              <a:t>тегов</a:t>
            </a:r>
            <a:endParaRPr lang="ru-RU" sz="1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29000" y="1440271"/>
            <a:ext cx="782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>
                <a:solidFill>
                  <a:prstClr val="black"/>
                </a:solidFill>
                <a:latin typeface="Calibri"/>
                <a:cs typeface="+mn-cs"/>
              </a:rPr>
              <a:t>Массив</a:t>
            </a:r>
            <a:endParaRPr lang="en-US" sz="1400" b="1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>
                <a:solidFill>
                  <a:prstClr val="black"/>
                </a:solidFill>
                <a:latin typeface="Calibri"/>
                <a:cs typeface="+mn-cs"/>
              </a:rPr>
              <a:t>данных</a:t>
            </a:r>
            <a:endParaRPr lang="ru-RU" sz="1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8465"/>
              </p:ext>
            </p:extLst>
          </p:nvPr>
        </p:nvGraphicFramePr>
        <p:xfrm>
          <a:off x="5567145" y="948498"/>
          <a:ext cx="2933700" cy="382905"/>
        </p:xfrm>
        <a:graphic>
          <a:graphicData uri="http://schemas.openxmlformats.org/drawingml/2006/table">
            <a:tbl>
              <a:tblPr/>
              <a:tblGrid>
                <a:gridCol w="2311400"/>
                <a:gridCol w="317500"/>
                <a:gridCol w="304800"/>
              </a:tblGrid>
              <a:tr h="1771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Тэг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номе</a:t>
                      </a:r>
                      <a:r>
                        <a:rPr lang="ru-RU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 линии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Смещение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6094524" y="739923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2000" b="1" dirty="0" smtClean="0">
                <a:solidFill>
                  <a:prstClr val="black"/>
                </a:solidFill>
                <a:latin typeface="Calibri"/>
                <a:cs typeface="+mn-cs"/>
              </a:rPr>
              <a:t>Адрес</a:t>
            </a:r>
            <a:endParaRPr lang="ru-RU" sz="20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193652" y="1330091"/>
            <a:ext cx="449139" cy="2390657"/>
            <a:chOff x="7970520" y="1965959"/>
            <a:chExt cx="449139" cy="3187542"/>
          </a:xfrm>
        </p:grpSpPr>
        <p:cxnSp>
          <p:nvCxnSpPr>
            <p:cNvPr id="96" name="Elbow Connector 95"/>
            <p:cNvCxnSpPr/>
            <p:nvPr/>
          </p:nvCxnSpPr>
          <p:spPr>
            <a:xfrm rot="16200000" flipH="1">
              <a:off x="7767337" y="2169142"/>
              <a:ext cx="855505" cy="449139"/>
            </a:xfrm>
            <a:prstGeom prst="bentConnector3">
              <a:avLst>
                <a:gd name="adj1" fmla="val 19716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>
            <a:xfrm>
              <a:off x="841965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98091"/>
              </p:ext>
            </p:extLst>
          </p:nvPr>
        </p:nvGraphicFramePr>
        <p:xfrm>
          <a:off x="5320911" y="1976485"/>
          <a:ext cx="901700" cy="1734620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</a:tblGrid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77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91" grpId="0"/>
      <p:bldP spid="92" grpId="0"/>
      <p:bldP spid="94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80"/>
            <a:ext cx="8229600" cy="857250"/>
          </a:xfrm>
        </p:spPr>
        <p:txBody>
          <a:bodyPr/>
          <a:lstStyle/>
          <a:p>
            <a:r>
              <a:rPr lang="ru-RU" dirty="0" smtClean="0"/>
              <a:t>Кэш с прямым отображением</a:t>
            </a:r>
            <a:endParaRPr lang="ru-RU" dirty="0"/>
          </a:p>
        </p:txBody>
      </p:sp>
      <p:sp>
        <p:nvSpPr>
          <p:cNvPr id="41" name="Content Placeholder 1"/>
          <p:cNvSpPr txBox="1">
            <a:spLocks/>
          </p:cNvSpPr>
          <p:nvPr/>
        </p:nvSpPr>
        <p:spPr bwMode="auto">
          <a:xfrm>
            <a:off x="83890" y="742077"/>
            <a:ext cx="483976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r>
              <a:rPr lang="ru-RU" sz="2000" dirty="0">
                <a:solidFill>
                  <a:sysClr val="windowText" lastClr="000000"/>
                </a:solidFill>
              </a:rPr>
              <a:t>Линия может находиться </a:t>
            </a:r>
            <a:r>
              <a:rPr lang="ru-RU" sz="2000" b="1" dirty="0">
                <a:solidFill>
                  <a:sysClr val="windowText" lastClr="000000"/>
                </a:solidFill>
              </a:rPr>
              <a:t>в </a:t>
            </a:r>
            <a:r>
              <a:rPr lang="ru-RU" sz="2000" b="1" dirty="0" smtClean="0">
                <a:solidFill>
                  <a:sysClr val="windowText" lastClr="000000"/>
                </a:solidFill>
              </a:rPr>
              <a:t>одной </a:t>
            </a:r>
            <a:r>
              <a:rPr lang="ru-RU" sz="2000" dirty="0">
                <a:solidFill>
                  <a:sysClr val="windowText" lastClr="000000"/>
                </a:solidFill>
              </a:rPr>
              <a:t>ячейке </a:t>
            </a:r>
            <a:r>
              <a:rPr lang="ru-RU" sz="2000" dirty="0" smtClean="0">
                <a:solidFill>
                  <a:sysClr val="windowText" lastClr="000000"/>
                </a:solidFill>
              </a:rPr>
              <a:t>кэша</a:t>
            </a:r>
          </a:p>
          <a:p>
            <a:pPr lvl="0">
              <a:spcBef>
                <a:spcPts val="1200"/>
              </a:spcBef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Адрес разбивается на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Смещение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№ сета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номер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ячейки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18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Тэг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Calibri"/>
              </a:rPr>
              <a:t>Работает быстрее и требует меньше оборудования</a:t>
            </a:r>
            <a:endParaRPr lang="ru-RU" sz="2000" noProof="0" dirty="0" smtClean="0">
              <a:solidFill>
                <a:schemeClr val="accent3">
                  <a:lumMod val="75000"/>
                </a:schemeClr>
              </a:solidFill>
              <a:latin typeface="Calibri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000" noProof="0" dirty="0" smtClean="0">
                <a:solidFill>
                  <a:srgbClr val="FF0000"/>
                </a:solidFill>
                <a:latin typeface="Calibri"/>
              </a:rPr>
              <a:t>Вносит конфликты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Если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блок</a:t>
            </a:r>
            <a:r>
              <a:rPr lang="ru-RU" sz="1800" dirty="0">
                <a:solidFill>
                  <a:srgbClr val="FF0000"/>
                </a:solidFill>
                <a:latin typeface="Calibri"/>
              </a:rPr>
              <a:t>и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имеют одинаковый </a:t>
            </a:r>
            <a:r>
              <a:rPr lang="ru-RU" sz="1800" noProof="0" dirty="0" smtClean="0">
                <a:solidFill>
                  <a:srgbClr val="FF0000"/>
                </a:solidFill>
                <a:latin typeface="Calibri"/>
              </a:rPr>
              <a:t>№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сета, только один может находиться в кэше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705011" y="3611788"/>
            <a:ext cx="939681" cy="1005126"/>
            <a:chOff x="3492560" y="5095875"/>
            <a:chExt cx="939681" cy="1340168"/>
          </a:xfrm>
        </p:grpSpPr>
        <p:sp>
          <p:nvSpPr>
            <p:cNvPr id="43" name="Line 128"/>
            <p:cNvSpPr>
              <a:spLocks noChangeShapeType="1"/>
            </p:cNvSpPr>
            <p:nvPr/>
          </p:nvSpPr>
          <p:spPr bwMode="auto">
            <a:xfrm flipH="1" flipV="1">
              <a:off x="3962400" y="5095875"/>
              <a:ext cx="0" cy="8382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92560" y="5943600"/>
              <a:ext cx="9396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данные</a:t>
              </a: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25592"/>
              </p:ext>
            </p:extLst>
          </p:nvPr>
        </p:nvGraphicFramePr>
        <p:xfrm>
          <a:off x="5355450" y="1941458"/>
          <a:ext cx="3352800" cy="1734620"/>
        </p:xfrm>
        <a:graphic>
          <a:graphicData uri="http://schemas.openxmlformats.org/drawingml/2006/table">
            <a:tbl>
              <a:tblPr/>
              <a:tblGrid>
                <a:gridCol w="609600"/>
                <a:gridCol w="533400"/>
                <a:gridCol w="934720"/>
                <a:gridCol w="1275080"/>
              </a:tblGrid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00992" y="1536199"/>
            <a:ext cx="167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>
                <a:solidFill>
                  <a:prstClr val="black"/>
                </a:solidFill>
                <a:latin typeface="Calibri"/>
                <a:cs typeface="+mn-cs"/>
              </a:rPr>
              <a:t>Массив тэгов</a:t>
            </a:r>
            <a:endParaRPr lang="ru-RU" sz="1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54319" y="1404176"/>
            <a:ext cx="782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>
                <a:solidFill>
                  <a:prstClr val="black"/>
                </a:solidFill>
                <a:latin typeface="Calibri"/>
                <a:cs typeface="+mn-cs"/>
              </a:rPr>
              <a:t>Массив</a:t>
            </a:r>
            <a:br>
              <a:rPr lang="ru-RU" sz="1400" b="1" dirty="0" smtClean="0">
                <a:solidFill>
                  <a:prstClr val="black"/>
                </a:solidFill>
                <a:latin typeface="Calibri"/>
                <a:cs typeface="+mn-cs"/>
              </a:rPr>
            </a:br>
            <a:r>
              <a:rPr lang="ru-RU" sz="1400" b="1" dirty="0" smtClean="0">
                <a:solidFill>
                  <a:prstClr val="black"/>
                </a:solidFill>
                <a:latin typeface="Calibri"/>
                <a:cs typeface="+mn-cs"/>
              </a:rPr>
              <a:t>данных</a:t>
            </a:r>
            <a:endParaRPr lang="ru-RU" sz="1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211425" y="1300856"/>
            <a:ext cx="224604" cy="2383798"/>
            <a:chOff x="8211425" y="1975104"/>
            <a:chExt cx="224604" cy="3178397"/>
          </a:xfrm>
        </p:grpSpPr>
        <p:cxnSp>
          <p:nvCxnSpPr>
            <p:cNvPr id="52" name="Elbow Connector 51"/>
            <p:cNvCxnSpPr/>
            <p:nvPr/>
          </p:nvCxnSpPr>
          <p:spPr>
            <a:xfrm rot="16200000" flipH="1">
              <a:off x="7900547" y="2285982"/>
              <a:ext cx="846360" cy="224603"/>
            </a:xfrm>
            <a:prstGeom prst="bentConnector3">
              <a:avLst>
                <a:gd name="adj1" fmla="val 17288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>
              <a:off x="843602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68693"/>
              </p:ext>
            </p:extLst>
          </p:nvPr>
        </p:nvGraphicFramePr>
        <p:xfrm>
          <a:off x="5588408" y="920618"/>
          <a:ext cx="2933554" cy="377190"/>
        </p:xfrm>
        <a:graphic>
          <a:graphicData uri="http://schemas.openxmlformats.org/drawingml/2006/table">
            <a:tbl>
              <a:tblPr/>
              <a:tblGrid>
                <a:gridCol w="1358754"/>
                <a:gridCol w="469900"/>
                <a:gridCol w="469900"/>
                <a:gridCol w="317500"/>
                <a:gridCol w="317500"/>
              </a:tblGrid>
              <a:tr h="1771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Тэг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№ сета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Смещение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5238232" y="1946604"/>
            <a:ext cx="453038" cy="1732313"/>
            <a:chOff x="4805302" y="2836102"/>
            <a:chExt cx="453038" cy="2309750"/>
          </a:xfrm>
        </p:grpSpPr>
        <p:sp>
          <p:nvSpPr>
            <p:cNvPr id="56" name="Trapezoid 55"/>
            <p:cNvSpPr/>
            <p:nvPr/>
          </p:nvSpPr>
          <p:spPr bwMode="auto">
            <a:xfrm rot="5400000" flipV="1">
              <a:off x="3730697" y="3910707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 Medium" panose="020B060402020202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>
              <a:off x="4973832" y="5046661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7104520" y="22487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…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964354" y="1946604"/>
            <a:ext cx="445104" cy="1732313"/>
            <a:chOff x="6714304" y="2800381"/>
            <a:chExt cx="445104" cy="2309750"/>
          </a:xfrm>
        </p:grpSpPr>
        <p:sp>
          <p:nvSpPr>
            <p:cNvPr id="62" name="Trapezoid 61"/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 Medium" panose="020B0604020202020204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>
            <a:xfrm>
              <a:off x="6874900" y="31495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6" name="Freeform 65"/>
          <p:cNvSpPr/>
          <p:nvPr/>
        </p:nvSpPr>
        <p:spPr>
          <a:xfrm>
            <a:off x="4923650" y="1298856"/>
            <a:ext cx="1327785" cy="2658343"/>
          </a:xfrm>
          <a:custGeom>
            <a:avLst/>
            <a:gdLst>
              <a:gd name="connsiteX0" fmla="*/ 1493520 w 1719072"/>
              <a:gd name="connsiteY0" fmla="*/ 0 h 3505200"/>
              <a:gd name="connsiteX1" fmla="*/ 1493520 w 1719072"/>
              <a:gd name="connsiteY1" fmla="*/ 0 h 3505200"/>
              <a:gd name="connsiteX2" fmla="*/ 1493520 w 1719072"/>
              <a:gd name="connsiteY2" fmla="*/ 140208 h 3505200"/>
              <a:gd name="connsiteX3" fmla="*/ 0 w 1719072"/>
              <a:gd name="connsiteY3" fmla="*/ 140208 h 3505200"/>
              <a:gd name="connsiteX4" fmla="*/ 0 w 1719072"/>
              <a:gd name="connsiteY4" fmla="*/ 3413760 h 3505200"/>
              <a:gd name="connsiteX5" fmla="*/ 1719072 w 1719072"/>
              <a:gd name="connsiteY5" fmla="*/ 3413760 h 3505200"/>
              <a:gd name="connsiteX6" fmla="*/ 1719072 w 1719072"/>
              <a:gd name="connsiteY6" fmla="*/ 3505200 h 3505200"/>
              <a:gd name="connsiteX0" fmla="*/ 1493520 w 1719072"/>
              <a:gd name="connsiteY0" fmla="*/ 0 h 3413760"/>
              <a:gd name="connsiteX1" fmla="*/ 1493520 w 1719072"/>
              <a:gd name="connsiteY1" fmla="*/ 0 h 3413760"/>
              <a:gd name="connsiteX2" fmla="*/ 1493520 w 1719072"/>
              <a:gd name="connsiteY2" fmla="*/ 140208 h 3413760"/>
              <a:gd name="connsiteX3" fmla="*/ 0 w 1719072"/>
              <a:gd name="connsiteY3" fmla="*/ 140208 h 3413760"/>
              <a:gd name="connsiteX4" fmla="*/ 0 w 1719072"/>
              <a:gd name="connsiteY4" fmla="*/ 3413760 h 3413760"/>
              <a:gd name="connsiteX5" fmla="*/ 1719072 w 1719072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6" fmla="*/ 1239774 w 1493520"/>
              <a:gd name="connsiteY6" fmla="*/ 3409188 h 3413760"/>
              <a:gd name="connsiteX0" fmla="*/ 1493520 w 1493520"/>
              <a:gd name="connsiteY0" fmla="*/ 0 h 3508255"/>
              <a:gd name="connsiteX1" fmla="*/ 1493520 w 1493520"/>
              <a:gd name="connsiteY1" fmla="*/ 0 h 3508255"/>
              <a:gd name="connsiteX2" fmla="*/ 1493520 w 1493520"/>
              <a:gd name="connsiteY2" fmla="*/ 140208 h 3508255"/>
              <a:gd name="connsiteX3" fmla="*/ 0 w 1493520"/>
              <a:gd name="connsiteY3" fmla="*/ 140208 h 3508255"/>
              <a:gd name="connsiteX4" fmla="*/ 0 w 1493520"/>
              <a:gd name="connsiteY4" fmla="*/ 3413760 h 3508255"/>
              <a:gd name="connsiteX5" fmla="*/ 1231392 w 1493520"/>
              <a:gd name="connsiteY5" fmla="*/ 3413760 h 3508255"/>
              <a:gd name="connsiteX6" fmla="*/ 1243584 w 1493520"/>
              <a:gd name="connsiteY6" fmla="*/ 3508248 h 3508255"/>
              <a:gd name="connsiteX0" fmla="*/ 1493520 w 1493520"/>
              <a:gd name="connsiteY0" fmla="*/ 0 h 3508340"/>
              <a:gd name="connsiteX1" fmla="*/ 1493520 w 1493520"/>
              <a:gd name="connsiteY1" fmla="*/ 0 h 3508340"/>
              <a:gd name="connsiteX2" fmla="*/ 1493520 w 1493520"/>
              <a:gd name="connsiteY2" fmla="*/ 140208 h 3508340"/>
              <a:gd name="connsiteX3" fmla="*/ 0 w 1493520"/>
              <a:gd name="connsiteY3" fmla="*/ 140208 h 3508340"/>
              <a:gd name="connsiteX4" fmla="*/ 0 w 1493520"/>
              <a:gd name="connsiteY4" fmla="*/ 3413760 h 3508340"/>
              <a:gd name="connsiteX5" fmla="*/ 1231392 w 1493520"/>
              <a:gd name="connsiteY5" fmla="*/ 3413760 h 3508340"/>
              <a:gd name="connsiteX6" fmla="*/ 1243584 w 1493520"/>
              <a:gd name="connsiteY6" fmla="*/ 3508248 h 3508340"/>
              <a:gd name="connsiteX0" fmla="*/ 1493520 w 1493520"/>
              <a:gd name="connsiteY0" fmla="*/ 0 h 3508261"/>
              <a:gd name="connsiteX1" fmla="*/ 1493520 w 1493520"/>
              <a:gd name="connsiteY1" fmla="*/ 0 h 3508261"/>
              <a:gd name="connsiteX2" fmla="*/ 1493520 w 1493520"/>
              <a:gd name="connsiteY2" fmla="*/ 140208 h 3508261"/>
              <a:gd name="connsiteX3" fmla="*/ 0 w 1493520"/>
              <a:gd name="connsiteY3" fmla="*/ 140208 h 3508261"/>
              <a:gd name="connsiteX4" fmla="*/ 0 w 1493520"/>
              <a:gd name="connsiteY4" fmla="*/ 3413760 h 3508261"/>
              <a:gd name="connsiteX5" fmla="*/ 1231392 w 1493520"/>
              <a:gd name="connsiteY5" fmla="*/ 3413760 h 3508261"/>
              <a:gd name="connsiteX6" fmla="*/ 1243584 w 1493520"/>
              <a:gd name="connsiteY6" fmla="*/ 3508248 h 3508261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024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786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2154 w 1493520"/>
              <a:gd name="connsiteY6" fmla="*/ 3510153 h 3510166"/>
              <a:gd name="connsiteX0" fmla="*/ 1493520 w 1493520"/>
              <a:gd name="connsiteY0" fmla="*/ 0 h 3510272"/>
              <a:gd name="connsiteX1" fmla="*/ 1493520 w 1493520"/>
              <a:gd name="connsiteY1" fmla="*/ 0 h 3510272"/>
              <a:gd name="connsiteX2" fmla="*/ 1493520 w 1493520"/>
              <a:gd name="connsiteY2" fmla="*/ 140208 h 3510272"/>
              <a:gd name="connsiteX3" fmla="*/ 0 w 1493520"/>
              <a:gd name="connsiteY3" fmla="*/ 140208 h 3510272"/>
              <a:gd name="connsiteX4" fmla="*/ 0 w 1493520"/>
              <a:gd name="connsiteY4" fmla="*/ 3413760 h 3510272"/>
              <a:gd name="connsiteX5" fmla="*/ 1231392 w 1493520"/>
              <a:gd name="connsiteY5" fmla="*/ 3413760 h 3510272"/>
              <a:gd name="connsiteX6" fmla="*/ 1232154 w 1493520"/>
              <a:gd name="connsiteY6" fmla="*/ 3510153 h 351027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493520 w 1493520"/>
              <a:gd name="connsiteY2" fmla="*/ 140208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327785 w 1493520"/>
              <a:gd name="connsiteY1" fmla="*/ 9525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327785 w 1327785"/>
              <a:gd name="connsiteY0" fmla="*/ 0 h 3544457"/>
              <a:gd name="connsiteX1" fmla="*/ 1327785 w 1327785"/>
              <a:gd name="connsiteY1" fmla="*/ 132588 h 3544457"/>
              <a:gd name="connsiteX2" fmla="*/ 0 w 1327785"/>
              <a:gd name="connsiteY2" fmla="*/ 130683 h 3544457"/>
              <a:gd name="connsiteX3" fmla="*/ 0 w 1327785"/>
              <a:gd name="connsiteY3" fmla="*/ 3404235 h 3544457"/>
              <a:gd name="connsiteX4" fmla="*/ 1231392 w 1327785"/>
              <a:gd name="connsiteY4" fmla="*/ 3404235 h 3544457"/>
              <a:gd name="connsiteX5" fmla="*/ 1232154 w 1327785"/>
              <a:gd name="connsiteY5" fmla="*/ 3544443 h 3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785" h="3544457">
                <a:moveTo>
                  <a:pt x="1327785" y="0"/>
                </a:moveTo>
                <a:lnTo>
                  <a:pt x="1327785" y="132588"/>
                </a:lnTo>
                <a:lnTo>
                  <a:pt x="0" y="130683"/>
                </a:lnTo>
                <a:lnTo>
                  <a:pt x="0" y="3404235"/>
                </a:lnTo>
                <a:lnTo>
                  <a:pt x="1231392" y="3404235"/>
                </a:lnTo>
                <a:cubicBezTo>
                  <a:pt x="1233678" y="3499104"/>
                  <a:pt x="1230408" y="3545396"/>
                  <a:pt x="1232154" y="3544443"/>
                </a:cubicBez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072494" y="1300094"/>
            <a:ext cx="2340356" cy="1523238"/>
            <a:chOff x="5072494" y="1974088"/>
            <a:chExt cx="2340356" cy="2030984"/>
          </a:xfrm>
        </p:grpSpPr>
        <p:sp>
          <p:nvSpPr>
            <p:cNvPr id="68" name="Freeform 67"/>
            <p:cNvSpPr/>
            <p:nvPr/>
          </p:nvSpPr>
          <p:spPr>
            <a:xfrm>
              <a:off x="5072494" y="1974088"/>
              <a:ext cx="2340356" cy="2030984"/>
            </a:xfrm>
            <a:custGeom>
              <a:avLst/>
              <a:gdLst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5" fmla="*/ 164592 w 2535936"/>
                <a:gd name="connsiteY5" fmla="*/ 2017776 h 2036064"/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535936 w 2535936"/>
                <a:gd name="connsiteY0" fmla="*/ 0 h 2036064"/>
                <a:gd name="connsiteX1" fmla="*/ 2340356 w 2535936"/>
                <a:gd name="connsiteY1" fmla="*/ 33172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340356 w 2340356"/>
                <a:gd name="connsiteY0" fmla="*/ 0 h 2030984"/>
                <a:gd name="connsiteX1" fmla="*/ 2340356 w 2340356"/>
                <a:gd name="connsiteY1" fmla="*/ 326644 h 2030984"/>
                <a:gd name="connsiteX2" fmla="*/ 0 w 2340356"/>
                <a:gd name="connsiteY2" fmla="*/ 324104 h 2030984"/>
                <a:gd name="connsiteX3" fmla="*/ 0 w 2340356"/>
                <a:gd name="connsiteY3" fmla="*/ 2030984 h 2030984"/>
                <a:gd name="connsiteX4" fmla="*/ 164592 w 2340356"/>
                <a:gd name="connsiteY4" fmla="*/ 2030984 h 203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356" h="2030984">
                  <a:moveTo>
                    <a:pt x="2340356" y="0"/>
                  </a:moveTo>
                  <a:lnTo>
                    <a:pt x="2340356" y="326644"/>
                  </a:lnTo>
                  <a:lnTo>
                    <a:pt x="0" y="324104"/>
                  </a:lnTo>
                  <a:lnTo>
                    <a:pt x="0" y="2030984"/>
                  </a:lnTo>
                  <a:lnTo>
                    <a:pt x="164592" y="203098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6803250" y="2304288"/>
              <a:ext cx="152400" cy="1670304"/>
            </a:xfrm>
            <a:custGeom>
              <a:avLst/>
              <a:gdLst>
                <a:gd name="connsiteX0" fmla="*/ 0 w 152400"/>
                <a:gd name="connsiteY0" fmla="*/ 0 h 1670304"/>
                <a:gd name="connsiteX1" fmla="*/ 0 w 152400"/>
                <a:gd name="connsiteY1" fmla="*/ 1670304 h 1670304"/>
                <a:gd name="connsiteX2" fmla="*/ 152400 w 152400"/>
                <a:gd name="connsiteY2" fmla="*/ 1670304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670304">
                  <a:moveTo>
                    <a:pt x="0" y="0"/>
                  </a:moveTo>
                  <a:lnTo>
                    <a:pt x="0" y="1670304"/>
                  </a:lnTo>
                  <a:lnTo>
                    <a:pt x="152400" y="167030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70" name="Oval 119"/>
            <p:cNvSpPr>
              <a:spLocks noChangeAspect="1" noChangeArrowheads="1"/>
            </p:cNvSpPr>
            <p:nvPr/>
          </p:nvSpPr>
          <p:spPr bwMode="auto">
            <a:xfrm>
              <a:off x="6779343" y="2269238"/>
              <a:ext cx="52388" cy="55563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12700">
              <a:solidFill>
                <a:srgbClr val="4F81BD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173851" y="3897559"/>
            <a:ext cx="2103461" cy="724033"/>
            <a:chOff x="5173850" y="5437370"/>
            <a:chExt cx="2103461" cy="965377"/>
          </a:xfrm>
        </p:grpSpPr>
        <p:sp>
          <p:nvSpPr>
            <p:cNvPr id="72" name="Line 126"/>
            <p:cNvSpPr>
              <a:spLocks noChangeShapeType="1"/>
            </p:cNvSpPr>
            <p:nvPr/>
          </p:nvSpPr>
          <p:spPr bwMode="auto">
            <a:xfrm flipH="1" flipV="1">
              <a:off x="6211715" y="5663604"/>
              <a:ext cx="0" cy="319487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73850" y="5910304"/>
              <a:ext cx="21034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Попадание/промах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014426" y="5437370"/>
              <a:ext cx="884129" cy="410371"/>
              <a:chOff x="5581496" y="5437370"/>
              <a:chExt cx="884129" cy="410371"/>
            </a:xfrm>
          </p:grpSpPr>
          <p:sp>
            <p:nvSpPr>
              <p:cNvPr id="75" name="AutoShape 107"/>
              <p:cNvSpPr>
                <a:spLocks noChangeArrowheads="1"/>
              </p:cNvSpPr>
              <p:nvPr/>
            </p:nvSpPr>
            <p:spPr bwMode="auto">
              <a:xfrm rot="10800000" flipV="1">
                <a:off x="5581496" y="5516895"/>
                <a:ext cx="422308" cy="26101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658196" y="5437370"/>
                <a:ext cx="807429" cy="41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=</a:t>
                </a:r>
                <a:endPara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77" name="Line 126"/>
          <p:cNvSpPr>
            <a:spLocks noChangeShapeType="1"/>
          </p:cNvSpPr>
          <p:nvPr/>
        </p:nvSpPr>
        <p:spPr bwMode="auto">
          <a:xfrm flipH="1" flipV="1">
            <a:off x="6250800" y="3676081"/>
            <a:ext cx="0" cy="281118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8180" y="173373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1000" dirty="0" smtClean="0">
                <a:solidFill>
                  <a:prstClr val="black"/>
                </a:solidFill>
                <a:latin typeface="Calibri"/>
                <a:cs typeface="+mn-cs"/>
              </a:rPr>
              <a:t>№ сета</a:t>
            </a:r>
            <a:endParaRPr lang="ru-RU" sz="1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15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58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60" grpId="0"/>
      <p:bldP spid="66" grpId="0" animBg="1"/>
      <p:bldP spid="77" grpId="0" animBg="1"/>
      <p:bldP spid="78" grpId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Конфликты отображения</a:t>
            </a:r>
            <a:endParaRPr lang="ru-RU" dirty="0"/>
          </a:p>
        </p:txBody>
      </p:sp>
      <p:sp>
        <p:nvSpPr>
          <p:cNvPr id="74" name="Объект 73"/>
          <p:cNvSpPr>
            <a:spLocks noGrp="1"/>
          </p:cNvSpPr>
          <p:nvPr>
            <p:ph idx="1"/>
          </p:nvPr>
        </p:nvSpPr>
        <p:spPr>
          <a:xfrm>
            <a:off x="429959" y="1232954"/>
            <a:ext cx="6311238" cy="3394472"/>
          </a:xfrm>
        </p:spPr>
        <p:txBody>
          <a:bodyPr/>
          <a:lstStyle/>
          <a:p>
            <a:pPr lvl="0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ru-RU" sz="1800" dirty="0">
                <a:solidFill>
                  <a:sysClr val="windowText" lastClr="000000"/>
                </a:solidFill>
              </a:rPr>
              <a:t>Память </a:t>
            </a:r>
            <a:r>
              <a:rPr lang="ru-RU" sz="1800" dirty="0" smtClean="0">
                <a:solidFill>
                  <a:sysClr val="windowText" lastClr="000000"/>
                </a:solidFill>
              </a:rPr>
              <a:t>разбивается </a:t>
            </a:r>
            <a:r>
              <a:rPr lang="ru-RU" sz="1800" dirty="0">
                <a:solidFill>
                  <a:sysClr val="windowText" lastClr="000000"/>
                </a:solidFill>
              </a:rPr>
              <a:t>на «</a:t>
            </a:r>
            <a:r>
              <a:rPr lang="ru-RU" sz="1800" dirty="0" smtClean="0">
                <a:solidFill>
                  <a:sysClr val="windowText" lastClr="000000"/>
                </a:solidFill>
              </a:rPr>
              <a:t>слои» по размеру кэша</a:t>
            </a:r>
            <a:endParaRPr lang="ru-RU" sz="1800" dirty="0">
              <a:solidFill>
                <a:sysClr val="windowText" lastClr="000000"/>
              </a:solidFill>
            </a:endParaRPr>
          </a:p>
          <a:p>
            <a:pPr lvl="0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ru-RU" sz="1800" dirty="0">
                <a:solidFill>
                  <a:sysClr val="windowText" lastClr="000000"/>
                </a:solidFill>
              </a:rPr>
              <a:t>Две линии </a:t>
            </a:r>
            <a:r>
              <a:rPr lang="ru-RU" sz="1800" dirty="0" smtClean="0">
                <a:solidFill>
                  <a:sysClr val="windowText" lastClr="000000"/>
                </a:solidFill>
              </a:rPr>
              <a:t>будут </a:t>
            </a:r>
            <a:r>
              <a:rPr lang="ru-RU" sz="1800" dirty="0">
                <a:solidFill>
                  <a:sysClr val="windowText" lastClr="000000"/>
                </a:solidFill>
              </a:rPr>
              <a:t>вытеснять друг </a:t>
            </a:r>
            <a:r>
              <a:rPr lang="ru-RU" sz="1800" dirty="0" smtClean="0">
                <a:solidFill>
                  <a:sysClr val="windowText" lastClr="000000"/>
                </a:solidFill>
              </a:rPr>
              <a:t>друга, если: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ru-RU" sz="1400" dirty="0" smtClean="0">
                <a:solidFill>
                  <a:sysClr val="windowText" lastClr="000000"/>
                </a:solidFill>
              </a:rPr>
              <a:t>они находятся в разных слоях</a:t>
            </a: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ru-RU" sz="1400" dirty="0" smtClean="0">
                <a:solidFill>
                  <a:sysClr val="windowText" lastClr="000000"/>
                </a:solidFill>
              </a:rPr>
              <a:t>они обладают одинаковым смещением относительно начала слоя</a:t>
            </a: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lvl="1" fontAlgn="base"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  <a:defRPr/>
            </a:pPr>
            <a:endParaRPr lang="en-US" sz="2400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28684"/>
              </p:ext>
            </p:extLst>
          </p:nvPr>
        </p:nvGraphicFramePr>
        <p:xfrm>
          <a:off x="7712775" y="1613295"/>
          <a:ext cx="444410" cy="3014131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02450"/>
              </p:ext>
            </p:extLst>
          </p:nvPr>
        </p:nvGraphicFramePr>
        <p:xfrm>
          <a:off x="7712775" y="1613295"/>
          <a:ext cx="444410" cy="3014131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406812" y="2756168"/>
            <a:ext cx="1131306" cy="253916"/>
            <a:chOff x="6406812" y="3867398"/>
            <a:chExt cx="1131306" cy="338555"/>
          </a:xfrm>
        </p:grpSpPr>
        <p:sp>
          <p:nvSpPr>
            <p:cNvPr id="7" name="Rectangle 6"/>
            <p:cNvSpPr/>
            <p:nvPr/>
          </p:nvSpPr>
          <p:spPr>
            <a:xfrm flipH="1">
              <a:off x="6406812" y="3867398"/>
              <a:ext cx="506870" cy="33855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tag#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>
              <a:off x="6913682" y="4036676"/>
              <a:ext cx="62443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sm" len="sm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6407902" y="2787910"/>
            <a:ext cx="1130216" cy="19043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92157"/>
              </p:ext>
            </p:extLst>
          </p:nvPr>
        </p:nvGraphicFramePr>
        <p:xfrm>
          <a:off x="7712775" y="1613295"/>
          <a:ext cx="444410" cy="3014131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7627290" y="344950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1825" y="2289260"/>
            <a:ext cx="2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41825" y="2289260"/>
            <a:ext cx="2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41825" y="2289260"/>
            <a:ext cx="2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8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 </a:t>
            </a:r>
            <a:r>
              <a:rPr lang="ru-RU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05437"/>
              </p:ext>
            </p:extLst>
          </p:nvPr>
        </p:nvGraphicFramePr>
        <p:xfrm>
          <a:off x="7712775" y="2007868"/>
          <a:ext cx="444410" cy="8146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/>
              </a:tblGrid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1875"/>
              </p:ext>
            </p:extLst>
          </p:nvPr>
        </p:nvGraphicFramePr>
        <p:xfrm>
          <a:off x="7712775" y="2639375"/>
          <a:ext cx="444410" cy="81463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26076"/>
              </p:ext>
            </p:extLst>
          </p:nvPr>
        </p:nvGraphicFramePr>
        <p:xfrm>
          <a:off x="7712775" y="3272311"/>
          <a:ext cx="444410" cy="81463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56702"/>
              </p:ext>
            </p:extLst>
          </p:nvPr>
        </p:nvGraphicFramePr>
        <p:xfrm>
          <a:off x="7712775" y="4297320"/>
          <a:ext cx="444410" cy="81463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789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526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 flipH="1">
            <a:off x="8195376" y="1618629"/>
            <a:ext cx="852105" cy="593410"/>
            <a:chOff x="5229970" y="1474467"/>
            <a:chExt cx="852105" cy="791213"/>
          </a:xfrm>
        </p:grpSpPr>
        <p:sp>
          <p:nvSpPr>
            <p:cNvPr id="21" name="Left Brace 20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29970" y="1593075"/>
              <a:ext cx="789830" cy="553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kern="0" dirty="0" smtClean="0">
                  <a:solidFill>
                    <a:prstClr val="black"/>
                  </a:solidFill>
                  <a:latin typeface="Calibri"/>
                  <a:cs typeface="+mn-cs"/>
                </a:rPr>
                <a:t>Размер кэша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flipH="1">
            <a:off x="8195376" y="2257875"/>
            <a:ext cx="852105" cy="593410"/>
            <a:chOff x="5229970" y="1474467"/>
            <a:chExt cx="852105" cy="791213"/>
          </a:xfrm>
        </p:grpSpPr>
        <p:sp>
          <p:nvSpPr>
            <p:cNvPr id="24" name="Left Brace 23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9970" y="1593075"/>
              <a:ext cx="789830" cy="553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kern="0" dirty="0">
                  <a:solidFill>
                    <a:prstClr val="black"/>
                  </a:solidFill>
                  <a:latin typeface="Calibri"/>
                </a:rPr>
                <a:t>Размер кэша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8195376" y="2897121"/>
            <a:ext cx="852105" cy="593410"/>
            <a:chOff x="5229970" y="1474467"/>
            <a:chExt cx="852105" cy="791213"/>
          </a:xfrm>
        </p:grpSpPr>
        <p:sp>
          <p:nvSpPr>
            <p:cNvPr id="27" name="Left Brace 26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9970" y="1593075"/>
              <a:ext cx="789830" cy="553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kern="0" dirty="0">
                  <a:solidFill>
                    <a:prstClr val="black"/>
                  </a:solidFill>
                  <a:latin typeface="Calibri"/>
                </a:rPr>
                <a:t>Размер кэша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8203895" y="4012830"/>
            <a:ext cx="852105" cy="593410"/>
            <a:chOff x="5229970" y="1474467"/>
            <a:chExt cx="852105" cy="791213"/>
          </a:xfrm>
        </p:grpSpPr>
        <p:sp>
          <p:nvSpPr>
            <p:cNvPr id="30" name="Left Brace 29"/>
            <p:cNvSpPr/>
            <p:nvPr/>
          </p:nvSpPr>
          <p:spPr>
            <a:xfrm>
              <a:off x="5957525" y="1474467"/>
              <a:ext cx="124550" cy="791213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29970" y="1593075"/>
              <a:ext cx="789830" cy="553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kern="0" dirty="0">
                  <a:solidFill>
                    <a:prstClr val="black"/>
                  </a:solidFill>
                  <a:latin typeface="Calibri"/>
                </a:rPr>
                <a:t>Размер кэша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864134" y="1243958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200" b="1" dirty="0" smtClean="0">
                <a:solidFill>
                  <a:prstClr val="black"/>
                </a:solidFill>
                <a:latin typeface="Calibri"/>
                <a:cs typeface="+mn-cs"/>
              </a:rPr>
              <a:t>Адресное пространство</a:t>
            </a:r>
            <a:endParaRPr lang="ru-RU" sz="12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246175" y="1613294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34" name="Group 33"/>
          <p:cNvGrpSpPr/>
          <p:nvPr/>
        </p:nvGrpSpPr>
        <p:grpSpPr>
          <a:xfrm flipH="1">
            <a:off x="6987867" y="1618808"/>
            <a:ext cx="729687" cy="394573"/>
            <a:chOff x="7825686" y="1437958"/>
            <a:chExt cx="729687" cy="526097"/>
          </a:xfrm>
        </p:grpSpPr>
        <p:grpSp>
          <p:nvGrpSpPr>
            <p:cNvPr id="35" name="Group 3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6" name="Rectangle 35"/>
            <p:cNvSpPr/>
            <p:nvPr/>
          </p:nvSpPr>
          <p:spPr>
            <a:xfrm>
              <a:off x="7825686" y="1530454"/>
              <a:ext cx="729687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kern="0" dirty="0" smtClean="0">
                  <a:solidFill>
                    <a:prstClr val="black"/>
                  </a:solidFill>
                  <a:latin typeface="Calibri"/>
                  <a:cs typeface="+mn-cs"/>
                </a:rPr>
                <a:t>№ сета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6987867" y="2248785"/>
            <a:ext cx="729687" cy="394573"/>
            <a:chOff x="7825687" y="1437958"/>
            <a:chExt cx="729687" cy="526097"/>
          </a:xfrm>
        </p:grpSpPr>
        <p:grpSp>
          <p:nvGrpSpPr>
            <p:cNvPr id="40" name="Group 3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>
            <a:xfrm>
              <a:off x="7825687" y="1530454"/>
              <a:ext cx="729687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kern="0" dirty="0">
                  <a:solidFill>
                    <a:prstClr val="black"/>
                  </a:solidFill>
                  <a:latin typeface="Calibri"/>
                </a:rPr>
                <a:t>№ сета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6987867" y="2914957"/>
            <a:ext cx="729687" cy="394573"/>
            <a:chOff x="7825687" y="1437958"/>
            <a:chExt cx="729687" cy="526097"/>
          </a:xfrm>
        </p:grpSpPr>
        <p:grpSp>
          <p:nvGrpSpPr>
            <p:cNvPr id="45" name="Group 44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46" name="Rectangle 45"/>
            <p:cNvSpPr/>
            <p:nvPr/>
          </p:nvSpPr>
          <p:spPr>
            <a:xfrm>
              <a:off x="7825687" y="1530454"/>
              <a:ext cx="729687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kern="0" dirty="0">
                  <a:solidFill>
                    <a:prstClr val="black"/>
                  </a:solidFill>
                  <a:latin typeface="Calibri"/>
                </a:rPr>
                <a:t>№ сета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6980611" y="3943479"/>
            <a:ext cx="729687" cy="394573"/>
            <a:chOff x="7825687" y="1437958"/>
            <a:chExt cx="729687" cy="526097"/>
          </a:xfrm>
        </p:grpSpPr>
        <p:grpSp>
          <p:nvGrpSpPr>
            <p:cNvPr id="50" name="Group 49"/>
            <p:cNvGrpSpPr/>
            <p:nvPr/>
          </p:nvGrpSpPr>
          <p:grpSpPr>
            <a:xfrm>
              <a:off x="7877175" y="1437958"/>
              <a:ext cx="91440" cy="526097"/>
              <a:chOff x="7877175" y="1437958"/>
              <a:chExt cx="91440" cy="526097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7922895" y="1437958"/>
                <a:ext cx="0" cy="52609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51" name="Rectangle 50"/>
            <p:cNvSpPr/>
            <p:nvPr/>
          </p:nvSpPr>
          <p:spPr>
            <a:xfrm>
              <a:off x="7825687" y="1530454"/>
              <a:ext cx="729687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kern="0" dirty="0">
                  <a:solidFill>
                    <a:prstClr val="black"/>
                  </a:solidFill>
                  <a:latin typeface="Calibri"/>
                </a:rPr>
                <a:t>№ сета</a:t>
              </a:r>
            </a:p>
          </p:txBody>
        </p:sp>
      </p:grpSp>
      <p:sp>
        <p:nvSpPr>
          <p:cNvPr id="54" name="Oval 53"/>
          <p:cNvSpPr/>
          <p:nvPr/>
        </p:nvSpPr>
        <p:spPr>
          <a:xfrm>
            <a:off x="7689916" y="2026004"/>
            <a:ext cx="45719" cy="3428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991451" y="3036549"/>
            <a:ext cx="1762413" cy="646331"/>
            <a:chOff x="4991450" y="3508350"/>
            <a:chExt cx="1762413" cy="861775"/>
          </a:xfrm>
        </p:grpSpPr>
        <p:sp>
          <p:nvSpPr>
            <p:cNvPr id="56" name="TextBox 55"/>
            <p:cNvSpPr txBox="1"/>
            <p:nvPr/>
          </p:nvSpPr>
          <p:spPr>
            <a:xfrm>
              <a:off x="4991450" y="3508350"/>
              <a:ext cx="1762413" cy="861775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Отображаются</a:t>
              </a: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 в одну ячейку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708144" y="3609660"/>
              <a:ext cx="45719" cy="397823"/>
              <a:chOff x="6708144" y="3628710"/>
              <a:chExt cx="45719" cy="39782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6708144" y="3628710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08144" y="3746078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708144" y="3863446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708144" y="3980814"/>
                <a:ext cx="45719" cy="45719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62" name="Oval 61"/>
          <p:cNvSpPr/>
          <p:nvPr/>
        </p:nvSpPr>
        <p:spPr>
          <a:xfrm>
            <a:off x="7689915" y="3296188"/>
            <a:ext cx="45719" cy="3428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3" name="Elbow Connector 62"/>
          <p:cNvCxnSpPr>
            <a:stCxn id="54" idx="2"/>
            <a:endCxn id="58" idx="6"/>
          </p:cNvCxnSpPr>
          <p:nvPr/>
        </p:nvCxnSpPr>
        <p:spPr>
          <a:xfrm rot="10800000" flipV="1">
            <a:off x="6753863" y="2043148"/>
            <a:ext cx="936052" cy="1086527"/>
          </a:xfrm>
          <a:prstGeom prst="bentConnector3">
            <a:avLst>
              <a:gd name="adj1" fmla="val 7605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4" name="Oval 63"/>
          <p:cNvSpPr/>
          <p:nvPr/>
        </p:nvSpPr>
        <p:spPr>
          <a:xfrm>
            <a:off x="7687439" y="2660183"/>
            <a:ext cx="45719" cy="3428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5" name="Elbow Connector 64"/>
          <p:cNvCxnSpPr>
            <a:stCxn id="64" idx="2"/>
            <a:endCxn id="59" idx="6"/>
          </p:cNvCxnSpPr>
          <p:nvPr/>
        </p:nvCxnSpPr>
        <p:spPr>
          <a:xfrm rot="10800000" flipV="1">
            <a:off x="6753865" y="2677327"/>
            <a:ext cx="933575" cy="540374"/>
          </a:xfrm>
          <a:prstGeom prst="bentConnector3">
            <a:avLst>
              <a:gd name="adj1" fmla="val 6306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6" name="Straight Arrow Connector 65"/>
          <p:cNvCxnSpPr>
            <a:stCxn id="62" idx="2"/>
            <a:endCxn id="60" idx="6"/>
          </p:cNvCxnSpPr>
          <p:nvPr/>
        </p:nvCxnSpPr>
        <p:spPr>
          <a:xfrm flipH="1" flipV="1">
            <a:off x="6753864" y="3305728"/>
            <a:ext cx="936051" cy="760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7" name="Elbow Connector 66"/>
          <p:cNvCxnSpPr>
            <a:stCxn id="19" idx="1"/>
            <a:endCxn id="61" idx="6"/>
          </p:cNvCxnSpPr>
          <p:nvPr/>
        </p:nvCxnSpPr>
        <p:spPr>
          <a:xfrm rot="10800000">
            <a:off x="6753865" y="3393755"/>
            <a:ext cx="958911" cy="94429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75" name="Дата 7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76" name="Номер слайда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16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6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32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177723" y="3640261"/>
            <a:ext cx="113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200" b="1" dirty="0" smtClean="0">
                <a:solidFill>
                  <a:prstClr val="black"/>
                </a:solidFill>
                <a:latin typeface="Calibri"/>
                <a:cs typeface="+mn-cs"/>
              </a:rPr>
              <a:t>Массив данных</a:t>
            </a:r>
            <a:endParaRPr lang="ru-RU" sz="12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2-ассоциативный кэш</a:t>
            </a:r>
            <a:endParaRPr lang="ru-RU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457200" y="981999"/>
            <a:ext cx="8229600" cy="179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Способ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уменьшить конфликты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Каждому сет</a:t>
            </a:r>
            <a:r>
              <a:rPr lang="ru-RU" sz="2400" dirty="0" smtClean="0">
                <a:solidFill>
                  <a:sysClr val="windowText" lastClr="000000"/>
                </a:solidFill>
                <a:latin typeface="Calibri"/>
              </a:rPr>
              <a:t>у соответствует 2 ячейки</a:t>
            </a:r>
            <a:br>
              <a:rPr lang="ru-RU" sz="240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ru-RU" sz="2400" dirty="0" smtClean="0">
                <a:solidFill>
                  <a:sysClr val="windowText" lastClr="000000"/>
                </a:solidFill>
                <a:latin typeface="Calibri"/>
              </a:rPr>
              <a:t>(канал 0 и 1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</a:rPr>
              <a:t>, </a:t>
            </a:r>
            <a:r>
              <a:rPr lang="en-US" sz="2400" i="1" dirty="0" smtClean="0">
                <a:solidFill>
                  <a:sysClr val="windowText" lastClr="000000"/>
                </a:solidFill>
                <a:latin typeface="Calibri"/>
              </a:rPr>
              <a:t>way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ru-RU" sz="2000" dirty="0" smtClean="0">
                <a:solidFill>
                  <a:sysClr val="windowText" lastClr="000000"/>
                </a:solidFill>
                <a:latin typeface="Calibri"/>
              </a:rPr>
              <a:t>Теперь каждая линия может быть размещена в одну из двух ячеек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6906"/>
              </p:ext>
            </p:extLst>
          </p:nvPr>
        </p:nvGraphicFramePr>
        <p:xfrm>
          <a:off x="3002674" y="2778464"/>
          <a:ext cx="2933554" cy="377190"/>
        </p:xfrm>
        <a:graphic>
          <a:graphicData uri="http://schemas.openxmlformats.org/drawingml/2006/table">
            <a:tbl>
              <a:tblPr/>
              <a:tblGrid>
                <a:gridCol w="1519642"/>
                <a:gridCol w="309012"/>
                <a:gridCol w="469900"/>
                <a:gridCol w="317500"/>
                <a:gridCol w="317500"/>
              </a:tblGrid>
              <a:tr h="1771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Тэг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Сет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Смещение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13052"/>
              </p:ext>
            </p:extLst>
          </p:nvPr>
        </p:nvGraphicFramePr>
        <p:xfrm>
          <a:off x="4559399" y="4067329"/>
          <a:ext cx="2159672" cy="867310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  <a:gridCol w="267372"/>
                <a:gridCol w="990600"/>
              </a:tblGrid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7515" y="3605896"/>
            <a:ext cx="91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200" b="1" dirty="0" smtClean="0">
                <a:solidFill>
                  <a:prstClr val="black"/>
                </a:solidFill>
                <a:latin typeface="Calibri"/>
                <a:cs typeface="+mn-cs"/>
              </a:rPr>
              <a:t>Массив</a:t>
            </a:r>
            <a:br>
              <a:rPr lang="ru-RU" sz="1200" b="1" dirty="0" smtClean="0">
                <a:solidFill>
                  <a:prstClr val="black"/>
                </a:solidFill>
                <a:latin typeface="Calibri"/>
                <a:cs typeface="+mn-cs"/>
              </a:rPr>
            </a:br>
            <a:r>
              <a:rPr lang="ru-RU" sz="1200" b="1" dirty="0" smtClean="0">
                <a:solidFill>
                  <a:prstClr val="black"/>
                </a:solidFill>
                <a:latin typeface="Calibri"/>
                <a:cs typeface="+mn-cs"/>
              </a:rPr>
              <a:t>тэгов</a:t>
            </a:r>
            <a:endParaRPr lang="ru-RU" sz="12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9036" y="3639976"/>
            <a:ext cx="113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200" b="1" dirty="0" smtClean="0">
                <a:solidFill>
                  <a:prstClr val="black"/>
                </a:solidFill>
                <a:latin typeface="Calibri"/>
                <a:cs typeface="+mn-cs"/>
              </a:rPr>
              <a:t>Массив данных</a:t>
            </a:r>
            <a:endParaRPr lang="ru-RU" sz="12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650390" y="2574345"/>
            <a:ext cx="160595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7421" y="3211111"/>
            <a:ext cx="110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b="1" dirty="0" smtClean="0">
                <a:solidFill>
                  <a:prstClr val="black"/>
                </a:solidFill>
                <a:latin typeface="Calibri"/>
                <a:cs typeface="+mn-cs"/>
              </a:rPr>
              <a:t>канал</a:t>
            </a:r>
            <a:r>
              <a:rPr lang="en-US" b="1" dirty="0" smtClean="0">
                <a:solidFill>
                  <a:prstClr val="black"/>
                </a:solidFill>
                <a:latin typeface="Calibri"/>
                <a:cs typeface="+mn-cs"/>
              </a:rPr>
              <a:t> #1</a:t>
            </a:r>
            <a:endParaRPr lang="ru-RU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8459" y="3880520"/>
            <a:ext cx="60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>
                <a:solidFill>
                  <a:prstClr val="black"/>
                </a:solidFill>
                <a:latin typeface="Calibri"/>
                <a:cs typeface="+mn-cs"/>
              </a:rPr>
              <a:t>сет№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62479"/>
              </p:ext>
            </p:extLst>
          </p:nvPr>
        </p:nvGraphicFramePr>
        <p:xfrm>
          <a:off x="2098086" y="4067614"/>
          <a:ext cx="2159672" cy="867310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  <a:gridCol w="267372"/>
                <a:gridCol w="990600"/>
              </a:tblGrid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06202" y="3606181"/>
            <a:ext cx="91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200" b="1" dirty="0" smtClean="0">
                <a:solidFill>
                  <a:prstClr val="black"/>
                </a:solidFill>
                <a:latin typeface="Calibri"/>
                <a:cs typeface="+mn-cs"/>
              </a:rPr>
              <a:t>Массив</a:t>
            </a:r>
            <a:br>
              <a:rPr lang="ru-RU" sz="1200" b="1" dirty="0" smtClean="0">
                <a:solidFill>
                  <a:prstClr val="black"/>
                </a:solidFill>
                <a:latin typeface="Calibri"/>
                <a:cs typeface="+mn-cs"/>
              </a:rPr>
            </a:br>
            <a:r>
              <a:rPr lang="ru-RU" sz="1200" b="1" dirty="0" smtClean="0">
                <a:solidFill>
                  <a:prstClr val="black"/>
                </a:solidFill>
                <a:latin typeface="Calibri"/>
                <a:cs typeface="+mn-cs"/>
              </a:rPr>
              <a:t>тэгов</a:t>
            </a:r>
            <a:endParaRPr lang="ru-RU" sz="12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3189077" y="2574345"/>
            <a:ext cx="160595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1716" y="3258151"/>
            <a:ext cx="114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b="1" dirty="0" smtClean="0">
                <a:solidFill>
                  <a:prstClr val="black"/>
                </a:solidFill>
                <a:latin typeface="Calibri"/>
                <a:cs typeface="+mn-cs"/>
              </a:rPr>
              <a:t>канал</a:t>
            </a:r>
            <a:r>
              <a:rPr lang="en-US" b="1" dirty="0" smtClean="0">
                <a:solidFill>
                  <a:prstClr val="black"/>
                </a:solidFill>
                <a:latin typeface="Calibri"/>
                <a:cs typeface="+mn-cs"/>
              </a:rPr>
              <a:t> #0</a:t>
            </a:r>
            <a:endParaRPr lang="ru-RU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37146" y="3880805"/>
            <a:ext cx="60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>
                <a:solidFill>
                  <a:prstClr val="black"/>
                </a:solidFill>
                <a:latin typeface="Calibri"/>
                <a:cs typeface="+mn-cs"/>
              </a:rPr>
              <a:t>сет№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17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8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10" grpId="0"/>
      <p:bldP spid="11" grpId="0" animBg="1"/>
      <p:bldP spid="12" grpId="0"/>
      <p:bldP spid="13" grpId="0"/>
      <p:bldP spid="17" grpId="0"/>
      <p:bldP spid="19" grpId="0" animBg="1"/>
      <p:bldP spid="20" grpId="0"/>
      <p:bldP spid="21" grpId="0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2-ассоциативный кэш</a:t>
            </a:r>
            <a:endParaRPr lang="ru-RU" dirty="0"/>
          </a:p>
        </p:txBody>
      </p:sp>
      <p:sp>
        <p:nvSpPr>
          <p:cNvPr id="64" name="Line 126"/>
          <p:cNvSpPr>
            <a:spLocks noChangeShapeType="1"/>
          </p:cNvSpPr>
          <p:nvPr/>
        </p:nvSpPr>
        <p:spPr bwMode="auto">
          <a:xfrm flipH="1" flipV="1">
            <a:off x="3035894" y="4249105"/>
            <a:ext cx="0" cy="17145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5" name="Line 126"/>
          <p:cNvSpPr>
            <a:spLocks noChangeShapeType="1"/>
          </p:cNvSpPr>
          <p:nvPr/>
        </p:nvSpPr>
        <p:spPr bwMode="auto">
          <a:xfrm flipH="1" flipV="1">
            <a:off x="2739751" y="3307087"/>
            <a:ext cx="0" cy="281118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6" name="Line 126"/>
          <p:cNvSpPr>
            <a:spLocks noChangeShapeType="1"/>
          </p:cNvSpPr>
          <p:nvPr/>
        </p:nvSpPr>
        <p:spPr bwMode="auto">
          <a:xfrm flipH="1" flipV="1">
            <a:off x="3426500" y="3303173"/>
            <a:ext cx="0" cy="281118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88006"/>
              </p:ext>
            </p:extLst>
          </p:nvPr>
        </p:nvGraphicFramePr>
        <p:xfrm>
          <a:off x="3236736" y="1154078"/>
          <a:ext cx="2933554" cy="377190"/>
        </p:xfrm>
        <a:graphic>
          <a:graphicData uri="http://schemas.openxmlformats.org/drawingml/2006/table">
            <a:tbl>
              <a:tblPr/>
              <a:tblGrid>
                <a:gridCol w="1519642"/>
                <a:gridCol w="309012"/>
                <a:gridCol w="469900"/>
                <a:gridCol w="317500"/>
                <a:gridCol w="317500"/>
              </a:tblGrid>
              <a:tr h="1771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Тэг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Сет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Смещение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41480"/>
              </p:ext>
            </p:extLst>
          </p:nvPr>
        </p:nvGraphicFramePr>
        <p:xfrm>
          <a:off x="2065448" y="2443228"/>
          <a:ext cx="901700" cy="867310"/>
        </p:xfrm>
        <a:graphic>
          <a:graphicData uri="http://schemas.openxmlformats.org/drawingml/2006/table">
            <a:tbl>
              <a:tblPr/>
              <a:tblGrid>
                <a:gridCol w="419100"/>
                <a:gridCol w="482600"/>
              </a:tblGrid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250704" y="2042024"/>
            <a:ext cx="9198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>
                <a:solidFill>
                  <a:prstClr val="black"/>
                </a:solidFill>
                <a:latin typeface="Calibri"/>
                <a:cs typeface="+mn-cs"/>
              </a:rPr>
              <a:t>Канал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  <a:cs typeface="+mn-cs"/>
              </a:rPr>
              <a:t>#0</a:t>
            </a:r>
            <a:endParaRPr lang="ru-RU" sz="1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69613" y="2095885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600" b="1" dirty="0" smtClean="0">
                <a:solidFill>
                  <a:prstClr val="black"/>
                </a:solidFill>
                <a:latin typeface="Calibri"/>
                <a:cs typeface="+mn-cs"/>
              </a:rPr>
              <a:t>Канал</a:t>
            </a:r>
            <a:r>
              <a:rPr lang="en-US" sz="1600" b="1" dirty="0" smtClean="0">
                <a:solidFill>
                  <a:prstClr val="black"/>
                </a:solidFill>
                <a:latin typeface="Calibri"/>
                <a:cs typeface="+mn-cs"/>
              </a:rPr>
              <a:t> #0</a:t>
            </a:r>
            <a:endParaRPr lang="ru-RU" sz="16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26531" y="2196875"/>
            <a:ext cx="728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>
                <a:solidFill>
                  <a:prstClr val="black"/>
                </a:solidFill>
                <a:latin typeface="Calibri"/>
                <a:cs typeface="+mn-cs"/>
              </a:rPr>
              <a:t>№ сета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695394" y="2435625"/>
            <a:ext cx="453037" cy="869572"/>
            <a:chOff x="4805303" y="2836102"/>
            <a:chExt cx="453037" cy="1159429"/>
          </a:xfrm>
        </p:grpSpPr>
        <p:sp>
          <p:nvSpPr>
            <p:cNvPr id="76" name="Trapezoid 75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 Medium" panose="020B0604020202020204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1982012" y="4414464"/>
            <a:ext cx="21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  <a:latin typeface="Calibri"/>
                <a:cs typeface="+mn-cs"/>
              </a:rPr>
              <a:t>Промах/попадание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549541" y="3519926"/>
            <a:ext cx="274434" cy="307777"/>
            <a:chOff x="5639090" y="5425857"/>
            <a:chExt cx="274434" cy="410369"/>
          </a:xfrm>
        </p:grpSpPr>
        <p:sp>
          <p:nvSpPr>
            <p:cNvPr id="82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39090" y="5425857"/>
              <a:ext cx="274434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=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15734"/>
              </p:ext>
            </p:extLst>
          </p:nvPr>
        </p:nvGraphicFramePr>
        <p:xfrm>
          <a:off x="5352993" y="2439776"/>
          <a:ext cx="1371600" cy="867310"/>
        </p:xfrm>
        <a:graphic>
          <a:graphicData uri="http://schemas.openxmlformats.org/drawingml/2006/table">
            <a:tbl>
              <a:tblPr/>
              <a:tblGrid>
                <a:gridCol w="375920"/>
                <a:gridCol w="995680"/>
              </a:tblGrid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571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048226" y="2173289"/>
            <a:ext cx="728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1400" dirty="0" smtClean="0">
                <a:solidFill>
                  <a:prstClr val="black"/>
                </a:solidFill>
                <a:latin typeface="Calibri"/>
                <a:cs typeface="+mn-cs"/>
              </a:rPr>
              <a:t>№ сета</a:t>
            </a:r>
            <a:endParaRPr lang="ru-RU" sz="1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959680" y="2435625"/>
            <a:ext cx="453037" cy="869572"/>
            <a:chOff x="4805303" y="2836102"/>
            <a:chExt cx="453037" cy="1159429"/>
          </a:xfrm>
        </p:grpSpPr>
        <p:sp>
          <p:nvSpPr>
            <p:cNvPr id="87" name="Trapezoid 86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 Medium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04376"/>
              </p:ext>
            </p:extLst>
          </p:nvPr>
        </p:nvGraphicFramePr>
        <p:xfrm>
          <a:off x="3178919" y="2443228"/>
          <a:ext cx="482600" cy="867310"/>
        </p:xfrm>
        <a:graphic>
          <a:graphicData uri="http://schemas.openxmlformats.org/drawingml/2006/table">
            <a:tbl>
              <a:tblPr/>
              <a:tblGrid>
                <a:gridCol w="482600"/>
              </a:tblGrid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2997306" y="2127080"/>
            <a:ext cx="9198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>
                <a:solidFill>
                  <a:prstClr val="black"/>
                </a:solidFill>
                <a:latin typeface="Calibri"/>
                <a:cs typeface="+mn-cs"/>
              </a:rPr>
              <a:t>Канал </a:t>
            </a:r>
            <a:r>
              <a:rPr lang="en-US" sz="1400" b="1" dirty="0" smtClean="0">
                <a:solidFill>
                  <a:prstClr val="black"/>
                </a:solidFill>
                <a:latin typeface="Calibri"/>
                <a:cs typeface="+mn-cs"/>
              </a:rPr>
              <a:t>#1</a:t>
            </a:r>
            <a:endParaRPr lang="ru-RU" sz="1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243910" y="3518870"/>
            <a:ext cx="274434" cy="307777"/>
            <a:chOff x="5639090" y="5425857"/>
            <a:chExt cx="274434" cy="410369"/>
          </a:xfrm>
        </p:grpSpPr>
        <p:sp>
          <p:nvSpPr>
            <p:cNvPr id="94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39090" y="5425857"/>
              <a:ext cx="274434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=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876994" y="2095885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600" b="1" dirty="0" smtClean="0">
                <a:solidFill>
                  <a:prstClr val="black"/>
                </a:solidFill>
                <a:latin typeface="Calibri"/>
                <a:cs typeface="+mn-cs"/>
              </a:rPr>
              <a:t>Канал</a:t>
            </a:r>
            <a:r>
              <a:rPr lang="en-US" sz="1600" b="1" dirty="0" smtClean="0">
                <a:solidFill>
                  <a:prstClr val="black"/>
                </a:solidFill>
                <a:latin typeface="Calibri"/>
                <a:cs typeface="+mn-cs"/>
              </a:rPr>
              <a:t> #1</a:t>
            </a:r>
            <a:endParaRPr lang="ru-RU" sz="16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87525"/>
              </p:ext>
            </p:extLst>
          </p:nvPr>
        </p:nvGraphicFramePr>
        <p:xfrm>
          <a:off x="6925253" y="2439776"/>
          <a:ext cx="995680" cy="867310"/>
        </p:xfrm>
        <a:graphic>
          <a:graphicData uri="http://schemas.openxmlformats.org/drawingml/2006/table">
            <a:tbl>
              <a:tblPr/>
              <a:tblGrid>
                <a:gridCol w="995680"/>
              </a:tblGrid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73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472467" y="1790063"/>
            <a:ext cx="136130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600" b="1" dirty="0" smtClean="0">
                <a:solidFill>
                  <a:prstClr val="black"/>
                </a:solidFill>
                <a:latin typeface="Calibri"/>
                <a:cs typeface="+mn-cs"/>
              </a:rPr>
              <a:t>Массив тэгов</a:t>
            </a:r>
            <a:endParaRPr lang="ru-RU" sz="16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43039" y="1759284"/>
            <a:ext cx="180610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b="1" dirty="0" smtClean="0">
                <a:solidFill>
                  <a:prstClr val="black"/>
                </a:solidFill>
                <a:latin typeface="Calibri"/>
                <a:cs typeface="+mn-cs"/>
              </a:rPr>
              <a:t>Массив данных</a:t>
            </a:r>
            <a:endParaRPr lang="ru-RU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329633" y="1534976"/>
            <a:ext cx="2651760" cy="2051685"/>
          </a:xfrm>
          <a:custGeom>
            <a:avLst/>
            <a:gdLst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  <a:gd name="connsiteX6" fmla="*/ 1310640 w 2651760"/>
              <a:gd name="connsiteY6" fmla="*/ 2735580 h 2735580"/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1760" h="2735580">
                <a:moveTo>
                  <a:pt x="2651760" y="0"/>
                </a:moveTo>
                <a:lnTo>
                  <a:pt x="2651760" y="160020"/>
                </a:lnTo>
                <a:lnTo>
                  <a:pt x="0" y="160020"/>
                </a:lnTo>
                <a:lnTo>
                  <a:pt x="0" y="2560320"/>
                </a:lnTo>
                <a:lnTo>
                  <a:pt x="1295400" y="2560320"/>
                </a:lnTo>
                <a:lnTo>
                  <a:pt x="1295400" y="2735580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3" name="Oval 119"/>
          <p:cNvSpPr>
            <a:spLocks noChangeAspect="1" noChangeArrowheads="1"/>
          </p:cNvSpPr>
          <p:nvPr/>
        </p:nvSpPr>
        <p:spPr bwMode="auto">
          <a:xfrm>
            <a:off x="2598002" y="3435358"/>
            <a:ext cx="52388" cy="41672"/>
          </a:xfrm>
          <a:prstGeom prst="ellipse">
            <a:avLst/>
          </a:prstGeom>
          <a:solidFill>
            <a:srgbClr val="9BBB59">
              <a:lumMod val="75000"/>
            </a:srgbClr>
          </a:solidFill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2613604" y="3455216"/>
            <a:ext cx="706755" cy="127159"/>
          </a:xfrm>
          <a:custGeom>
            <a:avLst/>
            <a:gdLst>
              <a:gd name="connsiteX0" fmla="*/ 0 w 706755"/>
              <a:gd name="connsiteY0" fmla="*/ 0 h 169545"/>
              <a:gd name="connsiteX1" fmla="*/ 706755 w 706755"/>
              <a:gd name="connsiteY1" fmla="*/ 0 h 169545"/>
              <a:gd name="connsiteX2" fmla="*/ 706755 w 706755"/>
              <a:gd name="connsiteY2" fmla="*/ 169545 h 16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755" h="169545">
                <a:moveTo>
                  <a:pt x="0" y="0"/>
                </a:moveTo>
                <a:lnTo>
                  <a:pt x="706755" y="0"/>
                </a:lnTo>
                <a:lnTo>
                  <a:pt x="706755" y="169545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25078" y="1531649"/>
            <a:ext cx="3639312" cy="1330452"/>
            <a:chOff x="1517904" y="2164080"/>
            <a:chExt cx="3639312" cy="1773936"/>
          </a:xfrm>
        </p:grpSpPr>
        <p:sp>
          <p:nvSpPr>
            <p:cNvPr id="106" name="Freeform 105"/>
            <p:cNvSpPr/>
            <p:nvPr/>
          </p:nvSpPr>
          <p:spPr>
            <a:xfrm>
              <a:off x="1517904" y="2164080"/>
              <a:ext cx="3639312" cy="1773936"/>
            </a:xfrm>
            <a:custGeom>
              <a:avLst/>
              <a:gdLst>
                <a:gd name="connsiteX0" fmla="*/ 3639312 w 3639312"/>
                <a:gd name="connsiteY0" fmla="*/ 0 h 1773936"/>
                <a:gd name="connsiteX1" fmla="*/ 3639312 w 3639312"/>
                <a:gd name="connsiteY1" fmla="*/ 353568 h 1773936"/>
                <a:gd name="connsiteX2" fmla="*/ 0 w 3639312"/>
                <a:gd name="connsiteY2" fmla="*/ 353568 h 1773936"/>
                <a:gd name="connsiteX3" fmla="*/ 0 w 3639312"/>
                <a:gd name="connsiteY3" fmla="*/ 1773936 h 1773936"/>
                <a:gd name="connsiteX4" fmla="*/ 176784 w 3639312"/>
                <a:gd name="connsiteY4" fmla="*/ 1773936 h 177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312" h="1773936">
                  <a:moveTo>
                    <a:pt x="3639312" y="0"/>
                  </a:moveTo>
                  <a:lnTo>
                    <a:pt x="3639312" y="353568"/>
                  </a:lnTo>
                  <a:lnTo>
                    <a:pt x="0" y="353568"/>
                  </a:lnTo>
                  <a:lnTo>
                    <a:pt x="0" y="1773936"/>
                  </a:lnTo>
                  <a:lnTo>
                    <a:pt x="176784" y="1773936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545806" y="2490370"/>
              <a:ext cx="404146" cy="1447646"/>
              <a:chOff x="4545806" y="2490370"/>
              <a:chExt cx="404146" cy="1447646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572000" y="2511552"/>
                <a:ext cx="377952" cy="1426464"/>
              </a:xfrm>
              <a:custGeom>
                <a:avLst/>
                <a:gdLst>
                  <a:gd name="connsiteX0" fmla="*/ 0 w 377952"/>
                  <a:gd name="connsiteY0" fmla="*/ 0 h 1426464"/>
                  <a:gd name="connsiteX1" fmla="*/ 0 w 377952"/>
                  <a:gd name="connsiteY1" fmla="*/ 1426464 h 1426464"/>
                  <a:gd name="connsiteX2" fmla="*/ 377952 w 377952"/>
                  <a:gd name="connsiteY2" fmla="*/ 1426464 h 142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7952" h="1426464">
                    <a:moveTo>
                      <a:pt x="0" y="0"/>
                    </a:moveTo>
                    <a:lnTo>
                      <a:pt x="0" y="1426464"/>
                    </a:lnTo>
                    <a:lnTo>
                      <a:pt x="377952" y="1426464"/>
                    </a:lnTo>
                  </a:path>
                </a:pathLst>
              </a:custGeom>
              <a:noFill/>
              <a:ln w="12700">
                <a:solidFill>
                  <a:srgbClr val="4F81BD">
                    <a:lumMod val="75000"/>
                  </a:srgbClr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109" name="Oval 119"/>
              <p:cNvSpPr>
                <a:spLocks noChangeAspect="1" noChangeArrowheads="1"/>
              </p:cNvSpPr>
              <p:nvPr/>
            </p:nvSpPr>
            <p:spPr bwMode="auto">
              <a:xfrm>
                <a:off x="4545806" y="2490370"/>
                <a:ext cx="52388" cy="55563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rgbClr val="37609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6445943" y="3644794"/>
            <a:ext cx="812099" cy="307777"/>
            <a:chOff x="4650631" y="5032139"/>
            <a:chExt cx="681490" cy="344370"/>
          </a:xfrm>
        </p:grpSpPr>
        <p:sp>
          <p:nvSpPr>
            <p:cNvPr id="111" name="Trapezoid 110"/>
            <p:cNvSpPr/>
            <p:nvPr/>
          </p:nvSpPr>
          <p:spPr bwMode="auto">
            <a:xfrm flipV="1">
              <a:off x="4650631" y="5101274"/>
              <a:ext cx="681490" cy="206101"/>
            </a:xfrm>
            <a:prstGeom prst="trapezoid">
              <a:avLst>
                <a:gd name="adj" fmla="val 53513"/>
              </a:avLst>
            </a:pr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61886" y="5032139"/>
              <a:ext cx="458980" cy="34437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MUX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113" name="Freeform 112"/>
          <p:cNvSpPr/>
          <p:nvPr/>
        </p:nvSpPr>
        <p:spPr>
          <a:xfrm>
            <a:off x="6225094" y="3305585"/>
            <a:ext cx="426720" cy="400991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4" name="Freeform 113"/>
          <p:cNvSpPr/>
          <p:nvPr/>
        </p:nvSpPr>
        <p:spPr>
          <a:xfrm flipH="1">
            <a:off x="7006306" y="3305585"/>
            <a:ext cx="426720" cy="400991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H="1" flipV="1">
            <a:off x="6851995" y="3891348"/>
            <a:ext cx="0" cy="529207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61174" y="441446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  <a:latin typeface="Calibri"/>
                <a:cs typeface="+mn-cs"/>
              </a:rPr>
              <a:t>Данные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7" name="Flowchart: Delay 18"/>
          <p:cNvSpPr/>
          <p:nvPr/>
        </p:nvSpPr>
        <p:spPr bwMode="auto">
          <a:xfrm rot="5400000" flipH="1">
            <a:off x="2880537" y="3927490"/>
            <a:ext cx="295478" cy="40109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2000" b="1" kern="0" dirty="0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2689237" y="3696044"/>
            <a:ext cx="255327" cy="351634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9" name="Freeform 118"/>
          <p:cNvSpPr/>
          <p:nvPr/>
        </p:nvSpPr>
        <p:spPr>
          <a:xfrm flipH="1">
            <a:off x="3123322" y="3696044"/>
            <a:ext cx="255327" cy="351634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0" name="Oval 119"/>
          <p:cNvSpPr>
            <a:spLocks noChangeAspect="1" noChangeArrowheads="1"/>
          </p:cNvSpPr>
          <p:nvPr/>
        </p:nvSpPr>
        <p:spPr bwMode="auto">
          <a:xfrm>
            <a:off x="2663937" y="3739860"/>
            <a:ext cx="52388" cy="41672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1" name="Oval 119"/>
          <p:cNvSpPr>
            <a:spLocks noChangeAspect="1" noChangeArrowheads="1"/>
          </p:cNvSpPr>
          <p:nvPr/>
        </p:nvSpPr>
        <p:spPr bwMode="auto">
          <a:xfrm>
            <a:off x="3350449" y="3833148"/>
            <a:ext cx="52388" cy="41672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710611" y="3762125"/>
            <a:ext cx="376784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3" name="Straight Arrow Connector 122"/>
          <p:cNvCxnSpPr>
            <a:stCxn id="121" idx="6"/>
          </p:cNvCxnSpPr>
          <p:nvPr/>
        </p:nvCxnSpPr>
        <p:spPr>
          <a:xfrm>
            <a:off x="3402838" y="3853984"/>
            <a:ext cx="313873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04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Обобщение: </a:t>
            </a:r>
            <a:r>
              <a:rPr lang="en-US" dirty="0" smtClean="0"/>
              <a:t>N-</a:t>
            </a:r>
            <a:r>
              <a:rPr lang="ru-RU" dirty="0" smtClean="0"/>
              <a:t>ассоциативный кэш</a:t>
            </a:r>
            <a:endParaRPr lang="ru-RU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 bwMode="auto">
          <a:xfrm>
            <a:off x="230698" y="1189079"/>
            <a:ext cx="4729054" cy="295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000" dirty="0">
                <a:solidFill>
                  <a:sysClr val="windowText" lastClr="000000"/>
                </a:solidFill>
                <a:latin typeface="Calibri"/>
              </a:rPr>
              <a:t>Р</a:t>
            </a:r>
            <a:r>
              <a:rPr lang="ru-RU" sz="2000" dirty="0" smtClean="0">
                <a:solidFill>
                  <a:sysClr val="windowText" lastClr="000000"/>
                </a:solidFill>
                <a:latin typeface="Calibri"/>
              </a:rPr>
              <a:t>азмер слоя уменьшается в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</a:rPr>
              <a:t>N </a:t>
            </a:r>
            <a:r>
              <a:rPr lang="ru-RU" sz="2000" dirty="0" smtClean="0">
                <a:solidFill>
                  <a:sysClr val="windowText" lastClr="000000"/>
                </a:solidFill>
                <a:latin typeface="Calibri"/>
              </a:rPr>
              <a:t>раз</a:t>
            </a:r>
          </a:p>
          <a:p>
            <a:pPr lvl="0">
              <a:spcBef>
                <a:spcPts val="1200"/>
              </a:spcBef>
            </a:pPr>
            <a:r>
              <a:rPr lang="ru-RU" sz="2000" dirty="0" smtClean="0">
                <a:solidFill>
                  <a:prstClr val="black"/>
                </a:solidFill>
              </a:rPr>
              <a:t>Для полностью ассоциативного кэша</a:t>
            </a:r>
            <a:r>
              <a:rPr lang="en-US" sz="2000" dirty="0" smtClean="0">
                <a:solidFill>
                  <a:prstClr val="black"/>
                </a:solidFill>
              </a:rPr>
              <a:t/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N == </a:t>
            </a:r>
            <a:r>
              <a:rPr lang="ru-RU" sz="2000" dirty="0" smtClean="0">
                <a:solidFill>
                  <a:prstClr val="black"/>
                </a:solidFill>
              </a:rPr>
              <a:t>размеру кэша в блоках</a:t>
            </a:r>
          </a:p>
          <a:p>
            <a:pPr lvl="0">
              <a:spcBef>
                <a:spcPts val="1200"/>
              </a:spcBef>
            </a:pPr>
            <a:r>
              <a:rPr lang="ru-RU" sz="2000" dirty="0" smtClean="0">
                <a:solidFill>
                  <a:prstClr val="black"/>
                </a:solidFill>
              </a:rPr>
              <a:t>Для кэша с прямым отображением</a:t>
            </a:r>
            <a:br>
              <a:rPr lang="ru-RU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N == 1</a:t>
            </a:r>
            <a:endParaRPr lang="ru-RU" sz="2000" dirty="0" smtClean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</a:pPr>
            <a:r>
              <a:rPr lang="ru-RU" sz="2000" dirty="0" smtClean="0">
                <a:solidFill>
                  <a:prstClr val="black"/>
                </a:solidFill>
              </a:rPr>
              <a:t>Формулы разбиения адреса</a:t>
            </a:r>
            <a:endParaRPr lang="en-US" sz="18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40150"/>
              </p:ext>
            </p:extLst>
          </p:nvPr>
        </p:nvGraphicFramePr>
        <p:xfrm>
          <a:off x="2733530" y="3553521"/>
          <a:ext cx="3101195" cy="453390"/>
        </p:xfrm>
        <a:graphic>
          <a:graphicData uri="http://schemas.openxmlformats.org/drawingml/2006/table">
            <a:tbl>
              <a:tblPr/>
              <a:tblGrid>
                <a:gridCol w="1436401"/>
                <a:gridCol w="496753"/>
                <a:gridCol w="496753"/>
                <a:gridCol w="335644"/>
                <a:gridCol w="335644"/>
              </a:tblGrid>
              <a:tr h="211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57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34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5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57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01283" y="4041089"/>
            <a:ext cx="3227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X = log(</a:t>
            </a:r>
            <a:r>
              <a:rPr lang="en-US" sz="2200" i="1" dirty="0" err="1" smtClean="0">
                <a:solidFill>
                  <a:prstClr val="black"/>
                </a:solidFill>
                <a:latin typeface="Calibri"/>
                <a:cs typeface="+mn-cs"/>
              </a:rPr>
              <a:t>block_size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Y = log(</a:t>
            </a:r>
            <a:r>
              <a:rPr lang="en-US" sz="2200" i="1" dirty="0" err="1" smtClean="0">
                <a:solidFill>
                  <a:prstClr val="black"/>
                </a:solidFill>
                <a:latin typeface="Calibri"/>
                <a:cs typeface="+mn-cs"/>
              </a:rPr>
              <a:t>cache_size</a:t>
            </a:r>
            <a:r>
              <a:rPr lang="en-US" sz="2200" i="1" dirty="0" smtClean="0">
                <a:solidFill>
                  <a:prstClr val="black"/>
                </a:solidFill>
                <a:latin typeface="Calibri"/>
                <a:cs typeface="+mn-cs"/>
              </a:rPr>
              <a:t> / N</a:t>
            </a:r>
            <a:r>
              <a:rPr lang="en-US" sz="2200" dirty="0" smtClean="0">
                <a:solidFill>
                  <a:prstClr val="black"/>
                </a:solidFill>
                <a:latin typeface="Calibri"/>
                <a:cs typeface="+mn-cs"/>
              </a:rPr>
              <a:t>)</a:t>
            </a:r>
            <a:endParaRPr lang="ru-RU" sz="2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1" name="Дата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62" name="Номер слайда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17414"/>
              </p:ext>
            </p:extLst>
          </p:nvPr>
        </p:nvGraphicFramePr>
        <p:xfrm>
          <a:off x="7859041" y="1489827"/>
          <a:ext cx="444410" cy="3368160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 rot="16200000">
            <a:off x="7788450" y="359261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…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31162"/>
              </p:ext>
            </p:extLst>
          </p:nvPr>
        </p:nvGraphicFramePr>
        <p:xfrm>
          <a:off x="7859041" y="1700906"/>
          <a:ext cx="444410" cy="1052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63082"/>
              </p:ext>
            </p:extLst>
          </p:nvPr>
        </p:nvGraphicFramePr>
        <p:xfrm>
          <a:off x="7859041" y="2963189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13985"/>
              </p:ext>
            </p:extLst>
          </p:nvPr>
        </p:nvGraphicFramePr>
        <p:xfrm>
          <a:off x="7859041" y="2122119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929"/>
              </p:ext>
            </p:extLst>
          </p:nvPr>
        </p:nvGraphicFramePr>
        <p:xfrm>
          <a:off x="7858578" y="4696195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8365771" y="1485531"/>
            <a:ext cx="665414" cy="429886"/>
            <a:chOff x="8365771" y="1870539"/>
            <a:chExt cx="665414" cy="429886"/>
          </a:xfrm>
        </p:grpSpPr>
        <p:sp>
          <p:nvSpPr>
            <p:cNvPr id="95" name="Left Brace 94"/>
            <p:cNvSpPr/>
            <p:nvPr/>
          </p:nvSpPr>
          <p:spPr>
            <a:xfrm flipH="1">
              <a:off x="8365771" y="1870539"/>
              <a:ext cx="124550" cy="429886"/>
            </a:xfrm>
            <a:prstGeom prst="leftBrace">
              <a:avLst>
                <a:gd name="adj1" fmla="val 22171"/>
                <a:gd name="adj2" fmla="val 50000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flipH="1">
              <a:off x="8476350" y="1955622"/>
              <a:ext cx="554835" cy="2609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kern="0" dirty="0" smtClean="0">
                  <a:solidFill>
                    <a:prstClr val="black"/>
                  </a:solidFill>
                  <a:latin typeface="Calibri"/>
                  <a:cs typeface="+mn-cs"/>
                </a:rPr>
                <a:t>слой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010400" y="99738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>
                <a:solidFill>
                  <a:prstClr val="black"/>
                </a:solidFill>
                <a:latin typeface="Calibri"/>
                <a:cs typeface="+mn-cs"/>
              </a:rPr>
              <a:t>Адресное пространство</a:t>
            </a:r>
            <a:endParaRPr lang="ru-RU" sz="1400" b="1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8392441" y="1489827"/>
            <a:ext cx="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99" name="Group 98"/>
          <p:cNvGrpSpPr/>
          <p:nvPr/>
        </p:nvGrpSpPr>
        <p:grpSpPr>
          <a:xfrm flipH="1">
            <a:off x="7110928" y="1480684"/>
            <a:ext cx="729688" cy="253916"/>
            <a:chOff x="7825685" y="1436186"/>
            <a:chExt cx="729688" cy="253916"/>
          </a:xfrm>
        </p:grpSpPr>
        <p:grpSp>
          <p:nvGrpSpPr>
            <p:cNvPr id="100" name="Group 99"/>
            <p:cNvGrpSpPr/>
            <p:nvPr/>
          </p:nvGrpSpPr>
          <p:grpSpPr>
            <a:xfrm>
              <a:off x="7877175" y="1437958"/>
              <a:ext cx="91440" cy="218450"/>
              <a:chOff x="7877175" y="1437958"/>
              <a:chExt cx="91440" cy="218450"/>
            </a:xfrm>
          </p:grpSpPr>
          <p:cxnSp>
            <p:nvCxnSpPr>
              <p:cNvPr id="102" name="Straight Arrow Connector 101"/>
              <p:cNvCxnSpPr/>
              <p:nvPr/>
            </p:nvCxnSpPr>
            <p:spPr>
              <a:xfrm flipH="1">
                <a:off x="7922895" y="1437958"/>
                <a:ext cx="0" cy="21845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 w="sm" len="sm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877175" y="1437958"/>
                <a:ext cx="9144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101" name="Rectangle 100"/>
            <p:cNvSpPr/>
            <p:nvPr/>
          </p:nvSpPr>
          <p:spPr>
            <a:xfrm>
              <a:off x="7825685" y="1436186"/>
              <a:ext cx="729688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№ сета</a:t>
              </a:r>
            </a:p>
          </p:txBody>
        </p:sp>
      </p:grpSp>
      <p:sp>
        <p:nvSpPr>
          <p:cNvPr id="104" name="Oval 103"/>
          <p:cNvSpPr/>
          <p:nvPr/>
        </p:nvSpPr>
        <p:spPr>
          <a:xfrm>
            <a:off x="7838849" y="1727827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840183" y="257396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859041" y="2151050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41653"/>
              </p:ext>
            </p:extLst>
          </p:nvPr>
        </p:nvGraphicFramePr>
        <p:xfrm>
          <a:off x="7859041" y="2542318"/>
          <a:ext cx="444410" cy="105255"/>
        </p:xfrm>
        <a:graphic>
          <a:graphicData uri="http://schemas.openxmlformats.org/drawingml/2006/table">
            <a:tbl>
              <a:tblPr/>
              <a:tblGrid>
                <a:gridCol w="444410"/>
              </a:tblGrid>
              <a:tr h="105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17" marR="7017" marT="701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5324354" y="2542318"/>
            <a:ext cx="1818520" cy="646331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kern="0" dirty="0">
                <a:solidFill>
                  <a:prstClr val="black"/>
                </a:solidFill>
                <a:latin typeface="Calibri"/>
              </a:rPr>
              <a:t>Отображаются в </a:t>
            </a:r>
            <a:r>
              <a:rPr lang="en-US" kern="0" dirty="0" smtClean="0">
                <a:solidFill>
                  <a:prstClr val="black"/>
                </a:solidFill>
                <a:latin typeface="Calibri"/>
              </a:rPr>
              <a:t>N </a:t>
            </a:r>
            <a:r>
              <a:rPr lang="ru-RU" kern="0" dirty="0" smtClean="0">
                <a:solidFill>
                  <a:prstClr val="black"/>
                </a:solidFill>
                <a:latin typeface="Calibri"/>
              </a:rPr>
              <a:t>ячеек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108013" y="2612997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108013" y="2723221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108013" y="2833445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108013" y="2943669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108013" y="3053894"/>
            <a:ext cx="45719" cy="4571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7153732" y="1734645"/>
            <a:ext cx="705310" cy="3014177"/>
            <a:chOff x="7153732" y="2119653"/>
            <a:chExt cx="705310" cy="3014177"/>
          </a:xfrm>
        </p:grpSpPr>
        <p:cxnSp>
          <p:nvCxnSpPr>
            <p:cNvPr id="115" name="Elbow Connector 114"/>
            <p:cNvCxnSpPr>
              <a:stCxn id="104" idx="2"/>
              <a:endCxn id="109" idx="6"/>
            </p:cNvCxnSpPr>
            <p:nvPr/>
          </p:nvCxnSpPr>
          <p:spPr>
            <a:xfrm rot="10800000" flipV="1">
              <a:off x="7153733" y="2119653"/>
              <a:ext cx="685117" cy="88517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6" name="Elbow Connector 115"/>
            <p:cNvCxnSpPr>
              <a:stCxn id="106" idx="2"/>
              <a:endCxn id="110" idx="6"/>
            </p:cNvCxnSpPr>
            <p:nvPr/>
          </p:nvCxnSpPr>
          <p:spPr>
            <a:xfrm rot="10800000" flipV="1">
              <a:off x="7153733" y="2542875"/>
              <a:ext cx="705309" cy="57217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7" name="Elbow Connector 116"/>
            <p:cNvCxnSpPr>
              <a:stCxn id="91" idx="1"/>
              <a:endCxn id="112" idx="6"/>
            </p:cNvCxnSpPr>
            <p:nvPr/>
          </p:nvCxnSpPr>
          <p:spPr>
            <a:xfrm rot="10800000">
              <a:off x="7153733" y="3335496"/>
              <a:ext cx="705309" cy="492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8" name="Elbow Connector 117"/>
            <p:cNvCxnSpPr>
              <a:stCxn id="107" idx="1"/>
              <a:endCxn id="111" idx="6"/>
            </p:cNvCxnSpPr>
            <p:nvPr/>
          </p:nvCxnSpPr>
          <p:spPr>
            <a:xfrm rot="10800000" flipV="1">
              <a:off x="7153733" y="2963911"/>
              <a:ext cx="705309" cy="26136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  <p:cxnSp>
          <p:nvCxnSpPr>
            <p:cNvPr id="119" name="Elbow Connector 118"/>
            <p:cNvCxnSpPr>
              <a:stCxn id="93" idx="1"/>
              <a:endCxn id="113" idx="6"/>
            </p:cNvCxnSpPr>
            <p:nvPr/>
          </p:nvCxnSpPr>
          <p:spPr>
            <a:xfrm rot="10800000">
              <a:off x="7153732" y="3461762"/>
              <a:ext cx="704846" cy="167206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tailEnd type="triangle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055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7" grpId="0"/>
      <p:bldP spid="108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Проблема «</a:t>
            </a:r>
            <a:r>
              <a:rPr lang="en-US" sz="2400" dirty="0" smtClean="0"/>
              <a:t>Memory Wall»</a:t>
            </a:r>
          </a:p>
          <a:p>
            <a:r>
              <a:rPr lang="ru-RU" sz="2400" dirty="0" smtClean="0"/>
              <a:t>Принципы работы кэш-памяти</a:t>
            </a:r>
          </a:p>
          <a:p>
            <a:r>
              <a:rPr lang="ru-RU" sz="2400" dirty="0" smtClean="0"/>
              <a:t>Устройство кэша</a:t>
            </a:r>
          </a:p>
          <a:p>
            <a:r>
              <a:rPr lang="ru-RU" sz="2400" dirty="0" smtClean="0"/>
              <a:t>Производительность</a:t>
            </a:r>
          </a:p>
          <a:p>
            <a:r>
              <a:rPr lang="ru-RU" sz="2400" dirty="0" smtClean="0"/>
              <a:t>Использование принципов работы кэш-памяти для оптимизаций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2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типа промахов (3С)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450" y="1140760"/>
            <a:ext cx="4391427" cy="2949469"/>
          </a:xfrm>
        </p:spPr>
        <p:txBody>
          <a:bodyPr>
            <a:noAutofit/>
          </a:bodyPr>
          <a:lstStyle/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1"/>
                </a:solidFill>
              </a:rPr>
              <a:t>«</a:t>
            </a:r>
            <a:r>
              <a:rPr lang="ru-RU" sz="2400" dirty="0" smtClean="0">
                <a:solidFill>
                  <a:schemeClr val="accent1"/>
                </a:solidFill>
              </a:rPr>
              <a:t>Холодные» (</a:t>
            </a:r>
            <a:r>
              <a:rPr lang="en-US" sz="2400" dirty="0" smtClean="0">
                <a:solidFill>
                  <a:schemeClr val="accent1"/>
                </a:solidFill>
              </a:rPr>
              <a:t>Compulsory</a:t>
            </a:r>
            <a:r>
              <a:rPr lang="ru-RU" sz="2400" dirty="0" smtClean="0">
                <a:solidFill>
                  <a:schemeClr val="accent1"/>
                </a:solidFill>
              </a:rPr>
              <a:t>)</a:t>
            </a:r>
            <a:endParaRPr lang="en-US" sz="2400" dirty="0"/>
          </a:p>
          <a:p>
            <a:pPr marL="688975" lvl="1" indent="-342900">
              <a:spcBef>
                <a:spcPts val="600"/>
              </a:spcBef>
              <a:buClrTx/>
              <a:buFont typeface="Calibri" panose="020F0502020204030204" pitchFamily="34" charset="0"/>
              <a:buChar char="–"/>
            </a:pPr>
            <a:r>
              <a:rPr lang="ru-RU" sz="1600" dirty="0" smtClean="0"/>
              <a:t>Первое обращение к данным</a:t>
            </a:r>
          </a:p>
          <a:p>
            <a:pPr marL="688975" lvl="1" indent="-342900">
              <a:spcBef>
                <a:spcPts val="600"/>
              </a:spcBef>
              <a:buClrTx/>
              <a:buFont typeface="Calibri" panose="020F0502020204030204" pitchFamily="34" charset="0"/>
              <a:buChar char="–"/>
            </a:pPr>
            <a:r>
              <a:rPr lang="ru-RU" sz="1600" dirty="0" smtClean="0"/>
              <a:t>Могут произойти даже в бесконечном кэше</a:t>
            </a:r>
            <a:endParaRPr lang="en-US" sz="1600" dirty="0" smtClean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accent6"/>
                </a:solidFill>
              </a:rPr>
              <a:t>«Емкостные» (</a:t>
            </a:r>
            <a:r>
              <a:rPr lang="en-US" sz="2400" dirty="0" smtClean="0">
                <a:solidFill>
                  <a:schemeClr val="accent6"/>
                </a:solidFill>
              </a:rPr>
              <a:t>Capacity</a:t>
            </a:r>
            <a:r>
              <a:rPr lang="ru-RU" sz="2400" dirty="0" smtClean="0">
                <a:solidFill>
                  <a:schemeClr val="accent6"/>
                </a:solidFill>
              </a:rPr>
              <a:t>)</a:t>
            </a:r>
            <a:endParaRPr lang="en-US" sz="2400" dirty="0" smtClean="0"/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ru-RU" sz="1600" dirty="0" smtClean="0"/>
              <a:t>Рабочая область больше размера кэша</a:t>
            </a:r>
          </a:p>
          <a:p>
            <a:pPr marL="688975" lvl="1" indent="-3429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ru-RU" sz="1600" dirty="0" smtClean="0"/>
              <a:t>Могут произойти даже в полностью ассоциативном кэше</a:t>
            </a:r>
            <a:endParaRPr lang="en-US" sz="1600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38758" y="3812831"/>
            <a:ext cx="8375015" cy="91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kern="0" dirty="0" smtClean="0">
                <a:solidFill>
                  <a:srgbClr val="C00000"/>
                </a:solidFill>
                <a:latin typeface="+mn-lt"/>
              </a:rPr>
              <a:t>«Конфликтные» (</a:t>
            </a:r>
            <a:r>
              <a:rPr lang="en-US" kern="0" dirty="0" smtClean="0">
                <a:solidFill>
                  <a:srgbClr val="C00000"/>
                </a:solidFill>
                <a:latin typeface="+mn-lt"/>
              </a:rPr>
              <a:t>Conflict</a:t>
            </a:r>
            <a:r>
              <a:rPr lang="ru-RU" kern="0" dirty="0" smtClean="0">
                <a:solidFill>
                  <a:srgbClr val="C00000"/>
                </a:solidFill>
                <a:latin typeface="+mn-lt"/>
              </a:rPr>
              <a:t>)</a:t>
            </a:r>
            <a:endParaRPr lang="en-US" kern="0" dirty="0">
              <a:solidFill>
                <a:srgbClr val="061922"/>
              </a:solidFill>
              <a:latin typeface="+mn-lt"/>
            </a:endParaRP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ru-RU" sz="1600" kern="0" dirty="0" smtClean="0">
                <a:solidFill>
                  <a:srgbClr val="061922"/>
                </a:solidFill>
                <a:latin typeface="+mn-lt"/>
              </a:rPr>
              <a:t>Размера кэша достаточно, но происходят конфликты внутри «слоёв»</a:t>
            </a:r>
          </a:p>
          <a:p>
            <a:pPr marL="688975" lvl="1" indent="-342900">
              <a:spcBef>
                <a:spcPts val="600"/>
              </a:spcBef>
              <a:buClr>
                <a:srgbClr val="061922"/>
              </a:buClr>
              <a:buFont typeface="Calibri" panose="020F0502020204030204" pitchFamily="34" charset="0"/>
              <a:buChar char="–"/>
            </a:pPr>
            <a:r>
              <a:rPr lang="ru-RU" sz="1600" kern="0" dirty="0" smtClean="0">
                <a:solidFill>
                  <a:srgbClr val="061922"/>
                </a:solidFill>
                <a:latin typeface="+mn-lt"/>
              </a:rPr>
              <a:t>Исчезают с увеличением ассоциативности</a:t>
            </a:r>
            <a:endParaRPr lang="en-US" sz="1600" kern="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267" y="1113297"/>
            <a:ext cx="3889341" cy="297449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4856051" y="3318131"/>
            <a:ext cx="3446989" cy="179144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5781916" y="1899902"/>
            <a:ext cx="1511707" cy="1210215"/>
          </a:xfrm>
          <a:custGeom>
            <a:avLst/>
            <a:gdLst>
              <a:gd name="connsiteX0" fmla="*/ 0 w 1808480"/>
              <a:gd name="connsiteY0" fmla="*/ 5080 h 1544320"/>
              <a:gd name="connsiteX1" fmla="*/ 0 w 1808480"/>
              <a:gd name="connsiteY1" fmla="*/ 294640 h 1544320"/>
              <a:gd name="connsiteX2" fmla="*/ 579120 w 1808480"/>
              <a:gd name="connsiteY2" fmla="*/ 294640 h 1544320"/>
              <a:gd name="connsiteX3" fmla="*/ 579120 w 1808480"/>
              <a:gd name="connsiteY3" fmla="*/ 1285240 h 1544320"/>
              <a:gd name="connsiteX4" fmla="*/ 1158240 w 1808480"/>
              <a:gd name="connsiteY4" fmla="*/ 1285240 h 1544320"/>
              <a:gd name="connsiteX5" fmla="*/ 1158240 w 1808480"/>
              <a:gd name="connsiteY5" fmla="*/ 1544320 h 1544320"/>
              <a:gd name="connsiteX6" fmla="*/ 1808480 w 1808480"/>
              <a:gd name="connsiteY6" fmla="*/ 1544320 h 1544320"/>
              <a:gd name="connsiteX7" fmla="*/ 1808480 w 1808480"/>
              <a:gd name="connsiteY7" fmla="*/ 1102360 h 1544320"/>
              <a:gd name="connsiteX8" fmla="*/ 1234440 w 1808480"/>
              <a:gd name="connsiteY8" fmla="*/ 1102360 h 1544320"/>
              <a:gd name="connsiteX9" fmla="*/ 1234440 w 1808480"/>
              <a:gd name="connsiteY9" fmla="*/ 353060 h 1544320"/>
              <a:gd name="connsiteX10" fmla="*/ 647700 w 1808480"/>
              <a:gd name="connsiteY10" fmla="*/ 353060 h 1544320"/>
              <a:gd name="connsiteX11" fmla="*/ 647700 w 1808480"/>
              <a:gd name="connsiteY11" fmla="*/ 0 h 1544320"/>
              <a:gd name="connsiteX12" fmla="*/ 0 w 1808480"/>
              <a:gd name="connsiteY12" fmla="*/ 5080 h 154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8480" h="1544320">
                <a:moveTo>
                  <a:pt x="0" y="5080"/>
                </a:moveTo>
                <a:lnTo>
                  <a:pt x="0" y="294640"/>
                </a:lnTo>
                <a:lnTo>
                  <a:pt x="579120" y="294640"/>
                </a:lnTo>
                <a:lnTo>
                  <a:pt x="579120" y="1285240"/>
                </a:lnTo>
                <a:lnTo>
                  <a:pt x="1158240" y="1285240"/>
                </a:lnTo>
                <a:lnTo>
                  <a:pt x="1158240" y="1544320"/>
                </a:lnTo>
                <a:lnTo>
                  <a:pt x="1808480" y="1544320"/>
                </a:lnTo>
                <a:lnTo>
                  <a:pt x="1808480" y="1102360"/>
                </a:lnTo>
                <a:lnTo>
                  <a:pt x="1234440" y="1102360"/>
                </a:lnTo>
                <a:lnTo>
                  <a:pt x="1234440" y="353060"/>
                </a:lnTo>
                <a:lnTo>
                  <a:pt x="647700" y="353060"/>
                </a:lnTo>
                <a:lnTo>
                  <a:pt x="647700" y="0"/>
                </a:lnTo>
                <a:lnTo>
                  <a:pt x="0" y="5080"/>
                </a:lnTo>
                <a:close/>
              </a:path>
            </a:pathLst>
          </a:custGeom>
          <a:noFill/>
          <a:ln w="12700" cap="rnd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+mn-lt"/>
              <a:cs typeface="Arial" pitchFamily="34" charset="0"/>
            </a:endParaRPr>
          </a:p>
        </p:txBody>
      </p:sp>
      <p:sp>
        <p:nvSpPr>
          <p:cNvPr id="13" name="Line Callout 1 (No Border) 12"/>
          <p:cNvSpPr/>
          <p:nvPr/>
        </p:nvSpPr>
        <p:spPr bwMode="auto">
          <a:xfrm flipH="1">
            <a:off x="7706043" y="2265379"/>
            <a:ext cx="1057275" cy="638708"/>
          </a:xfrm>
          <a:prstGeom prst="callout1">
            <a:avLst>
              <a:gd name="adj1" fmla="val 80266"/>
              <a:gd name="adj2" fmla="val 51127"/>
              <a:gd name="adj3" fmla="val 152765"/>
              <a:gd name="adj4" fmla="val 61667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Compulsory</a:t>
            </a:r>
            <a:endParaRPr lang="ru-RU" sz="2000" dirty="0" smtClean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Line Callout 1 (No Border) 13"/>
          <p:cNvSpPr/>
          <p:nvPr/>
        </p:nvSpPr>
        <p:spPr bwMode="auto">
          <a:xfrm flipH="1">
            <a:off x="6270938" y="1216240"/>
            <a:ext cx="1057275" cy="638708"/>
          </a:xfrm>
          <a:prstGeom prst="callout1">
            <a:avLst>
              <a:gd name="adj1" fmla="val 72436"/>
              <a:gd name="adj2" fmla="val 52928"/>
              <a:gd name="adj3" fmla="val 141580"/>
              <a:gd name="adj4" fmla="val 6256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>
            <a:glow rad="63500">
              <a:srgbClr val="F37021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Conflict</a:t>
            </a:r>
            <a:endParaRPr lang="ru-RU" sz="2000" dirty="0" smtClean="0">
              <a:solidFill>
                <a:srgbClr val="C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56051" y="2584733"/>
            <a:ext cx="1157689" cy="43088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  <a:effectLst>
                  <a:glow rad="101600">
                    <a:schemeClr val="tx1">
                      <a:alpha val="39000"/>
                    </a:schemeClr>
                  </a:glow>
                </a:effectLst>
                <a:latin typeface="+mn-lt"/>
              </a:rPr>
              <a:t>Capacity</a:t>
            </a:r>
            <a:endParaRPr lang="en-US" sz="2200" dirty="0">
              <a:solidFill>
                <a:schemeClr val="accent6"/>
              </a:solidFill>
              <a:effectLst>
                <a:glow rad="101600">
                  <a:schemeClr val="tx1">
                    <a:alpha val="39000"/>
                  </a:schemeClr>
                </a:glow>
              </a:effectLst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0091" y="1016185"/>
            <a:ext cx="4418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Miss Rate= F(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размер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ассоциативность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)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21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5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14" grpId="0" animBg="1"/>
      <p:bldP spid="15" grpId="0"/>
      <p:bldP spid="16" grpId="0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45882" y="938254"/>
            <a:ext cx="8686800" cy="38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400" dirty="0" smtClean="0">
                <a:solidFill>
                  <a:sysClr val="windowText" lastClr="000000"/>
                </a:solidFill>
                <a:latin typeface="Calibri"/>
              </a:rPr>
              <a:t>Метрики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ru-RU" sz="2000" dirty="0" smtClean="0">
                <a:solidFill>
                  <a:sysClr val="windowText" lastClr="000000"/>
                </a:solidFill>
                <a:latin typeface="Calibri"/>
              </a:rPr>
              <a:t>Частота промахов = </a:t>
            </a:r>
            <a:r>
              <a:rPr lang="en-US" sz="2000" dirty="0" smtClean="0">
                <a:solidFill>
                  <a:sysClr val="windowText" lastClr="000000"/>
                </a:solidFill>
                <a:latin typeface="Calibri"/>
              </a:rPr>
              <a:t>Miss Rate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промахи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 </a:t>
            </a:r>
            <a:r>
              <a:rPr lang="ru-RU" sz="2000" noProof="0" dirty="0" smtClean="0">
                <a:solidFill>
                  <a:sysClr val="windowText" lastClr="000000"/>
                </a:solidFill>
                <a:latin typeface="Calibri"/>
              </a:rPr>
              <a:t>(промахи + попадания)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Частота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попаданий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Hit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 – Miss Rate</a:t>
            </a:r>
          </a:p>
          <a:p>
            <a:pPr lvl="1">
              <a:lnSpc>
                <a:spcPct val="85000"/>
              </a:lnSpc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</a:rPr>
              <a:t>AMAT = </a:t>
            </a:r>
            <a:r>
              <a:rPr lang="en-US" sz="2000" dirty="0">
                <a:solidFill>
                  <a:sysClr val="windowText" lastClr="000000"/>
                </a:solidFill>
              </a:rPr>
              <a:t>Hit Rate  *	</a:t>
            </a:r>
            <a:r>
              <a:rPr lang="ru-RU" sz="2000" dirty="0" err="1">
                <a:solidFill>
                  <a:sysClr val="windowText" lastClr="000000"/>
                </a:solidFill>
              </a:rPr>
              <a:t>Hit</a:t>
            </a:r>
            <a:r>
              <a:rPr lang="ru-RU" sz="2000" dirty="0">
                <a:solidFill>
                  <a:sysClr val="windowText" lastClr="000000"/>
                </a:solidFill>
              </a:rPr>
              <a:t> </a:t>
            </a:r>
            <a:r>
              <a:rPr lang="ru-RU" sz="2000" dirty="0" err="1">
                <a:solidFill>
                  <a:sysClr val="windowText" lastClr="000000"/>
                </a:solidFill>
              </a:rPr>
              <a:t>Time</a:t>
            </a:r>
            <a:r>
              <a:rPr lang="ru-RU" sz="2000" dirty="0">
                <a:solidFill>
                  <a:sysClr val="windowText" lastClr="000000"/>
                </a:solidFill>
              </a:rPr>
              <a:t> + </a:t>
            </a:r>
            <a:r>
              <a:rPr lang="ru-RU" sz="2000" dirty="0" err="1">
                <a:solidFill>
                  <a:sysClr val="windowText" lastClr="000000"/>
                </a:solidFill>
              </a:rPr>
              <a:t>Miss</a:t>
            </a:r>
            <a:r>
              <a:rPr lang="ru-RU" sz="2000" dirty="0">
                <a:solidFill>
                  <a:sysClr val="windowText" lastClr="000000"/>
                </a:solidFill>
              </a:rPr>
              <a:t> </a:t>
            </a:r>
            <a:r>
              <a:rPr lang="ru-RU" sz="2000" dirty="0" err="1">
                <a:solidFill>
                  <a:sysClr val="windowText" lastClr="000000"/>
                </a:solidFill>
              </a:rPr>
              <a:t>Rate</a:t>
            </a:r>
            <a:r>
              <a:rPr lang="ru-RU" sz="2000" dirty="0">
                <a:solidFill>
                  <a:sysClr val="windowText" lastClr="000000"/>
                </a:solidFill>
              </a:rPr>
              <a:t> * </a:t>
            </a:r>
            <a:r>
              <a:rPr lang="ru-RU" sz="2000" dirty="0" err="1">
                <a:solidFill>
                  <a:sysClr val="windowText" lastClr="000000"/>
                </a:solidFill>
              </a:rPr>
              <a:t>Miss</a:t>
            </a:r>
            <a:r>
              <a:rPr lang="ru-RU" sz="2000" dirty="0">
                <a:solidFill>
                  <a:sysClr val="windowText" lastClr="000000"/>
                </a:solidFill>
              </a:rPr>
              <a:t> </a:t>
            </a:r>
            <a:r>
              <a:rPr lang="ru-RU" sz="2000" dirty="0" err="1">
                <a:solidFill>
                  <a:sysClr val="windowText" lastClr="000000"/>
                </a:solidFill>
              </a:rPr>
              <a:t>Penalt</a:t>
            </a:r>
            <a:r>
              <a:rPr lang="en-GB" sz="2000" dirty="0" smtClean="0">
                <a:solidFill>
                  <a:sysClr val="windowText" lastClr="000000"/>
                </a:solidFill>
              </a:rPr>
              <a:t>y</a:t>
            </a:r>
            <a:br>
              <a:rPr lang="en-GB" sz="2000" dirty="0" smtClean="0">
                <a:solidFill>
                  <a:sysClr val="windowText" lastClr="000000"/>
                </a:solidFill>
              </a:rPr>
            </a:br>
            <a:r>
              <a:rPr lang="en-GB" sz="2000" dirty="0" smtClean="0">
                <a:solidFill>
                  <a:sysClr val="windowText" lastClr="000000"/>
                </a:solidFill>
              </a:rPr>
              <a:t>	        </a:t>
            </a:r>
            <a:r>
              <a:rPr lang="ru-RU" sz="2000" dirty="0" smtClean="0">
                <a:solidFill>
                  <a:sysClr val="windowText" lastClr="000000"/>
                </a:solidFill>
              </a:rPr>
              <a:t>                </a:t>
            </a:r>
            <a:r>
              <a:rPr lang="en-GB" sz="2000" dirty="0" smtClean="0">
                <a:solidFill>
                  <a:sysClr val="windowText" lastClr="000000"/>
                </a:solidFill>
              </a:rPr>
              <a:t> </a:t>
            </a:r>
            <a:r>
              <a:rPr lang="ru-RU" sz="2000" dirty="0" smtClean="0">
                <a:solidFill>
                  <a:sysClr val="windowText" lastClr="000000"/>
                </a:solidFill>
              </a:rPr>
              <a:t>    </a:t>
            </a:r>
            <a:r>
              <a:rPr lang="en-GB" sz="2000" dirty="0" smtClean="0">
                <a:solidFill>
                  <a:sysClr val="windowText" lastClr="000000"/>
                </a:solidFill>
              </a:rPr>
              <a:t>≈</a:t>
            </a:r>
            <a:r>
              <a:rPr lang="en-GB" sz="2000" dirty="0">
                <a:solidFill>
                  <a:sysClr val="windowText" lastClr="000000"/>
                </a:solidFill>
              </a:rPr>
              <a:t>	</a:t>
            </a:r>
            <a:r>
              <a:rPr lang="ru-RU" sz="2000" dirty="0" err="1" smtClean="0">
                <a:solidFill>
                  <a:sysClr val="windowText" lastClr="000000"/>
                </a:solidFill>
              </a:rPr>
              <a:t>Hit</a:t>
            </a:r>
            <a:r>
              <a:rPr lang="ru-RU" sz="2000" dirty="0" smtClean="0">
                <a:solidFill>
                  <a:sysClr val="windowText" lastClr="000000"/>
                </a:solidFill>
              </a:rPr>
              <a:t> </a:t>
            </a:r>
            <a:r>
              <a:rPr lang="ru-RU" sz="2000" dirty="0" err="1">
                <a:solidFill>
                  <a:sysClr val="windowText" lastClr="000000"/>
                </a:solidFill>
              </a:rPr>
              <a:t>Time</a:t>
            </a:r>
            <a:r>
              <a:rPr lang="ru-RU" sz="2000" dirty="0">
                <a:solidFill>
                  <a:sysClr val="windowText" lastClr="000000"/>
                </a:solidFill>
              </a:rPr>
              <a:t> + </a:t>
            </a:r>
            <a:r>
              <a:rPr lang="ru-RU" sz="2000" dirty="0" err="1">
                <a:solidFill>
                  <a:sysClr val="windowText" lastClr="000000"/>
                </a:solidFill>
              </a:rPr>
              <a:t>Miss</a:t>
            </a:r>
            <a:r>
              <a:rPr lang="ru-RU" sz="2000" dirty="0">
                <a:solidFill>
                  <a:sysClr val="windowText" lastClr="000000"/>
                </a:solidFill>
              </a:rPr>
              <a:t> </a:t>
            </a:r>
            <a:r>
              <a:rPr lang="ru-RU" sz="2000" dirty="0" err="1">
                <a:solidFill>
                  <a:sysClr val="windowText" lastClr="000000"/>
                </a:solidFill>
              </a:rPr>
              <a:t>Rate</a:t>
            </a:r>
            <a:r>
              <a:rPr lang="ru-RU" sz="2000" dirty="0">
                <a:solidFill>
                  <a:sysClr val="windowText" lastClr="000000"/>
                </a:solidFill>
              </a:rPr>
              <a:t> * </a:t>
            </a:r>
            <a:r>
              <a:rPr lang="ru-RU" sz="2000" dirty="0" err="1">
                <a:solidFill>
                  <a:sysClr val="windowText" lastClr="000000"/>
                </a:solidFill>
              </a:rPr>
              <a:t>Miss</a:t>
            </a:r>
            <a:r>
              <a:rPr lang="ru-RU" sz="2000" dirty="0">
                <a:solidFill>
                  <a:sysClr val="windowText" lastClr="000000"/>
                </a:solidFill>
              </a:rPr>
              <a:t> </a:t>
            </a:r>
            <a:r>
              <a:rPr lang="ru-RU" sz="2000" dirty="0" err="1">
                <a:solidFill>
                  <a:sysClr val="windowText" lastClr="000000"/>
                </a:solidFill>
              </a:rPr>
              <a:t>Penalt</a:t>
            </a:r>
            <a:r>
              <a:rPr lang="en-GB" sz="2000" dirty="0">
                <a:solidFill>
                  <a:sysClr val="windowText" lastClr="000000"/>
                </a:solidFill>
              </a:rPr>
              <a:t>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Пример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ru-RU" sz="2000" dirty="0" smtClean="0">
                <a:solidFill>
                  <a:sysClr val="windowText" lastClr="000000"/>
                </a:solidFill>
                <a:latin typeface="Calibri"/>
              </a:rPr>
              <a:t>Дано: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HitRate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≈ 0.9,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HitTime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≈ 4 clk,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MissRate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≈ 0.1,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MissPenalty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≈ 200 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clk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AMAT = 0.9 * 4 + 0.1 * 200 = 23.6 clk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AMAT </a:t>
            </a:r>
            <a:r>
              <a:rPr lang="ru-RU" sz="2000" dirty="0" smtClean="0">
                <a:solidFill>
                  <a:sysClr val="windowText" lastClr="000000"/>
                </a:solidFill>
                <a:latin typeface="Calibri"/>
              </a:rPr>
              <a:t>без кэша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200 clk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ru-RU" sz="2000" dirty="0" smtClean="0">
                <a:solidFill>
                  <a:sysClr val="windowText" lastClr="000000"/>
                </a:solidFill>
                <a:latin typeface="Calibri"/>
              </a:rPr>
              <a:t>Быстрее почти в 10 раз!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22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183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Многоуровневый кэш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solidFill>
                  <a:sysClr val="windowText" lastClr="000000"/>
                </a:solidFill>
              </a:rPr>
              <a:t>Для кэша первого уровня</a:t>
            </a:r>
            <a:r>
              <a:rPr lang="it-IT" sz="2000" dirty="0">
                <a:solidFill>
                  <a:sysClr val="windowText" lastClr="000000"/>
                </a:solidFill>
              </a:rPr>
              <a:t> </a:t>
            </a:r>
            <a:r>
              <a:rPr lang="it-IT" sz="1800" dirty="0">
                <a:solidFill>
                  <a:sysClr val="windowText" lastClr="000000"/>
                </a:solidFill>
              </a:rPr>
              <a:t>AMAT ≈ HitTimeL1 + MissRateL1 * MissPenaltyL1</a:t>
            </a:r>
            <a:endParaRPr lang="en-US" sz="18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ru-RU" sz="2000" dirty="0">
                <a:solidFill>
                  <a:sysClr val="windowText" lastClr="000000"/>
                </a:solidFill>
              </a:rPr>
              <a:t>Кэш второго уровня уменьшит </a:t>
            </a:r>
            <a:r>
              <a:rPr lang="it-IT" sz="2000" dirty="0">
                <a:solidFill>
                  <a:sysClr val="windowText" lastClr="000000"/>
                </a:solidFill>
              </a:rPr>
              <a:t>MissPenaltyL1</a:t>
            </a:r>
            <a:r>
              <a:rPr lang="ru-RU" sz="2000" dirty="0">
                <a:solidFill>
                  <a:sysClr val="windowText" lastClr="000000"/>
                </a:solidFill>
              </a:rPr>
              <a:t>: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ru-RU" sz="1800" dirty="0">
                <a:solidFill>
                  <a:sysClr val="windowText" lastClr="000000"/>
                </a:solidFill>
              </a:rPr>
              <a:t>MissPenaltyL1 ≈ HitTimeL2 + MissRateL2 * MissPenaltyL2</a:t>
            </a:r>
            <a:endParaRPr lang="ru-RU" sz="2000" dirty="0">
              <a:solidFill>
                <a:sysClr val="windowText" lastClr="000000"/>
              </a:solidFill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it-IT" sz="1800" b="1" dirty="0">
                <a:solidFill>
                  <a:sysClr val="windowText" lastClr="000000"/>
                </a:solidFill>
              </a:rPr>
              <a:t>AMAT ≈ </a:t>
            </a:r>
            <a:r>
              <a:rPr lang="it-IT" sz="1800" b="1" dirty="0">
                <a:solidFill>
                  <a:schemeClr val="accent2"/>
                </a:solidFill>
              </a:rPr>
              <a:t>HitTimeL1</a:t>
            </a:r>
            <a:r>
              <a:rPr lang="it-IT" sz="1800" b="1" dirty="0">
                <a:solidFill>
                  <a:sysClr val="windowText" lastClr="000000"/>
                </a:solidFill>
              </a:rPr>
              <a:t> </a:t>
            </a:r>
            <a:r>
              <a:rPr lang="ru-RU" sz="1800" b="1" dirty="0" smtClean="0">
                <a:solidFill>
                  <a:sysClr val="windowText" lastClr="000000"/>
                </a:solidFill>
              </a:rPr>
              <a:t>+ </a:t>
            </a:r>
            <a:r>
              <a:rPr lang="it-IT" sz="1800" b="1" dirty="0">
                <a:solidFill>
                  <a:sysClr val="windowText" lastClr="000000"/>
                </a:solidFill>
              </a:rPr>
              <a:t>MissRateL1 * </a:t>
            </a:r>
            <a:r>
              <a:rPr lang="ru-RU" sz="1800" b="1" dirty="0">
                <a:solidFill>
                  <a:schemeClr val="accent2"/>
                </a:solidFill>
              </a:rPr>
              <a:t>MissRateL2</a:t>
            </a:r>
            <a:r>
              <a:rPr lang="ru-RU" sz="1800" b="1" dirty="0">
                <a:solidFill>
                  <a:sysClr val="windowText" lastClr="000000"/>
                </a:solidFill>
              </a:rPr>
              <a:t> * MissPenaltyL2</a:t>
            </a:r>
            <a:endParaRPr lang="ru-RU" sz="2000" b="1" dirty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ru-RU" sz="1800" dirty="0">
                <a:solidFill>
                  <a:sysClr val="windowText" lastClr="000000"/>
                </a:solidFill>
              </a:rPr>
              <a:t>Кэш первого уровня оптимизируется на скорость работы (</a:t>
            </a:r>
            <a:r>
              <a:rPr lang="en-US" sz="1800" dirty="0">
                <a:solidFill>
                  <a:sysClr val="windowText" lastClr="000000"/>
                </a:solidFill>
              </a:rPr>
              <a:t>HitTimeL1 → 0)</a:t>
            </a:r>
            <a:endParaRPr lang="ru-RU" sz="1800" dirty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ru-RU" sz="1800" dirty="0">
                <a:solidFill>
                  <a:sysClr val="windowText" lastClr="000000"/>
                </a:solidFill>
              </a:rPr>
              <a:t>Кэш второго уровня оптимизируется на точность </a:t>
            </a:r>
            <a:r>
              <a:rPr lang="en-US" sz="1800" dirty="0">
                <a:solidFill>
                  <a:sysClr val="windowText" lastClr="000000"/>
                </a:solidFill>
              </a:rPr>
              <a:t>(MissRateL2 → 0</a:t>
            </a:r>
            <a:r>
              <a:rPr lang="en-US" sz="1800" dirty="0" smtClean="0">
                <a:solidFill>
                  <a:sysClr val="windowText" lastClr="000000"/>
                </a:solidFill>
              </a:rPr>
              <a:t>)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23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8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885951"/>
            <a:ext cx="8686800" cy="1021556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Использование временной локальности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Замещение данных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199" y="1200151"/>
            <a:ext cx="8480067" cy="376941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ysClr val="windowText" lastClr="000000"/>
                </a:solidFill>
              </a:rPr>
              <a:t>При промахе из кэша вытесняются какие-либо данные</a:t>
            </a:r>
          </a:p>
          <a:p>
            <a:pPr lvl="1"/>
            <a:r>
              <a:rPr lang="ru-RU" sz="1600" dirty="0" smtClean="0">
                <a:solidFill>
                  <a:sysClr val="windowText" lastClr="000000"/>
                </a:solidFill>
              </a:rPr>
              <a:t>Для кэша с прямым отображением нет возможности выбора</a:t>
            </a:r>
          </a:p>
          <a:p>
            <a:pPr lvl="1"/>
            <a:r>
              <a:rPr lang="ru-RU" sz="1600" dirty="0" smtClean="0">
                <a:solidFill>
                  <a:sysClr val="windowText" lastClr="000000"/>
                </a:solidFill>
              </a:rPr>
              <a:t>Для ассоциативного кэша необходимо выбрать из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N </a:t>
            </a:r>
            <a:r>
              <a:rPr lang="ru-RU" sz="1600" dirty="0" smtClean="0">
                <a:solidFill>
                  <a:sysClr val="windowText" lastClr="000000"/>
                </a:solidFill>
              </a:rPr>
              <a:t>вариантов</a:t>
            </a:r>
          </a:p>
          <a:p>
            <a:pPr lvl="1"/>
            <a:r>
              <a:rPr lang="ru-RU" sz="1600" dirty="0" smtClean="0">
                <a:solidFill>
                  <a:sysClr val="windowText" lastClr="000000"/>
                </a:solidFill>
              </a:rPr>
              <a:t>В большинстве случаев оптимальная стратегия следует из принципа временной локальности</a:t>
            </a:r>
          </a:p>
          <a:p>
            <a:r>
              <a:rPr lang="ru-RU" sz="2000" dirty="0" smtClean="0">
                <a:solidFill>
                  <a:sysClr val="windowText" lastClr="000000"/>
                </a:solidFill>
              </a:rPr>
              <a:t>Способ 1</a:t>
            </a:r>
            <a:r>
              <a:rPr lang="en-US" sz="2000" dirty="0" smtClean="0">
                <a:solidFill>
                  <a:sysClr val="windowText" lastClr="000000"/>
                </a:solidFill>
              </a:rPr>
              <a:t>: </a:t>
            </a:r>
            <a:r>
              <a:rPr lang="ru-RU" sz="2000" dirty="0" smtClean="0">
                <a:solidFill>
                  <a:sysClr val="windowText" lastClr="000000"/>
                </a:solidFill>
              </a:rPr>
              <a:t>очередь (</a:t>
            </a:r>
            <a:r>
              <a:rPr lang="en-US" sz="2000" dirty="0" smtClean="0">
                <a:solidFill>
                  <a:sysClr val="windowText" lastClr="000000"/>
                </a:solidFill>
              </a:rPr>
              <a:t>FIFO</a:t>
            </a:r>
            <a:r>
              <a:rPr lang="ru-RU" sz="2000" dirty="0" smtClean="0">
                <a:solidFill>
                  <a:sysClr val="windowText" lastClr="000000"/>
                </a:solidFill>
              </a:rPr>
              <a:t>)</a:t>
            </a:r>
            <a:endParaRPr lang="en-US" sz="20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ru-RU" sz="1600" dirty="0" smtClean="0">
                <a:solidFill>
                  <a:sysClr val="windowText" lastClr="000000"/>
                </a:solidFill>
              </a:rPr>
              <a:t>В общем случае работает плохо, так как не учитывает частоту чтения данных</a:t>
            </a:r>
          </a:p>
          <a:p>
            <a:r>
              <a:rPr lang="ru-RU" sz="2000" dirty="0" smtClean="0">
                <a:solidFill>
                  <a:sysClr val="windowText" lastClr="000000"/>
                </a:solidFill>
              </a:rPr>
              <a:t>Способ 2</a:t>
            </a:r>
            <a:r>
              <a:rPr lang="en-US" sz="2000" dirty="0" smtClean="0">
                <a:solidFill>
                  <a:sysClr val="windowText" lastClr="000000"/>
                </a:solidFill>
              </a:rPr>
              <a:t>: least-recently used (LRU)</a:t>
            </a:r>
          </a:p>
          <a:p>
            <a:pPr lvl="1"/>
            <a:r>
              <a:rPr lang="ru-RU" sz="1600" dirty="0" smtClean="0">
                <a:solidFill>
                  <a:sysClr val="windowText" lastClr="000000"/>
                </a:solidFill>
              </a:rPr>
              <a:t>Вытесняется линия, которая дольше всего не использовалась</a:t>
            </a:r>
          </a:p>
          <a:p>
            <a:pPr lvl="1"/>
            <a:r>
              <a:rPr lang="ru-RU" sz="1600" dirty="0" smtClean="0">
                <a:solidFill>
                  <a:sysClr val="windowText" lastClr="000000"/>
                </a:solidFill>
              </a:rPr>
              <a:t>Требует отслеживания времени → сложное оборудование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25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46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Псевдо-</a:t>
            </a:r>
            <a:r>
              <a:rPr lang="en-US" dirty="0" smtClean="0"/>
              <a:t>LRU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108023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Хорошее приближение </a:t>
            </a:r>
            <a:r>
              <a:rPr lang="en-US" sz="2000" dirty="0" smtClean="0"/>
              <a:t>LRU </a:t>
            </a:r>
            <a:r>
              <a:rPr lang="ru-RU" sz="2000" dirty="0" smtClean="0"/>
              <a:t>бинарным деревом</a:t>
            </a:r>
            <a:endParaRPr lang="en-US" sz="2000" dirty="0"/>
          </a:p>
          <a:p>
            <a:pPr lvl="1"/>
            <a:r>
              <a:rPr lang="ru-RU" sz="1600" dirty="0" smtClean="0"/>
              <a:t>Каждый узел хранит информацию о том, какой из потомков использовался последним</a:t>
            </a:r>
            <a:endParaRPr lang="en-US" sz="1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26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89828" y="2522858"/>
            <a:ext cx="1448109" cy="1390509"/>
            <a:chOff x="789828" y="2522858"/>
            <a:chExt cx="1448109" cy="1390509"/>
          </a:xfrm>
        </p:grpSpPr>
        <p:sp>
          <p:nvSpPr>
            <p:cNvPr id="5" name="Овал 4"/>
            <p:cNvSpPr/>
            <p:nvPr/>
          </p:nvSpPr>
          <p:spPr>
            <a:xfrm>
              <a:off x="1369562" y="2522858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982777" y="3045445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737974" y="3019556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89828" y="360989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164510" y="3611217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551473" y="361121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35787" y="361121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ru-RU" dirty="0"/>
            </a:p>
          </p:txBody>
        </p:sp>
        <p:cxnSp>
          <p:nvCxnSpPr>
            <p:cNvPr id="15" name="Прямая со стрелкой 14"/>
            <p:cNvCxnSpPr>
              <a:stCxn id="5" idx="3"/>
              <a:endCxn id="6" idx="7"/>
            </p:cNvCxnSpPr>
            <p:nvPr/>
          </p:nvCxnSpPr>
          <p:spPr>
            <a:xfrm flipH="1">
              <a:off x="1247465" y="2787546"/>
              <a:ext cx="167510" cy="303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Прямая со стрелкой 16"/>
            <p:cNvCxnSpPr>
              <a:stCxn id="5" idx="5"/>
              <a:endCxn id="7" idx="1"/>
            </p:cNvCxnSpPr>
            <p:nvPr/>
          </p:nvCxnSpPr>
          <p:spPr>
            <a:xfrm>
              <a:off x="1634250" y="2787546"/>
              <a:ext cx="149137" cy="277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Прямая со стрелкой 18"/>
            <p:cNvCxnSpPr>
              <a:stCxn id="7" idx="3"/>
              <a:endCxn id="12" idx="0"/>
            </p:cNvCxnSpPr>
            <p:nvPr/>
          </p:nvCxnSpPr>
          <p:spPr>
            <a:xfrm flipH="1">
              <a:off x="1702548" y="3284244"/>
              <a:ext cx="80839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Прямая со стрелкой 20"/>
            <p:cNvCxnSpPr>
              <a:stCxn id="7" idx="5"/>
              <a:endCxn id="13" idx="0"/>
            </p:cNvCxnSpPr>
            <p:nvPr/>
          </p:nvCxnSpPr>
          <p:spPr>
            <a:xfrm>
              <a:off x="2002662" y="3284244"/>
              <a:ext cx="84200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Прямая со стрелкой 23"/>
            <p:cNvCxnSpPr>
              <a:stCxn id="6" idx="5"/>
              <a:endCxn id="11" idx="0"/>
            </p:cNvCxnSpPr>
            <p:nvPr/>
          </p:nvCxnSpPr>
          <p:spPr>
            <a:xfrm>
              <a:off x="1247465" y="3310133"/>
              <a:ext cx="68120" cy="3010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Прямая со стрелкой 25"/>
            <p:cNvCxnSpPr>
              <a:stCxn id="6" idx="3"/>
              <a:endCxn id="8" idx="0"/>
            </p:cNvCxnSpPr>
            <p:nvPr/>
          </p:nvCxnSpPr>
          <p:spPr>
            <a:xfrm flipH="1">
              <a:off x="940903" y="3310133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825719" y="2522219"/>
            <a:ext cx="1448109" cy="1390509"/>
            <a:chOff x="2825719" y="2522219"/>
            <a:chExt cx="1448109" cy="1390509"/>
          </a:xfrm>
        </p:grpSpPr>
        <p:sp>
          <p:nvSpPr>
            <p:cNvPr id="51" name="Овал 50"/>
            <p:cNvSpPr/>
            <p:nvPr/>
          </p:nvSpPr>
          <p:spPr>
            <a:xfrm>
              <a:off x="3405453" y="2522219"/>
              <a:ext cx="310101" cy="31010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ru-RU" dirty="0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3018668" y="3044806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ru-RU" dirty="0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3773865" y="3018917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825719" y="3609253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3200401" y="3610578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ru-RU" dirty="0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3587364" y="3610578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ru-RU" dirty="0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3971678" y="3610578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ru-RU" dirty="0"/>
            </a:p>
          </p:txBody>
        </p:sp>
        <p:cxnSp>
          <p:nvCxnSpPr>
            <p:cNvPr id="58" name="Прямая со стрелкой 57"/>
            <p:cNvCxnSpPr>
              <a:stCxn id="51" idx="3"/>
              <a:endCxn id="52" idx="7"/>
            </p:cNvCxnSpPr>
            <p:nvPr/>
          </p:nvCxnSpPr>
          <p:spPr>
            <a:xfrm flipH="1">
              <a:off x="3283356" y="2786907"/>
              <a:ext cx="167510" cy="30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Прямая со стрелкой 58"/>
            <p:cNvCxnSpPr>
              <a:stCxn id="51" idx="5"/>
              <a:endCxn id="53" idx="1"/>
            </p:cNvCxnSpPr>
            <p:nvPr/>
          </p:nvCxnSpPr>
          <p:spPr>
            <a:xfrm>
              <a:off x="3670141" y="2786907"/>
              <a:ext cx="149137" cy="2774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Прямая со стрелкой 59"/>
            <p:cNvCxnSpPr>
              <a:stCxn id="53" idx="3"/>
              <a:endCxn id="56" idx="0"/>
            </p:cNvCxnSpPr>
            <p:nvPr/>
          </p:nvCxnSpPr>
          <p:spPr>
            <a:xfrm flipH="1">
              <a:off x="3738439" y="3283605"/>
              <a:ext cx="80839" cy="326973"/>
            </a:xfrm>
            <a:prstGeom prst="straightConnector1">
              <a:avLst/>
            </a:prstGeom>
            <a:ln>
              <a:solidFill>
                <a:srgbClr val="9A4008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Прямая со стрелкой 60"/>
            <p:cNvCxnSpPr>
              <a:stCxn id="53" idx="5"/>
              <a:endCxn id="57" idx="0"/>
            </p:cNvCxnSpPr>
            <p:nvPr/>
          </p:nvCxnSpPr>
          <p:spPr>
            <a:xfrm>
              <a:off x="4038553" y="3283605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Прямая со стрелкой 61"/>
            <p:cNvCxnSpPr>
              <a:stCxn id="52" idx="5"/>
              <a:endCxn id="55" idx="0"/>
            </p:cNvCxnSpPr>
            <p:nvPr/>
          </p:nvCxnSpPr>
          <p:spPr>
            <a:xfrm>
              <a:off x="3283356" y="3309494"/>
              <a:ext cx="68120" cy="30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Прямая со стрелкой 62"/>
            <p:cNvCxnSpPr>
              <a:stCxn id="52" idx="3"/>
              <a:endCxn id="54" idx="0"/>
            </p:cNvCxnSpPr>
            <p:nvPr/>
          </p:nvCxnSpPr>
          <p:spPr>
            <a:xfrm flipH="1">
              <a:off x="2976794" y="3309494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997533" y="2158481"/>
            <a:ext cx="1281120" cy="749165"/>
            <a:chOff x="1997533" y="2158481"/>
            <a:chExt cx="1281120" cy="749165"/>
          </a:xfrm>
        </p:grpSpPr>
        <p:sp>
          <p:nvSpPr>
            <p:cNvPr id="64" name="Стрелка вправо 63"/>
            <p:cNvSpPr/>
            <p:nvPr/>
          </p:nvSpPr>
          <p:spPr>
            <a:xfrm>
              <a:off x="2237937" y="2465888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97533" y="2158481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j-lt"/>
                </a:rPr>
                <a:t>Запрос «</a:t>
              </a:r>
              <a:r>
                <a:rPr lang="en-US" dirty="0" smtClean="0">
                  <a:latin typeface="+mj-lt"/>
                </a:rPr>
                <a:t>B»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24607" y="2538280"/>
            <a:ext cx="1448109" cy="1390509"/>
            <a:chOff x="7424607" y="2538280"/>
            <a:chExt cx="1448109" cy="1390509"/>
          </a:xfrm>
        </p:grpSpPr>
        <p:sp>
          <p:nvSpPr>
            <p:cNvPr id="68" name="Овал 67"/>
            <p:cNvSpPr/>
            <p:nvPr/>
          </p:nvSpPr>
          <p:spPr>
            <a:xfrm>
              <a:off x="8004341" y="2538280"/>
              <a:ext cx="310101" cy="31010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69" name="Овал 68"/>
            <p:cNvSpPr/>
            <p:nvPr/>
          </p:nvSpPr>
          <p:spPr>
            <a:xfrm>
              <a:off x="7617556" y="3060867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ru-RU" dirty="0"/>
            </a:p>
          </p:txBody>
        </p:sp>
        <p:sp>
          <p:nvSpPr>
            <p:cNvPr id="70" name="Овал 69"/>
            <p:cNvSpPr/>
            <p:nvPr/>
          </p:nvSpPr>
          <p:spPr>
            <a:xfrm>
              <a:off x="8372753" y="3034978"/>
              <a:ext cx="310101" cy="31010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ru-RU" dirty="0"/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7424607" y="3625314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7799289" y="3626639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ru-RU" dirty="0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8186252" y="3626639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ru-RU" dirty="0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8570566" y="3626639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ru-RU" dirty="0"/>
            </a:p>
          </p:txBody>
        </p:sp>
        <p:cxnSp>
          <p:nvCxnSpPr>
            <p:cNvPr id="75" name="Прямая со стрелкой 74"/>
            <p:cNvCxnSpPr>
              <a:stCxn id="68" idx="3"/>
              <a:endCxn id="69" idx="7"/>
            </p:cNvCxnSpPr>
            <p:nvPr/>
          </p:nvCxnSpPr>
          <p:spPr>
            <a:xfrm flipH="1">
              <a:off x="7882244" y="2802968"/>
              <a:ext cx="167510" cy="303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Прямая со стрелкой 75"/>
            <p:cNvCxnSpPr>
              <a:stCxn id="68" idx="5"/>
              <a:endCxn id="70" idx="1"/>
            </p:cNvCxnSpPr>
            <p:nvPr/>
          </p:nvCxnSpPr>
          <p:spPr>
            <a:xfrm>
              <a:off x="8269029" y="2802968"/>
              <a:ext cx="149137" cy="2774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Прямая со стрелкой 76"/>
            <p:cNvCxnSpPr>
              <a:stCxn id="70" idx="3"/>
              <a:endCxn id="73" idx="0"/>
            </p:cNvCxnSpPr>
            <p:nvPr/>
          </p:nvCxnSpPr>
          <p:spPr>
            <a:xfrm flipH="1">
              <a:off x="8337327" y="3299666"/>
              <a:ext cx="80839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Прямая со стрелкой 77"/>
            <p:cNvCxnSpPr>
              <a:stCxn id="70" idx="5"/>
              <a:endCxn id="74" idx="0"/>
            </p:cNvCxnSpPr>
            <p:nvPr/>
          </p:nvCxnSpPr>
          <p:spPr>
            <a:xfrm>
              <a:off x="8637441" y="3299666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Прямая со стрелкой 78"/>
            <p:cNvCxnSpPr>
              <a:stCxn id="69" idx="5"/>
              <a:endCxn id="72" idx="0"/>
            </p:cNvCxnSpPr>
            <p:nvPr/>
          </p:nvCxnSpPr>
          <p:spPr>
            <a:xfrm>
              <a:off x="7882244" y="3325555"/>
              <a:ext cx="68120" cy="30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Прямая со стрелкой 79"/>
            <p:cNvCxnSpPr>
              <a:stCxn id="69" idx="3"/>
              <a:endCxn id="71" idx="0"/>
            </p:cNvCxnSpPr>
            <p:nvPr/>
          </p:nvCxnSpPr>
          <p:spPr>
            <a:xfrm flipH="1">
              <a:off x="7575682" y="3325555"/>
              <a:ext cx="87287" cy="29975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136568" y="2527813"/>
            <a:ext cx="1448109" cy="1390509"/>
            <a:chOff x="5136568" y="2527813"/>
            <a:chExt cx="1448109" cy="1390509"/>
          </a:xfrm>
        </p:grpSpPr>
        <p:sp>
          <p:nvSpPr>
            <p:cNvPr id="82" name="Овал 81"/>
            <p:cNvSpPr/>
            <p:nvPr/>
          </p:nvSpPr>
          <p:spPr>
            <a:xfrm>
              <a:off x="5716302" y="2527813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ru-RU" dirty="0"/>
            </a:p>
          </p:txBody>
        </p:sp>
        <p:sp>
          <p:nvSpPr>
            <p:cNvPr id="83" name="Овал 82"/>
            <p:cNvSpPr/>
            <p:nvPr/>
          </p:nvSpPr>
          <p:spPr>
            <a:xfrm>
              <a:off x="5329517" y="3050400"/>
              <a:ext cx="310101" cy="310101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ru-RU" dirty="0"/>
            </a:p>
          </p:txBody>
        </p:sp>
        <p:sp>
          <p:nvSpPr>
            <p:cNvPr id="84" name="Овал 83"/>
            <p:cNvSpPr/>
            <p:nvPr/>
          </p:nvSpPr>
          <p:spPr>
            <a:xfrm>
              <a:off x="6084714" y="3024511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5136568" y="361484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5511250" y="361617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ru-RU" dirty="0"/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5898213" y="3616172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ru-RU" dirty="0"/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6282527" y="361617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ru-RU" dirty="0"/>
            </a:p>
          </p:txBody>
        </p:sp>
        <p:cxnSp>
          <p:nvCxnSpPr>
            <p:cNvPr id="89" name="Прямая со стрелкой 88"/>
            <p:cNvCxnSpPr>
              <a:stCxn id="82" idx="3"/>
              <a:endCxn id="83" idx="7"/>
            </p:cNvCxnSpPr>
            <p:nvPr/>
          </p:nvCxnSpPr>
          <p:spPr>
            <a:xfrm flipH="1">
              <a:off x="5594205" y="2792501"/>
              <a:ext cx="167510" cy="30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0" name="Прямая со стрелкой 89"/>
            <p:cNvCxnSpPr>
              <a:stCxn id="82" idx="5"/>
              <a:endCxn id="84" idx="1"/>
            </p:cNvCxnSpPr>
            <p:nvPr/>
          </p:nvCxnSpPr>
          <p:spPr>
            <a:xfrm>
              <a:off x="5980990" y="2792501"/>
              <a:ext cx="149137" cy="2774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Прямая со стрелкой 90"/>
            <p:cNvCxnSpPr>
              <a:stCxn id="84" idx="3"/>
              <a:endCxn id="87" idx="0"/>
            </p:cNvCxnSpPr>
            <p:nvPr/>
          </p:nvCxnSpPr>
          <p:spPr>
            <a:xfrm flipH="1">
              <a:off x="6049288" y="3289199"/>
              <a:ext cx="80839" cy="326973"/>
            </a:xfrm>
            <a:prstGeom prst="straightConnector1">
              <a:avLst/>
            </a:prstGeom>
            <a:ln>
              <a:solidFill>
                <a:srgbClr val="9A4008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Прямая со стрелкой 91"/>
            <p:cNvCxnSpPr>
              <a:stCxn id="84" idx="5"/>
              <a:endCxn id="88" idx="0"/>
            </p:cNvCxnSpPr>
            <p:nvPr/>
          </p:nvCxnSpPr>
          <p:spPr>
            <a:xfrm>
              <a:off x="6349402" y="3289199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Прямая со стрелкой 92"/>
            <p:cNvCxnSpPr>
              <a:stCxn id="83" idx="5"/>
              <a:endCxn id="86" idx="0"/>
            </p:cNvCxnSpPr>
            <p:nvPr/>
          </p:nvCxnSpPr>
          <p:spPr>
            <a:xfrm>
              <a:off x="5594205" y="3315088"/>
              <a:ext cx="68120" cy="30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Прямая со стрелкой 93"/>
            <p:cNvCxnSpPr>
              <a:stCxn id="83" idx="3"/>
              <a:endCxn id="85" idx="0"/>
            </p:cNvCxnSpPr>
            <p:nvPr/>
          </p:nvCxnSpPr>
          <p:spPr>
            <a:xfrm flipH="1">
              <a:off x="5287643" y="3315088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214891" y="2096556"/>
            <a:ext cx="1281120" cy="801592"/>
            <a:chOff x="4214891" y="2096556"/>
            <a:chExt cx="1281120" cy="801592"/>
          </a:xfrm>
        </p:grpSpPr>
        <p:sp>
          <p:nvSpPr>
            <p:cNvPr id="96" name="Стрелка вправо 95"/>
            <p:cNvSpPr/>
            <p:nvPr/>
          </p:nvSpPr>
          <p:spPr>
            <a:xfrm>
              <a:off x="4455295" y="2456390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14891" y="2096556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j-lt"/>
                </a:rPr>
                <a:t>Запрос «</a:t>
              </a:r>
              <a:r>
                <a:rPr lang="en-US" dirty="0" smtClean="0">
                  <a:latin typeface="+mj-lt"/>
                </a:rPr>
                <a:t>A»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70410" y="2087058"/>
            <a:ext cx="1281120" cy="806940"/>
            <a:chOff x="6470410" y="2087058"/>
            <a:chExt cx="1281120" cy="806940"/>
          </a:xfrm>
        </p:grpSpPr>
        <p:sp>
          <p:nvSpPr>
            <p:cNvPr id="98" name="Стрелка вправо 97"/>
            <p:cNvSpPr/>
            <p:nvPr/>
          </p:nvSpPr>
          <p:spPr>
            <a:xfrm>
              <a:off x="6710814" y="2452240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70410" y="2087058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latin typeface="+mj-lt"/>
                </a:rPr>
                <a:t>Запрос «</a:t>
              </a:r>
              <a:r>
                <a:rPr lang="en-US" dirty="0" smtClean="0">
                  <a:latin typeface="+mj-lt"/>
                </a:rPr>
                <a:t>E»</a:t>
              </a:r>
              <a:endParaRPr lang="ru-RU" dirty="0">
                <a:latin typeface="+mj-lt"/>
              </a:endParaRPr>
            </a:p>
          </p:txBody>
        </p:sp>
      </p:grpSp>
      <p:sp>
        <p:nvSpPr>
          <p:cNvPr id="100" name="Дата 9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2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Контрпример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" y="2720281"/>
            <a:ext cx="8267700" cy="215074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 использовании </a:t>
            </a:r>
            <a:r>
              <a:rPr lang="en-US" sz="2000" dirty="0" smtClean="0"/>
              <a:t>LRU </a:t>
            </a:r>
            <a:r>
              <a:rPr lang="ru-RU" sz="2000" dirty="0" smtClean="0"/>
              <a:t>второй цикл будет постоянно «промахиваться</a:t>
            </a:r>
            <a:r>
              <a:rPr lang="en-US" sz="2000" dirty="0" smtClean="0"/>
              <a:t>»</a:t>
            </a:r>
            <a:endParaRPr lang="ru-RU" sz="2000" dirty="0" smtClean="0"/>
          </a:p>
          <a:p>
            <a:r>
              <a:rPr lang="ru-RU" sz="2000" dirty="0" smtClean="0"/>
              <a:t>Если в первом цикле вытеснять </a:t>
            </a:r>
            <a:r>
              <a:rPr lang="en-US" sz="2000" dirty="0" smtClean="0"/>
              <a:t>MRU (most-recently used)</a:t>
            </a:r>
            <a:r>
              <a:rPr lang="ru-RU" sz="2000" dirty="0" smtClean="0"/>
              <a:t> данные,</a:t>
            </a:r>
            <a:br>
              <a:rPr lang="ru-RU" sz="2000" dirty="0" smtClean="0"/>
            </a:br>
            <a:r>
              <a:rPr lang="ru-RU" sz="2000" dirty="0" smtClean="0"/>
              <a:t>то исполнение первого цикла начнётся с «попаданий»</a:t>
            </a:r>
          </a:p>
          <a:p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В литературе предлагаются методы динамического выбора более удачной стратегии</a:t>
            </a:r>
            <a:endParaRPr lang="ru-RU" sz="2000" i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ru-RU" sz="2400" dirty="0" smtClean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27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494020" y="1076326"/>
            <a:ext cx="3482340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sum += a[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average = sum / N;</a:t>
            </a:r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-= average;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6200" y="1076326"/>
            <a:ext cx="5463540" cy="156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ru-RU" sz="2000" dirty="0" smtClean="0"/>
              <a:t>Иногда временная локальность отсутствует</a:t>
            </a:r>
          </a:p>
          <a:p>
            <a:pPr lvl="1" fontAlgn="auto">
              <a:spcAft>
                <a:spcPts val="0"/>
              </a:spcAft>
            </a:pPr>
            <a:r>
              <a:rPr lang="ru-RU" sz="1800" dirty="0" smtClean="0"/>
              <a:t>Пример: чтение большого массива данных (</a:t>
            </a:r>
            <a:r>
              <a:rPr lang="en-US" sz="1800" dirty="0" smtClean="0"/>
              <a:t>&gt;&gt; </a:t>
            </a:r>
            <a:r>
              <a:rPr lang="ru-RU" sz="1800" dirty="0" smtClean="0"/>
              <a:t>размера кэша)</a:t>
            </a:r>
            <a:endParaRPr lang="ru-RU" sz="24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48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циклов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101089"/>
          </a:xfrm>
        </p:spPr>
        <p:txBody>
          <a:bodyPr/>
          <a:lstStyle/>
          <a:p>
            <a:pPr lvl="0"/>
            <a:r>
              <a:rPr lang="ru-RU" sz="2400" dirty="0">
                <a:solidFill>
                  <a:sysClr val="windowText" lastClr="000000"/>
                </a:solidFill>
              </a:rPr>
              <a:t>Д</a:t>
            </a:r>
            <a:r>
              <a:rPr lang="ru-RU" sz="2400" dirty="0" smtClean="0">
                <a:solidFill>
                  <a:sysClr val="windowText" lastClr="000000"/>
                </a:solidFill>
              </a:rPr>
              <a:t>ля </a:t>
            </a:r>
            <a:r>
              <a:rPr lang="ru-RU" sz="2400" dirty="0">
                <a:solidFill>
                  <a:sysClr val="windowText" lastClr="000000"/>
                </a:solidFill>
              </a:rPr>
              <a:t>улучшения временной </a:t>
            </a:r>
            <a:r>
              <a:rPr lang="ru-RU" sz="2400" dirty="0" smtClean="0">
                <a:solidFill>
                  <a:sysClr val="windowText" lastClr="000000"/>
                </a:solidFill>
              </a:rPr>
              <a:t>локальности рекомендуется объединять циклы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9580" y="2501325"/>
            <a:ext cx="348234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 /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4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a[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259580" y="2692065"/>
            <a:ext cx="609600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067300" y="2609046"/>
            <a:ext cx="374142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 /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a[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28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1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в кэш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1"/>
            <a:ext cx="8473440" cy="3394472"/>
          </a:xfrm>
        </p:spPr>
        <p:txBody>
          <a:bodyPr/>
          <a:lstStyle/>
          <a:p>
            <a:r>
              <a:rPr lang="ru-RU" sz="2000" dirty="0" smtClean="0"/>
              <a:t>Существует два метода обновления данных в кэше </a:t>
            </a:r>
            <a:r>
              <a:rPr lang="en-US" sz="2000" dirty="0" smtClean="0"/>
              <a:t>(store)</a:t>
            </a:r>
            <a:endParaRPr lang="ru-RU" sz="2000" dirty="0" smtClean="0"/>
          </a:p>
          <a:p>
            <a:pPr lvl="1">
              <a:spcBef>
                <a:spcPts val="600"/>
              </a:spcBef>
              <a:buFont typeface="Arial" charset="0"/>
              <a:buChar char="–"/>
            </a:pPr>
            <a:r>
              <a:rPr lang="en-US" sz="1800" b="1" dirty="0" err="1">
                <a:solidFill>
                  <a:prstClr val="black"/>
                </a:solidFill>
              </a:rPr>
              <a:t>WriteThrough</a:t>
            </a:r>
            <a:r>
              <a:rPr lang="en-US" sz="1800" dirty="0">
                <a:solidFill>
                  <a:prstClr val="black"/>
                </a:solidFill>
              </a:rPr>
              <a:t>: </a:t>
            </a:r>
            <a:r>
              <a:rPr lang="ru-RU" sz="1800" dirty="0" smtClean="0">
                <a:solidFill>
                  <a:prstClr val="black"/>
                </a:solidFill>
              </a:rPr>
              <a:t>обновить кэш и память одновременно</a:t>
            </a:r>
            <a:endParaRPr lang="en-US" sz="1800" dirty="0">
              <a:solidFill>
                <a:prstClr val="black"/>
              </a:solidFill>
            </a:endParaRPr>
          </a:p>
          <a:p>
            <a:pPr lvl="1">
              <a:spcBef>
                <a:spcPts val="600"/>
              </a:spcBef>
              <a:buFont typeface="Arial" charset="0"/>
              <a:buChar char="–"/>
            </a:pPr>
            <a:r>
              <a:rPr lang="en-US" sz="1800" b="1" dirty="0" err="1">
                <a:solidFill>
                  <a:prstClr val="black"/>
                </a:solidFill>
              </a:rPr>
              <a:t>WriteBack</a:t>
            </a:r>
            <a:r>
              <a:rPr lang="en-US" sz="1800" dirty="0">
                <a:solidFill>
                  <a:prstClr val="black"/>
                </a:solidFill>
              </a:rPr>
              <a:t>: </a:t>
            </a:r>
            <a:r>
              <a:rPr lang="ru-RU" sz="1800" dirty="0" smtClean="0">
                <a:solidFill>
                  <a:prstClr val="black"/>
                </a:solidFill>
              </a:rPr>
              <a:t>обновить память при вытеснении данных из кэша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Второй метод более сложен в реализации,</a:t>
            </a:r>
            <a:br>
              <a:rPr lang="ru-RU" sz="2000" dirty="0" smtClean="0"/>
            </a:br>
            <a:r>
              <a:rPr lang="ru-RU" sz="2000" dirty="0" smtClean="0"/>
              <a:t>но соответствует принципу временной локальности:</a:t>
            </a:r>
          </a:p>
          <a:p>
            <a:pPr lvl="1">
              <a:spcBef>
                <a:spcPts val="600"/>
              </a:spcBef>
            </a:pPr>
            <a:r>
              <a:rPr lang="ru-RU" sz="1600" dirty="0" smtClean="0">
                <a:solidFill>
                  <a:prstClr val="black"/>
                </a:solidFill>
              </a:rPr>
              <a:t>данные, которые были записаны, с большой долей вероятности будут перезаписаны</a:t>
            </a:r>
          </a:p>
          <a:p>
            <a:pPr>
              <a:spcBef>
                <a:spcPts val="600"/>
              </a:spcBef>
            </a:pP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За рамками доклада: поддержка когерентности между кэшами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29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4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96300" cy="3394472"/>
          </a:xfrm>
        </p:spPr>
        <p:txBody>
          <a:bodyPr>
            <a:normAutofit/>
          </a:bodyPr>
          <a:lstStyle/>
          <a:p>
            <a:pPr marL="514350" lvl="0" indent="-514350" fontAlgn="base">
              <a:buFont typeface="+mj-lt"/>
              <a:buAutoNum type="arabicPeriod"/>
            </a:pPr>
            <a:r>
              <a:rPr lang="en-US" sz="1600" i="1" dirty="0"/>
              <a:t>Hennessy J. L., Patterson D. A. </a:t>
            </a:r>
            <a:r>
              <a:rPr lang="en-US" sz="1600" b="1" dirty="0"/>
              <a:t>Computer Architecture: A Quantitative </a:t>
            </a:r>
            <a:r>
              <a:rPr lang="en-US" sz="1600" b="1" dirty="0" smtClean="0"/>
              <a:t>Approach</a:t>
            </a:r>
            <a:r>
              <a:rPr lang="en-US" sz="1600" dirty="0" smtClean="0"/>
              <a:t>,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edition. — Elsevier Science, 2011.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1600" i="1" dirty="0"/>
              <a:t>Patterson D. A., Hennessy J. L</a:t>
            </a:r>
            <a:r>
              <a:rPr lang="en-US" sz="1600" b="1" i="1" dirty="0"/>
              <a:t>. </a:t>
            </a:r>
            <a:r>
              <a:rPr lang="en-US" sz="1600" b="1" dirty="0"/>
              <a:t>Computer Organization and Design, Fifth </a:t>
            </a:r>
            <a:r>
              <a:rPr lang="en-US" sz="1600" b="1" dirty="0" smtClean="0"/>
              <a:t>Edition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The Hardware/Software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Interface. — Morgan Kaufmann, 2013.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1600" i="1" dirty="0" err="1" smtClean="0"/>
              <a:t>Vanderwiel</a:t>
            </a:r>
            <a:r>
              <a:rPr lang="en-US" sz="1600" i="1" dirty="0" smtClean="0"/>
              <a:t> </a:t>
            </a:r>
            <a:r>
              <a:rPr lang="en-US" sz="1600" i="1" dirty="0"/>
              <a:t>S. P., </a:t>
            </a:r>
            <a:r>
              <a:rPr lang="en-US" sz="1600" i="1" dirty="0" err="1"/>
              <a:t>Lilja</a:t>
            </a:r>
            <a:r>
              <a:rPr lang="en-US" sz="1600" i="1" dirty="0"/>
              <a:t> D. J. </a:t>
            </a:r>
            <a:r>
              <a:rPr lang="en-US" sz="1600" b="1" dirty="0"/>
              <a:t>Data prefetch </a:t>
            </a:r>
            <a:r>
              <a:rPr lang="en-US" sz="1600" b="1" dirty="0" smtClean="0"/>
              <a:t>mechanisms</a:t>
            </a:r>
            <a:r>
              <a:rPr lang="ru-RU" sz="1600" dirty="0"/>
              <a:t> </a:t>
            </a:r>
            <a:r>
              <a:rPr lang="en-US" sz="1600" dirty="0" smtClean="0"/>
              <a:t>//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ACM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Comput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Surv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— 2000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. — Vol. 32, no. 2. — P. 174–199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600" i="1" dirty="0"/>
              <a:t>Lee J., Kim H., </a:t>
            </a:r>
            <a:r>
              <a:rPr lang="en-US" sz="1600" i="1" dirty="0" err="1"/>
              <a:t>Vuduc</a:t>
            </a:r>
            <a:r>
              <a:rPr lang="en-US" sz="1600" i="1" dirty="0"/>
              <a:t> R. </a:t>
            </a:r>
            <a:r>
              <a:rPr lang="en-US" sz="1600" b="1" dirty="0"/>
              <a:t>When prefetching works, when it doesn’t, and why </a:t>
            </a:r>
            <a:r>
              <a:rPr lang="en-US" sz="1600" dirty="0"/>
              <a:t>//</a:t>
            </a:r>
            <a:br>
              <a:rPr lang="en-US" sz="1600" dirty="0"/>
            </a:b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ACM Transactions on Architecture and Code Optimization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 —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2012. — Vol. 2 — P. 2:1–2:29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ru-RU" sz="1600" dirty="0" smtClean="0"/>
              <a:t>Лекции на Физтехе: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https://mipt-ilab.github.io/mipt-mips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lvl="0" indent="-514350" fontAlgn="base">
              <a:buFont typeface="+mj-lt"/>
              <a:buAutoNum type="arabicPeriod"/>
            </a:pP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lvl="0" indent="-514350" fontAlgn="base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885951"/>
            <a:ext cx="8686800" cy="10215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Использование пространственной локальности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Слияние и разбиение массивов</a:t>
            </a:r>
            <a:endParaRPr lang="ru-RU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199" y="1067038"/>
            <a:ext cx="8620055" cy="364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400" noProof="0" dirty="0" smtClean="0">
                <a:solidFill>
                  <a:sysClr val="windowText" lastClr="000000"/>
                </a:solidFill>
                <a:latin typeface="Calibri"/>
              </a:rPr>
              <a:t>Структура массивов или массив структур?</a:t>
            </a:r>
          </a:p>
          <a:p>
            <a:pPr lvl="1" indent="-342900">
              <a:buFont typeface="Arial" charset="0"/>
              <a:buChar char="•"/>
              <a:defRPr/>
            </a:pPr>
            <a:endParaRPr lang="ru-RU" sz="2000" dirty="0" smtClean="0">
              <a:solidFill>
                <a:sysClr val="windowText" lastClr="000000"/>
              </a:solidFill>
              <a:latin typeface="Calibri"/>
            </a:endParaRPr>
          </a:p>
          <a:p>
            <a:pPr lvl="1" indent="-342900">
              <a:buFont typeface="Arial" charset="0"/>
              <a:buChar char="•"/>
              <a:defRPr/>
            </a:pPr>
            <a:endParaRPr lang="ru-RU" sz="2000" dirty="0">
              <a:solidFill>
                <a:sysClr val="windowText" lastClr="000000"/>
              </a:solidFill>
              <a:latin typeface="Calibri"/>
            </a:endParaRPr>
          </a:p>
          <a:p>
            <a:pPr lvl="1" indent="-342900">
              <a:buFont typeface="Arial" charset="0"/>
              <a:buChar char="•"/>
              <a:defRPr/>
            </a:pPr>
            <a:endParaRPr lang="ru-RU" sz="2000" dirty="0" smtClean="0">
              <a:solidFill>
                <a:sysClr val="windowText" lastClr="000000"/>
              </a:solidFill>
              <a:latin typeface="Calibri"/>
            </a:endParaRPr>
          </a:p>
          <a:p>
            <a:pPr lvl="1" indent="-342900">
              <a:buFont typeface="Arial" charset="0"/>
              <a:buChar char="•"/>
              <a:defRPr/>
            </a:pPr>
            <a:endParaRPr lang="ru-RU" sz="2000" dirty="0" smtClean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ru-RU" sz="2000" dirty="0" smtClean="0">
                <a:solidFill>
                  <a:sysClr val="windowText" lastClr="000000"/>
                </a:solidFill>
                <a:latin typeface="Calibri"/>
              </a:rPr>
              <a:t>Массив структур:</a:t>
            </a:r>
          </a:p>
          <a:p>
            <a:pPr lvl="1">
              <a:defRPr/>
            </a:pPr>
            <a:r>
              <a:rPr lang="ru-RU" sz="1600" dirty="0">
                <a:solidFill>
                  <a:sysClr val="windowText" lastClr="000000"/>
                </a:solidFill>
                <a:latin typeface="Calibri"/>
              </a:rPr>
              <a:t>использует блоковую структуру кэша, если данные читаются одновременно</a:t>
            </a:r>
          </a:p>
          <a:p>
            <a:pPr lvl="1">
              <a:defRPr/>
            </a:pPr>
            <a:r>
              <a:rPr lang="ru-RU" sz="1600" dirty="0">
                <a:solidFill>
                  <a:sysClr val="windowText" lastClr="000000"/>
                </a:solidFill>
                <a:latin typeface="Calibri"/>
              </a:rPr>
              <a:t>устраняет потенциальные конфликты между полями </a:t>
            </a:r>
            <a:r>
              <a:rPr lang="en-US" sz="1600" dirty="0">
                <a:solidFill>
                  <a:sysClr val="windowText" lastClr="000000"/>
                </a:solidFill>
                <a:latin typeface="Calibri"/>
              </a:rPr>
              <a:t>(</a:t>
            </a:r>
            <a:r>
              <a:rPr lang="ru-RU" sz="1600" dirty="0">
                <a:solidFill>
                  <a:sysClr val="windowText" lastClr="000000"/>
                </a:solidFill>
                <a:latin typeface="Calibri"/>
              </a:rPr>
              <a:t>если </a:t>
            </a:r>
            <a:r>
              <a:rPr lang="en-US" sz="1600" dirty="0">
                <a:solidFill>
                  <a:sysClr val="windowText" lastClr="000000"/>
                </a:solidFill>
                <a:latin typeface="Calibri"/>
              </a:rPr>
              <a:t>SIZE </a:t>
            </a:r>
            <a:r>
              <a:rPr lang="ru-RU" sz="1600" dirty="0">
                <a:solidFill>
                  <a:sysClr val="windowText" lastClr="000000"/>
                </a:solidFill>
                <a:latin typeface="Calibri"/>
              </a:rPr>
              <a:t>кратен размеру «слоя»)</a:t>
            </a:r>
          </a:p>
          <a:p>
            <a:pPr>
              <a:defRPr/>
            </a:pPr>
            <a:r>
              <a:rPr lang="ru-RU" sz="2000" baseline="0" noProof="0" dirty="0" smtClean="0">
                <a:solidFill>
                  <a:sysClr val="windowText" lastClr="000000"/>
                </a:solidFill>
                <a:latin typeface="Calibri"/>
              </a:rPr>
              <a:t>Структура массивов:</a:t>
            </a:r>
          </a:p>
          <a:p>
            <a:pPr lvl="1">
              <a:defRPr/>
            </a:pPr>
            <a:r>
              <a:rPr lang="ru-RU" sz="1600" noProof="0" dirty="0" smtClean="0">
                <a:solidFill>
                  <a:sysClr val="windowText" lastClr="000000"/>
                </a:solidFill>
                <a:latin typeface="Calibri"/>
              </a:rPr>
              <a:t>использует блоковую структура кэша, если данные читаются порознь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830" y="1742660"/>
            <a:ext cx="235077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keys[SIZE];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data;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775" y="1742660"/>
            <a:ext cx="177165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data[SIZE];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31</a:t>
            </a:fld>
            <a:endParaRPr lang="ru-RU"/>
          </a:p>
        </p:txBody>
      </p:sp>
      <p:sp>
        <p:nvSpPr>
          <p:cNvPr id="10" name="Left-Right Arrow 9"/>
          <p:cNvSpPr/>
          <p:nvPr/>
        </p:nvSpPr>
        <p:spPr>
          <a:xfrm>
            <a:off x="4067111" y="1977397"/>
            <a:ext cx="1216152" cy="484632"/>
          </a:xfrm>
          <a:prstGeom prst="leftRightArrow">
            <a:avLst>
              <a:gd name="adj1" fmla="val 30719"/>
              <a:gd name="adj2" fmla="val 72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6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Перестановка циклов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 typeface="Arial" charset="0"/>
              <a:buChar char="•"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Использование блоковой структуры кэша:</a:t>
            </a:r>
            <a:endParaRPr lang="en-US" sz="2800" dirty="0">
              <a:solidFill>
                <a:sysClr val="windowText" lastClr="000000"/>
              </a:solidFill>
              <a:cs typeface="Arial" charset="0"/>
            </a:endParaRPr>
          </a:p>
          <a:p>
            <a:pPr marL="0" lvl="1" indent="0" fontAlgn="base">
              <a:spcAft>
                <a:spcPct val="0"/>
              </a:spcAft>
              <a:buNone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4286251" y="2229145"/>
            <a:ext cx="609600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133976" y="2071984"/>
            <a:ext cx="3600451" cy="98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kern="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(j </a:t>
            </a:r>
            <a:r>
              <a:rPr lang="en-US" sz="160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sz="160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60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</a:t>
            </a:r>
            <a:r>
              <a:rPr lang="en-US" sz="16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</a:t>
            </a:r>
            <a:r>
              <a:rPr lang="en-US" sz="16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1" y="2071983"/>
            <a:ext cx="3600451" cy="98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60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kern="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kern="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</a:t>
            </a:r>
            <a:r>
              <a:rPr lang="en-US" sz="16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</a:t>
            </a:r>
            <a:r>
              <a:rPr lang="en-US" sz="16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][j];</a:t>
            </a:r>
          </a:p>
        </p:txBody>
      </p: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32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984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3" grpId="0" animBg="1"/>
    </p:bld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Предподкачка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ru-RU" sz="2400" dirty="0" err="1">
                <a:solidFill>
                  <a:sysClr val="windowText" lastClr="000000"/>
                </a:solidFill>
              </a:rPr>
              <a:t>Предподкачка</a:t>
            </a:r>
            <a:r>
              <a:rPr lang="ru-RU" sz="2400" dirty="0">
                <a:solidFill>
                  <a:sysClr val="windowText" lastClr="000000"/>
                </a:solidFill>
              </a:rPr>
              <a:t> (</a:t>
            </a:r>
            <a:r>
              <a:rPr lang="en-US" sz="2400" i="1" dirty="0" err="1">
                <a:solidFill>
                  <a:sysClr val="windowText" lastClr="000000"/>
                </a:solidFill>
              </a:rPr>
              <a:t>prefetch</a:t>
            </a:r>
            <a:r>
              <a:rPr lang="en-US" sz="2400" dirty="0">
                <a:solidFill>
                  <a:sysClr val="windowText" lastClr="000000"/>
                </a:solidFill>
              </a:rPr>
              <a:t>) — </a:t>
            </a:r>
            <a:r>
              <a:rPr lang="ru-RU" sz="2400" dirty="0">
                <a:solidFill>
                  <a:sysClr val="windowText" lastClr="000000"/>
                </a:solidFill>
              </a:rPr>
              <a:t>спекулятивная загрузка данных</a:t>
            </a:r>
            <a:br>
              <a:rPr lang="ru-RU" sz="2400" dirty="0">
                <a:solidFill>
                  <a:sysClr val="windowText" lastClr="000000"/>
                </a:solidFill>
              </a:rPr>
            </a:br>
            <a:r>
              <a:rPr lang="ru-RU" sz="2400" dirty="0">
                <a:solidFill>
                  <a:sysClr val="windowText" lastClr="000000"/>
                </a:solidFill>
              </a:rPr>
              <a:t>в расчёте на их последующее использование</a:t>
            </a:r>
          </a:p>
          <a:p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Программная </a:t>
            </a:r>
            <a:r>
              <a:rPr lang="ru-RU" sz="2400" dirty="0" err="1">
                <a:solidFill>
                  <a:schemeClr val="bg1">
                    <a:lumMod val="65000"/>
                  </a:schemeClr>
                </a:solidFill>
              </a:rPr>
              <a:t>предподкачка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lvl="1"/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Решение принимает программист и/или компилятор</a:t>
            </a:r>
          </a:p>
          <a:p>
            <a:pPr lvl="1"/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Необходимо добавление особых инструкций в программу</a:t>
            </a:r>
          </a:p>
          <a:p>
            <a:pPr lvl="1"/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Ресурсы процессора и </a:t>
            </a: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</a:rPr>
              <a:t>памяти используются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безусловно</a:t>
            </a:r>
          </a:p>
          <a:p>
            <a:r>
              <a:rPr lang="ru-RU" sz="2200" dirty="0">
                <a:solidFill>
                  <a:sysClr val="windowText" lastClr="000000"/>
                </a:solidFill>
              </a:rPr>
              <a:t>Аппаратная </a:t>
            </a:r>
            <a:r>
              <a:rPr lang="ru-RU" sz="2200" dirty="0" err="1">
                <a:solidFill>
                  <a:sysClr val="windowText" lastClr="000000"/>
                </a:solidFill>
              </a:rPr>
              <a:t>предподкачка</a:t>
            </a:r>
            <a:r>
              <a:rPr lang="ru-RU" sz="2200" dirty="0">
                <a:solidFill>
                  <a:sysClr val="windowText" lastClr="000000"/>
                </a:solidFill>
              </a:rPr>
              <a:t>:</a:t>
            </a:r>
          </a:p>
          <a:p>
            <a:pPr lvl="1"/>
            <a:r>
              <a:rPr lang="ru-RU" sz="1800" dirty="0">
                <a:solidFill>
                  <a:sysClr val="windowText" lastClr="000000"/>
                </a:solidFill>
              </a:rPr>
              <a:t>Решение принимает процессор благодаря пространственной локальности</a:t>
            </a:r>
          </a:p>
          <a:p>
            <a:pPr lvl="1"/>
            <a:r>
              <a:rPr lang="ru-RU" sz="1800" dirty="0">
                <a:solidFill>
                  <a:sysClr val="windowText" lastClr="000000"/>
                </a:solidFill>
              </a:rPr>
              <a:t>Процессор управляет темпом подкачки, отдавая приоритет реальным запросам (</a:t>
            </a:r>
            <a:r>
              <a:rPr lang="en-US" sz="1800" i="1" dirty="0">
                <a:solidFill>
                  <a:sysClr val="windowText" lastClr="000000"/>
                </a:solidFill>
              </a:rPr>
              <a:t>demand</a:t>
            </a:r>
            <a:r>
              <a:rPr lang="en-US" sz="1800" dirty="0">
                <a:solidFill>
                  <a:sysClr val="windowText" lastClr="000000"/>
                </a:solidFill>
              </a:rPr>
              <a:t>)</a:t>
            </a:r>
            <a:endParaRPr lang="en-US" sz="2200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33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2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Метрики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60394"/>
            <a:ext cx="8915401" cy="3394472"/>
          </a:xfrm>
        </p:spPr>
        <p:txBody>
          <a:bodyPr>
            <a:normAutofit lnSpcReduction="10000"/>
          </a:bodyPr>
          <a:lstStyle/>
          <a:p>
            <a:r>
              <a:rPr lang="ru-RU" sz="2200" b="1" dirty="0" smtClean="0"/>
              <a:t>Точность </a:t>
            </a:r>
            <a:r>
              <a:rPr lang="ru-RU" sz="2200" b="1" i="1" dirty="0" smtClean="0"/>
              <a:t>(</a:t>
            </a:r>
            <a:r>
              <a:rPr lang="en-US" sz="2200" b="1" i="1" dirty="0" smtClean="0"/>
              <a:t>accuracy)</a:t>
            </a:r>
            <a:endParaRPr lang="ru-RU" sz="2200" b="1" i="1" dirty="0" smtClean="0"/>
          </a:p>
          <a:p>
            <a:pPr lvl="1"/>
            <a:r>
              <a:rPr lang="ru-RU" sz="1900" dirty="0" smtClean="0"/>
              <a:t>доля спекулятивно загруженных строк, в которые были </a:t>
            </a:r>
            <a:r>
              <a:rPr lang="en-US" sz="1900" dirty="0" smtClean="0"/>
              <a:t>demand-</a:t>
            </a:r>
            <a:r>
              <a:rPr lang="ru-RU" sz="1900" dirty="0" smtClean="0"/>
              <a:t>попадания</a:t>
            </a:r>
          </a:p>
          <a:p>
            <a:r>
              <a:rPr lang="ru-RU" sz="2200" b="1" dirty="0" smtClean="0"/>
              <a:t>Покрытие </a:t>
            </a:r>
            <a:r>
              <a:rPr lang="en-US" sz="2200" b="1" i="1" dirty="0" smtClean="0"/>
              <a:t>(coverage)</a:t>
            </a:r>
            <a:endParaRPr lang="ru-RU" sz="2200" b="1" dirty="0" smtClean="0"/>
          </a:p>
          <a:p>
            <a:pPr lvl="1"/>
            <a:r>
              <a:rPr lang="ru-RU" sz="1900" dirty="0" smtClean="0"/>
              <a:t>уменьшение количества </a:t>
            </a:r>
            <a:r>
              <a:rPr lang="en-US" sz="1900" dirty="0" smtClean="0"/>
              <a:t>demand-</a:t>
            </a:r>
            <a:r>
              <a:rPr lang="ru-RU" sz="1900" dirty="0" smtClean="0"/>
              <a:t>промахов</a:t>
            </a:r>
            <a:r>
              <a:rPr lang="en-US" sz="1900" dirty="0" smtClean="0"/>
              <a:t> </a:t>
            </a:r>
            <a:r>
              <a:rPr lang="ru-RU" sz="1900" dirty="0" smtClean="0"/>
              <a:t>к общему числу промахов</a:t>
            </a:r>
          </a:p>
          <a:p>
            <a:r>
              <a:rPr lang="ru-RU" sz="2200" b="1" dirty="0" smtClean="0"/>
              <a:t>Своевременность </a:t>
            </a:r>
            <a:r>
              <a:rPr lang="en-US" sz="2200" b="1" i="1" dirty="0" smtClean="0"/>
              <a:t>(</a:t>
            </a:r>
            <a:r>
              <a:rPr lang="en-US" sz="2200" b="1" i="1" dirty="0" err="1" smtClean="0"/>
              <a:t>timelineness</a:t>
            </a:r>
            <a:r>
              <a:rPr lang="en-US" sz="2200" b="1" i="1" dirty="0" smtClean="0"/>
              <a:t>)</a:t>
            </a:r>
            <a:endParaRPr lang="ru-RU" sz="2200" b="1" i="1" dirty="0" smtClean="0"/>
          </a:p>
          <a:p>
            <a:pPr lvl="1"/>
            <a:r>
              <a:rPr lang="ru-RU" sz="1900" dirty="0"/>
              <a:t>сокращение времени </a:t>
            </a:r>
            <a:r>
              <a:rPr lang="ru-RU" sz="1900" dirty="0" smtClean="0"/>
              <a:t>промаха </a:t>
            </a:r>
            <a:r>
              <a:rPr lang="en-US" sz="1900" dirty="0" smtClean="0"/>
              <a:t>demand-</a:t>
            </a:r>
            <a:r>
              <a:rPr lang="ru-RU" sz="1900" dirty="0" smtClean="0"/>
              <a:t>запроса</a:t>
            </a:r>
          </a:p>
          <a:p>
            <a:r>
              <a:rPr lang="ru-RU" sz="2300" dirty="0" smtClean="0"/>
              <a:t>Для кэша первого уровня применяются методы высокой точности</a:t>
            </a:r>
          </a:p>
          <a:p>
            <a:r>
              <a:rPr lang="ru-RU" sz="2300" dirty="0" smtClean="0"/>
              <a:t>Для кэша второго уровня применяются методы с большим покрытием</a:t>
            </a:r>
            <a:endParaRPr lang="en-US" sz="23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Загрузка </a:t>
            </a:r>
            <a:r>
              <a:rPr lang="ru-RU" sz="4000" dirty="0" smtClean="0"/>
              <a:t>следующей линии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24249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Загрузка следующей или соседней линии (</a:t>
            </a:r>
            <a:r>
              <a:rPr lang="en-US" sz="2400" dirty="0" smtClean="0"/>
              <a:t>± 64 </a:t>
            </a:r>
            <a:r>
              <a:rPr lang="ru-RU" sz="2400" dirty="0" smtClean="0"/>
              <a:t>байта)</a:t>
            </a:r>
          </a:p>
          <a:p>
            <a:endParaRPr lang="ru-RU" sz="2400" dirty="0"/>
          </a:p>
          <a:p>
            <a:endParaRPr lang="ru-RU" sz="2400" dirty="0" smtClean="0"/>
          </a:p>
          <a:p>
            <a:pPr lvl="1"/>
            <a:r>
              <a:rPr lang="ru-RU" sz="2000" dirty="0" smtClean="0"/>
              <a:t>Средняя точность</a:t>
            </a:r>
          </a:p>
          <a:p>
            <a:pPr lvl="1"/>
            <a:r>
              <a:rPr lang="ru-RU" sz="2000" dirty="0" smtClean="0"/>
              <a:t>Низкое покрытие</a:t>
            </a:r>
          </a:p>
          <a:p>
            <a:pPr lvl="1"/>
            <a:r>
              <a:rPr lang="ru-RU" sz="2000" dirty="0" smtClean="0"/>
              <a:t>Несвоевременность</a:t>
            </a:r>
            <a:r>
              <a:rPr lang="en-US" sz="2000" dirty="0" smtClean="0"/>
              <a:t> (</a:t>
            </a:r>
            <a:r>
              <a:rPr lang="ru-RU" sz="2000" dirty="0" smtClean="0"/>
              <a:t>загрузка происходит слишком поздно)</a:t>
            </a:r>
          </a:p>
          <a:p>
            <a:r>
              <a:rPr lang="ru-RU" sz="2400" dirty="0" smtClean="0"/>
              <a:t>Простое оборудование</a:t>
            </a:r>
          </a:p>
          <a:p>
            <a:r>
              <a:rPr lang="ru-RU" sz="2400" dirty="0" smtClean="0"/>
              <a:t>Хорошо работает для подкачки команд</a:t>
            </a:r>
          </a:p>
          <a:p>
            <a:r>
              <a:rPr lang="ru-RU" sz="2400" dirty="0" smtClean="0"/>
              <a:t>«Запасной вариант», если более сложные методы не работают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35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181642" y="1800779"/>
            <a:ext cx="22574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$t0, 0x0($t1)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1743" y="176841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0x</a:t>
            </a:r>
            <a:r>
              <a:rPr lang="ru-RU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40(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$t1)</a:t>
            </a:r>
          </a:p>
        </p:txBody>
      </p:sp>
      <p:sp>
        <p:nvSpPr>
          <p:cNvPr id="8" name="Стрелка вправо 7"/>
          <p:cNvSpPr/>
          <p:nvPr/>
        </p:nvSpPr>
        <p:spPr>
          <a:xfrm>
            <a:off x="4610530" y="1768412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Autofit/>
          </a:bodyPr>
          <a:lstStyle/>
          <a:p>
            <a:r>
              <a:rPr lang="ru-RU" sz="3600" dirty="0"/>
              <a:t>Вычисление </a:t>
            </a:r>
            <a:r>
              <a:rPr lang="ru-RU" sz="3600" dirty="0" smtClean="0"/>
              <a:t>смещения</a:t>
            </a:r>
            <a:r>
              <a:rPr lang="ru-RU" sz="3600" dirty="0"/>
              <a:t> </a:t>
            </a:r>
            <a:r>
              <a:rPr lang="ru-RU" sz="3600" dirty="0" smtClean="0"/>
              <a:t>адреса</a:t>
            </a:r>
            <a:r>
              <a:rPr lang="en-US" sz="3600" dirty="0" smtClean="0"/>
              <a:t> </a:t>
            </a:r>
            <a:r>
              <a:rPr lang="ru-RU" sz="3600" dirty="0"/>
              <a:t>команды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199" y="1200151"/>
            <a:ext cx="8601075" cy="3394472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Оборудование находит команды с регулярным изменением адреса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pPr lvl="1"/>
            <a:endParaRPr lang="ru-RU" sz="1600" dirty="0" smtClean="0"/>
          </a:p>
          <a:p>
            <a:pPr lvl="1"/>
            <a:r>
              <a:rPr lang="ru-RU" sz="1600" dirty="0" smtClean="0"/>
              <a:t>Высокая точность (для длинных циклов)</a:t>
            </a:r>
          </a:p>
          <a:p>
            <a:pPr lvl="1"/>
            <a:r>
              <a:rPr lang="ru-RU" sz="1600" dirty="0" smtClean="0"/>
              <a:t>Высокая своевременность</a:t>
            </a:r>
          </a:p>
          <a:p>
            <a:pPr lvl="1"/>
            <a:r>
              <a:rPr lang="ru-RU" sz="1600" dirty="0" smtClean="0"/>
              <a:t>Низкое покрытие</a:t>
            </a:r>
          </a:p>
          <a:p>
            <a:r>
              <a:rPr lang="ru-RU" sz="2000" dirty="0" smtClean="0"/>
              <a:t>Трудности с «развёрнутыми» циклами:</a:t>
            </a:r>
          </a:p>
          <a:p>
            <a:pPr lvl="1"/>
            <a:r>
              <a:rPr lang="ru-RU" sz="1600" dirty="0" smtClean="0"/>
              <a:t>одна команда занимает несколько ячеек детектора</a:t>
            </a:r>
          </a:p>
          <a:p>
            <a:endParaRPr lang="ru-RU" sz="2000" dirty="0" smtClean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36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76227" y="1671933"/>
            <a:ext cx="3657598" cy="1308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0x00402f0: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$t0, 0x20($t1)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0x00402f4: 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 $t2, $t2, $t0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0x00402f8: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$t1, $t1, 0x100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0x00402fc: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$t1, $t3, -4</a:t>
            </a:r>
            <a:endParaRPr lang="en-US" sz="1600" kern="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038600" y="2105025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57753"/>
              </p:ext>
            </p:extLst>
          </p:nvPr>
        </p:nvGraphicFramePr>
        <p:xfrm>
          <a:off x="4505326" y="1898004"/>
          <a:ext cx="3938918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/>
                <a:gridCol w="1136274"/>
                <a:gridCol w="1438664"/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address</a:t>
                      </a:r>
                      <a:endParaRPr lang="ru-RU" dirty="0"/>
                    </a:p>
                  </a:txBody>
                  <a:tcPr/>
                </a:tc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0x00402f0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0x100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0x00f4180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471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 rot="5400000">
            <a:off x="6896100" y="2900092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864057" y="3277401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0x00f4280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0x00f4380</a:t>
            </a:r>
            <a:endParaRPr lang="ru-RU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0708" y="1534116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Detector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63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11" grpId="0" animBg="1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Обнаружение потока</a:t>
            </a:r>
            <a:r>
              <a:rPr lang="en-US" dirty="0" smtClean="0"/>
              <a:t>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Обнаружение потока с постоянным смещением</a:t>
            </a:r>
          </a:p>
          <a:p>
            <a:pPr lvl="1"/>
            <a:r>
              <a:rPr lang="ru-RU" sz="1600" dirty="0" smtClean="0"/>
              <a:t>аналогично предыдущему, но без привязки к командам</a:t>
            </a:r>
          </a:p>
          <a:p>
            <a:r>
              <a:rPr lang="ru-RU" sz="2000" dirty="0" smtClean="0"/>
              <a:t>Пример</a:t>
            </a:r>
            <a:endParaRPr lang="en-US" sz="20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37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958134" y="1979274"/>
            <a:ext cx="1324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0x3cf1140</a:t>
            </a:r>
            <a: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0x3cf1100</a:t>
            </a:r>
          </a:p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0x3cf10c0</a:t>
            </a:r>
          </a:p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0x3cf1080</a:t>
            </a:r>
            <a:endParaRPr lang="en-US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9306" y="3711447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prefetch  </a:t>
            </a:r>
            <a:r>
              <a:rPr lang="en-US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0xba20ac0</a:t>
            </a:r>
            <a:endParaRPr lang="en-US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prefetch  </a:t>
            </a:r>
            <a:r>
              <a:rPr lang="en-US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0x3cf10c0</a:t>
            </a:r>
            <a:endParaRPr lang="ru-RU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Стрелка вправо 7"/>
          <p:cNvSpPr/>
          <p:nvPr/>
        </p:nvSpPr>
        <p:spPr>
          <a:xfrm>
            <a:off x="3429152" y="249733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9071"/>
              </p:ext>
            </p:extLst>
          </p:nvPr>
        </p:nvGraphicFramePr>
        <p:xfrm>
          <a:off x="3975817" y="2057793"/>
          <a:ext cx="4620877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11"/>
                <a:gridCol w="1348239"/>
                <a:gridCol w="1795427"/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 smtClean="0"/>
                        <a:t>Base address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address</a:t>
                      </a:r>
                      <a:endParaRPr lang="ru-RU" dirty="0"/>
                    </a:p>
                  </a:txBody>
                  <a:tcPr/>
                </a:tc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0xba20200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+0x1c0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</a:t>
                      </a:r>
                      <a:r>
                        <a:rPr lang="ru-RU" kern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</a:t>
                      </a:r>
                      <a:r>
                        <a:rPr lang="en-US" kern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</a:tr>
              <a:tr h="4047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0x3cf1140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−0x40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0x3cf1080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Стрелка вправо 7"/>
          <p:cNvSpPr/>
          <p:nvPr/>
        </p:nvSpPr>
        <p:spPr>
          <a:xfrm rot="5400000">
            <a:off x="5149663" y="331139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3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Обнаружение потока</a:t>
            </a:r>
            <a:r>
              <a:rPr lang="en-US" dirty="0" smtClean="0"/>
              <a:t>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6711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Обнаружение потока без постоянного смещения</a:t>
            </a:r>
          </a:p>
          <a:p>
            <a:pPr lvl="1"/>
            <a:r>
              <a:rPr lang="ru-RU" sz="1600" dirty="0" smtClean="0"/>
              <a:t>если смещение не найдено, но угадывается направление, загружать всё подряд</a:t>
            </a:r>
          </a:p>
          <a:p>
            <a:r>
              <a:rPr lang="ru-RU" sz="2000" dirty="0" smtClean="0"/>
              <a:t>Пример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r>
              <a:rPr lang="ru-RU" sz="1600" dirty="0" smtClean="0"/>
              <a:t>Низкая точность</a:t>
            </a:r>
          </a:p>
          <a:p>
            <a:pPr lvl="1"/>
            <a:r>
              <a:rPr lang="ru-RU" sz="1600" dirty="0" smtClean="0"/>
              <a:t>Высокое покрытие</a:t>
            </a:r>
          </a:p>
          <a:p>
            <a:pPr lvl="1"/>
            <a:r>
              <a:rPr lang="ru-RU" sz="1600" dirty="0" smtClean="0"/>
              <a:t>Высокая своевременность</a:t>
            </a:r>
            <a:endParaRPr lang="en-US" sz="16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38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871226" y="1899761"/>
            <a:ext cx="1324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ru-RU" kern="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a0</a:t>
            </a:r>
            <a:endParaRPr lang="ru-RU" kern="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4с</a:t>
            </a: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52</a:t>
            </a:r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255" y="372913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prefetch  </a:t>
            </a:r>
            <a:r>
              <a:rPr lang="en-US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0xba20ac0</a:t>
            </a:r>
            <a:endParaRPr lang="en-US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prefetch  </a:t>
            </a:r>
            <a:r>
              <a:rPr lang="en-US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0x3cf10c0</a:t>
            </a:r>
            <a:endParaRPr lang="ru-RU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Стрелка вправо 7"/>
          <p:cNvSpPr/>
          <p:nvPr/>
        </p:nvSpPr>
        <p:spPr>
          <a:xfrm>
            <a:off x="3385697" y="249733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19148"/>
              </p:ext>
            </p:extLst>
          </p:nvPr>
        </p:nvGraphicFramePr>
        <p:xfrm>
          <a:off x="3975817" y="2057793"/>
          <a:ext cx="4620877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11"/>
                <a:gridCol w="1348239"/>
                <a:gridCol w="1795427"/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 smtClean="0"/>
                        <a:t>Base address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address</a:t>
                      </a:r>
                      <a:endParaRPr lang="ru-RU" dirty="0"/>
                    </a:p>
                  </a:txBody>
                  <a:tcPr/>
                </a:tc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0xba20200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????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047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Стрелка вправо 7"/>
          <p:cNvSpPr/>
          <p:nvPr/>
        </p:nvSpPr>
        <p:spPr>
          <a:xfrm rot="5400000">
            <a:off x="7620000" y="3333204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1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7" y="1200151"/>
            <a:ext cx="9071113" cy="374291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Связные списки обладают низкой пространственной локальностью</a:t>
            </a:r>
          </a:p>
          <a:p>
            <a:pPr marL="457200" lvl="1" indent="0">
              <a:buNone/>
            </a:pPr>
            <a:r>
              <a:rPr lang="ru-RU" sz="1800" dirty="0" smtClean="0"/>
              <a:t>→ трудно поддаются предподкачке</a:t>
            </a:r>
            <a:endParaRPr lang="ru-RU" sz="1600" dirty="0"/>
          </a:p>
          <a:p>
            <a:pPr marL="457200" lvl="1" indent="0">
              <a:buNone/>
            </a:pPr>
            <a:r>
              <a:rPr lang="ru-RU" sz="1800" dirty="0"/>
              <a:t>→ </a:t>
            </a:r>
            <a:r>
              <a:rPr lang="en-US" sz="1800" dirty="0" smtClean="0"/>
              <a:t>O(N)</a:t>
            </a:r>
            <a:r>
              <a:rPr lang="ru-RU" sz="1800" dirty="0" smtClean="0"/>
              <a:t> операция с массивом существенно быстрее </a:t>
            </a:r>
            <a:r>
              <a:rPr lang="en-US" sz="1800" dirty="0" smtClean="0"/>
              <a:t>O(N) </a:t>
            </a:r>
            <a:r>
              <a:rPr lang="ru-RU" sz="1800" dirty="0" smtClean="0"/>
              <a:t>операции со списком</a:t>
            </a:r>
          </a:p>
          <a:p>
            <a:r>
              <a:rPr lang="ru-RU" sz="2200" dirty="0" smtClean="0"/>
              <a:t>Пример: упорядоченная вставка случайных элементов</a:t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endParaRPr lang="ru-RU" sz="1800" dirty="0" smtClean="0"/>
          </a:p>
          <a:p>
            <a:endParaRPr lang="ru-RU" sz="1100" dirty="0" smtClean="0"/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kjellkod.wordpress.com/2012/02/25/why-you-should-never-ever-ever-use-linked-list-in-your-code-again</a:t>
            </a:r>
            <a:endParaRPr lang="ru-RU" sz="1400" dirty="0"/>
          </a:p>
        </p:txBody>
      </p:sp>
      <p:pic>
        <p:nvPicPr>
          <p:cNvPr id="1026" name="Picture 2" descr="https://kjellkod.files.wordpress.com/2012/02/linux_insert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13" y="2570576"/>
            <a:ext cx="3621068" cy="198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“Stop using linked lists”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4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Memory Wall»</a:t>
            </a:r>
            <a:endParaRPr lang="ru-RU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84105" y="919059"/>
            <a:ext cx="6684331" cy="3513861"/>
            <a:chOff x="1884105" y="919059"/>
            <a:chExt cx="6684331" cy="35138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5423" y="919059"/>
              <a:ext cx="5794140" cy="341942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265392" y="1246131"/>
              <a:ext cx="878767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prstClr val="black"/>
                  </a:solidFill>
                  <a:latin typeface="Calibri"/>
                  <a:cs typeface="+mn-cs"/>
                </a:rPr>
                <a:t>CPU</a:t>
              </a:r>
              <a:endParaRPr lang="ru-RU" sz="32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19376" y="3056002"/>
              <a:ext cx="1249060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prstClr val="black"/>
                  </a:solidFill>
                  <a:latin typeface="Calibri"/>
                  <a:cs typeface="+mn-cs"/>
                </a:rPr>
                <a:t>DRAM</a:t>
              </a:r>
              <a:endParaRPr lang="ru-RU" sz="32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6739" y="1406800"/>
              <a:ext cx="2351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  <a:cs typeface="+mn-cs"/>
                </a:rPr>
                <a:t>60% </a:t>
              </a:r>
              <a:r>
                <a:rPr lang="ru-RU" dirty="0" smtClean="0">
                  <a:solidFill>
                    <a:prstClr val="black"/>
                  </a:solidFill>
                  <a:latin typeface="Calibri"/>
                  <a:cs typeface="+mn-cs"/>
                </a:rPr>
                <a:t>за год</a:t>
              </a:r>
              <a:endParaRPr lang="en-US" dirty="0" smtClean="0">
                <a:solidFill>
                  <a:prstClr val="black"/>
                </a:solidFill>
                <a:latin typeface="Calibri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4F81BD"/>
                  </a:solidFill>
                  <a:latin typeface="Calibri"/>
                  <a:cs typeface="+mn-cs"/>
                </a:rPr>
                <a:t>(</a:t>
              </a:r>
              <a:r>
                <a:rPr lang="ru-RU" dirty="0" smtClean="0">
                  <a:solidFill>
                    <a:srgbClr val="4F81BD"/>
                  </a:solidFill>
                  <a:latin typeface="Calibri"/>
                  <a:cs typeface="+mn-cs"/>
                </a:rPr>
                <a:t>удвоение за </a:t>
              </a:r>
              <a:r>
                <a:rPr lang="en-US" dirty="0" smtClean="0">
                  <a:solidFill>
                    <a:srgbClr val="4F81BD"/>
                  </a:solidFill>
                  <a:latin typeface="Calibri"/>
                  <a:cs typeface="+mn-cs"/>
                </a:rPr>
                <a:t>1.5 </a:t>
              </a:r>
              <a:r>
                <a:rPr lang="ru-RU" dirty="0" smtClean="0">
                  <a:solidFill>
                    <a:srgbClr val="4F81BD"/>
                  </a:solidFill>
                  <a:latin typeface="Calibri"/>
                  <a:cs typeface="+mn-cs"/>
                </a:rPr>
                <a:t>года</a:t>
              </a:r>
              <a:r>
                <a:rPr lang="en-US" dirty="0" smtClean="0">
                  <a:solidFill>
                    <a:srgbClr val="4F81BD"/>
                  </a:solidFill>
                  <a:latin typeface="Calibri"/>
                  <a:cs typeface="+mn-cs"/>
                </a:rPr>
                <a:t>)</a:t>
              </a:r>
              <a:endParaRPr lang="ru-RU" dirty="0">
                <a:solidFill>
                  <a:srgbClr val="4F81BD"/>
                </a:solidFill>
                <a:latin typeface="Calibri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5639" y="2673825"/>
              <a:ext cx="2183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Calibri"/>
                  <a:cs typeface="+mn-cs"/>
                </a:rPr>
                <a:t>9</a:t>
              </a:r>
              <a:r>
                <a:rPr lang="en-US" dirty="0" smtClean="0">
                  <a:solidFill>
                    <a:prstClr val="black"/>
                  </a:solidFill>
                  <a:latin typeface="Calibri"/>
                  <a:cs typeface="+mn-cs"/>
                </a:rPr>
                <a:t>% </a:t>
              </a:r>
              <a:r>
                <a:rPr lang="ru-RU" dirty="0" smtClean="0">
                  <a:solidFill>
                    <a:prstClr val="black"/>
                  </a:solidFill>
                  <a:latin typeface="Calibri"/>
                  <a:cs typeface="+mn-cs"/>
                </a:rPr>
                <a:t>за год</a:t>
              </a:r>
              <a:endParaRPr lang="en-US" dirty="0" smtClean="0">
                <a:solidFill>
                  <a:prstClr val="black"/>
                </a:solidFill>
                <a:latin typeface="Calibri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4F81BD"/>
                  </a:solidFill>
                  <a:latin typeface="Calibri"/>
                  <a:cs typeface="+mn-cs"/>
                </a:rPr>
                <a:t>(</a:t>
              </a:r>
              <a:r>
                <a:rPr lang="ru-RU" dirty="0" smtClean="0">
                  <a:solidFill>
                    <a:srgbClr val="4F81BD"/>
                  </a:solidFill>
                  <a:latin typeface="Calibri"/>
                  <a:cs typeface="+mn-cs"/>
                </a:rPr>
                <a:t>удвоение за 10 лет</a:t>
              </a:r>
              <a:r>
                <a:rPr lang="en-US" dirty="0" smtClean="0">
                  <a:solidFill>
                    <a:srgbClr val="4F81BD"/>
                  </a:solidFill>
                  <a:latin typeface="Calibri"/>
                  <a:cs typeface="+mn-cs"/>
                </a:rPr>
                <a:t>)</a:t>
              </a:r>
              <a:endParaRPr lang="ru-RU" dirty="0">
                <a:solidFill>
                  <a:srgbClr val="4F81BD"/>
                </a:solidFill>
                <a:latin typeface="Calibri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6538051" y="2344107"/>
              <a:ext cx="962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sz="2000" dirty="0" smtClean="0">
                  <a:solidFill>
                    <a:prstClr val="black"/>
                  </a:solidFill>
                  <a:latin typeface="Calibri"/>
                  <a:cs typeface="+mn-cs"/>
                </a:rPr>
                <a:t>барьер</a:t>
              </a:r>
              <a:endParaRPr lang="ru-RU" sz="20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7826" y="3971255"/>
              <a:ext cx="60933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Год</a:t>
              </a:r>
              <a:endParaRPr lang="ru-RU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54634" y="2362870"/>
              <a:ext cx="292060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Производительность</a:t>
              </a:r>
              <a:endParaRPr lang="ru-RU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80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045971"/>
            <a:ext cx="6477000" cy="1021556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40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0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ru-RU" dirty="0" smtClean="0"/>
              <a:t>Иерархия памяти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3373" y="1054029"/>
            <a:ext cx="8524875" cy="253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Память не может быть быстрой и большой одновременно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2400" b="1" dirty="0" smtClean="0">
                <a:solidFill>
                  <a:sysClr val="windowText" lastClr="000000"/>
                </a:solidFill>
                <a:latin typeface="Calibri"/>
              </a:rPr>
              <a:t>Иерархическая память </a:t>
            </a:r>
            <a:r>
              <a:rPr lang="ru-RU" sz="2400" dirty="0" smtClean="0">
                <a:solidFill>
                  <a:sysClr val="windowText" lastClr="000000"/>
                </a:solidFill>
                <a:latin typeface="Calibri"/>
              </a:rPr>
              <a:t>создаёт видимость одновременно быстрой и большой памяти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48225" y="2806638"/>
            <a:ext cx="5633544" cy="1320968"/>
            <a:chOff x="2148225" y="3742183"/>
            <a:chExt cx="5633544" cy="176129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L1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L2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L3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Cache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148225" y="4433324"/>
              <a:ext cx="574196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CPU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ourier New" pitchFamily="49" charset="0"/>
                </a:endParaRPr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rgbClr val="F79646">
                    <a:lumMod val="40000"/>
                    <a:lumOff val="60000"/>
                  </a:srgbClr>
                </a:gs>
                <a:gs pos="100000">
                  <a:srgbClr val="F79646">
                    <a:lumMod val="60000"/>
                    <a:lumOff val="40000"/>
                  </a:srgb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59730" y="4223395"/>
              <a:ext cx="1122039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Main Memory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24" name="Rounded Rectangular Callout 23"/>
          <p:cNvSpPr/>
          <p:nvPr/>
        </p:nvSpPr>
        <p:spPr>
          <a:xfrm>
            <a:off x="1686620" y="3880598"/>
            <a:ext cx="2449585" cy="682741"/>
          </a:xfrm>
          <a:prstGeom prst="wedgeRoundRectCallout">
            <a:avLst>
              <a:gd name="adj1" fmla="val 21760"/>
              <a:gd name="adj2" fmla="val -7520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black"/>
                </a:solidFill>
                <a:latin typeface="Calibri"/>
                <a:cs typeface="+mn-cs"/>
              </a:rPr>
              <a:t>Наименьший размер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наибольшая</a:t>
            </a:r>
            <a:r>
              <a:rPr kumimoji="0" lang="ru-RU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скорость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4829977" y="4228468"/>
            <a:ext cx="2448366" cy="690773"/>
          </a:xfrm>
          <a:prstGeom prst="wedgeRoundRectCallout">
            <a:avLst>
              <a:gd name="adj1" fmla="val 21480"/>
              <a:gd name="adj2" fmla="val -79914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dirty="0" smtClean="0">
                <a:solidFill>
                  <a:prstClr val="black"/>
                </a:solidFill>
                <a:latin typeface="Calibri"/>
              </a:rPr>
              <a:t>Наибольший </a:t>
            </a:r>
            <a:r>
              <a:rPr lang="ru-RU" kern="0" dirty="0">
                <a:solidFill>
                  <a:prstClr val="black"/>
                </a:solidFill>
                <a:latin typeface="Calibri"/>
              </a:rPr>
              <a:t>размер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, </a:t>
            </a:r>
            <a:r>
              <a:rPr lang="ru-RU" kern="0" dirty="0" smtClean="0">
                <a:solidFill>
                  <a:prstClr val="black"/>
                </a:solidFill>
                <a:latin typeface="Calibri"/>
              </a:rPr>
              <a:t>наименьшая </a:t>
            </a:r>
            <a:r>
              <a:rPr lang="ru-RU" kern="0" dirty="0">
                <a:solidFill>
                  <a:prstClr val="black"/>
                </a:solidFill>
                <a:latin typeface="Calibri"/>
              </a:rPr>
              <a:t>скорость</a:t>
            </a:r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9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909805"/>
            <a:ext cx="6651266" cy="1021556"/>
          </a:xfrm>
        </p:spPr>
        <p:txBody>
          <a:bodyPr>
            <a:normAutofit/>
          </a:bodyPr>
          <a:lstStyle/>
          <a:p>
            <a:r>
              <a:rPr lang="ru-RU" dirty="0" smtClean="0"/>
              <a:t>Принципы работы кэш-памяти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6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6" y="51198"/>
            <a:ext cx="9121775" cy="567928"/>
          </a:xfrm>
        </p:spPr>
        <p:txBody>
          <a:bodyPr>
            <a:noAutofit/>
          </a:bodyPr>
          <a:lstStyle/>
          <a:p>
            <a:pPr eaLnBrk="1" hangingPunct="1"/>
            <a:r>
              <a:rPr lang="ru-RU" sz="2800" dirty="0" smtClean="0"/>
              <a:t>Пространственная локальность: пример из логистики</a:t>
            </a:r>
          </a:p>
        </p:txBody>
      </p:sp>
      <p:sp>
        <p:nvSpPr>
          <p:cNvPr id="728073" name="Freeform 9"/>
          <p:cNvSpPr>
            <a:spLocks/>
          </p:cNvSpPr>
          <p:nvPr/>
        </p:nvSpPr>
        <p:spPr bwMode="auto">
          <a:xfrm>
            <a:off x="1741489" y="1033463"/>
            <a:ext cx="4378325" cy="2770585"/>
          </a:xfrm>
          <a:custGeom>
            <a:avLst/>
            <a:gdLst/>
            <a:ahLst/>
            <a:cxnLst>
              <a:cxn ang="0">
                <a:pos x="240" y="2444"/>
              </a:cxn>
              <a:cxn ang="0">
                <a:pos x="324" y="2306"/>
              </a:cxn>
              <a:cxn ang="0">
                <a:pos x="414" y="2114"/>
              </a:cxn>
              <a:cxn ang="0">
                <a:pos x="492" y="2024"/>
              </a:cxn>
              <a:cxn ang="0">
                <a:pos x="612" y="1934"/>
              </a:cxn>
              <a:cxn ang="0">
                <a:pos x="690" y="1862"/>
              </a:cxn>
              <a:cxn ang="0">
                <a:pos x="792" y="1766"/>
              </a:cxn>
              <a:cxn ang="0">
                <a:pos x="876" y="1604"/>
              </a:cxn>
              <a:cxn ang="0">
                <a:pos x="1020" y="1352"/>
              </a:cxn>
              <a:cxn ang="0">
                <a:pos x="936" y="1148"/>
              </a:cxn>
              <a:cxn ang="0">
                <a:pos x="852" y="1094"/>
              </a:cxn>
              <a:cxn ang="0">
                <a:pos x="738" y="974"/>
              </a:cxn>
              <a:cxn ang="0">
                <a:pos x="84" y="830"/>
              </a:cxn>
              <a:cxn ang="0">
                <a:pos x="504" y="866"/>
              </a:cxn>
              <a:cxn ang="0">
                <a:pos x="762" y="926"/>
              </a:cxn>
              <a:cxn ang="0">
                <a:pos x="834" y="992"/>
              </a:cxn>
              <a:cxn ang="0">
                <a:pos x="936" y="1004"/>
              </a:cxn>
              <a:cxn ang="0">
                <a:pos x="858" y="602"/>
              </a:cxn>
              <a:cxn ang="0">
                <a:pos x="678" y="374"/>
              </a:cxn>
              <a:cxn ang="0">
                <a:pos x="570" y="278"/>
              </a:cxn>
              <a:cxn ang="0">
                <a:pos x="492" y="146"/>
              </a:cxn>
              <a:cxn ang="0">
                <a:pos x="504" y="62"/>
              </a:cxn>
              <a:cxn ang="0">
                <a:pos x="570" y="224"/>
              </a:cxn>
              <a:cxn ang="0">
                <a:pos x="726" y="350"/>
              </a:cxn>
              <a:cxn ang="0">
                <a:pos x="852" y="530"/>
              </a:cxn>
              <a:cxn ang="0">
                <a:pos x="912" y="578"/>
              </a:cxn>
              <a:cxn ang="0">
                <a:pos x="1014" y="776"/>
              </a:cxn>
              <a:cxn ang="0">
                <a:pos x="1002" y="1136"/>
              </a:cxn>
              <a:cxn ang="0">
                <a:pos x="1086" y="1190"/>
              </a:cxn>
              <a:cxn ang="0">
                <a:pos x="1284" y="1340"/>
              </a:cxn>
              <a:cxn ang="0">
                <a:pos x="1518" y="1418"/>
              </a:cxn>
              <a:cxn ang="0">
                <a:pos x="1566" y="1484"/>
              </a:cxn>
              <a:cxn ang="0">
                <a:pos x="1812" y="1580"/>
              </a:cxn>
              <a:cxn ang="0">
                <a:pos x="2154" y="1706"/>
              </a:cxn>
              <a:cxn ang="0">
                <a:pos x="2484" y="1802"/>
              </a:cxn>
              <a:cxn ang="0">
                <a:pos x="2556" y="1868"/>
              </a:cxn>
              <a:cxn ang="0">
                <a:pos x="2634" y="1982"/>
              </a:cxn>
              <a:cxn ang="0">
                <a:pos x="2898" y="2192"/>
              </a:cxn>
              <a:cxn ang="0">
                <a:pos x="2910" y="2282"/>
              </a:cxn>
              <a:cxn ang="0">
                <a:pos x="2736" y="2168"/>
              </a:cxn>
              <a:cxn ang="0">
                <a:pos x="2610" y="2048"/>
              </a:cxn>
              <a:cxn ang="0">
                <a:pos x="2574" y="2000"/>
              </a:cxn>
              <a:cxn ang="0">
                <a:pos x="2292" y="1796"/>
              </a:cxn>
              <a:cxn ang="0">
                <a:pos x="1968" y="1706"/>
              </a:cxn>
              <a:cxn ang="0">
                <a:pos x="1842" y="1652"/>
              </a:cxn>
              <a:cxn ang="0">
                <a:pos x="1572" y="1550"/>
              </a:cxn>
              <a:cxn ang="0">
                <a:pos x="1458" y="1460"/>
              </a:cxn>
              <a:cxn ang="0">
                <a:pos x="1176" y="1400"/>
              </a:cxn>
              <a:cxn ang="0">
                <a:pos x="942" y="1556"/>
              </a:cxn>
              <a:cxn ang="0">
                <a:pos x="882" y="1736"/>
              </a:cxn>
              <a:cxn ang="0">
                <a:pos x="648" y="1970"/>
              </a:cxn>
              <a:cxn ang="0">
                <a:pos x="540" y="2060"/>
              </a:cxn>
              <a:cxn ang="0">
                <a:pos x="462" y="2114"/>
              </a:cxn>
              <a:cxn ang="0">
                <a:pos x="351" y="2321"/>
              </a:cxn>
              <a:cxn ang="0">
                <a:pos x="276" y="2576"/>
              </a:cxn>
            </a:cxnLst>
            <a:rect l="0" t="0" r="r" b="b"/>
            <a:pathLst>
              <a:path w="2920" h="2576">
                <a:moveTo>
                  <a:pt x="276" y="2576"/>
                </a:moveTo>
                <a:cubicBezTo>
                  <a:pt x="244" y="2555"/>
                  <a:pt x="231" y="2523"/>
                  <a:pt x="192" y="2510"/>
                </a:cubicBezTo>
                <a:cubicBezTo>
                  <a:pt x="200" y="2486"/>
                  <a:pt x="225" y="2467"/>
                  <a:pt x="240" y="2444"/>
                </a:cubicBezTo>
                <a:cubicBezTo>
                  <a:pt x="247" y="2433"/>
                  <a:pt x="245" y="2419"/>
                  <a:pt x="252" y="2408"/>
                </a:cubicBezTo>
                <a:cubicBezTo>
                  <a:pt x="271" y="2379"/>
                  <a:pt x="283" y="2343"/>
                  <a:pt x="312" y="2324"/>
                </a:cubicBezTo>
                <a:cubicBezTo>
                  <a:pt x="316" y="2318"/>
                  <a:pt x="319" y="2311"/>
                  <a:pt x="324" y="2306"/>
                </a:cubicBezTo>
                <a:cubicBezTo>
                  <a:pt x="329" y="2301"/>
                  <a:pt x="337" y="2300"/>
                  <a:pt x="342" y="2294"/>
                </a:cubicBezTo>
                <a:cubicBezTo>
                  <a:pt x="345" y="2290"/>
                  <a:pt x="353" y="2254"/>
                  <a:pt x="354" y="2252"/>
                </a:cubicBezTo>
                <a:cubicBezTo>
                  <a:pt x="366" y="2211"/>
                  <a:pt x="377" y="2139"/>
                  <a:pt x="414" y="2114"/>
                </a:cubicBezTo>
                <a:cubicBezTo>
                  <a:pt x="422" y="2090"/>
                  <a:pt x="429" y="2080"/>
                  <a:pt x="450" y="2066"/>
                </a:cubicBezTo>
                <a:cubicBezTo>
                  <a:pt x="484" y="2014"/>
                  <a:pt x="439" y="2075"/>
                  <a:pt x="480" y="2042"/>
                </a:cubicBezTo>
                <a:cubicBezTo>
                  <a:pt x="486" y="2037"/>
                  <a:pt x="487" y="2029"/>
                  <a:pt x="492" y="2024"/>
                </a:cubicBezTo>
                <a:cubicBezTo>
                  <a:pt x="509" y="2009"/>
                  <a:pt x="528" y="1997"/>
                  <a:pt x="546" y="1982"/>
                </a:cubicBezTo>
                <a:cubicBezTo>
                  <a:pt x="562" y="1968"/>
                  <a:pt x="582" y="1964"/>
                  <a:pt x="600" y="1952"/>
                </a:cubicBezTo>
                <a:cubicBezTo>
                  <a:pt x="604" y="1946"/>
                  <a:pt x="607" y="1939"/>
                  <a:pt x="612" y="1934"/>
                </a:cubicBezTo>
                <a:cubicBezTo>
                  <a:pt x="617" y="1929"/>
                  <a:pt x="625" y="1927"/>
                  <a:pt x="630" y="1922"/>
                </a:cubicBezTo>
                <a:cubicBezTo>
                  <a:pt x="639" y="1911"/>
                  <a:pt x="642" y="1894"/>
                  <a:pt x="654" y="1886"/>
                </a:cubicBezTo>
                <a:cubicBezTo>
                  <a:pt x="666" y="1878"/>
                  <a:pt x="690" y="1862"/>
                  <a:pt x="690" y="1862"/>
                </a:cubicBezTo>
                <a:cubicBezTo>
                  <a:pt x="704" y="1841"/>
                  <a:pt x="701" y="1828"/>
                  <a:pt x="726" y="1820"/>
                </a:cubicBezTo>
                <a:cubicBezTo>
                  <a:pt x="746" y="1790"/>
                  <a:pt x="732" y="1806"/>
                  <a:pt x="774" y="1778"/>
                </a:cubicBezTo>
                <a:cubicBezTo>
                  <a:pt x="780" y="1774"/>
                  <a:pt x="792" y="1766"/>
                  <a:pt x="792" y="1766"/>
                </a:cubicBezTo>
                <a:cubicBezTo>
                  <a:pt x="813" y="1735"/>
                  <a:pt x="821" y="1697"/>
                  <a:pt x="852" y="1676"/>
                </a:cubicBezTo>
                <a:cubicBezTo>
                  <a:pt x="858" y="1658"/>
                  <a:pt x="864" y="1640"/>
                  <a:pt x="870" y="1622"/>
                </a:cubicBezTo>
                <a:cubicBezTo>
                  <a:pt x="872" y="1616"/>
                  <a:pt x="876" y="1604"/>
                  <a:pt x="876" y="1604"/>
                </a:cubicBezTo>
                <a:cubicBezTo>
                  <a:pt x="880" y="1561"/>
                  <a:pt x="875" y="1521"/>
                  <a:pt x="912" y="1496"/>
                </a:cubicBezTo>
                <a:cubicBezTo>
                  <a:pt x="927" y="1474"/>
                  <a:pt x="950" y="1451"/>
                  <a:pt x="972" y="1436"/>
                </a:cubicBezTo>
                <a:cubicBezTo>
                  <a:pt x="992" y="1405"/>
                  <a:pt x="989" y="1373"/>
                  <a:pt x="1020" y="1352"/>
                </a:cubicBezTo>
                <a:cubicBezTo>
                  <a:pt x="1037" y="1326"/>
                  <a:pt x="1058" y="1317"/>
                  <a:pt x="1068" y="1286"/>
                </a:cubicBezTo>
                <a:cubicBezTo>
                  <a:pt x="1062" y="1254"/>
                  <a:pt x="1059" y="1244"/>
                  <a:pt x="1032" y="1226"/>
                </a:cubicBezTo>
                <a:cubicBezTo>
                  <a:pt x="1008" y="1189"/>
                  <a:pt x="973" y="1169"/>
                  <a:pt x="936" y="1148"/>
                </a:cubicBezTo>
                <a:cubicBezTo>
                  <a:pt x="923" y="1141"/>
                  <a:pt x="914" y="1129"/>
                  <a:pt x="900" y="1124"/>
                </a:cubicBezTo>
                <a:cubicBezTo>
                  <a:pt x="888" y="1120"/>
                  <a:pt x="864" y="1112"/>
                  <a:pt x="864" y="1112"/>
                </a:cubicBezTo>
                <a:cubicBezTo>
                  <a:pt x="860" y="1106"/>
                  <a:pt x="857" y="1099"/>
                  <a:pt x="852" y="1094"/>
                </a:cubicBezTo>
                <a:cubicBezTo>
                  <a:pt x="847" y="1089"/>
                  <a:pt x="839" y="1087"/>
                  <a:pt x="834" y="1082"/>
                </a:cubicBezTo>
                <a:cubicBezTo>
                  <a:pt x="785" y="1026"/>
                  <a:pt x="833" y="1061"/>
                  <a:pt x="792" y="1034"/>
                </a:cubicBezTo>
                <a:cubicBezTo>
                  <a:pt x="784" y="1010"/>
                  <a:pt x="759" y="988"/>
                  <a:pt x="738" y="974"/>
                </a:cubicBezTo>
                <a:cubicBezTo>
                  <a:pt x="691" y="903"/>
                  <a:pt x="460" y="927"/>
                  <a:pt x="438" y="926"/>
                </a:cubicBezTo>
                <a:cubicBezTo>
                  <a:pt x="283" y="874"/>
                  <a:pt x="193" y="888"/>
                  <a:pt x="0" y="884"/>
                </a:cubicBezTo>
                <a:cubicBezTo>
                  <a:pt x="9" y="810"/>
                  <a:pt x="11" y="827"/>
                  <a:pt x="84" y="830"/>
                </a:cubicBezTo>
                <a:cubicBezTo>
                  <a:pt x="152" y="833"/>
                  <a:pt x="220" y="834"/>
                  <a:pt x="288" y="836"/>
                </a:cubicBezTo>
                <a:cubicBezTo>
                  <a:pt x="334" y="851"/>
                  <a:pt x="384" y="846"/>
                  <a:pt x="432" y="854"/>
                </a:cubicBezTo>
                <a:cubicBezTo>
                  <a:pt x="456" y="858"/>
                  <a:pt x="481" y="858"/>
                  <a:pt x="504" y="866"/>
                </a:cubicBezTo>
                <a:cubicBezTo>
                  <a:pt x="517" y="870"/>
                  <a:pt x="527" y="883"/>
                  <a:pt x="540" y="884"/>
                </a:cubicBezTo>
                <a:cubicBezTo>
                  <a:pt x="590" y="889"/>
                  <a:pt x="640" y="888"/>
                  <a:pt x="690" y="890"/>
                </a:cubicBezTo>
                <a:cubicBezTo>
                  <a:pt x="716" y="899"/>
                  <a:pt x="737" y="915"/>
                  <a:pt x="762" y="926"/>
                </a:cubicBezTo>
                <a:cubicBezTo>
                  <a:pt x="774" y="931"/>
                  <a:pt x="798" y="938"/>
                  <a:pt x="798" y="938"/>
                </a:cubicBezTo>
                <a:cubicBezTo>
                  <a:pt x="806" y="950"/>
                  <a:pt x="814" y="962"/>
                  <a:pt x="822" y="974"/>
                </a:cubicBezTo>
                <a:cubicBezTo>
                  <a:pt x="826" y="980"/>
                  <a:pt x="834" y="992"/>
                  <a:pt x="834" y="992"/>
                </a:cubicBezTo>
                <a:cubicBezTo>
                  <a:pt x="839" y="1012"/>
                  <a:pt x="837" y="1022"/>
                  <a:pt x="858" y="1034"/>
                </a:cubicBezTo>
                <a:cubicBezTo>
                  <a:pt x="869" y="1040"/>
                  <a:pt x="894" y="1046"/>
                  <a:pt x="894" y="1046"/>
                </a:cubicBezTo>
                <a:cubicBezTo>
                  <a:pt x="930" y="1037"/>
                  <a:pt x="916" y="1033"/>
                  <a:pt x="936" y="1004"/>
                </a:cubicBezTo>
                <a:cubicBezTo>
                  <a:pt x="965" y="890"/>
                  <a:pt x="965" y="925"/>
                  <a:pt x="942" y="704"/>
                </a:cubicBezTo>
                <a:cubicBezTo>
                  <a:pt x="940" y="681"/>
                  <a:pt x="913" y="666"/>
                  <a:pt x="900" y="650"/>
                </a:cubicBezTo>
                <a:cubicBezTo>
                  <a:pt x="862" y="602"/>
                  <a:pt x="893" y="625"/>
                  <a:pt x="858" y="602"/>
                </a:cubicBezTo>
                <a:cubicBezTo>
                  <a:pt x="846" y="565"/>
                  <a:pt x="819" y="522"/>
                  <a:pt x="786" y="500"/>
                </a:cubicBezTo>
                <a:cubicBezTo>
                  <a:pt x="776" y="471"/>
                  <a:pt x="763" y="451"/>
                  <a:pt x="738" y="434"/>
                </a:cubicBezTo>
                <a:cubicBezTo>
                  <a:pt x="723" y="412"/>
                  <a:pt x="700" y="389"/>
                  <a:pt x="678" y="374"/>
                </a:cubicBezTo>
                <a:cubicBezTo>
                  <a:pt x="650" y="332"/>
                  <a:pt x="666" y="346"/>
                  <a:pt x="636" y="326"/>
                </a:cubicBezTo>
                <a:cubicBezTo>
                  <a:pt x="614" y="293"/>
                  <a:pt x="637" y="319"/>
                  <a:pt x="606" y="302"/>
                </a:cubicBezTo>
                <a:cubicBezTo>
                  <a:pt x="593" y="295"/>
                  <a:pt x="570" y="278"/>
                  <a:pt x="570" y="278"/>
                </a:cubicBezTo>
                <a:cubicBezTo>
                  <a:pt x="568" y="272"/>
                  <a:pt x="568" y="264"/>
                  <a:pt x="564" y="260"/>
                </a:cubicBezTo>
                <a:cubicBezTo>
                  <a:pt x="554" y="250"/>
                  <a:pt x="528" y="236"/>
                  <a:pt x="528" y="236"/>
                </a:cubicBezTo>
                <a:cubicBezTo>
                  <a:pt x="518" y="205"/>
                  <a:pt x="502" y="177"/>
                  <a:pt x="492" y="146"/>
                </a:cubicBezTo>
                <a:cubicBezTo>
                  <a:pt x="487" y="132"/>
                  <a:pt x="476" y="122"/>
                  <a:pt x="468" y="110"/>
                </a:cubicBezTo>
                <a:cubicBezTo>
                  <a:pt x="464" y="104"/>
                  <a:pt x="456" y="92"/>
                  <a:pt x="456" y="92"/>
                </a:cubicBezTo>
                <a:cubicBezTo>
                  <a:pt x="457" y="89"/>
                  <a:pt x="459" y="0"/>
                  <a:pt x="504" y="62"/>
                </a:cubicBezTo>
                <a:cubicBezTo>
                  <a:pt x="516" y="78"/>
                  <a:pt x="507" y="102"/>
                  <a:pt x="510" y="122"/>
                </a:cubicBezTo>
                <a:cubicBezTo>
                  <a:pt x="514" y="145"/>
                  <a:pt x="528" y="158"/>
                  <a:pt x="546" y="170"/>
                </a:cubicBezTo>
                <a:cubicBezTo>
                  <a:pt x="565" y="199"/>
                  <a:pt x="556" y="181"/>
                  <a:pt x="570" y="224"/>
                </a:cubicBezTo>
                <a:cubicBezTo>
                  <a:pt x="576" y="241"/>
                  <a:pt x="642" y="260"/>
                  <a:pt x="660" y="272"/>
                </a:cubicBezTo>
                <a:cubicBezTo>
                  <a:pt x="674" y="313"/>
                  <a:pt x="655" y="269"/>
                  <a:pt x="684" y="302"/>
                </a:cubicBezTo>
                <a:cubicBezTo>
                  <a:pt x="733" y="358"/>
                  <a:pt x="686" y="323"/>
                  <a:pt x="726" y="350"/>
                </a:cubicBezTo>
                <a:cubicBezTo>
                  <a:pt x="739" y="388"/>
                  <a:pt x="755" y="410"/>
                  <a:pt x="792" y="422"/>
                </a:cubicBezTo>
                <a:cubicBezTo>
                  <a:pt x="823" y="469"/>
                  <a:pt x="811" y="444"/>
                  <a:pt x="828" y="494"/>
                </a:cubicBezTo>
                <a:cubicBezTo>
                  <a:pt x="833" y="508"/>
                  <a:pt x="847" y="516"/>
                  <a:pt x="852" y="530"/>
                </a:cubicBezTo>
                <a:cubicBezTo>
                  <a:pt x="854" y="536"/>
                  <a:pt x="854" y="544"/>
                  <a:pt x="858" y="548"/>
                </a:cubicBezTo>
                <a:cubicBezTo>
                  <a:pt x="862" y="552"/>
                  <a:pt x="870" y="551"/>
                  <a:pt x="876" y="554"/>
                </a:cubicBezTo>
                <a:cubicBezTo>
                  <a:pt x="889" y="561"/>
                  <a:pt x="912" y="578"/>
                  <a:pt x="912" y="578"/>
                </a:cubicBezTo>
                <a:cubicBezTo>
                  <a:pt x="941" y="621"/>
                  <a:pt x="953" y="667"/>
                  <a:pt x="990" y="704"/>
                </a:cubicBezTo>
                <a:cubicBezTo>
                  <a:pt x="996" y="722"/>
                  <a:pt x="1002" y="740"/>
                  <a:pt x="1008" y="758"/>
                </a:cubicBezTo>
                <a:cubicBezTo>
                  <a:pt x="1010" y="764"/>
                  <a:pt x="1014" y="776"/>
                  <a:pt x="1014" y="776"/>
                </a:cubicBezTo>
                <a:cubicBezTo>
                  <a:pt x="1005" y="1071"/>
                  <a:pt x="1027" y="906"/>
                  <a:pt x="990" y="1016"/>
                </a:cubicBezTo>
                <a:cubicBezTo>
                  <a:pt x="992" y="1050"/>
                  <a:pt x="993" y="1084"/>
                  <a:pt x="996" y="1118"/>
                </a:cubicBezTo>
                <a:cubicBezTo>
                  <a:pt x="997" y="1124"/>
                  <a:pt x="997" y="1132"/>
                  <a:pt x="1002" y="1136"/>
                </a:cubicBezTo>
                <a:cubicBezTo>
                  <a:pt x="1012" y="1143"/>
                  <a:pt x="1038" y="1148"/>
                  <a:pt x="1038" y="1148"/>
                </a:cubicBezTo>
                <a:cubicBezTo>
                  <a:pt x="1042" y="1154"/>
                  <a:pt x="1045" y="1161"/>
                  <a:pt x="1050" y="1166"/>
                </a:cubicBezTo>
                <a:cubicBezTo>
                  <a:pt x="1061" y="1175"/>
                  <a:pt x="1086" y="1190"/>
                  <a:pt x="1086" y="1190"/>
                </a:cubicBezTo>
                <a:cubicBezTo>
                  <a:pt x="1103" y="1216"/>
                  <a:pt x="1102" y="1238"/>
                  <a:pt x="1128" y="1256"/>
                </a:cubicBezTo>
                <a:cubicBezTo>
                  <a:pt x="1132" y="1268"/>
                  <a:pt x="1128" y="1288"/>
                  <a:pt x="1140" y="1292"/>
                </a:cubicBezTo>
                <a:cubicBezTo>
                  <a:pt x="1188" y="1308"/>
                  <a:pt x="1236" y="1324"/>
                  <a:pt x="1284" y="1340"/>
                </a:cubicBezTo>
                <a:cubicBezTo>
                  <a:pt x="1297" y="1344"/>
                  <a:pt x="1307" y="1356"/>
                  <a:pt x="1320" y="1358"/>
                </a:cubicBezTo>
                <a:cubicBezTo>
                  <a:pt x="1350" y="1363"/>
                  <a:pt x="1380" y="1362"/>
                  <a:pt x="1410" y="1364"/>
                </a:cubicBezTo>
                <a:cubicBezTo>
                  <a:pt x="1446" y="1376"/>
                  <a:pt x="1486" y="1397"/>
                  <a:pt x="1518" y="1418"/>
                </a:cubicBezTo>
                <a:cubicBezTo>
                  <a:pt x="1522" y="1424"/>
                  <a:pt x="1525" y="1431"/>
                  <a:pt x="1530" y="1436"/>
                </a:cubicBezTo>
                <a:cubicBezTo>
                  <a:pt x="1535" y="1441"/>
                  <a:pt x="1543" y="1442"/>
                  <a:pt x="1548" y="1448"/>
                </a:cubicBezTo>
                <a:cubicBezTo>
                  <a:pt x="1572" y="1478"/>
                  <a:pt x="1532" y="1454"/>
                  <a:pt x="1566" y="1484"/>
                </a:cubicBezTo>
                <a:cubicBezTo>
                  <a:pt x="1577" y="1493"/>
                  <a:pt x="1602" y="1508"/>
                  <a:pt x="1602" y="1508"/>
                </a:cubicBezTo>
                <a:cubicBezTo>
                  <a:pt x="1638" y="1562"/>
                  <a:pt x="1680" y="1552"/>
                  <a:pt x="1752" y="1556"/>
                </a:cubicBezTo>
                <a:cubicBezTo>
                  <a:pt x="1776" y="1562"/>
                  <a:pt x="1790" y="1571"/>
                  <a:pt x="1812" y="1580"/>
                </a:cubicBezTo>
                <a:cubicBezTo>
                  <a:pt x="1863" y="1602"/>
                  <a:pt x="1921" y="1610"/>
                  <a:pt x="1974" y="1628"/>
                </a:cubicBezTo>
                <a:cubicBezTo>
                  <a:pt x="1994" y="1643"/>
                  <a:pt x="2013" y="1650"/>
                  <a:pt x="2034" y="1664"/>
                </a:cubicBezTo>
                <a:cubicBezTo>
                  <a:pt x="2061" y="1705"/>
                  <a:pt x="2107" y="1702"/>
                  <a:pt x="2154" y="1706"/>
                </a:cubicBezTo>
                <a:cubicBezTo>
                  <a:pt x="2217" y="1727"/>
                  <a:pt x="2177" y="1717"/>
                  <a:pt x="2274" y="1724"/>
                </a:cubicBezTo>
                <a:cubicBezTo>
                  <a:pt x="2325" y="1741"/>
                  <a:pt x="2378" y="1753"/>
                  <a:pt x="2430" y="1766"/>
                </a:cubicBezTo>
                <a:cubicBezTo>
                  <a:pt x="2448" y="1778"/>
                  <a:pt x="2466" y="1790"/>
                  <a:pt x="2484" y="1802"/>
                </a:cubicBezTo>
                <a:cubicBezTo>
                  <a:pt x="2496" y="1810"/>
                  <a:pt x="2520" y="1826"/>
                  <a:pt x="2520" y="1826"/>
                </a:cubicBezTo>
                <a:cubicBezTo>
                  <a:pt x="2524" y="1832"/>
                  <a:pt x="2527" y="1839"/>
                  <a:pt x="2532" y="1844"/>
                </a:cubicBezTo>
                <a:cubicBezTo>
                  <a:pt x="2539" y="1853"/>
                  <a:pt x="2549" y="1859"/>
                  <a:pt x="2556" y="1868"/>
                </a:cubicBezTo>
                <a:cubicBezTo>
                  <a:pt x="2560" y="1873"/>
                  <a:pt x="2558" y="1881"/>
                  <a:pt x="2562" y="1886"/>
                </a:cubicBezTo>
                <a:cubicBezTo>
                  <a:pt x="2567" y="1893"/>
                  <a:pt x="2574" y="1898"/>
                  <a:pt x="2580" y="1904"/>
                </a:cubicBezTo>
                <a:cubicBezTo>
                  <a:pt x="2590" y="1933"/>
                  <a:pt x="2604" y="1972"/>
                  <a:pt x="2634" y="1982"/>
                </a:cubicBezTo>
                <a:cubicBezTo>
                  <a:pt x="2675" y="2023"/>
                  <a:pt x="2730" y="2052"/>
                  <a:pt x="2778" y="2084"/>
                </a:cubicBezTo>
                <a:cubicBezTo>
                  <a:pt x="2795" y="2095"/>
                  <a:pt x="2818" y="2106"/>
                  <a:pt x="2832" y="2120"/>
                </a:cubicBezTo>
                <a:cubicBezTo>
                  <a:pt x="2858" y="2146"/>
                  <a:pt x="2877" y="2160"/>
                  <a:pt x="2898" y="2192"/>
                </a:cubicBezTo>
                <a:cubicBezTo>
                  <a:pt x="2905" y="2203"/>
                  <a:pt x="2906" y="2216"/>
                  <a:pt x="2910" y="2228"/>
                </a:cubicBezTo>
                <a:cubicBezTo>
                  <a:pt x="2912" y="2234"/>
                  <a:pt x="2916" y="2246"/>
                  <a:pt x="2916" y="2246"/>
                </a:cubicBezTo>
                <a:cubicBezTo>
                  <a:pt x="2914" y="2258"/>
                  <a:pt x="2920" y="2275"/>
                  <a:pt x="2910" y="2282"/>
                </a:cubicBezTo>
                <a:cubicBezTo>
                  <a:pt x="2900" y="2289"/>
                  <a:pt x="2885" y="2281"/>
                  <a:pt x="2874" y="2276"/>
                </a:cubicBezTo>
                <a:cubicBezTo>
                  <a:pt x="2846" y="2264"/>
                  <a:pt x="2805" y="2235"/>
                  <a:pt x="2784" y="2210"/>
                </a:cubicBezTo>
                <a:cubicBezTo>
                  <a:pt x="2770" y="2194"/>
                  <a:pt x="2736" y="2168"/>
                  <a:pt x="2736" y="2168"/>
                </a:cubicBezTo>
                <a:cubicBezTo>
                  <a:pt x="2715" y="2136"/>
                  <a:pt x="2682" y="2119"/>
                  <a:pt x="2658" y="2090"/>
                </a:cubicBezTo>
                <a:cubicBezTo>
                  <a:pt x="2653" y="2084"/>
                  <a:pt x="2651" y="2077"/>
                  <a:pt x="2646" y="2072"/>
                </a:cubicBezTo>
                <a:cubicBezTo>
                  <a:pt x="2635" y="2063"/>
                  <a:pt x="2610" y="2048"/>
                  <a:pt x="2610" y="2048"/>
                </a:cubicBezTo>
                <a:cubicBezTo>
                  <a:pt x="2606" y="2042"/>
                  <a:pt x="2603" y="2035"/>
                  <a:pt x="2598" y="2030"/>
                </a:cubicBezTo>
                <a:cubicBezTo>
                  <a:pt x="2593" y="2025"/>
                  <a:pt x="2585" y="2024"/>
                  <a:pt x="2580" y="2018"/>
                </a:cubicBezTo>
                <a:cubicBezTo>
                  <a:pt x="2576" y="2013"/>
                  <a:pt x="2577" y="2006"/>
                  <a:pt x="2574" y="2000"/>
                </a:cubicBezTo>
                <a:cubicBezTo>
                  <a:pt x="2557" y="1970"/>
                  <a:pt x="2542" y="1952"/>
                  <a:pt x="2514" y="1934"/>
                </a:cubicBezTo>
                <a:cubicBezTo>
                  <a:pt x="2478" y="1880"/>
                  <a:pt x="2435" y="1873"/>
                  <a:pt x="2382" y="1844"/>
                </a:cubicBezTo>
                <a:cubicBezTo>
                  <a:pt x="2357" y="1830"/>
                  <a:pt x="2322" y="1799"/>
                  <a:pt x="2292" y="1796"/>
                </a:cubicBezTo>
                <a:cubicBezTo>
                  <a:pt x="2260" y="1793"/>
                  <a:pt x="2228" y="1792"/>
                  <a:pt x="2196" y="1790"/>
                </a:cubicBezTo>
                <a:cubicBezTo>
                  <a:pt x="2164" y="1779"/>
                  <a:pt x="2134" y="1761"/>
                  <a:pt x="2106" y="1742"/>
                </a:cubicBezTo>
                <a:cubicBezTo>
                  <a:pt x="2085" y="1728"/>
                  <a:pt x="1996" y="1715"/>
                  <a:pt x="1968" y="1706"/>
                </a:cubicBezTo>
                <a:cubicBezTo>
                  <a:pt x="1952" y="1701"/>
                  <a:pt x="1928" y="1697"/>
                  <a:pt x="1914" y="1688"/>
                </a:cubicBezTo>
                <a:cubicBezTo>
                  <a:pt x="1902" y="1680"/>
                  <a:pt x="1892" y="1669"/>
                  <a:pt x="1878" y="1664"/>
                </a:cubicBezTo>
                <a:cubicBezTo>
                  <a:pt x="1866" y="1660"/>
                  <a:pt x="1842" y="1652"/>
                  <a:pt x="1842" y="1652"/>
                </a:cubicBezTo>
                <a:cubicBezTo>
                  <a:pt x="1792" y="1602"/>
                  <a:pt x="1714" y="1613"/>
                  <a:pt x="1650" y="1610"/>
                </a:cubicBezTo>
                <a:cubicBezTo>
                  <a:pt x="1627" y="1602"/>
                  <a:pt x="1622" y="1587"/>
                  <a:pt x="1602" y="1574"/>
                </a:cubicBezTo>
                <a:cubicBezTo>
                  <a:pt x="1575" y="1534"/>
                  <a:pt x="1607" y="1573"/>
                  <a:pt x="1572" y="1550"/>
                </a:cubicBezTo>
                <a:cubicBezTo>
                  <a:pt x="1527" y="1520"/>
                  <a:pt x="1577" y="1545"/>
                  <a:pt x="1542" y="1514"/>
                </a:cubicBezTo>
                <a:cubicBezTo>
                  <a:pt x="1531" y="1505"/>
                  <a:pt x="1506" y="1490"/>
                  <a:pt x="1506" y="1490"/>
                </a:cubicBezTo>
                <a:cubicBezTo>
                  <a:pt x="1487" y="1461"/>
                  <a:pt x="1501" y="1474"/>
                  <a:pt x="1458" y="1460"/>
                </a:cubicBezTo>
                <a:cubicBezTo>
                  <a:pt x="1451" y="1458"/>
                  <a:pt x="1447" y="1451"/>
                  <a:pt x="1440" y="1448"/>
                </a:cubicBezTo>
                <a:cubicBezTo>
                  <a:pt x="1399" y="1431"/>
                  <a:pt x="1351" y="1423"/>
                  <a:pt x="1308" y="1418"/>
                </a:cubicBezTo>
                <a:cubicBezTo>
                  <a:pt x="1242" y="1396"/>
                  <a:pt x="1285" y="1407"/>
                  <a:pt x="1176" y="1400"/>
                </a:cubicBezTo>
                <a:cubicBezTo>
                  <a:pt x="1134" y="1372"/>
                  <a:pt x="1125" y="1383"/>
                  <a:pt x="1062" y="1388"/>
                </a:cubicBezTo>
                <a:cubicBezTo>
                  <a:pt x="1005" y="1407"/>
                  <a:pt x="1021" y="1493"/>
                  <a:pt x="972" y="1526"/>
                </a:cubicBezTo>
                <a:cubicBezTo>
                  <a:pt x="964" y="1538"/>
                  <a:pt x="949" y="1544"/>
                  <a:pt x="942" y="1556"/>
                </a:cubicBezTo>
                <a:cubicBezTo>
                  <a:pt x="930" y="1576"/>
                  <a:pt x="923" y="1653"/>
                  <a:pt x="912" y="1664"/>
                </a:cubicBezTo>
                <a:cubicBezTo>
                  <a:pt x="908" y="1668"/>
                  <a:pt x="900" y="1668"/>
                  <a:pt x="894" y="1670"/>
                </a:cubicBezTo>
                <a:cubicBezTo>
                  <a:pt x="880" y="1711"/>
                  <a:pt x="896" y="1661"/>
                  <a:pt x="882" y="1736"/>
                </a:cubicBezTo>
                <a:cubicBezTo>
                  <a:pt x="877" y="1764"/>
                  <a:pt x="828" y="1822"/>
                  <a:pt x="804" y="1838"/>
                </a:cubicBezTo>
                <a:cubicBezTo>
                  <a:pt x="780" y="1874"/>
                  <a:pt x="737" y="1881"/>
                  <a:pt x="702" y="1904"/>
                </a:cubicBezTo>
                <a:cubicBezTo>
                  <a:pt x="683" y="1932"/>
                  <a:pt x="675" y="1952"/>
                  <a:pt x="648" y="1970"/>
                </a:cubicBezTo>
                <a:cubicBezTo>
                  <a:pt x="637" y="1986"/>
                  <a:pt x="637" y="1992"/>
                  <a:pt x="618" y="2000"/>
                </a:cubicBezTo>
                <a:cubicBezTo>
                  <a:pt x="606" y="2005"/>
                  <a:pt x="582" y="2012"/>
                  <a:pt x="582" y="2012"/>
                </a:cubicBezTo>
                <a:cubicBezTo>
                  <a:pt x="554" y="2054"/>
                  <a:pt x="570" y="2040"/>
                  <a:pt x="540" y="2060"/>
                </a:cubicBezTo>
                <a:cubicBezTo>
                  <a:pt x="536" y="2066"/>
                  <a:pt x="531" y="2072"/>
                  <a:pt x="528" y="2078"/>
                </a:cubicBezTo>
                <a:cubicBezTo>
                  <a:pt x="525" y="2084"/>
                  <a:pt x="527" y="2092"/>
                  <a:pt x="522" y="2096"/>
                </a:cubicBezTo>
                <a:cubicBezTo>
                  <a:pt x="514" y="2102"/>
                  <a:pt x="475" y="2111"/>
                  <a:pt x="462" y="2114"/>
                </a:cubicBezTo>
                <a:cubicBezTo>
                  <a:pt x="441" y="2146"/>
                  <a:pt x="432" y="2167"/>
                  <a:pt x="420" y="2204"/>
                </a:cubicBezTo>
                <a:cubicBezTo>
                  <a:pt x="410" y="2233"/>
                  <a:pt x="410" y="2253"/>
                  <a:pt x="384" y="2270"/>
                </a:cubicBezTo>
                <a:cubicBezTo>
                  <a:pt x="373" y="2302"/>
                  <a:pt x="376" y="2307"/>
                  <a:pt x="351" y="2321"/>
                </a:cubicBezTo>
                <a:cubicBezTo>
                  <a:pt x="338" y="2328"/>
                  <a:pt x="350" y="2346"/>
                  <a:pt x="336" y="2351"/>
                </a:cubicBezTo>
                <a:cubicBezTo>
                  <a:pt x="324" y="2355"/>
                  <a:pt x="315" y="2378"/>
                  <a:pt x="315" y="2378"/>
                </a:cubicBezTo>
                <a:cubicBezTo>
                  <a:pt x="293" y="2443"/>
                  <a:pt x="258" y="2511"/>
                  <a:pt x="276" y="2576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grpSp>
        <p:nvGrpSpPr>
          <p:cNvPr id="8196" name="Group 20"/>
          <p:cNvGrpSpPr>
            <a:grpSpLocks/>
          </p:cNvGrpSpPr>
          <p:nvPr/>
        </p:nvGrpSpPr>
        <p:grpSpPr bwMode="auto">
          <a:xfrm>
            <a:off x="846138" y="758428"/>
            <a:ext cx="6413500" cy="3165872"/>
            <a:chOff x="309" y="745"/>
            <a:chExt cx="4278" cy="2943"/>
          </a:xfrm>
        </p:grpSpPr>
        <p:sp>
          <p:nvSpPr>
            <p:cNvPr id="728074" name="Freeform 10"/>
            <p:cNvSpPr>
              <a:spLocks/>
            </p:cNvSpPr>
            <p:nvPr/>
          </p:nvSpPr>
          <p:spPr bwMode="auto">
            <a:xfrm>
              <a:off x="2126" y="838"/>
              <a:ext cx="1048" cy="1421"/>
            </a:xfrm>
            <a:custGeom>
              <a:avLst/>
              <a:gdLst/>
              <a:ahLst/>
              <a:cxnLst>
                <a:cxn ang="0">
                  <a:pos x="1048" y="0"/>
                </a:cxn>
                <a:cxn ang="0">
                  <a:pos x="988" y="37"/>
                </a:cxn>
                <a:cxn ang="0">
                  <a:pos x="920" y="75"/>
                </a:cxn>
                <a:cxn ang="0">
                  <a:pos x="898" y="97"/>
                </a:cxn>
                <a:cxn ang="0">
                  <a:pos x="868" y="142"/>
                </a:cxn>
                <a:cxn ang="0">
                  <a:pos x="861" y="224"/>
                </a:cxn>
                <a:cxn ang="0">
                  <a:pos x="793" y="277"/>
                </a:cxn>
                <a:cxn ang="0">
                  <a:pos x="763" y="321"/>
                </a:cxn>
                <a:cxn ang="0">
                  <a:pos x="719" y="351"/>
                </a:cxn>
                <a:cxn ang="0">
                  <a:pos x="674" y="411"/>
                </a:cxn>
                <a:cxn ang="0">
                  <a:pos x="591" y="531"/>
                </a:cxn>
                <a:cxn ang="0">
                  <a:pos x="532" y="643"/>
                </a:cxn>
                <a:cxn ang="0">
                  <a:pos x="517" y="688"/>
                </a:cxn>
                <a:cxn ang="0">
                  <a:pos x="427" y="733"/>
                </a:cxn>
                <a:cxn ang="0">
                  <a:pos x="382" y="823"/>
                </a:cxn>
                <a:cxn ang="0">
                  <a:pos x="277" y="897"/>
                </a:cxn>
                <a:cxn ang="0">
                  <a:pos x="232" y="957"/>
                </a:cxn>
                <a:cxn ang="0">
                  <a:pos x="217" y="1062"/>
                </a:cxn>
                <a:cxn ang="0">
                  <a:pos x="157" y="1114"/>
                </a:cxn>
                <a:cxn ang="0">
                  <a:pos x="128" y="1159"/>
                </a:cxn>
                <a:cxn ang="0">
                  <a:pos x="60" y="1286"/>
                </a:cxn>
                <a:cxn ang="0">
                  <a:pos x="15" y="1376"/>
                </a:cxn>
                <a:cxn ang="0">
                  <a:pos x="0" y="1421"/>
                </a:cxn>
              </a:cxnLst>
              <a:rect l="0" t="0" r="r" b="b"/>
              <a:pathLst>
                <a:path w="1048" h="1421">
                  <a:moveTo>
                    <a:pt x="1048" y="0"/>
                  </a:moveTo>
                  <a:cubicBezTo>
                    <a:pt x="1018" y="9"/>
                    <a:pt x="1018" y="28"/>
                    <a:pt x="988" y="37"/>
                  </a:cubicBezTo>
                  <a:cubicBezTo>
                    <a:pt x="936" y="72"/>
                    <a:pt x="960" y="61"/>
                    <a:pt x="920" y="75"/>
                  </a:cubicBezTo>
                  <a:cubicBezTo>
                    <a:pt x="913" y="82"/>
                    <a:pt x="904" y="89"/>
                    <a:pt x="898" y="97"/>
                  </a:cubicBezTo>
                  <a:cubicBezTo>
                    <a:pt x="887" y="111"/>
                    <a:pt x="868" y="142"/>
                    <a:pt x="868" y="142"/>
                  </a:cubicBezTo>
                  <a:cubicBezTo>
                    <a:pt x="866" y="169"/>
                    <a:pt x="869" y="198"/>
                    <a:pt x="861" y="224"/>
                  </a:cubicBezTo>
                  <a:cubicBezTo>
                    <a:pt x="853" y="252"/>
                    <a:pt x="793" y="277"/>
                    <a:pt x="793" y="277"/>
                  </a:cubicBezTo>
                  <a:cubicBezTo>
                    <a:pt x="783" y="292"/>
                    <a:pt x="778" y="311"/>
                    <a:pt x="763" y="321"/>
                  </a:cubicBezTo>
                  <a:cubicBezTo>
                    <a:pt x="748" y="331"/>
                    <a:pt x="719" y="351"/>
                    <a:pt x="719" y="351"/>
                  </a:cubicBezTo>
                  <a:cubicBezTo>
                    <a:pt x="702" y="377"/>
                    <a:pt x="700" y="393"/>
                    <a:pt x="674" y="411"/>
                  </a:cubicBezTo>
                  <a:cubicBezTo>
                    <a:pt x="647" y="452"/>
                    <a:pt x="621" y="492"/>
                    <a:pt x="591" y="531"/>
                  </a:cubicBezTo>
                  <a:cubicBezTo>
                    <a:pt x="578" y="571"/>
                    <a:pt x="554" y="608"/>
                    <a:pt x="532" y="643"/>
                  </a:cubicBezTo>
                  <a:cubicBezTo>
                    <a:pt x="523" y="656"/>
                    <a:pt x="530" y="679"/>
                    <a:pt x="517" y="688"/>
                  </a:cubicBezTo>
                  <a:cubicBezTo>
                    <a:pt x="479" y="713"/>
                    <a:pt x="467" y="719"/>
                    <a:pt x="427" y="733"/>
                  </a:cubicBezTo>
                  <a:cubicBezTo>
                    <a:pt x="393" y="766"/>
                    <a:pt x="401" y="784"/>
                    <a:pt x="382" y="823"/>
                  </a:cubicBezTo>
                  <a:cubicBezTo>
                    <a:pt x="364" y="860"/>
                    <a:pt x="316" y="885"/>
                    <a:pt x="277" y="897"/>
                  </a:cubicBezTo>
                  <a:cubicBezTo>
                    <a:pt x="251" y="915"/>
                    <a:pt x="250" y="931"/>
                    <a:pt x="232" y="957"/>
                  </a:cubicBezTo>
                  <a:cubicBezTo>
                    <a:pt x="230" y="986"/>
                    <a:pt x="233" y="1031"/>
                    <a:pt x="217" y="1062"/>
                  </a:cubicBezTo>
                  <a:cubicBezTo>
                    <a:pt x="205" y="1085"/>
                    <a:pt x="157" y="1114"/>
                    <a:pt x="157" y="1114"/>
                  </a:cubicBezTo>
                  <a:cubicBezTo>
                    <a:pt x="148" y="1129"/>
                    <a:pt x="135" y="1143"/>
                    <a:pt x="128" y="1159"/>
                  </a:cubicBezTo>
                  <a:cubicBezTo>
                    <a:pt x="106" y="1209"/>
                    <a:pt x="110" y="1256"/>
                    <a:pt x="60" y="1286"/>
                  </a:cubicBezTo>
                  <a:cubicBezTo>
                    <a:pt x="35" y="1323"/>
                    <a:pt x="28" y="1336"/>
                    <a:pt x="15" y="1376"/>
                  </a:cubicBezTo>
                  <a:cubicBezTo>
                    <a:pt x="10" y="1391"/>
                    <a:pt x="0" y="1421"/>
                    <a:pt x="0" y="142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5" name="Freeform 11"/>
            <p:cNvSpPr>
              <a:spLocks/>
            </p:cNvSpPr>
            <p:nvPr/>
          </p:nvSpPr>
          <p:spPr bwMode="auto">
            <a:xfrm>
              <a:off x="2695" y="1280"/>
              <a:ext cx="1331" cy="157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97" y="141"/>
                </a:cxn>
                <a:cxn ang="0">
                  <a:pos x="142" y="156"/>
                </a:cxn>
                <a:cxn ang="0">
                  <a:pos x="524" y="111"/>
                </a:cxn>
                <a:cxn ang="0">
                  <a:pos x="868" y="134"/>
                </a:cxn>
                <a:cxn ang="0">
                  <a:pos x="972" y="119"/>
                </a:cxn>
                <a:cxn ang="0">
                  <a:pos x="1017" y="81"/>
                </a:cxn>
                <a:cxn ang="0">
                  <a:pos x="1331" y="37"/>
                </a:cxn>
              </a:cxnLst>
              <a:rect l="0" t="0" r="r" b="b"/>
              <a:pathLst>
                <a:path w="1331" h="157">
                  <a:moveTo>
                    <a:pt x="0" y="134"/>
                  </a:moveTo>
                  <a:cubicBezTo>
                    <a:pt x="32" y="136"/>
                    <a:pt x="65" y="136"/>
                    <a:pt x="97" y="141"/>
                  </a:cubicBezTo>
                  <a:cubicBezTo>
                    <a:pt x="113" y="143"/>
                    <a:pt x="142" y="156"/>
                    <a:pt x="142" y="156"/>
                  </a:cubicBezTo>
                  <a:cubicBezTo>
                    <a:pt x="296" y="152"/>
                    <a:pt x="392" y="157"/>
                    <a:pt x="524" y="111"/>
                  </a:cubicBezTo>
                  <a:cubicBezTo>
                    <a:pt x="662" y="115"/>
                    <a:pt x="755" y="95"/>
                    <a:pt x="868" y="134"/>
                  </a:cubicBezTo>
                  <a:cubicBezTo>
                    <a:pt x="903" y="131"/>
                    <a:pt x="945" y="141"/>
                    <a:pt x="972" y="119"/>
                  </a:cubicBezTo>
                  <a:cubicBezTo>
                    <a:pt x="1042" y="62"/>
                    <a:pt x="919" y="130"/>
                    <a:pt x="1017" y="81"/>
                  </a:cubicBezTo>
                  <a:cubicBezTo>
                    <a:pt x="1072" y="0"/>
                    <a:pt x="1294" y="37"/>
                    <a:pt x="1331" y="37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6" name="Freeform 12"/>
            <p:cNvSpPr>
              <a:spLocks/>
            </p:cNvSpPr>
            <p:nvPr/>
          </p:nvSpPr>
          <p:spPr bwMode="auto">
            <a:xfrm>
              <a:off x="368" y="1885"/>
              <a:ext cx="2195" cy="920"/>
            </a:xfrm>
            <a:custGeom>
              <a:avLst/>
              <a:gdLst/>
              <a:ahLst/>
              <a:cxnLst>
                <a:cxn ang="0">
                  <a:pos x="1983" y="0"/>
                </a:cxn>
                <a:cxn ang="0">
                  <a:pos x="1998" y="23"/>
                </a:cxn>
                <a:cxn ang="0">
                  <a:pos x="2043" y="37"/>
                </a:cxn>
                <a:cxn ang="0">
                  <a:pos x="2065" y="82"/>
                </a:cxn>
                <a:cxn ang="0">
                  <a:pos x="2132" y="172"/>
                </a:cxn>
                <a:cxn ang="0">
                  <a:pos x="2147" y="397"/>
                </a:cxn>
                <a:cxn ang="0">
                  <a:pos x="2125" y="441"/>
                </a:cxn>
                <a:cxn ang="0">
                  <a:pos x="2110" y="486"/>
                </a:cxn>
                <a:cxn ang="0">
                  <a:pos x="2035" y="606"/>
                </a:cxn>
                <a:cxn ang="0">
                  <a:pos x="1990" y="696"/>
                </a:cxn>
                <a:cxn ang="0">
                  <a:pos x="1915" y="771"/>
                </a:cxn>
                <a:cxn ang="0">
                  <a:pos x="1886" y="778"/>
                </a:cxn>
                <a:cxn ang="0">
                  <a:pos x="1841" y="793"/>
                </a:cxn>
                <a:cxn ang="0">
                  <a:pos x="1467" y="786"/>
                </a:cxn>
                <a:cxn ang="0">
                  <a:pos x="1452" y="763"/>
                </a:cxn>
                <a:cxn ang="0">
                  <a:pos x="1399" y="703"/>
                </a:cxn>
                <a:cxn ang="0">
                  <a:pos x="1295" y="681"/>
                </a:cxn>
                <a:cxn ang="0">
                  <a:pos x="1145" y="606"/>
                </a:cxn>
                <a:cxn ang="0">
                  <a:pos x="734" y="599"/>
                </a:cxn>
                <a:cxn ang="0">
                  <a:pos x="576" y="606"/>
                </a:cxn>
                <a:cxn ang="0">
                  <a:pos x="509" y="643"/>
                </a:cxn>
                <a:cxn ang="0">
                  <a:pos x="427" y="711"/>
                </a:cxn>
                <a:cxn ang="0">
                  <a:pos x="389" y="756"/>
                </a:cxn>
                <a:cxn ang="0">
                  <a:pos x="150" y="815"/>
                </a:cxn>
                <a:cxn ang="0">
                  <a:pos x="68" y="875"/>
                </a:cxn>
                <a:cxn ang="0">
                  <a:pos x="15" y="890"/>
                </a:cxn>
                <a:cxn ang="0">
                  <a:pos x="0" y="920"/>
                </a:cxn>
              </a:cxnLst>
              <a:rect l="0" t="0" r="r" b="b"/>
              <a:pathLst>
                <a:path w="2195" h="920">
                  <a:moveTo>
                    <a:pt x="1983" y="0"/>
                  </a:moveTo>
                  <a:cubicBezTo>
                    <a:pt x="1988" y="8"/>
                    <a:pt x="1990" y="18"/>
                    <a:pt x="1998" y="23"/>
                  </a:cubicBezTo>
                  <a:cubicBezTo>
                    <a:pt x="2011" y="31"/>
                    <a:pt x="2043" y="37"/>
                    <a:pt x="2043" y="37"/>
                  </a:cubicBezTo>
                  <a:cubicBezTo>
                    <a:pt x="2065" y="111"/>
                    <a:pt x="2031" y="7"/>
                    <a:pt x="2065" y="82"/>
                  </a:cubicBezTo>
                  <a:cubicBezTo>
                    <a:pt x="2091" y="140"/>
                    <a:pt x="2068" y="152"/>
                    <a:pt x="2132" y="172"/>
                  </a:cubicBezTo>
                  <a:cubicBezTo>
                    <a:pt x="2195" y="213"/>
                    <a:pt x="2165" y="334"/>
                    <a:pt x="2147" y="397"/>
                  </a:cubicBezTo>
                  <a:cubicBezTo>
                    <a:pt x="2129" y="458"/>
                    <a:pt x="2153" y="378"/>
                    <a:pt x="2125" y="441"/>
                  </a:cubicBezTo>
                  <a:cubicBezTo>
                    <a:pt x="2119" y="455"/>
                    <a:pt x="2110" y="486"/>
                    <a:pt x="2110" y="486"/>
                  </a:cubicBezTo>
                  <a:cubicBezTo>
                    <a:pt x="2102" y="588"/>
                    <a:pt x="2121" y="593"/>
                    <a:pt x="2035" y="606"/>
                  </a:cubicBezTo>
                  <a:cubicBezTo>
                    <a:pt x="2022" y="646"/>
                    <a:pt x="2026" y="672"/>
                    <a:pt x="1990" y="696"/>
                  </a:cubicBezTo>
                  <a:cubicBezTo>
                    <a:pt x="1978" y="714"/>
                    <a:pt x="1934" y="763"/>
                    <a:pt x="1915" y="771"/>
                  </a:cubicBezTo>
                  <a:cubicBezTo>
                    <a:pt x="1906" y="775"/>
                    <a:pt x="1896" y="775"/>
                    <a:pt x="1886" y="778"/>
                  </a:cubicBezTo>
                  <a:cubicBezTo>
                    <a:pt x="1871" y="783"/>
                    <a:pt x="1841" y="793"/>
                    <a:pt x="1841" y="793"/>
                  </a:cubicBezTo>
                  <a:cubicBezTo>
                    <a:pt x="1716" y="791"/>
                    <a:pt x="1591" y="796"/>
                    <a:pt x="1467" y="786"/>
                  </a:cubicBezTo>
                  <a:cubicBezTo>
                    <a:pt x="1458" y="785"/>
                    <a:pt x="1456" y="771"/>
                    <a:pt x="1452" y="763"/>
                  </a:cubicBezTo>
                  <a:cubicBezTo>
                    <a:pt x="1441" y="741"/>
                    <a:pt x="1423" y="716"/>
                    <a:pt x="1399" y="703"/>
                  </a:cubicBezTo>
                  <a:cubicBezTo>
                    <a:pt x="1368" y="686"/>
                    <a:pt x="1329" y="685"/>
                    <a:pt x="1295" y="681"/>
                  </a:cubicBezTo>
                  <a:cubicBezTo>
                    <a:pt x="1248" y="665"/>
                    <a:pt x="1195" y="608"/>
                    <a:pt x="1145" y="606"/>
                  </a:cubicBezTo>
                  <a:cubicBezTo>
                    <a:pt x="1008" y="602"/>
                    <a:pt x="871" y="601"/>
                    <a:pt x="734" y="599"/>
                  </a:cubicBezTo>
                  <a:cubicBezTo>
                    <a:pt x="681" y="601"/>
                    <a:pt x="629" y="602"/>
                    <a:pt x="576" y="606"/>
                  </a:cubicBezTo>
                  <a:cubicBezTo>
                    <a:pt x="551" y="608"/>
                    <a:pt x="509" y="643"/>
                    <a:pt x="509" y="643"/>
                  </a:cubicBezTo>
                  <a:cubicBezTo>
                    <a:pt x="488" y="676"/>
                    <a:pt x="454" y="685"/>
                    <a:pt x="427" y="711"/>
                  </a:cubicBezTo>
                  <a:cubicBezTo>
                    <a:pt x="413" y="725"/>
                    <a:pt x="404" y="743"/>
                    <a:pt x="389" y="756"/>
                  </a:cubicBezTo>
                  <a:cubicBezTo>
                    <a:pt x="323" y="815"/>
                    <a:pt x="233" y="810"/>
                    <a:pt x="150" y="815"/>
                  </a:cubicBezTo>
                  <a:cubicBezTo>
                    <a:pt x="113" y="829"/>
                    <a:pt x="112" y="863"/>
                    <a:pt x="68" y="875"/>
                  </a:cubicBezTo>
                  <a:cubicBezTo>
                    <a:pt x="30" y="885"/>
                    <a:pt x="48" y="880"/>
                    <a:pt x="15" y="890"/>
                  </a:cubicBezTo>
                  <a:cubicBezTo>
                    <a:pt x="7" y="916"/>
                    <a:pt x="14" y="908"/>
                    <a:pt x="0" y="92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7" name="Freeform 13"/>
            <p:cNvSpPr>
              <a:spLocks/>
            </p:cNvSpPr>
            <p:nvPr/>
          </p:nvSpPr>
          <p:spPr bwMode="auto">
            <a:xfrm>
              <a:off x="2126" y="2252"/>
              <a:ext cx="599" cy="1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"/>
                </a:cxn>
                <a:cxn ang="0">
                  <a:pos x="30" y="30"/>
                </a:cxn>
                <a:cxn ang="0">
                  <a:pos x="98" y="112"/>
                </a:cxn>
                <a:cxn ang="0">
                  <a:pos x="113" y="224"/>
                </a:cxn>
                <a:cxn ang="0">
                  <a:pos x="143" y="269"/>
                </a:cxn>
                <a:cxn ang="0">
                  <a:pos x="187" y="404"/>
                </a:cxn>
                <a:cxn ang="0">
                  <a:pos x="217" y="448"/>
                </a:cxn>
                <a:cxn ang="0">
                  <a:pos x="255" y="501"/>
                </a:cxn>
                <a:cxn ang="0">
                  <a:pos x="359" y="665"/>
                </a:cxn>
                <a:cxn ang="0">
                  <a:pos x="367" y="830"/>
                </a:cxn>
                <a:cxn ang="0">
                  <a:pos x="487" y="1024"/>
                </a:cxn>
                <a:cxn ang="0">
                  <a:pos x="546" y="1114"/>
                </a:cxn>
                <a:cxn ang="0">
                  <a:pos x="576" y="1159"/>
                </a:cxn>
                <a:cxn ang="0">
                  <a:pos x="591" y="1182"/>
                </a:cxn>
                <a:cxn ang="0">
                  <a:pos x="599" y="1376"/>
                </a:cxn>
              </a:cxnLst>
              <a:rect l="0" t="0" r="r" b="b"/>
              <a:pathLst>
                <a:path w="599" h="1376">
                  <a:moveTo>
                    <a:pt x="0" y="0"/>
                  </a:moveTo>
                  <a:cubicBezTo>
                    <a:pt x="8" y="2"/>
                    <a:pt x="17" y="1"/>
                    <a:pt x="23" y="7"/>
                  </a:cubicBezTo>
                  <a:cubicBezTo>
                    <a:pt x="29" y="13"/>
                    <a:pt x="26" y="23"/>
                    <a:pt x="30" y="30"/>
                  </a:cubicBezTo>
                  <a:cubicBezTo>
                    <a:pt x="49" y="65"/>
                    <a:pt x="66" y="91"/>
                    <a:pt x="98" y="112"/>
                  </a:cubicBezTo>
                  <a:cubicBezTo>
                    <a:pt x="99" y="129"/>
                    <a:pt x="96" y="195"/>
                    <a:pt x="113" y="224"/>
                  </a:cubicBezTo>
                  <a:cubicBezTo>
                    <a:pt x="122" y="240"/>
                    <a:pt x="143" y="269"/>
                    <a:pt x="143" y="269"/>
                  </a:cubicBezTo>
                  <a:cubicBezTo>
                    <a:pt x="156" y="311"/>
                    <a:pt x="166" y="366"/>
                    <a:pt x="187" y="404"/>
                  </a:cubicBezTo>
                  <a:cubicBezTo>
                    <a:pt x="196" y="420"/>
                    <a:pt x="211" y="431"/>
                    <a:pt x="217" y="448"/>
                  </a:cubicBezTo>
                  <a:cubicBezTo>
                    <a:pt x="235" y="501"/>
                    <a:pt x="217" y="488"/>
                    <a:pt x="255" y="501"/>
                  </a:cubicBezTo>
                  <a:cubicBezTo>
                    <a:pt x="291" y="555"/>
                    <a:pt x="323" y="612"/>
                    <a:pt x="359" y="665"/>
                  </a:cubicBezTo>
                  <a:cubicBezTo>
                    <a:pt x="362" y="720"/>
                    <a:pt x="363" y="775"/>
                    <a:pt x="367" y="830"/>
                  </a:cubicBezTo>
                  <a:cubicBezTo>
                    <a:pt x="373" y="908"/>
                    <a:pt x="435" y="974"/>
                    <a:pt x="487" y="1024"/>
                  </a:cubicBezTo>
                  <a:cubicBezTo>
                    <a:pt x="497" y="1056"/>
                    <a:pt x="526" y="1088"/>
                    <a:pt x="546" y="1114"/>
                  </a:cubicBezTo>
                  <a:cubicBezTo>
                    <a:pt x="557" y="1128"/>
                    <a:pt x="566" y="1144"/>
                    <a:pt x="576" y="1159"/>
                  </a:cubicBezTo>
                  <a:cubicBezTo>
                    <a:pt x="581" y="1167"/>
                    <a:pt x="591" y="1182"/>
                    <a:pt x="591" y="1182"/>
                  </a:cubicBezTo>
                  <a:cubicBezTo>
                    <a:pt x="599" y="1366"/>
                    <a:pt x="599" y="1301"/>
                    <a:pt x="599" y="1376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8" name="Freeform 14"/>
            <p:cNvSpPr>
              <a:spLocks/>
            </p:cNvSpPr>
            <p:nvPr/>
          </p:nvSpPr>
          <p:spPr bwMode="auto">
            <a:xfrm>
              <a:off x="1221" y="745"/>
              <a:ext cx="913" cy="1484"/>
            </a:xfrm>
            <a:custGeom>
              <a:avLst/>
              <a:gdLst/>
              <a:ahLst/>
              <a:cxnLst>
                <a:cxn ang="0">
                  <a:pos x="913" y="1484"/>
                </a:cxn>
                <a:cxn ang="0">
                  <a:pos x="831" y="1379"/>
                </a:cxn>
                <a:cxn ang="0">
                  <a:pos x="808" y="1312"/>
                </a:cxn>
                <a:cxn ang="0">
                  <a:pos x="703" y="893"/>
                </a:cxn>
                <a:cxn ang="0">
                  <a:pos x="673" y="826"/>
                </a:cxn>
                <a:cxn ang="0">
                  <a:pos x="666" y="646"/>
                </a:cxn>
                <a:cxn ang="0">
                  <a:pos x="554" y="527"/>
                </a:cxn>
                <a:cxn ang="0">
                  <a:pos x="472" y="444"/>
                </a:cxn>
                <a:cxn ang="0">
                  <a:pos x="419" y="385"/>
                </a:cxn>
                <a:cxn ang="0">
                  <a:pos x="322" y="250"/>
                </a:cxn>
                <a:cxn ang="0">
                  <a:pos x="292" y="183"/>
                </a:cxn>
                <a:cxn ang="0">
                  <a:pos x="217" y="78"/>
                </a:cxn>
                <a:cxn ang="0">
                  <a:pos x="180" y="48"/>
                </a:cxn>
                <a:cxn ang="0">
                  <a:pos x="45" y="11"/>
                </a:cxn>
                <a:cxn ang="0">
                  <a:pos x="0" y="3"/>
                </a:cxn>
              </a:cxnLst>
              <a:rect l="0" t="0" r="r" b="b"/>
              <a:pathLst>
                <a:path w="913" h="1484">
                  <a:moveTo>
                    <a:pt x="913" y="1484"/>
                  </a:moveTo>
                  <a:cubicBezTo>
                    <a:pt x="887" y="1446"/>
                    <a:pt x="848" y="1426"/>
                    <a:pt x="831" y="1379"/>
                  </a:cubicBezTo>
                  <a:cubicBezTo>
                    <a:pt x="823" y="1357"/>
                    <a:pt x="808" y="1312"/>
                    <a:pt x="808" y="1312"/>
                  </a:cubicBezTo>
                  <a:cubicBezTo>
                    <a:pt x="805" y="1180"/>
                    <a:pt x="838" y="981"/>
                    <a:pt x="703" y="893"/>
                  </a:cubicBezTo>
                  <a:cubicBezTo>
                    <a:pt x="695" y="869"/>
                    <a:pt x="682" y="850"/>
                    <a:pt x="673" y="826"/>
                  </a:cubicBezTo>
                  <a:cubicBezTo>
                    <a:pt x="671" y="766"/>
                    <a:pt x="670" y="706"/>
                    <a:pt x="666" y="646"/>
                  </a:cubicBezTo>
                  <a:cubicBezTo>
                    <a:pt x="663" y="596"/>
                    <a:pt x="591" y="552"/>
                    <a:pt x="554" y="527"/>
                  </a:cubicBezTo>
                  <a:cubicBezTo>
                    <a:pt x="531" y="492"/>
                    <a:pt x="497" y="476"/>
                    <a:pt x="472" y="444"/>
                  </a:cubicBezTo>
                  <a:cubicBezTo>
                    <a:pt x="427" y="386"/>
                    <a:pt x="462" y="413"/>
                    <a:pt x="419" y="385"/>
                  </a:cubicBezTo>
                  <a:cubicBezTo>
                    <a:pt x="388" y="339"/>
                    <a:pt x="361" y="289"/>
                    <a:pt x="322" y="250"/>
                  </a:cubicBezTo>
                  <a:cubicBezTo>
                    <a:pt x="304" y="197"/>
                    <a:pt x="316" y="218"/>
                    <a:pt x="292" y="183"/>
                  </a:cubicBezTo>
                  <a:cubicBezTo>
                    <a:pt x="279" y="140"/>
                    <a:pt x="254" y="102"/>
                    <a:pt x="217" y="78"/>
                  </a:cubicBezTo>
                  <a:cubicBezTo>
                    <a:pt x="189" y="35"/>
                    <a:pt x="218" y="69"/>
                    <a:pt x="180" y="48"/>
                  </a:cubicBezTo>
                  <a:cubicBezTo>
                    <a:pt x="93" y="0"/>
                    <a:pt x="181" y="22"/>
                    <a:pt x="45" y="11"/>
                  </a:cubicBezTo>
                  <a:cubicBezTo>
                    <a:pt x="16" y="0"/>
                    <a:pt x="31" y="3"/>
                    <a:pt x="0" y="3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9" name="Freeform 15"/>
            <p:cNvSpPr>
              <a:spLocks/>
            </p:cNvSpPr>
            <p:nvPr/>
          </p:nvSpPr>
          <p:spPr bwMode="auto">
            <a:xfrm>
              <a:off x="309" y="1556"/>
              <a:ext cx="1832" cy="681"/>
            </a:xfrm>
            <a:custGeom>
              <a:avLst/>
              <a:gdLst/>
              <a:ahLst/>
              <a:cxnLst>
                <a:cxn ang="0">
                  <a:pos x="1832" y="681"/>
                </a:cxn>
                <a:cxn ang="0">
                  <a:pos x="1683" y="673"/>
                </a:cxn>
                <a:cxn ang="0">
                  <a:pos x="1608" y="628"/>
                </a:cxn>
                <a:cxn ang="0">
                  <a:pos x="1563" y="613"/>
                </a:cxn>
                <a:cxn ang="0">
                  <a:pos x="1473" y="568"/>
                </a:cxn>
                <a:cxn ang="0">
                  <a:pos x="1428" y="554"/>
                </a:cxn>
                <a:cxn ang="0">
                  <a:pos x="1024" y="583"/>
                </a:cxn>
                <a:cxn ang="0">
                  <a:pos x="950" y="613"/>
                </a:cxn>
                <a:cxn ang="0">
                  <a:pos x="905" y="628"/>
                </a:cxn>
                <a:cxn ang="0">
                  <a:pos x="703" y="621"/>
                </a:cxn>
                <a:cxn ang="0">
                  <a:pos x="613" y="576"/>
                </a:cxn>
                <a:cxn ang="0">
                  <a:pos x="501" y="509"/>
                </a:cxn>
                <a:cxn ang="0">
                  <a:pos x="441" y="449"/>
                </a:cxn>
                <a:cxn ang="0">
                  <a:pos x="351" y="366"/>
                </a:cxn>
                <a:cxn ang="0">
                  <a:pos x="336" y="344"/>
                </a:cxn>
                <a:cxn ang="0">
                  <a:pos x="314" y="329"/>
                </a:cxn>
                <a:cxn ang="0">
                  <a:pos x="269" y="269"/>
                </a:cxn>
                <a:cxn ang="0">
                  <a:pos x="217" y="209"/>
                </a:cxn>
                <a:cxn ang="0">
                  <a:pos x="187" y="172"/>
                </a:cxn>
                <a:cxn ang="0">
                  <a:pos x="134" y="112"/>
                </a:cxn>
                <a:cxn ang="0">
                  <a:pos x="119" y="90"/>
                </a:cxn>
                <a:cxn ang="0">
                  <a:pos x="74" y="60"/>
                </a:cxn>
                <a:cxn ang="0">
                  <a:pos x="0" y="0"/>
                </a:cxn>
              </a:cxnLst>
              <a:rect l="0" t="0" r="r" b="b"/>
              <a:pathLst>
                <a:path w="1832" h="681">
                  <a:moveTo>
                    <a:pt x="1832" y="681"/>
                  </a:moveTo>
                  <a:cubicBezTo>
                    <a:pt x="1782" y="678"/>
                    <a:pt x="1732" y="680"/>
                    <a:pt x="1683" y="673"/>
                  </a:cubicBezTo>
                  <a:cubicBezTo>
                    <a:pt x="1660" y="670"/>
                    <a:pt x="1629" y="638"/>
                    <a:pt x="1608" y="628"/>
                  </a:cubicBezTo>
                  <a:cubicBezTo>
                    <a:pt x="1554" y="602"/>
                    <a:pt x="1615" y="640"/>
                    <a:pt x="1563" y="613"/>
                  </a:cubicBezTo>
                  <a:cubicBezTo>
                    <a:pt x="1534" y="598"/>
                    <a:pt x="1503" y="581"/>
                    <a:pt x="1473" y="568"/>
                  </a:cubicBezTo>
                  <a:cubicBezTo>
                    <a:pt x="1459" y="562"/>
                    <a:pt x="1428" y="554"/>
                    <a:pt x="1428" y="554"/>
                  </a:cubicBezTo>
                  <a:cubicBezTo>
                    <a:pt x="1300" y="558"/>
                    <a:pt x="1149" y="545"/>
                    <a:pt x="1024" y="583"/>
                  </a:cubicBezTo>
                  <a:cubicBezTo>
                    <a:pt x="998" y="601"/>
                    <a:pt x="980" y="604"/>
                    <a:pt x="950" y="613"/>
                  </a:cubicBezTo>
                  <a:cubicBezTo>
                    <a:pt x="935" y="617"/>
                    <a:pt x="905" y="628"/>
                    <a:pt x="905" y="628"/>
                  </a:cubicBezTo>
                  <a:cubicBezTo>
                    <a:pt x="838" y="626"/>
                    <a:pt x="770" y="625"/>
                    <a:pt x="703" y="621"/>
                  </a:cubicBezTo>
                  <a:cubicBezTo>
                    <a:pt x="670" y="619"/>
                    <a:pt x="645" y="586"/>
                    <a:pt x="613" y="576"/>
                  </a:cubicBezTo>
                  <a:cubicBezTo>
                    <a:pt x="577" y="552"/>
                    <a:pt x="538" y="534"/>
                    <a:pt x="501" y="509"/>
                  </a:cubicBezTo>
                  <a:cubicBezTo>
                    <a:pt x="476" y="492"/>
                    <a:pt x="466" y="466"/>
                    <a:pt x="441" y="449"/>
                  </a:cubicBezTo>
                  <a:cubicBezTo>
                    <a:pt x="419" y="416"/>
                    <a:pt x="384" y="388"/>
                    <a:pt x="351" y="366"/>
                  </a:cubicBezTo>
                  <a:cubicBezTo>
                    <a:pt x="346" y="359"/>
                    <a:pt x="342" y="350"/>
                    <a:pt x="336" y="344"/>
                  </a:cubicBezTo>
                  <a:cubicBezTo>
                    <a:pt x="330" y="338"/>
                    <a:pt x="320" y="336"/>
                    <a:pt x="314" y="329"/>
                  </a:cubicBezTo>
                  <a:cubicBezTo>
                    <a:pt x="293" y="303"/>
                    <a:pt x="306" y="294"/>
                    <a:pt x="269" y="269"/>
                  </a:cubicBezTo>
                  <a:cubicBezTo>
                    <a:pt x="234" y="217"/>
                    <a:pt x="254" y="234"/>
                    <a:pt x="217" y="209"/>
                  </a:cubicBezTo>
                  <a:cubicBezTo>
                    <a:pt x="199" y="158"/>
                    <a:pt x="224" y="215"/>
                    <a:pt x="187" y="172"/>
                  </a:cubicBezTo>
                  <a:cubicBezTo>
                    <a:pt x="128" y="104"/>
                    <a:pt x="184" y="145"/>
                    <a:pt x="134" y="112"/>
                  </a:cubicBezTo>
                  <a:cubicBezTo>
                    <a:pt x="129" y="105"/>
                    <a:pt x="126" y="96"/>
                    <a:pt x="119" y="90"/>
                  </a:cubicBezTo>
                  <a:cubicBezTo>
                    <a:pt x="105" y="78"/>
                    <a:pt x="74" y="60"/>
                    <a:pt x="74" y="60"/>
                  </a:cubicBezTo>
                  <a:cubicBezTo>
                    <a:pt x="55" y="31"/>
                    <a:pt x="25" y="2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0" name="Freeform 16"/>
            <p:cNvSpPr>
              <a:spLocks/>
            </p:cNvSpPr>
            <p:nvPr/>
          </p:nvSpPr>
          <p:spPr bwMode="auto">
            <a:xfrm>
              <a:off x="1341" y="2297"/>
              <a:ext cx="823" cy="1391"/>
            </a:xfrm>
            <a:custGeom>
              <a:avLst/>
              <a:gdLst/>
              <a:ahLst/>
              <a:cxnLst>
                <a:cxn ang="0">
                  <a:pos x="823" y="0"/>
                </a:cxn>
                <a:cxn ang="0">
                  <a:pos x="770" y="14"/>
                </a:cxn>
                <a:cxn ang="0">
                  <a:pos x="703" y="52"/>
                </a:cxn>
                <a:cxn ang="0">
                  <a:pos x="651" y="112"/>
                </a:cxn>
                <a:cxn ang="0">
                  <a:pos x="591" y="276"/>
                </a:cxn>
                <a:cxn ang="0">
                  <a:pos x="568" y="344"/>
                </a:cxn>
                <a:cxn ang="0">
                  <a:pos x="561" y="366"/>
                </a:cxn>
                <a:cxn ang="0">
                  <a:pos x="524" y="508"/>
                </a:cxn>
                <a:cxn ang="0">
                  <a:pos x="486" y="553"/>
                </a:cxn>
                <a:cxn ang="0">
                  <a:pos x="404" y="658"/>
                </a:cxn>
                <a:cxn ang="0">
                  <a:pos x="359" y="748"/>
                </a:cxn>
                <a:cxn ang="0">
                  <a:pos x="224" y="972"/>
                </a:cxn>
                <a:cxn ang="0">
                  <a:pos x="179" y="1039"/>
                </a:cxn>
                <a:cxn ang="0">
                  <a:pos x="90" y="1166"/>
                </a:cxn>
                <a:cxn ang="0">
                  <a:pos x="37" y="1279"/>
                </a:cxn>
                <a:cxn ang="0">
                  <a:pos x="15" y="1346"/>
                </a:cxn>
                <a:cxn ang="0">
                  <a:pos x="7" y="1368"/>
                </a:cxn>
                <a:cxn ang="0">
                  <a:pos x="0" y="1391"/>
                </a:cxn>
              </a:cxnLst>
              <a:rect l="0" t="0" r="r" b="b"/>
              <a:pathLst>
                <a:path w="823" h="1391">
                  <a:moveTo>
                    <a:pt x="823" y="0"/>
                  </a:moveTo>
                  <a:cubicBezTo>
                    <a:pt x="818" y="1"/>
                    <a:pt x="777" y="10"/>
                    <a:pt x="770" y="14"/>
                  </a:cubicBezTo>
                  <a:cubicBezTo>
                    <a:pt x="687" y="60"/>
                    <a:pt x="757" y="33"/>
                    <a:pt x="703" y="52"/>
                  </a:cubicBezTo>
                  <a:cubicBezTo>
                    <a:pt x="668" y="104"/>
                    <a:pt x="688" y="87"/>
                    <a:pt x="651" y="112"/>
                  </a:cubicBezTo>
                  <a:cubicBezTo>
                    <a:pt x="619" y="159"/>
                    <a:pt x="609" y="223"/>
                    <a:pt x="591" y="276"/>
                  </a:cubicBezTo>
                  <a:cubicBezTo>
                    <a:pt x="583" y="299"/>
                    <a:pt x="576" y="321"/>
                    <a:pt x="568" y="344"/>
                  </a:cubicBezTo>
                  <a:cubicBezTo>
                    <a:pt x="566" y="351"/>
                    <a:pt x="561" y="366"/>
                    <a:pt x="561" y="366"/>
                  </a:cubicBezTo>
                  <a:cubicBezTo>
                    <a:pt x="556" y="430"/>
                    <a:pt x="573" y="475"/>
                    <a:pt x="524" y="508"/>
                  </a:cubicBezTo>
                  <a:cubicBezTo>
                    <a:pt x="474" y="585"/>
                    <a:pt x="549" y="473"/>
                    <a:pt x="486" y="553"/>
                  </a:cubicBezTo>
                  <a:cubicBezTo>
                    <a:pt x="457" y="590"/>
                    <a:pt x="443" y="631"/>
                    <a:pt x="404" y="658"/>
                  </a:cubicBezTo>
                  <a:cubicBezTo>
                    <a:pt x="393" y="689"/>
                    <a:pt x="377" y="721"/>
                    <a:pt x="359" y="748"/>
                  </a:cubicBezTo>
                  <a:cubicBezTo>
                    <a:pt x="333" y="830"/>
                    <a:pt x="317" y="944"/>
                    <a:pt x="224" y="972"/>
                  </a:cubicBezTo>
                  <a:cubicBezTo>
                    <a:pt x="214" y="1002"/>
                    <a:pt x="202" y="1017"/>
                    <a:pt x="179" y="1039"/>
                  </a:cubicBezTo>
                  <a:cubicBezTo>
                    <a:pt x="165" y="1084"/>
                    <a:pt x="131" y="1140"/>
                    <a:pt x="90" y="1166"/>
                  </a:cubicBezTo>
                  <a:cubicBezTo>
                    <a:pt x="67" y="1202"/>
                    <a:pt x="60" y="1243"/>
                    <a:pt x="37" y="1279"/>
                  </a:cubicBezTo>
                  <a:cubicBezTo>
                    <a:pt x="20" y="1331"/>
                    <a:pt x="27" y="1309"/>
                    <a:pt x="15" y="1346"/>
                  </a:cubicBezTo>
                  <a:cubicBezTo>
                    <a:pt x="13" y="1353"/>
                    <a:pt x="9" y="1361"/>
                    <a:pt x="7" y="1368"/>
                  </a:cubicBezTo>
                  <a:cubicBezTo>
                    <a:pt x="4" y="1376"/>
                    <a:pt x="0" y="1391"/>
                    <a:pt x="0" y="139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1" name="Freeform 17"/>
            <p:cNvSpPr>
              <a:spLocks/>
            </p:cNvSpPr>
            <p:nvPr/>
          </p:nvSpPr>
          <p:spPr bwMode="auto">
            <a:xfrm>
              <a:off x="1305" y="1174"/>
              <a:ext cx="1615" cy="2038"/>
            </a:xfrm>
            <a:custGeom>
              <a:avLst/>
              <a:gdLst/>
              <a:ahLst/>
              <a:cxnLst>
                <a:cxn ang="0">
                  <a:pos x="1457" y="120"/>
                </a:cxn>
                <a:cxn ang="0">
                  <a:pos x="1390" y="83"/>
                </a:cxn>
                <a:cxn ang="0">
                  <a:pos x="1300" y="30"/>
                </a:cxn>
                <a:cxn ang="0">
                  <a:pos x="1188" y="0"/>
                </a:cxn>
                <a:cxn ang="0">
                  <a:pos x="978" y="23"/>
                </a:cxn>
                <a:cxn ang="0">
                  <a:pos x="851" y="68"/>
                </a:cxn>
                <a:cxn ang="0">
                  <a:pos x="784" y="98"/>
                </a:cxn>
                <a:cxn ang="0">
                  <a:pos x="552" y="113"/>
                </a:cxn>
                <a:cxn ang="0">
                  <a:pos x="492" y="158"/>
                </a:cxn>
                <a:cxn ang="0">
                  <a:pos x="425" y="232"/>
                </a:cxn>
                <a:cxn ang="0">
                  <a:pos x="402" y="277"/>
                </a:cxn>
                <a:cxn ang="0">
                  <a:pos x="335" y="285"/>
                </a:cxn>
                <a:cxn ang="0">
                  <a:pos x="260" y="442"/>
                </a:cxn>
                <a:cxn ang="0">
                  <a:pos x="230" y="509"/>
                </a:cxn>
                <a:cxn ang="0">
                  <a:pos x="163" y="659"/>
                </a:cxn>
                <a:cxn ang="0">
                  <a:pos x="81" y="704"/>
                </a:cxn>
                <a:cxn ang="0">
                  <a:pos x="51" y="748"/>
                </a:cxn>
                <a:cxn ang="0">
                  <a:pos x="43" y="988"/>
                </a:cxn>
                <a:cxn ang="0">
                  <a:pos x="21" y="1003"/>
                </a:cxn>
                <a:cxn ang="0">
                  <a:pos x="36" y="1220"/>
                </a:cxn>
                <a:cxn ang="0">
                  <a:pos x="51" y="1265"/>
                </a:cxn>
                <a:cxn ang="0">
                  <a:pos x="81" y="1310"/>
                </a:cxn>
                <a:cxn ang="0">
                  <a:pos x="148" y="1564"/>
                </a:cxn>
                <a:cxn ang="0">
                  <a:pos x="223" y="1594"/>
                </a:cxn>
                <a:cxn ang="0">
                  <a:pos x="290" y="1736"/>
                </a:cxn>
                <a:cxn ang="0">
                  <a:pos x="305" y="1758"/>
                </a:cxn>
                <a:cxn ang="0">
                  <a:pos x="320" y="1803"/>
                </a:cxn>
                <a:cxn ang="0">
                  <a:pos x="552" y="1833"/>
                </a:cxn>
                <a:cxn ang="0">
                  <a:pos x="649" y="1856"/>
                </a:cxn>
                <a:cxn ang="0">
                  <a:pos x="702" y="1968"/>
                </a:cxn>
                <a:cxn ang="0">
                  <a:pos x="754" y="2020"/>
                </a:cxn>
                <a:cxn ang="0">
                  <a:pos x="799" y="2035"/>
                </a:cxn>
                <a:cxn ang="0">
                  <a:pos x="1053" y="2028"/>
                </a:cxn>
                <a:cxn ang="0">
                  <a:pos x="1143" y="1968"/>
                </a:cxn>
                <a:cxn ang="0">
                  <a:pos x="1263" y="1945"/>
                </a:cxn>
                <a:cxn ang="0">
                  <a:pos x="1330" y="1915"/>
                </a:cxn>
                <a:cxn ang="0">
                  <a:pos x="1375" y="1886"/>
                </a:cxn>
                <a:cxn ang="0">
                  <a:pos x="1405" y="1841"/>
                </a:cxn>
                <a:cxn ang="0">
                  <a:pos x="1412" y="1818"/>
                </a:cxn>
                <a:cxn ang="0">
                  <a:pos x="1487" y="1691"/>
                </a:cxn>
                <a:cxn ang="0">
                  <a:pos x="1532" y="1631"/>
                </a:cxn>
                <a:cxn ang="0">
                  <a:pos x="1562" y="1422"/>
                </a:cxn>
                <a:cxn ang="0">
                  <a:pos x="1577" y="771"/>
                </a:cxn>
                <a:cxn ang="0">
                  <a:pos x="1584" y="517"/>
                </a:cxn>
                <a:cxn ang="0">
                  <a:pos x="1599" y="472"/>
                </a:cxn>
                <a:cxn ang="0">
                  <a:pos x="1547" y="247"/>
                </a:cxn>
                <a:cxn ang="0">
                  <a:pos x="1510" y="158"/>
                </a:cxn>
                <a:cxn ang="0">
                  <a:pos x="1465" y="128"/>
                </a:cxn>
                <a:cxn ang="0">
                  <a:pos x="1457" y="120"/>
                </a:cxn>
              </a:cxnLst>
              <a:rect l="0" t="0" r="r" b="b"/>
              <a:pathLst>
                <a:path w="1615" h="2038">
                  <a:moveTo>
                    <a:pt x="1457" y="120"/>
                  </a:moveTo>
                  <a:cubicBezTo>
                    <a:pt x="1429" y="111"/>
                    <a:pt x="1418" y="92"/>
                    <a:pt x="1390" y="83"/>
                  </a:cubicBezTo>
                  <a:cubicBezTo>
                    <a:pt x="1360" y="63"/>
                    <a:pt x="1332" y="46"/>
                    <a:pt x="1300" y="30"/>
                  </a:cubicBezTo>
                  <a:cubicBezTo>
                    <a:pt x="1265" y="13"/>
                    <a:pt x="1224" y="13"/>
                    <a:pt x="1188" y="0"/>
                  </a:cubicBezTo>
                  <a:cubicBezTo>
                    <a:pt x="1075" y="6"/>
                    <a:pt x="1058" y="2"/>
                    <a:pt x="978" y="23"/>
                  </a:cubicBezTo>
                  <a:cubicBezTo>
                    <a:pt x="938" y="50"/>
                    <a:pt x="896" y="56"/>
                    <a:pt x="851" y="68"/>
                  </a:cubicBezTo>
                  <a:cubicBezTo>
                    <a:pt x="827" y="75"/>
                    <a:pt x="808" y="94"/>
                    <a:pt x="784" y="98"/>
                  </a:cubicBezTo>
                  <a:cubicBezTo>
                    <a:pt x="708" y="112"/>
                    <a:pt x="629" y="108"/>
                    <a:pt x="552" y="113"/>
                  </a:cubicBezTo>
                  <a:cubicBezTo>
                    <a:pt x="523" y="122"/>
                    <a:pt x="517" y="141"/>
                    <a:pt x="492" y="158"/>
                  </a:cubicBezTo>
                  <a:cubicBezTo>
                    <a:pt x="467" y="194"/>
                    <a:pt x="443" y="180"/>
                    <a:pt x="425" y="232"/>
                  </a:cubicBezTo>
                  <a:cubicBezTo>
                    <a:pt x="422" y="241"/>
                    <a:pt x="413" y="273"/>
                    <a:pt x="402" y="277"/>
                  </a:cubicBezTo>
                  <a:cubicBezTo>
                    <a:pt x="381" y="285"/>
                    <a:pt x="357" y="282"/>
                    <a:pt x="335" y="285"/>
                  </a:cubicBezTo>
                  <a:cubicBezTo>
                    <a:pt x="311" y="359"/>
                    <a:pt x="341" y="414"/>
                    <a:pt x="260" y="442"/>
                  </a:cubicBezTo>
                  <a:cubicBezTo>
                    <a:pt x="245" y="464"/>
                    <a:pt x="239" y="484"/>
                    <a:pt x="230" y="509"/>
                  </a:cubicBezTo>
                  <a:cubicBezTo>
                    <a:pt x="221" y="566"/>
                    <a:pt x="214" y="626"/>
                    <a:pt x="163" y="659"/>
                  </a:cubicBezTo>
                  <a:cubicBezTo>
                    <a:pt x="149" y="702"/>
                    <a:pt x="125" y="697"/>
                    <a:pt x="81" y="704"/>
                  </a:cubicBezTo>
                  <a:cubicBezTo>
                    <a:pt x="71" y="719"/>
                    <a:pt x="61" y="733"/>
                    <a:pt x="51" y="748"/>
                  </a:cubicBezTo>
                  <a:cubicBezTo>
                    <a:pt x="6" y="814"/>
                    <a:pt x="52" y="909"/>
                    <a:pt x="43" y="988"/>
                  </a:cubicBezTo>
                  <a:cubicBezTo>
                    <a:pt x="42" y="997"/>
                    <a:pt x="28" y="998"/>
                    <a:pt x="21" y="1003"/>
                  </a:cubicBezTo>
                  <a:cubicBezTo>
                    <a:pt x="0" y="1062"/>
                    <a:pt x="17" y="1158"/>
                    <a:pt x="36" y="1220"/>
                  </a:cubicBezTo>
                  <a:cubicBezTo>
                    <a:pt x="41" y="1235"/>
                    <a:pt x="42" y="1252"/>
                    <a:pt x="51" y="1265"/>
                  </a:cubicBezTo>
                  <a:cubicBezTo>
                    <a:pt x="61" y="1280"/>
                    <a:pt x="81" y="1310"/>
                    <a:pt x="81" y="1310"/>
                  </a:cubicBezTo>
                  <a:cubicBezTo>
                    <a:pt x="84" y="1376"/>
                    <a:pt x="65" y="1522"/>
                    <a:pt x="148" y="1564"/>
                  </a:cubicBezTo>
                  <a:cubicBezTo>
                    <a:pt x="173" y="1577"/>
                    <a:pt x="197" y="1584"/>
                    <a:pt x="223" y="1594"/>
                  </a:cubicBezTo>
                  <a:cubicBezTo>
                    <a:pt x="239" y="1643"/>
                    <a:pt x="234" y="1716"/>
                    <a:pt x="290" y="1736"/>
                  </a:cubicBezTo>
                  <a:cubicBezTo>
                    <a:pt x="295" y="1743"/>
                    <a:pt x="301" y="1750"/>
                    <a:pt x="305" y="1758"/>
                  </a:cubicBezTo>
                  <a:cubicBezTo>
                    <a:pt x="311" y="1772"/>
                    <a:pt x="305" y="1798"/>
                    <a:pt x="320" y="1803"/>
                  </a:cubicBezTo>
                  <a:cubicBezTo>
                    <a:pt x="393" y="1828"/>
                    <a:pt x="476" y="1827"/>
                    <a:pt x="552" y="1833"/>
                  </a:cubicBezTo>
                  <a:cubicBezTo>
                    <a:pt x="584" y="1842"/>
                    <a:pt x="617" y="1845"/>
                    <a:pt x="649" y="1856"/>
                  </a:cubicBezTo>
                  <a:cubicBezTo>
                    <a:pt x="665" y="1900"/>
                    <a:pt x="656" y="1952"/>
                    <a:pt x="702" y="1968"/>
                  </a:cubicBezTo>
                  <a:cubicBezTo>
                    <a:pt x="712" y="1999"/>
                    <a:pt x="709" y="2005"/>
                    <a:pt x="754" y="2020"/>
                  </a:cubicBezTo>
                  <a:cubicBezTo>
                    <a:pt x="769" y="2025"/>
                    <a:pt x="799" y="2035"/>
                    <a:pt x="799" y="2035"/>
                  </a:cubicBezTo>
                  <a:cubicBezTo>
                    <a:pt x="884" y="2033"/>
                    <a:pt x="969" y="2038"/>
                    <a:pt x="1053" y="2028"/>
                  </a:cubicBezTo>
                  <a:cubicBezTo>
                    <a:pt x="1072" y="2026"/>
                    <a:pt x="1123" y="1981"/>
                    <a:pt x="1143" y="1968"/>
                  </a:cubicBezTo>
                  <a:cubicBezTo>
                    <a:pt x="1172" y="1948"/>
                    <a:pt x="1237" y="1948"/>
                    <a:pt x="1263" y="1945"/>
                  </a:cubicBezTo>
                  <a:cubicBezTo>
                    <a:pt x="1285" y="1930"/>
                    <a:pt x="1307" y="1928"/>
                    <a:pt x="1330" y="1915"/>
                  </a:cubicBezTo>
                  <a:cubicBezTo>
                    <a:pt x="1346" y="1906"/>
                    <a:pt x="1375" y="1886"/>
                    <a:pt x="1375" y="1886"/>
                  </a:cubicBezTo>
                  <a:cubicBezTo>
                    <a:pt x="1385" y="1871"/>
                    <a:pt x="1395" y="1856"/>
                    <a:pt x="1405" y="1841"/>
                  </a:cubicBezTo>
                  <a:cubicBezTo>
                    <a:pt x="1409" y="1834"/>
                    <a:pt x="1409" y="1826"/>
                    <a:pt x="1412" y="1818"/>
                  </a:cubicBezTo>
                  <a:cubicBezTo>
                    <a:pt x="1429" y="1768"/>
                    <a:pt x="1442" y="1722"/>
                    <a:pt x="1487" y="1691"/>
                  </a:cubicBezTo>
                  <a:cubicBezTo>
                    <a:pt x="1504" y="1666"/>
                    <a:pt x="1523" y="1660"/>
                    <a:pt x="1532" y="1631"/>
                  </a:cubicBezTo>
                  <a:cubicBezTo>
                    <a:pt x="1541" y="1448"/>
                    <a:pt x="1528" y="1515"/>
                    <a:pt x="1562" y="1422"/>
                  </a:cubicBezTo>
                  <a:cubicBezTo>
                    <a:pt x="1555" y="1218"/>
                    <a:pt x="1506" y="967"/>
                    <a:pt x="1577" y="771"/>
                  </a:cubicBezTo>
                  <a:cubicBezTo>
                    <a:pt x="1579" y="686"/>
                    <a:pt x="1578" y="601"/>
                    <a:pt x="1584" y="517"/>
                  </a:cubicBezTo>
                  <a:cubicBezTo>
                    <a:pt x="1585" y="501"/>
                    <a:pt x="1599" y="472"/>
                    <a:pt x="1599" y="472"/>
                  </a:cubicBezTo>
                  <a:cubicBezTo>
                    <a:pt x="1590" y="278"/>
                    <a:pt x="1615" y="351"/>
                    <a:pt x="1547" y="247"/>
                  </a:cubicBezTo>
                  <a:cubicBezTo>
                    <a:pt x="1539" y="224"/>
                    <a:pt x="1532" y="177"/>
                    <a:pt x="1510" y="158"/>
                  </a:cubicBezTo>
                  <a:cubicBezTo>
                    <a:pt x="1496" y="146"/>
                    <a:pt x="1478" y="141"/>
                    <a:pt x="1465" y="128"/>
                  </a:cubicBezTo>
                  <a:cubicBezTo>
                    <a:pt x="1462" y="125"/>
                    <a:pt x="1460" y="123"/>
                    <a:pt x="1457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2" name="Freeform 18"/>
            <p:cNvSpPr>
              <a:spLocks/>
            </p:cNvSpPr>
            <p:nvPr/>
          </p:nvSpPr>
          <p:spPr bwMode="auto">
            <a:xfrm>
              <a:off x="2149" y="2229"/>
              <a:ext cx="2319" cy="329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321" y="30"/>
                </a:cxn>
                <a:cxn ang="0">
                  <a:pos x="389" y="0"/>
                </a:cxn>
                <a:cxn ang="0">
                  <a:pos x="681" y="8"/>
                </a:cxn>
                <a:cxn ang="0">
                  <a:pos x="733" y="15"/>
                </a:cxn>
                <a:cxn ang="0">
                  <a:pos x="897" y="120"/>
                </a:cxn>
                <a:cxn ang="0">
                  <a:pos x="942" y="150"/>
                </a:cxn>
                <a:cxn ang="0">
                  <a:pos x="1010" y="180"/>
                </a:cxn>
                <a:cxn ang="0">
                  <a:pos x="1114" y="210"/>
                </a:cxn>
                <a:cxn ang="0">
                  <a:pos x="2057" y="217"/>
                </a:cxn>
                <a:cxn ang="0">
                  <a:pos x="2147" y="269"/>
                </a:cxn>
                <a:cxn ang="0">
                  <a:pos x="2319" y="329"/>
                </a:cxn>
              </a:cxnLst>
              <a:rect l="0" t="0" r="r" b="b"/>
              <a:pathLst>
                <a:path w="2319" h="329">
                  <a:moveTo>
                    <a:pt x="0" y="38"/>
                  </a:moveTo>
                  <a:cubicBezTo>
                    <a:pt x="107" y="35"/>
                    <a:pt x="214" y="37"/>
                    <a:pt x="321" y="30"/>
                  </a:cubicBezTo>
                  <a:cubicBezTo>
                    <a:pt x="346" y="28"/>
                    <a:pt x="389" y="0"/>
                    <a:pt x="389" y="0"/>
                  </a:cubicBezTo>
                  <a:cubicBezTo>
                    <a:pt x="486" y="3"/>
                    <a:pt x="584" y="4"/>
                    <a:pt x="681" y="8"/>
                  </a:cubicBezTo>
                  <a:cubicBezTo>
                    <a:pt x="698" y="9"/>
                    <a:pt x="717" y="9"/>
                    <a:pt x="733" y="15"/>
                  </a:cubicBezTo>
                  <a:cubicBezTo>
                    <a:pt x="771" y="29"/>
                    <a:pt x="861" y="96"/>
                    <a:pt x="897" y="120"/>
                  </a:cubicBezTo>
                  <a:cubicBezTo>
                    <a:pt x="912" y="130"/>
                    <a:pt x="925" y="145"/>
                    <a:pt x="942" y="150"/>
                  </a:cubicBezTo>
                  <a:cubicBezTo>
                    <a:pt x="968" y="158"/>
                    <a:pt x="986" y="168"/>
                    <a:pt x="1010" y="180"/>
                  </a:cubicBezTo>
                  <a:cubicBezTo>
                    <a:pt x="1041" y="195"/>
                    <a:pt x="1081" y="198"/>
                    <a:pt x="1114" y="210"/>
                  </a:cubicBezTo>
                  <a:cubicBezTo>
                    <a:pt x="1114" y="210"/>
                    <a:pt x="1925" y="175"/>
                    <a:pt x="2057" y="217"/>
                  </a:cubicBezTo>
                  <a:cubicBezTo>
                    <a:pt x="2088" y="238"/>
                    <a:pt x="2112" y="258"/>
                    <a:pt x="2147" y="269"/>
                  </a:cubicBezTo>
                  <a:cubicBezTo>
                    <a:pt x="2205" y="308"/>
                    <a:pt x="2245" y="329"/>
                    <a:pt x="2319" y="329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3" name="Freeform 19"/>
            <p:cNvSpPr>
              <a:spLocks/>
            </p:cNvSpPr>
            <p:nvPr/>
          </p:nvSpPr>
          <p:spPr bwMode="auto">
            <a:xfrm>
              <a:off x="3443" y="1734"/>
              <a:ext cx="1144" cy="696"/>
            </a:xfrm>
            <a:custGeom>
              <a:avLst/>
              <a:gdLst/>
              <a:ahLst/>
              <a:cxnLst>
                <a:cxn ang="0">
                  <a:pos x="0" y="697"/>
                </a:cxn>
                <a:cxn ang="0">
                  <a:pos x="45" y="637"/>
                </a:cxn>
                <a:cxn ang="0">
                  <a:pos x="112" y="555"/>
                </a:cxn>
                <a:cxn ang="0">
                  <a:pos x="157" y="495"/>
                </a:cxn>
                <a:cxn ang="0">
                  <a:pos x="187" y="420"/>
                </a:cxn>
                <a:cxn ang="0">
                  <a:pos x="344" y="226"/>
                </a:cxn>
                <a:cxn ang="0">
                  <a:pos x="524" y="203"/>
                </a:cxn>
                <a:cxn ang="0">
                  <a:pos x="628" y="174"/>
                </a:cxn>
                <a:cxn ang="0">
                  <a:pos x="770" y="84"/>
                </a:cxn>
                <a:cxn ang="0">
                  <a:pos x="838" y="61"/>
                </a:cxn>
                <a:cxn ang="0">
                  <a:pos x="913" y="31"/>
                </a:cxn>
                <a:cxn ang="0">
                  <a:pos x="1085" y="16"/>
                </a:cxn>
                <a:cxn ang="0">
                  <a:pos x="1144" y="1"/>
                </a:cxn>
              </a:cxnLst>
              <a:rect l="0" t="0" r="r" b="b"/>
              <a:pathLst>
                <a:path w="1144" h="697">
                  <a:moveTo>
                    <a:pt x="0" y="697"/>
                  </a:moveTo>
                  <a:cubicBezTo>
                    <a:pt x="9" y="668"/>
                    <a:pt x="28" y="662"/>
                    <a:pt x="45" y="637"/>
                  </a:cubicBezTo>
                  <a:cubicBezTo>
                    <a:pt x="58" y="596"/>
                    <a:pt x="83" y="584"/>
                    <a:pt x="112" y="555"/>
                  </a:cubicBezTo>
                  <a:cubicBezTo>
                    <a:pt x="123" y="526"/>
                    <a:pt x="131" y="512"/>
                    <a:pt x="157" y="495"/>
                  </a:cubicBezTo>
                  <a:cubicBezTo>
                    <a:pt x="165" y="466"/>
                    <a:pt x="170" y="445"/>
                    <a:pt x="187" y="420"/>
                  </a:cubicBezTo>
                  <a:cubicBezTo>
                    <a:pt x="214" y="335"/>
                    <a:pt x="250" y="251"/>
                    <a:pt x="344" y="226"/>
                  </a:cubicBezTo>
                  <a:cubicBezTo>
                    <a:pt x="402" y="210"/>
                    <a:pt x="524" y="203"/>
                    <a:pt x="524" y="203"/>
                  </a:cubicBezTo>
                  <a:cubicBezTo>
                    <a:pt x="559" y="195"/>
                    <a:pt x="594" y="185"/>
                    <a:pt x="628" y="174"/>
                  </a:cubicBezTo>
                  <a:cubicBezTo>
                    <a:pt x="675" y="142"/>
                    <a:pt x="723" y="116"/>
                    <a:pt x="770" y="84"/>
                  </a:cubicBezTo>
                  <a:cubicBezTo>
                    <a:pt x="790" y="71"/>
                    <a:pt x="818" y="74"/>
                    <a:pt x="838" y="61"/>
                  </a:cubicBezTo>
                  <a:cubicBezTo>
                    <a:pt x="862" y="45"/>
                    <a:pt x="884" y="36"/>
                    <a:pt x="913" y="31"/>
                  </a:cubicBezTo>
                  <a:cubicBezTo>
                    <a:pt x="967" y="21"/>
                    <a:pt x="1035" y="19"/>
                    <a:pt x="1085" y="16"/>
                  </a:cubicBezTo>
                  <a:cubicBezTo>
                    <a:pt x="1134" y="0"/>
                    <a:pt x="1114" y="1"/>
                    <a:pt x="1144" y="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</p:grpSp>
      <p:sp>
        <p:nvSpPr>
          <p:cNvPr id="728069" name="Freeform 5"/>
          <p:cNvSpPr>
            <a:spLocks/>
          </p:cNvSpPr>
          <p:nvPr/>
        </p:nvSpPr>
        <p:spPr bwMode="auto">
          <a:xfrm>
            <a:off x="2146300" y="719138"/>
            <a:ext cx="4065588" cy="2944416"/>
          </a:xfrm>
          <a:custGeom>
            <a:avLst/>
            <a:gdLst/>
            <a:ahLst/>
            <a:cxnLst>
              <a:cxn ang="0">
                <a:pos x="516" y="2652"/>
              </a:cxn>
              <a:cxn ang="0">
                <a:pos x="372" y="2514"/>
              </a:cxn>
              <a:cxn ang="0">
                <a:pos x="312" y="2448"/>
              </a:cxn>
              <a:cxn ang="0">
                <a:pos x="228" y="2316"/>
              </a:cxn>
              <a:cxn ang="0">
                <a:pos x="108" y="2118"/>
              </a:cxn>
              <a:cxn ang="0">
                <a:pos x="0" y="1914"/>
              </a:cxn>
              <a:cxn ang="0">
                <a:pos x="24" y="1302"/>
              </a:cxn>
              <a:cxn ang="0">
                <a:pos x="120" y="1134"/>
              </a:cxn>
              <a:cxn ang="0">
                <a:pos x="222" y="906"/>
              </a:cxn>
              <a:cxn ang="0">
                <a:pos x="342" y="810"/>
              </a:cxn>
              <a:cxn ang="0">
                <a:pos x="516" y="564"/>
              </a:cxn>
              <a:cxn ang="0">
                <a:pos x="600" y="444"/>
              </a:cxn>
              <a:cxn ang="0">
                <a:pos x="750" y="204"/>
              </a:cxn>
              <a:cxn ang="0">
                <a:pos x="900" y="54"/>
              </a:cxn>
              <a:cxn ang="0">
                <a:pos x="1200" y="6"/>
              </a:cxn>
              <a:cxn ang="0">
                <a:pos x="1272" y="30"/>
              </a:cxn>
              <a:cxn ang="0">
                <a:pos x="1578" y="246"/>
              </a:cxn>
              <a:cxn ang="0">
                <a:pos x="1722" y="486"/>
              </a:cxn>
              <a:cxn ang="0">
                <a:pos x="1824" y="594"/>
              </a:cxn>
              <a:cxn ang="0">
                <a:pos x="1968" y="840"/>
              </a:cxn>
              <a:cxn ang="0">
                <a:pos x="2058" y="1014"/>
              </a:cxn>
              <a:cxn ang="0">
                <a:pos x="2388" y="1248"/>
              </a:cxn>
              <a:cxn ang="0">
                <a:pos x="2472" y="1344"/>
              </a:cxn>
              <a:cxn ang="0">
                <a:pos x="2568" y="1602"/>
              </a:cxn>
              <a:cxn ang="0">
                <a:pos x="2628" y="1680"/>
              </a:cxn>
              <a:cxn ang="0">
                <a:pos x="2712" y="1812"/>
              </a:cxn>
              <a:cxn ang="0">
                <a:pos x="2670" y="1962"/>
              </a:cxn>
              <a:cxn ang="0">
                <a:pos x="2442" y="2148"/>
              </a:cxn>
              <a:cxn ang="0">
                <a:pos x="2376" y="2202"/>
              </a:cxn>
              <a:cxn ang="0">
                <a:pos x="2202" y="2280"/>
              </a:cxn>
              <a:cxn ang="0">
                <a:pos x="2124" y="2358"/>
              </a:cxn>
              <a:cxn ang="0">
                <a:pos x="1962" y="2520"/>
              </a:cxn>
              <a:cxn ang="0">
                <a:pos x="1746" y="2652"/>
              </a:cxn>
              <a:cxn ang="0">
                <a:pos x="1392" y="2682"/>
              </a:cxn>
              <a:cxn ang="0">
                <a:pos x="1290" y="2652"/>
              </a:cxn>
              <a:cxn ang="0">
                <a:pos x="780" y="2736"/>
              </a:cxn>
              <a:cxn ang="0">
                <a:pos x="546" y="2712"/>
              </a:cxn>
            </a:cxnLst>
            <a:rect l="0" t="0" r="r" b="b"/>
            <a:pathLst>
              <a:path w="2712" h="2738">
                <a:moveTo>
                  <a:pt x="564" y="2718"/>
                </a:moveTo>
                <a:cubicBezTo>
                  <a:pt x="537" y="2700"/>
                  <a:pt x="532" y="2676"/>
                  <a:pt x="516" y="2652"/>
                </a:cubicBezTo>
                <a:cubicBezTo>
                  <a:pt x="501" y="2629"/>
                  <a:pt x="453" y="2565"/>
                  <a:pt x="426" y="2556"/>
                </a:cubicBezTo>
                <a:cubicBezTo>
                  <a:pt x="398" y="2528"/>
                  <a:pt x="415" y="2543"/>
                  <a:pt x="372" y="2514"/>
                </a:cubicBezTo>
                <a:cubicBezTo>
                  <a:pt x="366" y="2510"/>
                  <a:pt x="354" y="2502"/>
                  <a:pt x="354" y="2502"/>
                </a:cubicBezTo>
                <a:cubicBezTo>
                  <a:pt x="343" y="2485"/>
                  <a:pt x="327" y="2461"/>
                  <a:pt x="312" y="2448"/>
                </a:cubicBezTo>
                <a:cubicBezTo>
                  <a:pt x="301" y="2439"/>
                  <a:pt x="276" y="2424"/>
                  <a:pt x="276" y="2424"/>
                </a:cubicBezTo>
                <a:cubicBezTo>
                  <a:pt x="252" y="2388"/>
                  <a:pt x="241" y="2356"/>
                  <a:pt x="228" y="2316"/>
                </a:cubicBezTo>
                <a:cubicBezTo>
                  <a:pt x="219" y="2290"/>
                  <a:pt x="189" y="2270"/>
                  <a:pt x="180" y="2244"/>
                </a:cubicBezTo>
                <a:cubicBezTo>
                  <a:pt x="164" y="2197"/>
                  <a:pt x="151" y="2147"/>
                  <a:pt x="108" y="2118"/>
                </a:cubicBezTo>
                <a:cubicBezTo>
                  <a:pt x="94" y="2076"/>
                  <a:pt x="45" y="2054"/>
                  <a:pt x="30" y="2010"/>
                </a:cubicBezTo>
                <a:cubicBezTo>
                  <a:pt x="19" y="1978"/>
                  <a:pt x="11" y="1946"/>
                  <a:pt x="0" y="1914"/>
                </a:cubicBezTo>
                <a:cubicBezTo>
                  <a:pt x="6" y="1768"/>
                  <a:pt x="10" y="1655"/>
                  <a:pt x="6" y="1506"/>
                </a:cubicBezTo>
                <a:cubicBezTo>
                  <a:pt x="6" y="1493"/>
                  <a:pt x="1" y="1352"/>
                  <a:pt x="24" y="1302"/>
                </a:cubicBezTo>
                <a:cubicBezTo>
                  <a:pt x="42" y="1263"/>
                  <a:pt x="78" y="1229"/>
                  <a:pt x="102" y="1194"/>
                </a:cubicBezTo>
                <a:cubicBezTo>
                  <a:pt x="113" y="1178"/>
                  <a:pt x="114" y="1152"/>
                  <a:pt x="120" y="1134"/>
                </a:cubicBezTo>
                <a:cubicBezTo>
                  <a:pt x="124" y="1061"/>
                  <a:pt x="113" y="1015"/>
                  <a:pt x="162" y="966"/>
                </a:cubicBezTo>
                <a:cubicBezTo>
                  <a:pt x="171" y="940"/>
                  <a:pt x="199" y="921"/>
                  <a:pt x="222" y="906"/>
                </a:cubicBezTo>
                <a:cubicBezTo>
                  <a:pt x="241" y="878"/>
                  <a:pt x="278" y="856"/>
                  <a:pt x="306" y="834"/>
                </a:cubicBezTo>
                <a:cubicBezTo>
                  <a:pt x="317" y="825"/>
                  <a:pt x="342" y="810"/>
                  <a:pt x="342" y="810"/>
                </a:cubicBezTo>
                <a:cubicBezTo>
                  <a:pt x="365" y="776"/>
                  <a:pt x="392" y="731"/>
                  <a:pt x="426" y="708"/>
                </a:cubicBezTo>
                <a:cubicBezTo>
                  <a:pt x="458" y="660"/>
                  <a:pt x="475" y="605"/>
                  <a:pt x="516" y="564"/>
                </a:cubicBezTo>
                <a:cubicBezTo>
                  <a:pt x="525" y="537"/>
                  <a:pt x="547" y="513"/>
                  <a:pt x="570" y="498"/>
                </a:cubicBezTo>
                <a:cubicBezTo>
                  <a:pt x="598" y="457"/>
                  <a:pt x="589" y="476"/>
                  <a:pt x="600" y="444"/>
                </a:cubicBezTo>
                <a:cubicBezTo>
                  <a:pt x="606" y="403"/>
                  <a:pt x="608" y="376"/>
                  <a:pt x="636" y="348"/>
                </a:cubicBezTo>
                <a:cubicBezTo>
                  <a:pt x="652" y="285"/>
                  <a:pt x="707" y="247"/>
                  <a:pt x="750" y="204"/>
                </a:cubicBezTo>
                <a:cubicBezTo>
                  <a:pt x="771" y="183"/>
                  <a:pt x="785" y="131"/>
                  <a:pt x="810" y="114"/>
                </a:cubicBezTo>
                <a:cubicBezTo>
                  <a:pt x="841" y="94"/>
                  <a:pt x="867" y="69"/>
                  <a:pt x="900" y="54"/>
                </a:cubicBezTo>
                <a:cubicBezTo>
                  <a:pt x="961" y="27"/>
                  <a:pt x="1033" y="16"/>
                  <a:pt x="1098" y="0"/>
                </a:cubicBezTo>
                <a:cubicBezTo>
                  <a:pt x="1132" y="2"/>
                  <a:pt x="1166" y="2"/>
                  <a:pt x="1200" y="6"/>
                </a:cubicBezTo>
                <a:cubicBezTo>
                  <a:pt x="1200" y="6"/>
                  <a:pt x="1245" y="21"/>
                  <a:pt x="1254" y="24"/>
                </a:cubicBezTo>
                <a:cubicBezTo>
                  <a:pt x="1260" y="26"/>
                  <a:pt x="1272" y="30"/>
                  <a:pt x="1272" y="30"/>
                </a:cubicBezTo>
                <a:cubicBezTo>
                  <a:pt x="1293" y="61"/>
                  <a:pt x="1343" y="75"/>
                  <a:pt x="1374" y="96"/>
                </a:cubicBezTo>
                <a:cubicBezTo>
                  <a:pt x="1444" y="143"/>
                  <a:pt x="1508" y="199"/>
                  <a:pt x="1578" y="246"/>
                </a:cubicBezTo>
                <a:cubicBezTo>
                  <a:pt x="1633" y="282"/>
                  <a:pt x="1631" y="353"/>
                  <a:pt x="1674" y="396"/>
                </a:cubicBezTo>
                <a:cubicBezTo>
                  <a:pt x="1685" y="428"/>
                  <a:pt x="1697" y="461"/>
                  <a:pt x="1722" y="486"/>
                </a:cubicBezTo>
                <a:cubicBezTo>
                  <a:pt x="1734" y="498"/>
                  <a:pt x="1748" y="508"/>
                  <a:pt x="1758" y="522"/>
                </a:cubicBezTo>
                <a:cubicBezTo>
                  <a:pt x="1777" y="548"/>
                  <a:pt x="1798" y="576"/>
                  <a:pt x="1824" y="594"/>
                </a:cubicBezTo>
                <a:cubicBezTo>
                  <a:pt x="1855" y="640"/>
                  <a:pt x="1896" y="678"/>
                  <a:pt x="1926" y="726"/>
                </a:cubicBezTo>
                <a:cubicBezTo>
                  <a:pt x="1948" y="761"/>
                  <a:pt x="1950" y="803"/>
                  <a:pt x="1968" y="840"/>
                </a:cubicBezTo>
                <a:cubicBezTo>
                  <a:pt x="1974" y="874"/>
                  <a:pt x="1981" y="903"/>
                  <a:pt x="1992" y="936"/>
                </a:cubicBezTo>
                <a:cubicBezTo>
                  <a:pt x="2002" y="966"/>
                  <a:pt x="2035" y="994"/>
                  <a:pt x="2058" y="1014"/>
                </a:cubicBezTo>
                <a:cubicBezTo>
                  <a:pt x="2131" y="1077"/>
                  <a:pt x="2207" y="1133"/>
                  <a:pt x="2292" y="1176"/>
                </a:cubicBezTo>
                <a:cubicBezTo>
                  <a:pt x="2306" y="1198"/>
                  <a:pt x="2363" y="1240"/>
                  <a:pt x="2388" y="1248"/>
                </a:cubicBezTo>
                <a:cubicBezTo>
                  <a:pt x="2406" y="1266"/>
                  <a:pt x="2412" y="1282"/>
                  <a:pt x="2436" y="1290"/>
                </a:cubicBezTo>
                <a:cubicBezTo>
                  <a:pt x="2450" y="1311"/>
                  <a:pt x="2454" y="1326"/>
                  <a:pt x="2472" y="1344"/>
                </a:cubicBezTo>
                <a:cubicBezTo>
                  <a:pt x="2483" y="1411"/>
                  <a:pt x="2499" y="1478"/>
                  <a:pt x="2520" y="1542"/>
                </a:cubicBezTo>
                <a:cubicBezTo>
                  <a:pt x="2528" y="1565"/>
                  <a:pt x="2553" y="1584"/>
                  <a:pt x="2568" y="1602"/>
                </a:cubicBezTo>
                <a:cubicBezTo>
                  <a:pt x="2584" y="1622"/>
                  <a:pt x="2594" y="1649"/>
                  <a:pt x="2610" y="1668"/>
                </a:cubicBezTo>
                <a:cubicBezTo>
                  <a:pt x="2615" y="1674"/>
                  <a:pt x="2622" y="1675"/>
                  <a:pt x="2628" y="1680"/>
                </a:cubicBezTo>
                <a:cubicBezTo>
                  <a:pt x="2635" y="1685"/>
                  <a:pt x="2641" y="1691"/>
                  <a:pt x="2646" y="1698"/>
                </a:cubicBezTo>
                <a:cubicBezTo>
                  <a:pt x="2671" y="1731"/>
                  <a:pt x="2699" y="1773"/>
                  <a:pt x="2712" y="1812"/>
                </a:cubicBezTo>
                <a:cubicBezTo>
                  <a:pt x="2710" y="1842"/>
                  <a:pt x="2711" y="1872"/>
                  <a:pt x="2706" y="1902"/>
                </a:cubicBezTo>
                <a:cubicBezTo>
                  <a:pt x="2704" y="1914"/>
                  <a:pt x="2672" y="1959"/>
                  <a:pt x="2670" y="1962"/>
                </a:cubicBezTo>
                <a:cubicBezTo>
                  <a:pt x="2643" y="2002"/>
                  <a:pt x="2603" y="2054"/>
                  <a:pt x="2556" y="2070"/>
                </a:cubicBezTo>
                <a:cubicBezTo>
                  <a:pt x="2535" y="2091"/>
                  <a:pt x="2470" y="2139"/>
                  <a:pt x="2442" y="2148"/>
                </a:cubicBezTo>
                <a:cubicBezTo>
                  <a:pt x="2415" y="2188"/>
                  <a:pt x="2447" y="2149"/>
                  <a:pt x="2412" y="2172"/>
                </a:cubicBezTo>
                <a:cubicBezTo>
                  <a:pt x="2372" y="2199"/>
                  <a:pt x="2415" y="2182"/>
                  <a:pt x="2376" y="2202"/>
                </a:cubicBezTo>
                <a:cubicBezTo>
                  <a:pt x="2328" y="2226"/>
                  <a:pt x="2271" y="2245"/>
                  <a:pt x="2220" y="2262"/>
                </a:cubicBezTo>
                <a:cubicBezTo>
                  <a:pt x="2214" y="2268"/>
                  <a:pt x="2209" y="2275"/>
                  <a:pt x="2202" y="2280"/>
                </a:cubicBezTo>
                <a:cubicBezTo>
                  <a:pt x="2191" y="2289"/>
                  <a:pt x="2166" y="2304"/>
                  <a:pt x="2166" y="2304"/>
                </a:cubicBezTo>
                <a:cubicBezTo>
                  <a:pt x="2152" y="2326"/>
                  <a:pt x="2146" y="2343"/>
                  <a:pt x="2124" y="2358"/>
                </a:cubicBezTo>
                <a:cubicBezTo>
                  <a:pt x="2113" y="2392"/>
                  <a:pt x="2097" y="2410"/>
                  <a:pt x="2070" y="2430"/>
                </a:cubicBezTo>
                <a:cubicBezTo>
                  <a:pt x="2060" y="2459"/>
                  <a:pt x="1991" y="2510"/>
                  <a:pt x="1962" y="2520"/>
                </a:cubicBezTo>
                <a:cubicBezTo>
                  <a:pt x="1930" y="2552"/>
                  <a:pt x="1855" y="2602"/>
                  <a:pt x="1812" y="2616"/>
                </a:cubicBezTo>
                <a:cubicBezTo>
                  <a:pt x="1788" y="2634"/>
                  <a:pt x="1775" y="2645"/>
                  <a:pt x="1746" y="2652"/>
                </a:cubicBezTo>
                <a:cubicBezTo>
                  <a:pt x="1710" y="2676"/>
                  <a:pt x="1657" y="2680"/>
                  <a:pt x="1614" y="2694"/>
                </a:cubicBezTo>
                <a:cubicBezTo>
                  <a:pt x="1502" y="2690"/>
                  <a:pt x="1470" y="2700"/>
                  <a:pt x="1392" y="2682"/>
                </a:cubicBezTo>
                <a:cubicBezTo>
                  <a:pt x="1343" y="2671"/>
                  <a:pt x="1351" y="2672"/>
                  <a:pt x="1308" y="2658"/>
                </a:cubicBezTo>
                <a:cubicBezTo>
                  <a:pt x="1302" y="2656"/>
                  <a:pt x="1290" y="2652"/>
                  <a:pt x="1290" y="2652"/>
                </a:cubicBezTo>
                <a:cubicBezTo>
                  <a:pt x="1230" y="2654"/>
                  <a:pt x="1170" y="2654"/>
                  <a:pt x="1110" y="2658"/>
                </a:cubicBezTo>
                <a:cubicBezTo>
                  <a:pt x="1000" y="2665"/>
                  <a:pt x="887" y="2709"/>
                  <a:pt x="780" y="2736"/>
                </a:cubicBezTo>
                <a:cubicBezTo>
                  <a:pt x="704" y="2734"/>
                  <a:pt x="628" y="2738"/>
                  <a:pt x="552" y="2730"/>
                </a:cubicBezTo>
                <a:cubicBezTo>
                  <a:pt x="546" y="2729"/>
                  <a:pt x="542" y="2716"/>
                  <a:pt x="546" y="2712"/>
                </a:cubicBezTo>
                <a:cubicBezTo>
                  <a:pt x="550" y="2708"/>
                  <a:pt x="558" y="2716"/>
                  <a:pt x="564" y="271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70" name="Freeform 6"/>
          <p:cNvSpPr>
            <a:spLocks/>
          </p:cNvSpPr>
          <p:nvPr/>
        </p:nvSpPr>
        <p:spPr bwMode="auto">
          <a:xfrm>
            <a:off x="2733676" y="1776413"/>
            <a:ext cx="2246313" cy="1312069"/>
          </a:xfrm>
          <a:custGeom>
            <a:avLst/>
            <a:gdLst/>
            <a:ahLst/>
            <a:cxnLst>
              <a:cxn ang="0">
                <a:pos x="16" y="631"/>
              </a:cxn>
              <a:cxn ang="0">
                <a:pos x="22" y="505"/>
              </a:cxn>
              <a:cxn ang="0">
                <a:pos x="28" y="487"/>
              </a:cxn>
              <a:cxn ang="0">
                <a:pos x="100" y="295"/>
              </a:cxn>
              <a:cxn ang="0">
                <a:pos x="166" y="193"/>
              </a:cxn>
              <a:cxn ang="0">
                <a:pos x="436" y="187"/>
              </a:cxn>
              <a:cxn ang="0">
                <a:pos x="526" y="103"/>
              </a:cxn>
              <a:cxn ang="0">
                <a:pos x="616" y="37"/>
              </a:cxn>
              <a:cxn ang="0">
                <a:pos x="664" y="7"/>
              </a:cxn>
              <a:cxn ang="0">
                <a:pos x="682" y="1"/>
              </a:cxn>
              <a:cxn ang="0">
                <a:pos x="856" y="7"/>
              </a:cxn>
              <a:cxn ang="0">
                <a:pos x="868" y="25"/>
              </a:cxn>
              <a:cxn ang="0">
                <a:pos x="886" y="37"/>
              </a:cxn>
              <a:cxn ang="0">
                <a:pos x="976" y="67"/>
              </a:cxn>
              <a:cxn ang="0">
                <a:pos x="1072" y="97"/>
              </a:cxn>
              <a:cxn ang="0">
                <a:pos x="1108" y="109"/>
              </a:cxn>
              <a:cxn ang="0">
                <a:pos x="1126" y="115"/>
              </a:cxn>
              <a:cxn ang="0">
                <a:pos x="1210" y="229"/>
              </a:cxn>
              <a:cxn ang="0">
                <a:pos x="1228" y="247"/>
              </a:cxn>
              <a:cxn ang="0">
                <a:pos x="1276" y="259"/>
              </a:cxn>
              <a:cxn ang="0">
                <a:pos x="1348" y="289"/>
              </a:cxn>
              <a:cxn ang="0">
                <a:pos x="1384" y="313"/>
              </a:cxn>
              <a:cxn ang="0">
                <a:pos x="1402" y="349"/>
              </a:cxn>
              <a:cxn ang="0">
                <a:pos x="1408" y="391"/>
              </a:cxn>
              <a:cxn ang="0">
                <a:pos x="1420" y="427"/>
              </a:cxn>
              <a:cxn ang="0">
                <a:pos x="1432" y="481"/>
              </a:cxn>
              <a:cxn ang="0">
                <a:pos x="1492" y="571"/>
              </a:cxn>
              <a:cxn ang="0">
                <a:pos x="1486" y="685"/>
              </a:cxn>
              <a:cxn ang="0">
                <a:pos x="1414" y="709"/>
              </a:cxn>
              <a:cxn ang="0">
                <a:pos x="1318" y="757"/>
              </a:cxn>
              <a:cxn ang="0">
                <a:pos x="1228" y="799"/>
              </a:cxn>
              <a:cxn ang="0">
                <a:pos x="1174" y="865"/>
              </a:cxn>
              <a:cxn ang="0">
                <a:pos x="1078" y="985"/>
              </a:cxn>
              <a:cxn ang="0">
                <a:pos x="946" y="1009"/>
              </a:cxn>
              <a:cxn ang="0">
                <a:pos x="868" y="1057"/>
              </a:cxn>
              <a:cxn ang="0">
                <a:pos x="820" y="1105"/>
              </a:cxn>
              <a:cxn ang="0">
                <a:pos x="472" y="1159"/>
              </a:cxn>
              <a:cxn ang="0">
                <a:pos x="310" y="1141"/>
              </a:cxn>
              <a:cxn ang="0">
                <a:pos x="268" y="1093"/>
              </a:cxn>
              <a:cxn ang="0">
                <a:pos x="202" y="1045"/>
              </a:cxn>
              <a:cxn ang="0">
                <a:pos x="166" y="1015"/>
              </a:cxn>
              <a:cxn ang="0">
                <a:pos x="136" y="955"/>
              </a:cxn>
              <a:cxn ang="0">
                <a:pos x="130" y="919"/>
              </a:cxn>
              <a:cxn ang="0">
                <a:pos x="118" y="883"/>
              </a:cxn>
              <a:cxn ang="0">
                <a:pos x="82" y="799"/>
              </a:cxn>
              <a:cxn ang="0">
                <a:pos x="52" y="727"/>
              </a:cxn>
              <a:cxn ang="0">
                <a:pos x="34" y="673"/>
              </a:cxn>
              <a:cxn ang="0">
                <a:pos x="16" y="631"/>
              </a:cxn>
            </a:cxnLst>
            <a:rect l="0" t="0" r="r" b="b"/>
            <a:pathLst>
              <a:path w="1498" h="1220">
                <a:moveTo>
                  <a:pt x="16" y="631"/>
                </a:moveTo>
                <a:cubicBezTo>
                  <a:pt x="18" y="589"/>
                  <a:pt x="19" y="547"/>
                  <a:pt x="22" y="505"/>
                </a:cubicBezTo>
                <a:cubicBezTo>
                  <a:pt x="23" y="499"/>
                  <a:pt x="27" y="493"/>
                  <a:pt x="28" y="487"/>
                </a:cubicBezTo>
                <a:cubicBezTo>
                  <a:pt x="36" y="403"/>
                  <a:pt x="26" y="344"/>
                  <a:pt x="100" y="295"/>
                </a:cubicBezTo>
                <a:cubicBezTo>
                  <a:pt x="115" y="273"/>
                  <a:pt x="129" y="195"/>
                  <a:pt x="166" y="193"/>
                </a:cubicBezTo>
                <a:cubicBezTo>
                  <a:pt x="256" y="187"/>
                  <a:pt x="346" y="189"/>
                  <a:pt x="436" y="187"/>
                </a:cubicBezTo>
                <a:cubicBezTo>
                  <a:pt x="451" y="142"/>
                  <a:pt x="489" y="128"/>
                  <a:pt x="526" y="103"/>
                </a:cubicBezTo>
                <a:cubicBezTo>
                  <a:pt x="557" y="82"/>
                  <a:pt x="585" y="58"/>
                  <a:pt x="616" y="37"/>
                </a:cubicBezTo>
                <a:cubicBezTo>
                  <a:pt x="635" y="8"/>
                  <a:pt x="621" y="21"/>
                  <a:pt x="664" y="7"/>
                </a:cubicBezTo>
                <a:cubicBezTo>
                  <a:pt x="670" y="5"/>
                  <a:pt x="682" y="1"/>
                  <a:pt x="682" y="1"/>
                </a:cubicBezTo>
                <a:cubicBezTo>
                  <a:pt x="740" y="3"/>
                  <a:pt x="798" y="0"/>
                  <a:pt x="856" y="7"/>
                </a:cubicBezTo>
                <a:cubicBezTo>
                  <a:pt x="863" y="8"/>
                  <a:pt x="863" y="20"/>
                  <a:pt x="868" y="25"/>
                </a:cubicBezTo>
                <a:cubicBezTo>
                  <a:pt x="873" y="30"/>
                  <a:pt x="879" y="34"/>
                  <a:pt x="886" y="37"/>
                </a:cubicBezTo>
                <a:cubicBezTo>
                  <a:pt x="914" y="50"/>
                  <a:pt x="947" y="57"/>
                  <a:pt x="976" y="67"/>
                </a:cubicBezTo>
                <a:cubicBezTo>
                  <a:pt x="1008" y="78"/>
                  <a:pt x="1040" y="86"/>
                  <a:pt x="1072" y="97"/>
                </a:cubicBezTo>
                <a:cubicBezTo>
                  <a:pt x="1084" y="101"/>
                  <a:pt x="1096" y="105"/>
                  <a:pt x="1108" y="109"/>
                </a:cubicBezTo>
                <a:cubicBezTo>
                  <a:pt x="1114" y="111"/>
                  <a:pt x="1126" y="115"/>
                  <a:pt x="1126" y="115"/>
                </a:cubicBezTo>
                <a:cubicBezTo>
                  <a:pt x="1139" y="168"/>
                  <a:pt x="1154" y="210"/>
                  <a:pt x="1210" y="229"/>
                </a:cubicBezTo>
                <a:cubicBezTo>
                  <a:pt x="1216" y="235"/>
                  <a:pt x="1220" y="243"/>
                  <a:pt x="1228" y="247"/>
                </a:cubicBezTo>
                <a:cubicBezTo>
                  <a:pt x="1243" y="254"/>
                  <a:pt x="1276" y="259"/>
                  <a:pt x="1276" y="259"/>
                </a:cubicBezTo>
                <a:cubicBezTo>
                  <a:pt x="1298" y="274"/>
                  <a:pt x="1327" y="275"/>
                  <a:pt x="1348" y="289"/>
                </a:cubicBezTo>
                <a:cubicBezTo>
                  <a:pt x="1360" y="297"/>
                  <a:pt x="1384" y="313"/>
                  <a:pt x="1384" y="313"/>
                </a:cubicBezTo>
                <a:cubicBezTo>
                  <a:pt x="1388" y="326"/>
                  <a:pt x="1398" y="336"/>
                  <a:pt x="1402" y="349"/>
                </a:cubicBezTo>
                <a:cubicBezTo>
                  <a:pt x="1406" y="363"/>
                  <a:pt x="1405" y="377"/>
                  <a:pt x="1408" y="391"/>
                </a:cubicBezTo>
                <a:cubicBezTo>
                  <a:pt x="1411" y="403"/>
                  <a:pt x="1418" y="415"/>
                  <a:pt x="1420" y="427"/>
                </a:cubicBezTo>
                <a:cubicBezTo>
                  <a:pt x="1422" y="437"/>
                  <a:pt x="1425" y="468"/>
                  <a:pt x="1432" y="481"/>
                </a:cubicBezTo>
                <a:cubicBezTo>
                  <a:pt x="1450" y="514"/>
                  <a:pt x="1480" y="535"/>
                  <a:pt x="1492" y="571"/>
                </a:cubicBezTo>
                <a:cubicBezTo>
                  <a:pt x="1490" y="609"/>
                  <a:pt x="1498" y="649"/>
                  <a:pt x="1486" y="685"/>
                </a:cubicBezTo>
                <a:cubicBezTo>
                  <a:pt x="1485" y="688"/>
                  <a:pt x="1424" y="706"/>
                  <a:pt x="1414" y="709"/>
                </a:cubicBezTo>
                <a:cubicBezTo>
                  <a:pt x="1376" y="718"/>
                  <a:pt x="1351" y="735"/>
                  <a:pt x="1318" y="757"/>
                </a:cubicBezTo>
                <a:cubicBezTo>
                  <a:pt x="1294" y="773"/>
                  <a:pt x="1255" y="781"/>
                  <a:pt x="1228" y="799"/>
                </a:cubicBezTo>
                <a:cubicBezTo>
                  <a:pt x="1211" y="825"/>
                  <a:pt x="1192" y="837"/>
                  <a:pt x="1174" y="865"/>
                </a:cubicBezTo>
                <a:cubicBezTo>
                  <a:pt x="1147" y="906"/>
                  <a:pt x="1122" y="960"/>
                  <a:pt x="1078" y="985"/>
                </a:cubicBezTo>
                <a:cubicBezTo>
                  <a:pt x="1042" y="1006"/>
                  <a:pt x="986" y="1003"/>
                  <a:pt x="946" y="1009"/>
                </a:cubicBezTo>
                <a:cubicBezTo>
                  <a:pt x="932" y="1014"/>
                  <a:pt x="879" y="1046"/>
                  <a:pt x="868" y="1057"/>
                </a:cubicBezTo>
                <a:cubicBezTo>
                  <a:pt x="847" y="1078"/>
                  <a:pt x="848" y="1096"/>
                  <a:pt x="820" y="1105"/>
                </a:cubicBezTo>
                <a:cubicBezTo>
                  <a:pt x="743" y="1220"/>
                  <a:pt x="642" y="1156"/>
                  <a:pt x="472" y="1159"/>
                </a:cubicBezTo>
                <a:cubicBezTo>
                  <a:pt x="418" y="1177"/>
                  <a:pt x="357" y="1172"/>
                  <a:pt x="310" y="1141"/>
                </a:cubicBezTo>
                <a:cubicBezTo>
                  <a:pt x="282" y="1099"/>
                  <a:pt x="298" y="1113"/>
                  <a:pt x="268" y="1093"/>
                </a:cubicBezTo>
                <a:cubicBezTo>
                  <a:pt x="249" y="1065"/>
                  <a:pt x="228" y="1071"/>
                  <a:pt x="202" y="1045"/>
                </a:cubicBezTo>
                <a:cubicBezTo>
                  <a:pt x="179" y="1022"/>
                  <a:pt x="191" y="1032"/>
                  <a:pt x="166" y="1015"/>
                </a:cubicBezTo>
                <a:cubicBezTo>
                  <a:pt x="153" y="995"/>
                  <a:pt x="149" y="975"/>
                  <a:pt x="136" y="955"/>
                </a:cubicBezTo>
                <a:cubicBezTo>
                  <a:pt x="134" y="943"/>
                  <a:pt x="133" y="931"/>
                  <a:pt x="130" y="919"/>
                </a:cubicBezTo>
                <a:cubicBezTo>
                  <a:pt x="127" y="907"/>
                  <a:pt x="118" y="883"/>
                  <a:pt x="118" y="883"/>
                </a:cubicBezTo>
                <a:cubicBezTo>
                  <a:pt x="112" y="835"/>
                  <a:pt x="113" y="830"/>
                  <a:pt x="82" y="799"/>
                </a:cubicBezTo>
                <a:cubicBezTo>
                  <a:pt x="73" y="773"/>
                  <a:pt x="61" y="753"/>
                  <a:pt x="52" y="727"/>
                </a:cubicBezTo>
                <a:cubicBezTo>
                  <a:pt x="47" y="711"/>
                  <a:pt x="43" y="687"/>
                  <a:pt x="34" y="673"/>
                </a:cubicBezTo>
                <a:cubicBezTo>
                  <a:pt x="8" y="635"/>
                  <a:pt x="0" y="647"/>
                  <a:pt x="16" y="631"/>
                </a:cubicBezTo>
                <a:close/>
              </a:path>
            </a:pathLst>
          </a:custGeom>
          <a:pattFill prst="dkVert">
            <a:fgClr>
              <a:srgbClr val="FFFF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FFFF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72" name="Freeform 8" descr="Wide downward diagonal"/>
          <p:cNvSpPr>
            <a:spLocks/>
          </p:cNvSpPr>
          <p:nvPr/>
        </p:nvSpPr>
        <p:spPr bwMode="auto">
          <a:xfrm>
            <a:off x="3306764" y="2209800"/>
            <a:ext cx="617537" cy="442913"/>
          </a:xfrm>
          <a:custGeom>
            <a:avLst/>
            <a:gdLst/>
            <a:ahLst/>
            <a:cxnLst>
              <a:cxn ang="0">
                <a:pos x="180" y="402"/>
              </a:cxn>
              <a:cxn ang="0">
                <a:pos x="114" y="354"/>
              </a:cxn>
              <a:cxn ang="0">
                <a:pos x="78" y="342"/>
              </a:cxn>
              <a:cxn ang="0">
                <a:pos x="42" y="318"/>
              </a:cxn>
              <a:cxn ang="0">
                <a:pos x="24" y="306"/>
              </a:cxn>
              <a:cxn ang="0">
                <a:pos x="0" y="246"/>
              </a:cxn>
              <a:cxn ang="0">
                <a:pos x="42" y="66"/>
              </a:cxn>
              <a:cxn ang="0">
                <a:pos x="90" y="6"/>
              </a:cxn>
              <a:cxn ang="0">
                <a:pos x="252" y="0"/>
              </a:cxn>
              <a:cxn ang="0">
                <a:pos x="318" y="12"/>
              </a:cxn>
              <a:cxn ang="0">
                <a:pos x="354" y="36"/>
              </a:cxn>
              <a:cxn ang="0">
                <a:pos x="396" y="180"/>
              </a:cxn>
              <a:cxn ang="0">
                <a:pos x="330" y="306"/>
              </a:cxn>
              <a:cxn ang="0">
                <a:pos x="294" y="402"/>
              </a:cxn>
              <a:cxn ang="0">
                <a:pos x="234" y="408"/>
              </a:cxn>
              <a:cxn ang="0">
                <a:pos x="180" y="402"/>
              </a:cxn>
            </a:cxnLst>
            <a:rect l="0" t="0" r="r" b="b"/>
            <a:pathLst>
              <a:path w="412" h="412">
                <a:moveTo>
                  <a:pt x="180" y="402"/>
                </a:moveTo>
                <a:cubicBezTo>
                  <a:pt x="149" y="392"/>
                  <a:pt x="150" y="366"/>
                  <a:pt x="114" y="354"/>
                </a:cubicBezTo>
                <a:cubicBezTo>
                  <a:pt x="102" y="350"/>
                  <a:pt x="89" y="349"/>
                  <a:pt x="78" y="342"/>
                </a:cubicBezTo>
                <a:cubicBezTo>
                  <a:pt x="66" y="334"/>
                  <a:pt x="54" y="326"/>
                  <a:pt x="42" y="318"/>
                </a:cubicBezTo>
                <a:cubicBezTo>
                  <a:pt x="36" y="314"/>
                  <a:pt x="24" y="306"/>
                  <a:pt x="24" y="306"/>
                </a:cubicBezTo>
                <a:cubicBezTo>
                  <a:pt x="10" y="286"/>
                  <a:pt x="6" y="270"/>
                  <a:pt x="0" y="246"/>
                </a:cubicBezTo>
                <a:cubicBezTo>
                  <a:pt x="7" y="118"/>
                  <a:pt x="4" y="152"/>
                  <a:pt x="42" y="66"/>
                </a:cubicBezTo>
                <a:cubicBezTo>
                  <a:pt x="53" y="41"/>
                  <a:pt x="54" y="8"/>
                  <a:pt x="90" y="6"/>
                </a:cubicBezTo>
                <a:cubicBezTo>
                  <a:pt x="144" y="2"/>
                  <a:pt x="198" y="2"/>
                  <a:pt x="252" y="0"/>
                </a:cubicBezTo>
                <a:cubicBezTo>
                  <a:pt x="262" y="1"/>
                  <a:pt x="302" y="3"/>
                  <a:pt x="318" y="12"/>
                </a:cubicBezTo>
                <a:cubicBezTo>
                  <a:pt x="331" y="19"/>
                  <a:pt x="354" y="36"/>
                  <a:pt x="354" y="36"/>
                </a:cubicBezTo>
                <a:cubicBezTo>
                  <a:pt x="359" y="94"/>
                  <a:pt x="364" y="133"/>
                  <a:pt x="396" y="180"/>
                </a:cubicBezTo>
                <a:cubicBezTo>
                  <a:pt x="390" y="276"/>
                  <a:pt x="412" y="292"/>
                  <a:pt x="330" y="306"/>
                </a:cubicBezTo>
                <a:cubicBezTo>
                  <a:pt x="288" y="334"/>
                  <a:pt x="319" y="377"/>
                  <a:pt x="294" y="402"/>
                </a:cubicBezTo>
                <a:cubicBezTo>
                  <a:pt x="284" y="412"/>
                  <a:pt x="236" y="408"/>
                  <a:pt x="234" y="408"/>
                </a:cubicBezTo>
                <a:lnTo>
                  <a:pt x="180" y="402"/>
                </a:lnTo>
                <a:close/>
              </a:path>
            </a:pathLst>
          </a:custGeom>
          <a:pattFill prst="wdDnDiag">
            <a:fgClr>
              <a:srgbClr val="8000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CC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86" name="AutoShape 22"/>
          <p:cNvSpPr>
            <a:spLocks noChangeArrowheads="1"/>
          </p:cNvSpPr>
          <p:nvPr/>
        </p:nvSpPr>
        <p:spPr bwMode="auto">
          <a:xfrm>
            <a:off x="2201863" y="1719263"/>
            <a:ext cx="1173162" cy="354806"/>
          </a:xfrm>
          <a:prstGeom prst="wedgeRoundRectCallout">
            <a:avLst>
              <a:gd name="adj1" fmla="val 57171"/>
              <a:gd name="adj2" fmla="val 1298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ru-RU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Магазин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88" name="AutoShape 24"/>
          <p:cNvSpPr>
            <a:spLocks noChangeArrowheads="1"/>
          </p:cNvSpPr>
          <p:nvPr/>
        </p:nvSpPr>
        <p:spPr bwMode="auto">
          <a:xfrm>
            <a:off x="6983414" y="1165623"/>
            <a:ext cx="1203325" cy="329803"/>
          </a:xfrm>
          <a:prstGeom prst="wedgeRoundRectCallout">
            <a:avLst>
              <a:gd name="adj1" fmla="val -50130"/>
              <a:gd name="adj2" fmla="val 12112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ru-RU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Фабрика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89" name="Oval 25"/>
          <p:cNvSpPr>
            <a:spLocks noChangeArrowheads="1"/>
          </p:cNvSpPr>
          <p:nvPr/>
        </p:nvSpPr>
        <p:spPr bwMode="auto">
          <a:xfrm>
            <a:off x="3387726" y="2271713"/>
            <a:ext cx="112713" cy="89297"/>
          </a:xfrm>
          <a:prstGeom prst="ellipse">
            <a:avLst/>
          </a:prstGeom>
          <a:solidFill>
            <a:srgbClr val="0033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2" name="Rectangle 28"/>
          <p:cNvSpPr>
            <a:spLocks noChangeArrowheads="1"/>
          </p:cNvSpPr>
          <p:nvPr/>
        </p:nvSpPr>
        <p:spPr bwMode="auto">
          <a:xfrm>
            <a:off x="6731001" y="1694260"/>
            <a:ext cx="314325" cy="273844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4" name="AutoShape 30"/>
          <p:cNvSpPr>
            <a:spLocks noChangeArrowheads="1"/>
          </p:cNvSpPr>
          <p:nvPr/>
        </p:nvSpPr>
        <p:spPr bwMode="auto">
          <a:xfrm>
            <a:off x="3502025" y="1656160"/>
            <a:ext cx="1244600" cy="377428"/>
          </a:xfrm>
          <a:prstGeom prst="wedgeRoundRectCallout">
            <a:avLst>
              <a:gd name="adj1" fmla="val -49745"/>
              <a:gd name="adj2" fmla="val 11530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ru-RU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Витрина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5" name="AutoShape 31"/>
          <p:cNvSpPr>
            <a:spLocks noChangeArrowheads="1"/>
          </p:cNvSpPr>
          <p:nvPr/>
        </p:nvSpPr>
        <p:spPr bwMode="auto">
          <a:xfrm>
            <a:off x="3355975" y="2839641"/>
            <a:ext cx="1358900" cy="366713"/>
          </a:xfrm>
          <a:prstGeom prst="wedgeRoundRectCallout">
            <a:avLst>
              <a:gd name="adj1" fmla="val 46380"/>
              <a:gd name="adj2" fmla="val -1613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ru-RU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Склад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6" name="AutoShape 32"/>
          <p:cNvSpPr>
            <a:spLocks noChangeArrowheads="1"/>
          </p:cNvSpPr>
          <p:nvPr/>
        </p:nvSpPr>
        <p:spPr bwMode="auto">
          <a:xfrm>
            <a:off x="5724526" y="2731294"/>
            <a:ext cx="1338263" cy="401241"/>
          </a:xfrm>
          <a:prstGeom prst="wedgeRoundRectCallout">
            <a:avLst>
              <a:gd name="adj1" fmla="val -46440"/>
              <a:gd name="adj2" fmla="val -11528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ru-RU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Большой склад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0" name="Oval 26"/>
          <p:cNvSpPr>
            <a:spLocks noChangeArrowheads="1"/>
          </p:cNvSpPr>
          <p:nvPr/>
        </p:nvSpPr>
        <p:spPr bwMode="auto">
          <a:xfrm>
            <a:off x="5507038" y="2233612"/>
            <a:ext cx="373062" cy="290513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1" name="Oval 27"/>
          <p:cNvSpPr>
            <a:spLocks noChangeArrowheads="1"/>
          </p:cNvSpPr>
          <p:nvPr/>
        </p:nvSpPr>
        <p:spPr bwMode="auto">
          <a:xfrm>
            <a:off x="4565651" y="2305050"/>
            <a:ext cx="214313" cy="161925"/>
          </a:xfrm>
          <a:prstGeom prst="ellipse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3" name="Oval 29"/>
          <p:cNvSpPr>
            <a:spLocks noChangeArrowheads="1"/>
          </p:cNvSpPr>
          <p:nvPr/>
        </p:nvSpPr>
        <p:spPr bwMode="auto">
          <a:xfrm>
            <a:off x="3438526" y="2257425"/>
            <a:ext cx="123825" cy="92869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101" name="Line 37"/>
          <p:cNvSpPr>
            <a:spLocks noChangeShapeType="1"/>
          </p:cNvSpPr>
          <p:nvPr/>
        </p:nvSpPr>
        <p:spPr bwMode="auto">
          <a:xfrm flipH="1">
            <a:off x="3771900" y="3924300"/>
            <a:ext cx="345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4076700" y="4010025"/>
            <a:ext cx="3149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Уменьшается время доставки,</a:t>
            </a:r>
            <a:br>
              <a:rPr lang="ru-RU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br>
            <a:r>
              <a:rPr lang="ru-RU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но увеличивается стоимость хранения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5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86" grpId="0" animBg="1"/>
      <p:bldP spid="728088" grpId="0" animBg="1"/>
      <p:bldP spid="728089" grpId="0" animBg="1"/>
      <p:bldP spid="728092" grpId="0" animBg="1"/>
      <p:bldP spid="728094" grpId="0" animBg="1"/>
      <p:bldP spid="728095" grpId="0" animBg="1"/>
      <p:bldP spid="728096" grpId="0" animBg="1"/>
      <p:bldP spid="728090" grpId="0" animBg="1"/>
      <p:bldP spid="728091" grpId="0" animBg="1"/>
      <p:bldP spid="728093" grpId="0" animBg="1"/>
      <p:bldP spid="728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00013"/>
            <a:ext cx="9143999" cy="857250"/>
          </a:xfrm>
        </p:spPr>
        <p:txBody>
          <a:bodyPr>
            <a:noAutofit/>
          </a:bodyPr>
          <a:lstStyle/>
          <a:p>
            <a:r>
              <a:rPr lang="ru-RU" sz="3200" dirty="0" err="1" smtClean="0"/>
              <a:t>Временна́я</a:t>
            </a:r>
            <a:r>
              <a:rPr lang="ru-RU" sz="3200" dirty="0" smtClean="0"/>
              <a:t> локальность:</a:t>
            </a:r>
            <a:r>
              <a:rPr lang="en-US" sz="3200" dirty="0" smtClean="0"/>
              <a:t> </a:t>
            </a:r>
            <a:r>
              <a:rPr lang="ru-RU" sz="3200" dirty="0" smtClean="0"/>
              <a:t>пример книжной полки</a:t>
            </a:r>
            <a:endParaRPr lang="ru-RU" sz="3200" dirty="0"/>
          </a:p>
        </p:txBody>
      </p:sp>
      <p:graphicFrame>
        <p:nvGraphicFramePr>
          <p:cNvPr id="4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097194"/>
              </p:ext>
            </p:extLst>
          </p:nvPr>
        </p:nvGraphicFramePr>
        <p:xfrm>
          <a:off x="2281239" y="1107282"/>
          <a:ext cx="4503737" cy="1107281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7987"/>
                <a:gridCol w="412750"/>
                <a:gridCol w="407988"/>
                <a:gridCol w="409575"/>
                <a:gridCol w="409575"/>
                <a:gridCol w="409575"/>
                <a:gridCol w="407987"/>
                <a:gridCol w="409575"/>
                <a:gridCol w="409575"/>
              </a:tblGrid>
              <a:tr h="896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A-B</a:t>
                      </a:r>
                      <a:endParaRPr kumimoji="0" 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3500" marB="135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C-D</a:t>
                      </a:r>
                      <a:endParaRPr kumimoji="0" 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E-F</a:t>
                      </a:r>
                      <a:endParaRPr kumimoji="0" 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G-H</a:t>
                      </a: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I-J</a:t>
                      </a:r>
                      <a:endParaRPr kumimoji="0" 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Y-Z</a:t>
                      </a: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3500" marB="1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05"/>
          <p:cNvSpPr txBox="1">
            <a:spLocks noChangeArrowheads="1"/>
          </p:cNvSpPr>
          <p:nvPr/>
        </p:nvSpPr>
        <p:spPr bwMode="auto">
          <a:xfrm>
            <a:off x="377825" y="1949054"/>
            <a:ext cx="18415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 sz="1400" dirty="0" smtClean="0">
                <a:latin typeface="+mj-lt"/>
              </a:rPr>
              <a:t>Инициал автора</a:t>
            </a:r>
            <a:endParaRPr lang="ru-RU" sz="1400" dirty="0">
              <a:latin typeface="+mj-lt"/>
            </a:endParaRPr>
          </a:p>
        </p:txBody>
      </p:sp>
      <p:sp>
        <p:nvSpPr>
          <p:cNvPr id="6" name="Text Box 106"/>
          <p:cNvSpPr txBox="1">
            <a:spLocks noChangeArrowheads="1"/>
          </p:cNvSpPr>
          <p:nvPr/>
        </p:nvSpPr>
        <p:spPr bwMode="auto">
          <a:xfrm>
            <a:off x="377825" y="1426369"/>
            <a:ext cx="18415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ru-RU" sz="1400" dirty="0" smtClean="0">
                <a:latin typeface="+mj-lt"/>
              </a:rPr>
              <a:t>Место для книг</a:t>
            </a:r>
            <a:endParaRPr lang="ru-RU" sz="1400" dirty="0">
              <a:latin typeface="+mj-lt"/>
            </a:endParaRPr>
          </a:p>
        </p:txBody>
      </p:sp>
      <p:sp>
        <p:nvSpPr>
          <p:cNvPr id="7" name="Rectangle 107"/>
          <p:cNvSpPr>
            <a:spLocks noChangeArrowheads="1"/>
          </p:cNvSpPr>
          <p:nvPr/>
        </p:nvSpPr>
        <p:spPr bwMode="auto">
          <a:xfrm>
            <a:off x="1136650" y="3300413"/>
            <a:ext cx="1879600" cy="69532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ru-RU" dirty="0" smtClean="0">
                <a:latin typeface="+mj-lt"/>
              </a:rPr>
              <a:t>Ваш рабочий стол</a:t>
            </a:r>
            <a:endParaRPr lang="ru-RU" sz="18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22614" y="3271336"/>
            <a:ext cx="2036763" cy="785813"/>
            <a:chOff x="3122613" y="4361782"/>
            <a:chExt cx="2036763" cy="1047750"/>
          </a:xfrm>
        </p:grpSpPr>
        <p:sp>
          <p:nvSpPr>
            <p:cNvPr id="11" name="AutoShape 113"/>
            <p:cNvSpPr>
              <a:spLocks noChangeArrowheads="1"/>
            </p:cNvSpPr>
            <p:nvPr/>
          </p:nvSpPr>
          <p:spPr bwMode="auto">
            <a:xfrm>
              <a:off x="3122613" y="4580857"/>
              <a:ext cx="2036763" cy="669925"/>
            </a:xfrm>
            <a:prstGeom prst="leftRightArrow">
              <a:avLst>
                <a:gd name="adj1" fmla="val 50000"/>
                <a:gd name="adj2" fmla="val 60806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12" name="AutoShape 114"/>
            <p:cNvSpPr>
              <a:spLocks noChangeArrowheads="1"/>
            </p:cNvSpPr>
            <p:nvPr/>
          </p:nvSpPr>
          <p:spPr bwMode="auto">
            <a:xfrm>
              <a:off x="3671888" y="4361782"/>
              <a:ext cx="963613" cy="1047750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82814" y="2488406"/>
            <a:ext cx="1450975" cy="501254"/>
            <a:chOff x="2182813" y="3317875"/>
            <a:chExt cx="1450975" cy="668338"/>
          </a:xfrm>
        </p:grpSpPr>
        <p:sp>
          <p:nvSpPr>
            <p:cNvPr id="9" name="AutoShape 110"/>
            <p:cNvSpPr>
              <a:spLocks noChangeArrowheads="1"/>
            </p:cNvSpPr>
            <p:nvPr/>
          </p:nvSpPr>
          <p:spPr bwMode="auto">
            <a:xfrm rot="-2579235">
              <a:off x="2366963" y="3449638"/>
              <a:ext cx="1266825" cy="536575"/>
            </a:xfrm>
            <a:prstGeom prst="leftRightArrow">
              <a:avLst>
                <a:gd name="adj1" fmla="val 50000"/>
                <a:gd name="adj2" fmla="val 47219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13" name="Text Box 115"/>
            <p:cNvSpPr txBox="1">
              <a:spLocks noChangeArrowheads="1"/>
            </p:cNvSpPr>
            <p:nvPr/>
          </p:nvSpPr>
          <p:spPr bwMode="auto">
            <a:xfrm>
              <a:off x="2182813" y="3317875"/>
              <a:ext cx="939800" cy="451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1600" dirty="0" smtClean="0">
                  <a:solidFill>
                    <a:srgbClr val="003366"/>
                  </a:solidFill>
                  <a:latin typeface="+mj-lt"/>
                </a:rPr>
                <a:t>быстро</a:t>
              </a:r>
              <a:endParaRPr lang="ru-RU" sz="1600" dirty="0">
                <a:solidFill>
                  <a:srgbClr val="003366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08651" y="2414383"/>
            <a:ext cx="1921115" cy="538367"/>
            <a:chOff x="5708650" y="3219178"/>
            <a:chExt cx="1921115" cy="717822"/>
          </a:xfrm>
        </p:grpSpPr>
        <p:sp>
          <p:nvSpPr>
            <p:cNvPr id="10" name="AutoShape 111"/>
            <p:cNvSpPr>
              <a:spLocks noChangeArrowheads="1"/>
            </p:cNvSpPr>
            <p:nvPr/>
          </p:nvSpPr>
          <p:spPr bwMode="auto">
            <a:xfrm rot="2246311">
              <a:off x="5708650" y="3400425"/>
              <a:ext cx="1266825" cy="536575"/>
            </a:xfrm>
            <a:prstGeom prst="leftRightArrow">
              <a:avLst>
                <a:gd name="adj1" fmla="val 50000"/>
                <a:gd name="adj2" fmla="val 47219"/>
              </a:avLst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14" name="Text Box 116"/>
            <p:cNvSpPr txBox="1">
              <a:spLocks noChangeArrowheads="1"/>
            </p:cNvSpPr>
            <p:nvPr/>
          </p:nvSpPr>
          <p:spPr bwMode="auto">
            <a:xfrm>
              <a:off x="6455182" y="3219178"/>
              <a:ext cx="1174583" cy="4514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1600" dirty="0" smtClean="0">
                  <a:solidFill>
                    <a:srgbClr val="003366"/>
                  </a:solidFill>
                  <a:latin typeface="+mj-lt"/>
                </a:rPr>
                <a:t>медленно</a:t>
              </a:r>
              <a:endParaRPr lang="ru-RU" sz="1600" dirty="0">
                <a:solidFill>
                  <a:srgbClr val="003366"/>
                </a:solidFill>
                <a:latin typeface="+mj-lt"/>
              </a:endParaRPr>
            </a:p>
          </p:txBody>
        </p:sp>
      </p:grpSp>
      <p:sp>
        <p:nvSpPr>
          <p:cNvPr id="15" name="Text Box 117"/>
          <p:cNvSpPr txBox="1">
            <a:spLocks noChangeArrowheads="1"/>
          </p:cNvSpPr>
          <p:nvPr/>
        </p:nvSpPr>
        <p:spPr bwMode="auto">
          <a:xfrm>
            <a:off x="3219450" y="757238"/>
            <a:ext cx="26225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 smtClean="0">
                <a:latin typeface="+mj-lt"/>
              </a:rPr>
              <a:t>Ваша книжная полка</a:t>
            </a:r>
            <a:endParaRPr lang="ru-RU" sz="18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414211" y="3196585"/>
            <a:ext cx="2966303" cy="1424064"/>
            <a:chOff x="5414211" y="4262115"/>
            <a:chExt cx="2966303" cy="1898753"/>
          </a:xfrm>
        </p:grpSpPr>
        <p:pic>
          <p:nvPicPr>
            <p:cNvPr id="1026" name="Picture 2" descr="http://dic.academic.ru/pictures/bse/jpg/029287499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211" y="4262115"/>
              <a:ext cx="2603500" cy="1367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424218" y="5668425"/>
              <a:ext cx="29562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+mj-lt"/>
                </a:rPr>
                <a:t>Городская библиотека</a:t>
              </a:r>
            </a:p>
          </p:txBody>
        </p:sp>
      </p:grp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24 ноября 2017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1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2727"/>
            <a:ext cx="8229600" cy="85725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834628"/>
            <a:ext cx="8226425" cy="385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ru-RU" sz="2000" b="1" dirty="0" err="1" smtClean="0"/>
              <a:t>Временна́я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локальность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10826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Если данные использовались,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ru-RU" sz="1800" b="1" i="1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скорее всего 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они будут использованы в ближайшее время опять</a:t>
            </a:r>
          </a:p>
          <a:p>
            <a:pPr marL="10826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Пример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: </a:t>
            </a:r>
            <a:r>
              <a:rPr lang="ru-RU" sz="1800" dirty="0" smtClean="0">
                <a:solidFill>
                  <a:sysClr val="windowText" lastClr="000000"/>
                </a:solidFill>
                <a:latin typeface="Calibri"/>
              </a:rPr>
              <a:t>код и данные циклов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746125" marR="0" lvl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→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необходимо хранить недавно использованные данные ближе к исполняющим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 устройствам процессора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Пространственная локальность: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0826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Если данные использовались, </a:t>
            </a:r>
            <a:r>
              <a:rPr kumimoji="0" lang="ru-RU" sz="18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скорее</a:t>
            </a:r>
            <a:r>
              <a:rPr kumimoji="0" lang="ru-RU" sz="18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всего</a:t>
            </a:r>
            <a:r>
              <a:rPr kumimoji="0" lang="ru-RU" sz="1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в ближайшее время будут использованы соседние данные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0826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ru-RU" sz="1800" dirty="0" smtClean="0">
                <a:latin typeface="Calibri"/>
              </a:rPr>
              <a:t>Примеры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ru-RU" sz="1800" dirty="0" smtClean="0">
                <a:latin typeface="Calibri"/>
              </a:rPr>
              <a:t>чтение массивов, код без ветвлений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6125" marR="0" lvl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→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можно перемещать данные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больши́ми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блоками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24 ноября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55B3-23EF-4F6D-8525-21FB9747A569}" type="slidenum">
              <a:rPr lang="ru-RU" smtClean="0"/>
              <a:t>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5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0.5|2|5.8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2|9|1.3|1|6.6|13.4|2.5|6.1|8.1|16.5|76.9|48|5.7|16.9|2.7|15|1.7|39.9|23.4|3.4|13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4|1.1|12.7|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3|7.7|35.8|1.3|1.6|20.3|1.6|39.2|9.2|25.9|84.9|28.7|27.6|5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57.1|40.4|42.4|20.4|6.2|46.7|6|140|48.7|16.8|21.3|7.2|328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4|28.3|184.6|19.7|32.4|1.9|24.6|12.6|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17.1|18.2|64|70.2|10.4|42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2|8.5|55.5|38.8|12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7.5|50.9|174.5|43.4|59.5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0.2|35.2|17.4|12.9|49.7|7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2|52.8|7.6|232.7|67.3|41.9|264.1|190.1|179.2|5.3|5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20.5|22.9|41.6|12|173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16.2|46.9|54.2|41.7|19.3|61.3|35.1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5.6|5.8|24|23.7|3.1|34.7|15.1|36.6|3.2|18.5|1.8|97.1|28.9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8.2|9.6|6.5|1.1|21.1|4.3|2.9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6|19.2|2.1|41.3|3.1|1.9|51.2|9.6|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6.6|53.1|17.6|18|32.7|26.1|1.6|22.9|1.5|46.2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7.1|21.2|1.3|1.2|301|3.6|9.4|1.6|1.1|1.8|50.4|3.3|30|66.4|86.7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5024</TotalTime>
  <Words>1855</Words>
  <Application>Microsoft Office PowerPoint</Application>
  <PresentationFormat>On-screen Show (16:9)</PresentationFormat>
  <Paragraphs>1005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MS PGothic</vt:lpstr>
      <vt:lpstr>Arial</vt:lpstr>
      <vt:lpstr>Calibri</vt:lpstr>
      <vt:lpstr>Consolas</vt:lpstr>
      <vt:lpstr>Courier New</vt:lpstr>
      <vt:lpstr>Neo Sans Intel</vt:lpstr>
      <vt:lpstr>Neo Sans Intel Medium</vt:lpstr>
      <vt:lpstr>Verdana</vt:lpstr>
      <vt:lpstr>Wingdings</vt:lpstr>
      <vt:lpstr>Тема Office</vt:lpstr>
      <vt:lpstr>Иерархия памяти современного микропроцессора, принципы работы кэш-памяти и преподкачки данных.</vt:lpstr>
      <vt:lpstr>Краткое содержание</vt:lpstr>
      <vt:lpstr>Литература</vt:lpstr>
      <vt:lpstr>«Memory Wall»</vt:lpstr>
      <vt:lpstr>Иерархия памяти</vt:lpstr>
      <vt:lpstr>Принципы работы кэш-памяти</vt:lpstr>
      <vt:lpstr>Пространственная локальность: пример из логистики</vt:lpstr>
      <vt:lpstr>Временна́я локальность: пример книжной полки</vt:lpstr>
      <vt:lpstr>Выводы</vt:lpstr>
      <vt:lpstr>Устройство кэша</vt:lpstr>
      <vt:lpstr>Отображение памяти</vt:lpstr>
      <vt:lpstr>Интерфейс поиска</vt:lpstr>
      <vt:lpstr>Интерфейс поиска</vt:lpstr>
      <vt:lpstr>Полностью ассоциативный кэш</vt:lpstr>
      <vt:lpstr>Кэш с прямым отображением</vt:lpstr>
      <vt:lpstr>Конфликты отображения</vt:lpstr>
      <vt:lpstr>2-ассоциативный кэш</vt:lpstr>
      <vt:lpstr>2-ассоциативный кэш</vt:lpstr>
      <vt:lpstr>Обобщение: N-ассоциативный кэш</vt:lpstr>
      <vt:lpstr>Производительность</vt:lpstr>
      <vt:lpstr>Три типа промахов (3С)</vt:lpstr>
      <vt:lpstr>Производительность</vt:lpstr>
      <vt:lpstr>Многоуровневый кэш</vt:lpstr>
      <vt:lpstr>Использование временной локальности</vt:lpstr>
      <vt:lpstr>Замещение данных</vt:lpstr>
      <vt:lpstr>Псевдо-LRU</vt:lpstr>
      <vt:lpstr>Контрпример</vt:lpstr>
      <vt:lpstr>Объединение циклов</vt:lpstr>
      <vt:lpstr>Запись в кэш</vt:lpstr>
      <vt:lpstr>Использование пространственной локальности</vt:lpstr>
      <vt:lpstr>Слияние и разбиение массивов</vt:lpstr>
      <vt:lpstr>Перестановка циклов</vt:lpstr>
      <vt:lpstr>Предподкачка</vt:lpstr>
      <vt:lpstr>Метрики</vt:lpstr>
      <vt:lpstr>Загрузка следующей линии</vt:lpstr>
      <vt:lpstr>Вычисление смещения адреса команды</vt:lpstr>
      <vt:lpstr>Обнаружение потока (1)</vt:lpstr>
      <vt:lpstr>Обнаружение потока (2)</vt:lpstr>
      <vt:lpstr>“Stop using linked lists”</vt:lpstr>
      <vt:lpstr>Спасибо за внимание!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keywords>CTPClassification=CTP_NWR:VisualMarkings=</cp:keywords>
  <cp:lastModifiedBy>Kryukov, Pavel I</cp:lastModifiedBy>
  <cp:revision>720</cp:revision>
  <dcterms:created xsi:type="dcterms:W3CDTF">2011-10-24T08:13:52Z</dcterms:created>
  <dcterms:modified xsi:type="dcterms:W3CDTF">2017-11-23T17:54:14Z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  <property fmtid="{D5CDD505-2E9C-101B-9397-08002B2CF9AE}" pid="3" name="TitusGUID">
    <vt:lpwstr>dfe8c8bd-f246-45a9-820e-907fdc36a55c</vt:lpwstr>
  </property>
  <property fmtid="{D5CDD505-2E9C-101B-9397-08002B2CF9AE}" pid="4" name="CTP_TimeStamp">
    <vt:lpwstr>2017-11-23 17:54:14Z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CTP_NWR</vt:lpwstr>
  </property>
</Properties>
</file>