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53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1" r:id="rId6"/>
    <p:sldId id="272" r:id="rId7"/>
    <p:sldId id="273" r:id="rId8"/>
    <p:sldId id="274" r:id="rId9"/>
    <p:sldId id="25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2" r:id="rId3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orient="horz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008"/>
    <a:srgbClr val="B4BABD"/>
    <a:srgbClr val="FFDA00"/>
    <a:srgbClr val="93E2FF"/>
    <a:srgbClr val="FFCC99"/>
    <a:srgbClr val="92D050"/>
    <a:srgbClr val="F37021"/>
    <a:srgbClr val="CBD5EA"/>
    <a:srgbClr val="FFFFFF"/>
    <a:srgbClr val="96D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5" autoAdjust="0"/>
    <p:restoredTop sz="93538" autoAdjust="0"/>
  </p:normalViewPr>
  <p:slideViewPr>
    <p:cSldViewPr snapToGrid="0">
      <p:cViewPr varScale="1">
        <p:scale>
          <a:sx n="168" d="100"/>
          <a:sy n="168" d="100"/>
        </p:scale>
        <p:origin x="384" y="115"/>
      </p:cViewPr>
      <p:guideLst>
        <p:guide orient="horz" pos="576"/>
        <p:guide pos="2280"/>
        <p:guide pos="1968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3475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12/15/2017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0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2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8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94948"/>
            <a:ext cx="8228012" cy="382587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9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034655"/>
            <a:ext cx="4037012" cy="3402806"/>
          </a:xfrm>
        </p:spPr>
        <p:txBody>
          <a:bodyPr/>
          <a:lstStyle>
            <a:lvl1pPr marL="0" indent="0"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34655"/>
            <a:ext cx="4038600" cy="3402806"/>
          </a:xfrm>
        </p:spPr>
        <p:txBody>
          <a:bodyPr/>
          <a:lstStyle>
            <a:lvl1pPr marL="0" indent="0"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1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6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2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5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14085"/>
            <a:ext cx="8229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34655"/>
            <a:ext cx="8228012" cy="340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D39-75B3-41FB-ADA9-265F2197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61" r:id="rId1"/>
    <p:sldLayoutId id="2147486062" r:id="rId2"/>
    <p:sldLayoutId id="2147486063" r:id="rId3"/>
    <p:sldLayoutId id="2147486064" r:id="rId4"/>
    <p:sldLayoutId id="2147486065" r:id="rId5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225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342900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685800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028700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371600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defRPr sz="18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18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259556" indent="-258366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1800" b="0" i="0">
          <a:solidFill>
            <a:schemeClr val="tx1"/>
          </a:solidFill>
          <a:latin typeface="+mj-lt"/>
          <a:cs typeface="Neo Sans Intel"/>
        </a:defRPr>
      </a:lvl2pPr>
      <a:lvl3pPr marL="513160" indent="-2190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50" b="0" i="0">
          <a:solidFill>
            <a:schemeClr val="tx1"/>
          </a:solidFill>
          <a:latin typeface="+mj-lt"/>
          <a:cs typeface="Neo Sans Intel"/>
        </a:defRPr>
      </a:lvl3pPr>
      <a:lvl4pPr marL="772716" indent="-21312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350" b="0" i="0">
          <a:solidFill>
            <a:schemeClr val="tx1"/>
          </a:solidFill>
          <a:latin typeface="+mj-lt"/>
          <a:cs typeface="Neo Sans Intel"/>
        </a:defRPr>
      </a:lvl4pPr>
      <a:lvl5pPr marL="985838" indent="-17264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200" b="0" i="0">
          <a:solidFill>
            <a:schemeClr val="tx1"/>
          </a:solidFill>
          <a:latin typeface="+mj-lt"/>
          <a:cs typeface="Neo Sans Intel"/>
        </a:defRPr>
      </a:lvl5pPr>
      <a:lvl6pPr marL="914400" indent="-1440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200">
          <a:solidFill>
            <a:schemeClr val="tx1"/>
          </a:solidFill>
          <a:latin typeface="+mn-lt"/>
          <a:cs typeface="+mn-cs"/>
        </a:defRPr>
      </a:lvl6pPr>
      <a:lvl7pPr marL="1257300" indent="-1440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200">
          <a:solidFill>
            <a:schemeClr val="tx1"/>
          </a:solidFill>
          <a:latin typeface="+mn-lt"/>
          <a:cs typeface="+mn-cs"/>
        </a:defRPr>
      </a:lvl7pPr>
      <a:lvl8pPr marL="1600200" indent="-1440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200">
          <a:solidFill>
            <a:schemeClr val="tx1"/>
          </a:solidFill>
          <a:latin typeface="+mn-lt"/>
          <a:cs typeface="+mn-cs"/>
        </a:defRPr>
      </a:lvl8pPr>
      <a:lvl9pPr marL="1943100" indent="-1440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ryuk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ru-RU" sz="2800" dirty="0" smtClean="0"/>
              <a:t>Внеочередное исполнение команд в современном </a:t>
            </a:r>
            <a:r>
              <a:rPr lang="ru-RU" sz="2800" dirty="0" err="1" smtClean="0"/>
              <a:t>суперскалярном</a:t>
            </a:r>
            <a:r>
              <a:rPr lang="ru-RU" sz="2800" dirty="0" smtClean="0"/>
              <a:t> процессоре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848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 smtClean="0"/>
              <a:t>Павел Крюков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 smtClean="0"/>
              <a:t>15 декабря 2017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pavel.kryukov@phystech.edu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4025" y="655130"/>
            <a:ext cx="61722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ysClr val="windowText" lastClr="000000"/>
                </a:solidFill>
              </a:rPr>
              <a:t>Many mechanisms rely on original program order and unambiguous architectural state</a:t>
            </a:r>
          </a:p>
          <a:p>
            <a:pPr lvl="1">
              <a:spcBef>
                <a:spcPts val="750"/>
              </a:spcBef>
              <a:defRPr/>
            </a:pPr>
            <a:r>
              <a:rPr lang="en-US" sz="1650" b="1" dirty="0">
                <a:solidFill>
                  <a:sysClr val="windowText" lastClr="000000"/>
                </a:solidFill>
              </a:rPr>
              <a:t>Precise exceptions: </a:t>
            </a:r>
            <a:r>
              <a:rPr lang="en-US" sz="1650" dirty="0">
                <a:solidFill>
                  <a:sysClr val="windowText" lastClr="000000"/>
                </a:solidFill>
              </a:rPr>
              <a:t>nothing after instruction caused an exception can be executed</a:t>
            </a:r>
          </a:p>
          <a:p>
            <a:pPr marL="559594" indent="0">
              <a:spcBef>
                <a:spcPts val="450"/>
              </a:spcBef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9594" lvl="1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r5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r4 /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marL="559594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r6</a:t>
            </a:r>
            <a:endParaRPr lang="en-US" sz="18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800"/>
              </a:spcBef>
              <a:defRPr/>
            </a:pPr>
            <a:r>
              <a:rPr lang="en-US" sz="1650" b="1" dirty="0">
                <a:solidFill>
                  <a:sysClr val="windowText" lastClr="000000"/>
                </a:solidFill>
              </a:rPr>
              <a:t>Interrupts:</a:t>
            </a:r>
            <a:r>
              <a:rPr lang="ru-RU" sz="1650" b="1" dirty="0">
                <a:solidFill>
                  <a:sysClr val="windowText" lastClr="000000"/>
                </a:solidFill>
              </a:rPr>
              <a:t> </a:t>
            </a:r>
            <a:r>
              <a:rPr lang="en-US" sz="1650" dirty="0">
                <a:solidFill>
                  <a:sysClr val="windowText" lastClr="000000"/>
                </a:solidFill>
              </a:rPr>
              <a:t>need to save the arch state to be able to correctly restart the program lately</a:t>
            </a:r>
          </a:p>
          <a:p>
            <a:pPr marL="559594" indent="0">
              <a:spcBef>
                <a:spcPts val="450"/>
              </a:spcBef>
              <a:buNone/>
              <a:defRPr/>
            </a:pPr>
            <a:r>
              <a:rPr lang="en-US" sz="15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15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5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5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1500" dirty="0">
                <a:solidFill>
                  <a:srgbClr val="B4BABD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1500" dirty="0">
              <a:solidFill>
                <a:srgbClr val="B4BA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9594" indent="0">
              <a:spcBef>
                <a:spcPts val="450"/>
              </a:spcBef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5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9594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r6</a:t>
            </a:r>
          </a:p>
          <a:p>
            <a:pPr lvl="1">
              <a:spcBef>
                <a:spcPts val="1350"/>
              </a:spcBef>
            </a:pPr>
            <a:r>
              <a:rPr lang="en-US" sz="1650" b="1" dirty="0">
                <a:solidFill>
                  <a:sysClr val="windowText" lastClr="000000"/>
                </a:solidFill>
              </a:rPr>
              <a:t>And others…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40086" y="1944361"/>
            <a:ext cx="4418013" cy="753881"/>
          </a:xfrm>
          <a:prstGeom prst="wedgeRoundRectCallout">
            <a:avLst>
              <a:gd name="adj1" fmla="val -58960"/>
              <a:gd name="adj2" fmla="val -388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Instructions were executed in the following order: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sz="12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→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2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→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(2). </a:t>
            </a: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Then,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 led to exception. </a:t>
            </a:r>
            <a:endParaRPr lang="en-US" i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232944" y="3537000"/>
            <a:ext cx="4254723" cy="797162"/>
          </a:xfrm>
          <a:prstGeom prst="wedgeRoundRectCallout">
            <a:avLst>
              <a:gd name="adj1" fmla="val -57458"/>
              <a:gd name="adj2" fmla="val -3270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and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were executed, but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not. Then, interrupt occurred. </a:t>
            </a:r>
            <a:r>
              <a:rPr lang="en-US" i="1" kern="0" dirty="0" smtClean="0">
                <a:solidFill>
                  <a:srgbClr val="FFFFFF"/>
                </a:solidFill>
                <a:latin typeface="Calibri"/>
              </a:rPr>
              <a:t>From what IP</a:t>
            </a:r>
            <a:r>
              <a:rPr lang="ru-RU" i="1" kern="0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i="1" kern="0" dirty="0" smtClean="0">
                <a:solidFill>
                  <a:srgbClr val="FFFFFF"/>
                </a:solidFill>
                <a:latin typeface="Calibri"/>
              </a:rPr>
              <a:t>to restart? What to save?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1244" y="3539940"/>
            <a:ext cx="1878806" cy="292894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1500" dirty="0">
              <a:solidFill>
                <a:srgbClr val="061922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9430" y="2391763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5806" y="4028588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763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/>
      <p:bldP spid="16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91312" y="736154"/>
            <a:ext cx="8314944" cy="23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Solution: </a:t>
            </a:r>
            <a:r>
              <a:rPr lang="en-US" sz="2000" dirty="0">
                <a:solidFill>
                  <a:sysClr val="windowText" lastClr="000000"/>
                </a:solidFill>
              </a:rPr>
              <a:t>support two state, speculative and architectural</a:t>
            </a:r>
          </a:p>
          <a:p>
            <a:pPr>
              <a:spcBef>
                <a:spcPts val="9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Update arch state in program order using special buffer called ROB (</a:t>
            </a:r>
            <a:r>
              <a:rPr lang="en-US" sz="2000" b="1" dirty="0">
                <a:solidFill>
                  <a:sysClr val="windowText" lastClr="000000"/>
                </a:solidFill>
              </a:rPr>
              <a:t>r</a:t>
            </a:r>
            <a:r>
              <a:rPr lang="en-US" sz="2000" dirty="0">
                <a:solidFill>
                  <a:sysClr val="windowText" lastClr="000000"/>
                </a:solidFill>
              </a:rPr>
              <a:t>e</a:t>
            </a:r>
            <a:r>
              <a:rPr lang="en-US" sz="2000" b="1" dirty="0">
                <a:solidFill>
                  <a:sysClr val="windowText" lastClr="000000"/>
                </a:solidFill>
              </a:rPr>
              <a:t>o</a:t>
            </a:r>
            <a:r>
              <a:rPr lang="en-US" sz="2000" dirty="0">
                <a:solidFill>
                  <a:sysClr val="windowText" lastClr="000000"/>
                </a:solidFill>
              </a:rPr>
              <a:t>rder </a:t>
            </a: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  <a:r>
              <a:rPr lang="en-US" sz="2000" dirty="0">
                <a:solidFill>
                  <a:sysClr val="windowText" lastClr="000000"/>
                </a:solidFill>
              </a:rPr>
              <a:t>uffer) or </a:t>
            </a:r>
            <a:r>
              <a:rPr lang="en-US" sz="2000" b="1" dirty="0">
                <a:solidFill>
                  <a:sysClr val="windowText" lastClr="000000"/>
                </a:solidFill>
              </a:rPr>
              <a:t>instruction window</a:t>
            </a:r>
          </a:p>
          <a:p>
            <a:pPr lvl="1"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Instructions written and stored in-order</a:t>
            </a:r>
          </a:p>
          <a:p>
            <a:pPr lvl="1"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Instruction leaves ROB (retired) and update arch state only if it is the oldest one and has been executed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Circular Arrow 3"/>
          <p:cNvSpPr/>
          <p:nvPr/>
        </p:nvSpPr>
        <p:spPr>
          <a:xfrm rot="17318471" flipH="1">
            <a:off x="4128059" y="3426938"/>
            <a:ext cx="510929" cy="567612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ircular Arrow 4"/>
          <p:cNvSpPr/>
          <p:nvPr/>
        </p:nvSpPr>
        <p:spPr>
          <a:xfrm rot="17571999" flipV="1">
            <a:off x="4068750" y="3462546"/>
            <a:ext cx="510929" cy="567612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ircular Arrow 5"/>
          <p:cNvSpPr/>
          <p:nvPr/>
        </p:nvSpPr>
        <p:spPr>
          <a:xfrm rot="17318471" flipH="1">
            <a:off x="4127229" y="3423908"/>
            <a:ext cx="510929" cy="567612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ircular Arrow 6"/>
          <p:cNvSpPr/>
          <p:nvPr/>
        </p:nvSpPr>
        <p:spPr>
          <a:xfrm rot="17571999" flipV="1">
            <a:off x="4072365" y="3465056"/>
            <a:ext cx="510929" cy="567612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10256" y="3149725"/>
            <a:ext cx="294038" cy="126017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59174" y="2887755"/>
            <a:ext cx="1241818" cy="649956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Retirement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7492" y="2881704"/>
            <a:ext cx="1490792" cy="660425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C0504D">
                    <a:lumMod val="50000"/>
                  </a:srgbClr>
                </a:solidFill>
                <a:latin typeface="Calibri"/>
              </a:rPr>
              <a:t> Instruction window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95332" y="3894775"/>
            <a:ext cx="1491582" cy="660875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C0504D">
                    <a:lumMod val="50000"/>
                  </a:srgbClr>
                </a:solidFill>
                <a:latin typeface="Calibri"/>
              </a:rPr>
              <a:t>Out-of-order execution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83398" y="3149725"/>
            <a:ext cx="294038" cy="126017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3571" y="2887755"/>
            <a:ext cx="939827" cy="649956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Fetch </a:t>
            </a: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&amp;</a:t>
            </a: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 Decode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848" y="2938865"/>
            <a:ext cx="156940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code</a:t>
            </a:r>
          </a:p>
        </p:txBody>
      </p:sp>
      <p:sp>
        <p:nvSpPr>
          <p:cNvPr id="15" name="Notched Right Arrow 56"/>
          <p:cNvSpPr/>
          <p:nvPr/>
        </p:nvSpPr>
        <p:spPr>
          <a:xfrm>
            <a:off x="1966033" y="3101653"/>
            <a:ext cx="252395" cy="199862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9162" y="2842506"/>
            <a:ext cx="162260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</a:t>
            </a: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execution</a:t>
            </a:r>
          </a:p>
        </p:txBody>
      </p:sp>
      <p:sp>
        <p:nvSpPr>
          <p:cNvPr id="17" name="Notched Right Arrow 56"/>
          <p:cNvSpPr/>
          <p:nvPr/>
        </p:nvSpPr>
        <p:spPr>
          <a:xfrm>
            <a:off x="6817002" y="3105523"/>
            <a:ext cx="252395" cy="199862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743701" y="4132753"/>
            <a:ext cx="1180867" cy="675539"/>
            <a:chOff x="7554441" y="5615506"/>
            <a:chExt cx="1574489" cy="900718"/>
          </a:xfrm>
        </p:grpSpPr>
        <p:grpSp>
          <p:nvGrpSpPr>
            <p:cNvPr id="19" name="Group 18"/>
            <p:cNvGrpSpPr/>
            <p:nvPr/>
          </p:nvGrpSpPr>
          <p:grpSpPr>
            <a:xfrm>
              <a:off x="7662433" y="5916630"/>
              <a:ext cx="1466497" cy="599594"/>
              <a:chOff x="1446813" y="5423102"/>
              <a:chExt cx="2483575" cy="101543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52406" y="5423102"/>
                <a:ext cx="1777982" cy="521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</a:rPr>
                  <a:t>Out-of-order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37164" y="5917309"/>
                <a:ext cx="1285708" cy="521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</a:rPr>
                  <a:t>In-order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54441" y="5615506"/>
              <a:ext cx="8211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Legend:</a:t>
              </a: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1853184" y="3974340"/>
            <a:ext cx="1348675" cy="560202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Speculative state</a:t>
            </a:r>
            <a:endParaRPr lang="ru-RU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5453048" y="3770159"/>
            <a:ext cx="1097761" cy="560202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prstClr val="black"/>
                </a:solidFill>
                <a:latin typeface="Calibri"/>
              </a:rPr>
              <a:t>Architectural state</a:t>
            </a:r>
            <a:endParaRPr lang="ru-RU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461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25" grpId="0" animBg="1"/>
      <p:bldP spid="26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Checking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371600" y="2693755"/>
            <a:ext cx="4833505" cy="34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50" dirty="0">
                <a:solidFill>
                  <a:sysClr val="windowText" lastClr="000000"/>
                </a:solidFill>
              </a:rPr>
              <a:t>For each source check readiness of its producer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0651" y="1132751"/>
            <a:ext cx="5554980" cy="576072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07451" y="1334681"/>
            <a:ext cx="310304" cy="177308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40756" y="1337467"/>
            <a:ext cx="310304" cy="177308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7139" y="1100931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Fetch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0894" y="107539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Retire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2679" y="530102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</a:rPr>
              <a:t>HW instruction </a:t>
            </a:r>
            <a:r>
              <a:rPr lang="en-US" dirty="0" smtClean="0">
                <a:solidFill>
                  <a:srgbClr val="C0504D">
                    <a:lumMod val="50000"/>
                  </a:srgbClr>
                </a:solidFill>
                <a:latin typeface="Calibri"/>
              </a:rPr>
              <a:t>window (ROB)</a:t>
            </a:r>
            <a:endParaRPr lang="en-US" dirty="0">
              <a:solidFill>
                <a:srgbClr val="C0504D">
                  <a:lumMod val="50000"/>
                </a:srgbClr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55036" y="1177523"/>
            <a:ext cx="4371658" cy="495300"/>
            <a:chOff x="2416048" y="1915890"/>
            <a:chExt cx="5828877" cy="660400"/>
          </a:xfrm>
        </p:grpSpPr>
        <p:sp>
          <p:nvSpPr>
            <p:cNvPr id="11" name="Rectangle 10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10728" y="2247809"/>
            <a:ext cx="1724286" cy="911382"/>
            <a:chOff x="6939135" y="2923316"/>
            <a:chExt cx="2299048" cy="1215176"/>
          </a:xfrm>
        </p:grpSpPr>
        <p:sp>
          <p:nvSpPr>
            <p:cNvPr id="27" name="Rectangle 26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3764" y="3224443"/>
              <a:ext cx="17744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Ready, but not executed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5328" y="3516262"/>
              <a:ext cx="7976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Executes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9135" y="2923316"/>
              <a:ext cx="82116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Legend: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334" y="3830716"/>
              <a:ext cx="120994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Not ready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60401" y="1177523"/>
            <a:ext cx="236220" cy="4953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525157" y="1832975"/>
            <a:ext cx="1666099" cy="751548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kern="0" dirty="0">
                <a:solidFill>
                  <a:srgbClr val="4BACC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25" kern="0" dirty="0">
              <a:solidFill>
                <a:srgbClr val="4BACC6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426983" y="1824659"/>
            <a:ext cx="819089" cy="315757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4BACC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en-US" sz="105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05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125" kern="0" dirty="0">
              <a:solidFill>
                <a:srgbClr val="8064A2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49321" y="848606"/>
            <a:ext cx="4371658" cy="265326"/>
            <a:chOff x="2408428" y="1477334"/>
            <a:chExt cx="5828877" cy="353768"/>
          </a:xfrm>
        </p:grpSpPr>
        <p:sp>
          <p:nvSpPr>
            <p:cNvPr id="38" name="Rectangle 37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9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14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654686" y="848606"/>
            <a:ext cx="236220" cy="26532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15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5862679" y="1817834"/>
            <a:ext cx="1292891" cy="315757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200" kern="0" dirty="0">
                <a:solidFill>
                  <a:srgbClr val="4BACC6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…</a:t>
            </a:r>
            <a:endParaRPr lang="en-US" kern="0" dirty="0" smtClean="0">
              <a:solidFill>
                <a:srgbClr val="8064A2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489698" y="1825978"/>
            <a:ext cx="1324058" cy="595451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200" kern="0" dirty="0">
              <a:solidFill>
                <a:srgbClr val="8064A2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25" kern="0" dirty="0">
              <a:solidFill>
                <a:srgbClr val="4BACC6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5106" y="2127073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92D050"/>
                </a:solidFill>
                <a:latin typeface="Calibri"/>
              </a:rPr>
              <a:t>ready</a:t>
            </a:r>
            <a:endParaRPr lang="ru-RU" sz="1200" b="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5399" y="2310159"/>
            <a:ext cx="80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E46C0A"/>
                </a:solidFill>
                <a:latin typeface="Calibri"/>
              </a:rPr>
              <a:t>not ready</a:t>
            </a:r>
            <a:endParaRPr lang="ru-RU" sz="1200" b="1" dirty="0">
              <a:solidFill>
                <a:srgbClr val="E46C0A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3292" y="211957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.., #15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62965" y="2133314"/>
            <a:ext cx="755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17874" y="2122497"/>
            <a:ext cx="907621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25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125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71600" y="2981936"/>
            <a:ext cx="6500590" cy="57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spcBef>
                <a:spcPct val="20000"/>
              </a:spcBef>
              <a:buFont typeface="Arial" charset="0"/>
              <a:buChar char="–"/>
            </a:pPr>
            <a:r>
              <a:rPr lang="en-US" sz="1425" dirty="0">
                <a:solidFill>
                  <a:prstClr val="black"/>
                </a:solidFill>
                <a:latin typeface="Calibri"/>
              </a:rPr>
              <a:t>If both sources are ready then instruction is ready</a:t>
            </a:r>
          </a:p>
          <a:p>
            <a:pPr marL="557213" lvl="1" indent="-214313">
              <a:spcBef>
                <a:spcPct val="20000"/>
              </a:spcBef>
              <a:buFont typeface="Arial" charset="0"/>
              <a:buChar char="–"/>
            </a:pPr>
            <a:r>
              <a:rPr lang="en-US" sz="1425" dirty="0">
                <a:solidFill>
                  <a:prstClr val="black"/>
                </a:solidFill>
                <a:latin typeface="Calibri"/>
              </a:rPr>
              <a:t>If a source is not ready, write the instr# into the consumer list of producer</a:t>
            </a:r>
            <a:endParaRPr lang="ru-RU" sz="142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1407451" y="3595186"/>
            <a:ext cx="6106880" cy="63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50" dirty="0">
                <a:solidFill>
                  <a:prstClr val="black"/>
                </a:solidFill>
              </a:rPr>
              <a:t>When instruction becomes ready, it says its consumers that their sources become ready too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62054" y="1906557"/>
            <a:ext cx="354584" cy="184666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200" dirty="0">
              <a:solidFill>
                <a:srgbClr val="061922"/>
              </a:solidFill>
            </a:endParaRP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604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34" grpId="0" animBg="1"/>
      <p:bldP spid="35" grpId="0" animBg="1"/>
      <p:bldP spid="36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7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9872" y="785813"/>
            <a:ext cx="8089392" cy="406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In short, the larger window → the better</a:t>
            </a:r>
          </a:p>
          <a:p>
            <a:pPr lvl="1">
              <a:spcBef>
                <a:spcPts val="45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Find more independent instructions</a:t>
            </a:r>
          </a:p>
          <a:p>
            <a:pPr lvl="1">
              <a:spcBef>
                <a:spcPts val="45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Hide longer latencies (e.g., cache misses, long operations)</a:t>
            </a:r>
          </a:p>
          <a:p>
            <a:pPr>
              <a:spcBef>
                <a:spcPts val="135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Example</a:t>
            </a:r>
          </a:p>
          <a:p>
            <a:pPr lvl="1">
              <a:spcBef>
                <a:spcPts val="45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The modern CPU has a window of 200 instructions</a:t>
            </a:r>
          </a:p>
          <a:p>
            <a:pPr lvl="1">
              <a:spcBef>
                <a:spcPts val="45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If we want execute 4 instruction per cycle, then we can hide latency of 50 cycles</a:t>
            </a:r>
          </a:p>
          <a:p>
            <a:pPr lvl="1">
              <a:spcBef>
                <a:spcPts val="45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It is enough to hide L1 and L2 misses, but not L3 miss (≈200 cycles)</a:t>
            </a:r>
          </a:p>
          <a:p>
            <a:pPr>
              <a:spcBef>
                <a:spcPts val="18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But, there are limitations to find independent instructions in a large window:</a:t>
            </a:r>
          </a:p>
          <a:p>
            <a:pPr lvl="1">
              <a:spcBef>
                <a:spcPts val="450"/>
              </a:spcBef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branches</a:t>
            </a:r>
            <a:r>
              <a:rPr lang="en-US" sz="2000" dirty="0">
                <a:solidFill>
                  <a:sysClr val="windowText" lastClr="000000"/>
                </a:solidFill>
              </a:rPr>
              <a:t> and </a:t>
            </a:r>
            <a:r>
              <a:rPr lang="en-US" sz="2000" b="1" dirty="0">
                <a:solidFill>
                  <a:sysClr val="windowText" lastClr="000000"/>
                </a:solidFill>
              </a:rPr>
              <a:t>false dependencies</a:t>
            </a: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047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Branches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71102" y="740405"/>
            <a:ext cx="6184306" cy="113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How to fill a large window from a single sequential instruction stream in presence of branches?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11246" y="1872818"/>
            <a:ext cx="5554980" cy="576072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0266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398046" y="2074748"/>
            <a:ext cx="310304" cy="177308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431352" y="2077534"/>
            <a:ext cx="310304" cy="177308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734" y="184099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Fetch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1490" y="1815459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Retire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4991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9716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2976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7701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2426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7151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7346" y="1907107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7299" y="1907870"/>
            <a:ext cx="236220" cy="4953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1070" y="1907942"/>
            <a:ext cx="236220" cy="4953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9716" y="1907179"/>
            <a:ext cx="236220" cy="4953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4991" y="1907107"/>
            <a:ext cx="236220" cy="4953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Line Callout 2 (No Border) 20"/>
          <p:cNvSpPr/>
          <p:nvPr/>
        </p:nvSpPr>
        <p:spPr>
          <a:xfrm>
            <a:off x="5017151" y="1240334"/>
            <a:ext cx="1250246" cy="459486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Branch with unknown condition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43101" y="2887510"/>
            <a:ext cx="4196096" cy="415498"/>
            <a:chOff x="1066800" y="4099110"/>
            <a:chExt cx="5594795" cy="553996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2663131" y="4099110"/>
              <a:ext cx="2659884" cy="5539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All subsequent instructions are fetch according to prediction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23138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27863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2588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7313" y="1907870"/>
            <a:ext cx="236220" cy="4953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5712" y="172749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3518" y="1907179"/>
            <a:ext cx="2006609" cy="495300"/>
            <a:chOff x="3942969" y="5488902"/>
            <a:chExt cx="2675478" cy="660400"/>
          </a:xfrm>
        </p:grpSpPr>
        <p:sp>
          <p:nvSpPr>
            <p:cNvPr id="31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935481" y="2824286"/>
            <a:ext cx="4466114" cy="62484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Line Callout 2 (No Border) 36"/>
          <p:cNvSpPr/>
          <p:nvPr/>
        </p:nvSpPr>
        <p:spPr>
          <a:xfrm>
            <a:off x="4924454" y="3241862"/>
            <a:ext cx="1250246" cy="459486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9428"/>
              <a:gd name="adj5" fmla="val -60055"/>
              <a:gd name="adj6" fmla="val 44998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Speculatively fetched instructions can be executed too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97299" y="1908536"/>
            <a:ext cx="236220" cy="4953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24454" y="2927851"/>
            <a:ext cx="1477140" cy="77349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6267397" y="3136706"/>
            <a:ext cx="1250246" cy="459486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916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Verify the branch prediction</a:t>
            </a:r>
          </a:p>
        </p:txBody>
      </p:sp>
      <p:sp>
        <p:nvSpPr>
          <p:cNvPr id="41" name="Right Brace 40"/>
          <p:cNvSpPr/>
          <p:nvPr/>
        </p:nvSpPr>
        <p:spPr>
          <a:xfrm rot="5400000">
            <a:off x="3981282" y="728039"/>
            <a:ext cx="138782" cy="4230385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Line Callout 2 (No Border) 41"/>
          <p:cNvSpPr/>
          <p:nvPr/>
        </p:nvSpPr>
        <p:spPr>
          <a:xfrm>
            <a:off x="3188017" y="3125276"/>
            <a:ext cx="2113932" cy="459486"/>
          </a:xfrm>
          <a:prstGeom prst="callout2">
            <a:avLst>
              <a:gd name="adj1" fmla="val 13507"/>
              <a:gd name="adj2" fmla="val 43362"/>
              <a:gd name="adj3" fmla="val -7784"/>
              <a:gd name="adj4" fmla="val 41251"/>
              <a:gd name="adj5" fmla="val -37668"/>
              <a:gd name="adj6" fmla="val 41013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If prediction was wrong, </a:t>
            </a:r>
            <a:r>
              <a:rPr lang="en-US" sz="105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all</a:t>
            </a:r>
            <a:r>
              <a:rPr lang="en-US" sz="10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the subsequent instructions are deleted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83822" y="1888506"/>
            <a:ext cx="2811780" cy="531837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libri"/>
                </a:rPr>
                <a:t>deleted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811246" y="2756666"/>
            <a:ext cx="5620106" cy="12666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23520" y="2684182"/>
            <a:ext cx="6184306" cy="203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>
            <a:lvl1pPr marL="342866" indent="-34286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6" indent="-28572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8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How harmful branches are?</a:t>
            </a:r>
          </a:p>
          <a:p>
            <a:pPr marL="557213" lvl="1" indent="-214313">
              <a:spcBef>
                <a:spcPts val="450"/>
              </a:spcBef>
            </a:pPr>
            <a:r>
              <a:rPr lang="en-US" sz="1500" dirty="0">
                <a:solidFill>
                  <a:sysClr val="windowText" lastClr="000000"/>
                </a:solidFill>
              </a:rPr>
              <a:t>In average, each 5th instruction is a branch</a:t>
            </a:r>
          </a:p>
          <a:p>
            <a:pPr marL="557213" lvl="1" indent="-214313">
              <a:spcBef>
                <a:spcPts val="450"/>
              </a:spcBef>
            </a:pPr>
            <a:r>
              <a:rPr lang="en-US" sz="1500" dirty="0">
                <a:solidFill>
                  <a:sysClr val="windowText" lastClr="000000"/>
                </a:solidFill>
              </a:rPr>
              <a:t>Assume accuracy of prediction is 90% </a:t>
            </a:r>
            <a:r>
              <a:rPr lang="en-US" sz="1500" dirty="0">
                <a:solidFill>
                  <a:srgbClr val="939598">
                    <a:lumMod val="60000"/>
                    <a:lumOff val="40000"/>
                  </a:srgbClr>
                </a:solidFill>
              </a:rPr>
              <a:t>(looks high, isn’t it?)</a:t>
            </a:r>
          </a:p>
          <a:p>
            <a:pPr marL="557213" lvl="1" indent="-214313">
              <a:spcBef>
                <a:spcPts val="450"/>
              </a:spcBef>
            </a:pPr>
            <a:r>
              <a:rPr lang="en-US" sz="1500" dirty="0">
                <a:solidFill>
                  <a:sysClr val="windowText" lastClr="000000"/>
                </a:solidFill>
              </a:rPr>
              <a:t>The probability that 100th instruction in the window will not be removed is (90%)^20 = </a:t>
            </a:r>
            <a:r>
              <a:rPr lang="en-US" sz="1500" dirty="0">
                <a:solidFill>
                  <a:srgbClr val="FF0000"/>
                </a:solidFill>
              </a:rPr>
              <a:t>12%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Accuracy of branch prediction is very important for Out</a:t>
            </a:r>
            <a:r>
              <a:rPr lang="ru-RU" sz="1800" dirty="0">
                <a:solidFill>
                  <a:srgbClr val="061922"/>
                </a:solidFill>
              </a:rPr>
              <a:t>‑</a:t>
            </a:r>
            <a:r>
              <a:rPr lang="en-US" sz="1800" dirty="0">
                <a:solidFill>
                  <a:prstClr val="black"/>
                </a:solidFill>
              </a:rPr>
              <a:t>Of</a:t>
            </a:r>
            <a:r>
              <a:rPr lang="ru-RU" sz="1800" dirty="0">
                <a:solidFill>
                  <a:srgbClr val="061922"/>
                </a:solidFill>
              </a:rPr>
              <a:t>‑</a:t>
            </a:r>
            <a:r>
              <a:rPr lang="en-US" sz="1800" dirty="0">
                <a:solidFill>
                  <a:prstClr val="black"/>
                </a:solidFill>
              </a:rPr>
              <a:t>Order Execution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11143" y="969926"/>
            <a:ext cx="278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1922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rgbClr val="061922"/>
                </a:solidFill>
                <a:latin typeface="Calibri"/>
              </a:rPr>
              <a:t>Using </a:t>
            </a:r>
            <a:r>
              <a:rPr lang="en-US" b="1" dirty="0">
                <a:solidFill>
                  <a:srgbClr val="061922"/>
                </a:solidFill>
                <a:latin typeface="Calibri"/>
              </a:rPr>
              <a:t>branch prediction</a:t>
            </a:r>
            <a:r>
              <a:rPr lang="en-US" dirty="0">
                <a:solidFill>
                  <a:srgbClr val="061922"/>
                </a:solidFill>
                <a:latin typeface="Calibri"/>
              </a:rPr>
              <a:t>!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0349" y="3817934"/>
            <a:ext cx="2651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defRPr/>
            </a:pPr>
            <a:r>
              <a:rPr lang="en-US" sz="1500" dirty="0">
                <a:solidFill>
                  <a:srgbClr val="939598">
                    <a:lumMod val="60000"/>
                    <a:lumOff val="40000"/>
                  </a:srgbClr>
                </a:solidFill>
                <a:latin typeface="Calibri"/>
              </a:rPr>
              <a:t>(e.g., (99%)^20 = 82%)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06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3.88889E-6 -1.48148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8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5.55556E-7 -1.48148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5 -0.00046 L 5E-6 -1.48148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1 -0.00046 L 3.33333E-6 -1.48148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-4.72222E-6 -1.48148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7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8.33333E-7 -1.48148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4 -0.00023 L -3.61111E-6 -1.48148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4 0.00116 L 1.94444E-6 -1.48148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66 -0.00023 L 3.88889E-6 -1.48148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8 -0.00023 L -5.55556E-7 -1.48148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5 -0.00023 L 5E-6 -1.48148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1 0.0007 L 5.55556E-7 -1.48148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8333 -1.48148E-6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1.48148E-6 L 0.12674 -1.48148E-6 " pathEditMode="relative" rAng="0" ptsTypes="AA">
                                      <p:cBhvr>
                                        <p:cTn id="143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-1.48148E-6 L 0.17084 -1.48148E-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8" grpId="0"/>
      <p:bldP spid="50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False </a:t>
            </a:r>
            <a:r>
              <a:rPr lang="en-US" dirty="0" smtClean="0"/>
              <a:t>dependencies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track not only true </a:t>
            </a:r>
            <a:r>
              <a:rPr lang="en-US" sz="2400" dirty="0" smtClean="0"/>
              <a:t>dependences</a:t>
            </a:r>
            <a:endParaRPr lang="ru-RU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5211" y="1760081"/>
            <a:ext cx="2130711" cy="153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675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* R3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8685" y="1215402"/>
            <a:ext cx="36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 dependence (</a:t>
            </a:r>
            <a:r>
              <a:rPr lang="en-US" b="1" dirty="0" smtClean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ead-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rite)</a:t>
            </a:r>
            <a:endParaRPr lang="ru-RU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8685" y="2369183"/>
            <a:ext cx="376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False </a:t>
            </a:r>
            <a:r>
              <a:rPr lang="en-US" dirty="0" smtClean="0">
                <a:latin typeface="+mj-lt"/>
              </a:rPr>
              <a:t>dependence (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rite)</a:t>
            </a:r>
            <a:endParaRPr lang="ru-RU" dirty="0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9372" y="1523675"/>
            <a:ext cx="247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1370" y="2648226"/>
            <a:ext cx="2342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3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6572" y="3724579"/>
            <a:ext cx="364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Anti-</a:t>
            </a:r>
            <a:r>
              <a:rPr lang="en-US" dirty="0" smtClean="0">
                <a:latin typeface="+mj-lt"/>
              </a:rPr>
              <a:t>dependence (</a:t>
            </a:r>
            <a:r>
              <a:rPr lang="en-US" b="1" dirty="0" smtClean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rite-</a:t>
            </a:r>
            <a:r>
              <a:rPr lang="en-US" b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fter-</a:t>
            </a:r>
            <a:r>
              <a:rPr lang="en-US" b="1" dirty="0" smtClean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ead)</a:t>
            </a:r>
            <a:endParaRPr lang="ru-RU" dirty="0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257" y="4003622"/>
            <a:ext cx="179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099264" y="1782291"/>
            <a:ext cx="262890" cy="107156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5019651" y="4291470"/>
            <a:ext cx="268605" cy="110226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4928688" y="2875511"/>
            <a:ext cx="225266" cy="206960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837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False Dependencies</a:t>
            </a:r>
            <a:endParaRPr lang="ru-RU" dirty="0"/>
          </a:p>
        </p:txBody>
      </p:sp>
      <p:sp>
        <p:nvSpPr>
          <p:cNvPr id="3" name="Arc 2"/>
          <p:cNvSpPr/>
          <p:nvPr/>
        </p:nvSpPr>
        <p:spPr>
          <a:xfrm>
            <a:off x="5557151" y="1127698"/>
            <a:ext cx="614105" cy="563834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14612" y="1132821"/>
            <a:ext cx="2657389" cy="17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r2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15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603051" y="2964045"/>
            <a:ext cx="2712153" cy="4154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Out-of-order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486" y="740406"/>
            <a:ext cx="1181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62404" y="740406"/>
            <a:ext cx="2488790" cy="2102807"/>
            <a:chOff x="4959205" y="1082458"/>
            <a:chExt cx="3318387" cy="2803742"/>
          </a:xfrm>
        </p:grpSpPr>
        <p:sp>
          <p:nvSpPr>
            <p:cNvPr id="8" name="Oval 7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1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3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4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2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6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76529" y="2336957"/>
              <a:ext cx="583920" cy="586982"/>
              <a:chOff x="5676529" y="2125986"/>
              <a:chExt cx="583920" cy="58698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9" name="Rectangle 28"/>
              <p:cNvSpPr/>
              <p:nvPr/>
            </p:nvSpPr>
            <p:spPr>
              <a:xfrm>
                <a:off x="5676529" y="2220525"/>
                <a:ext cx="5839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rgbClr val="CC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54890" y="2318990"/>
              <a:ext cx="583920" cy="604949"/>
              <a:chOff x="6654890" y="2108019"/>
              <a:chExt cx="583920" cy="604949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6654890" y="2220526"/>
                <a:ext cx="583920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lang="ru-RU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60437" y="2417803"/>
              <a:ext cx="717155" cy="560974"/>
              <a:chOff x="7560437" y="2206832"/>
              <a:chExt cx="717155" cy="56097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7560437" y="2206832"/>
                <a:ext cx="108025" cy="31475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5" name="Rectangle 24"/>
              <p:cNvSpPr/>
              <p:nvPr/>
            </p:nvSpPr>
            <p:spPr>
              <a:xfrm>
                <a:off x="7693673" y="2275363"/>
                <a:ext cx="5839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rgbClr val="FF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lang="ru-RU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933997" y="3181006"/>
              <a:ext cx="716764" cy="567122"/>
              <a:chOff x="6933997" y="2970035"/>
              <a:chExt cx="716764" cy="56712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6933997" y="2970035"/>
                <a:ext cx="317067" cy="37257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3" name="Rectangle 22"/>
              <p:cNvSpPr/>
              <p:nvPr/>
            </p:nvSpPr>
            <p:spPr>
              <a:xfrm>
                <a:off x="7066841" y="3044715"/>
                <a:ext cx="583920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rgbClr val="9900CC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lang="ru-RU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69987" y="3105415"/>
              <a:ext cx="615493" cy="642714"/>
              <a:chOff x="6069987" y="2894444"/>
              <a:chExt cx="615493" cy="64271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1" name="Rectangle 20"/>
              <p:cNvSpPr/>
              <p:nvPr/>
            </p:nvSpPr>
            <p:spPr>
              <a:xfrm>
                <a:off x="6069987" y="3044715"/>
                <a:ext cx="5839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rgbClr val="00CC00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lang="ru-RU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59205" y="1082458"/>
              <a:ext cx="268492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00" kern="0" dirty="0">
                  <a:solidFill>
                    <a:prstClr val="black"/>
                  </a:solidFill>
                  <a:latin typeface="Calibri"/>
                </a:rPr>
                <a:t>Data Flow Graph</a:t>
              </a:r>
              <a:endParaRPr lang="ru-RU" sz="21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56233" y="2783371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/>
                </a:rPr>
                <a:t>5</a:t>
              </a:r>
              <a:endParaRPr lang="ru-RU" sz="15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1826122" y="3992750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4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26123" y="3747854"/>
            <a:ext cx="1492206" cy="311578"/>
            <a:chOff x="910830" y="5238324"/>
            <a:chExt cx="1989608" cy="415439"/>
          </a:xfrm>
        </p:grpSpPr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910830" y="5240035"/>
              <a:ext cx="379723" cy="406266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3716" bIns="13716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2520715" y="5247497"/>
              <a:ext cx="379723" cy="406266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3716" bIns="13716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Calibri"/>
                </a:rPr>
                <a:t>6</a:t>
              </a: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290663" y="5238324"/>
              <a:ext cx="1234464" cy="406266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3716" bIns="13716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Calibri"/>
                </a:rPr>
                <a:t>5</a:t>
              </a: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826081" y="3448800"/>
            <a:ext cx="925847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748745" y="3448800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35954" y="1664010"/>
            <a:ext cx="396262" cy="323165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kern="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ru-RU" sz="15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00450" y="2242215"/>
            <a:ext cx="396262" cy="323165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kern="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ru-RU" sz="1500" b="1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143358" y="1668870"/>
            <a:ext cx="437940" cy="440236"/>
            <a:chOff x="5676529" y="2125986"/>
            <a:chExt cx="583920" cy="586982"/>
          </a:xfrm>
        </p:grpSpPr>
        <p:sp>
          <p:nvSpPr>
            <p:cNvPr id="40" name="Rectangle 39"/>
            <p:cNvSpPr/>
            <p:nvPr/>
          </p:nvSpPr>
          <p:spPr>
            <a:xfrm>
              <a:off x="5676529" y="2220525"/>
              <a:ext cx="583920" cy="49244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42" name="Arc 41"/>
          <p:cNvSpPr/>
          <p:nvPr/>
        </p:nvSpPr>
        <p:spPr>
          <a:xfrm rot="17919816">
            <a:off x="5840852" y="1774439"/>
            <a:ext cx="442490" cy="143655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2404" y="2957512"/>
            <a:ext cx="2415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False Dependencies: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7974" y="3360152"/>
            <a:ext cx="32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Write-After-Write:</a:t>
            </a:r>
            <a:r>
              <a:rPr lang="en-US" sz="15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25624" y="3690107"/>
            <a:ext cx="327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Write-After-Read:</a:t>
            </a:r>
            <a:r>
              <a:rPr lang="en-US" sz="15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4538194" y="4182955"/>
            <a:ext cx="2447174" cy="608732"/>
          </a:xfrm>
          <a:prstGeom prst="wedgeRoundRectCallout">
            <a:avLst>
              <a:gd name="adj1" fmla="val -50808"/>
              <a:gd name="adj2" fmla="val -7643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Significantly decrease performance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111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7622 -0.0002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5" grpId="0"/>
      <p:bldP spid="6" grpId="0"/>
      <p:bldP spid="30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6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891229" y="3377844"/>
            <a:ext cx="2188025" cy="1201164"/>
            <a:chOff x="5770140" y="4701916"/>
            <a:chExt cx="2917367" cy="1601553"/>
          </a:xfrm>
        </p:grpSpPr>
        <p:sp>
          <p:nvSpPr>
            <p:cNvPr id="5" name="Rectangle 4"/>
            <p:cNvSpPr/>
            <p:nvPr/>
          </p:nvSpPr>
          <p:spPr>
            <a:xfrm>
              <a:off x="5770140" y="5090065"/>
              <a:ext cx="2909344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rgbClr val="06192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sz="1600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sz="1600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6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70140" y="4701916"/>
              <a:ext cx="2161276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rgbClr val="06192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sz="1600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6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8163" y="5852063"/>
              <a:ext cx="2909344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rgbClr val="06192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sz="1600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sz="1600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6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78163" y="5463914"/>
              <a:ext cx="2161276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rgbClr val="06192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sz="1600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sz="1600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168" y="758777"/>
            <a:ext cx="6171009" cy="2443552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egister name is similar to variable name in a program</a:t>
            </a:r>
          </a:p>
          <a:p>
            <a:pPr marL="557213" lvl="1" indent="-214313">
              <a:spcBef>
                <a:spcPts val="450"/>
              </a:spcBef>
              <a:buFont typeface="Arial" charset="0"/>
              <a:buChar char="–"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It is just a label to identify dependency among operations</a:t>
            </a:r>
          </a:p>
          <a:p>
            <a:pPr marL="257175" indent="-257175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Difference: number of register names is limited by ISA</a:t>
            </a:r>
          </a:p>
          <a:p>
            <a:pPr marL="557213" lvl="1" indent="-214313">
              <a:spcBef>
                <a:spcPts val="450"/>
              </a:spcBef>
              <a:buFont typeface="Arial" charset="0"/>
              <a:buChar char="–"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It is one of the main reason of false dependencies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HW can contain more registers in the speculative state (i.e. more names) than ISA and perform dynamic </a:t>
            </a:r>
            <a:r>
              <a:rPr lang="en-US" b="1" dirty="0" smtClean="0">
                <a:latin typeface="+mj-lt"/>
              </a:rPr>
              <a:t>register renaming</a:t>
            </a:r>
          </a:p>
          <a:p>
            <a:pPr marL="557213" lvl="1" indent="-214313">
              <a:spcBef>
                <a:spcPts val="450"/>
              </a:spcBef>
              <a:buFont typeface="Arial" charset="0"/>
              <a:buChar char="–"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Number of registers in arch state is not changed (= ISA)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71" y="3141733"/>
            <a:ext cx="5280236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Calibri"/>
              </a:rPr>
              <a:t>Requirements</a:t>
            </a:r>
          </a:p>
          <a:p>
            <a:pPr marL="557213" lvl="1" indent="-214313">
              <a:spcBef>
                <a:spcPts val="450"/>
              </a:spcBef>
              <a:buClr>
                <a:srgbClr val="061922"/>
              </a:buClr>
              <a:buFont typeface="Arial" charset="0"/>
              <a:buChar char="–"/>
            </a:pPr>
            <a:r>
              <a:rPr lang="en-US" sz="1500" dirty="0">
                <a:solidFill>
                  <a:sysClr val="windowText" lastClr="000000"/>
                </a:solidFill>
                <a:latin typeface="Calibri"/>
              </a:rPr>
              <a:t>Producer and all its consumers art renamed to the same speculative register</a:t>
            </a:r>
          </a:p>
          <a:p>
            <a:pPr marL="557213" lvl="1" indent="-214313">
              <a:spcBef>
                <a:spcPts val="450"/>
              </a:spcBef>
              <a:buClr>
                <a:srgbClr val="061922"/>
              </a:buClr>
              <a:buFont typeface="Arial" charset="0"/>
              <a:buChar char="–"/>
            </a:pPr>
            <a:r>
              <a:rPr lang="en-US" sz="1500" dirty="0">
                <a:solidFill>
                  <a:sysClr val="windowText" lastClr="000000"/>
                </a:solidFill>
                <a:latin typeface="Calibri"/>
              </a:rPr>
              <a:t>Producer writes to the original arch register at retirement</a:t>
            </a:r>
          </a:p>
          <a:p>
            <a:pPr marL="557213" lvl="1" indent="-214313">
              <a:spcBef>
                <a:spcPts val="450"/>
              </a:spcBef>
              <a:buClr>
                <a:srgbClr val="061922"/>
              </a:buClr>
              <a:buFont typeface="Arial" charset="0"/>
              <a:buChar char="–"/>
            </a:pPr>
            <a:endParaRPr lang="ru-RU" sz="15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803" y="3694941"/>
            <a:ext cx="63350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8726" y="3356524"/>
            <a:ext cx="63350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7559" y="4287896"/>
            <a:ext cx="63350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sz="1600" dirty="0">
              <a:solidFill>
                <a:srgbClr val="0071C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8725" y="4003628"/>
            <a:ext cx="63350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sz="1600" dirty="0">
              <a:solidFill>
                <a:srgbClr val="0071C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90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Renaming Algorithm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485900" y="685801"/>
            <a:ext cx="6172200" cy="8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100">
                <a:solidFill>
                  <a:sysClr val="windowText" lastClr="000000"/>
                </a:solidFill>
              </a:rPr>
              <a:t>Redo register allocation that was done by compiler</a:t>
            </a:r>
          </a:p>
          <a:p>
            <a:pPr>
              <a:defRPr/>
            </a:pPr>
            <a:r>
              <a:rPr lang="en-US" sz="2100">
                <a:solidFill>
                  <a:sysClr val="windowText" lastClr="000000"/>
                </a:solidFill>
              </a:rPr>
              <a:t>Eliminate all false dependencies</a:t>
            </a:r>
            <a:endParaRPr lang="ru-RU" sz="2100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57350" y="1954828"/>
            <a:ext cx="3095826" cy="17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r2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 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indent="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486" y="1562413"/>
            <a:ext cx="1181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8862" y="1562413"/>
            <a:ext cx="12747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Renaming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1929512"/>
            <a:ext cx="114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15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14615"/>
              </p:ext>
            </p:extLst>
          </p:nvPr>
        </p:nvGraphicFramePr>
        <p:xfrm>
          <a:off x="2040255" y="4149090"/>
          <a:ext cx="5200650" cy="594360"/>
        </p:xfrm>
        <a:graphic>
          <a:graphicData uri="http://schemas.openxmlformats.org/drawingml/2006/table">
            <a:tbl>
              <a:tblPr firstRow="1" bandRow="1"/>
              <a:tblGrid>
                <a:gridCol w="520065"/>
                <a:gridCol w="520065"/>
                <a:gridCol w="520065"/>
                <a:gridCol w="520065"/>
                <a:gridCol w="520065"/>
                <a:gridCol w="520065"/>
                <a:gridCol w="520065"/>
                <a:gridCol w="520065"/>
                <a:gridCol w="520065"/>
                <a:gridCol w="520065"/>
              </a:tblGrid>
              <a:tr h="297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97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86101" y="4443591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115" y="4443591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3703" y="444091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2011" y="444091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6100" y="4440912"/>
            <a:ext cx="524503" cy="276999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7063" y="4453499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1686" y="1954829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9634" y="2217792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1686" y="2231076"/>
            <a:ext cx="607859" cy="323165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66290" y="3299259"/>
            <a:ext cx="607859" cy="323165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1686" y="2516931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9949" y="3035311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1686" y="2778950"/>
            <a:ext cx="607859" cy="323165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8989" y="3035311"/>
            <a:ext cx="607859" cy="323165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1686" y="3042073"/>
            <a:ext cx="607859" cy="323165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0288" y="3311559"/>
            <a:ext cx="607859" cy="323165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6150" y="3821302"/>
            <a:ext cx="2303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Register Aliases Table (RAT)</a:t>
            </a:r>
            <a:endParaRPr lang="ru-RU" sz="1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686" y="3315755"/>
            <a:ext cx="607859" cy="32316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kern="0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1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Restore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485900" y="685801"/>
            <a:ext cx="6172200" cy="8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defRPr/>
            </a:pPr>
            <a:r>
              <a:rPr lang="en-US" sz="2100" dirty="0">
                <a:solidFill>
                  <a:sysClr val="windowText" lastClr="000000"/>
                </a:solidFill>
                <a:latin typeface="Calibri"/>
              </a:rPr>
              <a:t>Each ROB entry saves previous register alias (history)</a:t>
            </a:r>
          </a:p>
          <a:p>
            <a:pPr marL="257175" indent="-257175" defTabSz="685800">
              <a:defRPr/>
            </a:pPr>
            <a:r>
              <a:rPr lang="en-US" sz="2100" dirty="0">
                <a:solidFill>
                  <a:sysClr val="windowText" lastClr="000000"/>
                </a:solidFill>
                <a:latin typeface="Calibri"/>
              </a:rPr>
              <a:t>On flush, ROB is restores history</a:t>
            </a:r>
            <a:endParaRPr lang="ru-RU" sz="21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57350" y="1954828"/>
            <a:ext cx="3095826" cy="17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 defTabSz="68580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r2</a:t>
            </a:r>
          </a:p>
          <a:p>
            <a:pPr defTabSz="685800">
              <a:buFont typeface="Arial" charset="0"/>
              <a:buAutoNum type="arabicParenBoth" startAt="3"/>
              <a:defRPr/>
            </a:pP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defTabSz="685800">
              <a:buFont typeface="Arial" charset="0"/>
              <a:buAutoNum type="arabicParenBoth" startAt="3"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</a:t>
            </a:r>
          </a:p>
          <a:p>
            <a:pPr marL="0" indent="0" defTabSz="68580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 defTabSz="68580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indent="0" defTabSz="685800">
              <a:buNone/>
              <a:defRPr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lang="en-US" sz="15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257175" indent="-257175" defTabSz="685800"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57175" indent="-257175" defTabSz="685800">
              <a:buFont typeface="Wingdings" panose="05000000000000000000" pitchFamily="2" charset="2"/>
              <a:buChar char="§"/>
              <a:defRPr/>
            </a:pP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486" y="1562413"/>
            <a:ext cx="1181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1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8862" y="1562413"/>
            <a:ext cx="12747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1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1929513"/>
            <a:ext cx="114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15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0255" y="4149090"/>
          <a:ext cx="5425947" cy="594360"/>
        </p:xfrm>
        <a:graphic>
          <a:graphicData uri="http://schemas.openxmlformats.org/drawingml/2006/table">
            <a:tbl>
              <a:tblPr firstRow="1" bandRow="1"/>
              <a:tblGrid>
                <a:gridCol w="520065"/>
                <a:gridCol w="520065"/>
                <a:gridCol w="520065"/>
                <a:gridCol w="520065"/>
                <a:gridCol w="520065"/>
                <a:gridCol w="560594"/>
                <a:gridCol w="479536"/>
                <a:gridCol w="590061"/>
                <a:gridCol w="604007"/>
                <a:gridCol w="591424"/>
              </a:tblGrid>
              <a:tr h="297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97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pr20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pr3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86101" y="4443591"/>
            <a:ext cx="492443" cy="261610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sz="105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6034" y="4453499"/>
            <a:ext cx="492443" cy="261610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sz="105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7111" y="4481840"/>
            <a:ext cx="521198" cy="261610"/>
          </a:xfrm>
          <a:prstGeom prst="rect">
            <a:avLst/>
          </a:prstGeom>
          <a:solidFill>
            <a:srgbClr val="D0D8E8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sz="105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7683" y="4475307"/>
            <a:ext cx="492443" cy="261610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sz="105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6100" y="4453499"/>
            <a:ext cx="492443" cy="261610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sz="105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42949" y="4455576"/>
            <a:ext cx="492443" cy="261610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sz="105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1686" y="1954829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9634" y="2217792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1686" y="2231076"/>
            <a:ext cx="607859" cy="323165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66290" y="3621466"/>
            <a:ext cx="607859" cy="323165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1686" y="2516931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9949" y="3357518"/>
            <a:ext cx="607859" cy="323165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1686" y="3101157"/>
            <a:ext cx="607859" cy="323165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8989" y="3357518"/>
            <a:ext cx="607859" cy="323165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1686" y="3364280"/>
            <a:ext cx="607859" cy="323165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0288" y="3633765"/>
            <a:ext cx="607859" cy="323165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6150" y="3821302"/>
            <a:ext cx="2303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686" y="3637962"/>
            <a:ext cx="607859" cy="32316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sz="135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6345223" y="1929513"/>
            <a:ext cx="14544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pr7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pr8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pr10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pr20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pr21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was pr3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45222" y="1584398"/>
            <a:ext cx="9658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  <a:cs typeface="+mn-cs"/>
              </a:rPr>
              <a:t>History</a:t>
            </a:r>
            <a:endParaRPr lang="ru-RU" sz="21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13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6" grpId="0" animBg="1"/>
      <p:bldP spid="26" grpId="1" animBg="1"/>
      <p:bldP spid="28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CPU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898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CPU that executes 2 or more instructions simultaneously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efficiently extracts</a:t>
            </a:r>
            <a:r>
              <a:rPr lang="en-US" b="1" dirty="0" smtClean="0"/>
              <a:t> instruction level-parallelism </a:t>
            </a:r>
            <a:r>
              <a:rPr lang="en-US" b="1" i="1" dirty="0" smtClean="0"/>
              <a:t>(ILP)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348" y="2476438"/>
            <a:ext cx="3724782" cy="401186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050296"/>
              <a:ext cx="58829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39668" y="1988157"/>
            <a:ext cx="6275474" cy="2978081"/>
            <a:chOff x="1997189" y="2393156"/>
            <a:chExt cx="6275474" cy="397077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706482" y="2434744"/>
              <a:ext cx="566181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009494" y="2447116"/>
              <a:ext cx="476412" cy="479912"/>
              <a:chOff x="5298465" y="3478795"/>
              <a:chExt cx="558750" cy="562855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98465" y="3478795"/>
                <a:ext cx="558750" cy="529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7" y="2417282"/>
              <a:ext cx="476412" cy="511738"/>
              <a:chOff x="5265940" y="3441468"/>
              <a:chExt cx="558750" cy="600182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441468"/>
                <a:ext cx="558750" cy="529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57036" y="2406845"/>
              <a:ext cx="580607" cy="511003"/>
              <a:chOff x="5200186" y="3442331"/>
              <a:chExt cx="680954" cy="599319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0186" y="3442331"/>
                <a:ext cx="680954" cy="529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2558" y="2393156"/>
              <a:ext cx="580607" cy="528487"/>
              <a:chOff x="5200186" y="3421825"/>
              <a:chExt cx="680954" cy="619825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0186" y="3421825"/>
                <a:ext cx="680954" cy="529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1039386" y="2877623"/>
            <a:ext cx="4016745" cy="401186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587987"/>
              <a:ext cx="880261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9386" y="3278809"/>
            <a:ext cx="4618789" cy="401186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148781"/>
              <a:ext cx="880261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056704" y="3679994"/>
            <a:ext cx="4601972" cy="401186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676915"/>
              <a:ext cx="880261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+ 12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56703" y="4079224"/>
            <a:ext cx="5208824" cy="411680"/>
            <a:chOff x="1014224" y="5181246"/>
            <a:chExt cx="5208824" cy="548906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37710"/>
              <a:ext cx="880261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+ 16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55561" y="4480409"/>
            <a:ext cx="5211783" cy="401187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746743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+ 20</a:t>
              </a:r>
              <a:endParaRPr lang="ru-RU" dirty="0" smtClean="0">
                <a:latin typeface="+mj-lt"/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9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ROB Complex?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81" y="2785054"/>
            <a:ext cx="6249138" cy="2084993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The two complex searches though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all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ROB entries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At allocation (once per each instruction): to identify producers of the instruction sources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At scheduling (every cycle): to identify ready instructions and send them to execution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larger ROB the longer search and large HW structures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Prevents from doing ROB really large -&gt; loose potential 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04780" y="1122326"/>
          <a:ext cx="1633755" cy="27813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</a:tblGrid>
              <a:tr h="278130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12909" y="1122892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1450" y="1635571"/>
            <a:ext cx="1894262" cy="1010307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8704" y="2113284"/>
            <a:ext cx="666398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8666" y="2113284"/>
            <a:ext cx="843527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58705" y="1714920"/>
            <a:ext cx="1723489" cy="27536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61675" y="766829"/>
            <a:ext cx="2019995" cy="804123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Allocation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88087" y="858650"/>
            <a:ext cx="1249973" cy="649956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63483" y="1122892"/>
            <a:ext cx="433913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31278" y="1025016"/>
            <a:ext cx="964348" cy="471955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47719" y="1025016"/>
            <a:ext cx="740450" cy="471955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26" name="Straight Arrow Connector 25"/>
          <p:cNvCxnSpPr>
            <a:stCxn id="23" idx="3"/>
            <a:endCxn id="22" idx="1"/>
          </p:cNvCxnSpPr>
          <p:nvPr/>
        </p:nvCxnSpPr>
        <p:spPr bwMode="auto">
          <a:xfrm>
            <a:off x="2688169" y="1260993"/>
            <a:ext cx="14310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Straight Arrow Connector 34"/>
          <p:cNvCxnSpPr>
            <a:stCxn id="13" idx="0"/>
          </p:cNvCxnSpPr>
          <p:nvPr/>
        </p:nvCxnSpPr>
        <p:spPr bwMode="auto">
          <a:xfrm flipH="1" flipV="1">
            <a:off x="5358245" y="1990289"/>
            <a:ext cx="2184" cy="1229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13" idx="1"/>
            <a:endCxn id="6" idx="3"/>
          </p:cNvCxnSpPr>
          <p:nvPr/>
        </p:nvCxnSpPr>
        <p:spPr bwMode="auto">
          <a:xfrm flipH="1">
            <a:off x="4725103" y="2258699"/>
            <a:ext cx="213563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stCxn id="22" idx="3"/>
            <a:endCxn id="7" idx="1"/>
          </p:cNvCxnSpPr>
          <p:nvPr/>
        </p:nvCxnSpPr>
        <p:spPr bwMode="auto">
          <a:xfrm>
            <a:off x="3795626" y="1260994"/>
            <a:ext cx="309154" cy="3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0" name="Straight Arrow Connector 49"/>
          <p:cNvCxnSpPr>
            <a:stCxn id="13" idx="3"/>
          </p:cNvCxnSpPr>
          <p:nvPr/>
        </p:nvCxnSpPr>
        <p:spPr bwMode="auto">
          <a:xfrm flipV="1">
            <a:off x="5782193" y="2258699"/>
            <a:ext cx="3459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6097613" y="1671573"/>
            <a:ext cx="1098066" cy="974306"/>
            <a:chOff x="6606151" y="2228764"/>
            <a:chExt cx="1464088" cy="1299074"/>
          </a:xfrm>
        </p:grpSpPr>
        <p:sp>
          <p:nvSpPr>
            <p:cNvPr id="21" name="Rectangle 20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lang="en-US" sz="13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53" name="Straight Arrow Connector 52"/>
          <p:cNvCxnSpPr>
            <a:stCxn id="14" idx="0"/>
            <a:endCxn id="7" idx="2"/>
          </p:cNvCxnSpPr>
          <p:nvPr/>
        </p:nvCxnSpPr>
        <p:spPr bwMode="auto">
          <a:xfrm flipV="1">
            <a:off x="4920450" y="1400456"/>
            <a:ext cx="1207" cy="3144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Straight Arrow Connector 56"/>
          <p:cNvCxnSpPr>
            <a:stCxn id="7" idx="3"/>
          </p:cNvCxnSpPr>
          <p:nvPr/>
        </p:nvCxnSpPr>
        <p:spPr bwMode="auto">
          <a:xfrm flipV="1">
            <a:off x="5738535" y="1260993"/>
            <a:ext cx="424949" cy="39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6683705" y="1122892"/>
            <a:ext cx="526482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 bwMode="auto">
          <a:xfrm>
            <a:off x="6946946" y="1410928"/>
            <a:ext cx="0" cy="3039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 rot="16200000">
            <a:off x="1165050" y="1052729"/>
            <a:ext cx="737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from decoder</a:t>
            </a:r>
            <a:endParaRPr lang="ru-RU" sz="1050" dirty="0">
              <a:latin typeface="+mj-lt"/>
            </a:endParaRPr>
          </a:p>
        </p:txBody>
      </p:sp>
      <p:cxnSp>
        <p:nvCxnSpPr>
          <p:cNvPr id="68" name="Straight Arrow Connector 67"/>
          <p:cNvCxnSpPr>
            <a:stCxn id="66" idx="2"/>
            <a:endCxn id="23" idx="1"/>
          </p:cNvCxnSpPr>
          <p:nvPr/>
        </p:nvCxnSpPr>
        <p:spPr bwMode="auto">
          <a:xfrm>
            <a:off x="1741423" y="1260478"/>
            <a:ext cx="206296" cy="5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541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63" grpId="0" animBg="1"/>
      <p:bldP spid="66" grpId="0"/>
      <p:bldP spid="66" grpId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81" y="2785054"/>
            <a:ext cx="6249138" cy="2084993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is enough to check only not completed instructions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Their number is usually significantly less than ROB size </a:t>
            </a:r>
            <a:r>
              <a:rPr lang="en-US" sz="1500" kern="1200" dirty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(20-30%)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Create a smaller queue for not completed instructions only </a:t>
            </a:r>
            <a:r>
              <a:rPr lang="en-US" sz="1500" kern="1200" dirty="0">
                <a:solidFill>
                  <a:srgbClr val="939598"/>
                </a:solidFill>
                <a:latin typeface="Calibri"/>
                <a:ea typeface="+mn-ea"/>
                <a:cs typeface="Arial" charset="0"/>
              </a:rPr>
              <a:t>(scheduling queue or reservation stations)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104780" y="1122326"/>
          <a:ext cx="1633755" cy="27813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</a:tblGrid>
              <a:tr h="278130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4612909" y="1122892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81450" y="1635571"/>
            <a:ext cx="1894262" cy="1010307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58704" y="2113284"/>
            <a:ext cx="666398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8666" y="2113284"/>
            <a:ext cx="843527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58705" y="1714920"/>
            <a:ext cx="1723489" cy="27536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1675" y="766829"/>
            <a:ext cx="2019995" cy="804123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Allocation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88087" y="858650"/>
            <a:ext cx="1249973" cy="649956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63483" y="1122892"/>
            <a:ext cx="433913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31278" y="1025016"/>
            <a:ext cx="964348" cy="471955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47719" y="1025016"/>
            <a:ext cx="740450" cy="471955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64" name="Straight Arrow Connector 63"/>
          <p:cNvCxnSpPr>
            <a:stCxn id="63" idx="3"/>
            <a:endCxn id="58" idx="1"/>
          </p:cNvCxnSpPr>
          <p:nvPr/>
        </p:nvCxnSpPr>
        <p:spPr bwMode="auto">
          <a:xfrm>
            <a:off x="2688169" y="1260993"/>
            <a:ext cx="14310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5" name="Straight Arrow Connector 64"/>
          <p:cNvCxnSpPr>
            <a:stCxn id="42" idx="0"/>
          </p:cNvCxnSpPr>
          <p:nvPr/>
        </p:nvCxnSpPr>
        <p:spPr bwMode="auto">
          <a:xfrm flipH="1" flipV="1">
            <a:off x="5358245" y="1990289"/>
            <a:ext cx="2184" cy="1229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>
            <a:stCxn id="42" idx="1"/>
            <a:endCxn id="41" idx="3"/>
          </p:cNvCxnSpPr>
          <p:nvPr/>
        </p:nvCxnSpPr>
        <p:spPr bwMode="auto">
          <a:xfrm flipH="1">
            <a:off x="4725103" y="2258699"/>
            <a:ext cx="213563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>
            <a:stCxn id="58" idx="3"/>
            <a:endCxn id="38" idx="1"/>
          </p:cNvCxnSpPr>
          <p:nvPr/>
        </p:nvCxnSpPr>
        <p:spPr bwMode="auto">
          <a:xfrm>
            <a:off x="3795626" y="1260994"/>
            <a:ext cx="309154" cy="3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Straight Arrow Connector 67"/>
          <p:cNvCxnSpPr>
            <a:stCxn id="42" idx="3"/>
          </p:cNvCxnSpPr>
          <p:nvPr/>
        </p:nvCxnSpPr>
        <p:spPr bwMode="auto">
          <a:xfrm flipV="1">
            <a:off x="5782193" y="2258699"/>
            <a:ext cx="3459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097613" y="1671573"/>
            <a:ext cx="1098066" cy="974306"/>
            <a:chOff x="6606151" y="2228764"/>
            <a:chExt cx="1464088" cy="1299074"/>
          </a:xfrm>
        </p:grpSpPr>
        <p:sp>
          <p:nvSpPr>
            <p:cNvPr id="70" name="Rectangle 69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endParaRPr>
            </a:p>
          </p:txBody>
        </p:sp>
        <p:sp>
          <p:nvSpPr>
            <p:cNvPr id="71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lang="en-US" sz="13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72" name="Straight Arrow Connector 71"/>
          <p:cNvCxnSpPr>
            <a:stCxn id="46" idx="0"/>
            <a:endCxn id="38" idx="2"/>
          </p:cNvCxnSpPr>
          <p:nvPr/>
        </p:nvCxnSpPr>
        <p:spPr bwMode="auto">
          <a:xfrm flipV="1">
            <a:off x="4920450" y="1400456"/>
            <a:ext cx="1207" cy="3144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38" idx="3"/>
          </p:cNvCxnSpPr>
          <p:nvPr/>
        </p:nvCxnSpPr>
        <p:spPr bwMode="auto">
          <a:xfrm flipV="1">
            <a:off x="5738535" y="1260993"/>
            <a:ext cx="424949" cy="39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6683705" y="1122892"/>
            <a:ext cx="526482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 bwMode="auto">
          <a:xfrm>
            <a:off x="6946946" y="1410928"/>
            <a:ext cx="0" cy="3039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 rot="16200000">
            <a:off x="1165050" y="1052729"/>
            <a:ext cx="737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from decoder</a:t>
            </a:r>
            <a:endParaRPr lang="ru-RU" sz="1050" dirty="0">
              <a:latin typeface="+mj-lt"/>
            </a:endParaRPr>
          </a:p>
        </p:txBody>
      </p:sp>
      <p:cxnSp>
        <p:nvCxnSpPr>
          <p:cNvPr id="77" name="Straight Arrow Connector 76"/>
          <p:cNvCxnSpPr>
            <a:stCxn id="76" idx="2"/>
            <a:endCxn id="63" idx="1"/>
          </p:cNvCxnSpPr>
          <p:nvPr/>
        </p:nvCxnSpPr>
        <p:spPr bwMode="auto">
          <a:xfrm>
            <a:off x="1741423" y="1260478"/>
            <a:ext cx="206296" cy="5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82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81450" y="1161774"/>
            <a:ext cx="1894262" cy="1484104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81" y="2785054"/>
            <a:ext cx="6249138" cy="2084993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is enough to check only not completed instructions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Their number is usually significantly less than ROB size </a:t>
            </a:r>
            <a:r>
              <a:rPr lang="en-US" sz="1500" kern="1200" dirty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(20-30%)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Create a smaller queue for not completed instructions only </a:t>
            </a:r>
            <a:r>
              <a:rPr lang="en-US" sz="1500" kern="1200" dirty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(scheduling queue or reservation stations)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All checks (allocation and scheduling) are performed on it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 ROB only for order reconstruction at retirement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35271" y="1275206"/>
          <a:ext cx="767438" cy="27813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9634"/>
                <a:gridCol w="109634"/>
                <a:gridCol w="109634"/>
                <a:gridCol w="109634"/>
                <a:gridCol w="109634"/>
                <a:gridCol w="109634"/>
                <a:gridCol w="109634"/>
              </a:tblGrid>
              <a:tr h="278130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58704" y="2113284"/>
            <a:ext cx="666398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8666" y="2113284"/>
            <a:ext cx="843527" cy="290831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58705" y="1714920"/>
            <a:ext cx="1723489" cy="27536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35" name="Straight Arrow Connector 34"/>
          <p:cNvCxnSpPr>
            <a:stCxn id="13" idx="0"/>
          </p:cNvCxnSpPr>
          <p:nvPr/>
        </p:nvCxnSpPr>
        <p:spPr bwMode="auto">
          <a:xfrm flipH="1" flipV="1">
            <a:off x="5358245" y="1990289"/>
            <a:ext cx="2184" cy="1229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13" idx="1"/>
            <a:endCxn id="6" idx="3"/>
          </p:cNvCxnSpPr>
          <p:nvPr/>
        </p:nvCxnSpPr>
        <p:spPr bwMode="auto">
          <a:xfrm flipH="1">
            <a:off x="4725103" y="2258699"/>
            <a:ext cx="213563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13" idx="3"/>
          </p:cNvCxnSpPr>
          <p:nvPr/>
        </p:nvCxnSpPr>
        <p:spPr bwMode="auto">
          <a:xfrm flipV="1">
            <a:off x="5782193" y="2258699"/>
            <a:ext cx="3459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097613" y="1671574"/>
            <a:ext cx="1098066" cy="974305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97613" y="1671573"/>
            <a:ext cx="1098066" cy="974305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lang="en-US" sz="135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53" name="Straight Arrow Connector 52"/>
          <p:cNvCxnSpPr>
            <a:stCxn id="14" idx="0"/>
            <a:endCxn id="7" idx="2"/>
          </p:cNvCxnSpPr>
          <p:nvPr/>
        </p:nvCxnSpPr>
        <p:spPr bwMode="auto">
          <a:xfrm flipH="1" flipV="1">
            <a:off x="4918990" y="1553336"/>
            <a:ext cx="1460" cy="1615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099284" y="746885"/>
          <a:ext cx="1633755" cy="27813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  <a:gridCol w="108917"/>
              </a:tblGrid>
              <a:tr h="278130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21461" y="749982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92828" y="1273999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latin typeface="Calibri"/>
              </a:rPr>
              <a:t>S</a:t>
            </a:r>
            <a:r>
              <a:rPr lang="en-US" kern="0" dirty="0">
                <a:latin typeface="Calibri"/>
              </a:rPr>
              <a:t>Q</a:t>
            </a:r>
          </a:p>
        </p:txBody>
      </p:sp>
      <p:cxnSp>
        <p:nvCxnSpPr>
          <p:cNvPr id="17" name="Straight Arrow Connector 16"/>
          <p:cNvCxnSpPr>
            <a:stCxn id="7" idx="0"/>
            <a:endCxn id="33" idx="2"/>
          </p:cNvCxnSpPr>
          <p:nvPr/>
        </p:nvCxnSpPr>
        <p:spPr bwMode="auto">
          <a:xfrm flipH="1" flipV="1">
            <a:off x="4916161" y="1025015"/>
            <a:ext cx="2829" cy="25019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1861675" y="766829"/>
            <a:ext cx="2019995" cy="804123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8087" y="858650"/>
            <a:ext cx="1249973" cy="649956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63483" y="1122892"/>
            <a:ext cx="433913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47720" y="1025016"/>
            <a:ext cx="1847906" cy="471955"/>
            <a:chOff x="2396397" y="4189141"/>
            <a:chExt cx="2463875" cy="629273"/>
          </a:xfrm>
        </p:grpSpPr>
        <p:sp>
          <p:nvSpPr>
            <p:cNvPr id="52" name="Rectangle 51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0" dirty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0" dirty="0">
                  <a:latin typeface="Calibri"/>
                  <a:cs typeface="+mn-cs"/>
                </a:rPr>
                <a:t>Dependencies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0" dirty="0">
                  <a:latin typeface="Calibri"/>
                  <a:cs typeface="+mn-cs"/>
                </a:rPr>
                <a:t>Rename Registers</a:t>
              </a:r>
            </a:p>
          </p:txBody>
        </p:sp>
        <p:cxnSp>
          <p:nvCxnSpPr>
            <p:cNvPr id="55" name="Straight Arrow Connector 54"/>
            <p:cNvCxnSpPr>
              <a:stCxn id="54" idx="3"/>
              <a:endCxn id="52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9" name="Rectangle 58"/>
          <p:cNvSpPr/>
          <p:nvPr/>
        </p:nvSpPr>
        <p:spPr>
          <a:xfrm>
            <a:off x="6683705" y="1122892"/>
            <a:ext cx="526482" cy="288036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 bwMode="auto">
          <a:xfrm>
            <a:off x="6946946" y="1410928"/>
            <a:ext cx="0" cy="3039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 rot="16200000">
            <a:off x="1165050" y="1052729"/>
            <a:ext cx="737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from decoder</a:t>
            </a:r>
            <a:endParaRPr lang="ru-RU" sz="1050" dirty="0">
              <a:latin typeface="+mj-lt"/>
            </a:endParaRPr>
          </a:p>
        </p:txBody>
      </p:sp>
      <p:cxnSp>
        <p:nvCxnSpPr>
          <p:cNvPr id="62" name="Straight Arrow Connector 61"/>
          <p:cNvCxnSpPr>
            <a:stCxn id="61" idx="2"/>
            <a:endCxn id="54" idx="1"/>
          </p:cNvCxnSpPr>
          <p:nvPr/>
        </p:nvCxnSpPr>
        <p:spPr bwMode="auto">
          <a:xfrm>
            <a:off x="1741423" y="1260478"/>
            <a:ext cx="206297" cy="5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Elbow Connector 30"/>
          <p:cNvCxnSpPr>
            <a:stCxn id="52" idx="3"/>
            <a:endCxn id="33" idx="1"/>
          </p:cNvCxnSpPr>
          <p:nvPr/>
        </p:nvCxnSpPr>
        <p:spPr bwMode="auto">
          <a:xfrm flipV="1">
            <a:off x="3795626" y="885950"/>
            <a:ext cx="303658" cy="37504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Elbow Connector 33"/>
          <p:cNvCxnSpPr>
            <a:stCxn id="52" idx="3"/>
            <a:endCxn id="7" idx="1"/>
          </p:cNvCxnSpPr>
          <p:nvPr/>
        </p:nvCxnSpPr>
        <p:spPr bwMode="auto">
          <a:xfrm>
            <a:off x="3795626" y="1260994"/>
            <a:ext cx="739645" cy="1532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Elbow Connector 42"/>
          <p:cNvCxnSpPr>
            <a:endCxn id="48" idx="1"/>
          </p:cNvCxnSpPr>
          <p:nvPr/>
        </p:nvCxnSpPr>
        <p:spPr bwMode="auto">
          <a:xfrm>
            <a:off x="5737860" y="885951"/>
            <a:ext cx="350228" cy="297677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001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Operation Example</a:t>
            </a:r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57625" y="2405896"/>
          <a:ext cx="1400852" cy="182228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350213"/>
                <a:gridCol w="350213"/>
                <a:gridCol w="350213"/>
                <a:gridCol w="350213"/>
              </a:tblGrid>
              <a:tr h="20247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latin typeface="+mj-lt"/>
                        </a:rPr>
                        <a:t>Dst</a:t>
                      </a:r>
                      <a:r>
                        <a:rPr lang="en-US" sz="1100" b="0" dirty="0" smtClean="0">
                          <a:latin typeface="+mj-lt"/>
                        </a:rPr>
                        <a:t>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>
                          <a:latin typeface="+mj-lt"/>
                        </a:rPr>
                        <a:t>Src</a:t>
                      </a:r>
                      <a:r>
                        <a:rPr lang="en-US" sz="1100" b="0" baseline="0" dirty="0" smtClean="0">
                          <a:latin typeface="+mj-lt"/>
                        </a:rPr>
                        <a:t> 1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latin typeface="+mj-lt"/>
                        </a:rPr>
                        <a:t>Src</a:t>
                      </a:r>
                      <a:r>
                        <a:rPr lang="en-US" sz="1100" b="0" baseline="0" dirty="0" smtClean="0">
                          <a:latin typeface="+mj-lt"/>
                        </a:rPr>
                        <a:t> 2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240617" y="2399426"/>
          <a:ext cx="559819" cy="182228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59819"/>
              </a:tblGrid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Ready?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36037" y="2211914"/>
          <a:ext cx="1635760" cy="201626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04470"/>
                <a:gridCol w="204470"/>
                <a:gridCol w="204470"/>
                <a:gridCol w="204470"/>
                <a:gridCol w="204470"/>
                <a:gridCol w="204470"/>
                <a:gridCol w="204470"/>
                <a:gridCol w="204470"/>
              </a:tblGrid>
              <a:tr h="201626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Producers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7773" y="1914305"/>
            <a:ext cx="20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03479" y="871408"/>
          <a:ext cx="732279" cy="101238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32279"/>
              </a:tblGrid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Free entries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15696" y="968403"/>
            <a:ext cx="245292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0086" y="1087002"/>
            <a:ext cx="1390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1</a:t>
            </a:r>
            <a:endParaRPr lang="ru-RU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0086" y="1281312"/>
            <a:ext cx="1390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5</a:t>
            </a:r>
            <a:endParaRPr lang="ru-RU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4373" y="1485501"/>
            <a:ext cx="13906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3</a:t>
            </a:r>
            <a:endParaRPr lang="ru-RU" sz="12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07899" y="2770137"/>
            <a:ext cx="1059003" cy="369332"/>
            <a:chOff x="4095325" y="3825408"/>
            <a:chExt cx="1412004" cy="492443"/>
          </a:xfrm>
        </p:grpSpPr>
        <p:sp>
          <p:nvSpPr>
            <p:cNvPr id="3" name="Rectangle 2"/>
            <p:cNvSpPr/>
            <p:nvPr/>
          </p:nvSpPr>
          <p:spPr>
            <a:xfrm>
              <a:off x="4095325" y="3825408"/>
              <a:ext cx="472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19817" y="3825408"/>
              <a:ext cx="4150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2257" y="3825408"/>
              <a:ext cx="4150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34277" y="3574634"/>
            <a:ext cx="1059003" cy="369332"/>
            <a:chOff x="4095325" y="3825408"/>
            <a:chExt cx="1412004" cy="492443"/>
          </a:xfrm>
        </p:grpSpPr>
        <p:sp>
          <p:nvSpPr>
            <p:cNvPr id="22" name="Rectangle 21"/>
            <p:cNvSpPr/>
            <p:nvPr/>
          </p:nvSpPr>
          <p:spPr>
            <a:xfrm>
              <a:off x="4095325" y="3825408"/>
              <a:ext cx="472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19817" y="3825408"/>
              <a:ext cx="4150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92257" y="3825408"/>
              <a:ext cx="4150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747" y="3165092"/>
            <a:ext cx="1028947" cy="369332"/>
            <a:chOff x="4166328" y="4220127"/>
            <a:chExt cx="1371928" cy="492443"/>
          </a:xfrm>
        </p:grpSpPr>
        <p:sp>
          <p:nvSpPr>
            <p:cNvPr id="26" name="Rectangle 25"/>
            <p:cNvSpPr/>
            <p:nvPr/>
          </p:nvSpPr>
          <p:spPr>
            <a:xfrm>
              <a:off x="5065478" y="4250906"/>
              <a:ext cx="4727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6328" y="4220127"/>
              <a:ext cx="4150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11024" y="4250904"/>
              <a:ext cx="4727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2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630316" y="317663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200" dirty="0"/>
          </a:p>
        </p:txBody>
      </p:sp>
      <p:sp>
        <p:nvSpPr>
          <p:cNvPr id="31" name="Rectangle 30"/>
          <p:cNvSpPr/>
          <p:nvPr/>
        </p:nvSpPr>
        <p:spPr>
          <a:xfrm>
            <a:off x="6450690" y="319122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6032" y="59616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032" y="1800226"/>
            <a:ext cx="3570474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At allocation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dirty="0">
                <a:latin typeface="+mj-lt"/>
              </a:rPr>
              <a:t>: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Src1 producer</a:t>
            </a:r>
          </a:p>
          <a:p>
            <a:pPr marL="600075" lvl="1" indent="-257175"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latin typeface="+mj-lt"/>
              </a:rPr>
              <a:t>Found in entry 1</a:t>
            </a:r>
          </a:p>
          <a:p>
            <a:pPr marL="902494" lvl="2" indent="-216694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Mark dependency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Src2 producer</a:t>
            </a:r>
          </a:p>
          <a:p>
            <a:pPr marL="600075" lvl="1" indent="-257175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</a:t>
            </a:r>
            <a:r>
              <a:rPr lang="en-US" dirty="0" smtClean="0">
                <a:latin typeface="+mj-lt"/>
              </a:rPr>
              <a:t>5</a:t>
            </a:r>
          </a:p>
          <a:p>
            <a:pPr marL="902494" lvl="2" indent="-216694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</a:t>
            </a:r>
            <a:r>
              <a:rPr lang="en-US" dirty="0" smtClean="0">
                <a:latin typeface="+mj-lt"/>
              </a:rPr>
              <a:t>dependency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At least one is found -&gt; not ready</a:t>
            </a:r>
            <a:endParaRPr lang="en-US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351409" y="2272751"/>
            <a:ext cx="0" cy="5408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Elbow Connector 36"/>
          <p:cNvCxnSpPr>
            <a:endCxn id="30" idx="0"/>
          </p:cNvCxnSpPr>
          <p:nvPr/>
        </p:nvCxnSpPr>
        <p:spPr bwMode="auto">
          <a:xfrm>
            <a:off x="4514714" y="2892829"/>
            <a:ext cx="1250415" cy="28380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/>
          <p:cNvCxnSpPr>
            <a:endCxn id="22" idx="2"/>
          </p:cNvCxnSpPr>
          <p:nvPr/>
        </p:nvCxnSpPr>
        <p:spPr bwMode="auto">
          <a:xfrm flipV="1">
            <a:off x="4397694" y="3851635"/>
            <a:ext cx="13875" cy="5174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43"/>
          <p:cNvCxnSpPr>
            <a:endCxn id="31" idx="2"/>
          </p:cNvCxnSpPr>
          <p:nvPr/>
        </p:nvCxnSpPr>
        <p:spPr bwMode="auto">
          <a:xfrm flipV="1">
            <a:off x="4541091" y="3468221"/>
            <a:ext cx="2044412" cy="22938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5429250" y="3174989"/>
            <a:ext cx="2480996" cy="369332"/>
            <a:chOff x="5715000" y="4233321"/>
            <a:chExt cx="3307995" cy="492443"/>
          </a:xfrm>
        </p:grpSpPr>
        <p:sp>
          <p:nvSpPr>
            <p:cNvPr id="7" name="TextBox 6"/>
            <p:cNvSpPr txBox="1"/>
            <p:nvPr/>
          </p:nvSpPr>
          <p:spPr>
            <a:xfrm>
              <a:off x="8197128" y="4233321"/>
              <a:ext cx="8258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45" name="Rounded Rectangle 44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15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47" name="Straight Arrow Connector 46"/>
              <p:cNvCxnSpPr>
                <a:endCxn id="7" idx="1"/>
              </p:cNvCxnSpPr>
              <p:nvPr/>
            </p:nvCxnSpPr>
            <p:spPr bwMode="auto">
              <a:xfrm>
                <a:off x="7909560" y="4419600"/>
                <a:ext cx="287568" cy="5994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181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" grpId="1"/>
      <p:bldP spid="2" grpId="2"/>
      <p:bldP spid="2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0" grpId="0"/>
      <p:bldP spid="31" grpId="0"/>
      <p:bldP spid="32" grpId="0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57625" y="2405896"/>
          <a:ext cx="1400852" cy="182228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350213"/>
                <a:gridCol w="350213"/>
                <a:gridCol w="350213"/>
                <a:gridCol w="350213"/>
              </a:tblGrid>
              <a:tr h="20247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latin typeface="+mj-lt"/>
                        </a:rPr>
                        <a:t>Dst</a:t>
                      </a:r>
                      <a:r>
                        <a:rPr lang="en-US" sz="1100" b="0" dirty="0" smtClean="0">
                          <a:latin typeface="+mj-lt"/>
                        </a:rPr>
                        <a:t>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>
                          <a:latin typeface="+mj-lt"/>
                        </a:rPr>
                        <a:t>Src</a:t>
                      </a:r>
                      <a:r>
                        <a:rPr lang="en-US" sz="1100" b="0" baseline="0" dirty="0" smtClean="0">
                          <a:latin typeface="+mj-lt"/>
                        </a:rPr>
                        <a:t> 1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latin typeface="+mj-lt"/>
                        </a:rPr>
                        <a:t>Src</a:t>
                      </a:r>
                      <a:r>
                        <a:rPr lang="en-US" sz="1100" b="0" baseline="0" dirty="0" smtClean="0">
                          <a:latin typeface="+mj-lt"/>
                        </a:rPr>
                        <a:t> 2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240617" y="2399426"/>
          <a:ext cx="559819" cy="182228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59819"/>
              </a:tblGrid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Ready?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36037" y="2211914"/>
          <a:ext cx="1635760" cy="201626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04470"/>
                <a:gridCol w="204470"/>
                <a:gridCol w="204470"/>
                <a:gridCol w="204470"/>
                <a:gridCol w="204470"/>
                <a:gridCol w="204470"/>
                <a:gridCol w="204470"/>
                <a:gridCol w="204470"/>
              </a:tblGrid>
              <a:tr h="201626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Producers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162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7773" y="1914305"/>
            <a:ext cx="20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03479" y="871408"/>
          <a:ext cx="732279" cy="101238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32279"/>
              </a:tblGrid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+mj-lt"/>
                        </a:rPr>
                        <a:t>Free entries </a:t>
                      </a:r>
                      <a:endParaRPr lang="ru-RU" sz="11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09472" y="968403"/>
            <a:ext cx="195915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13904" y="2757940"/>
            <a:ext cx="1017325" cy="276999"/>
            <a:chOff x="4095325" y="3825408"/>
            <a:chExt cx="1356433" cy="369333"/>
          </a:xfrm>
        </p:grpSpPr>
        <p:sp>
          <p:nvSpPr>
            <p:cNvPr id="3" name="Rectangle 2"/>
            <p:cNvSpPr/>
            <p:nvPr/>
          </p:nvSpPr>
          <p:spPr>
            <a:xfrm>
              <a:off x="4095325" y="3825408"/>
              <a:ext cx="434307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19817" y="3825408"/>
              <a:ext cx="359501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2257" y="3825408"/>
              <a:ext cx="359501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40282" y="3562437"/>
            <a:ext cx="1017325" cy="276999"/>
            <a:chOff x="4095325" y="3825408"/>
            <a:chExt cx="1356433" cy="369333"/>
          </a:xfrm>
        </p:grpSpPr>
        <p:sp>
          <p:nvSpPr>
            <p:cNvPr id="22" name="Rectangle 21"/>
            <p:cNvSpPr/>
            <p:nvPr/>
          </p:nvSpPr>
          <p:spPr>
            <a:xfrm>
              <a:off x="4095325" y="3825408"/>
              <a:ext cx="434307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19817" y="3825408"/>
              <a:ext cx="359501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92257" y="3825408"/>
              <a:ext cx="359501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73751" y="3152905"/>
            <a:ext cx="1000093" cy="277000"/>
            <a:chOff x="4166328" y="4220127"/>
            <a:chExt cx="1333456" cy="369333"/>
          </a:xfrm>
        </p:grpSpPr>
        <p:sp>
          <p:nvSpPr>
            <p:cNvPr id="26" name="Rectangle 25"/>
            <p:cNvSpPr/>
            <p:nvPr/>
          </p:nvSpPr>
          <p:spPr>
            <a:xfrm>
              <a:off x="5065478" y="4250906"/>
              <a:ext cx="434306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6328" y="4220127"/>
              <a:ext cx="359501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11024" y="4250904"/>
              <a:ext cx="434306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0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630316" y="317663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200" dirty="0"/>
          </a:p>
        </p:txBody>
      </p:sp>
      <p:sp>
        <p:nvSpPr>
          <p:cNvPr id="31" name="Rectangle 30"/>
          <p:cNvSpPr/>
          <p:nvPr/>
        </p:nvSpPr>
        <p:spPr>
          <a:xfrm>
            <a:off x="6450690" y="319122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656" y="59616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656" y="1748791"/>
            <a:ext cx="314985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At completion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dirty="0">
                <a:latin typeface="+mj-lt"/>
              </a:rPr>
              <a:t>: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Reset dependency to all consumers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For each entry check its readiness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0846" y="3174991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false</a:t>
            </a:r>
            <a:endParaRPr lang="ru-RU" sz="1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 rot="16200000">
            <a:off x="4918685" y="3315248"/>
            <a:ext cx="1645920" cy="230832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1500" dirty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 rot="16200000">
            <a:off x="5740686" y="3315248"/>
            <a:ext cx="1645920" cy="230832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1500" dirty="0">
              <a:latin typeface="+mj-lt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32624" y="3201914"/>
            <a:ext cx="2362585" cy="246221"/>
            <a:chOff x="5715000" y="4253835"/>
            <a:chExt cx="3150113" cy="328295"/>
          </a:xfrm>
        </p:grpSpPr>
        <p:sp>
          <p:nvSpPr>
            <p:cNvPr id="50" name="TextBox 49"/>
            <p:cNvSpPr txBox="1"/>
            <p:nvPr/>
          </p:nvSpPr>
          <p:spPr>
            <a:xfrm>
              <a:off x="8212369" y="4253835"/>
              <a:ext cx="652744" cy="328295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68580" tIns="0" rIns="68580" bIns="0" rtlCol="0" anchor="ctr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15000" y="4266295"/>
              <a:ext cx="2497369" cy="307776"/>
              <a:chOff x="5715000" y="4266295"/>
              <a:chExt cx="2497369" cy="307776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15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53" name="Straight Arrow Connector 52"/>
              <p:cNvCxnSpPr>
                <a:endCxn id="50" idx="1"/>
              </p:cNvCxnSpPr>
              <p:nvPr/>
            </p:nvCxnSpPr>
            <p:spPr bwMode="auto">
              <a:xfrm flipV="1">
                <a:off x="7924800" y="4417987"/>
                <a:ext cx="287569" cy="1616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406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7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Operations </a:t>
            </a:r>
            <a:r>
              <a:rPr lang="en-US" dirty="0"/>
              <a:t>Execution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4025" y="794948"/>
            <a:ext cx="6288627" cy="3825879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Loads are performed speculatively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We have to check that load takes correct data</a:t>
            </a:r>
          </a:p>
          <a:p>
            <a:pPr marL="556022" lvl="2" indent="0">
              <a:spcBef>
                <a:spcPts val="900"/>
              </a:spcBef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5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6022" lvl="2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556022" lvl="2" indent="0">
              <a:buNone/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sz="15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Stores are never performed speculatively</a:t>
            </a:r>
          </a:p>
          <a:p>
            <a:pPr marL="516731" lvl="1" indent="-257175">
              <a:buFont typeface="Calibri" panose="020F0502020204030204" pitchFamily="34" charset="0"/>
              <a:buChar char="—"/>
            </a:pPr>
            <a:r>
              <a:rPr lang="en-US" sz="1500" b="1" dirty="0"/>
              <a:t>There is no transparent way to undo them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Stores are also never re-ordered among themselves</a:t>
            </a:r>
          </a:p>
          <a:p>
            <a:pPr marL="516731" lvl="1" indent="-257175">
              <a:buFont typeface="Calibri" panose="020F0502020204030204" pitchFamily="34" charset="0"/>
              <a:buChar char="—"/>
            </a:pPr>
            <a:r>
              <a:rPr lang="en-US" sz="1500" dirty="0"/>
              <a:t>The store is dispatched only when </a:t>
            </a:r>
          </a:p>
          <a:p>
            <a:pPr marL="770335" lvl="2" indent="-257175"/>
            <a:r>
              <a:rPr lang="en-US" sz="1500" dirty="0"/>
              <a:t>The store has both its address and its data</a:t>
            </a:r>
          </a:p>
          <a:p>
            <a:pPr marL="770335" lvl="2" indent="-257175"/>
            <a:r>
              <a:rPr lang="en-US" sz="1500" dirty="0"/>
              <a:t>There are no older stores awaiting dispatch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1" dirty="0"/>
              <a:t>Store commits its value to cache post retirement</a:t>
            </a:r>
          </a:p>
        </p:txBody>
      </p:sp>
      <p:sp>
        <p:nvSpPr>
          <p:cNvPr id="6" name="Rounded Rectangular Callout 4"/>
          <p:cNvSpPr/>
          <p:nvPr/>
        </p:nvSpPr>
        <p:spPr>
          <a:xfrm>
            <a:off x="3340798" y="1577077"/>
            <a:ext cx="4230434" cy="529091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If instruction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2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noProof="0" dirty="0" smtClean="0">
                <a:solidFill>
                  <a:prstClr val="black"/>
                </a:solidFill>
                <a:latin typeface="Calibri"/>
                <a:cs typeface="+mn-cs"/>
              </a:rPr>
              <a:t>will executes before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noProof="0" dirty="0" smtClean="0">
                <a:solidFill>
                  <a:prstClr val="black"/>
                </a:solidFill>
                <a:latin typeface="Calibri"/>
                <a:cs typeface="+mn-cs"/>
              </a:rPr>
              <a:t>,</a:t>
            </a:r>
            <a:br>
              <a:rPr lang="en-US" kern="0" noProof="0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3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9184" y="733988"/>
            <a:ext cx="7326535" cy="3825879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OOO Scheduler can track dependency through registers, but not through memory</a:t>
            </a:r>
          </a:p>
          <a:p>
            <a:pPr marL="556022" lvl="2" indent="0">
              <a:spcBef>
                <a:spcPts val="900"/>
              </a:spcBef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 kern="12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500" kern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6022" lvl="2" indent="0"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556022" lvl="2" indent="0"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kern="12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556022" lvl="2" indent="0">
              <a:spcBef>
                <a:spcPts val="900"/>
              </a:spcBef>
              <a:buClr>
                <a:srgbClr val="061922"/>
              </a:buClr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 kern="12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kern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500" kern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6022" lvl="2" indent="0">
              <a:buClr>
                <a:srgbClr val="061922"/>
              </a:buClr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556022" lvl="2" indent="0">
              <a:buClr>
                <a:srgbClr val="061922"/>
              </a:buClr>
              <a:buNone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kern="12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kern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kern="12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5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should wait until all the previous stores write into the memory </a:t>
            </a:r>
            <a:r>
              <a:rPr lang="en-US" kern="1200" dirty="0" smtClean="0">
                <a:solidFill>
                  <a:schemeClr val="tx2"/>
                </a:solidFill>
                <a:latin typeface="Calibri"/>
                <a:cs typeface="Arial" charset="0"/>
              </a:rPr>
              <a:t>(cache)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 works, but it is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too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slow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(stores write after retirement)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900"/>
              </a:spcBef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121152" y="1467349"/>
            <a:ext cx="4224052" cy="529091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If instruction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2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noProof="0" dirty="0" smtClean="0">
                <a:solidFill>
                  <a:prstClr val="black"/>
                </a:solidFill>
                <a:latin typeface="Calibri"/>
                <a:cs typeface="+mn-cs"/>
              </a:rPr>
              <a:t>will executes before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  <a:t>,</a:t>
            </a:r>
            <a:b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21152" y="3098953"/>
            <a:ext cx="2845308" cy="529091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Registers </a:t>
            </a:r>
            <a:r>
              <a:rPr lang="en-US" sz="12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 and </a:t>
            </a:r>
            <a:r>
              <a:rPr lang="en-US" sz="12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 can have the same values</a:t>
            </a:r>
            <a:endParaRPr lang="en-US" i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596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Faster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ecision: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only if there is some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older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with not calculated address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If addresses of all the previous stores are known and there is no intersection with them, then load can be executed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 case of intersection, the load is waiting until the data of the store is ready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load can take data of the overlapping </a:t>
            </a: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store, it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is called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Store Forwarding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674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overlapping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Need to wait until all previous stores calculate their address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Then, check for overlapping</a:t>
            </a:r>
          </a:p>
          <a:p>
            <a:pPr marL="860822" lvl="1" indent="0">
              <a:spcBef>
                <a:spcPts val="450"/>
              </a:spcBef>
              <a:buClrTx/>
              <a:buNone/>
              <a:defRPr/>
            </a:pPr>
            <a:r>
              <a:rPr lang="en-US" sz="1500" kern="1200" dirty="0">
                <a:solidFill>
                  <a:srgbClr val="00B050"/>
                </a:solidFill>
                <a:latin typeface="Calibri"/>
                <a:ea typeface="+mn-ea"/>
                <a:cs typeface="Arial" charset="0"/>
              </a:rPr>
              <a:t>Fast case: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 overlapping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load waits nothing</a:t>
            </a:r>
          </a:p>
          <a:p>
            <a:pPr marL="1714500" lvl="1" indent="-853679">
              <a:spcBef>
                <a:spcPts val="450"/>
              </a:spcBef>
              <a:buClrTx/>
              <a:buNone/>
              <a:defRPr/>
            </a:pPr>
            <a:r>
              <a:rPr lang="en-US" sz="1500" kern="1200" dirty="0">
                <a:solidFill>
                  <a:srgbClr val="FF0000"/>
                </a:solidFill>
                <a:latin typeface="Calibri"/>
                <a:ea typeface="+mn-ea"/>
                <a:cs typeface="Arial" charset="0"/>
              </a:rPr>
              <a:t>Slow case: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overlapping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until the </a:t>
            </a:r>
            <a:r>
              <a:rPr lang="en-US" sz="1500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closest</a:t>
            </a:r>
            <a:r>
              <a:rPr lang="en-US" sz="15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overlapping store update memory/cache</a:t>
            </a:r>
            <a:endParaRPr lang="en-US" sz="15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large and slow HW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 the other hand, not every instruction is load or store</a:t>
            </a:r>
          </a:p>
          <a:p>
            <a:pPr marL="257175" lvl="1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 smaller buffers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for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stores and loads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only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All complex check of the address are done in LB and SB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ROB just keeps the order of instructions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965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483519" y="1956089"/>
            <a:ext cx="16113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83519" y="1745915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96542"/>
              </p:ext>
            </p:extLst>
          </p:nvPr>
        </p:nvGraphicFramePr>
        <p:xfrm>
          <a:off x="5394091" y="2622847"/>
          <a:ext cx="2448403" cy="202164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187469"/>
                <a:gridCol w="498222"/>
                <a:gridCol w="625426"/>
                <a:gridCol w="590312"/>
                <a:gridCol w="546974"/>
              </a:tblGrid>
              <a:tr h="40183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Address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Previous</a:t>
                      </a:r>
                      <a:r>
                        <a:rPr lang="en-US" sz="1100" b="0" baseline="0" dirty="0" smtClean="0">
                          <a:latin typeface="+mj-lt"/>
                        </a:rPr>
                        <a:t> store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Waiting</a:t>
                      </a:r>
                      <a:r>
                        <a:rPr lang="en-US" sz="1100" b="0" baseline="0" dirty="0" smtClean="0">
                          <a:latin typeface="+mj-lt"/>
                        </a:rPr>
                        <a:t> store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Ready?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M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1483519" y="1535741"/>
            <a:ext cx="16113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83519" y="1325567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83519" y="1115393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25495"/>
              </p:ext>
            </p:extLst>
          </p:nvPr>
        </p:nvGraphicFramePr>
        <p:xfrm>
          <a:off x="3529489" y="2817376"/>
          <a:ext cx="845513" cy="141733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350213"/>
                <a:gridCol w="495300"/>
              </a:tblGrid>
              <a:tr h="20247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Address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636554" y="2517883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Store Buffer</a:t>
            </a:r>
            <a:endParaRPr lang="ru-RU" dirty="0" smtClean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83519" y="2166263"/>
            <a:ext cx="354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83519" y="905219"/>
            <a:ext cx="390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83519" y="1115393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3519" y="1325567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83519" y="1535741"/>
            <a:ext cx="1611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83519" y="1745915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83519" y="1956089"/>
            <a:ext cx="1611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66034" y="650251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Example:</a:t>
            </a:r>
            <a:endParaRPr lang="ru-RU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325" y="29761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3226945" y="318254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sz="1400" dirty="0"/>
          </a:p>
        </p:txBody>
      </p:sp>
      <p:sp>
        <p:nvSpPr>
          <p:cNvPr id="11" name="Rectangle 10"/>
          <p:cNvSpPr/>
          <p:nvPr/>
        </p:nvSpPr>
        <p:spPr>
          <a:xfrm>
            <a:off x="3226945" y="338899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5051542" y="298062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sz="1400" dirty="0"/>
          </a:p>
        </p:txBody>
      </p:sp>
      <p:sp>
        <p:nvSpPr>
          <p:cNvPr id="13" name="Rectangle 12"/>
          <p:cNvSpPr/>
          <p:nvPr/>
        </p:nvSpPr>
        <p:spPr>
          <a:xfrm>
            <a:off x="5051541" y="3176496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75421" y="3005385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5421" y="320563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5421" y="341207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555" y="301621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0476" y="2993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1</a:t>
            </a:r>
            <a:endParaRPr lang="ru-RU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4485" y="299933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+mj-lt"/>
              </a:rPr>
              <a:t>no</a:t>
            </a:r>
            <a:endParaRPr lang="ru-RU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8555" y="321512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57469" y="233321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Load Buffer</a:t>
            </a:r>
            <a:endParaRPr lang="ru-RU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0556" y="2993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1</a:t>
            </a:r>
            <a:endParaRPr lang="ru-RU" sz="12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80476" y="31993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2</a:t>
            </a:r>
            <a:endParaRPr lang="ru-RU" sz="12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14485" y="3205552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+mj-lt"/>
              </a:rPr>
              <a:t>no</a:t>
            </a:r>
            <a:endParaRPr lang="ru-RU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20556" y="31993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2</a:t>
            </a:r>
            <a:endParaRPr lang="ru-RU" sz="12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019721" y="2953147"/>
            <a:ext cx="1210193" cy="31692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+mj-lt"/>
                <a:cs typeface="Arial" pitchFamily="34" charset="0"/>
              </a:rPr>
              <a:t>oldest unknown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12660" y="1115393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12660" y="1327890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4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2660" y="1540388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12660" y="1752885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12660" y="1965383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09500" y="3050843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7240" y="3241223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07240" y="3445736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9267" y="3246171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05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09229" y="3046671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05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286375" y="1062990"/>
            <a:ext cx="1188720" cy="108585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3291840" y="2988945"/>
            <a:ext cx="1245870" cy="5715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84" name="Rectangle 83"/>
          <p:cNvSpPr/>
          <p:nvPr/>
        </p:nvSpPr>
        <p:spPr bwMode="auto">
          <a:xfrm>
            <a:off x="3279101" y="3417836"/>
            <a:ext cx="1270761" cy="923822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1500" dirty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09267" y="3049307"/>
            <a:ext cx="442429" cy="161583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31512" y="3282881"/>
            <a:ext cx="45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+mj-lt"/>
              </a:rPr>
              <a:t>OK</a:t>
            </a:r>
            <a:endParaRPr lang="ru-RU" sz="1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63654" y="3043859"/>
            <a:ext cx="193964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125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09267" y="3246951"/>
            <a:ext cx="442429" cy="161583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05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00811" y="3467546"/>
            <a:ext cx="56933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92010" y="3240401"/>
            <a:ext cx="73738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125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40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ru-RU" dirty="0" smtClean="0"/>
              <a:t>: </a:t>
            </a:r>
            <a:r>
              <a:rPr lang="en-US" dirty="0" smtClean="0"/>
              <a:t>Pentium®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6" y="1069134"/>
            <a:ext cx="8228012" cy="1122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Two pipelines: U and V</a:t>
            </a:r>
          </a:p>
          <a:p>
            <a:pPr marL="515938" lvl="1" indent="-342900"/>
            <a:r>
              <a:rPr lang="en-US" sz="1200" dirty="0"/>
              <a:t>V pipeline is reduced — it can’t execute every instruction</a:t>
            </a:r>
          </a:p>
          <a:p>
            <a:pPr marL="515938" lvl="1" indent="-342900"/>
            <a:r>
              <a:rPr lang="en-US" sz="1200" dirty="0"/>
              <a:t>V pipeline is used only for instruction independent from previous</a:t>
            </a:r>
          </a:p>
          <a:p>
            <a:r>
              <a:rPr lang="en-US" sz="1400" dirty="0" smtClean="0"/>
              <a:t>Instruction decoder </a:t>
            </a:r>
            <a:r>
              <a:rPr lang="en-US" sz="1400" dirty="0"/>
              <a:t>decides whether to use V pipeline or not</a:t>
            </a:r>
            <a:endParaRPr lang="ru-RU" sz="1400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3276306" y="2305853"/>
            <a:ext cx="602953" cy="401186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U-E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881770" y="2305853"/>
            <a:ext cx="602953" cy="401186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U-M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86003" y="2305853"/>
            <a:ext cx="594036" cy="401186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U-W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9469" y="2305853"/>
            <a:ext cx="1593459" cy="807425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659463"/>
              <a:ext cx="588297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198978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63577" y="2163543"/>
            <a:ext cx="6217906" cy="2632109"/>
            <a:chOff x="1931229" y="2463618"/>
            <a:chExt cx="6217906" cy="350947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3276306" y="2707039"/>
            <a:ext cx="602953" cy="401186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V-E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881770" y="2707039"/>
            <a:ext cx="602953" cy="401186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V-M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486003" y="2707039"/>
            <a:ext cx="594036" cy="401186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V-W</a:t>
            </a:r>
            <a:endParaRPr lang="ru-RU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484723" y="3113278"/>
            <a:ext cx="602953" cy="401186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</a:t>
            </a:r>
            <a:r>
              <a:rPr lang="en-US" b="1" dirty="0" smtClean="0">
                <a:latin typeface="+mj-lt"/>
                <a:cs typeface="Arial" pitchFamily="34" charset="0"/>
              </a:rPr>
              <a:t>-M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088956" y="3113278"/>
            <a:ext cx="594036" cy="401186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U-W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3294" y="2305853"/>
            <a:ext cx="2212586" cy="160833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757949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286083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+ 12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528" y="3512997"/>
            <a:ext cx="1811110" cy="406330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9469" y="3113278"/>
            <a:ext cx="2799532" cy="1606106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846877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+ 16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355910"/>
              <a:ext cx="880261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+ 20</a:t>
              </a:r>
              <a:endParaRPr lang="ru-RU" dirty="0" smtClean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75771" y="3113278"/>
            <a:ext cx="610731" cy="802371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3876413" y="3910324"/>
            <a:ext cx="602953" cy="810617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F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3913039" y="4177387"/>
            <a:ext cx="513723" cy="329204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83920" y="3910324"/>
            <a:ext cx="2416464" cy="811997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</a:t>
              </a:r>
              <a:r>
                <a:rPr lang="en-US" b="1" dirty="0" smtClean="0">
                  <a:latin typeface="+mj-lt"/>
                  <a:cs typeface="Arial" pitchFamily="34" charset="0"/>
                </a:rPr>
                <a:t>-E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U-W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 smtClean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710" y="734822"/>
            <a:ext cx="6171009" cy="2183583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If there is no overlapping load does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not depend on store data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depends only on store address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know that there is no overlapping load wait until all store addresses are calculated</a:t>
            </a: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87031" y="3293394"/>
            <a:ext cx="1817338" cy="11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 marL="257175" indent="-257175" defTabSz="685800">
              <a:defRPr/>
            </a:pPr>
            <a:endParaRPr lang="en-US" sz="1800" dirty="0">
              <a:solidFill>
                <a:sysClr val="windowText" lastClr="000000"/>
              </a:solidFill>
              <a:latin typeface="Calibri"/>
            </a:endParaRPr>
          </a:p>
          <a:p>
            <a:pPr marL="257175" indent="-257175" defTabSz="685800">
              <a:defRPr/>
            </a:pPr>
            <a:endParaRPr lang="ru-RU" sz="1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923207" y="3368381"/>
            <a:ext cx="1116617" cy="1201271"/>
            <a:chOff x="5040274" y="4491174"/>
            <a:chExt cx="1488822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1</a:t>
              </a:r>
              <a:endParaRPr lang="ru-RU" sz="12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2</a:t>
              </a:r>
              <a:endParaRPr lang="ru-RU" sz="12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3</a:t>
              </a:r>
              <a:endParaRPr lang="ru-RU" sz="12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N</a:t>
              </a:r>
              <a:endParaRPr lang="ru-RU" sz="12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3" y="4766042"/>
              <a:ext cx="442855" cy="428255"/>
              <a:chOff x="5676529" y="2109303"/>
              <a:chExt cx="549111" cy="53100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549111" cy="419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kern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sz="1050" kern="0" dirty="0">
                  <a:solidFill>
                    <a:srgbClr val="00B050"/>
                  </a:solidFill>
                  <a:latin typeface="Calibri"/>
                  <a:cs typeface="+mn-cs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0" y="4854241"/>
              <a:ext cx="442856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050" b="1" kern="0" dirty="0">
                <a:solidFill>
                  <a:srgbClr val="FF0000"/>
                </a:solidFill>
                <a:latin typeface="Calibri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93444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lang="ru-RU" sz="1050" kern="0" dirty="0">
                <a:latin typeface="Calibri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47805" y="2962764"/>
            <a:ext cx="897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2382" y="2931212"/>
            <a:ext cx="14822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2883520" y="4569652"/>
            <a:ext cx="1835990" cy="498764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lang="en-US" sz="12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196843" y="3574532"/>
            <a:ext cx="1503994" cy="655237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lvl="1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2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2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2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481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710" y="794948"/>
            <a:ext cx="6171009" cy="1608356"/>
          </a:xfrm>
        </p:spPr>
        <p:txBody>
          <a:bodyPr/>
          <a:lstStyle/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 address calculation (STA)</a:t>
            </a:r>
          </a:p>
          <a:p>
            <a:pPr marL="557213" lvl="1" indent="-214313">
              <a:spcBef>
                <a:spcPts val="450"/>
              </a:spcBef>
              <a:buClrTx/>
              <a:buFont typeface="Arial" charset="0"/>
              <a:buChar char="–"/>
              <a:defRPr/>
            </a:pPr>
            <a:r>
              <a:rPr lang="en-US" sz="15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 data calculation (STD)</a:t>
            </a:r>
          </a:p>
          <a:p>
            <a:pPr marL="257175" indent="-257175">
              <a:spcBef>
                <a:spcPts val="9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349871" y="2828574"/>
            <a:ext cx="2037245" cy="11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200" i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200" i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(3’)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 defTabSz="685800">
              <a:buNone/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 marL="257175" indent="-257175" defTabSz="685800">
              <a:defRPr/>
            </a:pPr>
            <a:endParaRPr lang="en-US" sz="1800" dirty="0">
              <a:solidFill>
                <a:sysClr val="windowText" lastClr="000000"/>
              </a:solidFill>
              <a:latin typeface="Calibri"/>
            </a:endParaRPr>
          </a:p>
          <a:p>
            <a:pPr marL="257175" indent="-257175" defTabSz="685800">
              <a:defRPr/>
            </a:pPr>
            <a:endParaRPr lang="ru-RU" sz="1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71190" y="2903561"/>
            <a:ext cx="210339" cy="210339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  <a:endParaRPr lang="ru-RU" sz="12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2163" y="3375059"/>
            <a:ext cx="210339" cy="210339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  <a:endParaRPr lang="ru-RU" sz="12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33461" y="3891708"/>
            <a:ext cx="210339" cy="210339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  <a:cs typeface="+mn-cs"/>
              </a:rPr>
              <a:t>N</a:t>
            </a:r>
            <a:endParaRPr lang="ru-RU" sz="12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51852" y="3109712"/>
            <a:ext cx="332142" cy="321191"/>
            <a:chOff x="5676529" y="2109303"/>
            <a:chExt cx="549111" cy="53100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549111" cy="41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050" kern="0" dirty="0">
                <a:solidFill>
                  <a:srgbClr val="00B050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5284470" y="3581401"/>
            <a:ext cx="179794" cy="3411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21102" y="3644924"/>
            <a:ext cx="4796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lang="ru-RU" sz="1050" i="1" kern="0" dirty="0">
              <a:latin typeface="Calibr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0645" y="2497944"/>
            <a:ext cx="897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6622" y="2466392"/>
            <a:ext cx="14822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328092" y="3875757"/>
            <a:ext cx="1152520" cy="655237"/>
          </a:xfrm>
          <a:prstGeom prst="wedgeRoundRectCallout">
            <a:avLst>
              <a:gd name="adj1" fmla="val -70635"/>
              <a:gd name="adj2" fmla="val -52568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 only if overlapping is detected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5196" y="3210501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STA →</a:t>
            </a:r>
            <a:endParaRPr lang="ru-RU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1377" y="346025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STD →</a:t>
            </a:r>
            <a:endParaRPr lang="ru-RU" dirty="0" smtClean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07910" y="2899373"/>
            <a:ext cx="210339" cy="210339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  <a:endParaRPr lang="ru-RU" sz="12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5099" y="3141251"/>
            <a:ext cx="3321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ru-RU" sz="1050" kern="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76076" y="3102868"/>
            <a:ext cx="160870" cy="26595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5714785" y="3370871"/>
            <a:ext cx="212598" cy="212598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  <a:cs typeface="+mn-cs"/>
              </a:rPr>
              <a:t>3’</a:t>
            </a:r>
            <a:endParaRPr lang="ru-RU" sz="12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5612996" y="3587591"/>
            <a:ext cx="166298" cy="3349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24211" y="3644924"/>
            <a:ext cx="4796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lang="ru-RU" sz="1050" i="1" kern="0" dirty="0">
              <a:latin typeface="Calibri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42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483519" y="1956089"/>
            <a:ext cx="16113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83519" y="1745915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69694" y="2628900"/>
          <a:ext cx="2448403" cy="202164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187469"/>
                <a:gridCol w="498222"/>
                <a:gridCol w="625426"/>
                <a:gridCol w="590312"/>
                <a:gridCol w="546974"/>
              </a:tblGrid>
              <a:tr h="40183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Address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Previous</a:t>
                      </a:r>
                      <a:r>
                        <a:rPr lang="en-US" sz="1100" b="0" baseline="0" dirty="0" smtClean="0">
                          <a:latin typeface="+mj-lt"/>
                        </a:rPr>
                        <a:t> store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Waiting</a:t>
                      </a:r>
                      <a:r>
                        <a:rPr lang="en-US" sz="1100" b="0" baseline="0" dirty="0" smtClean="0">
                          <a:latin typeface="+mj-lt"/>
                        </a:rPr>
                        <a:t> store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Ready?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M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1483519" y="1535741"/>
            <a:ext cx="16113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83519" y="1325567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83519" y="1115393"/>
            <a:ext cx="152638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18752" y="2817376"/>
          <a:ext cx="845513" cy="141733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350213"/>
                <a:gridCol w="495300"/>
              </a:tblGrid>
              <a:tr h="202476">
                <a:tc>
                  <a:txBody>
                    <a:bodyPr/>
                    <a:lstStyle/>
                    <a:p>
                      <a:pPr algn="ctr"/>
                      <a:endParaRPr lang="ru-RU" sz="12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Address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0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…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25817" y="2517883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Store Buffer</a:t>
            </a:r>
            <a:endParaRPr lang="ru-RU" dirty="0" smtClean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83519" y="2166263"/>
            <a:ext cx="354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83519" y="905219"/>
            <a:ext cx="390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83519" y="1115393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3519" y="1325567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83519" y="1535741"/>
            <a:ext cx="1611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83519" y="1745915"/>
            <a:ext cx="15263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83519" y="1956089"/>
            <a:ext cx="1611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2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</a:t>
            </a:r>
            <a:r>
              <a:rPr lang="en-US" dirty="0" smtClean="0"/>
              <a:t>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66034" y="650251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Example:</a:t>
            </a:r>
            <a:endParaRPr lang="ru-RU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8587" y="29761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2516207" y="318254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sz="1400" dirty="0"/>
          </a:p>
        </p:txBody>
      </p:sp>
      <p:sp>
        <p:nvSpPr>
          <p:cNvPr id="11" name="Rectangle 10"/>
          <p:cNvSpPr/>
          <p:nvPr/>
        </p:nvSpPr>
        <p:spPr>
          <a:xfrm>
            <a:off x="2516207" y="338899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4827145" y="298668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sz="1400" dirty="0"/>
          </a:p>
        </p:txBody>
      </p:sp>
      <p:sp>
        <p:nvSpPr>
          <p:cNvPr id="13" name="Rectangle 12"/>
          <p:cNvSpPr/>
          <p:nvPr/>
        </p:nvSpPr>
        <p:spPr>
          <a:xfrm>
            <a:off x="4827144" y="318254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64683" y="300538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+mj-lt"/>
              </a:rPr>
              <a:t>NA</a:t>
            </a:r>
            <a:endParaRPr lang="ru-RU" sz="10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4683" y="320563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+mj-lt"/>
              </a:rPr>
              <a:t>NA</a:t>
            </a:r>
            <a:endParaRPr lang="ru-RU" sz="10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4683" y="3412076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+mj-lt"/>
              </a:rPr>
              <a:t>NA</a:t>
            </a:r>
            <a:endParaRPr lang="ru-RU" sz="105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4158" y="3022271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6079" y="2999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1</a:t>
            </a:r>
            <a:endParaRPr lang="ru-RU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088" y="300538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+mj-lt"/>
              </a:rPr>
              <a:t>no</a:t>
            </a:r>
            <a:endParaRPr lang="ru-RU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158" y="3221177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+mj-lt"/>
              </a:rPr>
              <a:t>NA</a:t>
            </a:r>
            <a:endParaRPr lang="ru-RU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3072" y="233927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Load Buffer</a:t>
            </a:r>
            <a:endParaRPr lang="ru-RU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96159" y="2999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1</a:t>
            </a:r>
            <a:endParaRPr lang="ru-RU" sz="12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6079" y="32054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2</a:t>
            </a:r>
            <a:endParaRPr lang="ru-RU" sz="12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0088" y="3211605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+mj-lt"/>
              </a:rPr>
              <a:t>no</a:t>
            </a:r>
            <a:endParaRPr lang="ru-RU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6159" y="32054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2</a:t>
            </a:r>
            <a:endParaRPr lang="ru-RU" sz="12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306014" y="3547457"/>
            <a:ext cx="1210193" cy="31692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+mj-lt"/>
                <a:cs typeface="Arial" pitchFamily="34" charset="0"/>
              </a:rPr>
              <a:t>oldest unknown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12660" y="1115393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12660" y="1327890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4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2660" y="1540388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12660" y="1752885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12660" y="1965383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address: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85103" y="3056896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82075" y="3235453"/>
            <a:ext cx="471283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125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82075" y="3439966"/>
            <a:ext cx="471283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125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84870" y="3252224"/>
            <a:ext cx="442429" cy="161583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05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84064" y="3040901"/>
            <a:ext cx="471283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125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286375" y="1062990"/>
            <a:ext cx="1188720" cy="108585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2581103" y="2988945"/>
            <a:ext cx="1245870" cy="5715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5384870" y="3055360"/>
            <a:ext cx="442429" cy="161583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39257" y="3049912"/>
            <a:ext cx="193964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125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384870" y="3253004"/>
            <a:ext cx="442429" cy="161583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05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05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67612" y="3246454"/>
            <a:ext cx="73738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125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674891" y="2814443"/>
          <a:ext cx="495300" cy="141733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95300"/>
              </a:tblGrid>
              <a:tr h="202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+mj-lt"/>
                        </a:rPr>
                        <a:t>Data</a:t>
                      </a:r>
                      <a:endParaRPr lang="ru-RU" sz="11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02476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422526" y="1122588"/>
            <a:ext cx="1041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data: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0x100</a:t>
            </a:r>
            <a:endParaRPr lang="ru-RU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26785" y="3034651"/>
            <a:ext cx="392736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125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2666" y="2991803"/>
            <a:ext cx="462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050" dirty="0"/>
          </a:p>
        </p:txBody>
      </p:sp>
      <p:sp>
        <p:nvSpPr>
          <p:cNvPr id="68" name="Rectangle 67"/>
          <p:cNvSpPr/>
          <p:nvPr/>
        </p:nvSpPr>
        <p:spPr>
          <a:xfrm>
            <a:off x="7239257" y="3235562"/>
            <a:ext cx="193964" cy="173124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125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125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6611586" y="3172511"/>
            <a:ext cx="363212" cy="316709"/>
            <a:chOff x="7001405" y="3607671"/>
            <a:chExt cx="618595" cy="539395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5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01405" y="3607671"/>
              <a:ext cx="562951" cy="43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libri"/>
                  <a:cs typeface="+mn-cs"/>
                </a:rPr>
                <a:t>hit</a:t>
              </a:r>
              <a:endParaRPr lang="ru-RU" sz="105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236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speculation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Load waits if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there is some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older </a:t>
            </a:r>
            <a:r>
              <a:rPr lang="en-US" b="1" kern="1200" dirty="0" smtClean="0">
                <a:solidFill>
                  <a:sysClr val="windowText" lastClr="000000"/>
                </a:solidFill>
                <a:cs typeface="Arial" charset="0"/>
              </a:rPr>
              <a:t>STA</a:t>
            </a: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with not calculated </a:t>
            </a: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address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Can we make it faster? Yes, if load was dispatched speculatively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When STA is ready, perform check of all ‘skipped’ loads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40290" y="1240572"/>
            <a:ext cx="3797397" cy="49622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1500" dirty="0">
              <a:latin typeface="+mj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8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speculation prediction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MD speculation requires decision making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idea is to track history similar to branch prediction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Approach 1</a:t>
            </a:r>
            <a:r>
              <a:rPr lang="en-US" dirty="0" smtClean="0"/>
              <a:t>: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assume “unknown” loads as speculative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if the assumption is wrong, add PC of load to “blacklist”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i="1" dirty="0"/>
              <a:t>big overhead on rollbacks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Approach 2: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assume “unknown” loads as non-speculative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dirty="0"/>
              <a:t>if there were no STAs to wait, add PC of load to “whitelist”</a:t>
            </a:r>
          </a:p>
          <a:p>
            <a:pPr marL="516731" lvl="1" indent="-257175">
              <a:buFont typeface="Arial" panose="020B0604020202020204" pitchFamily="34" charset="0"/>
              <a:buChar char="•"/>
            </a:pPr>
            <a:r>
              <a:rPr lang="en-US" sz="1500" i="1" dirty="0"/>
              <a:t>moderate overhead as loads wait STAs in the beginning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Modern CPU execute instructions </a:t>
            </a:r>
            <a:r>
              <a:rPr lang="en-US" sz="1400" b="1" dirty="0" smtClean="0"/>
              <a:t>out-of-order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maintain compatibility, </a:t>
            </a:r>
            <a:r>
              <a:rPr lang="en-US" sz="1400" b="1" dirty="0" smtClean="0"/>
              <a:t>architecture state </a:t>
            </a:r>
            <a:r>
              <a:rPr lang="en-US" sz="1400" dirty="0" smtClean="0"/>
              <a:t>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Depth of out-of-order engine is limited:</a:t>
            </a:r>
          </a:p>
          <a:p>
            <a:pPr marL="545306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accuracy of </a:t>
            </a:r>
            <a:r>
              <a:rPr lang="en-US" sz="1400" b="1" dirty="0" smtClean="0"/>
              <a:t>branch prediction</a:t>
            </a:r>
          </a:p>
          <a:p>
            <a:pPr marL="545306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</a:t>
            </a:r>
            <a:r>
              <a:rPr lang="en-US" sz="1400" b="1" dirty="0" smtClean="0"/>
              <a:t>false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False dependencies may be eliminated by </a:t>
            </a:r>
            <a:r>
              <a:rPr lang="en-US" sz="1400" b="1" dirty="0" smtClean="0"/>
              <a:t>register renaming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reduce hardware complexity, </a:t>
            </a:r>
            <a:r>
              <a:rPr lang="en-US" sz="1400" b="1" dirty="0" smtClean="0"/>
              <a:t>scheduling</a:t>
            </a:r>
            <a:r>
              <a:rPr lang="en-US" sz="1400" dirty="0" smtClean="0"/>
              <a:t> is usually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Memory dependencies </a:t>
            </a:r>
            <a:r>
              <a:rPr lang="en-US" sz="1400" dirty="0" smtClean="0"/>
              <a:t>are tracked in-flight by dedicated buffers. Optimizations are:</a:t>
            </a:r>
          </a:p>
          <a:p>
            <a:pPr marL="545306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Store forwarding</a:t>
            </a:r>
            <a:r>
              <a:rPr lang="en-US" sz="1400" dirty="0" smtClean="0"/>
              <a:t>: bypass cache if data can be transferred between registers</a:t>
            </a:r>
          </a:p>
          <a:p>
            <a:pPr marL="545306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Split to STA/STD: </a:t>
            </a:r>
            <a:r>
              <a:rPr lang="en-US" sz="1400" dirty="0" smtClean="0"/>
              <a:t>makes loads less dependent from stores</a:t>
            </a:r>
          </a:p>
          <a:p>
            <a:pPr marL="545306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Memory disambiguation speculation: </a:t>
            </a:r>
            <a:r>
              <a:rPr lang="en-US" sz="1400" dirty="0" smtClean="0"/>
              <a:t>execute loads earlier speculatively</a:t>
            </a:r>
            <a:endParaRPr lang="en-US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VLIW (Itanium®, E</a:t>
            </a:r>
            <a:r>
              <a:rPr lang="ru-RU" dirty="0" smtClean="0"/>
              <a:t>2</a:t>
            </a:r>
            <a:r>
              <a:rPr lang="en-US" dirty="0" smtClean="0"/>
              <a:t>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97" y="914841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Compiler merges instructions into </a:t>
            </a:r>
            <a:r>
              <a:rPr lang="en-US" sz="1800" i="1" dirty="0" smtClean="0"/>
              <a:t>bundle</a:t>
            </a:r>
            <a:r>
              <a:rPr lang="en-US" sz="1800" dirty="0"/>
              <a:t>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Each bundles is a single instruction for CPU</a:t>
            </a:r>
            <a:r>
              <a:rPr lang="ru-RU" sz="1800" i="1" dirty="0" smtClean="0"/>
              <a:t> </a:t>
            </a:r>
            <a:r>
              <a:rPr lang="en-US" sz="1800" i="1" dirty="0" smtClean="0"/>
              <a:t>(Very Long Instruction Word)</a:t>
            </a:r>
            <a:endParaRPr lang="ru-RU" sz="1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86212" y="2419783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</a:t>
            </a:r>
            <a:endParaRPr lang="ru-RU" dirty="0" smtClean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53611" y="1659767"/>
            <a:ext cx="6217906" cy="3279392"/>
            <a:chOff x="965314" y="2064373"/>
            <a:chExt cx="6217906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560009" y="1801688"/>
            <a:ext cx="3010065" cy="162038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E1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E1’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170721" y="3421471"/>
            <a:ext cx="3010065" cy="162038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E1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E1’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E2’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354486" y="418400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 + 16 </a:t>
            </a:r>
            <a:endParaRPr lang="ru-RU" dirty="0" smtClean="0">
              <a:latin typeface="+mj-lt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vectorization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97" y="914841"/>
            <a:ext cx="8120864" cy="3394472"/>
          </a:xfrm>
        </p:spPr>
        <p:txBody>
          <a:bodyPr>
            <a:normAutofit/>
          </a:bodyPr>
          <a:lstStyle/>
          <a:p>
            <a:r>
              <a:rPr lang="en-US" sz="1800" dirty="0"/>
              <a:t>Bind independent data to vectors</a:t>
            </a:r>
          </a:p>
          <a:p>
            <a:r>
              <a:rPr lang="en-US" sz="1800" dirty="0"/>
              <a:t>Each component of vector is processed independently</a:t>
            </a:r>
          </a:p>
          <a:p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86212" y="2419783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</a:t>
            </a:r>
            <a:endParaRPr lang="ru-RU" dirty="0" smtClean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53611" y="1659767"/>
            <a:ext cx="6217906" cy="3279392"/>
            <a:chOff x="965314" y="2064373"/>
            <a:chExt cx="6217906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560009" y="1801688"/>
            <a:ext cx="3010065" cy="1620389"/>
            <a:chOff x="971711" y="2253600"/>
            <a:chExt cx="3010065" cy="2160519"/>
          </a:xfrm>
        </p:grpSpPr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FP-G</a:t>
                </a:r>
                <a:endParaRPr lang="en-US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FP-B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FP-A</a:t>
                </a:r>
                <a:endParaRPr lang="en-US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FP-R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FP-B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FP-A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FP-R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70721" y="3421471"/>
            <a:ext cx="3010065" cy="1620389"/>
            <a:chOff x="971711" y="2253600"/>
            <a:chExt cx="3010065" cy="2160519"/>
          </a:xfrm>
        </p:grpSpPr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FP-G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FP-B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FP-A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FP-R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FP-B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FP-A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FP-R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4486" y="418400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PC + 4 </a:t>
            </a:r>
            <a:endParaRPr lang="ru-RU" dirty="0" smtClean="0">
              <a:latin typeface="+mj-lt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3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6</a:t>
            </a:fld>
            <a:endParaRPr lang="ru-RU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44780" y="1017270"/>
            <a:ext cx="89306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approaches</a:t>
            </a:r>
            <a:r>
              <a:rPr lang="en-US" sz="2600" dirty="0" smtClean="0">
                <a:solidFill>
                  <a:sysClr val="windowText" lastClr="000000"/>
                </a:solidFill>
                <a:latin typeface="Calibri"/>
              </a:rPr>
              <a:t>s rarely extract much ILP: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sz="2200" dirty="0" smtClean="0">
                <a:solidFill>
                  <a:sysClr val="windowText" lastClr="000000"/>
                </a:solidFill>
              </a:rPr>
              <a:t>Subsequent </a:t>
            </a:r>
            <a:r>
              <a:rPr lang="en-US" sz="2200" dirty="0">
                <a:solidFill>
                  <a:sysClr val="windowText" lastClr="000000"/>
                </a:solidFill>
              </a:rPr>
              <a:t>instructions are often dependent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 smtClean="0">
                <a:solidFill>
                  <a:sysClr val="windowText" lastClr="000000"/>
                </a:solidFill>
              </a:rPr>
              <a:t>Vectorization and VLIW introduce many “bubbles”</a:t>
            </a:r>
            <a:endParaRPr lang="en-US" sz="2200" dirty="0">
              <a:solidFill>
                <a:sysClr val="windowText" lastClr="000000"/>
              </a:solidFill>
            </a:endParaRPr>
          </a:p>
          <a:p>
            <a:pPr lvl="0">
              <a:spcBef>
                <a:spcPts val="2400"/>
              </a:spcBef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Solution: </a:t>
            </a:r>
            <a:r>
              <a:rPr lang="en-US" sz="2600" b="1" dirty="0">
                <a:solidFill>
                  <a:sysClr val="windowText" lastClr="000000"/>
                </a:solidFill>
              </a:rPr>
              <a:t>out-of-order execution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Execute instructions based on the “data flow” graph,</a:t>
            </a:r>
            <a:br>
              <a:rPr lang="en-US" sz="2200" dirty="0">
                <a:solidFill>
                  <a:sysClr val="windowText" lastClr="000000"/>
                </a:solidFill>
              </a:rPr>
            </a:br>
            <a:r>
              <a:rPr lang="en-US" sz="2200" dirty="0">
                <a:solidFill>
                  <a:sysClr val="windowText" lastClr="000000"/>
                </a:solidFill>
              </a:rPr>
              <a:t>(rather than program order)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Still need to keep the visibility of in-order execution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825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Execution</a:t>
            </a:r>
            <a:endParaRPr lang="ru-RU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1914612" y="1204258"/>
            <a:ext cx="2657389" cy="17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50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50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r2</a:t>
            </a:r>
          </a:p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50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50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150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indent="0">
              <a:buNone/>
              <a:defRPr/>
            </a:pP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lang="en-US" sz="150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lang="en-US" sz="15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lang="en-US" sz="150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15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>
              <a:defRPr/>
            </a:pPr>
            <a:endParaRPr lang="en-US" sz="240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1659103" y="3200400"/>
            <a:ext cx="2205604" cy="4154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In-order execution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5071806" y="3200400"/>
            <a:ext cx="2712153" cy="4154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Out-of-order execution</a:t>
            </a:r>
          </a:p>
        </p:txBody>
      </p:sp>
      <p:sp>
        <p:nvSpPr>
          <p:cNvPr id="44" name="Oval 43"/>
          <p:cNvSpPr/>
          <p:nvPr/>
        </p:nvSpPr>
        <p:spPr>
          <a:xfrm>
            <a:off x="5424373" y="1326364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1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19930" y="1326364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3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15487" y="1326364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4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747962" y="1910990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2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91898" y="1910990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5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9930" y="2495616"/>
            <a:ext cx="260806" cy="260806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prstClr val="white"/>
                </a:solidFill>
                <a:latin typeface="Calibri"/>
              </a:rPr>
              <a:t>6</a:t>
            </a:r>
            <a:endParaRPr lang="ru-RU" sz="15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0400" y="1594489"/>
            <a:ext cx="437940" cy="440236"/>
            <a:chOff x="5676529" y="2125986"/>
            <a:chExt cx="583920" cy="586982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52" name="Rectangle 51"/>
            <p:cNvSpPr/>
            <p:nvPr/>
          </p:nvSpPr>
          <p:spPr>
            <a:xfrm>
              <a:off x="5676529" y="2220525"/>
              <a:ext cx="58392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4165" y="1581013"/>
            <a:ext cx="437940" cy="453712"/>
            <a:chOff x="6654890" y="2108019"/>
            <a:chExt cx="583920" cy="60494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55" name="Rectangle 54"/>
            <p:cNvSpPr/>
            <p:nvPr/>
          </p:nvSpPr>
          <p:spPr>
            <a:xfrm>
              <a:off x="6654890" y="2220526"/>
              <a:ext cx="583920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94931" y="1613995"/>
            <a:ext cx="564145" cy="420730"/>
            <a:chOff x="7402580" y="2151994"/>
            <a:chExt cx="752193" cy="560974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58" name="Rectangle 57"/>
            <p:cNvSpPr/>
            <p:nvPr/>
          </p:nvSpPr>
          <p:spPr>
            <a:xfrm>
              <a:off x="7570854" y="2220525"/>
              <a:ext cx="583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FF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43496" y="2184229"/>
            <a:ext cx="537574" cy="468642"/>
            <a:chOff x="6933996" y="2912302"/>
            <a:chExt cx="716765" cy="624855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7066841" y="3044715"/>
              <a:ext cx="583920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9900CC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95491" y="2170833"/>
            <a:ext cx="461620" cy="482035"/>
            <a:chOff x="6069987" y="2894444"/>
            <a:chExt cx="615493" cy="642714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64" name="Rectangle 63"/>
            <p:cNvSpPr/>
            <p:nvPr/>
          </p:nvSpPr>
          <p:spPr>
            <a:xfrm>
              <a:off x="6069987" y="3044715"/>
              <a:ext cx="58392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rgbClr val="00CC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lang="ru-RU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603486" y="811843"/>
            <a:ext cx="1181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73040" y="811843"/>
            <a:ext cx="2001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1976926" y="3739997"/>
            <a:ext cx="925847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902772" y="4044696"/>
            <a:ext cx="284792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2902772" y="4349393"/>
            <a:ext cx="284792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4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2902772" y="3739997"/>
            <a:ext cx="284792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4108691" y="4044694"/>
            <a:ext cx="284792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6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3184421" y="4044695"/>
            <a:ext cx="925847" cy="30469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5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599402" y="3985503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5599402" y="4288920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4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6806898" y="3985028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6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5884278" y="3984221"/>
            <a:ext cx="925847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5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5599402" y="3678240"/>
            <a:ext cx="925847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6522107" y="3678240"/>
            <a:ext cx="284792" cy="30469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3716" bIns="13716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18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SW Help?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62225" y="1558681"/>
            <a:ext cx="1186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Parallel </a:t>
            </a:r>
            <a:r>
              <a:rPr lang="en-US" sz="150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669" y="1627708"/>
            <a:ext cx="142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Sequential</a:t>
            </a:r>
            <a:r>
              <a:rPr lang="en-US" sz="14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hardware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23647" y="714375"/>
            <a:ext cx="1022907" cy="2324100"/>
            <a:chOff x="914400" y="1096512"/>
            <a:chExt cx="1805651" cy="3098800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3181870" y="1627708"/>
            <a:ext cx="116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Sequential</a:t>
            </a:r>
            <a:r>
              <a:rPr lang="en-US" sz="14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code (ISA)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302116" y="1609725"/>
            <a:ext cx="1274445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0" name="Freeform 9"/>
          <p:cNvSpPr/>
          <p:nvPr/>
        </p:nvSpPr>
        <p:spPr>
          <a:xfrm>
            <a:off x="2441056" y="714375"/>
            <a:ext cx="868680" cy="894929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56187" y="1609725"/>
            <a:ext cx="1127543" cy="514224"/>
            <a:chOff x="6116320" y="2290312"/>
            <a:chExt cx="1503391" cy="6856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14" name="Straight Connector 13"/>
          <p:cNvCxnSpPr>
            <a:stCxn id="15" idx="7"/>
          </p:cNvCxnSpPr>
          <p:nvPr/>
        </p:nvCxnSpPr>
        <p:spPr>
          <a:xfrm>
            <a:off x="3317139" y="2124075"/>
            <a:ext cx="125942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5" name="Freeform 14"/>
          <p:cNvSpPr/>
          <p:nvPr/>
        </p:nvSpPr>
        <p:spPr>
          <a:xfrm flipV="1">
            <a:off x="2448459" y="2124075"/>
            <a:ext cx="868680" cy="916305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ight Arrow 15"/>
          <p:cNvSpPr/>
          <p:nvPr/>
        </p:nvSpPr>
        <p:spPr>
          <a:xfrm rot="2599015">
            <a:off x="2604366" y="1364178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ight Arrow 16"/>
          <p:cNvSpPr/>
          <p:nvPr/>
        </p:nvSpPr>
        <p:spPr>
          <a:xfrm rot="19000985" flipV="1">
            <a:off x="2604366" y="2171275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ight Arrow 17"/>
          <p:cNvSpPr/>
          <p:nvPr/>
        </p:nvSpPr>
        <p:spPr>
          <a:xfrm rot="20419462" flipV="1">
            <a:off x="2537278" y="1924923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 rot="1180538">
            <a:off x="2537278" y="1615710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951608" y="1795950"/>
            <a:ext cx="248899" cy="184942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379365" y="1787177"/>
            <a:ext cx="248899" cy="184942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485900" y="3174921"/>
            <a:ext cx="6293644" cy="165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The algorithms are parallel and SW sees that parallelism</a:t>
            </a:r>
          </a:p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Initially, HW was </a:t>
            </a:r>
            <a:r>
              <a:rPr lang="en-US" sz="1800" b="1" dirty="0">
                <a:solidFill>
                  <a:prstClr val="black"/>
                </a:solidFill>
              </a:rPr>
              <a:t>very</a:t>
            </a:r>
            <a:r>
              <a:rPr lang="en-US" sz="1800" dirty="0">
                <a:solidFill>
                  <a:prstClr val="black"/>
                </a:solidFill>
              </a:rPr>
              <a:t> simple: sequential execution, one instruction at a time</a:t>
            </a:r>
          </a:p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There were no need to represent parallelism to HW</a:t>
            </a:r>
          </a:p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Sequential code representation seemed natural and convenient 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830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4556187" y="1609725"/>
            <a:ext cx="1127543" cy="514224"/>
            <a:chOff x="6116320" y="2290312"/>
            <a:chExt cx="1503391" cy="6856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4439669" y="1627708"/>
            <a:ext cx="142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Sequential</a:t>
            </a:r>
            <a:r>
              <a:rPr lang="en-US" sz="14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210" y="1574378"/>
            <a:ext cx="1221004" cy="8420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85900" y="3174921"/>
            <a:ext cx="6172200" cy="137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Then, technology allowed building wide and parallel HW, but the code representation had stayed sequential</a:t>
            </a:r>
          </a:p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ysClr val="windowText" lastClr="000000"/>
                </a:solidFill>
              </a:rPr>
              <a:t>Decision: </a:t>
            </a:r>
            <a:r>
              <a:rPr lang="en-US" sz="1800" dirty="0">
                <a:solidFill>
                  <a:sysClr val="windowText" lastClr="000000"/>
                </a:solidFill>
              </a:rPr>
              <a:t>extract parallelism back by means of HW only</a:t>
            </a:r>
          </a:p>
          <a:p>
            <a:pPr marL="175022" indent="-175022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Due to compatibility still need look like sequential HW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25" y="1558681"/>
            <a:ext cx="1186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Parallel </a:t>
            </a:r>
            <a:r>
              <a:rPr lang="en-US" sz="150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3647" y="714375"/>
            <a:ext cx="1022907" cy="2324100"/>
            <a:chOff x="914400" y="1096512"/>
            <a:chExt cx="1805651" cy="3098800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3181870" y="1627708"/>
            <a:ext cx="116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Sequential</a:t>
            </a:r>
            <a:r>
              <a:rPr lang="en-US" sz="14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code (ISA)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02116" y="1609725"/>
            <a:ext cx="1274445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2441056" y="714375"/>
            <a:ext cx="868680" cy="894929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" name="Straight Connector 15"/>
          <p:cNvCxnSpPr>
            <a:stCxn id="17" idx="7"/>
          </p:cNvCxnSpPr>
          <p:nvPr/>
        </p:nvCxnSpPr>
        <p:spPr>
          <a:xfrm>
            <a:off x="3317139" y="2124075"/>
            <a:ext cx="125942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7" name="Freeform 16"/>
          <p:cNvSpPr/>
          <p:nvPr/>
        </p:nvSpPr>
        <p:spPr>
          <a:xfrm flipV="1">
            <a:off x="2448459" y="2124075"/>
            <a:ext cx="868680" cy="916305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ight Arrow 17"/>
          <p:cNvSpPr/>
          <p:nvPr/>
        </p:nvSpPr>
        <p:spPr>
          <a:xfrm rot="2599015">
            <a:off x="2604366" y="1364178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 rot="19000985" flipV="1">
            <a:off x="2604366" y="2171275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20419462" flipV="1">
            <a:off x="2537278" y="1924923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180538">
            <a:off x="2537278" y="1615710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951608" y="1795950"/>
            <a:ext cx="248899" cy="184942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379365" y="1787177"/>
            <a:ext cx="248899" cy="184942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 flipV="1">
            <a:off x="4574754" y="2124771"/>
            <a:ext cx="1512015" cy="394335"/>
            <a:chOff x="5675100" y="1656080"/>
            <a:chExt cx="2016020" cy="1051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4574797" y="1215991"/>
            <a:ext cx="1494827" cy="394335"/>
            <a:chOff x="5698017" y="1656080"/>
            <a:chExt cx="1993103" cy="1051560"/>
          </a:xfrm>
          <a:effectLst/>
        </p:grpSpPr>
        <p:cxnSp>
          <p:nvCxnSpPr>
            <p:cNvPr id="28" name="Straight Connector 2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29" name="Freeform 2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20419462" flipV="1">
            <a:off x="4811259" y="1640517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ight Arrow 30"/>
          <p:cNvSpPr/>
          <p:nvPr/>
        </p:nvSpPr>
        <p:spPr>
          <a:xfrm rot="1180538">
            <a:off x="4811259" y="1930908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2654" y="1498773"/>
            <a:ext cx="14236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hardware</a:t>
            </a:r>
          </a:p>
        </p:txBody>
      </p:sp>
      <p:sp>
        <p:nvSpPr>
          <p:cNvPr id="33" name="Freeform 32"/>
          <p:cNvSpPr/>
          <p:nvPr/>
        </p:nvSpPr>
        <p:spPr>
          <a:xfrm>
            <a:off x="6056157" y="1215991"/>
            <a:ext cx="624573" cy="394335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Freeform 33"/>
          <p:cNvSpPr/>
          <p:nvPr/>
        </p:nvSpPr>
        <p:spPr>
          <a:xfrm flipV="1">
            <a:off x="6086769" y="2124771"/>
            <a:ext cx="624573" cy="394335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5058" y="1622984"/>
            <a:ext cx="171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s</a:t>
            </a:r>
            <a:r>
              <a:rPr lang="en-US" sz="14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equential</a:t>
            </a:r>
            <a:r>
              <a:rPr lang="en-US" sz="140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HW</a:t>
            </a:r>
            <a:endParaRPr lang="en-US" sz="1400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678566" y="1609303"/>
            <a:ext cx="1008586" cy="155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6709781" y="2125207"/>
            <a:ext cx="977370" cy="626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38" name="Right Arrow 37"/>
          <p:cNvSpPr/>
          <p:nvPr/>
        </p:nvSpPr>
        <p:spPr>
          <a:xfrm rot="20419462" flipV="1">
            <a:off x="6240357" y="1932110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rot="1180538">
            <a:off x="6240357" y="1622897"/>
            <a:ext cx="248899" cy="184942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декабря 2017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BED39-75B3-41FB-ADA9-265F21974CFD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93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8" grpId="0" animBg="1"/>
      <p:bldP spid="3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4.6|25.7|1.1|10.9|31.5|165.5|17|2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6.9|25.5|1.5|46.7|3.5|1.6|36.1|19.1|41.8|27|22.5|1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9.9|33.3|94.9|14.5|88.7|23.9|118.9|15|8.6|6.9|147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|1.4|1.5|154.9|0.9|30.9|51.6|8.5|6.3|32.5|26.7|7.3|1.6|6.7|298|309.2|-602.6|2|0.8|0.4|0.2|0.6|1|0.4|1.5|0.6|0.6|0.6|0.4|0.3|0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|1.4|1.5|154.9|0.9|30.9|51.6|8.5|6.3|32.5|26.7|7.3|1.6|6.7|298|309.2|-602.6|2|0.8|0.4|0.2|0.6|1|0.4|1.5|0.6|0.6|0.6|0.4|0.3|0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2.8|9.7|25|39.5|1.8|1.9|64.4|6.8|87.1|8|28.6|33.4|13|51.9|21.9|22.2|27.5|65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68.9|29.7|6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8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2.2|3.7|103.7|22.1|42.5|24.2|4.4|4.8|18.2|23.6|2.7|29.7|108.9|8.5|68.5|23.6|33.9|16|2.4|34|10.4|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4.1|40|2.4|13.2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53.3|13.4|3.8|5.2|2.5|7.3|11.5|12|3.9|3.9|2.8|6.9|6.2|3.7|16|8.4|30.5|32|11.8|27.9|3.7|25.5|1.9|5.6|26.4|3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|17.3|6.2|35.2|26.9|36.8|23.6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9.9|11.7|78.6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32.2|83.4|29|131.1|13.6|129.7|10.3|23.9|10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2.6|117.1|7.6|44.5|2.8|11.2|14.8|15.4|8.3|1.8|9.5|86.8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8.4|2.6|10.2|6.9|151.5|16.3|18.6|16.8|3.3|21.5|9.9|73|20.9|4.6|17.7|22.2|19.3|69|174.6|17.5|65.9|2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6|68.7|70.1|1|29.7|63.9|130.9|2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9|41.6|6.8|1.8|7.1|2.1|11.7|22.7|5.4|3.7|6.7|56.1|41.8|1.4|1.3|6.8|8.7|294.2|15.9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3471</Words>
  <Application>Microsoft Office PowerPoint</Application>
  <PresentationFormat>On-screen Show (16:9)</PresentationFormat>
  <Paragraphs>968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Consolas</vt:lpstr>
      <vt:lpstr>Courier New</vt:lpstr>
      <vt:lpstr>Neo Sans Intel</vt:lpstr>
      <vt:lpstr>Neo Sans Intel Medium</vt:lpstr>
      <vt:lpstr>Symbol</vt:lpstr>
      <vt:lpstr>Wingdings</vt:lpstr>
      <vt:lpstr>2_mdsp_2011</vt:lpstr>
      <vt:lpstr>Внеочередное исполнение команд в современном суперскалярном процессоре</vt:lpstr>
      <vt:lpstr>Superscalar CPU</vt:lpstr>
      <vt:lpstr>Example: Pentium®</vt:lpstr>
      <vt:lpstr>Example: VLIW (Itanium®, E2K)</vt:lpstr>
      <vt:lpstr>Example: vectorization</vt:lpstr>
      <vt:lpstr>Problems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Limitation: Branches</vt:lpstr>
      <vt:lpstr>Limitation: False dependencies</vt:lpstr>
      <vt:lpstr>Limitation: False Dependencies</vt:lpstr>
      <vt:lpstr>Eliminating False Dependencies</vt:lpstr>
      <vt:lpstr>Register Renaming Algorithm</vt:lpstr>
      <vt:lpstr>RAT Restore</vt:lpstr>
      <vt:lpstr>Why Is ROB Complex?</vt:lpstr>
      <vt:lpstr>Scheduler Queue</vt:lpstr>
      <vt:lpstr>Scheduler Queue</vt:lpstr>
      <vt:lpstr>SQ Operation Example</vt:lpstr>
      <vt:lpstr>SQ Operation Example</vt:lpstr>
      <vt:lpstr>Memory Operations Execution </vt:lpstr>
      <vt:lpstr>Memory Dependencies</vt:lpstr>
      <vt:lpstr>Store Forwarding</vt:lpstr>
      <vt:lpstr>Load  and Store Buffer</vt:lpstr>
      <vt:lpstr>SB and LB Operation</vt:lpstr>
      <vt:lpstr>False Dependency from Store Data</vt:lpstr>
      <vt:lpstr>STA and STD</vt:lpstr>
      <vt:lpstr>SB and LB Operation: STA and STD</vt:lpstr>
      <vt:lpstr>MD speculation</vt:lpstr>
      <vt:lpstr>MD speculation prediction</vt:lpstr>
      <vt:lpstr>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keywords>CTPClassification=CTP_NWR:VisualMarkings=</cp:keywords>
  <cp:lastModifiedBy>Kryukov, Pavel I</cp:lastModifiedBy>
  <cp:revision>838</cp:revision>
  <dcterms:created xsi:type="dcterms:W3CDTF">2011-10-24T08:13:52Z</dcterms:created>
  <dcterms:modified xsi:type="dcterms:W3CDTF">2017-12-15T17:14:12Z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  <property fmtid="{D5CDD505-2E9C-101B-9397-08002B2CF9AE}" pid="3" name="TitusGUID">
    <vt:lpwstr>dfe8c8bd-f246-45a9-820e-907fdc36a55c</vt:lpwstr>
  </property>
  <property fmtid="{D5CDD505-2E9C-101B-9397-08002B2CF9AE}" pid="4" name="CTP_TimeStamp">
    <vt:lpwstr>2017-12-15 17:14:12Z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CTP_NWR</vt:lpwstr>
  </property>
</Properties>
</file>