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98" r:id="rId2"/>
    <p:sldId id="299" r:id="rId3"/>
    <p:sldId id="300" r:id="rId4"/>
    <p:sldId id="301" r:id="rId5"/>
    <p:sldId id="303" r:id="rId6"/>
    <p:sldId id="310" r:id="rId7"/>
    <p:sldId id="306" r:id="rId8"/>
    <p:sldId id="302" r:id="rId9"/>
    <p:sldId id="311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01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8A01DF-72FC-44AC-AB17-13BCF95A9755}" type="datetimeFigureOut">
              <a:rPr lang="ru-RU" smtClean="0"/>
              <a:t>06.09.2020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AFA1A4-2707-4A4B-9F25-788133E726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517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4938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07.09.2020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2020/21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9663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07.09.2020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2020/21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1780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07.09.2020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2020/21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1876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07.09.2020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2020/21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9560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07.09.2020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2020/21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9027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07.09.2020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2020/21</a:t>
            </a: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Rectangle 9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9514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07.09.2020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2020/21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88896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07.09.2020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2020/21</a:t>
            </a: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6" name="Rectangle 5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2978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07.09.2020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2020/21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1034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07.09.2020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2020/21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0899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128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977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/>
              <a:t>07.09.2020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9697" y="6356349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MIPT-V 2020/21</a:t>
            </a:r>
            <a:endParaRPr lang="ru-RU" dirty="0"/>
          </a:p>
        </p:txBody>
      </p:sp>
      <p:pic>
        <p:nvPicPr>
          <p:cNvPr id="1028" name="Picture 4" descr="ÐÐ¾ÑÐ¾Ð¶ÐµÐµ Ð¸Ð·Ð¾Ð±ÑÐ°Ð¶ÐµÐ½Ð¸Ðµ"/>
          <p:cNvPicPr>
            <a:picLocks noChangeAspect="1" noChangeArrowheads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566"/>
          <a:stretch/>
        </p:blipFill>
        <p:spPr bwMode="auto">
          <a:xfrm>
            <a:off x="11013359" y="6049962"/>
            <a:ext cx="1138082" cy="658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5731094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  <p:pic>
        <p:nvPicPr>
          <p:cNvPr id="1032" name="Picture 8" descr="https://encrypted-tbn0.gstatic.com/images?q=tbn:ANd9GcTmWQS6TdHj9jmNNqS5ifHrO8HB-039iLHlxlwNd8S8YUDym2FD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2172" y="6090857"/>
            <a:ext cx="1391187" cy="726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ÐÐ°ÑÑÐ¸Ð½ÐºÐ¸ Ð¿Ð¾ Ð·Ð°Ð¿ÑÐ¾ÑÑ mipt logo"/>
          <p:cNvPicPr>
            <a:picLocks noChangeAspect="1" noChangeArrowheads="1"/>
          </p:cNvPicPr>
          <p:nvPr userDrawn="1"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242" b="29103"/>
          <a:stretch/>
        </p:blipFill>
        <p:spPr bwMode="auto">
          <a:xfrm>
            <a:off x="7432499" y="6017004"/>
            <a:ext cx="2712500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5939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IPT-ILab/mipt-mips/issue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mailto:ladin@phystech.edu" TargetMode="External"/><Relationship Id="rId2" Type="http://schemas.openxmlformats.org/officeDocument/2006/relationships/hyperlink" Target="mailto:kirill.a.korolev@phystech.edu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pavel.kryukov@phystech.edu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mipt-ilab.github.io/mipt-mips/" TargetMode="External"/><Relationship Id="rId2" Type="http://schemas.openxmlformats.org/officeDocument/2006/relationships/hyperlink" Target="https://groups.google.com/u/1/a/phystech.edu/g/mipt-v-2020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eet.google.com/fjn-ycma-ucb" TargetMode="External"/><Relationship Id="rId4" Type="http://schemas.openxmlformats.org/officeDocument/2006/relationships/hyperlink" Target="https://github.com/MIPT-ILab/mipt-mip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MIPT-V</a:t>
            </a:r>
            <a:br>
              <a:rPr lang="en-US" dirty="0"/>
            </a:br>
            <a:r>
              <a:rPr lang="ru-RU" sz="4400" dirty="0"/>
              <a:t>Архитектура вычислительных систем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i="1" dirty="0"/>
          </a:p>
          <a:p>
            <a:r>
              <a:rPr lang="ru-RU" i="1" dirty="0"/>
              <a:t>Организационная информация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6709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ru-RU" sz="4000" dirty="0"/>
              <a:t>Цели и задачи курса</a:t>
            </a:r>
            <a:r>
              <a:rPr lang="en-US" sz="4000" dirty="0"/>
              <a:t> </a:t>
            </a:r>
            <a:r>
              <a:rPr lang="en-US" sz="3600" dirty="0"/>
              <a:t>(1)</a:t>
            </a:r>
            <a:endParaRPr lang="ru-RU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spAutoFit/>
          </a:bodyPr>
          <a:lstStyle/>
          <a:p>
            <a:pPr marL="231775" indent="-231775">
              <a:spcBef>
                <a:spcPts val="1200"/>
              </a:spcBef>
            </a:pPr>
            <a:r>
              <a:rPr lang="en-US" sz="2600" dirty="0"/>
              <a:t>MIPT-V – </a:t>
            </a:r>
            <a:r>
              <a:rPr lang="ru-RU" sz="2600" dirty="0"/>
              <a:t>это </a:t>
            </a:r>
            <a:r>
              <a:rPr lang="ru-RU" sz="2600" dirty="0">
                <a:solidFill>
                  <a:srgbClr val="0071C5"/>
                </a:solidFill>
              </a:rPr>
              <a:t>образовательный</a:t>
            </a:r>
            <a:r>
              <a:rPr lang="ru-RU" sz="2600" dirty="0"/>
              <a:t> проект</a:t>
            </a:r>
            <a:endParaRPr lang="en-US" sz="2600" dirty="0"/>
          </a:p>
          <a:p>
            <a:pPr marL="231775" indent="-231775">
              <a:spcBef>
                <a:spcPts val="1200"/>
              </a:spcBef>
            </a:pPr>
            <a:r>
              <a:rPr lang="ru-RU" sz="2600" dirty="0"/>
              <a:t>Обзорное изучение компьютерной архитектуры</a:t>
            </a:r>
          </a:p>
          <a:p>
            <a:pPr marL="646113" lvl="2" indent="-231775">
              <a:spcBef>
                <a:spcPts val="600"/>
              </a:spcBef>
            </a:pPr>
            <a:r>
              <a:rPr lang="ru-RU" sz="2200" dirty="0"/>
              <a:t>Наибольший фокус на микроархитектуру процессоров</a:t>
            </a:r>
            <a:endParaRPr lang="en-US" sz="2200" dirty="0"/>
          </a:p>
          <a:p>
            <a:pPr marL="646113" lvl="2" indent="-231775">
              <a:spcBef>
                <a:spcPts val="600"/>
              </a:spcBef>
            </a:pPr>
            <a:r>
              <a:rPr lang="ru-RU" sz="2200" dirty="0"/>
              <a:t>Немного о системе команд </a:t>
            </a:r>
            <a:r>
              <a:rPr lang="en-US" sz="2200" strike="sngStrike" dirty="0"/>
              <a:t>MIPS</a:t>
            </a:r>
            <a:r>
              <a:rPr lang="en-US" sz="2200" dirty="0"/>
              <a:t> RISC-V </a:t>
            </a:r>
            <a:r>
              <a:rPr lang="ru-RU" sz="2200" dirty="0"/>
              <a:t>и об интегральных схемах</a:t>
            </a:r>
            <a:endParaRPr lang="en-US" sz="2200" dirty="0"/>
          </a:p>
          <a:p>
            <a:pPr marL="231775" indent="-231775">
              <a:spcBef>
                <a:spcPts val="1200"/>
              </a:spcBef>
            </a:pPr>
            <a:r>
              <a:rPr lang="ru-RU" sz="2600" dirty="0">
                <a:solidFill>
                  <a:schemeClr val="bg1">
                    <a:lumMod val="65000"/>
                  </a:schemeClr>
                </a:solidFill>
              </a:rPr>
              <a:t>Навыки разработки в крупном командном проекте</a:t>
            </a:r>
            <a:r>
              <a:rPr lang="en-US" sz="2600" dirty="0">
                <a:solidFill>
                  <a:schemeClr val="bg1">
                    <a:lumMod val="65000"/>
                  </a:schemeClr>
                </a:solidFill>
              </a:rPr>
              <a:t>:</a:t>
            </a:r>
            <a:endParaRPr lang="ru-RU" sz="2600" dirty="0">
              <a:solidFill>
                <a:schemeClr val="bg1">
                  <a:lumMod val="65000"/>
                </a:schemeClr>
              </a:solidFill>
            </a:endParaRPr>
          </a:p>
          <a:p>
            <a:pPr marL="646113" lvl="2" indent="-231775">
              <a:spcBef>
                <a:spcPts val="400"/>
              </a:spcBef>
            </a:pPr>
            <a:r>
              <a:rPr lang="ru-RU" sz="2200" dirty="0">
                <a:solidFill>
                  <a:schemeClr val="bg1">
                    <a:lumMod val="65000"/>
                  </a:schemeClr>
                </a:solidFill>
              </a:rPr>
              <a:t>Система контроля версий </a:t>
            </a:r>
            <a:r>
              <a:rPr lang="en-US" sz="2200" dirty="0">
                <a:solidFill>
                  <a:schemeClr val="bg1">
                    <a:lumMod val="65000"/>
                  </a:schemeClr>
                </a:solidFill>
              </a:rPr>
              <a:t>(Git)</a:t>
            </a:r>
          </a:p>
          <a:p>
            <a:pPr marL="646113" lvl="2" indent="-231775">
              <a:spcBef>
                <a:spcPts val="400"/>
              </a:spcBef>
            </a:pPr>
            <a:r>
              <a:rPr lang="ru-RU" sz="2200" dirty="0">
                <a:solidFill>
                  <a:schemeClr val="bg1">
                    <a:lumMod val="65000"/>
                  </a:schemeClr>
                </a:solidFill>
              </a:rPr>
              <a:t>Работа над </a:t>
            </a:r>
            <a:r>
              <a:rPr lang="en-US" sz="2200" dirty="0">
                <a:solidFill>
                  <a:schemeClr val="bg1">
                    <a:lumMod val="65000"/>
                  </a:schemeClr>
                </a:solidFill>
              </a:rPr>
              <a:t>open-source</a:t>
            </a:r>
            <a:r>
              <a:rPr lang="ru-RU" sz="2200" dirty="0">
                <a:solidFill>
                  <a:schemeClr val="bg1">
                    <a:lumMod val="65000"/>
                  </a:schemeClr>
                </a:solidFill>
              </a:rPr>
              <a:t> проектом в окружении </a:t>
            </a:r>
            <a:r>
              <a:rPr lang="en-US" sz="2200" dirty="0">
                <a:solidFill>
                  <a:schemeClr val="bg1">
                    <a:lumMod val="65000"/>
                  </a:schemeClr>
                </a:solidFill>
              </a:rPr>
              <a:t>GitHub</a:t>
            </a:r>
            <a:endParaRPr lang="ru-RU" sz="2200" dirty="0">
              <a:solidFill>
                <a:schemeClr val="bg1">
                  <a:lumMod val="65000"/>
                </a:schemeClr>
              </a:solidFill>
            </a:endParaRPr>
          </a:p>
          <a:p>
            <a:pPr marL="646113" lvl="2" indent="-231775">
              <a:spcBef>
                <a:spcPts val="400"/>
              </a:spcBef>
            </a:pPr>
            <a:r>
              <a:rPr lang="ru-RU" sz="2200" dirty="0">
                <a:solidFill>
                  <a:schemeClr val="bg1">
                    <a:lumMod val="65000"/>
                  </a:schemeClr>
                </a:solidFill>
              </a:rPr>
              <a:t>Инфраструктура непрерывной интеграции</a:t>
            </a:r>
            <a:r>
              <a:rPr lang="en-US" sz="2200" dirty="0">
                <a:solidFill>
                  <a:schemeClr val="bg1">
                    <a:lumMod val="65000"/>
                  </a:schemeClr>
                </a:solidFill>
              </a:rPr>
              <a:t> (CI)</a:t>
            </a:r>
            <a:endParaRPr lang="ru-RU" sz="2200" dirty="0">
              <a:solidFill>
                <a:schemeClr val="bg1">
                  <a:lumMod val="65000"/>
                </a:schemeClr>
              </a:solidFill>
            </a:endParaRPr>
          </a:p>
          <a:p>
            <a:pPr marL="646113" lvl="2" indent="-231775">
              <a:spcBef>
                <a:spcPts val="400"/>
              </a:spcBef>
            </a:pPr>
            <a:r>
              <a:rPr lang="ru-RU" sz="2200" dirty="0">
                <a:solidFill>
                  <a:schemeClr val="bg1">
                    <a:lumMod val="65000"/>
                  </a:schemeClr>
                </a:solidFill>
              </a:rPr>
              <a:t>Разработка через тестирование</a:t>
            </a:r>
            <a:r>
              <a:rPr lang="en-US" sz="2200" dirty="0">
                <a:solidFill>
                  <a:schemeClr val="bg1">
                    <a:lumMod val="65000"/>
                  </a:schemeClr>
                </a:solidFill>
              </a:rPr>
              <a:t> (TDD – Test-Driven Development)</a:t>
            </a:r>
          </a:p>
          <a:p>
            <a:pPr marL="646113" lvl="2" indent="-231775">
              <a:spcBef>
                <a:spcPts val="400"/>
              </a:spcBef>
            </a:pPr>
            <a:r>
              <a:rPr lang="ru-RU" sz="2200" dirty="0">
                <a:solidFill>
                  <a:schemeClr val="bg1">
                    <a:lumMod val="65000"/>
                  </a:schemeClr>
                </a:solidFill>
              </a:rPr>
              <a:t>Документация и коммуникация</a:t>
            </a:r>
            <a:r>
              <a:rPr lang="en-US" sz="2200" dirty="0">
                <a:solidFill>
                  <a:schemeClr val="bg1">
                    <a:lumMod val="65000"/>
                  </a:schemeClr>
                </a:solidFill>
              </a:rPr>
              <a:t>: wiki</a:t>
            </a:r>
            <a:r>
              <a:rPr lang="ru-RU" sz="2200" dirty="0">
                <a:solidFill>
                  <a:schemeClr val="bg1">
                    <a:lumMod val="65000"/>
                  </a:schemeClr>
                </a:solidFill>
              </a:rPr>
              <a:t>, презентации, английский</a:t>
            </a:r>
            <a:endParaRPr lang="ru-RU" sz="2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07.09.2020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2020/21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2</a:t>
            </a:fld>
            <a:endParaRPr lang="ru-RU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79762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ru-RU" sz="4000" dirty="0"/>
              <a:t>Цели и задачи курса</a:t>
            </a:r>
            <a:r>
              <a:rPr lang="en-US" sz="4000" dirty="0"/>
              <a:t> </a:t>
            </a:r>
            <a:r>
              <a:rPr lang="en-US" sz="3600" dirty="0"/>
              <a:t>(2)</a:t>
            </a:r>
            <a:endParaRPr lang="ru-RU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117777"/>
          </a:xfrm>
        </p:spPr>
        <p:txBody>
          <a:bodyPr>
            <a:spAutoFit/>
          </a:bodyPr>
          <a:lstStyle/>
          <a:p>
            <a:pPr marL="231775" indent="-231775">
              <a:spcBef>
                <a:spcPts val="1200"/>
              </a:spcBef>
            </a:pPr>
            <a:r>
              <a:rPr lang="en-US" sz="2600" dirty="0"/>
              <a:t>MIPT-V – </a:t>
            </a:r>
            <a:r>
              <a:rPr lang="ru-RU" sz="2600" dirty="0"/>
              <a:t>это </a:t>
            </a:r>
            <a:r>
              <a:rPr lang="ru-RU" sz="2600" dirty="0">
                <a:solidFill>
                  <a:srgbClr val="0070C0"/>
                </a:solidFill>
              </a:rPr>
              <a:t>подготовка студентов к работе</a:t>
            </a:r>
            <a:r>
              <a:rPr lang="ru-RU" sz="2600" dirty="0"/>
              <a:t> в реальных проектах </a:t>
            </a:r>
            <a:r>
              <a:rPr lang="en-US" sz="2600" dirty="0"/>
              <a:t>Intel</a:t>
            </a:r>
          </a:p>
          <a:p>
            <a:pPr marL="231775" indent="-231775">
              <a:spcBef>
                <a:spcPts val="1200"/>
              </a:spcBef>
            </a:pPr>
            <a:r>
              <a:rPr lang="ru-RU" sz="2600" dirty="0"/>
              <a:t>Участие серьезно повышает шансы вашего поступления на кафедру</a:t>
            </a:r>
            <a:endParaRPr lang="en-US" sz="2600" dirty="0"/>
          </a:p>
          <a:p>
            <a:pPr marL="231775" indent="-231775">
              <a:spcBef>
                <a:spcPts val="1200"/>
              </a:spcBef>
            </a:pPr>
            <a:r>
              <a:rPr lang="ru-RU" sz="2600" dirty="0"/>
              <a:t>Как попасть в </a:t>
            </a:r>
            <a:r>
              <a:rPr lang="en-US" sz="2600" dirty="0"/>
              <a:t>Intel?</a:t>
            </a:r>
          </a:p>
          <a:p>
            <a:pPr marL="914400" lvl="1" indent="-514350">
              <a:spcBef>
                <a:spcPts val="600"/>
              </a:spcBef>
              <a:buFont typeface="+mj-lt"/>
              <a:buAutoNum type="arabicPeriod"/>
            </a:pPr>
            <a:r>
              <a:rPr lang="ru-RU" dirty="0"/>
              <a:t>Курс </a:t>
            </a:r>
            <a:r>
              <a:rPr lang="en-US" dirty="0"/>
              <a:t>MIPT-V (</a:t>
            </a:r>
            <a:r>
              <a:rPr lang="ru-RU" dirty="0"/>
              <a:t>или другой курс лаборатории </a:t>
            </a:r>
            <a:r>
              <a:rPr lang="en-US" dirty="0"/>
              <a:t>Intel)</a:t>
            </a:r>
          </a:p>
          <a:p>
            <a:pPr marL="914400" lvl="1" indent="-514350">
              <a:spcBef>
                <a:spcPts val="600"/>
              </a:spcBef>
              <a:buFont typeface="+mj-lt"/>
              <a:buAutoNum type="arabicPeriod"/>
            </a:pPr>
            <a:r>
              <a:rPr lang="ru-RU" dirty="0"/>
              <a:t>Кафедра «Микропроцессорные технологии»</a:t>
            </a:r>
            <a:r>
              <a:rPr lang="en-US" dirty="0"/>
              <a:t> </a:t>
            </a:r>
            <a:r>
              <a:rPr lang="ru-RU" dirty="0"/>
              <a:t>ФРТК</a:t>
            </a:r>
          </a:p>
          <a:p>
            <a:pPr marL="914400" lvl="1" indent="-514350">
              <a:spcBef>
                <a:spcPts val="600"/>
              </a:spcBef>
              <a:buFont typeface="+mj-lt"/>
              <a:buAutoNum type="arabicPeriod"/>
            </a:pPr>
            <a:r>
              <a:rPr lang="ru-RU" dirty="0"/>
              <a:t>Успешная стажировка в </a:t>
            </a:r>
            <a:r>
              <a:rPr lang="en-US" dirty="0"/>
              <a:t>Intel </a:t>
            </a:r>
            <a:r>
              <a:rPr lang="ru-RU" dirty="0"/>
              <a:t>с 3 по 6 курс</a:t>
            </a:r>
          </a:p>
          <a:p>
            <a:pPr marL="914400" lvl="1" indent="-514350">
              <a:spcBef>
                <a:spcPts val="600"/>
              </a:spcBef>
              <a:buFont typeface="+mj-lt"/>
              <a:buAutoNum type="arabicPeriod"/>
            </a:pPr>
            <a:r>
              <a:rPr lang="ru-RU" dirty="0"/>
              <a:t>Перевод на должность постоянного сотрудника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07.09.2020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2020/21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3</a:t>
            </a:fld>
            <a:endParaRPr lang="ru-RU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021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ru-RU" sz="4000" dirty="0"/>
              <a:t>Преимущества курса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31775" indent="-231775"/>
            <a:r>
              <a:rPr lang="ru-RU" dirty="0"/>
              <a:t>Для студентов:</a:t>
            </a:r>
          </a:p>
          <a:p>
            <a:pPr marL="623888" lvl="1" indent="-282575">
              <a:spcBef>
                <a:spcPts val="600"/>
              </a:spcBef>
            </a:pPr>
            <a:r>
              <a:rPr lang="ru-RU" sz="2000" dirty="0"/>
              <a:t>Уникальные знания</a:t>
            </a:r>
          </a:p>
          <a:p>
            <a:pPr marL="1081088" lvl="2" indent="-282575">
              <a:spcBef>
                <a:spcPts val="600"/>
              </a:spcBef>
            </a:pPr>
            <a:r>
              <a:rPr lang="ru-RU" sz="1600" dirty="0"/>
              <a:t>аналогичных курсов нет не только в МФТИ, но и в других российских университетах</a:t>
            </a:r>
          </a:p>
          <a:p>
            <a:pPr marL="623888" lvl="1" indent="-282575">
              <a:spcBef>
                <a:spcPts val="600"/>
              </a:spcBef>
            </a:pPr>
            <a:r>
              <a:rPr lang="ru-RU" sz="2000" dirty="0"/>
              <a:t>Поступление на кафедру →</a:t>
            </a:r>
            <a:r>
              <a:rPr lang="en-US" sz="2000" dirty="0"/>
              <a:t> </a:t>
            </a:r>
            <a:r>
              <a:rPr lang="ru-RU" sz="2000" dirty="0"/>
              <a:t>стажировка в </a:t>
            </a:r>
            <a:r>
              <a:rPr lang="en-US" sz="2000" dirty="0"/>
              <a:t>Intel </a:t>
            </a:r>
            <a:r>
              <a:rPr lang="ru-RU" sz="2000" dirty="0"/>
              <a:t>→</a:t>
            </a:r>
            <a:r>
              <a:rPr lang="en-US" sz="2000" dirty="0"/>
              <a:t> </a:t>
            </a:r>
            <a:r>
              <a:rPr lang="ru-RU" sz="2000" dirty="0"/>
              <a:t>работа в </a:t>
            </a:r>
            <a:r>
              <a:rPr lang="en-US" sz="2000" dirty="0"/>
              <a:t>Intel</a:t>
            </a:r>
            <a:endParaRPr lang="ru-RU" sz="2000" dirty="0"/>
          </a:p>
          <a:p>
            <a:pPr marL="623888" lvl="1" indent="-282575">
              <a:spcBef>
                <a:spcPts val="600"/>
              </a:spcBef>
            </a:pPr>
            <a:r>
              <a:rPr lang="ru-RU" sz="2000" dirty="0"/>
              <a:t>Стипендия (максимальная стипендия </a:t>
            </a:r>
            <a:r>
              <a:rPr lang="en-US" sz="2000" dirty="0"/>
              <a:t>&gt;10000</a:t>
            </a:r>
            <a:r>
              <a:rPr lang="ru-RU" sz="2000" dirty="0"/>
              <a:t> руб. в семестр)</a:t>
            </a:r>
          </a:p>
          <a:p>
            <a:pPr marL="231775" indent="-231775">
              <a:spcBef>
                <a:spcPts val="1200"/>
              </a:spcBef>
            </a:pPr>
            <a:r>
              <a:rPr lang="ru-RU" dirty="0"/>
              <a:t>Для преподавателей:</a:t>
            </a:r>
          </a:p>
          <a:p>
            <a:pPr marL="627063" lvl="1" indent="-285750">
              <a:spcBef>
                <a:spcPts val="600"/>
              </a:spcBef>
            </a:pPr>
            <a:r>
              <a:rPr lang="ru-RU" sz="2000" dirty="0"/>
              <a:t>Опыт управления проектом</a:t>
            </a:r>
          </a:p>
          <a:p>
            <a:pPr marL="627063" lvl="1" indent="-285750">
              <a:spcBef>
                <a:spcPts val="600"/>
              </a:spcBef>
            </a:pPr>
            <a:r>
              <a:rPr lang="ru-RU" sz="2000" dirty="0"/>
              <a:t>Обновление и расширение знаний</a:t>
            </a:r>
          </a:p>
          <a:p>
            <a:pPr marL="627063" lvl="1" indent="-285750">
              <a:spcBef>
                <a:spcPts val="600"/>
              </a:spcBef>
            </a:pPr>
            <a:r>
              <a:rPr lang="ru-RU" sz="2000" dirty="0" err="1"/>
              <a:t>Волонтёрство</a:t>
            </a:r>
            <a:r>
              <a:rPr lang="ru-RU" sz="2000" dirty="0"/>
              <a:t>: никакой материальной заинтересованности</a:t>
            </a:r>
            <a:endParaRPr lang="ru-RU" sz="2000" dirty="0">
              <a:sym typeface="Wingdings" pitchFamily="2" charset="2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07.09.2020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2020/21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4</a:t>
            </a:fld>
            <a:endParaRPr lang="ru-RU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32868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Оценка успеваемости студентов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65805"/>
            <a:ext cx="10515600" cy="4128707"/>
          </a:xfrm>
        </p:spPr>
        <p:txBody>
          <a:bodyPr>
            <a:normAutofit lnSpcReduction="10000"/>
          </a:bodyPr>
          <a:lstStyle/>
          <a:p>
            <a:pPr marL="231775" indent="-231775"/>
            <a:r>
              <a:rPr lang="ru-RU" sz="2400" dirty="0"/>
              <a:t>Рейтинг студентов формируется в течении курса</a:t>
            </a:r>
          </a:p>
          <a:p>
            <a:pPr marL="231775" indent="-231775"/>
            <a:r>
              <a:rPr lang="ru-RU" sz="2400" dirty="0"/>
              <a:t>В рейтинге учитываются:</a:t>
            </a:r>
          </a:p>
          <a:p>
            <a:pPr marL="688975" lvl="1" indent="-231775"/>
            <a:r>
              <a:rPr lang="ru-RU" sz="2000" dirty="0"/>
              <a:t>Посещаемость занятий (</a:t>
            </a:r>
            <a:r>
              <a:rPr lang="en-US" sz="2000" b="1" dirty="0"/>
              <a:t>1</a:t>
            </a:r>
            <a:r>
              <a:rPr lang="ru-RU" sz="2000" b="1" dirty="0"/>
              <a:t>0%</a:t>
            </a:r>
            <a:r>
              <a:rPr lang="ru-RU" sz="2000" dirty="0"/>
              <a:t>)</a:t>
            </a:r>
          </a:p>
          <a:p>
            <a:pPr marL="688975" lvl="1" indent="-231775"/>
            <a:r>
              <a:rPr lang="ru-RU" sz="2000" dirty="0"/>
              <a:t>Результаты тестирования в конце каждого семестра (</a:t>
            </a:r>
            <a:r>
              <a:rPr lang="en-US" sz="2000" b="1" dirty="0"/>
              <a:t>3</a:t>
            </a:r>
            <a:r>
              <a:rPr lang="ru-RU" sz="2000" b="1" dirty="0"/>
              <a:t>0%</a:t>
            </a:r>
            <a:r>
              <a:rPr lang="ru-RU" sz="2000" dirty="0"/>
              <a:t>)</a:t>
            </a:r>
          </a:p>
          <a:p>
            <a:pPr marL="688975" lvl="1" indent="-231775"/>
            <a:r>
              <a:rPr lang="ru-RU" sz="2000" dirty="0"/>
              <a:t>Практическая работа (</a:t>
            </a:r>
            <a:r>
              <a:rPr lang="en-US" sz="2000" b="1" dirty="0"/>
              <a:t>6</a:t>
            </a:r>
            <a:r>
              <a:rPr lang="ru-RU" sz="2000" b="1" dirty="0"/>
              <a:t>0%</a:t>
            </a:r>
            <a:r>
              <a:rPr lang="ru-RU" sz="2000" dirty="0"/>
              <a:t>)</a:t>
            </a:r>
          </a:p>
          <a:p>
            <a:pPr marL="231775" lvl="1"/>
            <a:endParaRPr lang="ru-RU" dirty="0"/>
          </a:p>
          <a:p>
            <a:pPr marL="231775" lvl="1"/>
            <a:r>
              <a:rPr lang="ru-RU" dirty="0"/>
              <a:t>Не преподаватели отбирают студентов на кафедру</a:t>
            </a:r>
          </a:p>
          <a:p>
            <a:pPr marL="688975" lvl="2"/>
            <a:r>
              <a:rPr lang="ru-RU" dirty="0"/>
              <a:t>Финальное решение принимает менеджер компании</a:t>
            </a:r>
          </a:p>
          <a:p>
            <a:pPr marL="231775" lvl="1"/>
            <a:r>
              <a:rPr lang="ru-RU" dirty="0"/>
              <a:t>При поступлении на кафедру учитывается «общее впечатление»</a:t>
            </a:r>
          </a:p>
          <a:p>
            <a:pPr marL="688975" lvl="2"/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Мотивированность, аккуратность, исполнительность, креативность и т.д.</a:t>
            </a:r>
          </a:p>
          <a:p>
            <a:pPr marL="231775" lvl="1"/>
            <a:r>
              <a:rPr lang="ru-RU" dirty="0"/>
              <a:t>Обучение на проекте не гарантирует поступления на кафедру!</a:t>
            </a:r>
          </a:p>
          <a:p>
            <a:pPr marL="688975" lvl="2"/>
            <a:r>
              <a:rPr lang="ru-RU" dirty="0"/>
              <a:t>Но сильно помогает!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07.09.2020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2020/21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5346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5ED09-EDD3-45CC-A1FC-854CCCE90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Практика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DE53B-913F-45EA-900B-285F152356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Теоретические занятия чередуются с практикой</a:t>
            </a:r>
          </a:p>
          <a:p>
            <a:pPr lvl="1"/>
            <a:r>
              <a:rPr lang="ru-RU" dirty="0"/>
              <a:t>Закрепление пройденной части курса</a:t>
            </a:r>
          </a:p>
          <a:p>
            <a:pPr lvl="1"/>
            <a:r>
              <a:rPr lang="ru-RU" dirty="0"/>
              <a:t>Первые 3 занятия – теория, далее первая практика</a:t>
            </a:r>
          </a:p>
          <a:p>
            <a:pPr lvl="1"/>
            <a:r>
              <a:rPr lang="ru-RU" dirty="0"/>
              <a:t>Более сложные задания на дом</a:t>
            </a:r>
          </a:p>
          <a:p>
            <a:pPr lvl="1"/>
            <a:endParaRPr lang="ru-RU" dirty="0"/>
          </a:p>
          <a:p>
            <a:r>
              <a:rPr lang="ru-RU" dirty="0"/>
              <a:t>Дополнительно: разработка симулятора микроархитектуры</a:t>
            </a:r>
            <a:endParaRPr lang="en-US" dirty="0"/>
          </a:p>
          <a:p>
            <a:pPr lvl="1"/>
            <a:r>
              <a:rPr lang="ru-RU" dirty="0"/>
              <a:t>Реальный </a:t>
            </a:r>
            <a:r>
              <a:rPr lang="en-US" dirty="0"/>
              <a:t>open-source </a:t>
            </a:r>
            <a:r>
              <a:rPr lang="ru-RU" dirty="0"/>
              <a:t>проект</a:t>
            </a:r>
          </a:p>
          <a:p>
            <a:pPr lvl="1"/>
            <a:r>
              <a:rPr lang="ru-RU" dirty="0"/>
              <a:t>Продвинутый уровень: требуется знание микроархитектуры, </a:t>
            </a:r>
            <a:r>
              <a:rPr lang="en-US" dirty="0"/>
              <a:t>C++, git</a:t>
            </a:r>
            <a:endParaRPr lang="ru-RU" dirty="0"/>
          </a:p>
          <a:p>
            <a:pPr lvl="1"/>
            <a:r>
              <a:rPr lang="en-US" dirty="0">
                <a:hlinkClick r:id="rId2"/>
              </a:rPr>
              <a:t>https://github.com/MIPT-ILab/mipt-mips/issues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BF4EA8-F56B-4851-B8A7-C04CFDAE0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07.09.2020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F01869-1351-49FB-8174-988B06343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2020/21</a:t>
            </a: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58ABB2-308B-48CE-B45A-242609AA3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1252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Связь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106752" cy="4128707"/>
          </a:xfrm>
        </p:spPr>
        <p:txBody>
          <a:bodyPr/>
          <a:lstStyle/>
          <a:p>
            <a:r>
              <a:rPr lang="ru-RU" dirty="0"/>
              <a:t>Связь с преподавателями занятиях и через </a:t>
            </a:r>
            <a:r>
              <a:rPr lang="en-US" dirty="0"/>
              <a:t>e-mail</a:t>
            </a:r>
            <a:endParaRPr lang="ru-RU" dirty="0"/>
          </a:p>
          <a:p>
            <a:pPr lvl="1"/>
            <a:r>
              <a:rPr lang="ru-RU" dirty="0"/>
              <a:t>Кирилл: </a:t>
            </a:r>
            <a:r>
              <a:rPr lang="en-US" dirty="0">
                <a:hlinkClick r:id="rId2"/>
              </a:rPr>
              <a:t>kirill.a.korolev@phystech.edu</a:t>
            </a:r>
            <a:endParaRPr lang="en-US" dirty="0"/>
          </a:p>
          <a:p>
            <a:pPr lvl="1"/>
            <a:r>
              <a:rPr lang="ru-RU" dirty="0"/>
              <a:t>Олег: </a:t>
            </a:r>
            <a:r>
              <a:rPr lang="en-US" dirty="0">
                <a:hlinkClick r:id="rId3"/>
              </a:rPr>
              <a:t>ladin@phystech.edu</a:t>
            </a:r>
            <a:endParaRPr lang="ru-RU" dirty="0"/>
          </a:p>
          <a:p>
            <a:pPr lvl="1"/>
            <a:r>
              <a:rPr lang="ru-RU" dirty="0"/>
              <a:t>Паша: </a:t>
            </a:r>
            <a:r>
              <a:rPr lang="en-US" dirty="0">
                <a:hlinkClick r:id="rId4"/>
              </a:rPr>
              <a:t>pavel.kryukov@phystech.edu</a:t>
            </a:r>
            <a:endParaRPr lang="en-US" dirty="0"/>
          </a:p>
          <a:p>
            <a:r>
              <a:rPr lang="ru-RU" dirty="0"/>
              <a:t>Объявления будут рассылаться через почтовую рассылку</a:t>
            </a:r>
          </a:p>
          <a:p>
            <a:pPr lvl="1"/>
            <a:r>
              <a:rPr lang="ru-RU" dirty="0"/>
              <a:t>Разрешаются только адреса </a:t>
            </a:r>
            <a:r>
              <a:rPr lang="en-US" u="sng" dirty="0">
                <a:solidFill>
                  <a:schemeClr val="accent1"/>
                </a:solidFill>
              </a:rPr>
              <a:t>@phystech.edu</a:t>
            </a:r>
          </a:p>
          <a:p>
            <a:pPr lvl="1"/>
            <a:r>
              <a:rPr lang="ru-RU" dirty="0"/>
              <a:t>Переписка ведётся на английском языке</a:t>
            </a:r>
          </a:p>
          <a:p>
            <a:r>
              <a:rPr lang="ru-RU" dirty="0"/>
              <a:t>Проверяйте почту!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07.09.2020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2020/21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1468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ru-RU" dirty="0"/>
              <a:t>Занятия курса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50047"/>
          </a:xfrm>
        </p:spPr>
        <p:txBody>
          <a:bodyPr>
            <a:normAutofit/>
          </a:bodyPr>
          <a:lstStyle/>
          <a:p>
            <a:pPr marL="457200" lvl="1" indent="-287338">
              <a:spcBef>
                <a:spcPts val="600"/>
              </a:spcBef>
            </a:pPr>
            <a:r>
              <a:rPr lang="ru-RU" sz="2800" b="1" dirty="0"/>
              <a:t>Время: </a:t>
            </a:r>
            <a:r>
              <a:rPr lang="ru-RU" sz="2800" dirty="0"/>
              <a:t>понедельник</a:t>
            </a:r>
            <a:r>
              <a:rPr lang="en-US" sz="2800" dirty="0"/>
              <a:t>, </a:t>
            </a:r>
            <a:r>
              <a:rPr lang="ru-RU" sz="2800" dirty="0"/>
              <a:t>1</a:t>
            </a:r>
            <a:r>
              <a:rPr lang="en-US" sz="2800" dirty="0"/>
              <a:t>0</a:t>
            </a:r>
            <a:r>
              <a:rPr lang="ru-RU" sz="2800" dirty="0"/>
              <a:t>:</a:t>
            </a:r>
            <a:r>
              <a:rPr lang="en-US" sz="2800" dirty="0"/>
              <a:t>45</a:t>
            </a:r>
            <a:r>
              <a:rPr lang="ru-RU" sz="2800" dirty="0"/>
              <a:t>–1</a:t>
            </a:r>
            <a:r>
              <a:rPr lang="en-US" sz="2800" dirty="0"/>
              <a:t>2</a:t>
            </a:r>
            <a:r>
              <a:rPr lang="ru-RU" sz="2800" dirty="0"/>
              <a:t>:</a:t>
            </a:r>
            <a:r>
              <a:rPr lang="en-US" sz="2800" dirty="0"/>
              <a:t>10</a:t>
            </a:r>
            <a:endParaRPr lang="ru-RU" sz="2800" dirty="0"/>
          </a:p>
          <a:p>
            <a:pPr marL="457200" lvl="1" indent="-287338">
              <a:spcBef>
                <a:spcPts val="600"/>
              </a:spcBef>
            </a:pPr>
            <a:r>
              <a:rPr lang="ru-RU" sz="2800" b="1" dirty="0"/>
              <a:t>Место: </a:t>
            </a:r>
            <a:r>
              <a:rPr lang="en-US" sz="2800" dirty="0"/>
              <a:t>Google Meet</a:t>
            </a:r>
            <a:endParaRPr lang="ru-RU" sz="2800" dirty="0"/>
          </a:p>
          <a:p>
            <a:pPr marL="457200" lvl="1" indent="-287338">
              <a:spcBef>
                <a:spcPts val="600"/>
              </a:spcBef>
            </a:pPr>
            <a:endParaRPr lang="ru-RU" sz="2800" dirty="0"/>
          </a:p>
          <a:p>
            <a:pPr marL="457200" lvl="1" indent="-287338">
              <a:spcBef>
                <a:spcPts val="600"/>
              </a:spcBef>
            </a:pPr>
            <a:endParaRPr lang="ru-RU" sz="2800" dirty="0"/>
          </a:p>
          <a:p>
            <a:pPr marL="457200" lvl="1" indent="-287338">
              <a:spcBef>
                <a:spcPts val="600"/>
              </a:spcBef>
            </a:pPr>
            <a:r>
              <a:rPr lang="ru-RU" sz="2800" dirty="0"/>
              <a:t>Годовой курс (2 семестра)</a:t>
            </a:r>
          </a:p>
          <a:p>
            <a:pPr marL="457200" lvl="1" indent="-287338">
              <a:spcBef>
                <a:spcPts val="600"/>
              </a:spcBef>
            </a:pPr>
            <a:r>
              <a:rPr lang="ru-RU" sz="2800" dirty="0"/>
              <a:t>Презентации </a:t>
            </a:r>
            <a:r>
              <a:rPr lang="ru-RU" sz="2800" b="1" dirty="0"/>
              <a:t>на английском</a:t>
            </a:r>
            <a:r>
              <a:rPr lang="ru-RU" sz="2800" dirty="0"/>
              <a:t>, материал читается на русском</a:t>
            </a:r>
            <a:endParaRPr lang="ru-RU" sz="3200" b="1" dirty="0"/>
          </a:p>
          <a:p>
            <a:pPr marL="457200" lvl="1" indent="-287338">
              <a:spcBef>
                <a:spcPts val="600"/>
              </a:spcBef>
            </a:pPr>
            <a:r>
              <a:rPr lang="ru-RU" sz="2800" dirty="0"/>
              <a:t>Пропуск занятий нежелателен, предупреждайте заранее!</a:t>
            </a:r>
          </a:p>
          <a:p>
            <a:pPr marL="457200" lvl="1" indent="-287338">
              <a:spcBef>
                <a:spcPts val="600"/>
              </a:spcBef>
            </a:pPr>
            <a:endParaRPr lang="ru-RU" sz="3200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07.09.2020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2020/21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8</a:t>
            </a:fld>
            <a:endParaRPr lang="ru-RU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49654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DE491-2F14-4298-ADEE-5E3B86D2F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Ссылки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DB2A7-6D12-4789-843C-B95E7B094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https://groups.google.com/u/1/a/phystech.edu/g/mipt-v-2020</a:t>
            </a:r>
            <a:endParaRPr lang="ru-RU" dirty="0"/>
          </a:p>
          <a:p>
            <a:pPr lvl="1"/>
            <a:r>
              <a:rPr lang="ru-RU" dirty="0"/>
              <a:t>все объявления и актуальная информация по курсу</a:t>
            </a:r>
          </a:p>
          <a:p>
            <a:r>
              <a:rPr lang="en-US" dirty="0">
                <a:hlinkClick r:id="rId3"/>
              </a:rPr>
              <a:t>https://mipt-ilab.github.io/mipt-mips/</a:t>
            </a:r>
            <a:endParaRPr lang="ru-RU" dirty="0"/>
          </a:p>
          <a:p>
            <a:pPr lvl="1"/>
            <a:r>
              <a:rPr lang="ru-RU" dirty="0"/>
              <a:t>слайды с проведённых лекций</a:t>
            </a:r>
          </a:p>
          <a:p>
            <a:r>
              <a:rPr lang="en-US" dirty="0">
                <a:hlinkClick r:id="rId4"/>
              </a:rPr>
              <a:t>https://github.com/MIPT-ILab/mipt-mips</a:t>
            </a:r>
            <a:endParaRPr lang="ru-RU" dirty="0"/>
          </a:p>
          <a:p>
            <a:pPr lvl="1"/>
            <a:r>
              <a:rPr lang="ru-RU" dirty="0"/>
              <a:t>потактовый симулятор </a:t>
            </a:r>
            <a:r>
              <a:rPr lang="en-US" dirty="0"/>
              <a:t>RISC-V/MIPS</a:t>
            </a:r>
            <a:endParaRPr lang="ru-RU" dirty="0"/>
          </a:p>
          <a:p>
            <a:r>
              <a:rPr lang="en-US" dirty="0">
                <a:hlinkClick r:id="rId5"/>
              </a:rPr>
              <a:t>https://meet.google.com/fjn-ycma-ucb</a:t>
            </a:r>
            <a:endParaRPr lang="ru-RU" dirty="0"/>
          </a:p>
          <a:p>
            <a:pPr lvl="1"/>
            <a:r>
              <a:rPr lang="ru-RU" dirty="0"/>
              <a:t>конференция </a:t>
            </a:r>
            <a:r>
              <a:rPr lang="en-US" dirty="0"/>
              <a:t>Google Meet </a:t>
            </a:r>
            <a:r>
              <a:rPr lang="ru-RU" dirty="0"/>
              <a:t>для онлайн занятий курса</a:t>
            </a:r>
          </a:p>
          <a:p>
            <a:pPr marL="457200" lvl="1" indent="0">
              <a:buNone/>
            </a:pPr>
            <a:endParaRPr lang="ru-RU" dirty="0"/>
          </a:p>
          <a:p>
            <a:pPr lvl="1"/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CC95B8-DA73-4F18-80C0-0228420EF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07.09.2020</a:t>
            </a:r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24AA42-3105-40A7-B5FF-FF78CF59C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2020/21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972A54-15C6-4B8A-B156-04B4277C8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348671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7.1|15.1|39.5|47.3|15.1|42.7|33.9|118.2|44.5|16.7|44.2|1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7.1|15.1|39.5|47.3|15.1|42.7|33.9|118.2|44.5|16.7|44.2|1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5|2.3|6.4|160.7|63.3|54.5|8.7|108|39.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1|6.8|48.4|22.4|195.5|20.9|62.9|105.2|5|5.9|8.3|14.3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475</TotalTime>
  <Words>534</Words>
  <Application>Microsoft Office PowerPoint</Application>
  <PresentationFormat>Widescreen</PresentationFormat>
  <Paragraphs>106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MIPT-V Архитектура вычислительных систем</vt:lpstr>
      <vt:lpstr>Цели и задачи курса (1)</vt:lpstr>
      <vt:lpstr>Цели и задачи курса (2)</vt:lpstr>
      <vt:lpstr>Преимущества курса</vt:lpstr>
      <vt:lpstr>Оценка успеваемости студентов</vt:lpstr>
      <vt:lpstr>Практика</vt:lpstr>
      <vt:lpstr>Связь</vt:lpstr>
      <vt:lpstr>Занятия курса</vt:lpstr>
      <vt:lpstr>Ссылки</vt:lpstr>
    </vt:vector>
  </TitlesOfParts>
  <Company>Intel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Kryukov, Pavel I</dc:creator>
  <cp:keywords>CTPClassification=CTP_NT</cp:keywords>
  <cp:lastModifiedBy>Korolev, Kirill</cp:lastModifiedBy>
  <cp:revision>110</cp:revision>
  <dcterms:created xsi:type="dcterms:W3CDTF">2018-09-18T18:10:21Z</dcterms:created>
  <dcterms:modified xsi:type="dcterms:W3CDTF">2020-09-06T15:08:58Z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8293c21f-d6d4-45fb-9d81-dab2775fcf3e</vt:lpwstr>
  </property>
  <property fmtid="{D5CDD505-2E9C-101B-9397-08002B2CF9AE}" pid="3" name="CTP_TimeStamp">
    <vt:lpwstr>2020-09-06 15:08:58Z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</Properties>
</file>