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471" r:id="rId2"/>
    <p:sldId id="527" r:id="rId3"/>
    <p:sldId id="528" r:id="rId4"/>
    <p:sldId id="461" r:id="rId5"/>
    <p:sldId id="462" r:id="rId6"/>
    <p:sldId id="463" r:id="rId7"/>
    <p:sldId id="464" r:id="rId8"/>
    <p:sldId id="525" r:id="rId9"/>
    <p:sldId id="503" r:id="rId10"/>
    <p:sldId id="504" r:id="rId11"/>
    <p:sldId id="505" r:id="rId12"/>
    <p:sldId id="507" r:id="rId13"/>
    <p:sldId id="508" r:id="rId14"/>
    <p:sldId id="509" r:id="rId15"/>
    <p:sldId id="510" r:id="rId16"/>
    <p:sldId id="511" r:id="rId17"/>
    <p:sldId id="469" r:id="rId18"/>
    <p:sldId id="47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F8BAAE"/>
    <a:srgbClr val="F8CBAD"/>
    <a:srgbClr val="FFCC99"/>
    <a:srgbClr val="EEC6F1"/>
    <a:srgbClr val="000000"/>
    <a:srgbClr val="ADE9FF"/>
    <a:srgbClr val="F9B177"/>
    <a:srgbClr val="FF9933"/>
    <a:srgbClr val="DD8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8568" autoAdjust="0"/>
  </p:normalViewPr>
  <p:slideViewPr>
    <p:cSldViewPr snapToGrid="0">
      <p:cViewPr varScale="1">
        <p:scale>
          <a:sx n="72" d="100"/>
          <a:sy n="72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7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38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1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065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07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562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7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0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83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73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0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05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89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57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46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  <p:sldLayoutId id="2147483691" r:id="rId13"/>
    <p:sldLayoutId id="214748369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ILP. Superscalar.</a:t>
            </a:r>
            <a:br>
              <a:rPr lang="en-US" b="1" dirty="0"/>
            </a:br>
            <a:r>
              <a:rPr lang="en-US" b="1" dirty="0"/>
              <a:t>OOO – part 1</a:t>
            </a:r>
            <a:endParaRPr lang="en-US" sz="2800" dirty="0">
              <a:latin typeface="+mj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Oleg Ladin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>
                <a:latin typeface="+mj-lt"/>
              </a:rPr>
              <a:t>15.03.2021</a:t>
            </a:r>
          </a:p>
        </p:txBody>
      </p:sp>
    </p:spTree>
    <p:extLst>
      <p:ext uri="{BB962C8B-B14F-4D97-AF65-F5344CB8AC3E}">
        <p14:creationId xmlns:p14="http://schemas.microsoft.com/office/powerpoint/2010/main" val="382321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Data Flow Execution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794442" y="1757599"/>
            <a:ext cx="3543185" cy="22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r7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r2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r5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(4)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r6 – r3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load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r6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(6) r7 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r8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 *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Symbol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1453764" y="4419121"/>
            <a:ext cx="287546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In-order execution</a:t>
            </a:r>
          </a:p>
        </p:txBody>
      </p:sp>
      <p:sp>
        <p:nvSpPr>
          <p:cNvPr id="15" name="Rectangle 46"/>
          <p:cNvSpPr>
            <a:spLocks noChangeArrowheads="1"/>
          </p:cNvSpPr>
          <p:nvPr/>
        </p:nvSpPr>
        <p:spPr bwMode="auto">
          <a:xfrm>
            <a:off x="6903921" y="4406330"/>
            <a:ext cx="355193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Out-of-order execution</a:t>
            </a:r>
          </a:p>
        </p:txBody>
      </p:sp>
      <p:sp>
        <p:nvSpPr>
          <p:cNvPr id="16" name="Oval 15"/>
          <p:cNvSpPr/>
          <p:nvPr/>
        </p:nvSpPr>
        <p:spPr>
          <a:xfrm>
            <a:off x="7374011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1420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228829" y="1907615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05463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97377" y="2687116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301420" y="3466618"/>
            <a:ext cx="347741" cy="347741"/>
          </a:xfrm>
          <a:prstGeom prst="ellipse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ru-RU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342043" y="2265116"/>
            <a:ext cx="543299" cy="463871"/>
            <a:chOff x="5676529" y="2125986"/>
            <a:chExt cx="543299" cy="463871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5972350" y="2125986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676529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0404" y="2247149"/>
            <a:ext cx="554561" cy="481838"/>
            <a:chOff x="6654890" y="2108019"/>
            <a:chExt cx="554561" cy="48183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961973" y="2108019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27" name="Rectangle 26"/>
            <p:cNvSpPr/>
            <p:nvPr/>
          </p:nvSpPr>
          <p:spPr>
            <a:xfrm>
              <a:off x="6654890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068094" y="2291124"/>
            <a:ext cx="606214" cy="437863"/>
            <a:chOff x="7402580" y="2151994"/>
            <a:chExt cx="606214" cy="437863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7402580" y="2151994"/>
              <a:ext cx="264841" cy="387949"/>
            </a:xfrm>
            <a:prstGeom prst="straightConnector1">
              <a:avLst/>
            </a:prstGeom>
            <a:noFill/>
            <a:ln w="12700" cap="flat" cmpd="sng" algn="ctr">
              <a:solidFill>
                <a:srgbClr val="FF9900"/>
              </a:solidFill>
              <a:prstDash val="soli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>
            <a:xfrm>
              <a:off x="7570854" y="22205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r6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599510" y="3051432"/>
            <a:ext cx="570785" cy="501745"/>
            <a:chOff x="6933996" y="2912302"/>
            <a:chExt cx="570785" cy="501745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933996" y="2912302"/>
              <a:ext cx="274090" cy="4303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CC"/>
              </a:solidFill>
              <a:prstDash val="solid"/>
              <a:tailEnd type="triangle"/>
            </a:ln>
            <a:effectLst/>
          </p:spPr>
        </p:cxnSp>
        <p:sp>
          <p:nvSpPr>
            <p:cNvPr id="33" name="Rectangle 32"/>
            <p:cNvSpPr/>
            <p:nvPr/>
          </p:nvSpPr>
          <p:spPr>
            <a:xfrm>
              <a:off x="7066841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r4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735501" y="3033574"/>
            <a:ext cx="615493" cy="519603"/>
            <a:chOff x="6069987" y="2894444"/>
            <a:chExt cx="615493" cy="519603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438002" y="2894444"/>
              <a:ext cx="247478" cy="439967"/>
            </a:xfrm>
            <a:prstGeom prst="straightConnector1">
              <a:avLst/>
            </a:prstGeom>
            <a:noFill/>
            <a:ln w="12700" cap="flat" cmpd="sng" algn="ctr">
              <a:solidFill>
                <a:srgbClr val="0CCE0C"/>
              </a:solidFill>
              <a:prstDash val="solid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6069987" y="304471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  <a:sym typeface="Symbol" pitchFamily="18" charset="2"/>
                </a:rPr>
                <a:t>r8</a:t>
              </a: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379609" y="1234379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Example: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2234" y="1221588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Data Flow Graph</a:t>
            </a:r>
            <a:endParaRPr lang="ru-RU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1877527" y="5178996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111990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3111990" y="5818350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111990" y="5178996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4721984" y="5502723"/>
            <a:ext cx="379722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491823" y="5502723"/>
            <a:ext cx="1234463" cy="32543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12700">
            <a:solidFill>
              <a:srgbClr val="C0504D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07384" y="5493547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607384" y="5818350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9217378" y="5492913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7987217" y="5491837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5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7607384" y="5166205"/>
            <a:ext cx="1234463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1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8841847" y="5166205"/>
            <a:ext cx="379722" cy="325437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2700">
            <a:solidFill>
              <a:srgbClr val="9BBB59">
                <a:lumMod val="50000"/>
              </a:srgbClr>
            </a:solidFill>
            <a:miter lim="800000"/>
            <a:headEnd type="none" w="sm" len="sm"/>
            <a:tailEnd type="none" w="med" len="lg"/>
          </a:ln>
        </p:spPr>
        <p:txBody>
          <a:bodyPr tIns="18288" bIns="18288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cs typeface="+mn-cs"/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 algorithms are parallel, and SW sees that parallelism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Initially, HW was </a:t>
            </a:r>
            <a:r>
              <a:rPr lang="en-US" sz="2400" b="1" dirty="0"/>
              <a:t>very</a:t>
            </a:r>
            <a:r>
              <a:rPr lang="en-US" sz="2400" dirty="0"/>
              <a:t> simple: sequential execution, one instruction at a time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There were no need to represent parallelism to HW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Sequential code representation seemed natural and convenient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18" name="TextBox 17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0" name="Freeform 19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cxnSp>
        <p:nvCxnSpPr>
          <p:cNvPr id="24" name="Straight Connector 23"/>
          <p:cNvCxnSpPr>
            <a:stCxn id="25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25" name="Freeform 24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ight Arrow 25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ight Arrow 26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ight Arrow 28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0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Can SW Help?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4522724"/>
            <a:ext cx="10980000" cy="18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Then, technology allowed building wide and parallel HW, but the code representation had stayed sequential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1" dirty="0"/>
              <a:t>Decision:</a:t>
            </a:r>
            <a:r>
              <a:rPr lang="en-US" sz="2400" dirty="0"/>
              <a:t> extract parallelism back by means of HW only</a:t>
            </a:r>
          </a:p>
          <a:p>
            <a:pPr marL="233363" lvl="0" indent="-2333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Due to compatibility still need look like sequential HW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094615" y="2498492"/>
            <a:ext cx="1503391" cy="685632"/>
            <a:chOff x="6116320" y="2290312"/>
            <a:chExt cx="1503391" cy="685632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116320" y="2290312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6139180" y="2975944"/>
              <a:ext cx="1480531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sp>
        <p:nvSpPr>
          <p:cNvPr id="36" name="TextBox 35"/>
          <p:cNvSpPr txBox="1"/>
          <p:nvPr/>
        </p:nvSpPr>
        <p:spPr>
          <a:xfrm>
            <a:off x="5939258" y="2522468"/>
            <a:ext cx="189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hardware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114646" y="2451363"/>
            <a:ext cx="1628005" cy="75959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36000" y="2430433"/>
            <a:ext cx="158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 </a:t>
            </a:r>
            <a:r>
              <a:rPr lang="en-US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algorithms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917896" y="1304692"/>
            <a:ext cx="1363876" cy="3098800"/>
            <a:chOff x="914400" y="1096512"/>
            <a:chExt cx="1805651" cy="3098800"/>
          </a:xfrm>
          <a:effectLst/>
        </p:grpSpPr>
        <p:cxnSp>
          <p:nvCxnSpPr>
            <p:cNvPr id="41" name="Straight Connector 40"/>
            <p:cNvCxnSpPr/>
            <p:nvPr/>
          </p:nvCxnSpPr>
          <p:spPr>
            <a:xfrm>
              <a:off x="914400" y="10965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914400" y="4195312"/>
              <a:ext cx="1805651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>
            <a:off x="4262193" y="2522468"/>
            <a:ext cx="155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 (ISA)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422521" y="2498492"/>
            <a:ext cx="16992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274441" y="1304692"/>
            <a:ext cx="1158240" cy="1193238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Straight Connector 45"/>
          <p:cNvCxnSpPr>
            <a:stCxn id="47" idx="7"/>
          </p:cNvCxnSpPr>
          <p:nvPr/>
        </p:nvCxnSpPr>
        <p:spPr>
          <a:xfrm>
            <a:off x="4442552" y="3184292"/>
            <a:ext cx="1679229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47" name="Freeform 46"/>
          <p:cNvSpPr/>
          <p:nvPr/>
        </p:nvSpPr>
        <p:spPr>
          <a:xfrm flipV="1">
            <a:off x="3284312" y="3184292"/>
            <a:ext cx="1158240" cy="122174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Arrow 47"/>
          <p:cNvSpPr/>
          <p:nvPr/>
        </p:nvSpPr>
        <p:spPr>
          <a:xfrm rot="2599015">
            <a:off x="3492187" y="217109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ight Arrow 48"/>
          <p:cNvSpPr/>
          <p:nvPr/>
        </p:nvSpPr>
        <p:spPr>
          <a:xfrm rot="19000985" flipV="1">
            <a:off x="3492187" y="3247225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Arrow 49"/>
          <p:cNvSpPr/>
          <p:nvPr/>
        </p:nvSpPr>
        <p:spPr>
          <a:xfrm rot="20419462" flipV="1">
            <a:off x="3402737" y="291875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ight Arrow 50"/>
          <p:cNvSpPr/>
          <p:nvPr/>
        </p:nvSpPr>
        <p:spPr>
          <a:xfrm rot="1180538">
            <a:off x="3402737" y="2506472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955177" y="2746791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858853" y="2735094"/>
            <a:ext cx="331865" cy="246589"/>
          </a:xfrm>
          <a:prstGeom prst="rightArrow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 flipH="1" flipV="1">
            <a:off x="6119372" y="3185220"/>
            <a:ext cx="2016020" cy="525780"/>
            <a:chOff x="5675100" y="1656080"/>
            <a:chExt cx="2016020" cy="1051560"/>
          </a:xfrm>
          <a:effectLst/>
        </p:grpSpPr>
        <p:cxnSp>
          <p:nvCxnSpPr>
            <p:cNvPr id="55" name="Straight Connector 54"/>
            <p:cNvCxnSpPr/>
            <p:nvPr/>
          </p:nvCxnSpPr>
          <p:spPr>
            <a:xfrm flipV="1">
              <a:off x="5675100" y="1656080"/>
              <a:ext cx="865110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6" name="Freeform 55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6119429" y="1973513"/>
            <a:ext cx="1993103" cy="525780"/>
            <a:chOff x="5698017" y="1656080"/>
            <a:chExt cx="1993103" cy="1051560"/>
          </a:xfrm>
          <a:effectLst/>
        </p:grpSpPr>
        <p:cxnSp>
          <p:nvCxnSpPr>
            <p:cNvPr id="58" name="Straight Connector 57"/>
            <p:cNvCxnSpPr/>
            <p:nvPr/>
          </p:nvCxnSpPr>
          <p:spPr>
            <a:xfrm>
              <a:off x="5698017" y="1656080"/>
              <a:ext cx="842193" cy="0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/>
          </p:spPr>
        </p:cxnSp>
        <p:sp>
          <p:nvSpPr>
            <p:cNvPr id="59" name="Freeform 58"/>
            <p:cNvSpPr/>
            <p:nvPr/>
          </p:nvSpPr>
          <p:spPr>
            <a:xfrm>
              <a:off x="6532880" y="1656080"/>
              <a:ext cx="1158240" cy="1051560"/>
            </a:xfrm>
            <a:custGeom>
              <a:avLst/>
              <a:gdLst>
                <a:gd name="connsiteX0" fmla="*/ 0 w 1158240"/>
                <a:gd name="connsiteY0" fmla="*/ 0 h 1137920"/>
                <a:gd name="connsiteX1" fmla="*/ 162560 w 1158240"/>
                <a:gd name="connsiteY1" fmla="*/ 20320 h 1137920"/>
                <a:gd name="connsiteX2" fmla="*/ 243840 w 1158240"/>
                <a:gd name="connsiteY2" fmla="*/ 111760 h 1137920"/>
                <a:gd name="connsiteX3" fmla="*/ 365760 w 1158240"/>
                <a:gd name="connsiteY3" fmla="*/ 314960 h 1137920"/>
                <a:gd name="connsiteX4" fmla="*/ 731520 w 1158240"/>
                <a:gd name="connsiteY4" fmla="*/ 934720 h 1137920"/>
                <a:gd name="connsiteX5" fmla="*/ 863600 w 1158240"/>
                <a:gd name="connsiteY5" fmla="*/ 1076960 h 1137920"/>
                <a:gd name="connsiteX6" fmla="*/ 985520 w 1158240"/>
                <a:gd name="connsiteY6" fmla="*/ 1117600 h 1137920"/>
                <a:gd name="connsiteX7" fmla="*/ 1158240 w 1158240"/>
                <a:gd name="connsiteY7" fmla="*/ 1137920 h 113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240" h="1137920">
                  <a:moveTo>
                    <a:pt x="0" y="0"/>
                  </a:moveTo>
                  <a:cubicBezTo>
                    <a:pt x="60960" y="846"/>
                    <a:pt x="121920" y="1693"/>
                    <a:pt x="162560" y="20320"/>
                  </a:cubicBezTo>
                  <a:cubicBezTo>
                    <a:pt x="203200" y="38947"/>
                    <a:pt x="209973" y="62653"/>
                    <a:pt x="243840" y="111760"/>
                  </a:cubicBezTo>
                  <a:cubicBezTo>
                    <a:pt x="277707" y="160867"/>
                    <a:pt x="365760" y="314960"/>
                    <a:pt x="365760" y="314960"/>
                  </a:cubicBezTo>
                  <a:cubicBezTo>
                    <a:pt x="447040" y="452120"/>
                    <a:pt x="648547" y="807720"/>
                    <a:pt x="731520" y="934720"/>
                  </a:cubicBezTo>
                  <a:cubicBezTo>
                    <a:pt x="814493" y="1061720"/>
                    <a:pt x="821267" y="1046480"/>
                    <a:pt x="863600" y="1076960"/>
                  </a:cubicBezTo>
                  <a:cubicBezTo>
                    <a:pt x="905933" y="1107440"/>
                    <a:pt x="936413" y="1107440"/>
                    <a:pt x="985520" y="1117600"/>
                  </a:cubicBezTo>
                  <a:cubicBezTo>
                    <a:pt x="1034627" y="1127760"/>
                    <a:pt x="1096433" y="1132840"/>
                    <a:pt x="1158240" y="1137920"/>
                  </a:cubicBezTo>
                </a:path>
              </a:pathLst>
            </a:custGeom>
            <a:noFill/>
            <a:ln w="25400" cap="flat" cmpd="sng" algn="ctr">
              <a:gradFill>
                <a:gsLst>
                  <a:gs pos="0">
                    <a:srgbClr val="C0504D"/>
                  </a:gs>
                  <a:gs pos="100000">
                    <a:srgbClr val="4F81BD"/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rot="20419462" flipV="1">
            <a:off x="6434711" y="253954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 rot="1180538">
            <a:off x="6434711" y="2926736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09905" y="2350556"/>
            <a:ext cx="189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Sophisticated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parallel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504D">
                    <a:lumMod val="75000"/>
                  </a:srgbClr>
                </a:solidFill>
                <a:latin typeface="Calibri"/>
                <a:cs typeface="+mn-cs"/>
              </a:rPr>
              <a:t>hardware</a:t>
            </a:r>
          </a:p>
        </p:txBody>
      </p:sp>
      <p:sp>
        <p:nvSpPr>
          <p:cNvPr id="63" name="Freeform 62"/>
          <p:cNvSpPr/>
          <p:nvPr/>
        </p:nvSpPr>
        <p:spPr>
          <a:xfrm>
            <a:off x="8094576" y="1973513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Freeform 63"/>
          <p:cNvSpPr/>
          <p:nvPr/>
        </p:nvSpPr>
        <p:spPr>
          <a:xfrm flipV="1">
            <a:off x="8135392" y="3185220"/>
            <a:ext cx="832764" cy="525780"/>
          </a:xfrm>
          <a:custGeom>
            <a:avLst/>
            <a:gdLst>
              <a:gd name="connsiteX0" fmla="*/ 0 w 1158240"/>
              <a:gd name="connsiteY0" fmla="*/ 0 h 1137920"/>
              <a:gd name="connsiteX1" fmla="*/ 162560 w 1158240"/>
              <a:gd name="connsiteY1" fmla="*/ 20320 h 1137920"/>
              <a:gd name="connsiteX2" fmla="*/ 243840 w 1158240"/>
              <a:gd name="connsiteY2" fmla="*/ 111760 h 1137920"/>
              <a:gd name="connsiteX3" fmla="*/ 365760 w 1158240"/>
              <a:gd name="connsiteY3" fmla="*/ 314960 h 1137920"/>
              <a:gd name="connsiteX4" fmla="*/ 731520 w 1158240"/>
              <a:gd name="connsiteY4" fmla="*/ 934720 h 1137920"/>
              <a:gd name="connsiteX5" fmla="*/ 863600 w 1158240"/>
              <a:gd name="connsiteY5" fmla="*/ 1076960 h 1137920"/>
              <a:gd name="connsiteX6" fmla="*/ 985520 w 1158240"/>
              <a:gd name="connsiteY6" fmla="*/ 1117600 h 1137920"/>
              <a:gd name="connsiteX7" fmla="*/ 1158240 w 1158240"/>
              <a:gd name="connsiteY7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" h="1137920">
                <a:moveTo>
                  <a:pt x="0" y="0"/>
                </a:moveTo>
                <a:cubicBezTo>
                  <a:pt x="60960" y="846"/>
                  <a:pt x="121920" y="1693"/>
                  <a:pt x="162560" y="20320"/>
                </a:cubicBezTo>
                <a:cubicBezTo>
                  <a:pt x="203200" y="38947"/>
                  <a:pt x="209973" y="62653"/>
                  <a:pt x="243840" y="111760"/>
                </a:cubicBezTo>
                <a:cubicBezTo>
                  <a:pt x="277707" y="160867"/>
                  <a:pt x="365760" y="314960"/>
                  <a:pt x="365760" y="314960"/>
                </a:cubicBezTo>
                <a:cubicBezTo>
                  <a:pt x="447040" y="452120"/>
                  <a:pt x="648547" y="807720"/>
                  <a:pt x="731520" y="934720"/>
                </a:cubicBezTo>
                <a:cubicBezTo>
                  <a:pt x="814493" y="1061720"/>
                  <a:pt x="821267" y="1046480"/>
                  <a:pt x="863600" y="1076960"/>
                </a:cubicBezTo>
                <a:cubicBezTo>
                  <a:pt x="905933" y="1107440"/>
                  <a:pt x="936413" y="1107440"/>
                  <a:pt x="985520" y="1117600"/>
                </a:cubicBezTo>
                <a:cubicBezTo>
                  <a:pt x="1034627" y="1127760"/>
                  <a:pt x="1096433" y="1132840"/>
                  <a:pt x="1158240" y="1137920"/>
                </a:cubicBezTo>
              </a:path>
            </a:pathLst>
          </a:custGeom>
          <a:noFill/>
          <a:ln w="25400" cap="flat" cmpd="sng" algn="ctr">
            <a:gradFill>
              <a:gsLst>
                <a:gs pos="0">
                  <a:srgbClr val="C0504D"/>
                </a:gs>
                <a:gs pos="100000">
                  <a:srgbClr val="4F81BD"/>
                </a:gs>
              </a:gsLst>
              <a:lin ang="5400000" scaled="0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359778" y="2516170"/>
            <a:ext cx="229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HW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8924454" y="2497930"/>
            <a:ext cx="1344781" cy="207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>
            <a:off x="8966075" y="3185800"/>
            <a:ext cx="1303160" cy="8359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</p:cxnSp>
      <p:sp>
        <p:nvSpPr>
          <p:cNvPr id="68" name="Right Arrow 67"/>
          <p:cNvSpPr/>
          <p:nvPr/>
        </p:nvSpPr>
        <p:spPr>
          <a:xfrm rot="20419462" flipV="1">
            <a:off x="8340176" y="2928338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ight Arrow 68"/>
          <p:cNvSpPr/>
          <p:nvPr/>
        </p:nvSpPr>
        <p:spPr>
          <a:xfrm rot="1180538">
            <a:off x="8340176" y="2516054"/>
            <a:ext cx="331865" cy="246589"/>
          </a:xfrm>
          <a:prstGeom prst="rightArrow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6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/>
      <p:bldP spid="68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Why Is Order Important?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Many mechanisms rely on original program order </a:t>
            </a:r>
            <a:r>
              <a:rPr lang="en-US" sz="2800" dirty="0">
                <a:solidFill>
                  <a:sysClr val="windowText" lastClr="000000"/>
                </a:solidFill>
              </a:rPr>
              <a:t>and unambiguous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architectural state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Precise exceptions: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nothing after instruction caused an exception can be executed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r2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7461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 r5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r4 /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</a:p>
          <a:p>
            <a:pPr marL="74612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r7 + r6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200" b="1" dirty="0">
                <a:solidFill>
                  <a:sysClr val="windowText" lastClr="000000"/>
                </a:solidFill>
                <a:latin typeface="Calibri"/>
              </a:rPr>
              <a:t>Interrupts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:</a:t>
            </a:r>
            <a:r>
              <a:rPr kumimoji="0" lang="ru-RU" sz="22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solidFill>
                  <a:sysClr val="windowText" lastClr="000000"/>
                </a:solidFill>
                <a:latin typeface="Calibri"/>
              </a:rPr>
              <a:t>need to save the arch state to be able to correctly restart the program lately</a:t>
            </a: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(1) r5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Mem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[r4]</a:t>
            </a:r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endParaRPr lang="en-US" sz="20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spcBef>
                <a:spcPts val="600"/>
              </a:spcBef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dirty="0">
                <a:solidFill>
                  <a:srgbClr val="C0504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 r1 +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r2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6125" lvl="0" indent="0">
              <a:buNone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r7 + r6</a:t>
            </a:r>
          </a:p>
          <a:p>
            <a:pPr lvl="1">
              <a:spcBef>
                <a:spcPts val="1800"/>
              </a:spcBef>
            </a:pPr>
            <a:r>
              <a:rPr lang="en-US" sz="2200" b="1" dirty="0">
                <a:solidFill>
                  <a:sysClr val="windowText" lastClr="000000"/>
                </a:solidFill>
                <a:latin typeface="Calibri"/>
              </a:rPr>
              <a:t>And others…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32693" y="2864257"/>
            <a:ext cx="4371976" cy="1005175"/>
          </a:xfrm>
          <a:prstGeom prst="wedgeRoundRectCallout">
            <a:avLst>
              <a:gd name="adj1" fmla="val -59933"/>
              <a:gd name="adj2" fmla="val -6706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 were executed in the following order: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(1)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onsolas" panose="020B0609020204030204" pitchFamily="49" charset="0"/>
              </a:rPr>
              <a:t> →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(2). 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+mn-cs"/>
              </a:rPr>
              <a:t>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hen,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(2)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led to exception.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632693" y="4581449"/>
            <a:ext cx="4381500" cy="1062882"/>
          </a:xfrm>
          <a:prstGeom prst="wedgeRoundRectCallout">
            <a:avLst>
              <a:gd name="adj1" fmla="val -60046"/>
              <a:gd name="adj2" fmla="val -34705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For example,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and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(3)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were executed, but </a:t>
            </a:r>
            <a:r>
              <a:rPr lang="en-US" sz="16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r>
              <a:rPr lang="en-US" kern="0" dirty="0">
                <a:solidFill>
                  <a:prstClr val="black"/>
                </a:solidFill>
                <a:latin typeface="Calibri"/>
                <a:cs typeface="Consolas" panose="020B0609020204030204" pitchFamily="49" charset="0"/>
              </a:rPr>
              <a:t> was not. Then, interrupt occurred. </a:t>
            </a:r>
            <a:r>
              <a:rPr lang="en-US" i="1" kern="0" dirty="0">
                <a:solidFill>
                  <a:schemeClr val="bg1"/>
                </a:solidFill>
                <a:latin typeface="Calibri"/>
                <a:cs typeface="+mn-cs"/>
              </a:rPr>
              <a:t>From what IP</a:t>
            </a:r>
            <a:r>
              <a:rPr lang="ru-RU" i="1" kern="0" dirty="0">
                <a:solidFill>
                  <a:schemeClr val="bg1"/>
                </a:solidFill>
                <a:latin typeface="Calibri"/>
                <a:cs typeface="+mn-cs"/>
              </a:rPr>
              <a:t> </a:t>
            </a:r>
            <a:r>
              <a:rPr lang="en-US" i="1" kern="0" dirty="0">
                <a:solidFill>
                  <a:schemeClr val="bg1"/>
                </a:solidFill>
                <a:latin typeface="Calibri"/>
                <a:cs typeface="+mn-cs"/>
              </a:rPr>
              <a:t>to restart? What to save? 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710181" y="4498100"/>
            <a:ext cx="2401076" cy="399965"/>
          </a:xfrm>
          <a:prstGeom prst="rect">
            <a:avLst/>
          </a:prstGeom>
          <a:solidFill>
            <a:srgbClr val="FFFFFF">
              <a:alpha val="60000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dirty="0">
              <a:latin typeface="+mj-lt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58246" y="3452475"/>
            <a:ext cx="3158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Where to take old value or </a:t>
            </a:r>
            <a:r>
              <a:rPr lang="en-US" b="1" i="1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9842" y="5236899"/>
            <a:ext cx="402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i="1" kern="0" dirty="0">
                <a:solidFill>
                  <a:prstClr val="black"/>
                </a:solidFill>
                <a:latin typeface="Calibri"/>
              </a:rPr>
              <a:t>From what IP</a:t>
            </a:r>
            <a:r>
              <a:rPr lang="ru-RU" b="1" i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b="1" i="1" kern="0" dirty="0">
                <a:solidFill>
                  <a:prstClr val="black"/>
                </a:solidFill>
                <a:latin typeface="Calibri"/>
              </a:rPr>
              <a:t>to restart? What to save? </a:t>
            </a:r>
          </a:p>
        </p:txBody>
      </p:sp>
    </p:spTree>
    <p:extLst>
      <p:ext uri="{BB962C8B-B14F-4D97-AF65-F5344CB8AC3E}">
        <p14:creationId xmlns:p14="http://schemas.microsoft.com/office/powerpoint/2010/main" val="37855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Maintaining Arch State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b="1" dirty="0"/>
              <a:t>Solution:</a:t>
            </a:r>
            <a:r>
              <a:rPr lang="en-US" sz="2800" dirty="0"/>
              <a:t> support two state, speculative and architectural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Update arch state in program order using special buffer called ROB (</a:t>
            </a:r>
            <a:r>
              <a:rPr lang="en-US" sz="2800" b="1" dirty="0"/>
              <a:t>r</a:t>
            </a:r>
            <a:r>
              <a:rPr lang="en-US" sz="2800" dirty="0"/>
              <a:t>e</a:t>
            </a:r>
            <a:r>
              <a:rPr lang="en-US" sz="2800" b="1" dirty="0"/>
              <a:t>o</a:t>
            </a:r>
            <a:r>
              <a:rPr lang="en-US" sz="2800" dirty="0"/>
              <a:t>rder </a:t>
            </a:r>
            <a:r>
              <a:rPr lang="en-US" sz="2800" b="1" dirty="0"/>
              <a:t>b</a:t>
            </a:r>
            <a:r>
              <a:rPr lang="en-US" sz="2800" dirty="0"/>
              <a:t>uffer) or </a:t>
            </a:r>
            <a:r>
              <a:rPr lang="en-US" sz="2800" b="1" dirty="0"/>
              <a:t>instruction window</a:t>
            </a:r>
          </a:p>
          <a:p>
            <a:pPr lvl="1">
              <a:defRPr/>
            </a:pPr>
            <a:r>
              <a:rPr lang="en-US" sz="2400" dirty="0"/>
              <a:t>Instructions written and stored in-order</a:t>
            </a:r>
          </a:p>
          <a:p>
            <a:pPr lvl="1">
              <a:defRPr/>
            </a:pPr>
            <a:r>
              <a:rPr lang="en-US" sz="2400" dirty="0"/>
              <a:t>Instruction leaves ROB (retired) and update arch state only if it is the oldest one and has been executed</a:t>
            </a:r>
            <a:endParaRPr lang="ru-RU" sz="2400" dirty="0"/>
          </a:p>
        </p:txBody>
      </p:sp>
      <p:sp>
        <p:nvSpPr>
          <p:cNvPr id="43" name="Circular Arrow 42"/>
          <p:cNvSpPr/>
          <p:nvPr/>
        </p:nvSpPr>
        <p:spPr>
          <a:xfrm rot="17318471" flipH="1">
            <a:off x="5685685" y="480630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Circular Arrow 43"/>
          <p:cNvSpPr/>
          <p:nvPr/>
        </p:nvSpPr>
        <p:spPr>
          <a:xfrm rot="17571999" flipV="1">
            <a:off x="5606607" y="4853781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Circular Arrow 44"/>
          <p:cNvSpPr/>
          <p:nvPr/>
        </p:nvSpPr>
        <p:spPr>
          <a:xfrm rot="17318471" flipH="1">
            <a:off x="5684579" y="4802264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Circular Arrow 45"/>
          <p:cNvSpPr/>
          <p:nvPr/>
        </p:nvSpPr>
        <p:spPr>
          <a:xfrm rot="17571999" flipV="1">
            <a:off x="5611427" y="4857128"/>
            <a:ext cx="681239" cy="756816"/>
          </a:xfrm>
          <a:prstGeom prst="circularArrow">
            <a:avLst>
              <a:gd name="adj1" fmla="val 9805"/>
              <a:gd name="adj2" fmla="val 1142319"/>
              <a:gd name="adj3" fmla="val 18924432"/>
              <a:gd name="adj4" fmla="val 12670191"/>
              <a:gd name="adj5" fmla="val 11166"/>
            </a:avLst>
          </a:prstGeom>
          <a:solidFill>
            <a:srgbClr val="C0504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6612482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77706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Retirement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68108" y="4093750"/>
            <a:ext cx="1448409" cy="8805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Instruction window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268108" y="5444511"/>
            <a:ext cx="1446583" cy="881167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Out-of-order execution 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811384" y="4451112"/>
            <a:ext cx="392050" cy="168022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67804" y="4101819"/>
            <a:ext cx="1253102" cy="866608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Fetch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&amp;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Decode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0363" y="4210867"/>
            <a:ext cx="1295386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 code</a:t>
            </a:r>
          </a:p>
        </p:txBody>
      </p:sp>
      <p:sp>
        <p:nvSpPr>
          <p:cNvPr id="54" name="Notched Right Arrow 56"/>
          <p:cNvSpPr/>
          <p:nvPr/>
        </p:nvSpPr>
        <p:spPr>
          <a:xfrm>
            <a:off x="3235749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749599" y="4090054"/>
            <a:ext cx="139318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Visibility of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sequential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+mn-cs"/>
              </a:rPr>
              <a:t> </a:t>
            </a:r>
            <a:r>
              <a:rPr lang="en-US" dirty="0">
                <a:solidFill>
                  <a:srgbClr val="4F81BD">
                    <a:lumMod val="75000"/>
                  </a:srgbClr>
                </a:solidFill>
                <a:latin typeface="Calibri"/>
                <a:cs typeface="+mn-cs"/>
              </a:rPr>
              <a:t>execution</a:t>
            </a:r>
          </a:p>
        </p:txBody>
      </p:sp>
      <p:sp>
        <p:nvSpPr>
          <p:cNvPr id="56" name="Notched Right Arrow 56"/>
          <p:cNvSpPr/>
          <p:nvPr/>
        </p:nvSpPr>
        <p:spPr>
          <a:xfrm>
            <a:off x="8444172" y="4401881"/>
            <a:ext cx="336526" cy="266483"/>
          </a:xfrm>
          <a:custGeom>
            <a:avLst/>
            <a:gdLst>
              <a:gd name="connsiteX0" fmla="*/ 0 w 469901"/>
              <a:gd name="connsiteY0" fmla="*/ 92319 h 369277"/>
              <a:gd name="connsiteX1" fmla="*/ 285263 w 469901"/>
              <a:gd name="connsiteY1" fmla="*/ 92319 h 369277"/>
              <a:gd name="connsiteX2" fmla="*/ 285263 w 469901"/>
              <a:gd name="connsiteY2" fmla="*/ 0 h 369277"/>
              <a:gd name="connsiteX3" fmla="*/ 469901 w 469901"/>
              <a:gd name="connsiteY3" fmla="*/ 184639 h 369277"/>
              <a:gd name="connsiteX4" fmla="*/ 285263 w 469901"/>
              <a:gd name="connsiteY4" fmla="*/ 369277 h 369277"/>
              <a:gd name="connsiteX5" fmla="*/ 285263 w 469901"/>
              <a:gd name="connsiteY5" fmla="*/ 276958 h 369277"/>
              <a:gd name="connsiteX6" fmla="*/ 0 w 469901"/>
              <a:gd name="connsiteY6" fmla="*/ 276958 h 369277"/>
              <a:gd name="connsiteX7" fmla="*/ 92319 w 469901"/>
              <a:gd name="connsiteY7" fmla="*/ 184639 h 369277"/>
              <a:gd name="connsiteX8" fmla="*/ 0 w 469901"/>
              <a:gd name="connsiteY8" fmla="*/ 92319 h 369277"/>
              <a:gd name="connsiteX0" fmla="*/ 7620 w 469901"/>
              <a:gd name="connsiteY0" fmla="*/ 0 h 381098"/>
              <a:gd name="connsiteX1" fmla="*/ 285263 w 469901"/>
              <a:gd name="connsiteY1" fmla="*/ 104140 h 381098"/>
              <a:gd name="connsiteX2" fmla="*/ 285263 w 469901"/>
              <a:gd name="connsiteY2" fmla="*/ 11821 h 381098"/>
              <a:gd name="connsiteX3" fmla="*/ 469901 w 469901"/>
              <a:gd name="connsiteY3" fmla="*/ 196460 h 381098"/>
              <a:gd name="connsiteX4" fmla="*/ 285263 w 469901"/>
              <a:gd name="connsiteY4" fmla="*/ 381098 h 381098"/>
              <a:gd name="connsiteX5" fmla="*/ 285263 w 469901"/>
              <a:gd name="connsiteY5" fmla="*/ 288779 h 381098"/>
              <a:gd name="connsiteX6" fmla="*/ 0 w 469901"/>
              <a:gd name="connsiteY6" fmla="*/ 288779 h 381098"/>
              <a:gd name="connsiteX7" fmla="*/ 92319 w 469901"/>
              <a:gd name="connsiteY7" fmla="*/ 196460 h 381098"/>
              <a:gd name="connsiteX8" fmla="*/ 7620 w 469901"/>
              <a:gd name="connsiteY8" fmla="*/ 0 h 381098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84699 w 462281"/>
              <a:gd name="connsiteY7" fmla="*/ 196460 h 420859"/>
              <a:gd name="connsiteX8" fmla="*/ 0 w 462281"/>
              <a:gd name="connsiteY8" fmla="*/ 0 h 420859"/>
              <a:gd name="connsiteX0" fmla="*/ 84699 w 462281"/>
              <a:gd name="connsiteY0" fmla="*/ 196460 h 420859"/>
              <a:gd name="connsiteX1" fmla="*/ 0 w 462281"/>
              <a:gd name="connsiteY1" fmla="*/ 0 h 420859"/>
              <a:gd name="connsiteX2" fmla="*/ 277643 w 462281"/>
              <a:gd name="connsiteY2" fmla="*/ 104140 h 420859"/>
              <a:gd name="connsiteX3" fmla="*/ 277643 w 462281"/>
              <a:gd name="connsiteY3" fmla="*/ 11821 h 420859"/>
              <a:gd name="connsiteX4" fmla="*/ 462281 w 462281"/>
              <a:gd name="connsiteY4" fmla="*/ 196460 h 420859"/>
              <a:gd name="connsiteX5" fmla="*/ 277643 w 462281"/>
              <a:gd name="connsiteY5" fmla="*/ 381098 h 420859"/>
              <a:gd name="connsiteX6" fmla="*/ 277643 w 462281"/>
              <a:gd name="connsiteY6" fmla="*/ 288779 h 420859"/>
              <a:gd name="connsiteX7" fmla="*/ 0 w 462281"/>
              <a:gd name="connsiteY7" fmla="*/ 420859 h 420859"/>
              <a:gd name="connsiteX8" fmla="*/ 176139 w 462281"/>
              <a:gd name="connsiteY8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7" fmla="*/ 176139 w 462281"/>
              <a:gd name="connsiteY7" fmla="*/ 287900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62281"/>
              <a:gd name="connsiteY0" fmla="*/ 0 h 420859"/>
              <a:gd name="connsiteX1" fmla="*/ 277643 w 462281"/>
              <a:gd name="connsiteY1" fmla="*/ 104140 h 420859"/>
              <a:gd name="connsiteX2" fmla="*/ 277643 w 462281"/>
              <a:gd name="connsiteY2" fmla="*/ 11821 h 420859"/>
              <a:gd name="connsiteX3" fmla="*/ 462281 w 462281"/>
              <a:gd name="connsiteY3" fmla="*/ 196460 h 420859"/>
              <a:gd name="connsiteX4" fmla="*/ 277643 w 462281"/>
              <a:gd name="connsiteY4" fmla="*/ 381098 h 420859"/>
              <a:gd name="connsiteX5" fmla="*/ 277643 w 462281"/>
              <a:gd name="connsiteY5" fmla="*/ 288779 h 420859"/>
              <a:gd name="connsiteX6" fmla="*/ 0 w 462281"/>
              <a:gd name="connsiteY6" fmla="*/ 420859 h 420859"/>
              <a:gd name="connsiteX0" fmla="*/ 0 w 421641"/>
              <a:gd name="connsiteY0" fmla="*/ 0 h 420859"/>
              <a:gd name="connsiteX1" fmla="*/ 277643 w 421641"/>
              <a:gd name="connsiteY1" fmla="*/ 104140 h 420859"/>
              <a:gd name="connsiteX2" fmla="*/ 277643 w 421641"/>
              <a:gd name="connsiteY2" fmla="*/ 11821 h 420859"/>
              <a:gd name="connsiteX3" fmla="*/ 421641 w 421641"/>
              <a:gd name="connsiteY3" fmla="*/ 196460 h 420859"/>
              <a:gd name="connsiteX4" fmla="*/ 277643 w 421641"/>
              <a:gd name="connsiteY4" fmla="*/ 381098 h 420859"/>
              <a:gd name="connsiteX5" fmla="*/ 277643 w 421641"/>
              <a:gd name="connsiteY5" fmla="*/ 288779 h 420859"/>
              <a:gd name="connsiteX6" fmla="*/ 0 w 421641"/>
              <a:gd name="connsiteY6" fmla="*/ 420859 h 42085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8018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80183 w 424181"/>
              <a:gd name="connsiteY2" fmla="*/ 4230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  <a:gd name="connsiteX0" fmla="*/ 0 w 424181"/>
              <a:gd name="connsiteY0" fmla="*/ 0 h 451339"/>
              <a:gd name="connsiteX1" fmla="*/ 280183 w 424181"/>
              <a:gd name="connsiteY1" fmla="*/ 134620 h 451339"/>
              <a:gd name="connsiteX2" fmla="*/ 262403 w 424181"/>
              <a:gd name="connsiteY2" fmla="*/ 39761 h 451339"/>
              <a:gd name="connsiteX3" fmla="*/ 424181 w 424181"/>
              <a:gd name="connsiteY3" fmla="*/ 226940 h 451339"/>
              <a:gd name="connsiteX4" fmla="*/ 257323 w 424181"/>
              <a:gd name="connsiteY4" fmla="*/ 411578 h 451339"/>
              <a:gd name="connsiteX5" fmla="*/ 280183 w 424181"/>
              <a:gd name="connsiteY5" fmla="*/ 319259 h 451339"/>
              <a:gd name="connsiteX6" fmla="*/ 2540 w 424181"/>
              <a:gd name="connsiteY6" fmla="*/ 451339 h 45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181" h="451339">
                <a:moveTo>
                  <a:pt x="0" y="0"/>
                </a:moveTo>
                <a:cubicBezTo>
                  <a:pt x="107788" y="98213"/>
                  <a:pt x="182555" y="122767"/>
                  <a:pt x="280183" y="134620"/>
                </a:cubicBezTo>
                <a:lnTo>
                  <a:pt x="262403" y="39761"/>
                </a:lnTo>
                <a:lnTo>
                  <a:pt x="424181" y="226940"/>
                </a:lnTo>
                <a:lnTo>
                  <a:pt x="257323" y="411578"/>
                </a:lnTo>
                <a:lnTo>
                  <a:pt x="280183" y="319259"/>
                </a:lnTo>
                <a:cubicBezTo>
                  <a:pt x="177475" y="330266"/>
                  <a:pt x="117948" y="341272"/>
                  <a:pt x="2540" y="451339"/>
                </a:cubicBezTo>
              </a:path>
            </a:pathLst>
          </a:custGeom>
          <a:noFill/>
          <a:ln w="254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8923741" y="5720627"/>
            <a:ext cx="1507078" cy="869944"/>
            <a:chOff x="7554441" y="5615506"/>
            <a:chExt cx="1507078" cy="869944"/>
          </a:xfrm>
        </p:grpSpPr>
        <p:grpSp>
          <p:nvGrpSpPr>
            <p:cNvPr id="58" name="Group 57"/>
            <p:cNvGrpSpPr/>
            <p:nvPr/>
          </p:nvGrpSpPr>
          <p:grpSpPr>
            <a:xfrm>
              <a:off x="7662433" y="5916633"/>
              <a:ext cx="1399086" cy="568817"/>
              <a:chOff x="1446813" y="5423102"/>
              <a:chExt cx="2369411" cy="963315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446813" y="5453245"/>
                <a:ext cx="629393" cy="367153"/>
              </a:xfrm>
              <a:prstGeom prst="rect">
                <a:avLst/>
              </a:prstGeom>
              <a:solidFill>
                <a:srgbClr val="C0504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446813" y="5955269"/>
                <a:ext cx="629393" cy="367153"/>
              </a:xfrm>
              <a:prstGeom prst="rect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52406" y="5423102"/>
                <a:ext cx="166381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Out-of-order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137165" y="5917308"/>
                <a:ext cx="1172448" cy="469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Calibri"/>
                    <a:cs typeface="+mn-cs"/>
                  </a:rPr>
                  <a:t>In-order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7554441" y="561550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</p:grpSp>
      <p:sp>
        <p:nvSpPr>
          <p:cNvPr id="64" name="Rounded Rectangular Callout 63"/>
          <p:cNvSpPr/>
          <p:nvPr/>
        </p:nvSpPr>
        <p:spPr>
          <a:xfrm>
            <a:off x="3530140" y="5616846"/>
            <a:ext cx="1463681" cy="746936"/>
          </a:xfrm>
          <a:prstGeom prst="wedgeRoundRectCallout">
            <a:avLst>
              <a:gd name="adj1" fmla="val 74425"/>
              <a:gd name="adj2" fmla="val -2839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Speculative state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7202871" y="5278357"/>
            <a:ext cx="1463681" cy="746936"/>
          </a:xfrm>
          <a:prstGeom prst="wedgeRoundRectCallout">
            <a:avLst>
              <a:gd name="adj1" fmla="val -28378"/>
              <a:gd name="adj2" fmla="val -110527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Architectural state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12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5" grpId="0"/>
      <p:bldP spid="56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Dependency Checking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3623481"/>
            <a:ext cx="10980000" cy="2732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/>
              <a:t>For each source check readiness of its producer</a:t>
            </a:r>
          </a:p>
          <a:p>
            <a:pPr lvl="1"/>
            <a:r>
              <a:rPr lang="en-US" sz="2000" dirty="0"/>
              <a:t>If both sources are ready, then instruction is ready</a:t>
            </a:r>
          </a:p>
          <a:p>
            <a:pPr lvl="1"/>
            <a:r>
              <a:rPr lang="en-US" sz="2000" dirty="0"/>
              <a:t>If a source is not ready, write the </a:t>
            </a:r>
            <a:r>
              <a:rPr lang="en-US" sz="2000" dirty="0" err="1"/>
              <a:t>instr</a:t>
            </a:r>
            <a:r>
              <a:rPr lang="en-US" sz="2000" dirty="0"/>
              <a:t># into the consumer list of producer</a:t>
            </a:r>
            <a:endParaRPr lang="ru-RU" sz="2000" dirty="0"/>
          </a:p>
          <a:p>
            <a:pPr>
              <a:defRPr/>
            </a:pPr>
            <a:r>
              <a:rPr lang="en-US" sz="2400" dirty="0"/>
              <a:t>When instruction becomes ready, it says its consumers that their sources become ready too</a:t>
            </a:r>
          </a:p>
          <a:p>
            <a:pPr>
              <a:defRPr/>
            </a:pPr>
            <a:r>
              <a:rPr lang="en-US" sz="2400" b="1" i="1" dirty="0"/>
              <a:t>Is it enough?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0000" y="5598815"/>
            <a:ext cx="10980000" cy="86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                              </a:t>
            </a:r>
            <a:r>
              <a:rPr lang="en-US" sz="2400" dirty="0"/>
              <a:t>No, need to wait until the previous value of the destination is read by</a:t>
            </a:r>
          </a:p>
          <a:p>
            <a:r>
              <a:rPr lang="en-US" sz="2400" dirty="0"/>
              <a:t>     all consumers.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76992" y="5954441"/>
            <a:ext cx="320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Is it a real dependency?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36365" y="5954441"/>
            <a:ext cx="35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– Is it a false dependency.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383436" y="1642466"/>
            <a:ext cx="7406640" cy="768096"/>
          </a:xfrm>
          <a:prstGeom prst="roundRect">
            <a:avLst>
              <a:gd name="adj" fmla="val 9409"/>
            </a:avLst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832503" y="1911706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9876910" y="1915420"/>
            <a:ext cx="413738" cy="236411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52087" y="1600040"/>
            <a:ext cx="69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Fetch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83761" y="1565988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  <a:cs typeface="+mn-cs"/>
              </a:rPr>
              <a:t>Retire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88259" y="985657"/>
            <a:ext cx="2993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504D">
                    <a:lumMod val="50000"/>
                  </a:srgbClr>
                </a:solidFill>
                <a:latin typeface="Calibri"/>
                <a:cs typeface="+mn-cs"/>
              </a:rPr>
              <a:t>HW instruction window (ROB)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95950" y="1702162"/>
            <a:ext cx="5828877" cy="660400"/>
            <a:chOff x="2416048" y="1915890"/>
            <a:chExt cx="5828877" cy="660400"/>
          </a:xfrm>
        </p:grpSpPr>
        <p:sp>
          <p:nvSpPr>
            <p:cNvPr id="40" name="Rectangle 39"/>
            <p:cNvSpPr/>
            <p:nvPr/>
          </p:nvSpPr>
          <p:spPr>
            <a:xfrm>
              <a:off x="635917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7807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35194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747794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929965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6598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72282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41494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83303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993761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388532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598990" y="1915890"/>
              <a:ext cx="314960" cy="6604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204219" y="1915890"/>
              <a:ext cx="314960" cy="660400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09240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416048" y="1915890"/>
              <a:ext cx="314960" cy="6604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236870" y="3129208"/>
            <a:ext cx="2215285" cy="1184399"/>
            <a:chOff x="6939135" y="2923316"/>
            <a:chExt cx="2215285" cy="1184399"/>
          </a:xfrm>
        </p:grpSpPr>
        <p:sp>
          <p:nvSpPr>
            <p:cNvPr id="79" name="Rectangle 78"/>
            <p:cNvSpPr/>
            <p:nvPr/>
          </p:nvSpPr>
          <p:spPr>
            <a:xfrm>
              <a:off x="7047127" y="3242242"/>
              <a:ext cx="371643" cy="216796"/>
            </a:xfrm>
            <a:prstGeom prst="rect">
              <a:avLst/>
            </a:prstGeom>
            <a:pattFill prst="wdUpDiag">
              <a:fgClr>
                <a:srgbClr val="92D050"/>
              </a:fgClr>
              <a:bgClr>
                <a:sysClr val="window" lastClr="FFFFFF"/>
              </a:bgClr>
            </a:patt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47127" y="3538676"/>
              <a:ext cx="371643" cy="216796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63764" y="3224443"/>
              <a:ext cx="1690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Ready, but not executed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5328" y="3516261"/>
              <a:ext cx="758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Execute</a:t>
              </a:r>
              <a:r>
                <a:rPr lang="en-US" sz="12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/>
                </a:rPr>
                <a:t>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39135" y="2923316"/>
              <a:ext cx="760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Legend: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047127" y="3863927"/>
              <a:ext cx="371643" cy="216796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67334" y="3830716"/>
              <a:ext cx="1209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cs typeface="+mn-cs"/>
                </a:rPr>
                <a:t>Not ready</a:t>
              </a:r>
            </a:p>
          </p:txBody>
        </p:sp>
      </p:grpSp>
      <p:sp>
        <p:nvSpPr>
          <p:cNvPr id="86" name="Rectangle 85"/>
          <p:cNvSpPr/>
          <p:nvPr/>
        </p:nvSpPr>
        <p:spPr>
          <a:xfrm>
            <a:off x="3503103" y="1702162"/>
            <a:ext cx="314960" cy="6604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sp>
        <p:nvSpPr>
          <p:cNvPr id="87" name="Rounded Rectangular Callout 86"/>
          <p:cNvSpPr/>
          <p:nvPr/>
        </p:nvSpPr>
        <p:spPr>
          <a:xfrm>
            <a:off x="1989445" y="2576098"/>
            <a:ext cx="1709238" cy="1002064"/>
          </a:xfrm>
          <a:prstGeom prst="wedgeRoundRectCallout">
            <a:avLst>
              <a:gd name="adj1" fmla="val 37830"/>
              <a:gd name="adj2" fmla="val -68462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8" name="Rounded Rectangular Callout 87"/>
          <p:cNvSpPr/>
          <p:nvPr/>
        </p:nvSpPr>
        <p:spPr>
          <a:xfrm>
            <a:off x="4525213" y="2565010"/>
            <a:ext cx="1092118" cy="421009"/>
          </a:xfrm>
          <a:prstGeom prst="wedgeRoundRectCallout">
            <a:avLst>
              <a:gd name="adj1" fmla="val 36493"/>
              <a:gd name="adj2" fmla="val -97421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r1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888330" y="1263606"/>
            <a:ext cx="5828877" cy="353768"/>
            <a:chOff x="2408428" y="1477334"/>
            <a:chExt cx="5828877" cy="353768"/>
          </a:xfrm>
        </p:grpSpPr>
        <p:sp>
          <p:nvSpPr>
            <p:cNvPr id="90" name="Rectangle 89"/>
            <p:cNvSpPr/>
            <p:nvPr/>
          </p:nvSpPr>
          <p:spPr>
            <a:xfrm>
              <a:off x="63515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17045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5275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7401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922345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583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6466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33874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75683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986141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380912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9137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196599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801620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13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08428" y="1477334"/>
              <a:ext cx="314960" cy="353768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14</a:t>
              </a:r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495483" y="1263606"/>
            <a:ext cx="314960" cy="35376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noFill/>
            <a:prstDash val="dash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8090544" y="2555910"/>
            <a:ext cx="1406118" cy="421009"/>
          </a:xfrm>
          <a:prstGeom prst="wedgeRoundRectCallout">
            <a:avLst>
              <a:gd name="adj1" fmla="val 26088"/>
              <a:gd name="adj2" fmla="val -95973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lang="en-US" sz="14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r3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+ …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7" name="Rounded Rectangular Callout 106"/>
          <p:cNvSpPr/>
          <p:nvPr/>
        </p:nvSpPr>
        <p:spPr>
          <a:xfrm>
            <a:off x="5942166" y="2566770"/>
            <a:ext cx="1765410" cy="793934"/>
          </a:xfrm>
          <a:prstGeom prst="wedgeRoundRectCallout">
            <a:avLst>
              <a:gd name="adj1" fmla="val 35672"/>
              <a:gd name="adj2" fmla="val -7518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r2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Symbol" pitchFamily="18" charset="2"/>
              </a:rPr>
              <a:t>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…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595766" y="2986672"/>
            <a:ext cx="668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92D050"/>
                </a:solidFill>
                <a:latin typeface="Calibri"/>
                <a:cs typeface="+mn-cs"/>
              </a:rPr>
              <a:t>ready</a:t>
            </a:r>
            <a:endParaRPr lang="ru-RU" sz="1600" b="1" dirty="0">
              <a:solidFill>
                <a:srgbClr val="92D050"/>
              </a:solidFill>
              <a:latin typeface="Calibri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595766" y="3217978"/>
            <a:ext cx="1006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E46C0A"/>
                </a:solidFill>
                <a:latin typeface="Calibri"/>
                <a:cs typeface="+mn-cs"/>
              </a:rPr>
              <a:t>not ready</a:t>
            </a:r>
            <a:endParaRPr lang="ru-RU" sz="1600" b="1" dirty="0">
              <a:solidFill>
                <a:srgbClr val="E46C0A"/>
              </a:solidFill>
              <a:latin typeface="Calibri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013624" y="2958233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.., #15</a:t>
            </a:r>
            <a:endParaRPr lang="ru-RU" sz="16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039855" y="2976550"/>
            <a:ext cx="643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4BACC6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Src1: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8064A2">
                    <a:lumMod val="75000"/>
                  </a:srgbClr>
                </a:solidFill>
                <a:latin typeface="Calibri"/>
                <a:cs typeface="Consolas" panose="020B0609020204030204" pitchFamily="49" charset="0"/>
              </a:rPr>
              <a:t>Src2: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79734" y="2962127"/>
            <a:ext cx="11496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604A7B"/>
                </a:solidFill>
                <a:latin typeface="Calibri"/>
                <a:cs typeface="Consolas" panose="020B0609020204030204" pitchFamily="49" charset="0"/>
              </a:rPr>
              <a:t>Consumers:</a:t>
            </a:r>
            <a:r>
              <a:rPr lang="en-US" sz="1500" dirty="0">
                <a:solidFill>
                  <a:srgbClr val="7030A0"/>
                </a:solidFill>
                <a:latin typeface="Calibri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038640" y="2674208"/>
            <a:ext cx="409086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>
            <a:spAutoFit/>
          </a:bodyPr>
          <a:lstStyle/>
          <a:p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786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38" grpId="0"/>
      <p:bldP spid="86" grpId="0" animBg="1"/>
      <p:bldP spid="87" grpId="0" animBg="1"/>
      <p:bldP spid="88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How Large Is Window Needed?</a:t>
            </a:r>
            <a:endParaRPr lang="ru-RU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 short, the larger window → the better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Find more independent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Hide longer latencies (e.g., cache misses, long operations)</a:t>
            </a:r>
          </a:p>
          <a:p>
            <a:pPr lvl="0">
              <a:spcBef>
                <a:spcPts val="1800"/>
              </a:spcBef>
              <a:defRPr/>
            </a:pPr>
            <a:r>
              <a:rPr lang="en-US" sz="2800" dirty="0"/>
              <a:t>Example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The modern CPU has a window of 200 instructions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If we can execute 4 instruction per cycle, then we can hide latency of 50 cycles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It is enough to hide L1 and L2 misses, but not L3 miss (≈200 cycles)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But there are limitations to find independent instructions in a large window: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b="1" dirty="0"/>
              <a:t>Branches</a:t>
            </a:r>
            <a:r>
              <a:rPr lang="en-US" sz="2400" dirty="0"/>
              <a:t> and </a:t>
            </a:r>
            <a:r>
              <a:rPr lang="en-US" sz="2400" b="1" dirty="0"/>
              <a:t>false dependencies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7009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600203" y="6553200"/>
            <a:ext cx="415925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altLang="ja-JP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Картинки по запросу &quot;to be continued jojo&quot;">
            <a:extLst>
              <a:ext uri="{FF2B5EF4-FFF2-40B4-BE49-F238E27FC236}">
                <a16:creationId xmlns:a16="http://schemas.microsoft.com/office/drawing/2014/main" id="{3D274495-214A-4958-8CE4-67B4BB76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26" y="1127925"/>
            <a:ext cx="4702629" cy="264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section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8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Parallelism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71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We started from a simple </a:t>
            </a:r>
            <a:r>
              <a:rPr lang="en-US" sz="2800" b="1" dirty="0"/>
              <a:t>Single-Cycle </a:t>
            </a:r>
            <a:r>
              <a:rPr lang="en-US" sz="2800" dirty="0"/>
              <a:t>implementation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/>
              <a:t>In order to keep all units busy, the </a:t>
            </a:r>
            <a:r>
              <a:rPr lang="en-US" sz="2800" b="1" dirty="0"/>
              <a:t>Pipelining</a:t>
            </a:r>
            <a:r>
              <a:rPr lang="en-US" sz="2800" dirty="0"/>
              <a:t> approach was introduced</a:t>
            </a:r>
          </a:p>
          <a:p>
            <a:pPr lvl="1" indent="-342900">
              <a:defRPr/>
            </a:pPr>
            <a:r>
              <a:rPr lang="en-US" sz="2400" dirty="0"/>
              <a:t>Pipeline exploits </a:t>
            </a:r>
            <a:r>
              <a:rPr lang="en-US" sz="2400" b="1" dirty="0"/>
              <a:t>I</a:t>
            </a:r>
            <a:r>
              <a:rPr lang="en-US" sz="2400" dirty="0"/>
              <a:t>nstruction </a:t>
            </a:r>
            <a:r>
              <a:rPr lang="en-US" sz="2400" b="1" dirty="0"/>
              <a:t>L</a:t>
            </a:r>
            <a:r>
              <a:rPr lang="en-US" sz="2400" dirty="0"/>
              <a:t>evel </a:t>
            </a:r>
            <a:r>
              <a:rPr lang="en-US" sz="2400" b="1" dirty="0"/>
              <a:t>P</a:t>
            </a:r>
            <a:r>
              <a:rPr lang="en-US" sz="2400" dirty="0"/>
              <a:t>arallelism (ILP)</a:t>
            </a:r>
          </a:p>
          <a:p>
            <a:pPr>
              <a:defRPr/>
            </a:pPr>
            <a:r>
              <a:rPr lang="en-US" sz="2800" dirty="0"/>
              <a:t>ILP is </a:t>
            </a:r>
            <a:r>
              <a:rPr lang="en-US" sz="2800" i="1" dirty="0"/>
              <a:t>Fine-grained parallelism (low level)</a:t>
            </a:r>
          </a:p>
          <a:p>
            <a:pPr lvl="1">
              <a:defRPr/>
            </a:pPr>
            <a:r>
              <a:rPr lang="en-US" sz="2400" dirty="0"/>
              <a:t>Typically extracted by HW, which is power costly (hazard processing)</a:t>
            </a:r>
          </a:p>
          <a:p>
            <a:pPr lvl="1">
              <a:defRPr/>
            </a:pPr>
            <a:r>
              <a:rPr lang="en-US" sz="2400" dirty="0"/>
              <a:t>Software-driven ILP extraction has compatibility drawbacks</a:t>
            </a:r>
          </a:p>
          <a:p>
            <a:pPr>
              <a:defRPr/>
            </a:pPr>
            <a:r>
              <a:rPr lang="en-US" sz="2800" dirty="0"/>
              <a:t>After pipelining there are several advanced approaches to utilize it</a:t>
            </a:r>
          </a:p>
          <a:p>
            <a:pPr lvl="1">
              <a:defRPr/>
            </a:pPr>
            <a:r>
              <a:rPr lang="en-US" sz="2400" dirty="0"/>
              <a:t>Superscalar</a:t>
            </a:r>
          </a:p>
          <a:p>
            <a:pPr lvl="1">
              <a:defRPr/>
            </a:pPr>
            <a:r>
              <a:rPr lang="en-US" sz="2400" dirty="0"/>
              <a:t>VLIW</a:t>
            </a:r>
          </a:p>
          <a:p>
            <a:pPr lvl="1">
              <a:defRPr/>
            </a:pPr>
            <a:r>
              <a:rPr lang="en-US" sz="2400" dirty="0"/>
              <a:t>Vector CPUs</a:t>
            </a:r>
          </a:p>
        </p:txBody>
      </p:sp>
    </p:spTree>
    <p:extLst>
      <p:ext uri="{BB962C8B-B14F-4D97-AF65-F5344CB8AC3E}">
        <p14:creationId xmlns:p14="http://schemas.microsoft.com/office/powerpoint/2010/main" val="85336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Parallelism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71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There is also </a:t>
            </a:r>
            <a:r>
              <a:rPr lang="en-US" sz="2800" i="1" dirty="0"/>
              <a:t>Coarse-grained parallelism </a:t>
            </a:r>
            <a:r>
              <a:rPr lang="en-US" sz="2800" dirty="0"/>
              <a:t>– </a:t>
            </a:r>
            <a:r>
              <a:rPr lang="en-US" sz="2800" b="1" dirty="0"/>
              <a:t>T</a:t>
            </a:r>
            <a:r>
              <a:rPr lang="en-US" sz="2800" dirty="0"/>
              <a:t>hread-</a:t>
            </a:r>
            <a:r>
              <a:rPr lang="en-US" sz="2800" b="1" dirty="0"/>
              <a:t>L</a:t>
            </a:r>
            <a:r>
              <a:rPr lang="en-US" sz="2800" dirty="0"/>
              <a:t>evel </a:t>
            </a:r>
            <a:r>
              <a:rPr lang="en-US" sz="2800" b="1" dirty="0"/>
              <a:t>P</a:t>
            </a:r>
            <a:r>
              <a:rPr lang="en-US" sz="2800" dirty="0"/>
              <a:t>arallelism (TLP)</a:t>
            </a:r>
            <a:endParaRPr lang="en-US" sz="2400" dirty="0"/>
          </a:p>
          <a:p>
            <a:pPr lvl="0">
              <a:defRPr/>
            </a:pPr>
            <a:r>
              <a:rPr lang="en-US" sz="2800" dirty="0"/>
              <a:t>To achieve the best performance, workload may be parallelized to several </a:t>
            </a:r>
            <a:r>
              <a:rPr lang="en-US" sz="2800" b="1" dirty="0"/>
              <a:t>threads</a:t>
            </a:r>
          </a:p>
          <a:p>
            <a:pPr lvl="1">
              <a:defRPr/>
            </a:pPr>
            <a:r>
              <a:rPr lang="en-US" sz="2400" dirty="0"/>
              <a:t>Unlike ILP, TLP is extracted manually by programmer</a:t>
            </a:r>
          </a:p>
          <a:p>
            <a:pPr lvl="0">
              <a:defRPr/>
            </a:pPr>
            <a:r>
              <a:rPr lang="en-US" sz="2800" dirty="0"/>
              <a:t>Threads can be extracted either from:</a:t>
            </a:r>
          </a:p>
          <a:p>
            <a:pPr lvl="1">
              <a:defRPr/>
            </a:pPr>
            <a:r>
              <a:rPr lang="en-US" sz="2400" dirty="0"/>
              <a:t>The same application</a:t>
            </a:r>
          </a:p>
          <a:p>
            <a:pPr lvl="1">
              <a:defRPr/>
            </a:pPr>
            <a:r>
              <a:rPr lang="en-US" sz="2400" dirty="0"/>
              <a:t>Different applications running simultaneously</a:t>
            </a:r>
          </a:p>
          <a:p>
            <a:pPr lvl="1">
              <a:defRPr/>
            </a:pPr>
            <a:r>
              <a:rPr lang="en-US" sz="2400" dirty="0"/>
              <a:t>Operating system services</a:t>
            </a:r>
          </a:p>
          <a:p>
            <a:pPr lvl="0"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Details in the next lectures</a:t>
            </a:r>
          </a:p>
        </p:txBody>
      </p:sp>
    </p:spTree>
    <p:extLst>
      <p:ext uri="{BB962C8B-B14F-4D97-AF65-F5344CB8AC3E}">
        <p14:creationId xmlns:p14="http://schemas.microsoft.com/office/powerpoint/2010/main" val="291056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969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Single-cycle and pipelined processors are unified to </a:t>
            </a:r>
            <a:r>
              <a:rPr lang="en-US" b="1" dirty="0"/>
              <a:t>scalar </a:t>
            </a:r>
            <a:r>
              <a:rPr lang="en-US" dirty="0"/>
              <a:t>class as they process 1 instruction in 1 cycle</a:t>
            </a:r>
          </a:p>
          <a:p>
            <a:pPr marL="342900" indent="-342900"/>
            <a:r>
              <a:rPr lang="en-US" b="1" dirty="0"/>
              <a:t>Superscalar </a:t>
            </a:r>
            <a:r>
              <a:rPr lang="en-US" dirty="0"/>
              <a:t>CPU processes 2 or more instructions in each cycle with additional pipeline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5584644" y="2434597"/>
            <a:ext cx="3724782" cy="534914"/>
            <a:chOff x="1288869" y="3044197"/>
            <a:chExt cx="3724782" cy="534914"/>
          </a:xfrm>
        </p:grpSpPr>
        <p:grpSp>
          <p:nvGrpSpPr>
            <p:cNvPr id="27" name="Group 26"/>
            <p:cNvGrpSpPr/>
            <p:nvPr/>
          </p:nvGrpSpPr>
          <p:grpSpPr>
            <a:xfrm>
              <a:off x="2003586" y="3044197"/>
              <a:ext cx="3010065" cy="534914"/>
              <a:chOff x="1552942" y="2224644"/>
              <a:chExt cx="3530295" cy="627363"/>
            </a:xfrm>
          </p:grpSpPr>
          <p:sp>
            <p:nvSpPr>
              <p:cNvPr id="83" name="Rectangle 82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288869" y="3111850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92964" y="1945012"/>
            <a:ext cx="5885137" cy="3809318"/>
            <a:chOff x="1997189" y="2554611"/>
            <a:chExt cx="5885137" cy="3809318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>
              <a:off x="1997189" y="2893165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316145" y="2554611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981763" y="2590957"/>
              <a:ext cx="476412" cy="338554"/>
              <a:chOff x="5265941" y="3647495"/>
              <a:chExt cx="558750" cy="397066"/>
            </a:xfrm>
          </p:grpSpPr>
          <p:sp>
            <p:nvSpPr>
              <p:cNvPr id="66" name="Oval 65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265941" y="3647495"/>
                <a:ext cx="558750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4ns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197228" y="2592952"/>
              <a:ext cx="476413" cy="338554"/>
              <a:chOff x="5265940" y="3647495"/>
              <a:chExt cx="558751" cy="397066"/>
            </a:xfrm>
          </p:grpSpPr>
          <p:sp>
            <p:nvSpPr>
              <p:cNvPr id="64" name="Oval 63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265940" y="3647495"/>
                <a:ext cx="558751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8ns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361003" y="2581774"/>
              <a:ext cx="580608" cy="338554"/>
              <a:chOff x="5204837" y="3647495"/>
              <a:chExt cx="680955" cy="397066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12ns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86525" y="2585571"/>
              <a:ext cx="580608" cy="338554"/>
              <a:chOff x="5204837" y="3647495"/>
              <a:chExt cx="680955" cy="397066"/>
            </a:xfrm>
          </p:grpSpPr>
          <p:sp>
            <p:nvSpPr>
              <p:cNvPr id="60" name="Oval 59"/>
              <p:cNvSpPr/>
              <p:nvPr/>
            </p:nvSpPr>
            <p:spPr bwMode="auto">
              <a:xfrm>
                <a:off x="5503487" y="3967297"/>
                <a:ext cx="74353" cy="74353"/>
              </a:xfrm>
              <a:prstGeom prst="ellipse">
                <a:avLst/>
              </a:prstGeom>
              <a:solidFill>
                <a:schemeClr val="tx1"/>
              </a:solidFill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b="1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204837" y="3647495"/>
                <a:ext cx="680955" cy="397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</a:rPr>
                  <a:t>16ns</a:t>
                </a:r>
                <a:endParaRPr lang="ru-RU" sz="1600" dirty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97679" y="2936250"/>
              <a:ext cx="4857121" cy="3427679"/>
              <a:chOff x="1546014" y="3210554"/>
              <a:chExt cx="5696578" cy="2387577"/>
            </a:xfrm>
          </p:grpSpPr>
          <p:cxnSp>
            <p:nvCxnSpPr>
              <p:cNvPr id="50" name="Straight Connector 49"/>
              <p:cNvCxnSpPr/>
              <p:nvPr/>
            </p:nvCxnSpPr>
            <p:spPr bwMode="auto">
              <a:xfrm>
                <a:off x="2260610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2972335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67803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4385626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1546014" y="3210554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5" name="Group 54"/>
              <p:cNvGrpSpPr/>
              <p:nvPr/>
            </p:nvGrpSpPr>
            <p:grpSpPr>
              <a:xfrm>
                <a:off x="5098340" y="3212484"/>
                <a:ext cx="1417424" cy="2362200"/>
                <a:chOff x="2413010" y="2250440"/>
                <a:chExt cx="1417424" cy="2362200"/>
              </a:xfrm>
            </p:grpSpPr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6" name="Straight Connector 55"/>
              <p:cNvCxnSpPr/>
              <p:nvPr/>
            </p:nvCxnSpPr>
            <p:spPr bwMode="auto">
              <a:xfrm>
                <a:off x="7242592" y="3235931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6" name="Group 5"/>
          <p:cNvGrpSpPr/>
          <p:nvPr/>
        </p:nvGrpSpPr>
        <p:grpSpPr>
          <a:xfrm>
            <a:off x="5292682" y="2969511"/>
            <a:ext cx="4016745" cy="534914"/>
            <a:chOff x="996906" y="3579111"/>
            <a:chExt cx="4016745" cy="534914"/>
          </a:xfrm>
        </p:grpSpPr>
        <p:sp>
          <p:nvSpPr>
            <p:cNvPr id="29" name="TextBox 28"/>
            <p:cNvSpPr txBox="1"/>
            <p:nvPr/>
          </p:nvSpPr>
          <p:spPr>
            <a:xfrm>
              <a:off x="996906" y="3649541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03586" y="3579111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602915" y="3579111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209917" y="3579111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3815381" y="3579111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419615" y="357911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682" y="3504425"/>
            <a:ext cx="4618789" cy="534914"/>
            <a:chOff x="996906" y="4114025"/>
            <a:chExt cx="4618789" cy="534914"/>
          </a:xfrm>
        </p:grpSpPr>
        <p:sp>
          <p:nvSpPr>
            <p:cNvPr id="30" name="TextBox 29"/>
            <p:cNvSpPr txBox="1"/>
            <p:nvPr/>
          </p:nvSpPr>
          <p:spPr>
            <a:xfrm>
              <a:off x="996906" y="4210336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2605630" y="4114025"/>
              <a:ext cx="3010065" cy="534914"/>
              <a:chOff x="1552942" y="2224644"/>
              <a:chExt cx="3530295" cy="627363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310000" y="4039339"/>
            <a:ext cx="4601972" cy="534914"/>
            <a:chOff x="1014225" y="4648939"/>
            <a:chExt cx="4601972" cy="534914"/>
          </a:xfrm>
        </p:grpSpPr>
        <p:sp>
          <p:nvSpPr>
            <p:cNvPr id="96" name="Rectangle 95"/>
            <p:cNvSpPr/>
            <p:nvPr/>
          </p:nvSpPr>
          <p:spPr bwMode="auto">
            <a:xfrm>
              <a:off x="2606132" y="4648939"/>
              <a:ext cx="602953" cy="534914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3205461" y="4648939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3812463" y="4648939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4417927" y="4648939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022161" y="4648939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14225" y="4738469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09999" y="4571646"/>
            <a:ext cx="5208824" cy="534914"/>
            <a:chOff x="1014224" y="5181246"/>
            <a:chExt cx="5208824" cy="534914"/>
          </a:xfrm>
        </p:grpSpPr>
        <p:sp>
          <p:nvSpPr>
            <p:cNvPr id="102" name="TextBox 101"/>
            <p:cNvSpPr txBox="1"/>
            <p:nvPr/>
          </p:nvSpPr>
          <p:spPr>
            <a:xfrm>
              <a:off x="1014224" y="529926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12983" y="5181246"/>
              <a:ext cx="3010065" cy="534914"/>
              <a:chOff x="1552942" y="2224644"/>
              <a:chExt cx="3530295" cy="627363"/>
            </a:xfrm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552942" y="2224644"/>
                <a:ext cx="707161" cy="627363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2255853" y="2224644"/>
                <a:ext cx="711004" cy="62736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2967763" y="2224644"/>
                <a:ext cx="707161" cy="627363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3677870" y="2224644"/>
                <a:ext cx="707161" cy="627363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4386534" y="2224644"/>
                <a:ext cx="696703" cy="627363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5308857" y="5106559"/>
            <a:ext cx="5211783" cy="534916"/>
            <a:chOff x="1013081" y="5716159"/>
            <a:chExt cx="5211783" cy="534916"/>
          </a:xfrm>
        </p:grpSpPr>
        <p:sp>
          <p:nvSpPr>
            <p:cNvPr id="111" name="Rectangle 110"/>
            <p:cNvSpPr/>
            <p:nvPr/>
          </p:nvSpPr>
          <p:spPr bwMode="auto">
            <a:xfrm>
              <a:off x="3214800" y="5716159"/>
              <a:ext cx="602953" cy="534913"/>
            </a:xfrm>
            <a:prstGeom prst="rect">
              <a:avLst/>
            </a:prstGeom>
            <a:solidFill>
              <a:srgbClr val="FFCC99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814129" y="5716160"/>
              <a:ext cx="606229" cy="534914"/>
            </a:xfrm>
            <a:prstGeom prst="rect">
              <a:avLst/>
            </a:prstGeom>
            <a:solidFill>
              <a:srgbClr val="93E2FF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21131" y="5716160"/>
              <a:ext cx="602953" cy="534914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026595" y="5716160"/>
              <a:ext cx="602953" cy="534914"/>
            </a:xfrm>
            <a:prstGeom prst="rect">
              <a:avLst/>
            </a:prstGeom>
            <a:solidFill>
              <a:srgbClr val="FFDA00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630828" y="5716161"/>
              <a:ext cx="594036" cy="534914"/>
            </a:xfrm>
            <a:prstGeom prst="rect">
              <a:avLst/>
            </a:prstGeom>
            <a:solidFill>
              <a:srgbClr val="B4BABD">
                <a:alpha val="50196"/>
              </a:srgb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013081" y="580829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B67A35-BAB5-4BEE-ACAA-59DED718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99356ED-A1D6-497E-862E-3C90BC98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AECBEF3-1CB0-4292-B907-C837170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dynamic scheduling of Pentium®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2136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2 pipelines: U and V</a:t>
            </a:r>
          </a:p>
          <a:p>
            <a:pPr marL="915988" lvl="2" indent="-342900"/>
            <a:r>
              <a:rPr lang="en-US" dirty="0"/>
              <a:t>V pipeline is reduced — it can’t execute every instruction</a:t>
            </a:r>
          </a:p>
          <a:p>
            <a:pPr marL="915988" lvl="2" indent="-342900"/>
            <a:r>
              <a:rPr lang="en-US" dirty="0"/>
              <a:t>V pipeline is used only for instruction independent from previous</a:t>
            </a:r>
          </a:p>
          <a:p>
            <a:pPr marL="342900" indent="-342900"/>
            <a:r>
              <a:rPr lang="en-US" dirty="0"/>
              <a:t>Decoder decides whether to use V pipeline or not</a:t>
            </a:r>
            <a:endParaRPr lang="ru-RU" dirty="0"/>
          </a:p>
        </p:txBody>
      </p:sp>
      <p:sp>
        <p:nvSpPr>
          <p:cNvPr id="69" name="Rectangle 68"/>
          <p:cNvSpPr/>
          <p:nvPr/>
        </p:nvSpPr>
        <p:spPr bwMode="auto">
          <a:xfrm>
            <a:off x="7333956" y="2276898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U-E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7939420" y="2276898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8543653" y="2276898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137119" y="2276898"/>
            <a:ext cx="1593459" cy="1076567"/>
            <a:chOff x="947120" y="2653364"/>
            <a:chExt cx="1593459" cy="1076567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37626" y="2653364"/>
              <a:ext cx="602953" cy="1076567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22909" y="2721018"/>
              <a:ext cx="58829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</a:t>
              </a:r>
              <a:endParaRPr lang="ru-RU" dirty="0"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7120" y="32605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+ 4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21227" y="1783202"/>
            <a:ext cx="5968200" cy="3813429"/>
            <a:chOff x="1931229" y="2159668"/>
            <a:chExt cx="5968200" cy="3813429"/>
          </a:xfrm>
        </p:grpSpPr>
        <p:cxnSp>
          <p:nvCxnSpPr>
            <p:cNvPr id="9" name="Straight Arrow Connector 8"/>
            <p:cNvCxnSpPr/>
            <p:nvPr/>
          </p:nvCxnSpPr>
          <p:spPr bwMode="auto">
            <a:xfrm>
              <a:off x="1931229" y="2502333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333248" y="2159668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time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118344" y="247280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5803" y="2200125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4ns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4333810" y="247479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31268" y="2202120"/>
              <a:ext cx="4764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8ns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549683" y="2463618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95043" y="2190942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12ns</a:t>
              </a:r>
              <a:endParaRPr lang="ru-RU" sz="1600" dirty="0"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775205" y="2467415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20565" y="2194739"/>
              <a:ext cx="580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16ns</a:t>
              </a:r>
              <a:endParaRPr lang="ru-RU" sz="1600" dirty="0">
                <a:latin typeface="+mj-lt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931719" y="2545418"/>
              <a:ext cx="4857121" cy="3427679"/>
              <a:chOff x="1931719" y="2545418"/>
              <a:chExt cx="4857121" cy="3427679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54101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3147855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374956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4352881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>
                <a:off x="1931719" y="2545418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4" name="Group 53"/>
              <p:cNvGrpSpPr/>
              <p:nvPr/>
            </p:nvGrpSpPr>
            <p:grpSpPr>
              <a:xfrm>
                <a:off x="4960568" y="2548189"/>
                <a:ext cx="1208550" cy="3391247"/>
                <a:chOff x="2413010" y="2250440"/>
                <a:chExt cx="1417424" cy="2362200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2413010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>
                  <a:off x="3124735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/>
                <p:nvPr/>
              </p:nvCxnSpPr>
              <p:spPr bwMode="auto">
                <a:xfrm>
                  <a:off x="3830434" y="2250440"/>
                  <a:ext cx="0" cy="2362200"/>
                </a:xfrm>
                <a:prstGeom prst="lin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2">
                      <a:lumMod val="50000"/>
                    </a:schemeClr>
                  </a:solidFill>
                  <a:prstDash val="lgDashDot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55" name="Straight Connector 54"/>
              <p:cNvCxnSpPr/>
              <p:nvPr/>
            </p:nvCxnSpPr>
            <p:spPr bwMode="auto">
              <a:xfrm>
                <a:off x="6788840" y="2581850"/>
                <a:ext cx="0" cy="3391247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6" name="Rectangle 45"/>
          <p:cNvSpPr/>
          <p:nvPr/>
        </p:nvSpPr>
        <p:spPr bwMode="auto">
          <a:xfrm>
            <a:off x="7333956" y="2811812"/>
            <a:ext cx="602953" cy="534914"/>
          </a:xfrm>
          <a:prstGeom prst="rect">
            <a:avLst/>
          </a:prstGeom>
          <a:solidFill>
            <a:srgbClr val="92D05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V-E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39420" y="2811812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V-M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543653" y="2811812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0070C0"/>
                </a:solidFill>
                <a:latin typeface="+mj-lt"/>
                <a:cs typeface="Arial" pitchFamily="34" charset="0"/>
              </a:rPr>
              <a:t>V-W</a:t>
            </a:r>
            <a:endParaRPr lang="ru-RU" b="1" dirty="0">
              <a:solidFill>
                <a:srgbClr val="0070C0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8542373" y="3353465"/>
            <a:ext cx="602953" cy="534914"/>
          </a:xfrm>
          <a:prstGeom prst="rect">
            <a:avLst/>
          </a:prstGeom>
          <a:solidFill>
            <a:schemeClr val="accent4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U-M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9146606" y="3353465"/>
            <a:ext cx="594036" cy="534914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U-W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20944" y="2276897"/>
            <a:ext cx="2212586" cy="2144440"/>
            <a:chOff x="930946" y="2653364"/>
            <a:chExt cx="2212586" cy="214444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2536955" y="2653364"/>
              <a:ext cx="606229" cy="10740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30946" y="3819504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+ 8</a:t>
              </a:r>
              <a:endParaRPr lang="ru-RU" dirty="0">
                <a:latin typeface="+mj-lt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540579" y="3729932"/>
              <a:ext cx="602953" cy="1067872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8265" y="4347637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+ 12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41178" y="3886424"/>
            <a:ext cx="1811110" cy="541773"/>
            <a:chOff x="4351180" y="4262890"/>
            <a:chExt cx="1811110" cy="541773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351180" y="4264848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955693" y="4262890"/>
              <a:ext cx="602953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568254" y="4269749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37119" y="3353464"/>
            <a:ext cx="2799532" cy="2141474"/>
            <a:chOff x="947121" y="3729931"/>
            <a:chExt cx="2799532" cy="21414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3139908" y="3729931"/>
              <a:ext cx="606229" cy="1077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8264" y="4908432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+ 16</a:t>
              </a:r>
              <a:endParaRPr lang="ru-RU" dirty="0">
                <a:latin typeface="+mj-l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143700" y="4789591"/>
              <a:ext cx="602953" cy="1081814"/>
            </a:xfrm>
            <a:prstGeom prst="rect">
              <a:avLst/>
            </a:prstGeom>
            <a:solidFill>
              <a:srgbClr val="FFCC99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7121" y="5417465"/>
              <a:ext cx="88026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PC + 20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933421" y="3353465"/>
            <a:ext cx="610731" cy="1069828"/>
            <a:chOff x="3743422" y="3729932"/>
            <a:chExt cx="610731" cy="1069828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751200" y="3729932"/>
              <a:ext cx="602953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43422" y="4264846"/>
              <a:ext cx="606229" cy="5349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D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72" name="Cloud 71"/>
            <p:cNvSpPr/>
            <p:nvPr/>
          </p:nvSpPr>
          <p:spPr bwMode="auto">
            <a:xfrm>
              <a:off x="3800543" y="4317736"/>
              <a:ext cx="513723" cy="438939"/>
            </a:xfrm>
            <a:prstGeom prst="cloud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latin typeface="Neo Sans Intel" pitchFamily="34" charset="0"/>
                <a:cs typeface="Arial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 bwMode="auto">
          <a:xfrm>
            <a:off x="7934063" y="4416192"/>
            <a:ext cx="602953" cy="1080823"/>
          </a:xfrm>
          <a:prstGeom prst="rect">
            <a:avLst/>
          </a:prstGeom>
          <a:solidFill>
            <a:srgbClr val="FFCC99"/>
          </a:soli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+mj-lt"/>
                <a:cs typeface="Arial" pitchFamily="34" charset="0"/>
              </a:rPr>
              <a:t>F</a:t>
            </a:r>
            <a:endParaRPr lang="ru-RU" b="1" dirty="0">
              <a:latin typeface="+mj-lt"/>
              <a:cs typeface="Arial" pitchFamily="34" charset="0"/>
            </a:endParaRPr>
          </a:p>
        </p:txBody>
      </p:sp>
      <p:sp>
        <p:nvSpPr>
          <p:cNvPr id="84" name="Cloud 83"/>
          <p:cNvSpPr/>
          <p:nvPr/>
        </p:nvSpPr>
        <p:spPr bwMode="auto">
          <a:xfrm>
            <a:off x="7970689" y="4772277"/>
            <a:ext cx="513723" cy="438939"/>
          </a:xfrm>
          <a:prstGeom prst="cloud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541570" y="4416192"/>
            <a:ext cx="2416464" cy="1082662"/>
            <a:chOff x="4351572" y="4792659"/>
            <a:chExt cx="2416464" cy="108266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57200" y="48007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U-E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568043" y="47990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U-M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172871" y="48027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U-W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351572" y="4792659"/>
              <a:ext cx="606229" cy="1080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D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7339" y="5338449"/>
              <a:ext cx="602952" cy="534914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V-E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569200" y="5336786"/>
              <a:ext cx="602952" cy="534914"/>
            </a:xfrm>
            <a:prstGeom prst="rect">
              <a:avLst/>
            </a:prstGeom>
            <a:solidFill>
              <a:schemeClr val="accent4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V-M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174000" y="5340407"/>
              <a:ext cx="594036" cy="534914"/>
            </a:xfrm>
            <a:prstGeom prst="rect">
              <a:avLst/>
            </a:prstGeom>
            <a:solidFill>
              <a:schemeClr val="bg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solidFill>
                    <a:srgbClr val="0070C0"/>
                  </a:solidFill>
                  <a:latin typeface="+mj-lt"/>
                  <a:cs typeface="Arial" pitchFamily="34" charset="0"/>
                </a:rPr>
                <a:t>V-W</a:t>
              </a:r>
              <a:endParaRPr lang="ru-RU" b="1" dirty="0">
                <a:solidFill>
                  <a:srgbClr val="0070C0"/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BA6829A-F2A3-4508-B2BF-96E1EC6A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7CF5C297-4555-4D0C-88F6-79B710F3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ACF17A6-FCE4-4ED9-AC83-8041A6E5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9" grpId="0" animBg="1"/>
      <p:bldP spid="70" grpId="0" animBg="1"/>
      <p:bldP spid="71" grpId="0" animBg="1"/>
      <p:bldP spid="46" grpId="0" animBg="1"/>
      <p:bldP spid="47" grpId="0" animBg="1"/>
      <p:bldP spid="48" grpId="0" animBg="1"/>
      <p:bldP spid="42" grpId="0" animBg="1"/>
      <p:bldP spid="43" grpId="0" animBg="1"/>
      <p:bldP spid="80" grpId="0" animBg="1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VLIW (Itanium® and E</a:t>
            </a:r>
            <a:r>
              <a:rPr lang="ru-RU" dirty="0"/>
              <a:t>2</a:t>
            </a:r>
            <a:r>
              <a:rPr lang="en-US" dirty="0"/>
              <a:t>K)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362" cy="4444546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Compiler merges independent instructions to “bundles”</a:t>
            </a:r>
          </a:p>
          <a:p>
            <a:pPr marL="342900" indent="-342900"/>
            <a:r>
              <a:rPr lang="en-US" dirty="0"/>
              <a:t>Each bundle is a single instruction for CPU </a:t>
            </a:r>
            <a:br>
              <a:rPr lang="ru-RU" dirty="0"/>
            </a:br>
            <a:r>
              <a:rPr lang="en-US" dirty="0"/>
              <a:t>(</a:t>
            </a:r>
            <a:r>
              <a:rPr lang="en-US" b="1" dirty="0"/>
              <a:t>V</a:t>
            </a:r>
            <a:r>
              <a:rPr lang="en-US" dirty="0"/>
              <a:t>ery </a:t>
            </a:r>
            <a:r>
              <a:rPr lang="en-US" b="1" dirty="0"/>
              <a:t>L</a:t>
            </a:r>
            <a:r>
              <a:rPr lang="en-US" dirty="0"/>
              <a:t>ong </a:t>
            </a:r>
            <a:r>
              <a:rPr lang="en-US" b="1" dirty="0"/>
              <a:t>I</a:t>
            </a:r>
            <a:r>
              <a:rPr lang="en-US" dirty="0"/>
              <a:t>nstruction </a:t>
            </a:r>
            <a:r>
              <a:rPr lang="en-US" b="1" dirty="0"/>
              <a:t>W</a:t>
            </a:r>
            <a:r>
              <a:rPr lang="en-US" dirty="0"/>
              <a:t>ord)</a:t>
            </a:r>
            <a:endParaRPr lang="ru-RU" dirty="0"/>
          </a:p>
          <a:p>
            <a:pPr marL="342900" indent="-342900"/>
            <a:r>
              <a:rPr lang="en-US" dirty="0"/>
              <a:t>Disadvantages: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Compiler often adds 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nops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marL="688975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Delay in one instruction delays whole bundle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9040" y="2656719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156439" y="1581810"/>
            <a:ext cx="5497200" cy="4372522"/>
            <a:chOff x="965314" y="2064373"/>
            <a:chExt cx="5497200" cy="3509479"/>
          </a:xfrm>
        </p:grpSpPr>
        <p:cxnSp>
          <p:nvCxnSpPr>
            <p:cNvPr id="12" name="Straight Arrow Connector 11"/>
            <p:cNvCxnSpPr/>
            <p:nvPr/>
          </p:nvCxnSpPr>
          <p:spPr bwMode="auto">
            <a:xfrm>
              <a:off x="965314" y="2103088"/>
              <a:ext cx="5497200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3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23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6162837" y="1771038"/>
            <a:ext cx="3010065" cy="2160519"/>
            <a:chOff x="971711" y="2253600"/>
            <a:chExt cx="3010065" cy="2160519"/>
          </a:xfrm>
        </p:grpSpPr>
        <p:sp>
          <p:nvSpPr>
            <p:cNvPr id="6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773550" y="3930749"/>
            <a:ext cx="3010065" cy="2160519"/>
            <a:chOff x="971711" y="2253600"/>
            <a:chExt cx="3010065" cy="2160519"/>
          </a:xfrm>
        </p:grpSpPr>
        <p:sp>
          <p:nvSpPr>
            <p:cNvPr id="4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92D050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E1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AGU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chemeClr val="accent4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M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92D050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E1’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A365D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solidFill>
                <a:schemeClr val="accent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E2’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957314" y="5009013"/>
            <a:ext cx="1042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+ 16 </a:t>
            </a:r>
            <a:endParaRPr lang="ru-RU" dirty="0">
              <a:latin typeface="+mj-lt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59841-6F6D-46EE-A6E7-8CFA3361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E27001F7-2C84-419B-AF6A-2746470C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6E118FB6-986C-43C1-A71D-FB7A523D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2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Alternative: Vectorization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686175" cy="4128707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Bind independent data to vectors</a:t>
            </a:r>
          </a:p>
          <a:p>
            <a:pPr marL="342900" indent="-342900"/>
            <a:r>
              <a:rPr lang="en-US" dirty="0"/>
              <a:t>Each component of vector is processed independently</a:t>
            </a:r>
          </a:p>
          <a:p>
            <a:pPr marL="342900" indent="-342900"/>
            <a:r>
              <a:rPr lang="en-US" dirty="0"/>
              <a:t>Limitation:</a:t>
            </a:r>
          </a:p>
          <a:p>
            <a:pPr marL="800100" lvl="1" indent="-34290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Many instructions are scalar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0964" y="2576368"/>
            <a:ext cx="5882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</a:t>
            </a:r>
            <a:endParaRPr lang="ru-RU" dirty="0">
              <a:latin typeface="+mj-lt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5378361" y="1501460"/>
            <a:ext cx="6217906" cy="4372523"/>
            <a:chOff x="965314" y="2064373"/>
            <a:chExt cx="6217906" cy="3509479"/>
          </a:xfrm>
        </p:grpSpPr>
        <p:cxnSp>
          <p:nvCxnSpPr>
            <p:cNvPr id="6" name="Straight Arrow Connector 11"/>
            <p:cNvCxnSpPr/>
            <p:nvPr/>
          </p:nvCxnSpPr>
          <p:spPr bwMode="auto">
            <a:xfrm>
              <a:off x="965314" y="2103088"/>
              <a:ext cx="6217906" cy="0"/>
            </a:xfrm>
            <a:prstGeom prst="straightConnector1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7" name="Oval 12"/>
            <p:cNvSpPr/>
            <p:nvPr/>
          </p:nvSpPr>
          <p:spPr bwMode="auto">
            <a:xfrm>
              <a:off x="2152429" y="2073556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8" name="Oval 13"/>
            <p:cNvSpPr/>
            <p:nvPr/>
          </p:nvSpPr>
          <p:spPr bwMode="auto">
            <a:xfrm>
              <a:off x="3367895" y="2075551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9" name="Oval 14"/>
            <p:cNvSpPr/>
            <p:nvPr/>
          </p:nvSpPr>
          <p:spPr bwMode="auto">
            <a:xfrm>
              <a:off x="4583768" y="2064373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sp>
          <p:nvSpPr>
            <p:cNvPr id="10" name="Oval 15"/>
            <p:cNvSpPr/>
            <p:nvPr/>
          </p:nvSpPr>
          <p:spPr bwMode="auto">
            <a:xfrm>
              <a:off x="5809290" y="2068170"/>
              <a:ext cx="63396" cy="63396"/>
            </a:xfrm>
            <a:prstGeom prst="ellipse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b="1">
                <a:latin typeface="+mj-lt"/>
                <a:cs typeface="Arial" pitchFamily="34" charset="0"/>
              </a:endParaRPr>
            </a:p>
          </p:txBody>
        </p:sp>
        <p:cxnSp>
          <p:nvCxnSpPr>
            <p:cNvPr id="11" name="Straight Connector 16"/>
            <p:cNvCxnSpPr/>
            <p:nvPr/>
          </p:nvCxnSpPr>
          <p:spPr bwMode="auto">
            <a:xfrm>
              <a:off x="157509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7"/>
            <p:cNvCxnSpPr/>
            <p:nvPr/>
          </p:nvCxnSpPr>
          <p:spPr bwMode="auto">
            <a:xfrm>
              <a:off x="2181940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9"/>
            <p:cNvCxnSpPr/>
            <p:nvPr/>
          </p:nvCxnSpPr>
          <p:spPr bwMode="auto">
            <a:xfrm>
              <a:off x="338696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20"/>
            <p:cNvCxnSpPr/>
            <p:nvPr/>
          </p:nvCxnSpPr>
          <p:spPr bwMode="auto">
            <a:xfrm>
              <a:off x="965804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5" name="Group 21"/>
            <p:cNvGrpSpPr/>
            <p:nvPr/>
          </p:nvGrpSpPr>
          <p:grpSpPr>
            <a:xfrm>
              <a:off x="3994653" y="2148944"/>
              <a:ext cx="1208550" cy="3391247"/>
              <a:chOff x="2413010" y="2250440"/>
              <a:chExt cx="1417424" cy="2362200"/>
            </a:xfrm>
          </p:grpSpPr>
          <p:cxnSp>
            <p:nvCxnSpPr>
              <p:cNvPr id="18" name="Straight Connector 22"/>
              <p:cNvCxnSpPr/>
              <p:nvPr/>
            </p:nvCxnSpPr>
            <p:spPr bwMode="auto">
              <a:xfrm>
                <a:off x="2413010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23"/>
              <p:cNvCxnSpPr/>
              <p:nvPr/>
            </p:nvCxnSpPr>
            <p:spPr bwMode="auto">
              <a:xfrm>
                <a:off x="3124735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Connector 24"/>
              <p:cNvCxnSpPr/>
              <p:nvPr/>
            </p:nvCxnSpPr>
            <p:spPr bwMode="auto">
              <a:xfrm>
                <a:off x="3830434" y="2250440"/>
                <a:ext cx="0" cy="236220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2">
                    <a:lumMod val="50000"/>
                  </a:schemeClr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" name="Straight Connector 25"/>
            <p:cNvCxnSpPr/>
            <p:nvPr/>
          </p:nvCxnSpPr>
          <p:spPr bwMode="auto">
            <a:xfrm>
              <a:off x="5822925" y="2182605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8"/>
            <p:cNvCxnSpPr/>
            <p:nvPr/>
          </p:nvCxnSpPr>
          <p:spPr bwMode="auto">
            <a:xfrm>
              <a:off x="2783646" y="2146173"/>
              <a:ext cx="0" cy="3391247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2">
                  <a:lumMod val="50000"/>
                </a:schemeClr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10"/>
          <p:cNvGrpSpPr/>
          <p:nvPr/>
        </p:nvGrpSpPr>
        <p:grpSpPr>
          <a:xfrm>
            <a:off x="5384761" y="1690688"/>
            <a:ext cx="3010065" cy="2160519"/>
            <a:chOff x="971711" y="2253600"/>
            <a:chExt cx="3010065" cy="2160519"/>
          </a:xfrm>
        </p:grpSpPr>
        <p:grpSp>
          <p:nvGrpSpPr>
            <p:cNvPr id="22" name="Group 9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24" name="Rectangle 3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5" name="Rectangle 4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6" name="Rectangle 7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</a:p>
            </p:txBody>
          </p:sp>
          <p:sp>
            <p:nvSpPr>
              <p:cNvPr id="29" name="Rectangle 31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0" name="Rectangle 3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</a:p>
            </p:txBody>
          </p:sp>
          <p:sp>
            <p:nvSpPr>
              <p:cNvPr id="31" name="Rectangle 52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2" name="Rectangle 53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3" name="Rectangle 54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23" name="Rectangle 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34" name="Group 44"/>
          <p:cNvGrpSpPr/>
          <p:nvPr/>
        </p:nvGrpSpPr>
        <p:grpSpPr>
          <a:xfrm>
            <a:off x="5995473" y="3850399"/>
            <a:ext cx="3010065" cy="2160519"/>
            <a:chOff x="971711" y="2253600"/>
            <a:chExt cx="3010065" cy="2160519"/>
          </a:xfrm>
        </p:grpSpPr>
        <p:grpSp>
          <p:nvGrpSpPr>
            <p:cNvPr id="35" name="Group 46"/>
            <p:cNvGrpSpPr/>
            <p:nvPr/>
          </p:nvGrpSpPr>
          <p:grpSpPr>
            <a:xfrm>
              <a:off x="971711" y="2253600"/>
              <a:ext cx="3010065" cy="2160519"/>
              <a:chOff x="971711" y="2253600"/>
              <a:chExt cx="3010065" cy="2160519"/>
            </a:xfrm>
          </p:grpSpPr>
          <p:sp>
            <p:nvSpPr>
              <p:cNvPr id="37" name="Rectangle 47"/>
              <p:cNvSpPr/>
              <p:nvPr/>
            </p:nvSpPr>
            <p:spPr bwMode="auto">
              <a:xfrm>
                <a:off x="971711" y="2254118"/>
                <a:ext cx="602953" cy="2160000"/>
              </a:xfrm>
              <a:prstGeom prst="rect">
                <a:avLst/>
              </a:prstGeom>
              <a:solidFill>
                <a:srgbClr val="FFCC99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8" name="Rectangle 48"/>
              <p:cNvSpPr/>
              <p:nvPr/>
            </p:nvSpPr>
            <p:spPr bwMode="auto">
              <a:xfrm>
                <a:off x="1571040" y="2254119"/>
                <a:ext cx="606229" cy="2160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D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9" name="Rectangle 49"/>
              <p:cNvSpPr/>
              <p:nvPr/>
            </p:nvSpPr>
            <p:spPr bwMode="auto">
              <a:xfrm>
                <a:off x="3387740" y="2254118"/>
                <a:ext cx="594036" cy="2160000"/>
              </a:xfrm>
              <a:prstGeom prst="rect">
                <a:avLst/>
              </a:prstGeom>
              <a:solidFill>
                <a:schemeClr val="bg2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W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0" name="Rectangle 50"/>
              <p:cNvSpPr/>
              <p:nvPr/>
            </p:nvSpPr>
            <p:spPr bwMode="auto">
              <a:xfrm>
                <a:off x="2178042" y="2791865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1" name="Rectangle 51"/>
              <p:cNvSpPr/>
              <p:nvPr/>
            </p:nvSpPr>
            <p:spPr bwMode="auto">
              <a:xfrm>
                <a:off x="2786400" y="2793600"/>
                <a:ext cx="602953" cy="54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FP-G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2" name="Rectangle 55"/>
              <p:cNvSpPr/>
              <p:nvPr/>
            </p:nvSpPr>
            <p:spPr bwMode="auto">
              <a:xfrm>
                <a:off x="217717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3" name="Rectangle 56"/>
              <p:cNvSpPr/>
              <p:nvPr/>
            </p:nvSpPr>
            <p:spPr bwMode="auto">
              <a:xfrm>
                <a:off x="2178000" y="3874091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4" name="Rectangle 57"/>
              <p:cNvSpPr/>
              <p:nvPr/>
            </p:nvSpPr>
            <p:spPr bwMode="auto">
              <a:xfrm>
                <a:off x="2787334" y="2253600"/>
                <a:ext cx="602953" cy="54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FP-R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5" name="Rectangle 58"/>
              <p:cNvSpPr/>
              <p:nvPr/>
            </p:nvSpPr>
            <p:spPr bwMode="auto">
              <a:xfrm>
                <a:off x="2786400" y="3333600"/>
                <a:ext cx="602953" cy="54000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FP-B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6" name="Rectangle 59"/>
              <p:cNvSpPr/>
              <p:nvPr/>
            </p:nvSpPr>
            <p:spPr bwMode="auto">
              <a:xfrm>
                <a:off x="2786400" y="3873600"/>
                <a:ext cx="602952" cy="54000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b="1" dirty="0">
                    <a:latin typeface="+mj-lt"/>
                    <a:cs typeface="Arial" pitchFamily="34" charset="0"/>
                  </a:rPr>
                  <a:t>FP-A</a:t>
                </a:r>
                <a:endParaRPr lang="ru-RU" b="1" dirty="0"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6" name="Rectangle 45"/>
            <p:cNvSpPr/>
            <p:nvPr/>
          </p:nvSpPr>
          <p:spPr bwMode="auto">
            <a:xfrm>
              <a:off x="2178042" y="2254120"/>
              <a:ext cx="602953" cy="5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b="1" dirty="0">
                  <a:latin typeface="+mj-lt"/>
                  <a:cs typeface="Arial" pitchFamily="34" charset="0"/>
                </a:rPr>
                <a:t>FP-R</a:t>
              </a:r>
              <a:endParaRPr lang="ru-RU" b="1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23922" y="4660398"/>
            <a:ext cx="96083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+mj-lt"/>
              </a:rPr>
              <a:t>PC + 4</a:t>
            </a:r>
            <a:endParaRPr lang="ru-RU" dirty="0">
              <a:latin typeface="+mj-lt"/>
            </a:endParaRPr>
          </a:p>
        </p:txBody>
      </p:sp>
      <p:sp>
        <p:nvSpPr>
          <p:cNvPr id="48" name="Date Placeholder 47">
            <a:extLst>
              <a:ext uri="{FF2B5EF4-FFF2-40B4-BE49-F238E27FC236}">
                <a16:creationId xmlns:a16="http://schemas.microsoft.com/office/drawing/2014/main" id="{75ED0CC3-ADB9-4DAE-85BD-3A6DD61F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9" name="Footer Placeholder 48">
            <a:extLst>
              <a:ext uri="{FF2B5EF4-FFF2-40B4-BE49-F238E27FC236}">
                <a16:creationId xmlns:a16="http://schemas.microsoft.com/office/drawing/2014/main" id="{078B6780-D5B5-4C6A-8405-92F04075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8B1A98F0-0574-4421-8D04-FC4397C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In-order Superscalar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272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800" dirty="0"/>
              <a:t>In-order Superscalar is the evolution of Pipeline</a:t>
            </a:r>
          </a:p>
          <a:p>
            <a:pPr lvl="1">
              <a:defRPr/>
            </a:pPr>
            <a:r>
              <a:rPr lang="en-US" sz="2400" dirty="0"/>
              <a:t>Need to double HW structures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Max speedup is 2 instruction per cycle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(IPC = 2)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/>
              <a:t>The real speedup is less due to dependencies and in-order execution</a:t>
            </a:r>
            <a:endParaRPr lang="ru-RU" sz="2400" dirty="0"/>
          </a:p>
        </p:txBody>
      </p:sp>
      <p:graphicFrame>
        <p:nvGraphicFramePr>
          <p:cNvPr id="13" name="Content Placeholder 14"/>
          <p:cNvGraphicFramePr>
            <a:graphicFrameLocks/>
          </p:cNvGraphicFramePr>
          <p:nvPr/>
        </p:nvGraphicFramePr>
        <p:xfrm>
          <a:off x="2832886" y="4026514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325992" y="4410816"/>
          <a:ext cx="2927004" cy="77598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/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296388" y="5193054"/>
          <a:ext cx="1951336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+mj-lt"/>
                        </a:rPr>
                        <a:t>Stall</a:t>
                      </a:r>
                      <a:endParaRPr lang="ru-RU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252996" y="5193054"/>
          <a:ext cx="2439170" cy="77598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6052971" y="4998079"/>
            <a:ext cx="457200" cy="381000"/>
          </a:xfrm>
          <a:prstGeom prst="straightConnector1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oval" w="sm" len="sm"/>
            <a:tailEnd type="arrow" w="med" len="med"/>
          </a:ln>
          <a:effectLst>
            <a:glow rad="88900">
              <a:sysClr val="window" lastClr="FFFFFF">
                <a:alpha val="86000"/>
              </a:sys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740830" y="5968359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D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E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E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M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W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18697" y="5196067"/>
          <a:ext cx="2439170" cy="387990"/>
        </p:xfrm>
        <a:graphic>
          <a:graphicData uri="http://schemas.openxmlformats.org/drawingml/2006/table">
            <a:tbl>
              <a:tblPr bandRow="1"/>
              <a:tblGrid>
                <a:gridCol w="48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9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F</a:t>
                      </a:r>
                      <a:endParaRPr lang="ru-RU" sz="1800" dirty="0">
                        <a:latin typeface="+mj-lt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Stall</a:t>
                      </a:r>
                      <a:endParaRPr lang="ru-RU" sz="1800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4216" marR="94216" marT="47109" marB="47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405 0.0011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4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-0.04049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-0.04231 -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-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3971 0.0002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-0.03997 0.0013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0.00139 L -0.08046 0.0020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15.03.2021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00000" y="360000"/>
            <a:ext cx="8280000" cy="828000"/>
          </a:xfrm>
        </p:spPr>
        <p:txBody>
          <a:bodyPr/>
          <a:lstStyle/>
          <a:p>
            <a:r>
              <a:rPr lang="en-US" dirty="0"/>
              <a:t>Is Superscalar Good Enough?</a:t>
            </a:r>
            <a:endParaRPr lang="ru-RU" dirty="0"/>
          </a:p>
        </p:txBody>
      </p:sp>
      <p:sp>
        <p:nvSpPr>
          <p:cNvPr id="12" name="Content Placeholder 19"/>
          <p:cNvSpPr txBox="1">
            <a:spLocks/>
          </p:cNvSpPr>
          <p:nvPr/>
        </p:nvSpPr>
        <p:spPr bwMode="auto">
          <a:xfrm>
            <a:off x="899999" y="1368000"/>
            <a:ext cx="10980000" cy="4988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  <a:defRPr/>
            </a:pPr>
            <a:r>
              <a:rPr lang="en-US" sz="2800" dirty="0"/>
              <a:t>Theoretically can execute multiple instructions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Wider pipeline → more performance</a:t>
            </a:r>
          </a:p>
          <a:p>
            <a:pPr lvl="0">
              <a:spcBef>
                <a:spcPts val="1200"/>
              </a:spcBef>
              <a:defRPr/>
            </a:pPr>
            <a:r>
              <a:rPr lang="en-US" sz="2800" dirty="0"/>
              <a:t>But…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Only independent subsequent instructions can be executed in parallel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Whereas subsequent instructions are often dependent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So, the utilization of the second pipe is often low</a:t>
            </a:r>
          </a:p>
          <a:p>
            <a:pPr lvl="0">
              <a:spcBef>
                <a:spcPts val="2400"/>
              </a:spcBef>
              <a:defRPr/>
            </a:pPr>
            <a:r>
              <a:rPr lang="en-US" sz="2800" dirty="0"/>
              <a:t>Solution: </a:t>
            </a:r>
            <a:r>
              <a:rPr lang="en-US" sz="2800" b="1" dirty="0"/>
              <a:t>out-of-order</a:t>
            </a:r>
            <a:r>
              <a:rPr lang="en-US" sz="2800" dirty="0"/>
              <a:t> execution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Execute instructions based on the “data flow” graph, (rather than program order)</a:t>
            </a:r>
          </a:p>
          <a:p>
            <a:pPr lvl="1">
              <a:spcBef>
                <a:spcPts val="600"/>
              </a:spcBef>
              <a:defRPr/>
            </a:pPr>
            <a:r>
              <a:rPr lang="en-US" sz="2400" dirty="0"/>
              <a:t>Still need to keep the visibility of in-order execution</a:t>
            </a:r>
          </a:p>
        </p:txBody>
      </p:sp>
    </p:spTree>
    <p:extLst>
      <p:ext uri="{BB962C8B-B14F-4D97-AF65-F5344CB8AC3E}">
        <p14:creationId xmlns:p14="http://schemas.microsoft.com/office/powerpoint/2010/main" val="1996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7979</TotalTime>
  <Words>1367</Words>
  <Application>Microsoft Office PowerPoint</Application>
  <PresentationFormat>Widescreen</PresentationFormat>
  <Paragraphs>424</Paragraphs>
  <Slides>18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Neo Sans Intel</vt:lpstr>
      <vt:lpstr>Verdana</vt:lpstr>
      <vt:lpstr>2_Office Theme</vt:lpstr>
      <vt:lpstr>ILP. Superscalar. OOO – part 1</vt:lpstr>
      <vt:lpstr>Parallelism</vt:lpstr>
      <vt:lpstr>Parallelism</vt:lpstr>
      <vt:lpstr>Superscalar processors</vt:lpstr>
      <vt:lpstr>Example: dynamic scheduling of Pentium® </vt:lpstr>
      <vt:lpstr>Alternative: VLIW (Itanium® and E2K)</vt:lpstr>
      <vt:lpstr>Alternative: Vectorization</vt:lpstr>
      <vt:lpstr>In-order Superscalar</vt:lpstr>
      <vt:lpstr>Is Superscalar Good Enough?</vt:lpstr>
      <vt:lpstr>Data Flow Execution</vt:lpstr>
      <vt:lpstr>Can SW Help?</vt:lpstr>
      <vt:lpstr>Can SW Help?</vt:lpstr>
      <vt:lpstr>Why Is Order Important?</vt:lpstr>
      <vt:lpstr>Maintaining Arch State</vt:lpstr>
      <vt:lpstr>Dependency Checking</vt:lpstr>
      <vt:lpstr>How Large Is Window Needed?</vt:lpstr>
      <vt:lpstr>_</vt:lpstr>
      <vt:lpstr>Backup section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Ladin, Oleg</cp:lastModifiedBy>
  <cp:revision>396</cp:revision>
  <dcterms:created xsi:type="dcterms:W3CDTF">2018-09-18T18:10:21Z</dcterms:created>
  <dcterms:modified xsi:type="dcterms:W3CDTF">2021-03-15T09:21:13Z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2020-03-01 21:34:04Z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