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471" r:id="rId2"/>
    <p:sldId id="504" r:id="rId3"/>
    <p:sldId id="508" r:id="rId4"/>
    <p:sldId id="523" r:id="rId5"/>
    <p:sldId id="506" r:id="rId6"/>
    <p:sldId id="522" r:id="rId7"/>
    <p:sldId id="511" r:id="rId8"/>
    <p:sldId id="509" r:id="rId9"/>
    <p:sldId id="510" r:id="rId10"/>
    <p:sldId id="512" r:id="rId11"/>
    <p:sldId id="524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4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5576" autoAdjust="0"/>
  </p:normalViewPr>
  <p:slideViewPr>
    <p:cSldViewPr snapToGrid="0">
      <p:cViewPr varScale="1">
        <p:scale>
          <a:sx n="123" d="100"/>
          <a:sy n="123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Context switch save/restore overhead with increased number of arch registers (must be saved/restore at every switch)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More bits</a:t>
            </a:r>
            <a:r>
              <a:rPr lang="en-US" baseline="0" dirty="0" smtClean="0"/>
              <a:t> in instruction encoding for registers enumeration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Register </a:t>
            </a:r>
            <a:r>
              <a:rPr lang="en-US" baseline="0" dirty="0" err="1" smtClean="0"/>
              <a:t>renamer</a:t>
            </a:r>
            <a:r>
              <a:rPr lang="en-US" baseline="0" dirty="0" smtClean="0"/>
              <a:t> (RAT) is already good at handling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3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7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7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7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Out-of-order execution:</a:t>
            </a:r>
            <a:br>
              <a:rPr lang="en-US" b="1" dirty="0" smtClean="0"/>
            </a:br>
            <a:r>
              <a:rPr lang="en-US" b="1" dirty="0" smtClean="0"/>
              <a:t>Load-Store architecture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Igor Smirnov</a:t>
            </a:r>
            <a:endParaRPr lang="en-US" dirty="0" smtClean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+mj-lt"/>
              </a:rPr>
              <a:t>22/03/2019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48147" y="3257090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8147" y="2976858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92925" y="3505201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/>
                <a:gridCol w="664296"/>
                <a:gridCol w="833901"/>
                <a:gridCol w="787083"/>
                <a:gridCol w="729298"/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Previous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Waiting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Ready?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748147" y="2696626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8147" y="2416394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8147" y="2136162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05986" y="3756501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/>
                <a:gridCol w="660400"/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48739" y="3357177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8146" y="3537322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8147" y="1855930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8147" y="2136162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8147" y="2416394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8147" y="2696626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8147" y="2976858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8147" y="3257090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 and LB Operation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1500" y="1515974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2433" y="396814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302593" y="42433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302593" y="45186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6436193" y="398224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6436192" y="424339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00561" y="400718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0561" y="427417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0561" y="454943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5544" y="402969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477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86784" y="400718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5544" y="429490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88278" y="3119027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2821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7477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86784" y="428214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2821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2692961" y="3937530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oldest unknown</a:t>
            </a:r>
            <a:endParaRPr lang="ru-RU" sz="16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20335" y="213616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0335" y="241949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20335" y="270282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0335" y="298615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0335" y="3269483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57694" y="4068167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87211" y="4313936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87210" y="4586620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57385" y="432860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9863" y="405453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7048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4389120" y="3985260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/>
          <p:cNvSpPr/>
          <p:nvPr/>
        </p:nvSpPr>
        <p:spPr bwMode="auto">
          <a:xfrm>
            <a:off x="4372134" y="4557115"/>
            <a:ext cx="1694348" cy="1231763"/>
          </a:xfrm>
          <a:prstGeom prst="rect">
            <a:avLst/>
          </a:prstGeom>
          <a:solidFill>
            <a:srgbClr val="FFFFFF">
              <a:alpha val="8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57384" y="4066119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8683" y="4377174"/>
            <a:ext cx="60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+mj-lt"/>
              </a:rPr>
              <a:t>OK</a:t>
            </a:r>
            <a:endParaRPr lang="ru-RU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653797" y="4066548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57384" y="4329645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7748" y="4623394"/>
            <a:ext cx="75911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NO: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lang="ru-RU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23750" y="4328605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40" dur="2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66" dur="2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07587 0.00162 L 0.14323 0.00972 L 0.21267 0.01782 L 0.28698 0.03773 L 0.35069 0.06574 L 0.39062 0.09444 L 0.42534 0.11528 L 0.45798 0.14606 L 0.48212 0.17129 L 0.48576 0.19653 L 0.496 0.22083 L 0.496 0.24259 L 0.49809 0.25509 L 0.49809 0.25995 " pathEditMode="relative" rAng="0" ptsTypes="AAAAAAAAAAAAAAA">
                                      <p:cBhvr>
                                        <p:cTn id="87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1298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3906 0.00185 L 0.07378 0.01134 L 0.10937 0.02083 L 0.14774 0.04375 L 0.18038 0.07662 L 0.20104 0.10995 L 0.21892 0.13426 L 0.23576 0.16991 L 0.24809 0.19931 L 0.25 0.2287 L 0.25538 0.25718 L 0.25538 0.28241 L 0.25642 0.29699 L 0.25642 0.30255 " pathEditMode="relative" rAng="0" ptsTypes="AAAAAAAAAAAAAAA">
                                      <p:cBhvr>
                                        <p:cTn id="130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511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7448 0.00116 L 0.1408 0.0081 L 0.20903 0.01505 L 0.28212 0.03218 L 0.34479 0.05602 L 0.3842 0.08056 L 0.41823 0.09815 L 0.45034 0.12454 L 0.47413 0.14607 L 0.47778 0.16759 L 0.48784 0.1882 L 0.48784 0.20695 L 0.48993 0.21759 L 0.48993 0.22176 " pathEditMode="relative" rAng="0" ptsTypes="AAAAAAAAAAAAAAA">
                                      <p:cBhvr>
                                        <p:cTn id="151" dur="2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7" y="11088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0.00018 0.1162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50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0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83 0.01644 L 0.05052 0.02894 L 0.11771 0.04514 L 0.17552 0.04607 L 0.24149 0.03866 L 0.28819 0.02454 L 0.32205 0.00301 L 0.34653 -0.01759 L 0.38437 -0.05162 " pathEditMode="relative" ptsTypes="AAAAAAAAAA">
                                      <p:cBhvr>
                                        <p:cTn id="317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8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6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1858 0.01366 L 0.03906 0.02408 L 0.0915 0.03727 L 0.13663 0.03889 L 0.18802 0.03218 L 0.22465 0.02014 L 0.25087 0.00232 L 0.26997 -0.01481 L 0.30018 -0.04282 " pathEditMode="relative" rAng="0" ptsTypes="AAAAAAAAAA">
                                      <p:cBhvr>
                                        <p:cTn id="371" dur="2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208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3" grpId="0" animBg="1"/>
      <p:bldP spid="42" grpId="0" animBg="1"/>
      <p:bldP spid="41" grpId="0" animBg="1"/>
      <p:bldP spid="32" grpId="0"/>
      <p:bldP spid="47" grpId="0"/>
      <p:bldP spid="48" grpId="0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7" grpId="0"/>
      <p:bldP spid="8" grpId="0"/>
      <p:bldP spid="9" grpId="0"/>
      <p:bldP spid="9" grpId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8" grpId="0"/>
      <p:bldP spid="28" grpId="1"/>
      <p:bldP spid="33" grpId="0"/>
      <p:bldP spid="54" grpId="0"/>
      <p:bldP spid="56" grpId="0"/>
      <p:bldP spid="57" grpId="0"/>
      <p:bldP spid="58" grpId="0"/>
      <p:bldP spid="58" grpId="1"/>
      <p:bldP spid="59" grpId="0" animBg="1"/>
      <p:bldP spid="59" grpId="1" animBg="1"/>
      <p:bldP spid="59" grpId="2" animBg="1"/>
      <p:bldP spid="65" grpId="0"/>
      <p:bldP spid="65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5" grpId="0"/>
      <p:bldP spid="85" grpId="1"/>
      <p:bldP spid="85" grpId="2"/>
      <p:bldP spid="85" grpId="3"/>
      <p:bldP spid="86" grpId="0"/>
      <p:bldP spid="86" grpId="1"/>
      <p:bldP spid="86" grpId="2"/>
      <p:bldP spid="87" grpId="0" animBg="1"/>
      <p:bldP spid="88" grpId="0"/>
      <p:bldP spid="88" grpId="1"/>
      <p:bldP spid="88" grpId="2"/>
      <p:bldP spid="88" grpId="3"/>
      <p:bldP spid="89" grpId="0"/>
      <p:bldP spid="89" grpId="1"/>
      <p:bldP spid="89" grpId="2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load, three cases are possible: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No dependency from store </a:t>
            </a:r>
            <a:r>
              <a:rPr lang="en-US" dirty="0" smtClean="0"/>
              <a:t>— execute as soon as possible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Forwardable</a:t>
            </a:r>
            <a:r>
              <a:rPr lang="en-US" dirty="0" smtClean="0">
                <a:solidFill>
                  <a:schemeClr val="accent6"/>
                </a:solidFill>
              </a:rPr>
              <a:t> dependency from store </a:t>
            </a:r>
            <a:r>
              <a:rPr lang="en-US" dirty="0" smtClean="0"/>
              <a:t>— take data from that store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Non-</a:t>
            </a:r>
            <a:r>
              <a:rPr lang="en-US" dirty="0" err="1" smtClean="0">
                <a:solidFill>
                  <a:srgbClr val="FF0000"/>
                </a:solidFill>
              </a:rPr>
              <a:t>forwardable</a:t>
            </a:r>
            <a:r>
              <a:rPr lang="en-US" dirty="0" smtClean="0">
                <a:solidFill>
                  <a:srgbClr val="FF0000"/>
                </a:solidFill>
              </a:rPr>
              <a:t> dependency from store </a:t>
            </a:r>
            <a:r>
              <a:rPr lang="en-US" dirty="0" smtClean="0"/>
              <a:t>— wait for the cache update (rarely)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Dependency from Store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5675" cy="412870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Data is not required to check that store and load have no dependency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is calculated when store is executed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But, store is sent to execution only all its sources (including data) are ready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there is a false dependency from data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16042" y="4391192"/>
            <a:ext cx="242311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>
              <a:defRPr/>
            </a:pPr>
            <a:endParaRPr lang="en-US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64275" y="4491175"/>
            <a:ext cx="1446729" cy="1601695"/>
            <a:chOff x="5040274" y="4491174"/>
            <a:chExt cx="1446729" cy="1601695"/>
          </a:xfrm>
        </p:grpSpPr>
        <p:sp>
          <p:nvSpPr>
            <p:cNvPr id="5" name="Oval 4"/>
            <p:cNvSpPr/>
            <p:nvPr/>
          </p:nvSpPr>
          <p:spPr>
            <a:xfrm>
              <a:off x="5458600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1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06551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2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06564" y="5119838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3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30436" y="5812417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N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818" y="4766043"/>
              <a:ext cx="439398" cy="397477"/>
              <a:chOff x="5676529" y="2109303"/>
              <a:chExt cx="544824" cy="49284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973874" y="2109303"/>
                <a:ext cx="247479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5676529" y="2220525"/>
                <a:ext cx="475437" cy="381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lang="ru-RU" sz="1400" kern="0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086241" y="4854241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400" b="1" kern="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015226" y="4766042"/>
              <a:ext cx="191325" cy="347308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8" idx="4"/>
            </p:cNvCxnSpPr>
            <p:nvPr/>
          </p:nvCxnSpPr>
          <p:spPr>
            <a:xfrm>
              <a:off x="5946790" y="5400290"/>
              <a:ext cx="0" cy="4038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5040274" y="5449460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address</a:t>
              </a:r>
              <a:endParaRPr lang="ru-RU" sz="1400" kern="0" dirty="0">
                <a:latin typeface="Calibri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97075" y="3950351"/>
            <a:ext cx="113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85374" y="3908282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3844693" y="6092870"/>
            <a:ext cx="2447986" cy="665019"/>
          </a:xfrm>
          <a:prstGeom prst="wedgeRoundRectCallout">
            <a:avLst>
              <a:gd name="adj1" fmla="val -8141"/>
              <a:gd name="adj2" fmla="val -8331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!= r1 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→ 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and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are not overlapped</a:t>
            </a:r>
            <a:endParaRPr lang="en-US" sz="1600" kern="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8262458" y="4766043"/>
            <a:ext cx="2005325" cy="873649"/>
          </a:xfrm>
          <a:prstGeom prst="wedgeRoundRectCallout">
            <a:avLst>
              <a:gd name="adj1" fmla="val -62701"/>
              <a:gd name="adj2" fmla="val -2116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False dependency:</a:t>
            </a:r>
          </a:p>
          <a:p>
            <a:pPr marL="0" lvl="1">
              <a:defRPr/>
            </a:pP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in fact,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does not need to wait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3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 and STD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To remove false dependency in case of absence of overlapping store instruction is executed in two steps: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address calculation (STA)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data calculation (STD)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is waiting for STD only if it overlapped with STA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95012" y="4558088"/>
            <a:ext cx="271632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600" i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i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  <a:defRPr/>
            </a:pP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(3’)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>
              <a:defRPr/>
            </a:pPr>
            <a:endParaRPr lang="en-US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56770" y="4658070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1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04734" y="5286734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3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06464" y="5975600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N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30988" y="4932940"/>
            <a:ext cx="439398" cy="397477"/>
            <a:chOff x="5676529" y="2109303"/>
            <a:chExt cx="544824" cy="49284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973874" y="2109303"/>
              <a:ext cx="247479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tailEnd type="triangle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5676529" y="2220525"/>
              <a:ext cx="475437" cy="3816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400" kern="0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607811" y="5561857"/>
            <a:ext cx="239725" cy="4548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123321" y="564655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addr</a:t>
            </a:r>
            <a:endParaRPr lang="ru-RU" sz="1400" i="1" kern="0" dirty="0"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6045" y="4117247"/>
            <a:ext cx="113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9544" y="4075178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575483" y="4739703"/>
            <a:ext cx="1536693" cy="873649"/>
          </a:xfrm>
          <a:prstGeom prst="wedgeRoundRectCallout">
            <a:avLst>
              <a:gd name="adj1" fmla="val -104106"/>
              <a:gd name="adj2" fmla="val 717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Exists 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only if overlapping is detected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7619" y="5164114"/>
            <a:ext cx="7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 →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4726" y="542634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STD →</a:t>
            </a:r>
            <a:endParaRPr lang="ru-RU" dirty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72396" y="4652487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2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5316" y="497499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ru-RU" sz="1400" kern="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96618" y="4923813"/>
            <a:ext cx="214493" cy="35461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5" name="Oval 24"/>
          <p:cNvSpPr/>
          <p:nvPr/>
        </p:nvSpPr>
        <p:spPr>
          <a:xfrm>
            <a:off x="7181563" y="5281151"/>
            <a:ext cx="283464" cy="283464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3’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endCxn id="8" idx="7"/>
          </p:cNvCxnSpPr>
          <p:nvPr/>
        </p:nvCxnSpPr>
        <p:spPr>
          <a:xfrm flipH="1">
            <a:off x="7045845" y="5570111"/>
            <a:ext cx="221730" cy="4465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ot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194132" y="564655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data</a:t>
            </a:r>
            <a:endParaRPr lang="ru-RU" sz="1400" i="1" kern="0" dirty="0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5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5" grpId="0"/>
      <p:bldP spid="16" grpId="0"/>
      <p:bldP spid="17" grpId="0"/>
      <p:bldP spid="19" grpId="0" animBg="1"/>
      <p:bldP spid="20" grpId="0"/>
      <p:bldP spid="21" grpId="0"/>
      <p:bldP spid="22" grpId="0" animBg="1"/>
      <p:bldP spid="23" grpId="0"/>
      <p:bldP spid="25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69714" y="3009232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9714" y="2729000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24088"/>
              </p:ext>
            </p:extLst>
          </p:nvPr>
        </p:nvGraphicFramePr>
        <p:xfrm>
          <a:off x="8283575" y="3148450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/>
                <a:gridCol w="664296"/>
                <a:gridCol w="833901"/>
                <a:gridCol w="787083"/>
                <a:gridCol w="729298"/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Previous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Waiting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Ready?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69714" y="2448768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9714" y="2168536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9714" y="1888304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77251"/>
              </p:ext>
            </p:extLst>
          </p:nvPr>
        </p:nvGraphicFramePr>
        <p:xfrm>
          <a:off x="5148986" y="3399750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/>
                <a:gridCol w="660400"/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91739" y="3000426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78025" y="2888350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9714" y="1608072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9714" y="1888304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9714" y="2168536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9714" y="2448768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9714" y="2729000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9714" y="3009232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</a:t>
            </a:r>
            <a:r>
              <a:rPr lang="en-US" dirty="0" smtClean="0"/>
              <a:t>Operation: STA and STD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067" y="1268116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433" y="361138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45593" y="38866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745593" y="416190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826843" y="362549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7826842" y="388664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43561" y="365043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3561" y="391742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3561" y="419268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6194" y="367294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5422" y="3642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77434" y="365042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6194" y="393815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78928" y="2762276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18862" y="3642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5422" y="39171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77434" y="392539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18862" y="39171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3132002" y="4373192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oldest unknown</a:t>
            </a:r>
            <a:endParaRPr lang="ru-RU" sz="16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1902" y="188830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41902" y="217163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41902" y="245496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41902" y="273829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1902" y="302162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48344" y="3711416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0211" y="395718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0210" y="4229869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48035" y="397185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2863" y="3697783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7048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4832120" y="3628509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8548034" y="3709368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044447" y="3709797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48034" y="3972894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414399" y="3971854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6207"/>
              </p:ext>
            </p:extLst>
          </p:nvPr>
        </p:nvGraphicFramePr>
        <p:xfrm>
          <a:off x="6290505" y="3395839"/>
          <a:ext cx="660400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660400"/>
              </a:tblGrid>
              <a:tr h="26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Data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280359" y="1888304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data: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0x100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7027" y="3689450"/>
            <a:ext cx="52899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endParaRPr lang="ru-RU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87538" y="3632320"/>
            <a:ext cx="491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sz="1400" dirty="0"/>
          </a:p>
        </p:txBody>
      </p:sp>
      <p:sp>
        <p:nvSpPr>
          <p:cNvPr id="68" name="Rectangle 67"/>
          <p:cNvSpPr/>
          <p:nvPr/>
        </p:nvSpPr>
        <p:spPr>
          <a:xfrm>
            <a:off x="11044447" y="3957331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 rot="922656">
            <a:off x="10234384" y="3881776"/>
            <a:ext cx="454841" cy="417585"/>
            <a:chOff x="7039011" y="3613666"/>
            <a:chExt cx="580989" cy="533400"/>
          </a:xfrm>
        </p:grpSpPr>
        <p:sp>
          <p:nvSpPr>
            <p:cNvPr id="66" name="Explosion 2 65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02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709 -0.01551 L 0.05035 -0.05973 L 0.08056 -0.10487 L 0.12604 -0.14375 L 0.19115 -0.16459 L 0.2533 -0.17084 L 0.30469 -0.15926 L 0.34445 -0.12963 L 0.35816 -0.09723 L 0.36094 -0.05579 L 0.36493 -0.01829 L 0.36788 0.0206 L 0.3658 0.04791 " pathEditMode="relative" ptsTypes="AAAAAAAAAAAAAA">
                                      <p:cBhvr>
                                        <p:cTn id="2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7934 0.00324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62" grpId="1"/>
      <p:bldP spid="63" grpId="0" animBg="1"/>
      <p:bldP spid="63" grpId="1" animBg="1"/>
      <p:bldP spid="3" grpId="0"/>
      <p:bldP spid="3" grpId="1"/>
      <p:bldP spid="3" grpId="2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speculation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For correctness, l</a:t>
            </a:r>
            <a:r>
              <a:rPr lang="en-US" kern="1200" dirty="0" smtClean="0">
                <a:solidFill>
                  <a:sysClr val="windowText" lastClr="000000"/>
                </a:solidFill>
                <a:cs typeface="Arial" charset="0"/>
              </a:rPr>
              <a:t>oad has to wait all </a:t>
            </a:r>
            <a:r>
              <a:rPr lang="en-US" b="1" kern="1200" dirty="0" smtClean="0">
                <a:solidFill>
                  <a:sysClr val="windowText" lastClr="000000"/>
                </a:solidFill>
                <a:cs typeface="Arial" charset="0"/>
              </a:rPr>
              <a:t>older STAs</a:t>
            </a:r>
            <a:endParaRPr lang="en-US" kern="1200" dirty="0" smtClean="0">
              <a:solidFill>
                <a:sysClr val="windowText" lastClr="000000"/>
              </a:solidFill>
              <a:cs typeface="Arial" charset="0"/>
            </a:endParaRPr>
          </a:p>
          <a:p>
            <a:pPr marL="342900" indent="-342900"/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But we can already speculate on branches — why not speculate on store-load dependencies?</a:t>
            </a:r>
            <a:endParaRPr lang="en-US" dirty="0"/>
          </a:p>
          <a:p>
            <a:pPr marL="342900" indent="-342900"/>
            <a:r>
              <a:rPr lang="en-US" kern="1200" dirty="0" smtClean="0">
                <a:solidFill>
                  <a:sysClr val="windowText" lastClr="000000"/>
                </a:solidFill>
                <a:cs typeface="Arial" charset="0"/>
              </a:rPr>
              <a:t>The idea is not to wait for all older STAs, but execute speculatively</a:t>
            </a:r>
          </a:p>
          <a:p>
            <a:pPr marL="800100" lvl="1" indent="-342900"/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As soon as STAs are ready, verify our speculations</a:t>
            </a:r>
            <a:endParaRPr lang="en-US" kern="120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30076" y="3550953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0076" y="3270721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32013"/>
              </p:ext>
            </p:extLst>
          </p:nvPr>
        </p:nvGraphicFramePr>
        <p:xfrm>
          <a:off x="8283576" y="3061366"/>
          <a:ext cx="3603625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25536"/>
                <a:gridCol w="682514"/>
                <a:gridCol w="762000"/>
                <a:gridCol w="733425"/>
                <a:gridCol w="609600"/>
                <a:gridCol w="590550"/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Previous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Waiting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Ready?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OK?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30076" y="2990489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0076" y="2710257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0076" y="2430025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55240"/>
              </p:ext>
            </p:extLst>
          </p:nvPr>
        </p:nvGraphicFramePr>
        <p:xfrm>
          <a:off x="5148986" y="3312666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/>
                <a:gridCol w="660400"/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91739" y="2913342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0075" y="3831185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0076" y="2149793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0076" y="2430025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0076" y="2710257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0076" y="2990489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0076" y="3270721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</a:t>
            </a:r>
            <a:r>
              <a:rPr lang="en-US" dirty="0" smtClean="0"/>
              <a:t>Operation: speculation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3429" y="1809837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433" y="352430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45593" y="379956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745593" y="407482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826843" y="35384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7826842" y="379956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43561" y="35633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3561" y="383034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3561" y="410560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6194" y="358586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5422" y="35550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3134" y="355538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6194" y="385106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78928" y="2675192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07343" y="35550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5422" y="38300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13134" y="383034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18487" y="38202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2264" y="243002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02264" y="271335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02264" y="299668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02264" y="328001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02264" y="3563346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0211" y="3870101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0210" y="4142785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2863" y="3610699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4832120" y="3541425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8548343" y="3595220"/>
            <a:ext cx="63479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80147" y="3614749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30759" y="3883905"/>
            <a:ext cx="634789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82786"/>
              </p:ext>
            </p:extLst>
          </p:nvPr>
        </p:nvGraphicFramePr>
        <p:xfrm>
          <a:off x="6290505" y="3308755"/>
          <a:ext cx="660400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660400"/>
              </a:tblGrid>
              <a:tr h="26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Data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10780147" y="3862283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0076" y="3852657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r6 + r8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438199" y="3615205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 rot="922656">
            <a:off x="11337237" y="3785590"/>
            <a:ext cx="454841" cy="417585"/>
            <a:chOff x="7039011" y="3613666"/>
            <a:chExt cx="580989" cy="533400"/>
          </a:xfrm>
        </p:grpSpPr>
        <p:sp>
          <p:nvSpPr>
            <p:cNvPr id="84" name="Explosion 2 8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FF0000"/>
                </a:gs>
                <a:gs pos="80000">
                  <a:srgbClr val="D21E1E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392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" grpId="0"/>
      <p:bldP spid="28" grpId="0"/>
      <p:bldP spid="56" grpId="0"/>
      <p:bldP spid="57" grpId="0"/>
      <p:bldP spid="58" grpId="0"/>
      <p:bldP spid="65" grpId="0"/>
      <p:bldP spid="70" grpId="0"/>
      <p:bldP spid="71" grpId="0"/>
      <p:bldP spid="72" grpId="0"/>
      <p:bldP spid="73" grpId="0"/>
      <p:bldP spid="73" grpId="1"/>
      <p:bldP spid="76" grpId="0" animBg="1"/>
      <p:bldP spid="77" grpId="0" animBg="1"/>
      <p:bldP spid="80" grpId="0" animBg="1"/>
      <p:bldP spid="85" grpId="0" animBg="1"/>
      <p:bldP spid="85" grpId="1" animBg="1"/>
      <p:bldP spid="85" grpId="2" animBg="1"/>
      <p:bldP spid="87" grpId="0" animBg="1"/>
      <p:bldP spid="88" grpId="0" animBg="1"/>
      <p:bldP spid="88" grpId="1" animBg="1"/>
      <p:bldP spid="88" grpId="2" animBg="1"/>
      <p:bldP spid="88" grpId="3" animBg="1"/>
      <p:bldP spid="88" grpId="4" animBg="1"/>
      <p:bldP spid="68" grpId="0" animBg="1"/>
      <p:bldP spid="68" grpId="1" animBg="1"/>
      <p:bldP spid="61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Speculation prediction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Speculation requires decision making</a:t>
            </a:r>
          </a:p>
          <a:p>
            <a:pPr marL="342900" indent="-342900"/>
            <a:r>
              <a:rPr lang="en-US" dirty="0" smtClean="0"/>
              <a:t>The idea is to track history similar to branch prediction</a:t>
            </a:r>
          </a:p>
          <a:p>
            <a:pPr marL="342900" indent="-342900"/>
            <a:r>
              <a:rPr lang="en-US" b="1" dirty="0" smtClean="0"/>
              <a:t>Approach 1</a:t>
            </a:r>
            <a:r>
              <a:rPr lang="en-US" dirty="0" smtClean="0"/>
              <a:t>:</a:t>
            </a:r>
          </a:p>
          <a:p>
            <a:pPr marL="688975" lvl="1" indent="-342900"/>
            <a:r>
              <a:rPr lang="en-US" sz="2000" dirty="0"/>
              <a:t>assume “unknown” loads as speculative</a:t>
            </a:r>
          </a:p>
          <a:p>
            <a:pPr marL="688975" lvl="1" indent="-342900"/>
            <a:r>
              <a:rPr lang="en-US" sz="2000" dirty="0"/>
              <a:t>if the assumption is wrong, add PC of load to “blacklist”</a:t>
            </a:r>
          </a:p>
          <a:p>
            <a:pPr marL="688975" lvl="1" indent="-342900"/>
            <a:r>
              <a:rPr lang="en-US" sz="2000" i="1" dirty="0"/>
              <a:t>big overhead on rollbacks</a:t>
            </a:r>
          </a:p>
          <a:p>
            <a:pPr marL="342900" indent="-342900"/>
            <a:r>
              <a:rPr lang="en-US" b="1" dirty="0" smtClean="0"/>
              <a:t>Approach 2:</a:t>
            </a:r>
          </a:p>
          <a:p>
            <a:pPr marL="688975" lvl="1" indent="-342900"/>
            <a:r>
              <a:rPr lang="en-US" sz="2000" dirty="0"/>
              <a:t>assume “unknown” loads as non-speculative</a:t>
            </a:r>
          </a:p>
          <a:p>
            <a:pPr marL="688975" lvl="1" indent="-342900"/>
            <a:r>
              <a:rPr lang="en-US" sz="2000" dirty="0"/>
              <a:t>if there were no STAs to wait, add PC of load to “whitelist”</a:t>
            </a:r>
          </a:p>
          <a:p>
            <a:pPr marL="688975" lvl="1" indent="-342900"/>
            <a:r>
              <a:rPr lang="en-US" sz="2000" i="1" dirty="0"/>
              <a:t>moderate overhead as loads wait STAs in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18887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 smtClean="0"/>
              <a:t>Stores write data in-order after retirement</a:t>
            </a:r>
          </a:p>
          <a:p>
            <a:pPr marL="342900" indent="-342900"/>
            <a:r>
              <a:rPr lang="en-US" dirty="0" smtClean="0"/>
              <a:t>Loads read data</a:t>
            </a:r>
          </a:p>
          <a:p>
            <a:pPr marL="688975" lvl="1" indent="-342900"/>
            <a:r>
              <a:rPr lang="en-US" i="1" dirty="0" smtClean="0"/>
              <a:t>from cache, if they do not depend on non-retired stores</a:t>
            </a:r>
          </a:p>
          <a:p>
            <a:pPr marL="688975" lvl="1" indent="-342900"/>
            <a:r>
              <a:rPr lang="en-US" i="1" dirty="0" smtClean="0"/>
              <a:t>from SB, if store forwarding is possible</a:t>
            </a:r>
          </a:p>
          <a:p>
            <a:pPr marL="688975" lvl="1" indent="-342900"/>
            <a:r>
              <a:rPr lang="en-US" i="1" dirty="0" smtClean="0"/>
              <a:t>speculatively from cache/SB with mandatory checks</a:t>
            </a:r>
          </a:p>
          <a:p>
            <a:pPr marL="342900" indent="-342900"/>
            <a:r>
              <a:rPr lang="en-US" dirty="0" smtClean="0"/>
              <a:t>LB and SB track dependencies between loads and stores</a:t>
            </a:r>
          </a:p>
          <a:p>
            <a:pPr marL="342900" indent="-342900"/>
            <a:r>
              <a:rPr lang="en-US" dirty="0" smtClean="0"/>
              <a:t>LB and SB are responsible for performing 3 actions:</a:t>
            </a:r>
          </a:p>
          <a:p>
            <a:pPr marL="688975" lvl="1" indent="-342900"/>
            <a:r>
              <a:rPr lang="en-US" i="1" dirty="0" smtClean="0"/>
              <a:t>Blocking loads dependent on stores</a:t>
            </a:r>
          </a:p>
          <a:p>
            <a:pPr marL="688975" lvl="1" indent="-342900"/>
            <a:r>
              <a:rPr lang="en-US" i="1" dirty="0" smtClean="0"/>
              <a:t>Forwarding data from stores to loads</a:t>
            </a:r>
          </a:p>
          <a:p>
            <a:pPr marL="688975" lvl="1" indent="-342900"/>
            <a:r>
              <a:rPr lang="en-US" i="1" dirty="0" smtClean="0"/>
              <a:t>Checking correction of load speculation</a:t>
            </a:r>
          </a:p>
          <a:p>
            <a:pPr marL="688975" lvl="1" indent="-342900"/>
            <a:endParaRPr lang="en-US" dirty="0" smtClean="0"/>
          </a:p>
          <a:p>
            <a:pPr marL="688975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96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 smtClean="0"/>
              <a:t>Refresher: Data </a:t>
            </a:r>
            <a:r>
              <a:rPr lang="en-US" dirty="0"/>
              <a:t>Flow Execution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94442" y="1757599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53764" y="4419121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In-order execution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6903921" y="440633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16" name="Oval 15"/>
          <p:cNvSpPr/>
          <p:nvPr/>
        </p:nvSpPr>
        <p:spPr>
          <a:xfrm>
            <a:off x="7374011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01420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228829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05463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97377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01420" y="3466618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2043" y="2265116"/>
            <a:ext cx="543299" cy="463871"/>
            <a:chOff x="5676529" y="2125986"/>
            <a:chExt cx="543299" cy="46387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0404" y="2247149"/>
            <a:ext cx="554561" cy="481838"/>
            <a:chOff x="6654890" y="2108019"/>
            <a:chExt cx="554561" cy="48183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68094" y="2291124"/>
            <a:ext cx="606214" cy="437863"/>
            <a:chOff x="7402580" y="2151994"/>
            <a:chExt cx="606214" cy="4378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99510" y="3051432"/>
            <a:ext cx="570785" cy="501745"/>
            <a:chOff x="6933996" y="2912302"/>
            <a:chExt cx="570785" cy="50174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35501" y="3033574"/>
            <a:ext cx="615493" cy="519603"/>
            <a:chOff x="6069987" y="2894444"/>
            <a:chExt cx="615493" cy="51960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79609" y="123437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2234" y="122158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877527" y="5178996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111990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3111990" y="5818350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111990" y="5178996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21984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491823" y="5502723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07384" y="549354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607384" y="581835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9217378" y="5492913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987217" y="549183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607384" y="516620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841847" y="516620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Dependencies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OOO engine can track dependency through registers, but not through memory</a:t>
            </a:r>
          </a:p>
          <a:p>
            <a:pPr marL="741363" lvl="2" indent="0">
              <a:spcBef>
                <a:spcPts val="1200"/>
              </a:spcBef>
              <a:buNone/>
              <a:tabLst>
                <a:tab pos="1255713" algn="l"/>
              </a:tabLst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Unlike register dependencies, memory dependency cannot be known at allocation</a:t>
            </a:r>
          </a:p>
          <a:p>
            <a:pPr marL="741363" lvl="2" indent="0">
              <a:spcBef>
                <a:spcPts val="1200"/>
              </a:spcBef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defRPr/>
            </a:pPr>
            <a:endParaRPr lang="ru-R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12004" y="2871387"/>
            <a:ext cx="4371976" cy="705455"/>
          </a:xfrm>
          <a:prstGeom prst="wedgeRoundRectCallout">
            <a:avLst>
              <a:gd name="adj1" fmla="val -60354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If instruction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  <a:r>
              <a:rPr lang="en-US" sz="1600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will executes before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kern="0" dirty="0">
                <a:solidFill>
                  <a:prstClr val="black"/>
                </a:solidFill>
                <a:latin typeface="Calibri"/>
              </a:rPr>
            </a:br>
            <a:r>
              <a:rPr lang="en-US" kern="0" dirty="0">
                <a:solidFill>
                  <a:prstClr val="black"/>
                </a:solidFill>
                <a:latin typeface="Calibri"/>
              </a:rPr>
              <a:t>it will read a wrong value from memory</a:t>
            </a:r>
            <a:endParaRPr lang="en-US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612004" y="5003603"/>
            <a:ext cx="2676634" cy="705455"/>
          </a:xfrm>
          <a:prstGeom prst="wedgeRoundRectCallout">
            <a:avLst>
              <a:gd name="adj1" fmla="val -65785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Registers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may have the same values</a:t>
            </a:r>
            <a:endParaRPr lang="en-US" i="1" kern="0" dirty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memory?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beginning registers were expensive</a:t>
            </a:r>
          </a:p>
          <a:p>
            <a:pPr lvl="1"/>
            <a:r>
              <a:rPr lang="en-US" dirty="0" smtClean="0"/>
              <a:t>Only few were accessible: 8 in x86, 31 in MIPS</a:t>
            </a:r>
          </a:p>
          <a:p>
            <a:r>
              <a:rPr lang="en-US" dirty="0" smtClean="0"/>
              <a:t> Now CPU can handle hundreds of registers via RAT</a:t>
            </a:r>
          </a:p>
          <a:p>
            <a:pPr lvl="1"/>
            <a:r>
              <a:rPr lang="en-US" dirty="0" smtClean="0"/>
              <a:t>Why not access them directly on ISA-level?</a:t>
            </a:r>
          </a:p>
          <a:p>
            <a:pPr lvl="1"/>
            <a:r>
              <a:rPr lang="en-US" dirty="0" smtClean="0"/>
              <a:t>If compatibility is an issue, why brand new RISC-V has only 31 registers?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Execution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/>
              <a:t>Stores are never performed speculatively</a:t>
            </a:r>
          </a:p>
          <a:p>
            <a:pPr marL="688975" lvl="1" indent="-342900">
              <a:buFont typeface="Calibri" panose="020F0502020204030204" pitchFamily="34" charset="0"/>
              <a:buChar char="—"/>
            </a:pPr>
            <a:r>
              <a:rPr lang="en-US" sz="2000" b="1" dirty="0"/>
              <a:t>There is no transparent way to undo them</a:t>
            </a:r>
            <a:endParaRPr lang="en-US" sz="2000" dirty="0"/>
          </a:p>
          <a:p>
            <a:pPr marL="342900" indent="-342900"/>
            <a:r>
              <a:rPr lang="en-US" sz="2400" dirty="0"/>
              <a:t>Stores are also never re-ordered among themselves</a:t>
            </a:r>
          </a:p>
          <a:p>
            <a:pPr marL="688975" lvl="1" indent="-342900">
              <a:buFont typeface="Calibri" panose="020F0502020204030204" pitchFamily="34" charset="0"/>
              <a:buChar char="—"/>
            </a:pPr>
            <a:r>
              <a:rPr lang="en-US" sz="2000" dirty="0"/>
              <a:t>The store is dispatched only when </a:t>
            </a:r>
          </a:p>
          <a:p>
            <a:pPr marL="1027113" lvl="2" indent="-342900"/>
            <a:r>
              <a:rPr lang="en-US" sz="1800" dirty="0" smtClean="0"/>
              <a:t>its </a:t>
            </a:r>
            <a:r>
              <a:rPr lang="en-US" sz="1800" dirty="0"/>
              <a:t>address </a:t>
            </a:r>
            <a:r>
              <a:rPr lang="en-US" sz="1800" dirty="0" smtClean="0"/>
              <a:t>is ready</a:t>
            </a:r>
          </a:p>
          <a:p>
            <a:pPr marL="1027113" lvl="2" indent="-342900"/>
            <a:r>
              <a:rPr lang="en-US" sz="1800" dirty="0" smtClean="0"/>
              <a:t>its data is ready</a:t>
            </a:r>
            <a:endParaRPr lang="en-US" sz="1800" dirty="0"/>
          </a:p>
          <a:p>
            <a:pPr marL="1027113" lvl="2" indent="-342900"/>
            <a:r>
              <a:rPr lang="en-US" sz="1800" dirty="0"/>
              <a:t>t</a:t>
            </a:r>
            <a:r>
              <a:rPr lang="en-US" sz="1800" dirty="0" smtClean="0"/>
              <a:t>here </a:t>
            </a:r>
            <a:r>
              <a:rPr lang="en-US" sz="1800" dirty="0"/>
              <a:t>are no older stores awaiting dispatch</a:t>
            </a:r>
          </a:p>
          <a:p>
            <a:pPr marL="342900" indent="-342900"/>
            <a:r>
              <a:rPr lang="en-US" sz="2400" b="1" dirty="0"/>
              <a:t>Store commits its value to cache post retirement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18719" y="1825625"/>
            <a:ext cx="3968183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 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</a:t>
            </a:r>
            <a:r>
              <a:rPr lang="en-US" sz="20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0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Execution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dirty="0">
                <a:solidFill>
                  <a:sysClr val="windowText" lastClr="000000"/>
                </a:solidFill>
                <a:cs typeface="Arial" charset="0"/>
              </a:rPr>
              <a:t>Decision: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load should wait until all the previous stores write into the memory 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(cache)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It works, but it </a:t>
            </a:r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is </a:t>
            </a:r>
            <a:r>
              <a:rPr lang="en-US" b="1" dirty="0">
                <a:solidFill>
                  <a:sysClr val="windowText" lastClr="000000"/>
                </a:solidFill>
                <a:cs typeface="Arial" charset="0"/>
              </a:rPr>
              <a:t>too slow </a:t>
            </a:r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— stores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write after </a:t>
            </a:r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retirement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  <a:cs typeface="Arial" charset="0"/>
              </a:rPr>
              <a:t>If we leave only the real dependencies between store and load, we can wait only for the specific store</a:t>
            </a:r>
            <a:endParaRPr lang="ru-RU" dirty="0" smtClean="0">
              <a:solidFill>
                <a:sysClr val="windowText" lastClr="000000"/>
              </a:solidFill>
              <a:cs typeface="Arial" charset="0"/>
            </a:endParaRPr>
          </a:p>
          <a:p>
            <a:pPr marL="1198563" lvl="2" indent="-457200">
              <a:spcBef>
                <a:spcPts val="1200"/>
              </a:spcBef>
              <a:buAutoNum type="arabicParenBoth"/>
              <a:defRPr/>
            </a:pPr>
            <a:r>
              <a:rPr lang="en-US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</a:p>
          <a:p>
            <a:pPr marL="1198563" lvl="2" indent="-457200">
              <a:spcBef>
                <a:spcPts val="1200"/>
              </a:spcBef>
              <a:buAutoNum type="arabicParenBoth"/>
              <a:defRPr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Mem[r2]</a:t>
            </a:r>
            <a:r>
              <a:rPr 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	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None/>
              <a:defRPr/>
            </a:pPr>
            <a:endParaRPr lang="en-US" dirty="0" smtClean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6)  … </a:t>
            </a:r>
            <a:r>
              <a:rPr 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15.03.2019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42034" y="4124528"/>
            <a:ext cx="943583" cy="1206230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3142034" y="4583319"/>
            <a:ext cx="719847" cy="756048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ysDot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13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Buffer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Improvement: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does not wait if there is no intersection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Need to wait until all previous stores calculate their address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Then, check for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intersection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1147763" lvl="1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no intersection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waits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nothing</a:t>
            </a:r>
            <a:endParaRPr lang="ru-RU" sz="20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1147763" lvl="1" indent="0">
              <a:spcBef>
                <a:spcPts val="600"/>
              </a:spcBef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Arial" charset="0"/>
              </a:rPr>
              <a:t>intersection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we have a real data dependency, wait for that store</a:t>
            </a:r>
            <a:endParaRPr lang="en-US" sz="20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Store can be at any ROB entry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any entry should be checkable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Too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large and slow HW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On the other hand, not every instruction is load or store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Like SQ, we can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use smaller buffers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for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stores and loads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only </a:t>
            </a:r>
            <a:r>
              <a:rPr lang="en-US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(store buffer or SB and load buffer or LB)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All complex check of the address are done in LB and SB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ROB just keeps the order of instructions</a:t>
            </a:r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5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oad waits only for the specific store, and store waits for: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its address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its data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its program order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For loads, there is no need to maintain the program order.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Improvement: 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load can take data of the </a:t>
            </a:r>
            <a:r>
              <a:rPr lang="en-US" kern="1200" dirty="0" smtClean="0">
                <a:solidFill>
                  <a:sysClr val="windowText" lastClr="000000"/>
                </a:solidFill>
                <a:cs typeface="Arial" charset="0"/>
              </a:rPr>
              <a:t>producing store bypassing cache, it 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is called </a:t>
            </a: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Store Forwarding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5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≠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Forwarding condition is stronger than simple intersection</a:t>
            </a:r>
          </a:p>
          <a:p>
            <a:pPr marL="342900" indent="-342900"/>
            <a:r>
              <a:rPr lang="en-US" dirty="0" smtClean="0"/>
              <a:t>Example: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 smtClean="0">
                <a:latin typeface="Courier" pitchFamily="49" charset="0"/>
              </a:rPr>
              <a:t>sb</a:t>
            </a:r>
            <a:r>
              <a:rPr lang="en-US" dirty="0" smtClean="0">
                <a:latin typeface="Courier" pitchFamily="49" charset="0"/>
              </a:rPr>
              <a:t> $r1, 0x0($r3) // store byte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 smtClean="0">
                <a:latin typeface="Courier" pitchFamily="49" charset="0"/>
              </a:rPr>
              <a:t>sb</a:t>
            </a:r>
            <a:r>
              <a:rPr lang="en-US" dirty="0" smtClean="0">
                <a:latin typeface="Courier" pitchFamily="49" charset="0"/>
              </a:rPr>
              <a:t> $r2, 0x2($r3) // store byte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 smtClean="0">
                <a:latin typeface="Courier" pitchFamily="49" charset="0"/>
              </a:rPr>
              <a:t>lw</a:t>
            </a:r>
            <a:r>
              <a:rPr lang="en-US" dirty="0" smtClean="0">
                <a:latin typeface="Courier" pitchFamily="49" charset="0"/>
              </a:rPr>
              <a:t> $r4, 0x0($r3) // load FOUR bytes</a:t>
            </a:r>
          </a:p>
          <a:p>
            <a:pPr marL="457200" indent="-457200"/>
            <a:r>
              <a:rPr lang="en-US" dirty="0" smtClean="0"/>
              <a:t>Forwards (1)→(3) and (2)→(3) are not possible</a:t>
            </a:r>
          </a:p>
          <a:p>
            <a:pPr marL="457200" indent="-457200"/>
            <a:r>
              <a:rPr lang="en-US" dirty="0" smtClean="0"/>
              <a:t>However, (3) must wait for retirement of (2)</a:t>
            </a:r>
          </a:p>
          <a:p>
            <a:pPr marL="457200" indent="-457200"/>
            <a:r>
              <a:rPr lang="en-US" sz="2000" i="1" dirty="0"/>
              <a:t>Can we forward from two stores?</a:t>
            </a:r>
            <a:br>
              <a:rPr lang="en-US" sz="2000" i="1" dirty="0"/>
            </a:br>
            <a:r>
              <a:rPr lang="en-US" sz="2000" i="1" dirty="0"/>
              <a:t>Theoretically, yes, but such programs are too rare to justify complexity</a:t>
            </a:r>
          </a:p>
          <a:p>
            <a:pPr marL="457200" indent="-457200"/>
            <a:endParaRPr lang="en-US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6|17.8|74.5|82.8|17.4|11.2|23.3|5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0.8|59.3|18.6|8.8|64.1|79.7|23|13.4|191.2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58.7|2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3.7|84.7|0.9|3.5|10.3|68|32.4|3.3|9|2.8|4.3|40.4|4.5|11.9|13|13.7|30|5.2|4|7|4.9|2.8|0.9|0.6|3.9|10.1|29.9|23.7|4.6|5.4|8.9|14.1|7.9|2.9|2.9|76.3|3.2|48.4|4|16.9|23.6|6.6|216.1|3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3|74.9|17.3|3.4|6.8|38.9|3|8.9|2.3|16.6|2|4|15.8|4|4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|5.8|26.6|15.8|0.9|0.8|0.7|20.8|39.6|1.1|2.9|2.1|30.2|1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1736</Words>
  <Application>Microsoft Office PowerPoint</Application>
  <PresentationFormat>Widescreen</PresentationFormat>
  <Paragraphs>416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Consolas</vt:lpstr>
      <vt:lpstr>Courier</vt:lpstr>
      <vt:lpstr>Neo Sans Intel</vt:lpstr>
      <vt:lpstr>Symbol</vt:lpstr>
      <vt:lpstr>Verdana</vt:lpstr>
      <vt:lpstr>2_Office Theme</vt:lpstr>
      <vt:lpstr>Out-of-order execution: Load-Store architecture</vt:lpstr>
      <vt:lpstr>Refresher: Data Flow Execution</vt:lpstr>
      <vt:lpstr>Memory Dependencies</vt:lpstr>
      <vt:lpstr>Why use memory?</vt:lpstr>
      <vt:lpstr>Store Execution </vt:lpstr>
      <vt:lpstr>Load Execution</vt:lpstr>
      <vt:lpstr>Load and Store Buffer</vt:lpstr>
      <vt:lpstr>Store Forwarding</vt:lpstr>
      <vt:lpstr>Intersection ≠ Forwarding</vt:lpstr>
      <vt:lpstr>SB and LB Operation</vt:lpstr>
      <vt:lpstr>Summary</vt:lpstr>
      <vt:lpstr>False Dependency from Store Data</vt:lpstr>
      <vt:lpstr>STA and STD</vt:lpstr>
      <vt:lpstr>SB and LB Operation: STA and STD</vt:lpstr>
      <vt:lpstr>Load speculation</vt:lpstr>
      <vt:lpstr>SB and LB Operation: speculation</vt:lpstr>
      <vt:lpstr>Speculation prediction</vt:lpstr>
      <vt:lpstr>Summary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Smirnov, Igor</cp:lastModifiedBy>
  <cp:revision>417</cp:revision>
  <dcterms:created xsi:type="dcterms:W3CDTF">2018-09-18T18:10:21Z</dcterms:created>
  <dcterms:modified xsi:type="dcterms:W3CDTF">2019-03-22T13:23:34Z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2019-03-22 13:23:33Z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