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439" r:id="rId2"/>
    <p:sldId id="440" r:id="rId3"/>
    <p:sldId id="444" r:id="rId4"/>
    <p:sldId id="404" r:id="rId5"/>
    <p:sldId id="405" r:id="rId6"/>
    <p:sldId id="446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47" r:id="rId15"/>
    <p:sldId id="448" r:id="rId16"/>
    <p:sldId id="449" r:id="rId17"/>
    <p:sldId id="450" r:id="rId18"/>
    <p:sldId id="451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33" r:id="rId27"/>
    <p:sldId id="435" r:id="rId28"/>
    <p:sldId id="436" r:id="rId29"/>
    <p:sldId id="443" r:id="rId30"/>
    <p:sldId id="46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458"/>
    <a:srgbClr val="ADE9FF"/>
    <a:srgbClr val="DD8DE3"/>
    <a:srgbClr val="FFC000"/>
    <a:srgbClr val="F8BAAE"/>
    <a:srgbClr val="F8CBAD"/>
    <a:srgbClr val="FFCC99"/>
    <a:srgbClr val="EEC6F1"/>
    <a:srgbClr val="000000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B36A3F54-601F-41A0-AA17-652B4C6E4EC0}"/>
    <pc:docChg chg="modSld">
      <pc:chgData name="Ladin, Oleg" userId="37e65f59-2971-4074-92fd-420db51840ca" providerId="ADAL" clId="{B36A3F54-601F-41A0-AA17-652B4C6E4EC0}" dt="2020-10-26T09:24:34.445" v="20" actId="14100"/>
      <pc:docMkLst>
        <pc:docMk/>
      </pc:docMkLst>
      <pc:sldChg chg="modSp">
        <pc:chgData name="Ladin, Oleg" userId="37e65f59-2971-4074-92fd-420db51840ca" providerId="ADAL" clId="{B36A3F54-601F-41A0-AA17-652B4C6E4EC0}" dt="2020-10-26T09:22:33.725" v="17" actId="20577"/>
        <pc:sldMkLst>
          <pc:docMk/>
          <pc:sldMk cId="3229092175" sldId="407"/>
        </pc:sldMkLst>
        <pc:spChg chg="mod">
          <ac:chgData name="Ladin, Oleg" userId="37e65f59-2971-4074-92fd-420db51840ca" providerId="ADAL" clId="{B36A3F54-601F-41A0-AA17-652B4C6E4EC0}" dt="2020-10-26T09:22:33.725" v="17" actId="20577"/>
          <ac:spMkLst>
            <pc:docMk/>
            <pc:sldMk cId="3229092175" sldId="407"/>
            <ac:spMk id="4" creationId="{00000000-0000-0000-0000-000000000000}"/>
          </ac:spMkLst>
        </pc:spChg>
      </pc:sldChg>
      <pc:sldChg chg="modSp">
        <pc:chgData name="Ladin, Oleg" userId="37e65f59-2971-4074-92fd-420db51840ca" providerId="ADAL" clId="{B36A3F54-601F-41A0-AA17-652B4C6E4EC0}" dt="2020-10-26T09:24:34.445" v="20" actId="14100"/>
        <pc:sldMkLst>
          <pc:docMk/>
          <pc:sldMk cId="3366250478" sldId="409"/>
        </pc:sldMkLst>
        <pc:cxnChg chg="mod">
          <ac:chgData name="Ladin, Oleg" userId="37e65f59-2971-4074-92fd-420db51840ca" providerId="ADAL" clId="{B36A3F54-601F-41A0-AA17-652B4C6E4EC0}" dt="2020-10-26T09:24:34.445" v="20" actId="14100"/>
          <ac:cxnSpMkLst>
            <pc:docMk/>
            <pc:sldMk cId="3366250478" sldId="409"/>
            <ac:cxnSpMk id="223" creationId="{00000000-0000-0000-0000-000000000000}"/>
          </ac:cxnSpMkLst>
        </pc:cxnChg>
      </pc:sldChg>
      <pc:sldChg chg="modSp">
        <pc:chgData name="Ladin, Oleg" userId="37e65f59-2971-4074-92fd-420db51840ca" providerId="ADAL" clId="{B36A3F54-601F-41A0-AA17-652B4C6E4EC0}" dt="2020-10-26T09:23:55.440" v="19" actId="14100"/>
        <pc:sldMkLst>
          <pc:docMk/>
          <pc:sldMk cId="1586356462" sldId="410"/>
        </pc:sldMkLst>
        <pc:cxnChg chg="mod">
          <ac:chgData name="Ladin, Oleg" userId="37e65f59-2971-4074-92fd-420db51840ca" providerId="ADAL" clId="{B36A3F54-601F-41A0-AA17-652B4C6E4EC0}" dt="2020-10-26T09:23:55.440" v="19" actId="14100"/>
          <ac:cxnSpMkLst>
            <pc:docMk/>
            <pc:sldMk cId="1586356462" sldId="410"/>
            <ac:cxnSpMk id="25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8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9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10" Type="http://schemas.openxmlformats.org/officeDocument/2006/relationships/hyperlink" Target="https://passlab.github.io/CSE564/" TargetMode="External"/><Relationship Id="rId4" Type="http://schemas.openxmlformats.org/officeDocument/2006/relationships/hyperlink" Target="http://www.cs.washington.edu/people/faculty/luisceze/" TargetMode="External"/><Relationship Id="rId9" Type="http://schemas.openxmlformats.org/officeDocument/2006/relationships/hyperlink" Target="http://csg.csail.mit.edu/6.375/6_375_2016_www/handout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Pipelining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8 November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</p:cNvCxnSpPr>
          <p:nvPr/>
        </p:nvCxnSpPr>
        <p:spPr bwMode="auto">
          <a:xfrm>
            <a:off x="2375665" y="2664310"/>
            <a:ext cx="823" cy="3635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7" name="Rounded Rectangular Callout 106"/>
          <p:cNvSpPr/>
          <p:nvPr/>
        </p:nvSpPr>
        <p:spPr bwMode="auto">
          <a:xfrm>
            <a:off x="2799807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PC is also a pipeline latch, as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it separates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stages: </a:t>
            </a:r>
            <a:r>
              <a:rPr lang="en-US" sz="1200" dirty="0">
                <a:solidFill>
                  <a:schemeClr val="tx2"/>
                </a:solidFill>
                <a:latin typeface="+mj-lt"/>
                <a:cs typeface="Arial" pitchFamily="34" charset="0"/>
              </a:rPr>
              <a:t>fetch of </a:t>
            </a:r>
            <a:r>
              <a:rPr lang="en-US" sz="1200">
                <a:solidFill>
                  <a:schemeClr val="tx2"/>
                </a:solidFill>
                <a:latin typeface="+mj-lt"/>
                <a:cs typeface="Arial" pitchFamily="34" charset="0"/>
              </a:rPr>
              <a:t>the current </a:t>
            </a:r>
            <a:r>
              <a:rPr lang="en-US" sz="1200" dirty="0">
                <a:solidFill>
                  <a:schemeClr val="tx2"/>
                </a:solidFill>
                <a:latin typeface="+mj-lt"/>
                <a:cs typeface="Arial" pitchFamily="34" charset="0"/>
              </a:rPr>
              <a:t>and the </a:t>
            </a:r>
            <a:r>
              <a:rPr lang="en-US" sz="1200">
                <a:solidFill>
                  <a:schemeClr val="tx2"/>
                </a:solidFill>
                <a:latin typeface="+mj-lt"/>
                <a:cs typeface="Arial" pitchFamily="34" charset="0"/>
              </a:rPr>
              <a:t>next instructions</a:t>
            </a:r>
            <a:endParaRPr lang="ru-RU" sz="120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Straight Connector 109"/>
          <p:cNvCxnSpPr>
            <a:stCxn id="124" idx="3"/>
            <a:endCxn id="26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Arrow Connector 110"/>
          <p:cNvCxnSpPr>
            <a:endCxn id="112" idx="0"/>
          </p:cNvCxnSpPr>
          <p:nvPr/>
        </p:nvCxnSpPr>
        <p:spPr bwMode="auto">
          <a:xfrm flipH="1">
            <a:off x="2375410" y="2664311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2348155" y="280004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>
            <a:stCxn id="112" idx="4"/>
          </p:cNvCxnSpPr>
          <p:nvPr/>
        </p:nvCxnSpPr>
        <p:spPr bwMode="auto">
          <a:xfrm flipH="1">
            <a:off x="2375410" y="2854551"/>
            <a:ext cx="1" cy="1732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19" name="Straight Arrow Connector 118"/>
          <p:cNvCxnSpPr>
            <a:endCxn id="228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>
            <a:endCxn id="121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>
            <a:stCxn id="123" idx="3"/>
            <a:endCxn id="181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23" name="Elbow Connector 222"/>
          <p:cNvCxnSpPr>
            <a:stCxn id="260" idx="0"/>
            <a:endCxn id="128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267230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8" name="Oval 227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35" name="Straight Arrow Connector 234"/>
          <p:cNvCxnSpPr>
            <a:stCxn id="228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9" name="Elbow Connector 238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240" name="TextBox 239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41" name="Straight Connector 240"/>
          <p:cNvCxnSpPr>
            <a:endCxn id="240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Elbow Connector 241"/>
          <p:cNvCxnSpPr>
            <a:endCxn id="127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3" name="Rounded Rectangle 242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44" name="Elbow Connector 243"/>
          <p:cNvCxnSpPr>
            <a:stCxn id="228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45" name="Group 244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246" name="Trapezoid 24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47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48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249" name="Straight Arrow Connector 248"/>
          <p:cNvCxnSpPr>
            <a:stCxn id="246" idx="0"/>
            <a:endCxn id="19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249"/>
          <p:cNvCxnSpPr>
            <a:stCxn id="243" idx="3"/>
            <a:endCxn id="270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1" name="Group 250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252" name="Rectangle 251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258" name="Straight Arrow Connector 257"/>
          <p:cNvCxnSpPr>
            <a:stCxn id="254" idx="3"/>
            <a:endCxn id="26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9" name="Group 25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60" name="Trapezoid 25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6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6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63" name="Straight Arrow Connector 262"/>
          <p:cNvCxnSpPr>
            <a:stCxn id="222" idx="3"/>
            <a:endCxn id="26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Oval 26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66" name="Elbow Connector 265"/>
          <p:cNvCxnSpPr>
            <a:stCxn id="264" idx="4"/>
            <a:endCxn id="26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67" name="Elbow Connector 266"/>
          <p:cNvCxnSpPr>
            <a:stCxn id="265" idx="1"/>
            <a:endCxn id="257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8" name="Oval 26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69" name="Elbow Connector 268"/>
          <p:cNvCxnSpPr>
            <a:stCxn id="268" idx="4"/>
            <a:endCxn id="26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0" name="Oval 26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71" name="Straight Arrow Connector 270"/>
          <p:cNvCxnSpPr>
            <a:stCxn id="270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72" name="Elbow Connector 271"/>
          <p:cNvCxnSpPr>
            <a:stCxn id="268" idx="0"/>
            <a:endCxn id="253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3" name="TextBox 27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4" name="Straight Connector 273"/>
          <p:cNvCxnSpPr>
            <a:stCxn id="246" idx="3"/>
            <a:endCxn id="27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5" name="TextBox 27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6" name="Straight Connector 275"/>
          <p:cNvCxnSpPr>
            <a:stCxn id="275" idx="2"/>
            <a:endCxn id="252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7" name="TextBox 276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78" name="Straight Connector 277"/>
          <p:cNvCxnSpPr>
            <a:stCxn id="277" idx="2"/>
            <a:endCxn id="26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80" name="Straight Connector 279"/>
          <p:cNvCxnSpPr>
            <a:stCxn id="264" idx="6"/>
            <a:endCxn id="247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81" name="Straight Connector 280"/>
          <p:cNvCxnSpPr>
            <a:stCxn id="268" idx="6"/>
            <a:endCxn id="256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2" name="Group 281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83" name="Rectangle 282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62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>
            <a:stCxn id="223" idx="3"/>
            <a:endCxn id="286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128" name="Group 127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13613" y="3602861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33" name="Straight Arrow Connector 132"/>
          <p:cNvCxnSpPr>
            <a:endCxn id="259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4" name="Group 133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81" name="Rectangle 180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250" name="Straight Connector 249"/>
          <p:cNvCxnSpPr>
            <a:endCxn id="181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Arrow Connector 250"/>
          <p:cNvCxnSpPr>
            <a:stCxn id="222" idx="3"/>
            <a:endCxn id="25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2" name="Group 251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253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58" name="Elbow Connector 257"/>
          <p:cNvCxnSpPr>
            <a:stCxn id="282" idx="0"/>
            <a:endCxn id="248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269400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9" name="Oval 258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60" name="Straight Arrow Connector 259"/>
          <p:cNvCxnSpPr>
            <a:stCxn id="259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61" name="Elbow Connector 260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262" name="TextBox 261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63" name="Straight Connector 262"/>
          <p:cNvCxnSpPr>
            <a:endCxn id="262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Elbow Connector 263"/>
          <p:cNvCxnSpPr>
            <a:endCxn id="243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5" name="Rounded Rectangle 264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66" name="Elbow Connector 265"/>
          <p:cNvCxnSpPr>
            <a:stCxn id="259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7" name="Group 266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268" name="Trapezoid 26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69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70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271" name="Straight Arrow Connector 270"/>
          <p:cNvCxnSpPr>
            <a:stCxn id="268" idx="0"/>
            <a:endCxn id="25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72" name="Elbow Connector 271"/>
          <p:cNvCxnSpPr>
            <a:stCxn id="265" idx="3"/>
            <a:endCxn id="292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3" name="Group 272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274" name="Rectangle 273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280" name="Straight Arrow Connector 279"/>
          <p:cNvCxnSpPr>
            <a:stCxn id="276" idx="3"/>
            <a:endCxn id="283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1" name="Group 280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82" name="Trapezoid 28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83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84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85" name="Straight Arrow Connector 284"/>
          <p:cNvCxnSpPr>
            <a:stCxn id="257" idx="3"/>
            <a:endCxn id="290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Oval 285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88" name="Elbow Connector 287"/>
          <p:cNvCxnSpPr>
            <a:stCxn id="286" idx="4"/>
            <a:endCxn id="287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9" name="Elbow Connector 288"/>
          <p:cNvCxnSpPr>
            <a:stCxn id="287" idx="1"/>
            <a:endCxn id="279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Oval 289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91" name="Elbow Connector 290"/>
          <p:cNvCxnSpPr>
            <a:stCxn id="290" idx="4"/>
            <a:endCxn id="284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2" name="Oval 291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93" name="Straight Arrow Connector 292"/>
          <p:cNvCxnSpPr>
            <a:stCxn id="292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4" name="Elbow Connector 293"/>
          <p:cNvCxnSpPr>
            <a:stCxn id="290" idx="0"/>
            <a:endCxn id="275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5" name="TextBox 294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96" name="Straight Connector 295"/>
          <p:cNvCxnSpPr>
            <a:stCxn id="268" idx="3"/>
            <a:endCxn id="295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98" name="Straight Connector 297"/>
          <p:cNvCxnSpPr>
            <a:stCxn id="297" idx="2"/>
            <a:endCxn id="274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9" name="TextBox 298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300" name="Straight Connector 299"/>
          <p:cNvCxnSpPr>
            <a:stCxn id="299" idx="2"/>
            <a:endCxn id="282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2" name="Straight Connector 301"/>
          <p:cNvCxnSpPr>
            <a:stCxn id="286" idx="6"/>
            <a:endCxn id="269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Connector 302"/>
          <p:cNvCxnSpPr>
            <a:stCxn id="290" idx="6"/>
            <a:endCxn id="278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9" name="TextBox 308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cxnSp>
        <p:nvCxnSpPr>
          <p:cNvPr id="6" name="Elbow Connector 5"/>
          <p:cNvCxnSpPr/>
          <p:nvPr/>
        </p:nvCxnSpPr>
        <p:spPr bwMode="auto">
          <a:xfrm>
            <a:off x="1990663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4" name="TextBox 243"/>
          <p:cNvSpPr txBox="1"/>
          <p:nvPr/>
        </p:nvSpPr>
        <p:spPr>
          <a:xfrm>
            <a:off x="4250512" y="1447800"/>
            <a:ext cx="8877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D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415010" y="1447800"/>
            <a:ext cx="90556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E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8245127" y="1447800"/>
            <a:ext cx="97930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+mj-lt"/>
              </a:rPr>
              <a:t>Memory</a:t>
            </a:r>
            <a:endParaRPr lang="en-US" dirty="0">
              <a:latin typeface="+mj-lt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M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17355" y="1447801"/>
            <a:ext cx="119369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+mj-lt"/>
              </a:rPr>
              <a:t>Write </a:t>
            </a: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W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>
            <a:off x="2407585" y="2664310"/>
            <a:ext cx="1421" cy="382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158672" y="2118146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3856" y="1447800"/>
            <a:ext cx="69025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3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/>
              <a:t>Pipelined RISC-V </a:t>
            </a:r>
            <a:r>
              <a:rPr lang="en-US" sz="3600" dirty="0"/>
              <a:t>CPU </a:t>
            </a:r>
            <a:r>
              <a:rPr lang="en-US" sz="3600"/>
              <a:t>with Control</a:t>
            </a:r>
            <a:endParaRPr lang="en-US" sz="3600" dirty="0"/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2339283" y="856037"/>
            <a:ext cx="6804120" cy="631371"/>
            <a:chOff x="326" y="600"/>
            <a:chExt cx="4473" cy="696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2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274" y="60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0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24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9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3904717" y="765942"/>
            <a:ext cx="152806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decode</a:t>
            </a:r>
          </a:p>
          <a:p>
            <a:pPr algn="ctr"/>
            <a:r>
              <a:rPr lang="en-US" sz="1200">
                <a:latin typeface="+mj-lt"/>
              </a:rPr>
              <a:t>register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2385507" y="769153"/>
            <a:ext cx="134960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5616866" y="772744"/>
            <a:ext cx="171191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E</a:t>
            </a:r>
          </a:p>
          <a:p>
            <a:pPr algn="ctr"/>
            <a:r>
              <a:rPr lang="en-US" sz="1200" dirty="0">
                <a:latin typeface="+mj-lt"/>
              </a:rPr>
              <a:t>Execute </a:t>
            </a:r>
            <a:r>
              <a:rPr lang="en-US" sz="1200">
                <a:latin typeface="+mj-lt"/>
              </a:rPr>
              <a:t>/address </a:t>
            </a:r>
            <a:r>
              <a:rPr lang="en-US" sz="1200" dirty="0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7514773" y="812194"/>
            <a:ext cx="149427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</a:t>
            </a:r>
          </a:p>
          <a:p>
            <a:pPr algn="ctr"/>
            <a:r>
              <a:rPr lang="en-US" sz="1200">
                <a:latin typeface="+mj-lt"/>
              </a:rPr>
              <a:t>Memory </a:t>
            </a:r>
            <a:r>
              <a:rPr lang="en-US" sz="1200" dirty="0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9099944" y="818881"/>
            <a:ext cx="13604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W</a:t>
            </a:r>
          </a:p>
          <a:p>
            <a:pPr algn="ctr"/>
            <a:r>
              <a:rPr lang="en-US" sz="1200">
                <a:latin typeface="+mj-lt"/>
              </a:rPr>
              <a:t>Write </a:t>
            </a:r>
            <a:r>
              <a:rPr lang="en-US" sz="1200" dirty="0">
                <a:latin typeface="+mj-lt"/>
              </a:rPr>
              <a:t>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2104659" y="1515421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Date Placeholder 1">
            <a:extLst>
              <a:ext uri="{FF2B5EF4-FFF2-40B4-BE49-F238E27FC236}">
                <a16:creationId xmlns:a16="http://schemas.microsoft.com/office/drawing/2014/main" id="{8B97FFBA-73DC-4C10-BF01-5398584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7" name="Rectangle 51"/>
              <p:cNvSpPr>
                <a:spLocks noChangeArrowheads="1"/>
              </p:cNvSpPr>
              <p:nvPr/>
            </p:nvSpPr>
            <p:spPr bwMode="auto">
              <a:xfrm>
                <a:off x="5064404" y="4162903"/>
                <a:ext cx="253978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1 – Fetch)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635189" y="3990347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615331" y="3406273"/>
            <a:ext cx="3327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6923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417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0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2 – Decode)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52832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44400" y="2904334"/>
            <a:ext cx="3327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sp>
        <p:nvSpPr>
          <p:cNvPr id="167" name="Rectangle 266"/>
          <p:cNvSpPr>
            <a:spLocks noChangeArrowheads="1"/>
          </p:cNvSpPr>
          <p:nvPr/>
        </p:nvSpPr>
        <p:spPr bwMode="auto">
          <a:xfrm>
            <a:off x="5292694" y="3743379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</a:t>
            </a:r>
          </a:p>
        </p:txBody>
      </p:sp>
      <p:sp>
        <p:nvSpPr>
          <p:cNvPr id="168" name="Rectangle 266"/>
          <p:cNvSpPr>
            <a:spLocks noChangeArrowheads="1"/>
          </p:cNvSpPr>
          <p:nvPr/>
        </p:nvSpPr>
        <p:spPr bwMode="auto">
          <a:xfrm>
            <a:off x="5360632" y="4923345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30</a:t>
            </a:r>
          </a:p>
        </p:txBody>
      </p:sp>
      <p:sp>
        <p:nvSpPr>
          <p:cNvPr id="169" name="Rectangle 266"/>
          <p:cNvSpPr>
            <a:spLocks noChangeArrowheads="1"/>
          </p:cNvSpPr>
          <p:nvPr/>
        </p:nvSpPr>
        <p:spPr bwMode="auto">
          <a:xfrm>
            <a:off x="5410994" y="5471577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08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3 – Execute)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266"/>
          <p:cNvSpPr>
            <a:spLocks noChangeArrowheads="1"/>
          </p:cNvSpPr>
          <p:nvPr/>
        </p:nvSpPr>
        <p:spPr bwMode="auto">
          <a:xfrm>
            <a:off x="6934855" y="4133625"/>
            <a:ext cx="79284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[x2]+30</a:t>
            </a:r>
          </a:p>
        </p:txBody>
      </p:sp>
      <p:sp>
        <p:nvSpPr>
          <p:cNvPr id="170" name="Rectangle 266"/>
          <p:cNvSpPr>
            <a:spLocks noChangeArrowheads="1"/>
          </p:cNvSpPr>
          <p:nvPr/>
        </p:nvSpPr>
        <p:spPr bwMode="auto">
          <a:xfrm>
            <a:off x="7242631" y="5472776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2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58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4 </a:t>
            </a:r>
            <a:r>
              <a:rPr lang="en-US" sz="3200">
                <a:solidFill>
                  <a:srgbClr val="0070C0"/>
                </a:solidFill>
              </a:rPr>
              <a:t>– Memory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266"/>
          <p:cNvSpPr>
            <a:spLocks noChangeArrowheads="1"/>
          </p:cNvSpPr>
          <p:nvPr/>
        </p:nvSpPr>
        <p:spPr bwMode="auto">
          <a:xfrm>
            <a:off x="8849081" y="4077676"/>
            <a:ext cx="141000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mem[[x2]+30]</a:t>
            </a:r>
          </a:p>
        </p:txBody>
      </p:sp>
      <p:sp>
        <p:nvSpPr>
          <p:cNvPr id="171" name="Rectangle 266"/>
          <p:cNvSpPr>
            <a:spLocks noChangeArrowheads="1"/>
          </p:cNvSpPr>
          <p:nvPr/>
        </p:nvSpPr>
        <p:spPr bwMode="auto">
          <a:xfrm>
            <a:off x="9051375" y="5479994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72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64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2202354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5 </a:t>
            </a:r>
            <a:r>
              <a:rPr lang="en-US" sz="3200">
                <a:solidFill>
                  <a:srgbClr val="0070C0"/>
                </a:solidFill>
              </a:rPr>
              <a:t>– Write </a:t>
            </a:r>
            <a:r>
              <a:rPr lang="en-US" sz="3200" dirty="0">
                <a:solidFill>
                  <a:srgbClr val="0070C0"/>
                </a:solidFill>
              </a:rPr>
              <a:t>back)</a:t>
            </a:r>
          </a:p>
        </p:txBody>
      </p: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1822605" y="844073"/>
            <a:ext cx="201850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lw x1, (30)x2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6255" y="838036"/>
            <a:ext cx="269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x1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sym typeface="Symbol" pitchFamily="18" charset="2"/>
              </a:rPr>
              <a:t> mem[x2 + 30]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10406620" y="926349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 bwMode="auto">
          <a:xfrm>
            <a:off x="10579424" y="1295681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8170"/>
              </p:ext>
            </p:extLst>
          </p:nvPr>
        </p:nvGraphicFramePr>
        <p:xfrm>
          <a:off x="1378664" y="1386734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30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4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load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</a:tbl>
          </a:graphicData>
        </a:graphic>
      </p:graphicFrame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4052230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3958130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1" name="Rectangle 266"/>
          <p:cNvSpPr>
            <a:spLocks noChangeArrowheads="1"/>
          </p:cNvSpPr>
          <p:nvPr/>
        </p:nvSpPr>
        <p:spPr bwMode="auto">
          <a:xfrm>
            <a:off x="3027765" y="4369367"/>
            <a:ext cx="141000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mem[[x2]+30]</a:t>
            </a:r>
          </a:p>
        </p:txBody>
      </p:sp>
      <p:sp>
        <p:nvSpPr>
          <p:cNvPr id="172" name="Rectangle 266"/>
          <p:cNvSpPr>
            <a:spLocks noChangeArrowheads="1"/>
          </p:cNvSpPr>
          <p:nvPr/>
        </p:nvSpPr>
        <p:spPr bwMode="auto">
          <a:xfrm>
            <a:off x="4162146" y="4101154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3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1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07421" y="2782214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79124" y="2118496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2226351" y="249311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7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2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598629" y="2755838"/>
            <a:ext cx="422552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252608" y="2486003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3681944" y="215498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03657" y="2505808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[x1]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414086" y="3669810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5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08" y="365126"/>
            <a:ext cx="11142784" cy="626650"/>
          </a:xfrm>
        </p:spPr>
        <p:txBody>
          <a:bodyPr>
            <a:noAutofit/>
          </a:bodyPr>
          <a:lstStyle/>
          <a:p>
            <a:r>
              <a:rPr lang="en-US"/>
              <a:t>Refresher: RISC-V </a:t>
            </a:r>
            <a:r>
              <a:rPr lang="en-US" dirty="0"/>
              <a:t>Single-Cycle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3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07421" y="2782214"/>
            <a:ext cx="44178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79124" y="2144872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252608" y="2486003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[x3]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028792" y="2860413"/>
            <a:ext cx="6758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[x1]+9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594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4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8" name="Rectangle 266"/>
          <p:cNvSpPr>
            <a:spLocks noChangeArrowheads="1"/>
          </p:cNvSpPr>
          <p:nvPr/>
        </p:nvSpPr>
        <p:spPr bwMode="auto">
          <a:xfrm>
            <a:off x="3642589" y="2755838"/>
            <a:ext cx="2927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or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410994" y="166917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[x5]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849433" y="2845182"/>
            <a:ext cx="12929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mem[[x1]+9]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1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5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  <p:sp>
        <p:nvSpPr>
          <p:cNvPr id="168" name="Rectangle 287"/>
          <p:cNvSpPr>
            <a:spLocks noChangeArrowheads="1"/>
          </p:cNvSpPr>
          <p:nvPr/>
        </p:nvSpPr>
        <p:spPr bwMode="auto">
          <a:xfrm>
            <a:off x="5360376" y="42155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5294865" y="2488224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5299786" y="2816961"/>
            <a:ext cx="44339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[x7]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24333" y="3863272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3091330" y="3126648"/>
            <a:ext cx="129298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mem[[x1]+9]</a:t>
            </a: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66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6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67" name="Rectangle 287"/>
          <p:cNvSpPr>
            <a:spLocks noChangeArrowheads="1"/>
          </p:cNvSpPr>
          <p:nvPr/>
        </p:nvSpPr>
        <p:spPr bwMode="auto">
          <a:xfrm>
            <a:off x="6914496" y="2851621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  <p:sp>
        <p:nvSpPr>
          <p:cNvPr id="173" name="Rectangle 287"/>
          <p:cNvSpPr>
            <a:spLocks noChangeArrowheads="1"/>
          </p:cNvSpPr>
          <p:nvPr/>
        </p:nvSpPr>
        <p:spPr bwMode="auto">
          <a:xfrm>
            <a:off x="7192693" y="421922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24333" y="3863272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3499667" y="3142266"/>
            <a:ext cx="8649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57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7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20</a:t>
            </a:r>
          </a:p>
        </p:txBody>
      </p:sp>
      <p:sp>
        <p:nvSpPr>
          <p:cNvPr id="180" name="Rectangle 287"/>
          <p:cNvSpPr>
            <a:spLocks noChangeArrowheads="1"/>
          </p:cNvSpPr>
          <p:nvPr/>
        </p:nvSpPr>
        <p:spPr bwMode="auto">
          <a:xfrm>
            <a:off x="8970780" y="4221047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81" name="Rectangle 287"/>
          <p:cNvSpPr>
            <a:spLocks noChangeArrowheads="1"/>
          </p:cNvSpPr>
          <p:nvPr/>
        </p:nvSpPr>
        <p:spPr bwMode="auto">
          <a:xfrm>
            <a:off x="8633125" y="3863272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3418848" y="3124814"/>
            <a:ext cx="9483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[x4]&amp;[x5]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5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2104659" y="954579"/>
            <a:ext cx="7690222" cy="4005442"/>
            <a:chOff x="2104659" y="2202354"/>
            <a:chExt cx="7690222" cy="4005442"/>
          </a:xfrm>
        </p:grpSpPr>
        <p:grpSp>
          <p:nvGrpSpPr>
            <p:cNvPr id="201" name="Группа 243"/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334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9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1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6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7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8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9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0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46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8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9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50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51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2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3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58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2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63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64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65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66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67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68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3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4" name="Line 87"/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Rectangle 88"/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76" name="Rectangle 89"/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77" name="Rectangle 90"/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78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85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40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4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4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86" name="Freeform 108"/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8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91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5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9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0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1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2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3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1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1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402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4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4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398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9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5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6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327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394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5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6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7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328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390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39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392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39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329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0" name="Line 176"/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1" name="Line 177"/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2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3" name="Line 179"/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9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53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02" name="Straight Connector 201"/>
            <p:cNvCxnSpPr>
              <a:stCxn id="353" idx="0"/>
              <a:endCxn id="205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9" name="Rectangle 51"/>
          <p:cNvSpPr>
            <a:spLocks noChangeArrowheads="1"/>
          </p:cNvSpPr>
          <p:nvPr/>
        </p:nvSpPr>
        <p:spPr bwMode="auto">
          <a:xfrm>
            <a:off x="6641829" y="2804455"/>
            <a:ext cx="2564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+mj-lt"/>
              </a:rPr>
              <a:t>zero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?</a:t>
            </a:r>
          </a:p>
        </p:txBody>
      </p:sp>
      <p:sp>
        <p:nvSpPr>
          <p:cNvPr id="170" name="Rectangle 35"/>
          <p:cNvSpPr>
            <a:spLocks noChangeArrowheads="1"/>
          </p:cNvSpPr>
          <p:nvPr/>
        </p:nvSpPr>
        <p:spPr bwMode="auto">
          <a:xfrm>
            <a:off x="5779057" y="2710355"/>
            <a:ext cx="3302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+mj-lt"/>
              </a:rPr>
              <a:t>ALUSrc</a:t>
            </a:r>
            <a:endParaRPr lang="en-US" sz="900" dirty="0">
              <a:solidFill>
                <a:srgbClr val="EB7500"/>
              </a:solidFill>
              <a:latin typeface="+mj-lt"/>
            </a:endParaRPr>
          </a:p>
        </p:txBody>
      </p:sp>
      <p:sp>
        <p:nvSpPr>
          <p:cNvPr id="1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8</a:t>
            </a:r>
          </a:p>
        </p:txBody>
      </p:sp>
      <p:sp>
        <p:nvSpPr>
          <p:cNvPr id="175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lw  x10, 9(x1)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x11, x2, x3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x12, x4, x5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x13, x6, x7</a:t>
            </a:r>
          </a:p>
        </p:txBody>
      </p:sp>
      <p:sp>
        <p:nvSpPr>
          <p:cNvPr id="176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177" name="Straight Arrow Connector 6"/>
          <p:cNvCxnSpPr>
            <a:stCxn id="176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617580" y="215366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28</a:t>
            </a:r>
          </a:p>
        </p:txBody>
      </p:sp>
      <p:sp>
        <p:nvSpPr>
          <p:cNvPr id="165" name="Rectangle 287"/>
          <p:cNvSpPr>
            <a:spLocks noChangeArrowheads="1"/>
          </p:cNvSpPr>
          <p:nvPr/>
        </p:nvSpPr>
        <p:spPr bwMode="auto">
          <a:xfrm>
            <a:off x="2191064" y="2486003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28</a:t>
            </a:r>
          </a:p>
        </p:txBody>
      </p:sp>
      <p:sp>
        <p:nvSpPr>
          <p:cNvPr id="166" name="Rectangle 287"/>
          <p:cNvSpPr>
            <a:spLocks noChangeArrowheads="1"/>
          </p:cNvSpPr>
          <p:nvPr/>
        </p:nvSpPr>
        <p:spPr bwMode="auto">
          <a:xfrm>
            <a:off x="5367034" y="166917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24</a:t>
            </a:r>
          </a:p>
        </p:txBody>
      </p:sp>
      <p:sp>
        <p:nvSpPr>
          <p:cNvPr id="171" name="Rectangle 287"/>
          <p:cNvSpPr>
            <a:spLocks noChangeArrowheads="1"/>
          </p:cNvSpPr>
          <p:nvPr/>
        </p:nvSpPr>
        <p:spPr bwMode="auto">
          <a:xfrm>
            <a:off x="3989253" y="2859641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13</a:t>
            </a:r>
          </a:p>
        </p:txBody>
      </p:sp>
      <p:sp>
        <p:nvSpPr>
          <p:cNvPr id="172" name="Rectangle 287"/>
          <p:cNvSpPr>
            <a:spLocks noChangeArrowheads="1"/>
          </p:cNvSpPr>
          <p:nvPr/>
        </p:nvSpPr>
        <p:spPr bwMode="auto">
          <a:xfrm>
            <a:off x="3418848" y="3124814"/>
            <a:ext cx="89864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[x6]|[x7]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35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919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</a:t>
            </a:r>
            <a:r>
              <a:rPr lang="en-US" dirty="0"/>
              <a:t>modeling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Single-cycle CPU: always 1 cycle per instruction ~ functional modeling</a:t>
            </a:r>
          </a:p>
          <a:p>
            <a:pPr marL="342900" indent="-342900"/>
            <a:r>
              <a:rPr lang="en-US" dirty="0"/>
              <a:t>Pipelined CPU: need to model timing of each pipeline stage</a:t>
            </a:r>
          </a:p>
          <a:p>
            <a:pPr marL="800100" lvl="1" indent="-342900"/>
            <a:r>
              <a:rPr lang="en-US" dirty="0"/>
              <a:t>Varies due to stalls</a:t>
            </a:r>
          </a:p>
          <a:p>
            <a:pPr marL="342900" indent="-342900"/>
            <a:r>
              <a:rPr lang="en-US" dirty="0"/>
              <a:t>Pipeline HW: stages are divided by latches, updated every cycle</a:t>
            </a:r>
          </a:p>
          <a:p>
            <a:pPr marL="342900" indent="-342900"/>
            <a:r>
              <a:rPr lang="en-US" dirty="0"/>
              <a:t>Pipeline model: </a:t>
            </a:r>
            <a:r>
              <a:rPr lang="en-US" b="1" dirty="0"/>
              <a:t>ports</a:t>
            </a:r>
          </a:p>
          <a:p>
            <a:pPr marL="800100" lvl="1" indent="-342900"/>
            <a:r>
              <a:rPr lang="en-US" dirty="0"/>
              <a:t>Latches are possible too, but their interface is complicated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5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4242"/>
          </a:xfrm>
        </p:spPr>
        <p:txBody>
          <a:bodyPr>
            <a:normAutofit fontScale="90000"/>
          </a:bodyPr>
          <a:lstStyle/>
          <a:p>
            <a:r>
              <a:rPr lang="en-US"/>
              <a:t>Ports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5025" y="971551"/>
            <a:ext cx="10233025" cy="423849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One port consists of two parts, implemented in classes </a:t>
            </a:r>
            <a:r>
              <a:rPr lang="en-US" sz="2000" dirty="0" err="1"/>
              <a:t>ReadPort</a:t>
            </a:r>
            <a:r>
              <a:rPr lang="en-US" sz="2000" dirty="0"/>
              <a:t> and </a:t>
            </a:r>
            <a:r>
              <a:rPr lang="en-US" sz="2000" dirty="0" err="1"/>
              <a:t>WritePort</a:t>
            </a:r>
            <a:endParaRPr lang="en-US" sz="2000" dirty="0"/>
          </a:p>
          <a:p>
            <a:pPr marL="342900" indent="-342900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662464"/>
            <a:ext cx="468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Module1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Module1()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set_bandwidth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922" y="1662464"/>
            <a:ext cx="4611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Module2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Module2()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set_latency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2825" y="3017524"/>
            <a:ext cx="38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Ports are </a:t>
            </a:r>
            <a:r>
              <a:rPr lang="en-US" dirty="0"/>
              <a:t>connected by </a:t>
            </a:r>
            <a:r>
              <a:rPr lang="en-US"/>
              <a:t>equal string </a:t>
            </a:r>
            <a:r>
              <a:rPr lang="en-US" dirty="0"/>
              <a:t>key</a:t>
            </a:r>
            <a:endParaRPr lang="ru-RU" dirty="0" err="1"/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3953686" y="2212414"/>
            <a:ext cx="123685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8403813" y="2204781"/>
            <a:ext cx="1253378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6746" y="3225367"/>
            <a:ext cx="46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Module1::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do_action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cycle) 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// …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-&gt;write(data, cycle);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9064" y="3313352"/>
            <a:ext cx="4032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this method must be run every cycle!</a:t>
            </a:r>
            <a:endParaRPr lang="en-US" sz="1200" dirty="0">
              <a:solidFill>
                <a:srgbClr val="06192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Module2::clock(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cycle)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data;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(cycle)) {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…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5590595" y="1653905"/>
            <a:ext cx="0" cy="45004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524000" y="4563711"/>
            <a:ext cx="46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Imagine that here we following functions: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-&gt;write(8, 0);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-&gt;write(9, 2);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62045" y="4566521"/>
            <a:ext cx="4905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Let’s look how it will be executed here: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(0);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(1);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(2);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(3);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(4);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(5); // data is 8, returns true!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(6); // data is trash, returns false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(7); // data is 9, returns true!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0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32" grpId="0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MIPS materials adapted for these slides: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 err="1"/>
              <a:t>Lihu</a:t>
            </a:r>
            <a:r>
              <a:rPr lang="en-US" dirty="0"/>
              <a:t> </a:t>
            </a:r>
            <a:r>
              <a:rPr lang="en-US" dirty="0" err="1"/>
              <a:t>Rappoport</a:t>
            </a:r>
            <a:r>
              <a:rPr lang="en-US" dirty="0"/>
              <a:t> (MAMAS/Intel),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L2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L10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L11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L12</a:t>
            </a:r>
            <a:endParaRPr lang="en-US" dirty="0"/>
          </a:p>
          <a:p>
            <a:pPr marL="342900" lvl="1" indent="-342900">
              <a:spcBef>
                <a:spcPct val="50000"/>
              </a:spcBef>
            </a:pPr>
            <a:r>
              <a:rPr lang="en-US" sz="2800" dirty="0"/>
              <a:t>RISC-V lectures:</a:t>
            </a:r>
          </a:p>
          <a:p>
            <a:pPr marL="800100" lvl="2" indent="-342900">
              <a:spcBef>
                <a:spcPct val="50000"/>
              </a:spcBef>
            </a:pPr>
            <a:r>
              <a:rPr lang="en-US" sz="2400" dirty="0">
                <a:hlinkClick r:id="rId9"/>
              </a:rPr>
              <a:t>6.375</a:t>
            </a:r>
            <a:r>
              <a:rPr lang="en-US" sz="2400" dirty="0"/>
              <a:t> (MIT), </a:t>
            </a:r>
            <a:r>
              <a:rPr lang="en-US" sz="2400" dirty="0">
                <a:hlinkClick r:id="rId10"/>
              </a:rPr>
              <a:t>CSE564</a:t>
            </a:r>
            <a:r>
              <a:rPr lang="en-US" sz="2400" dirty="0"/>
              <a:t> (OU)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0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531" y="2253400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753"/>
          </a:xfrm>
        </p:spPr>
        <p:txBody>
          <a:bodyPr/>
          <a:lstStyle/>
          <a:p>
            <a:r>
              <a:rPr lang="en-US"/>
              <a:t>Drawback </a:t>
            </a:r>
            <a:r>
              <a:rPr lang="en-US" dirty="0"/>
              <a:t>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838200" y="4570288"/>
            <a:ext cx="10515600" cy="1547262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Is it efficient?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Most of the time HW do nothing until the next instruction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8702" y="235017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</a:t>
            </a:r>
            <a:endParaRPr lang="ru-RU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6278" y="298079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+ 4</a:t>
            </a:r>
            <a:endParaRPr lang="ru-RU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6278" y="363850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+ 8</a:t>
            </a:r>
            <a:endParaRPr lang="ru-RU" sz="2000" dirty="0"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27439" y="1256813"/>
            <a:ext cx="7731568" cy="646331"/>
            <a:chOff x="403439" y="856762"/>
            <a:chExt cx="7731568" cy="646331"/>
          </a:xfrm>
        </p:grpSpPr>
        <p:sp>
          <p:nvSpPr>
            <p:cNvPr id="44" name="Freeform 43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439" y="856762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81163" y="1858617"/>
            <a:ext cx="7315110" cy="2437611"/>
            <a:chOff x="1557163" y="1458566"/>
            <a:chExt cx="7315110" cy="2437611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123528" y="3050773"/>
              <a:ext cx="1273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instructions</a:t>
              </a:r>
              <a:endParaRPr lang="ru-RU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time</a:t>
              </a:r>
              <a:endParaRPr lang="ru-RU" dirty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34635" y="1493779"/>
              <a:ext cx="513281" cy="394155"/>
              <a:chOff x="5288675" y="3647495"/>
              <a:chExt cx="51328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4ns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71891" y="1496119"/>
              <a:ext cx="513281" cy="394155"/>
              <a:chOff x="5288674" y="3647495"/>
              <a:chExt cx="513281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8ns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1119" y="1483009"/>
              <a:ext cx="630301" cy="394155"/>
              <a:chOff x="5230165" y="3647495"/>
              <a:chExt cx="63030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12ns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000171" y="1487463"/>
              <a:ext cx="630301" cy="394155"/>
              <a:chOff x="5230165" y="3647495"/>
              <a:chExt cx="63030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16ns</a:t>
                </a:r>
                <a:endParaRPr lang="ru-RU" dirty="0"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932560" y="4915414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</a:rPr>
              <a:t>–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NO!</a:t>
            </a:r>
            <a:endParaRPr lang="ru-RU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29968" y="5648728"/>
            <a:ext cx="37753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+mj-lt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+mj-lt"/>
              </a:rPr>
              <a:t>pipelined execution </a:t>
            </a:r>
            <a:endParaRPr lang="ru-RU" sz="22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46139" y="2863724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13563" y="3471021"/>
            <a:ext cx="2867424" cy="61449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659006" y="3380903"/>
            <a:ext cx="2106273" cy="915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3000">
                <a:srgbClr val="FFFFFF"/>
              </a:gs>
              <a:gs pos="17000">
                <a:schemeClr val="bg1">
                  <a:alpha val="5500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8" grpId="0"/>
      <p:bldP spid="37" grpId="0"/>
      <p:bldP spid="61" grpId="0"/>
      <p:bldP spid="62" grpId="0"/>
      <p:bldP spid="58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What is pipelining?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accent1"/>
                </a:solidFill>
              </a:rPr>
              <a:t>The main idea: </a:t>
            </a:r>
            <a:r>
              <a:rPr lang="en-US" dirty="0"/>
              <a:t>try to keep everyone busy with useful work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to organize the pipeline?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Split the process into independent parts (</a:t>
            </a:r>
            <a:r>
              <a:rPr lang="en-US" sz="2000" dirty="0">
                <a:solidFill>
                  <a:schemeClr val="accent1"/>
                </a:solidFill>
              </a:rPr>
              <a:t>stages</a:t>
            </a:r>
            <a:r>
              <a:rPr lang="en-US" sz="2000" dirty="0"/>
              <a:t>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Pipelining is a general-purpose technique of increasing efficiency: it is not specific for processors only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Security control in an airport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6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08" y="365126"/>
            <a:ext cx="11142784" cy="626650"/>
          </a:xfrm>
        </p:spPr>
        <p:txBody>
          <a:bodyPr>
            <a:noAutofit/>
          </a:bodyPr>
          <a:lstStyle/>
          <a:p>
            <a:r>
              <a:rPr lang="en-US"/>
              <a:t>Refresher: RISC-V </a:t>
            </a:r>
            <a:r>
              <a:rPr lang="en-US" dirty="0"/>
              <a:t>Single-Cycle Implementation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7703605" y="5772719"/>
            <a:ext cx="2907245" cy="940554"/>
            <a:chOff x="6132758" y="5226107"/>
            <a:chExt cx="2907245" cy="94055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F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D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E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M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W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271853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02379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35814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01710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598857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D00D6BD-B481-4DBE-B4B1-3642E5F8E313}"/>
              </a:ext>
            </a:extLst>
          </p:cNvPr>
          <p:cNvGrpSpPr/>
          <p:nvPr/>
        </p:nvGrpSpPr>
        <p:grpSpPr>
          <a:xfrm>
            <a:off x="1545771" y="1741714"/>
            <a:ext cx="1687286" cy="2688772"/>
            <a:chOff x="1545771" y="1741714"/>
            <a:chExt cx="1687286" cy="2688772"/>
          </a:xfrm>
        </p:grpSpPr>
        <p:sp>
          <p:nvSpPr>
            <p:cNvPr id="325" name="Freeform: Shape 9">
              <a:extLst>
                <a:ext uri="{FF2B5EF4-FFF2-40B4-BE49-F238E27FC236}">
                  <a16:creationId xmlns:a16="http://schemas.microsoft.com/office/drawing/2014/main" id="{F412AB15-9733-4F11-98D7-8405ACDA462C}"/>
                </a:ext>
              </a:extLst>
            </p:cNvPr>
            <p:cNvSpPr/>
            <p:nvPr/>
          </p:nvSpPr>
          <p:spPr>
            <a:xfrm>
              <a:off x="1545771" y="1741714"/>
              <a:ext cx="1687286" cy="2688772"/>
            </a:xfrm>
            <a:custGeom>
              <a:avLst/>
              <a:gdLst>
                <a:gd name="connsiteX0" fmla="*/ 0 w 1687286"/>
                <a:gd name="connsiteY0" fmla="*/ 2688772 h 2688772"/>
                <a:gd name="connsiteX1" fmla="*/ 1687286 w 1687286"/>
                <a:gd name="connsiteY1" fmla="*/ 2688772 h 2688772"/>
                <a:gd name="connsiteX2" fmla="*/ 1687286 w 1687286"/>
                <a:gd name="connsiteY2" fmla="*/ 892629 h 2688772"/>
                <a:gd name="connsiteX3" fmla="*/ 783772 w 1687286"/>
                <a:gd name="connsiteY3" fmla="*/ 892629 h 2688772"/>
                <a:gd name="connsiteX4" fmla="*/ 783772 w 1687286"/>
                <a:gd name="connsiteY4" fmla="*/ 0 h 2688772"/>
                <a:gd name="connsiteX5" fmla="*/ 0 w 1687286"/>
                <a:gd name="connsiteY5" fmla="*/ 0 h 2688772"/>
                <a:gd name="connsiteX6" fmla="*/ 0 w 1687286"/>
                <a:gd name="connsiteY6" fmla="*/ 2677886 h 2688772"/>
                <a:gd name="connsiteX7" fmla="*/ 0 w 1687286"/>
                <a:gd name="connsiteY7" fmla="*/ 2688772 h 26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7286" h="2688772">
                  <a:moveTo>
                    <a:pt x="0" y="2688772"/>
                  </a:moveTo>
                  <a:lnTo>
                    <a:pt x="1687286" y="2688772"/>
                  </a:lnTo>
                  <a:lnTo>
                    <a:pt x="1687286" y="892629"/>
                  </a:lnTo>
                  <a:lnTo>
                    <a:pt x="783772" y="892629"/>
                  </a:lnTo>
                  <a:lnTo>
                    <a:pt x="783772" y="0"/>
                  </a:lnTo>
                  <a:lnTo>
                    <a:pt x="0" y="0"/>
                  </a:lnTo>
                  <a:lnTo>
                    <a:pt x="0" y="2677886"/>
                  </a:lnTo>
                  <a:lnTo>
                    <a:pt x="0" y="2688772"/>
                  </a:ln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D5EAC51-E76A-4360-B1F0-097B2ED415E9}"/>
                </a:ext>
              </a:extLst>
            </p:cNvPr>
            <p:cNvSpPr txBox="1"/>
            <p:nvPr/>
          </p:nvSpPr>
          <p:spPr>
            <a:xfrm>
              <a:off x="1779010" y="3700546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968B2E3-890E-490A-9A12-B392D7482BF5}"/>
              </a:ext>
            </a:extLst>
          </p:cNvPr>
          <p:cNvGrpSpPr/>
          <p:nvPr/>
        </p:nvGrpSpPr>
        <p:grpSpPr>
          <a:xfrm>
            <a:off x="2464043" y="2564424"/>
            <a:ext cx="3790950" cy="4229100"/>
            <a:chOff x="2428875" y="2590800"/>
            <a:chExt cx="3790950" cy="4229100"/>
          </a:xfrm>
        </p:grpSpPr>
        <p:sp>
          <p:nvSpPr>
            <p:cNvPr id="328" name="Freeform: Shape 23">
              <a:extLst>
                <a:ext uri="{FF2B5EF4-FFF2-40B4-BE49-F238E27FC236}">
                  <a16:creationId xmlns:a16="http://schemas.microsoft.com/office/drawing/2014/main" id="{D947AE9A-FF5C-42A4-A295-9C85FCB64EB2}"/>
                </a:ext>
              </a:extLst>
            </p:cNvPr>
            <p:cNvSpPr/>
            <p:nvPr/>
          </p:nvSpPr>
          <p:spPr>
            <a:xfrm>
              <a:off x="2428875" y="2590800"/>
              <a:ext cx="3790950" cy="4229100"/>
            </a:xfrm>
            <a:custGeom>
              <a:avLst/>
              <a:gdLst>
                <a:gd name="connsiteX0" fmla="*/ 0 w 3790950"/>
                <a:gd name="connsiteY0" fmla="*/ 4229100 h 4229100"/>
                <a:gd name="connsiteX1" fmla="*/ 0 w 3790950"/>
                <a:gd name="connsiteY1" fmla="*/ 4229100 h 4229100"/>
                <a:gd name="connsiteX2" fmla="*/ 180975 w 3790950"/>
                <a:gd name="connsiteY2" fmla="*/ 4219575 h 4229100"/>
                <a:gd name="connsiteX3" fmla="*/ 2562225 w 3790950"/>
                <a:gd name="connsiteY3" fmla="*/ 4219575 h 4229100"/>
                <a:gd name="connsiteX4" fmla="*/ 2562225 w 3790950"/>
                <a:gd name="connsiteY4" fmla="*/ 3133725 h 4229100"/>
                <a:gd name="connsiteX5" fmla="*/ 1800225 w 3790950"/>
                <a:gd name="connsiteY5" fmla="*/ 3133725 h 4229100"/>
                <a:gd name="connsiteX6" fmla="*/ 1800225 w 3790950"/>
                <a:gd name="connsiteY6" fmla="*/ 1438275 h 4229100"/>
                <a:gd name="connsiteX7" fmla="*/ 3790950 w 3790950"/>
                <a:gd name="connsiteY7" fmla="*/ 1438275 h 4229100"/>
                <a:gd name="connsiteX8" fmla="*/ 3790950 w 3790950"/>
                <a:gd name="connsiteY8" fmla="*/ 0 h 4229100"/>
                <a:gd name="connsiteX9" fmla="*/ 866775 w 3790950"/>
                <a:gd name="connsiteY9" fmla="*/ 0 h 4229100"/>
                <a:gd name="connsiteX10" fmla="*/ 819150 w 3790950"/>
                <a:gd name="connsiteY10" fmla="*/ 0 h 4229100"/>
                <a:gd name="connsiteX11" fmla="*/ 819150 w 3790950"/>
                <a:gd name="connsiteY11" fmla="*/ 1943100 h 4229100"/>
                <a:gd name="connsiteX12" fmla="*/ 66675 w 3790950"/>
                <a:gd name="connsiteY12" fmla="*/ 1943100 h 4229100"/>
                <a:gd name="connsiteX13" fmla="*/ 0 w 3790950"/>
                <a:gd name="connsiteY13" fmla="*/ 4229100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0950" h="4229100">
                  <a:moveTo>
                    <a:pt x="0" y="4229100"/>
                  </a:moveTo>
                  <a:lnTo>
                    <a:pt x="0" y="4229100"/>
                  </a:lnTo>
                  <a:lnTo>
                    <a:pt x="180975" y="4219575"/>
                  </a:lnTo>
                  <a:lnTo>
                    <a:pt x="2562225" y="4219575"/>
                  </a:lnTo>
                  <a:lnTo>
                    <a:pt x="2562225" y="3133725"/>
                  </a:lnTo>
                  <a:lnTo>
                    <a:pt x="1800225" y="3133725"/>
                  </a:lnTo>
                  <a:lnTo>
                    <a:pt x="1800225" y="1438275"/>
                  </a:lnTo>
                  <a:lnTo>
                    <a:pt x="3790950" y="1438275"/>
                  </a:lnTo>
                  <a:lnTo>
                    <a:pt x="3790950" y="0"/>
                  </a:lnTo>
                  <a:lnTo>
                    <a:pt x="866775" y="0"/>
                  </a:lnTo>
                  <a:lnTo>
                    <a:pt x="819150" y="0"/>
                  </a:lnTo>
                  <a:lnTo>
                    <a:pt x="819150" y="1943100"/>
                  </a:lnTo>
                  <a:lnTo>
                    <a:pt x="66675" y="1943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13F0416-861E-4641-8279-7FDBD87F92DF}"/>
                </a:ext>
              </a:extLst>
            </p:cNvPr>
            <p:cNvSpPr txBox="1"/>
            <p:nvPr/>
          </p:nvSpPr>
          <p:spPr>
            <a:xfrm>
              <a:off x="2701772" y="4617890"/>
              <a:ext cx="1551450" cy="617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F5E7A52-32BD-4538-851D-AC091A468249}"/>
              </a:ext>
            </a:extLst>
          </p:cNvPr>
          <p:cNvGrpSpPr/>
          <p:nvPr/>
        </p:nvGrpSpPr>
        <p:grpSpPr>
          <a:xfrm>
            <a:off x="6276242" y="2894867"/>
            <a:ext cx="1792260" cy="1990725"/>
            <a:chOff x="6267450" y="2886075"/>
            <a:chExt cx="1792260" cy="1990725"/>
          </a:xfrm>
        </p:grpSpPr>
        <p:sp>
          <p:nvSpPr>
            <p:cNvPr id="331" name="Freeform: Shape 25">
              <a:extLst>
                <a:ext uri="{FF2B5EF4-FFF2-40B4-BE49-F238E27FC236}">
                  <a16:creationId xmlns:a16="http://schemas.microsoft.com/office/drawing/2014/main" id="{C409C5F3-1F9B-4D00-B782-570330774968}"/>
                </a:ext>
              </a:extLst>
            </p:cNvPr>
            <p:cNvSpPr/>
            <p:nvPr/>
          </p:nvSpPr>
          <p:spPr>
            <a:xfrm>
              <a:off x="6267450" y="2886075"/>
              <a:ext cx="1792260" cy="1990725"/>
            </a:xfrm>
            <a:custGeom>
              <a:avLst/>
              <a:gdLst>
                <a:gd name="connsiteX0" fmla="*/ 9525 w 1752600"/>
                <a:gd name="connsiteY0" fmla="*/ 0 h 1990725"/>
                <a:gd name="connsiteX1" fmla="*/ 1752600 w 1752600"/>
                <a:gd name="connsiteY1" fmla="*/ 0 h 1990725"/>
                <a:gd name="connsiteX2" fmla="*/ 1752600 w 1752600"/>
                <a:gd name="connsiteY2" fmla="*/ 1990725 h 1990725"/>
                <a:gd name="connsiteX3" fmla="*/ 0 w 1752600"/>
                <a:gd name="connsiteY3" fmla="*/ 1990725 h 1990725"/>
                <a:gd name="connsiteX4" fmla="*/ 9525 w 1752600"/>
                <a:gd name="connsiteY4" fmla="*/ 0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1990725">
                  <a:moveTo>
                    <a:pt x="9525" y="0"/>
                  </a:moveTo>
                  <a:lnTo>
                    <a:pt x="1752600" y="0"/>
                  </a:lnTo>
                  <a:lnTo>
                    <a:pt x="1752600" y="1990725"/>
                  </a:lnTo>
                  <a:lnTo>
                    <a:pt x="0" y="1990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6598F0F-809F-4652-92C7-3B6BF9C0ADC1}"/>
                </a:ext>
              </a:extLst>
            </p:cNvPr>
            <p:cNvSpPr txBox="1"/>
            <p:nvPr/>
          </p:nvSpPr>
          <p:spPr>
            <a:xfrm>
              <a:off x="6354612" y="328387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2115EAE-E62A-4863-AF3E-EF238B462D92}"/>
              </a:ext>
            </a:extLst>
          </p:cNvPr>
          <p:cNvGrpSpPr/>
          <p:nvPr/>
        </p:nvGrpSpPr>
        <p:grpSpPr>
          <a:xfrm>
            <a:off x="8115300" y="2609850"/>
            <a:ext cx="1799084" cy="2247900"/>
            <a:chOff x="8115300" y="2609850"/>
            <a:chExt cx="1799084" cy="2247900"/>
          </a:xfrm>
        </p:grpSpPr>
        <p:sp>
          <p:nvSpPr>
            <p:cNvPr id="334" name="Freeform: Shape 28">
              <a:extLst>
                <a:ext uri="{FF2B5EF4-FFF2-40B4-BE49-F238E27FC236}">
                  <a16:creationId xmlns:a16="http://schemas.microsoft.com/office/drawing/2014/main" id="{E444A2E0-79DB-44D6-8418-2FC12340ACFD}"/>
                </a:ext>
              </a:extLst>
            </p:cNvPr>
            <p:cNvSpPr/>
            <p:nvPr/>
          </p:nvSpPr>
          <p:spPr>
            <a:xfrm>
              <a:off x="8115300" y="2609850"/>
              <a:ext cx="1724025" cy="2247900"/>
            </a:xfrm>
            <a:custGeom>
              <a:avLst/>
              <a:gdLst>
                <a:gd name="connsiteX0" fmla="*/ 0 w 1724025"/>
                <a:gd name="connsiteY0" fmla="*/ 295275 h 2247900"/>
                <a:gd name="connsiteX1" fmla="*/ 0 w 1724025"/>
                <a:gd name="connsiteY1" fmla="*/ 2247900 h 2247900"/>
                <a:gd name="connsiteX2" fmla="*/ 1724025 w 1724025"/>
                <a:gd name="connsiteY2" fmla="*/ 2247900 h 2247900"/>
                <a:gd name="connsiteX3" fmla="*/ 1724025 w 1724025"/>
                <a:gd name="connsiteY3" fmla="*/ 0 h 2247900"/>
                <a:gd name="connsiteX4" fmla="*/ 238125 w 1724025"/>
                <a:gd name="connsiteY4" fmla="*/ 0 h 2247900"/>
                <a:gd name="connsiteX5" fmla="*/ 238125 w 1724025"/>
                <a:gd name="connsiteY5" fmla="*/ 304800 h 2247900"/>
                <a:gd name="connsiteX6" fmla="*/ 0 w 1724025"/>
                <a:gd name="connsiteY6" fmla="*/ 295275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025" h="2247900">
                  <a:moveTo>
                    <a:pt x="0" y="295275"/>
                  </a:moveTo>
                  <a:lnTo>
                    <a:pt x="0" y="2247900"/>
                  </a:lnTo>
                  <a:lnTo>
                    <a:pt x="1724025" y="2247900"/>
                  </a:lnTo>
                  <a:lnTo>
                    <a:pt x="1724025" y="0"/>
                  </a:lnTo>
                  <a:lnTo>
                    <a:pt x="238125" y="0"/>
                  </a:lnTo>
                  <a:lnTo>
                    <a:pt x="238125" y="30480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779E5B9-A0E0-4B2D-B60A-41D076241C6D}"/>
                </a:ext>
              </a:extLst>
            </p:cNvPr>
            <p:cNvSpPr txBox="1"/>
            <p:nvPr/>
          </p:nvSpPr>
          <p:spPr>
            <a:xfrm>
              <a:off x="8237322" y="3388616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481175-0421-4358-B5AD-BDE0C611FC5B}"/>
              </a:ext>
            </a:extLst>
          </p:cNvPr>
          <p:cNvGrpSpPr/>
          <p:nvPr/>
        </p:nvGrpSpPr>
        <p:grpSpPr>
          <a:xfrm>
            <a:off x="1562100" y="1133475"/>
            <a:ext cx="9151778" cy="4562475"/>
            <a:chOff x="1562100" y="1133475"/>
            <a:chExt cx="9151778" cy="4562475"/>
          </a:xfrm>
        </p:grpSpPr>
        <p:sp>
          <p:nvSpPr>
            <p:cNvPr id="337" name="Freeform: Shape 53">
              <a:extLst>
                <a:ext uri="{FF2B5EF4-FFF2-40B4-BE49-F238E27FC236}">
                  <a16:creationId xmlns:a16="http://schemas.microsoft.com/office/drawing/2014/main" id="{8438ED80-7B39-46BB-88D9-F5A8AA5A0FE8}"/>
                </a:ext>
              </a:extLst>
            </p:cNvPr>
            <p:cNvSpPr/>
            <p:nvPr/>
          </p:nvSpPr>
          <p:spPr>
            <a:xfrm>
              <a:off x="1562100" y="1133475"/>
              <a:ext cx="9048750" cy="4562475"/>
            </a:xfrm>
            <a:custGeom>
              <a:avLst/>
              <a:gdLst>
                <a:gd name="connsiteX0" fmla="*/ 4667250 w 9048750"/>
                <a:gd name="connsiteY0" fmla="*/ 2924175 h 4562475"/>
                <a:gd name="connsiteX1" fmla="*/ 2714625 w 9048750"/>
                <a:gd name="connsiteY1" fmla="*/ 2924175 h 4562475"/>
                <a:gd name="connsiteX2" fmla="*/ 2714625 w 9048750"/>
                <a:gd name="connsiteY2" fmla="*/ 4562475 h 4562475"/>
                <a:gd name="connsiteX3" fmla="*/ 9048750 w 9048750"/>
                <a:gd name="connsiteY3" fmla="*/ 4562475 h 4562475"/>
                <a:gd name="connsiteX4" fmla="*/ 9048750 w 9048750"/>
                <a:gd name="connsiteY4" fmla="*/ 0 h 4562475"/>
                <a:gd name="connsiteX5" fmla="*/ 0 w 9048750"/>
                <a:gd name="connsiteY5" fmla="*/ 0 h 4562475"/>
                <a:gd name="connsiteX6" fmla="*/ 0 w 9048750"/>
                <a:gd name="connsiteY6" fmla="*/ 561975 h 4562475"/>
                <a:gd name="connsiteX7" fmla="*/ 809625 w 9048750"/>
                <a:gd name="connsiteY7" fmla="*/ 561975 h 4562475"/>
                <a:gd name="connsiteX8" fmla="*/ 809625 w 9048750"/>
                <a:gd name="connsiteY8" fmla="*/ 1400175 h 4562475"/>
                <a:gd name="connsiteX9" fmla="*/ 4724400 w 9048750"/>
                <a:gd name="connsiteY9" fmla="*/ 1400175 h 4562475"/>
                <a:gd name="connsiteX10" fmla="*/ 4724400 w 9048750"/>
                <a:gd name="connsiteY10" fmla="*/ 1733550 h 4562475"/>
                <a:gd name="connsiteX11" fmla="*/ 6762750 w 9048750"/>
                <a:gd name="connsiteY11" fmla="*/ 1733550 h 4562475"/>
                <a:gd name="connsiteX12" fmla="*/ 6762750 w 9048750"/>
                <a:gd name="connsiteY12" fmla="*/ 1438275 h 4562475"/>
                <a:gd name="connsiteX13" fmla="*/ 8315325 w 9048750"/>
                <a:gd name="connsiteY13" fmla="*/ 1438275 h 4562475"/>
                <a:gd name="connsiteX14" fmla="*/ 8315325 w 9048750"/>
                <a:gd name="connsiteY14" fmla="*/ 3819525 h 4562475"/>
                <a:gd name="connsiteX15" fmla="*/ 3067050 w 9048750"/>
                <a:gd name="connsiteY15" fmla="*/ 3819525 h 4562475"/>
                <a:gd name="connsiteX16" fmla="*/ 4657725 w 9048750"/>
                <a:gd name="connsiteY16" fmla="*/ 3819525 h 4562475"/>
                <a:gd name="connsiteX17" fmla="*/ 4667250 w 9048750"/>
                <a:gd name="connsiteY17" fmla="*/ 2924175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0" h="4562475">
                  <a:moveTo>
                    <a:pt x="4667250" y="2924175"/>
                  </a:moveTo>
                  <a:lnTo>
                    <a:pt x="2714625" y="2924175"/>
                  </a:lnTo>
                  <a:lnTo>
                    <a:pt x="2714625" y="4562475"/>
                  </a:lnTo>
                  <a:lnTo>
                    <a:pt x="9048750" y="4562475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561975"/>
                  </a:lnTo>
                  <a:lnTo>
                    <a:pt x="809625" y="561975"/>
                  </a:lnTo>
                  <a:lnTo>
                    <a:pt x="809625" y="1400175"/>
                  </a:lnTo>
                  <a:lnTo>
                    <a:pt x="4724400" y="1400175"/>
                  </a:lnTo>
                  <a:lnTo>
                    <a:pt x="4724400" y="1733550"/>
                  </a:lnTo>
                  <a:lnTo>
                    <a:pt x="6762750" y="1733550"/>
                  </a:lnTo>
                  <a:lnTo>
                    <a:pt x="6762750" y="1438275"/>
                  </a:lnTo>
                  <a:lnTo>
                    <a:pt x="8315325" y="1438275"/>
                  </a:lnTo>
                  <a:lnTo>
                    <a:pt x="8315325" y="3819525"/>
                  </a:lnTo>
                  <a:lnTo>
                    <a:pt x="3067050" y="3819525"/>
                  </a:lnTo>
                  <a:lnTo>
                    <a:pt x="4657725" y="3819525"/>
                  </a:lnTo>
                  <a:lnTo>
                    <a:pt x="4667250" y="2924175"/>
                  </a:lnTo>
                  <a:close/>
                </a:path>
              </a:pathLst>
            </a:cu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7B7B1D3-1F0B-42F7-A91D-E8F2672DBFF7}"/>
                </a:ext>
              </a:extLst>
            </p:cNvPr>
            <p:cNvSpPr txBox="1"/>
            <p:nvPr/>
          </p:nvSpPr>
          <p:spPr>
            <a:xfrm>
              <a:off x="8647287" y="1533899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7701972" y="6084663"/>
            <a:ext cx="2867424" cy="62860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instruction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427" y="5724920"/>
            <a:ext cx="38817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8ns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895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716"/>
          </a:xfrm>
        </p:spPr>
        <p:txBody>
          <a:bodyPr>
            <a:normAutofit fontScale="90000"/>
          </a:bodyPr>
          <a:lstStyle/>
          <a:p>
            <a:r>
              <a:rPr lang="en-US"/>
              <a:t>Processor </a:t>
            </a:r>
            <a:r>
              <a:rPr lang="en-US" dirty="0"/>
              <a:t>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56139"/>
            <a:ext cx="10515600" cy="156127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</a:t>
            </a:r>
            <a:r>
              <a:rPr lang="en-US" sz="2000"/>
              <a:t>is hard </a:t>
            </a:r>
            <a:r>
              <a:rPr lang="en-US" sz="2000" dirty="0"/>
              <a:t>to build HW that </a:t>
            </a:r>
            <a:r>
              <a:rPr lang="en-US" sz="2000"/>
              <a:t>identifies whether </a:t>
            </a:r>
            <a:r>
              <a:rPr lang="en-US" sz="2000" dirty="0"/>
              <a:t>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The alternative </a:t>
            </a:r>
            <a:r>
              <a:rPr lang="en-US" sz="2000" dirty="0"/>
              <a:t>is making all stages the same length as the longest one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It makes the </a:t>
            </a:r>
            <a:r>
              <a:rPr lang="en-US" sz="1800"/>
              <a:t>pipeline control easier </a:t>
            </a:r>
            <a:r>
              <a:rPr lang="en-US" sz="1800" dirty="0"/>
              <a:t>as the next stage is </a:t>
            </a:r>
            <a:r>
              <a:rPr lang="en-US" sz="1800"/>
              <a:t>always ready</a:t>
            </a:r>
            <a:endParaRPr lang="ru-RU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76942" y="3337159"/>
            <a:ext cx="3538382" cy="627363"/>
            <a:chOff x="1552942" y="2224644"/>
            <a:chExt cx="3538382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84925" y="3964121"/>
            <a:ext cx="3538382" cy="627363"/>
            <a:chOff x="1552942" y="2224644"/>
            <a:chExt cx="3538382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94241" y="4594366"/>
            <a:ext cx="3538382" cy="627363"/>
            <a:chOff x="1552942" y="2224644"/>
            <a:chExt cx="3538382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96278" y="2770372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+ 4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+ 8</a:t>
              </a:r>
              <a:endParaRPr lang="ru-RU" sz="2000" dirty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time</a:t>
                </a:r>
                <a:endParaRPr lang="ru-RU" dirty="0">
                  <a:latin typeface="+mj-lt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22912" y="2805584"/>
                <a:ext cx="513281" cy="394155"/>
                <a:chOff x="5288675" y="3647495"/>
                <a:chExt cx="513281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8867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4ns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48445" y="2807924"/>
                <a:ext cx="513281" cy="394155"/>
                <a:chOff x="5288674" y="3647495"/>
                <a:chExt cx="513281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8ns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515950" y="2794814"/>
                <a:ext cx="630301" cy="394155"/>
                <a:chOff x="5230165" y="3647495"/>
                <a:chExt cx="63030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12ns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53279" y="2799268"/>
                <a:ext cx="630301" cy="394155"/>
                <a:chOff x="5230165" y="3647495"/>
                <a:chExt cx="63030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16ns</a:t>
                  </a:r>
                  <a:endParaRPr lang="ru-RU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3070014" y="3210555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915716" y="2229528"/>
            <a:ext cx="6841418" cy="646331"/>
            <a:chOff x="391716" y="2229527"/>
            <a:chExt cx="6841418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91716" y="2229527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</p:grp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338"/>
          </a:xfrm>
        </p:spPr>
        <p:txBody>
          <a:bodyPr>
            <a:noAutofit/>
          </a:bodyPr>
          <a:lstStyle/>
          <a:p>
            <a:r>
              <a:rPr lang="en-US" sz="4000" dirty="0"/>
              <a:t>Pipelined vs. Non-Pipelined implementation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579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18119" y="1166190"/>
            <a:ext cx="8192562" cy="4910874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ADE9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135007" y="2980852"/>
              <a:ext cx="1829811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1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+mj-lt"/>
                </a:rPr>
                <a:t>instructions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ADE9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DD8DE3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95677" y="4819038"/>
            <a:ext cx="149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03469" y="1981526"/>
            <a:ext cx="2078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558336" y="3094219"/>
                <a:ext cx="3377271" cy="7035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6" y="3094219"/>
                <a:ext cx="3377271" cy="70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1850" y="56245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48775" y="1493757"/>
            <a:ext cx="22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 = 1</a:t>
            </a:r>
            <a:br>
              <a:rPr lang="en-US" dirty="0"/>
            </a:br>
            <a:r>
              <a:rPr lang="en-US" dirty="0"/>
              <a:t>f = 1 / 8 ns = 125 MHz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248775" y="4824467"/>
            <a:ext cx="229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 = 1</a:t>
            </a:r>
          </a:p>
          <a:p>
            <a:r>
              <a:rPr lang="en-US" dirty="0"/>
              <a:t>f = 1 / 2 ns = 500 MHz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836412" y="1568450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/>
          <p:cNvSpPr/>
          <p:nvPr/>
        </p:nvSpPr>
        <p:spPr>
          <a:xfrm>
            <a:off x="9818456" y="4908644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/>
          <p:cNvSpPr/>
          <p:nvPr/>
        </p:nvSpPr>
        <p:spPr>
          <a:xfrm>
            <a:off x="9261578" y="1852357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/>
          <p:cNvSpPr/>
          <p:nvPr/>
        </p:nvSpPr>
        <p:spPr>
          <a:xfrm>
            <a:off x="9628291" y="1851325"/>
            <a:ext cx="1844632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/>
          <p:cNvSpPr/>
          <p:nvPr/>
        </p:nvSpPr>
        <p:spPr>
          <a:xfrm>
            <a:off x="9628291" y="5189721"/>
            <a:ext cx="1844632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/>
          <p:cNvSpPr/>
          <p:nvPr/>
        </p:nvSpPr>
        <p:spPr>
          <a:xfrm>
            <a:off x="9248775" y="5189721"/>
            <a:ext cx="35391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529334" y="2692299"/>
            <a:ext cx="16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 = IPC * f</a:t>
            </a:r>
            <a:endParaRPr lang="en-US" dirty="0">
              <a:solidFill>
                <a:srgbClr val="061922"/>
              </a:solidFill>
              <a:latin typeface="Cambria Math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0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7" grpId="0"/>
      <p:bldP spid="113" grpId="0"/>
      <p:bldP spid="8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>
            <a:stCxn id="151" idx="3"/>
            <a:endCxn id="20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</a:t>
            </a:r>
            <a:r>
              <a:rPr lang="en-US" dirty="0"/>
              <a:t>Pipeline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2375410" y="2664311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48155" y="280004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</p:cNvCxnSpPr>
          <p:nvPr/>
        </p:nvCxnSpPr>
        <p:spPr bwMode="auto">
          <a:xfrm flipH="1">
            <a:off x="2375410" y="2854551"/>
            <a:ext cx="1" cy="1732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endCxn id="170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4" name="Elbow Connector 173"/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Elbow Connector 178"/>
          <p:cNvCxnSpPr>
            <a:endCxn id="156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3745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9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438209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also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postpone branches for a separate lecture on control hazards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1936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postpone </a:t>
            </a:r>
            <a:r>
              <a:rPr lang="en-US" sz="140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control signals for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 while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08.11.2021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375667" y="1796302"/>
            <a:ext cx="5568081" cy="2118064"/>
            <a:chOff x="2375667" y="1796302"/>
            <a:chExt cx="5568081" cy="2118064"/>
          </a:xfrm>
        </p:grpSpPr>
        <p:grpSp>
          <p:nvGrpSpPr>
            <p:cNvPr id="16" name="Group 15"/>
            <p:cNvGrpSpPr/>
            <p:nvPr/>
          </p:nvGrpSpPr>
          <p:grpSpPr>
            <a:xfrm>
              <a:off x="2375667" y="1796302"/>
              <a:ext cx="5568081" cy="2118064"/>
              <a:chOff x="851666" y="881901"/>
              <a:chExt cx="5568081" cy="211806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5017165" y="1611765"/>
                <a:ext cx="358662" cy="2060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900" dirty="0">
                    <a:latin typeface="Neo Sans Intel Medium" panose="020B0604020202020204" pitchFamily="34" charset="0"/>
                    <a:cs typeface="Arial" pitchFamily="34" charset="0"/>
                  </a:rPr>
                  <a:t>&lt;&lt; 1</a:t>
                </a:r>
              </a:p>
            </p:txBody>
          </p:sp>
          <p:cxnSp>
            <p:nvCxnSpPr>
              <p:cNvPr id="42" name="Elbow Connector 41"/>
              <p:cNvCxnSpPr>
                <a:endCxn id="39" idx="1"/>
              </p:cNvCxnSpPr>
              <p:nvPr/>
            </p:nvCxnSpPr>
            <p:spPr bwMode="auto">
              <a:xfrm rot="5400000" flipH="1" flipV="1">
                <a:off x="4302086" y="2284886"/>
                <a:ext cx="1285197" cy="144962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5557334" y="1238477"/>
                <a:ext cx="301925" cy="597512"/>
                <a:chOff x="6728724" y="3121968"/>
                <a:chExt cx="727535" cy="1439797"/>
              </a:xfrm>
            </p:grpSpPr>
            <p:sp>
              <p:nvSpPr>
                <p:cNvPr id="88" name="Freeform 127"/>
                <p:cNvSpPr>
                  <a:spLocks/>
                </p:cNvSpPr>
                <p:nvPr/>
              </p:nvSpPr>
              <p:spPr bwMode="auto">
                <a:xfrm>
                  <a:off x="6728724" y="3121968"/>
                  <a:ext cx="727535" cy="1439797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294740" y="3626947"/>
                  <a:ext cx="157801" cy="407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1100" dirty="0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728724" y="3235814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8724" y="4152247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844187" y="3472835"/>
                  <a:ext cx="496611" cy="333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900" dirty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</p:grpSp>
          <p:cxnSp>
            <p:nvCxnSpPr>
              <p:cNvPr id="44" name="Straight Arrow Connector 43"/>
              <p:cNvCxnSpPr>
                <a:stCxn id="39" idx="3"/>
              </p:cNvCxnSpPr>
              <p:nvPr/>
            </p:nvCxnSpPr>
            <p:spPr bwMode="auto">
              <a:xfrm>
                <a:off x="5375827" y="1714768"/>
                <a:ext cx="18150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45" name="Group 44"/>
              <p:cNvGrpSpPr/>
              <p:nvPr/>
            </p:nvGrpSpPr>
            <p:grpSpPr>
              <a:xfrm>
                <a:off x="2587924" y="894731"/>
                <a:ext cx="376411" cy="776283"/>
                <a:chOff x="6728724" y="2689572"/>
                <a:chExt cx="907021" cy="1870574"/>
              </a:xfrm>
            </p:grpSpPr>
            <p:sp>
              <p:nvSpPr>
                <p:cNvPr id="84" name="Freeform 127"/>
                <p:cNvSpPr>
                  <a:spLocks/>
                </p:cNvSpPr>
                <p:nvPr/>
              </p:nvSpPr>
              <p:spPr bwMode="auto">
                <a:xfrm>
                  <a:off x="6908210" y="2689572"/>
                  <a:ext cx="727535" cy="1439798"/>
                </a:xfrm>
                <a:custGeom>
                  <a:avLst/>
                  <a:gdLst>
                    <a:gd name="T0" fmla="*/ 0 w 210"/>
                    <a:gd name="T1" fmla="*/ 0 h 413"/>
                    <a:gd name="T2" fmla="*/ 0 w 210"/>
                    <a:gd name="T3" fmla="*/ 167 h 413"/>
                    <a:gd name="T4" fmla="*/ 91 w 210"/>
                    <a:gd name="T5" fmla="*/ 207 h 413"/>
                    <a:gd name="T6" fmla="*/ 0 w 210"/>
                    <a:gd name="T7" fmla="*/ 245 h 413"/>
                    <a:gd name="T8" fmla="*/ 0 w 210"/>
                    <a:gd name="T9" fmla="*/ 412 h 413"/>
                    <a:gd name="T10" fmla="*/ 284 w 210"/>
                    <a:gd name="T11" fmla="*/ 286 h 413"/>
                    <a:gd name="T12" fmla="*/ 284 w 210"/>
                    <a:gd name="T13" fmla="*/ 127 h 413"/>
                    <a:gd name="T14" fmla="*/ 0 w 210"/>
                    <a:gd name="T15" fmla="*/ 0 h 413"/>
                    <a:gd name="T16" fmla="*/ 0 w 210"/>
                    <a:gd name="T17" fmla="*/ 0 h 4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413"/>
                    <a:gd name="T29" fmla="*/ 210 w 210"/>
                    <a:gd name="T30" fmla="*/ 413 h 4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413">
                      <a:moveTo>
                        <a:pt x="0" y="0"/>
                      </a:moveTo>
                      <a:lnTo>
                        <a:pt x="0" y="167"/>
                      </a:lnTo>
                      <a:lnTo>
                        <a:pt x="67" y="207"/>
                      </a:lnTo>
                      <a:lnTo>
                        <a:pt x="0" y="245"/>
                      </a:lnTo>
                      <a:lnTo>
                        <a:pt x="0" y="412"/>
                      </a:lnTo>
                      <a:lnTo>
                        <a:pt x="209" y="286"/>
                      </a:lnTo>
                      <a:lnTo>
                        <a:pt x="209" y="1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hangingPunct="0"/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315159" y="3626947"/>
                  <a:ext cx="137382" cy="4078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en-US" sz="1100" dirty="0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728724" y="3319972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728724" y="4152247"/>
                  <a:ext cx="155483" cy="407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latin typeface="Neo Sans Intel" panose="020B0504020202020204" pitchFamily="34" charset="0"/>
                    </a:rPr>
                    <a:t> 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07685" y="2986237"/>
                  <a:ext cx="496611" cy="333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900" dirty="0">
                      <a:latin typeface="Neo Sans Intel Medium" panose="020B0604020202020204" pitchFamily="34" charset="0"/>
                    </a:rPr>
                    <a:t>Add</a:t>
                  </a:r>
                </a:p>
              </p:txBody>
            </p:sp>
          </p:grpSp>
          <p:cxnSp>
            <p:nvCxnSpPr>
              <p:cNvPr id="49" name="Elbow Connector 48"/>
              <p:cNvCxnSpPr>
                <a:stCxn id="48" idx="6"/>
              </p:cNvCxnSpPr>
              <p:nvPr/>
            </p:nvCxnSpPr>
            <p:spPr bwMode="auto">
              <a:xfrm flipV="1">
                <a:off x="878665" y="1366486"/>
                <a:ext cx="1781386" cy="546409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2215867" y="881901"/>
                <a:ext cx="274435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b="1" dirty="0">
                    <a:latin typeface="Neo Sans Intel" panose="020B0504020202020204" pitchFamily="34" charset="0"/>
                  </a:rPr>
                  <a:t>4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2440392" y="1023634"/>
                <a:ext cx="219659" cy="250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6094157" y="1083728"/>
                <a:ext cx="135684" cy="542463"/>
                <a:chOff x="3390792" y="3616965"/>
                <a:chExt cx="180391" cy="643543"/>
              </a:xfrm>
            </p:grpSpPr>
            <p:sp>
              <p:nvSpPr>
                <p:cNvPr id="76" name="Trapezoid 75"/>
                <p:cNvSpPr/>
                <p:nvPr/>
              </p:nvSpPr>
              <p:spPr bwMode="auto">
                <a:xfrm rot="5400000">
                  <a:off x="3159216" y="3848541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77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7" y="3678301"/>
                  <a:ext cx="105703" cy="1277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0</a:t>
                  </a:r>
                  <a:endPara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78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7" y="4086639"/>
                  <a:ext cx="105704" cy="1277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000000"/>
                      </a:solidFill>
                      <a:latin typeface="Neo Sans Intel" panose="020B05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55" name="Straight Arrow Connector 54"/>
              <p:cNvCxnSpPr>
                <a:stCxn id="89" idx="3"/>
                <a:endCxn id="78" idx="3"/>
              </p:cNvCxnSpPr>
              <p:nvPr/>
            </p:nvCxnSpPr>
            <p:spPr bwMode="auto">
              <a:xfrm>
                <a:off x="5857716" y="1532681"/>
                <a:ext cx="240266" cy="811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58" name="Elbow Connector 57"/>
              <p:cNvCxnSpPr>
                <a:endCxn id="77" idx="3"/>
              </p:cNvCxnSpPr>
              <p:nvPr/>
            </p:nvCxnSpPr>
            <p:spPr bwMode="auto">
              <a:xfrm flipV="1">
                <a:off x="2970055" y="1189291"/>
                <a:ext cx="3127927" cy="537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59" name="Elbow Connector 58"/>
              <p:cNvCxnSpPr>
                <a:stCxn id="76" idx="0"/>
                <a:endCxn id="82" idx="0"/>
              </p:cNvCxnSpPr>
              <p:nvPr/>
            </p:nvCxnSpPr>
            <p:spPr bwMode="auto">
              <a:xfrm flipH="1" flipV="1">
                <a:off x="851666" y="1279340"/>
                <a:ext cx="5378176" cy="75621"/>
              </a:xfrm>
              <a:prstGeom prst="bentConnector4">
                <a:avLst>
                  <a:gd name="adj1" fmla="val -3096"/>
                  <a:gd name="adj2" fmla="val 911895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5938525" y="1579191"/>
                <a:ext cx="481222" cy="375454"/>
                <a:chOff x="6648243" y="4283249"/>
                <a:chExt cx="639782" cy="499164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648243" y="4495981"/>
                  <a:ext cx="639782" cy="2864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PCSrc</a:t>
                  </a:r>
                  <a:endParaRPr lang="en-US" sz="800" dirty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6968001" y="4283249"/>
                  <a:ext cx="0" cy="179461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163" name="Elbow Connector 162"/>
            <p:cNvCxnSpPr>
              <a:endCxn id="90" idx="1"/>
            </p:cNvCxnSpPr>
            <p:nvPr/>
          </p:nvCxnSpPr>
          <p:spPr bwMode="auto">
            <a:xfrm flipV="1">
              <a:off x="3293359" y="2284763"/>
              <a:ext cx="3787976" cy="26187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58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5.5|40.6|3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5|0.9|39.3|13.3|1.1|8.3|203.2|15.1|1.4|0.1|2.2|8.2|4.8|4.3|415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3297</Words>
  <Application>Microsoft Office PowerPoint</Application>
  <PresentationFormat>Widescreen</PresentationFormat>
  <Paragraphs>1699</Paragraphs>
  <Slides>30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Verdana</vt:lpstr>
      <vt:lpstr>2_Office Theme</vt:lpstr>
      <vt:lpstr>Pipelining</vt:lpstr>
      <vt:lpstr>Refresher: RISC-V Single-Cycle Implementation</vt:lpstr>
      <vt:lpstr>Pipeline</vt:lpstr>
      <vt:lpstr>Drawback of Single-Cycle Implementation</vt:lpstr>
      <vt:lpstr>What is pipelining?</vt:lpstr>
      <vt:lpstr>Refresher: RISC-V Single-Cycle Implementation</vt:lpstr>
      <vt:lpstr>Processor Pipeline</vt:lpstr>
      <vt:lpstr>Pipelined vs. Non-Pipelined implementation</vt:lpstr>
      <vt:lpstr>RISC-V Pipeline</vt:lpstr>
      <vt:lpstr>PowerPoint Presentation</vt:lpstr>
      <vt:lpstr>Stages</vt:lpstr>
      <vt:lpstr>Pipelined RISC-V CPU with Control</vt:lpstr>
      <vt:lpstr>Pipelined execution: Load (cycle 1 – Fetch)</vt:lpstr>
      <vt:lpstr>Pipelined execution: Load (cycle 2 – Decode)</vt:lpstr>
      <vt:lpstr>Pipelined execution: Load (cycle 3 – Execute)</vt:lpstr>
      <vt:lpstr>Pipelined execution: Load (cycle 4 – Memory)</vt:lpstr>
      <vt:lpstr>Pipelined execution: Load (cycle 5 – Write back)</vt:lpstr>
      <vt:lpstr>Pipelined execution: cycle 1</vt:lpstr>
      <vt:lpstr>Pipelined execution: cycle 2</vt:lpstr>
      <vt:lpstr>Pipelined execution: cycle 3</vt:lpstr>
      <vt:lpstr>Pipelined execution: cycle 4</vt:lpstr>
      <vt:lpstr>Pipelined execution: cycle 5</vt:lpstr>
      <vt:lpstr>Pipelined execution: cycle 6</vt:lpstr>
      <vt:lpstr>Pipelined execution: cycle 7</vt:lpstr>
      <vt:lpstr>Pipelined execution: cycle 8</vt:lpstr>
      <vt:lpstr>Pipeline modeling</vt:lpstr>
      <vt:lpstr>Performance modeling</vt:lpstr>
      <vt:lpstr>Ports</vt:lpstr>
      <vt:lpstr>Thank You</vt:lpstr>
      <vt:lpstr>Source materials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326</cp:revision>
  <dcterms:created xsi:type="dcterms:W3CDTF">2018-09-18T18:10:21Z</dcterms:created>
  <dcterms:modified xsi:type="dcterms:W3CDTF">2021-11-07T14:46:32Z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2018-11-15 10:01:15Z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