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Override2.xml" ContentType="application/vnd.openxmlformats-officedocument.themeOverr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77" r:id="rId3"/>
  </p:sldMasterIdLst>
  <p:notesMasterIdLst>
    <p:notesMasterId r:id="rId40"/>
  </p:notesMasterIdLst>
  <p:sldIdLst>
    <p:sldId id="391" r:id="rId4"/>
    <p:sldId id="355" r:id="rId5"/>
    <p:sldId id="390" r:id="rId6"/>
    <p:sldId id="393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94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95" r:id="rId33"/>
    <p:sldId id="398" r:id="rId34"/>
    <p:sldId id="387" r:id="rId35"/>
    <p:sldId id="396" r:id="rId36"/>
    <p:sldId id="399" r:id="rId37"/>
    <p:sldId id="389" r:id="rId38"/>
    <p:sldId id="397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DD8DE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6433" autoAdjust="0"/>
  </p:normalViewPr>
  <p:slideViewPr>
    <p:cSldViewPr snapToGrid="0">
      <p:cViewPr varScale="1">
        <p:scale>
          <a:sx n="127" d="100"/>
          <a:sy n="127" d="100"/>
        </p:scale>
        <p:origin x="16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01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>
                <a:solidFill>
                  <a:prstClr val="black"/>
                </a:solidFill>
              </a:rPr>
              <a:pPr/>
              <a:t>36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198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440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697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137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873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28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546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703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586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102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019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794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188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331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640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763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321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434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407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389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359" y="6049962"/>
            <a:ext cx="1138082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1851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610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359" y="6049962"/>
            <a:ext cx="1138082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187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6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MIPT-MIPS 2018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91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cs.washington.edu/courses/cse378/09wi/lectures.html" TargetMode="External"/><Relationship Id="rId7" Type="http://schemas.openxmlformats.org/officeDocument/2006/relationships/hyperlink" Target="http://www.eecs.berkeley.edu/~krste" TargetMode="External"/><Relationship Id="rId2" Type="http://schemas.openxmlformats.org/officeDocument/2006/relationships/hyperlink" Target="http://www.cs.washington.edu/people/faculty/luiscez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urses.cs.washington.edu/courses/cse378/10sp/lectures/lec08-singlecyc.pdf" TargetMode="External"/><Relationship Id="rId5" Type="http://schemas.openxmlformats.org/officeDocument/2006/relationships/hyperlink" Target="http://courses.cs.washington.edu/courses/cse378/10sp/lectures/lec06.pdf" TargetMode="External"/><Relationship Id="rId4" Type="http://schemas.openxmlformats.org/officeDocument/2006/relationships/hyperlink" Target="http://courses.cs.washington.edu/courses/cse378/10sp/lectures/lec01.pdf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T-ILab/mipt-mips/wiki" TargetMode="External"/><Relationship Id="rId2" Type="http://schemas.openxmlformats.org/officeDocument/2006/relationships/hyperlink" Target="https://github.com/MIPT-ILab/mipt-mips/issues?q=is:issue+is:open+sort:updated-asc+label:%22S1+%E2%80%94+ISA%22+no:assigne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T-ILab/mipt-mips/wiki/MIPS-registers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Single-cycle implementation </a:t>
            </a:r>
            <a:br>
              <a:rPr lang="en-US" sz="3600" dirty="0" smtClean="0"/>
            </a:br>
            <a:r>
              <a:rPr lang="en-US" sz="3600" dirty="0" smtClean="0"/>
              <a:t>of MIPS CPU</a:t>
            </a:r>
            <a:endParaRPr lang="en-US" sz="3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 smtClean="0">
                <a:latin typeface="+mj-lt"/>
              </a:rPr>
              <a:t>Igor Smirnov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 smtClean="0">
                <a:latin typeface="+mj-lt"/>
              </a:rPr>
              <a:t>31 October 2018</a:t>
            </a:r>
            <a:endParaRPr lang="en-US" i="1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40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R-type instructions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400" dirty="0"/>
              <a:t>Register-to-register </a:t>
            </a:r>
            <a:r>
              <a:rPr lang="en-US" sz="2400" dirty="0" smtClean="0"/>
              <a:t>(three register operands) arithmetic </a:t>
            </a:r>
            <a:r>
              <a:rPr lang="en-US" sz="2400" dirty="0"/>
              <a:t>instructions use the </a:t>
            </a:r>
            <a:r>
              <a:rPr lang="en-US" sz="2400" dirty="0">
                <a:solidFill>
                  <a:schemeClr val="accent1"/>
                </a:solidFill>
              </a:rPr>
              <a:t>R-type </a:t>
            </a:r>
            <a:r>
              <a:rPr lang="en-US" sz="2400" dirty="0" smtClean="0"/>
              <a:t>format: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800" dirty="0"/>
          </a:p>
          <a:p>
            <a:pPr marL="342900" indent="-342900"/>
            <a:r>
              <a:rPr lang="en-US" sz="2400" dirty="0" smtClean="0"/>
              <a:t>This </a:t>
            </a:r>
            <a:r>
              <a:rPr lang="en-US" sz="2400" dirty="0"/>
              <a:t>format includes six different </a:t>
            </a:r>
            <a:r>
              <a:rPr lang="en-US" sz="2400" dirty="0" smtClean="0"/>
              <a:t>fields:</a:t>
            </a:r>
            <a:endParaRPr lang="en-US" sz="2400" dirty="0"/>
          </a:p>
          <a:p>
            <a:pPr marL="688975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sz="1600" dirty="0">
                <a:solidFill>
                  <a:schemeClr val="accent1"/>
                </a:solidFill>
              </a:rPr>
              <a:t>op</a:t>
            </a:r>
            <a:r>
              <a:rPr lang="en-US" sz="1600" dirty="0"/>
              <a:t> is an operation code that selects a specific action </a:t>
            </a:r>
            <a:r>
              <a:rPr lang="en-US" sz="1600" dirty="0">
                <a:solidFill>
                  <a:schemeClr val="tx2"/>
                </a:solidFill>
              </a:rPr>
              <a:t>(also defines the format)</a:t>
            </a:r>
          </a:p>
          <a:p>
            <a:pPr marL="688975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sz="1600" dirty="0" err="1">
                <a:solidFill>
                  <a:schemeClr val="accent1"/>
                </a:solidFill>
              </a:rPr>
              <a:t>rs</a:t>
            </a:r>
            <a:r>
              <a:rPr lang="en-US" sz="1600" dirty="0"/>
              <a:t> and </a:t>
            </a:r>
            <a:r>
              <a:rPr lang="en-US" sz="1600" dirty="0" err="1">
                <a:solidFill>
                  <a:schemeClr val="accent1"/>
                </a:solidFill>
              </a:rPr>
              <a:t>rt</a:t>
            </a:r>
            <a:r>
              <a:rPr lang="en-US" sz="1600" dirty="0"/>
              <a:t> are the first and second source registers</a:t>
            </a:r>
          </a:p>
          <a:p>
            <a:pPr marL="688975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sz="1600" dirty="0" err="1">
                <a:solidFill>
                  <a:schemeClr val="accent1"/>
                </a:solidFill>
              </a:rPr>
              <a:t>rd</a:t>
            </a:r>
            <a:r>
              <a:rPr lang="en-US" sz="1600" dirty="0"/>
              <a:t> is the destination register</a:t>
            </a:r>
          </a:p>
          <a:p>
            <a:pPr marL="688975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sz="1600" dirty="0" err="1">
                <a:solidFill>
                  <a:schemeClr val="accent1"/>
                </a:solidFill>
              </a:rPr>
              <a:t>shamt</a:t>
            </a:r>
            <a:r>
              <a:rPr lang="en-US" sz="1600" dirty="0"/>
              <a:t> is only used for </a:t>
            </a:r>
            <a:r>
              <a:rPr lang="en-US" sz="1600" dirty="0" smtClean="0"/>
              <a:t>shift/rotate instructions</a:t>
            </a:r>
            <a:endParaRPr lang="en-US" sz="1600" dirty="0"/>
          </a:p>
          <a:p>
            <a:pPr marL="688975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sz="1600" dirty="0" err="1">
                <a:solidFill>
                  <a:schemeClr val="accent1"/>
                </a:solidFill>
              </a:rPr>
              <a:t>func</a:t>
            </a:r>
            <a:r>
              <a:rPr lang="en-US" sz="1600" dirty="0"/>
              <a:t> is used together with op to select an arithmetic instruction</a:t>
            </a:r>
          </a:p>
          <a:p>
            <a:pPr marL="342900" indent="-342900">
              <a:spcBef>
                <a:spcPts val="1200"/>
              </a:spcBef>
            </a:pPr>
            <a:r>
              <a:rPr lang="en-US" sz="2400" dirty="0" smtClean="0"/>
              <a:t>Example: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926080" y="2479333"/>
            <a:ext cx="6339840" cy="802640"/>
            <a:chOff x="1422400" y="1959838"/>
            <a:chExt cx="6339840" cy="802640"/>
          </a:xfrm>
        </p:grpSpPr>
        <p:sp>
          <p:nvSpPr>
            <p:cNvPr id="4" name="Rectangle 3"/>
            <p:cNvSpPr/>
            <p:nvPr/>
          </p:nvSpPr>
          <p:spPr bwMode="auto">
            <a:xfrm>
              <a:off x="142240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+mj-lt"/>
                  <a:cs typeface="Consolas" pitchFamily="49" charset="0"/>
                </a:rPr>
                <a:t>op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47904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+mj-lt"/>
                  <a:cs typeface="Consolas" pitchFamily="49" charset="0"/>
                </a:rPr>
                <a:t>rs</a:t>
              </a:r>
              <a:endParaRPr lang="en-US" sz="2000" dirty="0">
                <a:latin typeface="+mj-lt"/>
                <a:cs typeface="Consolas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53568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+mj-lt"/>
                  <a:cs typeface="Consolas" pitchFamily="49" charset="0"/>
                </a:rPr>
                <a:t>rt</a:t>
              </a:r>
              <a:endParaRPr lang="en-US" sz="2000" dirty="0">
                <a:latin typeface="+mj-lt"/>
                <a:cs typeface="Consolas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59232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+mj-lt"/>
                  <a:cs typeface="Consolas" pitchFamily="49" charset="0"/>
                </a:rPr>
                <a:t>rd</a:t>
              </a:r>
              <a:endParaRPr lang="en-US" sz="2000" dirty="0">
                <a:latin typeface="+mj-lt"/>
                <a:cs typeface="Consolas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64896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+mj-lt"/>
                  <a:cs typeface="Consolas" pitchFamily="49" charset="0"/>
                </a:rPr>
                <a:t>shamt</a:t>
              </a:r>
              <a:endParaRPr lang="en-US" sz="2000" dirty="0">
                <a:latin typeface="+mj-lt"/>
                <a:cs typeface="Consolas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70560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+mj-lt"/>
                  <a:cs typeface="Consolas" pitchFamily="49" charset="0"/>
                </a:rPr>
                <a:t>funct</a:t>
              </a:r>
              <a:endParaRPr lang="en-US" sz="2000" dirty="0">
                <a:latin typeface="+mj-lt"/>
                <a:cs typeface="Consolas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42240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>
                  <a:latin typeface="+mj-lt"/>
                  <a:cs typeface="Consolas" pitchFamily="49" charset="0"/>
                </a:rPr>
                <a:t>6 bits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47904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>
                  <a:latin typeface="+mj-lt"/>
                  <a:cs typeface="Consolas" pitchFamily="49" charset="0"/>
                </a:rPr>
                <a:t>5 bits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53568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>
                  <a:latin typeface="+mj-lt"/>
                  <a:cs typeface="Consolas" pitchFamily="49" charset="0"/>
                </a:rPr>
                <a:t>5 bits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59232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>
                  <a:latin typeface="+mj-lt"/>
                  <a:cs typeface="Consolas" pitchFamily="49" charset="0"/>
                </a:rPr>
                <a:t>5 bits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64896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>
                  <a:latin typeface="+mj-lt"/>
                  <a:cs typeface="Consolas" pitchFamily="49" charset="0"/>
                </a:rPr>
                <a:t>5 bits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70560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>
                  <a:latin typeface="+mj-lt"/>
                  <a:cs typeface="Consolas" pitchFamily="49" charset="0"/>
                </a:rPr>
                <a:t>6 bits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476417" y="5796165"/>
            <a:ext cx="5478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nsolas" pitchFamily="49" charset="0"/>
              </a:rPr>
              <a:t> 000000| 10001 | 10010 | 01000 | 00000 | 100000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701214" y="5518681"/>
            <a:ext cx="5076051" cy="277483"/>
            <a:chOff x="1361667" y="5642250"/>
            <a:chExt cx="6336657" cy="277482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361667" y="5642250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>
                  <a:latin typeface="+mj-lt"/>
                  <a:cs typeface="Consolas" pitchFamily="49" charset="0"/>
                </a:rPr>
                <a:t>opcode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467449" y="5642250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>
                  <a:latin typeface="+mj-lt"/>
                  <a:cs typeface="Consolas" pitchFamily="49" charset="0"/>
                </a:rPr>
                <a:t>rs</a:t>
              </a:r>
              <a:endParaRPr lang="en-US" sz="1600" dirty="0">
                <a:latin typeface="+mj-lt"/>
                <a:cs typeface="Consolas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539376" y="5642250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>
                  <a:latin typeface="+mj-lt"/>
                  <a:cs typeface="Consolas" pitchFamily="49" charset="0"/>
                </a:rPr>
                <a:t>rt</a:t>
              </a:r>
              <a:endParaRPr lang="en-US" sz="1600" dirty="0">
                <a:latin typeface="+mj-lt"/>
                <a:cs typeface="Consolas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656331" y="5642250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>
                  <a:latin typeface="+mj-lt"/>
                  <a:cs typeface="Consolas" pitchFamily="49" charset="0"/>
                </a:rPr>
                <a:t>rd</a:t>
              </a:r>
              <a:endParaRPr lang="en-US" sz="1600" dirty="0">
                <a:latin typeface="+mj-lt"/>
                <a:cs typeface="Consolas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5765181" y="5642250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>
                  <a:latin typeface="+mj-lt"/>
                  <a:cs typeface="Consolas" pitchFamily="49" charset="0"/>
                </a:rPr>
                <a:t>shamt</a:t>
              </a:r>
              <a:endParaRPr lang="en-US" sz="1600" dirty="0">
                <a:latin typeface="+mj-lt"/>
                <a:cs typeface="Consolas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6953688" y="5642250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>
                  <a:latin typeface="+mj-lt"/>
                  <a:cs typeface="Consolas" pitchFamily="49" charset="0"/>
                </a:rPr>
                <a:t>funct</a:t>
              </a:r>
              <a:endParaRPr lang="en-US" sz="1600" dirty="0">
                <a:latin typeface="+mj-lt"/>
                <a:cs typeface="Consolas" pitchFamily="49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01215" y="5236474"/>
            <a:ext cx="5063844" cy="294539"/>
            <a:chOff x="1361667" y="5311971"/>
            <a:chExt cx="6321418" cy="294538"/>
          </a:xfrm>
        </p:grpSpPr>
        <p:sp>
          <p:nvSpPr>
            <p:cNvPr id="24" name="Rectangle 23"/>
            <p:cNvSpPr/>
            <p:nvPr/>
          </p:nvSpPr>
          <p:spPr bwMode="auto">
            <a:xfrm>
              <a:off x="1361667" y="5329027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Consolas" pitchFamily="49" charset="0"/>
                </a:rPr>
                <a:t>add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467449" y="5329027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Consolas" pitchFamily="49" charset="0"/>
                </a:rPr>
                <a:t>$s1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539376" y="5329027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Consolas" pitchFamily="49" charset="0"/>
                </a:rPr>
                <a:t>$s2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4656331" y="5311971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Consolas" pitchFamily="49" charset="0"/>
                </a:rPr>
                <a:t>$t0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6938449" y="5329027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Consolas" pitchFamily="49" charset="0"/>
                </a:rPr>
                <a:t>signed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5159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Operands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400" dirty="0" smtClean="0"/>
              <a:t>R-type instructions take data from registers. How does it occur there?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r>
              <a:rPr lang="en-US" sz="1800" dirty="0"/>
              <a:t>From the memory (on the next foils)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r>
              <a:rPr lang="en-US" sz="1800" dirty="0"/>
              <a:t>From </a:t>
            </a:r>
            <a:r>
              <a:rPr lang="en-US" sz="1800" dirty="0">
                <a:solidFill>
                  <a:schemeClr val="accent1"/>
                </a:solidFill>
              </a:rPr>
              <a:t>immediate</a:t>
            </a:r>
          </a:p>
          <a:p>
            <a:pPr marL="342900" indent="-342900"/>
            <a:r>
              <a:rPr lang="en-US" sz="2400" dirty="0" smtClean="0"/>
              <a:t>MIPS allows to </a:t>
            </a:r>
            <a:r>
              <a:rPr lang="en-US" sz="2400" dirty="0"/>
              <a:t>specify a immediate value (signed constant), for the second source instead of a </a:t>
            </a:r>
            <a:r>
              <a:rPr lang="en-US" sz="2400" dirty="0" smtClean="0"/>
              <a:t>register, i.e. instead of </a:t>
            </a:r>
            <a:r>
              <a:rPr lang="en-US" sz="2400" dirty="0" err="1" smtClean="0">
                <a:solidFill>
                  <a:schemeClr val="accent1"/>
                </a:solidFill>
              </a:rPr>
              <a:t>rt</a:t>
            </a:r>
            <a:endParaRPr lang="en-US" sz="2400" dirty="0"/>
          </a:p>
          <a:p>
            <a:pPr marL="690563" lvl="1" indent="-334963">
              <a:buClr>
                <a:schemeClr val="bg1">
                  <a:lumMod val="75000"/>
                </a:schemeClr>
              </a:buClr>
            </a:pPr>
            <a:r>
              <a:rPr lang="en-US" sz="1800" dirty="0"/>
              <a:t>For example:    </a:t>
            </a:r>
            <a:r>
              <a:rPr lang="en-US" sz="1800" dirty="0" err="1">
                <a:cs typeface="Consolas" panose="020B0609020204030204" pitchFamily="49" charset="0"/>
              </a:rPr>
              <a:t>addi</a:t>
            </a:r>
            <a:r>
              <a:rPr lang="en-US" sz="1800" dirty="0">
                <a:cs typeface="Consolas" panose="020B0609020204030204" pitchFamily="49" charset="0"/>
              </a:rPr>
              <a:t> $t0, $t1, 4  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cs typeface="Consolas" panose="020B0609020204030204" pitchFamily="49" charset="0"/>
              </a:rPr>
              <a:t># $t0 = $t1 + 4</a:t>
            </a:r>
          </a:p>
          <a:p>
            <a:pPr marL="342900" indent="-342900"/>
            <a:r>
              <a:rPr lang="en-US" sz="2400" dirty="0" err="1" smtClean="0">
                <a:solidFill>
                  <a:schemeClr val="accent1"/>
                </a:solidFill>
              </a:rPr>
              <a:t>rt</a:t>
            </a:r>
            <a:r>
              <a:rPr lang="en-US" sz="2400" dirty="0" smtClean="0"/>
              <a:t> field is too small to preset real constants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r>
              <a:rPr lang="en-US" sz="1800" dirty="0"/>
              <a:t>5 bits </a:t>
            </a:r>
            <a:r>
              <a:rPr lang="en-US" sz="1800" dirty="0">
                <a:cs typeface="Calibri"/>
              </a:rPr>
              <a:t>→ values from [-16; 15]</a:t>
            </a:r>
          </a:p>
          <a:p>
            <a:pPr marL="342900" indent="-342900"/>
            <a:r>
              <a:rPr lang="en-US" sz="2400" dirty="0"/>
              <a:t>Cannot use R-type format to encode such instructions </a:t>
            </a:r>
            <a:r>
              <a:rPr lang="en-US" sz="2400" dirty="0" smtClean="0">
                <a:cs typeface="Calibri"/>
              </a:rPr>
              <a:t>→</a:t>
            </a:r>
            <a:r>
              <a:rPr lang="en-US" sz="2400" dirty="0" smtClean="0"/>
              <a:t> need a new format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579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I-type Format for ALU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28707"/>
          </a:xfrm>
        </p:spPr>
        <p:txBody>
          <a:bodyPr>
            <a:normAutofit fontScale="85000" lnSpcReduction="10000"/>
          </a:bodyPr>
          <a:lstStyle/>
          <a:p>
            <a:pPr marL="342900" indent="-342900"/>
            <a:r>
              <a:rPr lang="en-US" dirty="0" smtClean="0"/>
              <a:t>ALU instructions with immediate (two </a:t>
            </a:r>
            <a:r>
              <a:rPr lang="en-US" dirty="0"/>
              <a:t>register operands) </a:t>
            </a:r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I-type </a:t>
            </a:r>
            <a:r>
              <a:rPr lang="en-US" dirty="0"/>
              <a:t>format</a:t>
            </a:r>
            <a:r>
              <a:rPr lang="en-US" dirty="0" smtClean="0"/>
              <a:t>:</a:t>
            </a:r>
          </a:p>
          <a:p>
            <a:endParaRPr lang="en-US" sz="1800" dirty="0"/>
          </a:p>
          <a:p>
            <a:endParaRPr lang="en-US" sz="900" dirty="0" smtClean="0"/>
          </a:p>
          <a:p>
            <a:endParaRPr lang="en-US" sz="900" dirty="0"/>
          </a:p>
          <a:p>
            <a:endParaRPr lang="en-US" sz="900" dirty="0"/>
          </a:p>
          <a:p>
            <a:pPr marL="342900" indent="-342900"/>
            <a:r>
              <a:rPr lang="en-US" dirty="0"/>
              <a:t>For uniformity, </a:t>
            </a:r>
            <a:r>
              <a:rPr lang="en-US" dirty="0">
                <a:solidFill>
                  <a:schemeClr val="accent1"/>
                </a:solidFill>
              </a:rPr>
              <a:t>op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/>
                </a:solidFill>
              </a:rPr>
              <a:t>rs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chemeClr val="accent1"/>
                </a:solidFill>
              </a:rPr>
              <a:t>rt</a:t>
            </a:r>
            <a:r>
              <a:rPr lang="en-US" dirty="0"/>
              <a:t> are in the same positions as in the </a:t>
            </a:r>
            <a:r>
              <a:rPr lang="en-US" dirty="0" smtClean="0"/>
              <a:t>R-type format</a:t>
            </a:r>
          </a:p>
          <a:p>
            <a:pPr marL="342900" indent="-342900">
              <a:spcBef>
                <a:spcPts val="1200"/>
              </a:spcBef>
            </a:pPr>
            <a:r>
              <a:rPr lang="en-US" dirty="0"/>
              <a:t>This format includes </a:t>
            </a:r>
            <a:r>
              <a:rPr lang="en-US" dirty="0" smtClean="0"/>
              <a:t>four </a:t>
            </a:r>
            <a:r>
              <a:rPr lang="en-US" dirty="0"/>
              <a:t>different fields:</a:t>
            </a:r>
          </a:p>
          <a:p>
            <a:pPr marL="688975" lvl="1" indent="-342900">
              <a:spcBef>
                <a:spcPts val="600"/>
              </a:spcBef>
            </a:pPr>
            <a:r>
              <a:rPr lang="en-US" sz="2000" dirty="0" err="1">
                <a:solidFill>
                  <a:schemeClr val="accent1"/>
                </a:solidFill>
              </a:rPr>
              <a:t>rs</a:t>
            </a:r>
            <a:r>
              <a:rPr lang="en-US" sz="2000" dirty="0"/>
              <a:t> is a source register (first operand)</a:t>
            </a:r>
          </a:p>
          <a:p>
            <a:pPr marL="688975" lvl="1" indent="-342900">
              <a:spcBef>
                <a:spcPts val="600"/>
              </a:spcBef>
            </a:pPr>
            <a:r>
              <a:rPr lang="en-US" sz="2000" dirty="0" err="1">
                <a:solidFill>
                  <a:schemeClr val="accent1"/>
                </a:solidFill>
              </a:rPr>
              <a:t>rt</a:t>
            </a:r>
            <a:r>
              <a:rPr lang="en-US" sz="2000" dirty="0"/>
              <a:t> is a destination register </a:t>
            </a:r>
          </a:p>
          <a:p>
            <a:pPr marL="688975" lvl="1" indent="-342900">
              <a:spcBef>
                <a:spcPts val="600"/>
              </a:spcBef>
            </a:pPr>
            <a:r>
              <a:rPr lang="en-US" sz="2000" dirty="0" err="1">
                <a:solidFill>
                  <a:schemeClr val="accent1"/>
                </a:solidFill>
              </a:rPr>
              <a:t>imm</a:t>
            </a:r>
            <a:r>
              <a:rPr lang="en-US" sz="2000" dirty="0"/>
              <a:t> is a </a:t>
            </a:r>
            <a:r>
              <a:rPr lang="en-US" sz="2000" i="1" dirty="0"/>
              <a:t>signed</a:t>
            </a:r>
            <a:r>
              <a:rPr lang="en-US" sz="2000" dirty="0"/>
              <a:t> value of the second operand</a:t>
            </a:r>
          </a:p>
          <a:p>
            <a:pPr marL="342900" indent="-342900"/>
            <a:r>
              <a:rPr lang="en-US" dirty="0"/>
              <a:t>T</a:t>
            </a:r>
            <a:r>
              <a:rPr lang="en-US" dirty="0" smtClean="0"/>
              <a:t>he immediate can </a:t>
            </a:r>
            <a:r>
              <a:rPr lang="en-US" dirty="0"/>
              <a:t>range from -32,768 to +</a:t>
            </a:r>
            <a:r>
              <a:rPr lang="en-US" dirty="0" smtClean="0"/>
              <a:t>32,767</a:t>
            </a:r>
          </a:p>
          <a:p>
            <a:pPr marL="688975" lvl="1" indent="-342900"/>
            <a:r>
              <a:rPr lang="en-US" sz="2000" dirty="0"/>
              <a:t>But that’s not always enough </a:t>
            </a:r>
            <a:r>
              <a:rPr lang="en-US" sz="2000" dirty="0">
                <a:latin typeface="Calibri"/>
                <a:cs typeface="Calibri"/>
              </a:rPr>
              <a:t>→ </a:t>
            </a:r>
            <a:r>
              <a:rPr lang="en-US" sz="2000" dirty="0"/>
              <a:t>need to write to a register by halves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926080" y="2375254"/>
            <a:ext cx="6339840" cy="802640"/>
            <a:chOff x="1422400" y="1959838"/>
            <a:chExt cx="6339840" cy="802640"/>
          </a:xfrm>
        </p:grpSpPr>
        <p:sp>
          <p:nvSpPr>
            <p:cNvPr id="6" name="Rectangle 5"/>
            <p:cNvSpPr/>
            <p:nvPr/>
          </p:nvSpPr>
          <p:spPr bwMode="auto">
            <a:xfrm>
              <a:off x="142240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nsolas" pitchFamily="49" charset="0"/>
                  <a:cs typeface="Consolas" pitchFamily="49" charset="0"/>
                </a:rPr>
                <a:t>op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47904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nsolas" pitchFamily="49" charset="0"/>
                  <a:cs typeface="Consolas" pitchFamily="49" charset="0"/>
                </a:rPr>
                <a:t>rs</a:t>
              </a:r>
              <a:endParaRPr 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53568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nsolas" pitchFamily="49" charset="0"/>
                  <a:cs typeface="Consolas" pitchFamily="49" charset="0"/>
                </a:rPr>
                <a:t>rt</a:t>
              </a:r>
              <a:endParaRPr 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592320" y="1959838"/>
              <a:ext cx="316992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nsolas" pitchFamily="49" charset="0"/>
                  <a:cs typeface="Consolas" pitchFamily="49" charset="0"/>
                </a:rPr>
                <a:t>imm</a:t>
              </a:r>
              <a:endParaRPr 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42240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>
                  <a:latin typeface="Neo Sans Intel" pitchFamily="34" charset="0"/>
                  <a:cs typeface="Consolas" pitchFamily="49" charset="0"/>
                </a:rPr>
                <a:t>6 bits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47904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53568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64896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>
                  <a:latin typeface="Neo Sans Intel" pitchFamily="34" charset="0"/>
                  <a:cs typeface="Consolas" pitchFamily="49" charset="0"/>
                </a:rPr>
                <a:t>16 bits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7412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I-type Format for Loads/Stores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400" dirty="0" smtClean="0">
                <a:solidFill>
                  <a:schemeClr val="accent1"/>
                </a:solidFill>
              </a:rPr>
              <a:t>I-type</a:t>
            </a:r>
            <a:r>
              <a:rPr lang="en-US" sz="2400" dirty="0" smtClean="0"/>
              <a:t> format is also used for memory operations (load/store) as they are usually have constant memory displacement:</a:t>
            </a: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pPr marL="342900" indent="-342900"/>
            <a:r>
              <a:rPr lang="en-US" sz="2400" dirty="0"/>
              <a:t>This format includes four different fields</a:t>
            </a:r>
            <a:r>
              <a:rPr lang="en-US" sz="2400" dirty="0" smtClean="0"/>
              <a:t>:</a:t>
            </a:r>
          </a:p>
          <a:p>
            <a:pPr marL="688975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sz="1800" dirty="0" err="1">
                <a:solidFill>
                  <a:schemeClr val="accent1"/>
                </a:solidFill>
              </a:rPr>
              <a:t>rs</a:t>
            </a:r>
            <a:r>
              <a:rPr lang="en-US" sz="1800" dirty="0"/>
              <a:t> is a source register, the base of an address for loads and stores</a:t>
            </a:r>
          </a:p>
          <a:p>
            <a:pPr marL="688975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sz="1800" dirty="0" err="1">
                <a:solidFill>
                  <a:schemeClr val="accent1"/>
                </a:solidFill>
              </a:rPr>
              <a:t>rt</a:t>
            </a:r>
            <a:r>
              <a:rPr lang="en-US" sz="1800" dirty="0"/>
              <a:t> is a source register for stores, but a destination register for loads</a:t>
            </a:r>
          </a:p>
          <a:p>
            <a:pPr marL="688975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sz="1800" dirty="0">
                <a:solidFill>
                  <a:schemeClr val="accent1"/>
                </a:solidFill>
              </a:rPr>
              <a:t>offset </a:t>
            </a:r>
            <a:r>
              <a:rPr lang="en-US" sz="1800" dirty="0"/>
              <a:t>is used as an increment to the base to get the address</a:t>
            </a:r>
          </a:p>
          <a:p>
            <a:pPr marL="342900" indent="-342900">
              <a:spcBef>
                <a:spcPts val="1200"/>
              </a:spcBef>
            </a:pPr>
            <a:r>
              <a:rPr lang="en-US" sz="2400" dirty="0" smtClean="0"/>
              <a:t>Examples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684480" y="2586714"/>
            <a:ext cx="26693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for( int i=0; i &lt; L; i++)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int v1 = array[i].v1;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int v2 = array[i].v2;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610600" y="2434313"/>
            <a:ext cx="2743200" cy="162560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926080" y="2586714"/>
            <a:ext cx="6339840" cy="802640"/>
            <a:chOff x="1422400" y="1959838"/>
            <a:chExt cx="6339840" cy="802640"/>
          </a:xfrm>
        </p:grpSpPr>
        <p:sp>
          <p:nvSpPr>
            <p:cNvPr id="8" name="Rectangle 7"/>
            <p:cNvSpPr/>
            <p:nvPr/>
          </p:nvSpPr>
          <p:spPr bwMode="auto">
            <a:xfrm>
              <a:off x="142240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nsolas" pitchFamily="49" charset="0"/>
                  <a:cs typeface="Consolas" pitchFamily="49" charset="0"/>
                </a:rPr>
                <a:t>op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47904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nsolas" pitchFamily="49" charset="0"/>
                  <a:cs typeface="Consolas" pitchFamily="49" charset="0"/>
                </a:rPr>
                <a:t>rs</a:t>
              </a:r>
              <a:endParaRPr 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53568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nsolas" pitchFamily="49" charset="0"/>
                  <a:cs typeface="Consolas" pitchFamily="49" charset="0"/>
                </a:rPr>
                <a:t>rt</a:t>
              </a:r>
              <a:endParaRPr 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592320" y="1959838"/>
              <a:ext cx="316992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nsolas" pitchFamily="49" charset="0"/>
                  <a:cs typeface="Consolas" pitchFamily="49" charset="0"/>
                </a:rPr>
                <a:t>offset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42240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>
                  <a:latin typeface="Neo Sans Intel" pitchFamily="34" charset="0"/>
                  <a:cs typeface="Consolas" pitchFamily="49" charset="0"/>
                </a:rPr>
                <a:t>6 bits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47904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53568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64896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>
                  <a:latin typeface="Neo Sans Intel" pitchFamily="34" charset="0"/>
                  <a:cs typeface="Consolas" pitchFamily="49" charset="0"/>
                </a:rPr>
                <a:t>16 bits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2052320" y="5212080"/>
            <a:ext cx="8656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$t1, 0x0004($t2)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Read 4B into $t1 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$t2] + 0004]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32000" y="5595144"/>
            <a:ext cx="8656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$t1, 0x0004($t2)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Write 4B from $t1 into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$t2] + 0004]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011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4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I-type Format for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/>
            <a:r>
              <a:rPr lang="en-US" sz="2400" dirty="0" smtClean="0">
                <a:solidFill>
                  <a:schemeClr val="accent1"/>
                </a:solidFill>
              </a:rPr>
              <a:t>I-type</a:t>
            </a:r>
            <a:r>
              <a:rPr lang="en-US" sz="2400" dirty="0" smtClean="0"/>
              <a:t> format is also used for branches</a:t>
            </a:r>
          </a:p>
          <a:p>
            <a:pPr marL="342900" indent="-342900">
              <a:spcBef>
                <a:spcPts val="1200"/>
              </a:spcBef>
            </a:pPr>
            <a:r>
              <a:rPr lang="en-US" sz="2400" dirty="0" smtClean="0"/>
              <a:t>The target address is calculated as the end address of the branch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(PC+4) </a:t>
            </a:r>
            <a:r>
              <a:rPr lang="en-US" sz="2400" dirty="0" smtClean="0"/>
              <a:t>plus the displacement encoded in the instruction</a:t>
            </a:r>
          </a:p>
          <a:p>
            <a:endParaRPr lang="en-US" sz="2400" dirty="0"/>
          </a:p>
          <a:p>
            <a:pPr marL="342900" indent="-342900"/>
            <a:endParaRPr lang="en-US" sz="2400" dirty="0" smtClean="0"/>
          </a:p>
          <a:p>
            <a:pPr marL="342900" indent="-342900"/>
            <a:r>
              <a:rPr lang="en-US" sz="2400" dirty="0" smtClean="0"/>
              <a:t>This </a:t>
            </a:r>
            <a:r>
              <a:rPr lang="en-US" sz="2400" dirty="0"/>
              <a:t>format includes four different fields</a:t>
            </a:r>
            <a:r>
              <a:rPr lang="en-US" sz="2400" dirty="0" smtClean="0"/>
              <a:t>:</a:t>
            </a:r>
          </a:p>
          <a:p>
            <a:pPr marL="688975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sz="1600" dirty="0" err="1">
                <a:solidFill>
                  <a:schemeClr val="accent1"/>
                </a:solidFill>
              </a:rPr>
              <a:t>rs</a:t>
            </a:r>
            <a:r>
              <a:rPr lang="en-US" sz="1600" dirty="0"/>
              <a:t> and </a:t>
            </a:r>
            <a:r>
              <a:rPr lang="en-US" sz="1600" dirty="0" err="1">
                <a:solidFill>
                  <a:schemeClr val="accent1"/>
                </a:solidFill>
              </a:rPr>
              <a:t>rt</a:t>
            </a:r>
            <a:r>
              <a:rPr lang="en-US" sz="1600" dirty="0"/>
              <a:t> are the first and second source registers</a:t>
            </a:r>
          </a:p>
          <a:p>
            <a:pPr marL="688975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sz="1600" dirty="0">
                <a:solidFill>
                  <a:schemeClr val="accent1"/>
                </a:solidFill>
              </a:rPr>
              <a:t>offset </a:t>
            </a:r>
            <a:r>
              <a:rPr lang="en-US" sz="1600" dirty="0"/>
              <a:t>is specified in terms of words instead of bytes:</a:t>
            </a:r>
          </a:p>
          <a:p>
            <a:pPr lvl="1" indent="0">
              <a:spcBef>
                <a:spcPts val="600"/>
              </a:spcBef>
              <a:buNone/>
            </a:pPr>
            <a:r>
              <a:rPr lang="en-US" sz="1600" dirty="0"/>
              <a:t>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target PC = ( PC + 4) + offset &lt;&lt; 2</a:t>
            </a:r>
          </a:p>
          <a:p>
            <a:pPr marL="342900" indent="-342900">
              <a:spcBef>
                <a:spcPts val="600"/>
              </a:spcBef>
            </a:pPr>
            <a:r>
              <a:rPr lang="en-US" sz="2400" dirty="0" smtClean="0"/>
              <a:t>The </a:t>
            </a:r>
            <a:r>
              <a:rPr lang="en-US" sz="2400" dirty="0"/>
              <a:t>branch condition is calculated depending on </a:t>
            </a:r>
            <a:r>
              <a:rPr lang="en-US" sz="2400" dirty="0" smtClean="0"/>
              <a:t>opcode and source values:</a:t>
            </a:r>
          </a:p>
          <a:p>
            <a:pPr marL="688975" lvl="1" indent="-342900">
              <a:spcBef>
                <a:spcPts val="600"/>
              </a:spcBef>
            </a:pPr>
            <a:r>
              <a:rPr lang="en-US" sz="1600" dirty="0"/>
              <a:t>For example,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1600" dirty="0"/>
              <a:t> write the target address into PC only if its source operands are equal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4481" y="3166561"/>
            <a:ext cx="20922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$t1, $t2, L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$s1, $s0, $0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$t3, $t1, $t1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L: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add $v1, $v0, $v0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610600" y="3014160"/>
            <a:ext cx="2743200" cy="162560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14320" y="2988415"/>
            <a:ext cx="6339840" cy="802640"/>
            <a:chOff x="1422400" y="1959838"/>
            <a:chExt cx="6339840" cy="802640"/>
          </a:xfrm>
        </p:grpSpPr>
        <p:sp>
          <p:nvSpPr>
            <p:cNvPr id="8" name="Rectangle 7"/>
            <p:cNvSpPr/>
            <p:nvPr/>
          </p:nvSpPr>
          <p:spPr bwMode="auto">
            <a:xfrm>
              <a:off x="142240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nsolas" pitchFamily="49" charset="0"/>
                  <a:cs typeface="Consolas" pitchFamily="49" charset="0"/>
                </a:rPr>
                <a:t>op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47904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nsolas" pitchFamily="49" charset="0"/>
                  <a:cs typeface="Consolas" pitchFamily="49" charset="0"/>
                </a:rPr>
                <a:t>rs</a:t>
              </a:r>
              <a:endParaRPr 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53568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nsolas" pitchFamily="49" charset="0"/>
                  <a:cs typeface="Consolas" pitchFamily="49" charset="0"/>
                </a:rPr>
                <a:t>rt</a:t>
              </a:r>
              <a:endParaRPr 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592320" y="1959838"/>
              <a:ext cx="316992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nsolas" pitchFamily="49" charset="0"/>
                  <a:cs typeface="Consolas" pitchFamily="49" charset="0"/>
                </a:rPr>
                <a:t>offset in words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42240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>
                  <a:latin typeface="Neo Sans Intel" pitchFamily="34" charset="0"/>
                  <a:cs typeface="Consolas" pitchFamily="49" charset="0"/>
                </a:rPr>
                <a:t>6 bits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47904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53568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64896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>
                  <a:latin typeface="Neo Sans Intel" pitchFamily="34" charset="0"/>
                  <a:cs typeface="Consolas" pitchFamily="49" charset="0"/>
                </a:rPr>
                <a:t>16 bits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693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J-type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400" dirty="0" smtClean="0">
                <a:solidFill>
                  <a:schemeClr val="accent1"/>
                </a:solidFill>
              </a:rPr>
              <a:t>J-type</a:t>
            </a:r>
            <a:r>
              <a:rPr lang="en-US" sz="2400" dirty="0" smtClean="0"/>
              <a:t> format is used for instructions that do not access any specified register. They are usually unconditional branches (jumps)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/>
          </a:p>
          <a:p>
            <a:pPr marL="342900" indent="-342900"/>
            <a:r>
              <a:rPr lang="en-US" sz="2400" dirty="0" smtClean="0"/>
              <a:t>Unlike I-type branches, the offset is not added, but change the least bits of PC:</a:t>
            </a:r>
          </a:p>
          <a:p>
            <a:pPr marL="0" lvl="1" indent="0">
              <a:spcBef>
                <a:spcPct val="750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target PC = ( PC &amp; 0xf0000000 ) | offset &lt;&lt; 2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26080" y="2907032"/>
            <a:ext cx="6339840" cy="802640"/>
            <a:chOff x="1422400" y="1959838"/>
            <a:chExt cx="6339840" cy="802640"/>
          </a:xfrm>
        </p:grpSpPr>
        <p:sp>
          <p:nvSpPr>
            <p:cNvPr id="5" name="Rectangle 4"/>
            <p:cNvSpPr/>
            <p:nvPr/>
          </p:nvSpPr>
          <p:spPr bwMode="auto">
            <a:xfrm>
              <a:off x="142240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nsolas" pitchFamily="49" charset="0"/>
                  <a:cs typeface="Consolas" pitchFamily="49" charset="0"/>
                </a:rPr>
                <a:t>op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479040" y="1959838"/>
              <a:ext cx="528320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nsolas" pitchFamily="49" charset="0"/>
                  <a:cs typeface="Consolas" pitchFamily="49" charset="0"/>
                </a:rPr>
                <a:t>offset in words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42240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>
                  <a:latin typeface="Neo Sans Intel" pitchFamily="34" charset="0"/>
                  <a:cs typeface="Consolas" pitchFamily="49" charset="0"/>
                </a:rPr>
                <a:t>6 bits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548725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>
                  <a:latin typeface="Neo Sans Intel" pitchFamily="34" charset="0"/>
                  <a:cs typeface="Consolas" pitchFamily="49" charset="0"/>
                </a:rPr>
                <a:t>26 bits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2568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Single-Cycle implementation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16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8499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Single-Cycle Implementation of MIPS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Any </a:t>
            </a:r>
            <a:r>
              <a:rPr lang="en-US" dirty="0" smtClean="0"/>
              <a:t>ISA can </a:t>
            </a:r>
            <a:r>
              <a:rPr lang="en-US" dirty="0"/>
              <a:t>be implemented in many different </a:t>
            </a:r>
            <a:r>
              <a:rPr lang="en-US" dirty="0" smtClean="0"/>
              <a:t>ways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The simplest one is </a:t>
            </a:r>
            <a:r>
              <a:rPr lang="en-US" dirty="0" smtClean="0">
                <a:solidFill>
                  <a:schemeClr val="accent1"/>
                </a:solidFill>
              </a:rPr>
              <a:t>single-cycle implementation</a:t>
            </a:r>
            <a:r>
              <a:rPr lang="en-US" dirty="0" smtClean="0"/>
              <a:t>:</a:t>
            </a:r>
          </a:p>
          <a:p>
            <a:pPr marL="688975" lvl="1" indent="-342900"/>
            <a:r>
              <a:rPr lang="en-US" sz="2000" dirty="0"/>
              <a:t>All operations are executed strongly sequentially</a:t>
            </a:r>
          </a:p>
          <a:p>
            <a:pPr marL="688975" lvl="1" indent="-342900"/>
            <a:r>
              <a:rPr lang="en-US" sz="2000" dirty="0"/>
              <a:t>Execution of an instruction is not started until the previous one is completely executed (no overlapping)</a:t>
            </a:r>
          </a:p>
          <a:p>
            <a:pPr marL="688975" lvl="1" indent="-342900"/>
            <a:r>
              <a:rPr lang="en-US" sz="2000" dirty="0"/>
              <a:t>All instructions take the same amount of time – a single cycle</a:t>
            </a:r>
          </a:p>
          <a:p>
            <a:pPr marL="341313" indent="-341313">
              <a:buFont typeface="Courier New" panose="02070309020205020404" pitchFamily="49" charset="0"/>
              <a:buChar char="o"/>
            </a:pPr>
            <a:r>
              <a:rPr lang="en-US" dirty="0" smtClean="0"/>
              <a:t>For simplicity, only the following instructions will be considered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164540" y="4884270"/>
          <a:ext cx="6216081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176188"/>
                <a:gridCol w="40398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Arithmetic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add,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sub, or, and,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addi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subi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transfer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lw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sw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beq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7652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929" y="-30123"/>
            <a:ext cx="10515600" cy="925290"/>
          </a:xfrm>
        </p:spPr>
        <p:txBody>
          <a:bodyPr/>
          <a:lstStyle/>
          <a:p>
            <a:r>
              <a:rPr lang="en-US" dirty="0" smtClean="0"/>
              <a:t>Instruction Execution Cycle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123440" y="1021052"/>
            <a:ext cx="2316480" cy="7740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+mj-lt"/>
                <a:cs typeface="Arial" pitchFamily="34" charset="0"/>
              </a:rPr>
              <a:t>Fetch Instruction by PC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2123440" y="1819468"/>
            <a:ext cx="2316480" cy="7740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+mj-lt"/>
                <a:cs typeface="Arial" pitchFamily="34" charset="0"/>
              </a:rPr>
              <a:t>Read registers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123440" y="2613142"/>
            <a:ext cx="2316480" cy="7740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+mj-lt"/>
                <a:cs typeface="Arial" pitchFamily="34" charset="0"/>
              </a:rPr>
              <a:t>Process Calculations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123440" y="3406818"/>
            <a:ext cx="2316480" cy="7740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+mj-lt"/>
                <a:cs typeface="Arial" pitchFamily="34" charset="0"/>
              </a:rPr>
              <a:t>Read</a:t>
            </a:r>
            <a:r>
              <a:rPr lang="ru-RU" sz="2000" b="1" dirty="0">
                <a:latin typeface="+mj-lt"/>
                <a:cs typeface="Arial" pitchFamily="34" charset="0"/>
              </a:rPr>
              <a:t>/</a:t>
            </a:r>
            <a:r>
              <a:rPr lang="en-US" sz="2000" b="1" dirty="0">
                <a:latin typeface="+mj-lt"/>
                <a:cs typeface="Arial" pitchFamily="34" charset="0"/>
              </a:rPr>
              <a:t>Write</a:t>
            </a:r>
          </a:p>
          <a:p>
            <a:pPr algn="ctr" eaLnBrk="0" hangingPunct="0"/>
            <a:r>
              <a:rPr lang="en-US" sz="2000" b="1" dirty="0">
                <a:latin typeface="+mj-lt"/>
                <a:cs typeface="Arial" pitchFamily="34" charset="0"/>
              </a:rPr>
              <a:t>Memory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2123440" y="4200495"/>
            <a:ext cx="2316480" cy="7740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+mj-lt"/>
                <a:cs typeface="Arial" pitchFamily="34" charset="0"/>
              </a:rPr>
              <a:t>Write registers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123440" y="5002713"/>
            <a:ext cx="2316480" cy="7740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+mj-lt"/>
                <a:cs typeface="Arial" pitchFamily="34" charset="0"/>
              </a:rPr>
              <a:t>Update PC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3600" y="1031213"/>
            <a:ext cx="553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 instruction from the memory using value stored in the program counter (PC) register as an address.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3600" y="1819469"/>
            <a:ext cx="553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values of registers which are pointed by the instruction as their source operands.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3600" y="2613143"/>
            <a:ext cx="553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an action encoded in the instruction (e.g. addition, subtraction, address calculation, etc.).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3600" y="3406819"/>
            <a:ext cx="590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the result of the calculation into the memory or read the value using the address calculated on the previous step.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3600" y="4200496"/>
            <a:ext cx="553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the result of the calculation or the value read on the previous step into the memory.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73600" y="4921433"/>
            <a:ext cx="5537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the program counter to the next instruction:</a:t>
            </a:r>
          </a:p>
          <a:p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PC = PC + </a:t>
            </a:r>
            <a:r>
              <a:rPr lang="en-US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InstructionLength</a:t>
            </a:r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/>
              <a:t>Or it is a taken branch then:</a:t>
            </a:r>
          </a:p>
          <a:p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PC = PC + </a:t>
            </a:r>
            <a:r>
              <a:rPr lang="en-US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InstructionLength</a:t>
            </a:r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BranchOffset</a:t>
            </a:r>
            <a:endParaRPr lang="en-US" sz="1600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Elbow Connector 17"/>
          <p:cNvCxnSpPr>
            <a:stCxn id="9" idx="2"/>
            <a:endCxn id="4" idx="0"/>
          </p:cNvCxnSpPr>
          <p:nvPr/>
        </p:nvCxnSpPr>
        <p:spPr bwMode="auto">
          <a:xfrm rot="5400000" flipH="1">
            <a:off x="903849" y="3398883"/>
            <a:ext cx="4755661" cy="12700"/>
          </a:xfrm>
          <a:prstGeom prst="bentConnector5">
            <a:avLst>
              <a:gd name="adj1" fmla="val -4807"/>
              <a:gd name="adj2" fmla="val 10920000"/>
              <a:gd name="adj3" fmla="val 104807"/>
            </a:avLst>
          </a:prstGeom>
          <a:solidFill>
            <a:schemeClr val="bg1"/>
          </a:solidFill>
          <a:ln w="28575" cap="rnd" cmpd="sng" algn="ctr">
            <a:solidFill>
              <a:srgbClr val="C00000"/>
            </a:solidFill>
            <a:prstDash val="solid"/>
            <a:round/>
            <a:headEnd type="oval" w="lg" len="lg"/>
            <a:tailEnd type="arrow" w="lg" len="lg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32418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/>
      <p:bldP spid="12" grpId="0"/>
      <p:bldP spid="13" grpId="0"/>
      <p:bldP spid="14" grpId="0"/>
      <p:bldP spid="15" grpId="0"/>
      <p:bldP spid="16" grpId="0"/>
    </p:bld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Fetch</a:t>
            </a:r>
            <a:endParaRPr lang="en-US" dirty="0"/>
          </a:p>
        </p:txBody>
      </p:sp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838200" y="1825625"/>
            <a:ext cx="7054530" cy="4128707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The CPU is always in an infinite loop, fetching instructions from memory and executing them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accent1"/>
                </a:solidFill>
              </a:rPr>
              <a:t>program counter </a:t>
            </a:r>
            <a:r>
              <a:rPr lang="en-US" sz="2000" dirty="0"/>
              <a:t>or </a:t>
            </a:r>
            <a:r>
              <a:rPr lang="en-US" sz="2000" dirty="0">
                <a:solidFill>
                  <a:schemeClr val="accent1"/>
                </a:solidFill>
              </a:rPr>
              <a:t>PC</a:t>
            </a:r>
            <a:r>
              <a:rPr lang="en-US" sz="2000" dirty="0"/>
              <a:t> register holds the address of the current instruction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MIPS instructions are each </a:t>
            </a:r>
            <a:r>
              <a:rPr lang="en-US" sz="2000" dirty="0" smtClean="0"/>
              <a:t>four bytes </a:t>
            </a:r>
            <a:r>
              <a:rPr lang="en-US" sz="2000" dirty="0"/>
              <a:t>long, so the PC should be incremented by </a:t>
            </a:r>
            <a:r>
              <a:rPr lang="en-US" sz="2000" dirty="0" smtClean="0"/>
              <a:t>four to </a:t>
            </a:r>
            <a:r>
              <a:rPr lang="en-US" sz="2000" dirty="0"/>
              <a:t>read the next instruction in sequence</a:t>
            </a:r>
          </a:p>
          <a:p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8920173" y="1825625"/>
            <a:ext cx="1923305" cy="1574605"/>
            <a:chOff x="6695101" y="1397086"/>
            <a:chExt cx="1923305" cy="1574605"/>
          </a:xfrm>
        </p:grpSpPr>
        <p:cxnSp>
          <p:nvCxnSpPr>
            <p:cNvPr id="19" name="Elbow Connector 18"/>
            <p:cNvCxnSpPr>
              <a:stCxn id="12" idx="3"/>
              <a:endCxn id="34" idx="0"/>
            </p:cNvCxnSpPr>
            <p:nvPr/>
          </p:nvCxnSpPr>
          <p:spPr bwMode="auto">
            <a:xfrm flipH="1">
              <a:off x="6731674" y="1916860"/>
              <a:ext cx="1881454" cy="218017"/>
            </a:xfrm>
            <a:prstGeom prst="bentConnector4">
              <a:avLst>
                <a:gd name="adj1" fmla="val -12150"/>
                <a:gd name="adj2" fmla="val -350006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6" name="Oval 25"/>
            <p:cNvSpPr/>
            <p:nvPr/>
          </p:nvSpPr>
          <p:spPr bwMode="auto">
            <a:xfrm>
              <a:off x="6695101" y="289921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28" name="Elbow Connector 27"/>
            <p:cNvCxnSpPr>
              <a:stCxn id="26" idx="5"/>
              <a:endCxn id="29" idx="1"/>
            </p:cNvCxnSpPr>
            <p:nvPr/>
          </p:nvCxnSpPr>
          <p:spPr bwMode="auto">
            <a:xfrm rot="5400000" flipH="1" flipV="1">
              <a:off x="6754810" y="1628355"/>
              <a:ext cx="1334872" cy="1330573"/>
            </a:xfrm>
            <a:prstGeom prst="bentConnector4">
              <a:avLst>
                <a:gd name="adj1" fmla="val 1142"/>
                <a:gd name="adj2" fmla="val 50399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30" name="Group 29"/>
            <p:cNvGrpSpPr/>
            <p:nvPr/>
          </p:nvGrpSpPr>
          <p:grpSpPr>
            <a:xfrm>
              <a:off x="8087533" y="1397086"/>
              <a:ext cx="530873" cy="1050601"/>
              <a:chOff x="5030045" y="2169459"/>
              <a:chExt cx="530873" cy="1050601"/>
            </a:xfrm>
          </p:grpSpPr>
          <p:sp>
            <p:nvSpPr>
              <p:cNvPr id="11" name="Freeform 127"/>
              <p:cNvSpPr>
                <a:spLocks/>
              </p:cNvSpPr>
              <p:nvPr/>
            </p:nvSpPr>
            <p:spPr bwMode="auto">
              <a:xfrm>
                <a:off x="5030045" y="2169459"/>
                <a:ext cx="530873" cy="1050601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189220" y="2604594"/>
                <a:ext cx="36642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</a:rPr>
                  <a:t>Add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030045" y="2313940"/>
                <a:ext cx="11345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030045" y="2921239"/>
                <a:ext cx="11345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7546420" y="206407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+mj-lt"/>
                </a:rPr>
                <a:t>4</a:t>
              </a:r>
            </a:p>
          </p:txBody>
        </p:sp>
        <p:cxnSp>
          <p:nvCxnSpPr>
            <p:cNvPr id="35" name="Straight Arrow Connector 34"/>
            <p:cNvCxnSpPr>
              <a:stCxn id="33" idx="3"/>
              <a:endCxn id="32" idx="1"/>
            </p:cNvCxnSpPr>
            <p:nvPr/>
          </p:nvCxnSpPr>
          <p:spPr bwMode="auto">
            <a:xfrm>
              <a:off x="7835282" y="2233355"/>
              <a:ext cx="252251" cy="15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8655358" y="3845876"/>
            <a:ext cx="2024953" cy="1386326"/>
            <a:chOff x="6404965" y="3417338"/>
            <a:chExt cx="2024953" cy="1386326"/>
          </a:xfrm>
        </p:grpSpPr>
        <p:grpSp>
          <p:nvGrpSpPr>
            <p:cNvPr id="6" name="Group 5"/>
            <p:cNvGrpSpPr/>
            <p:nvPr/>
          </p:nvGrpSpPr>
          <p:grpSpPr>
            <a:xfrm>
              <a:off x="6404965" y="3417338"/>
              <a:ext cx="1550894" cy="1386326"/>
              <a:chOff x="3021106" y="3598050"/>
              <a:chExt cx="1550894" cy="1386326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3021106" y="3598050"/>
                <a:ext cx="1550894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021106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395195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40" name="Straight Arrow Connector 39"/>
            <p:cNvCxnSpPr>
              <a:stCxn id="7" idx="3"/>
            </p:cNvCxnSpPr>
            <p:nvPr/>
          </p:nvCxnSpPr>
          <p:spPr bwMode="auto">
            <a:xfrm>
              <a:off x="7955859" y="3635985"/>
              <a:ext cx="474059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8780480" y="2563416"/>
            <a:ext cx="388497" cy="1282460"/>
            <a:chOff x="6530087" y="2134877"/>
            <a:chExt cx="388497" cy="1282460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 flipH="1">
              <a:off x="6706239" y="2760497"/>
              <a:ext cx="35" cy="20058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5" name="Group 24"/>
            <p:cNvGrpSpPr/>
            <p:nvPr/>
          </p:nvGrpSpPr>
          <p:grpSpPr>
            <a:xfrm>
              <a:off x="6530087" y="2134877"/>
              <a:ext cx="388497" cy="625620"/>
              <a:chOff x="155044" y="1514471"/>
              <a:chExt cx="388497" cy="625620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69720" y="1514471"/>
                <a:ext cx="373821" cy="625620"/>
                <a:chOff x="2979708" y="2694759"/>
                <a:chExt cx="492339" cy="823968"/>
              </a:xfrm>
            </p:grpSpPr>
            <p:sp>
              <p:nvSpPr>
                <p:cNvPr id="34" name="Rectangle 33"/>
                <p:cNvSpPr/>
                <p:nvPr/>
              </p:nvSpPr>
              <p:spPr bwMode="auto">
                <a:xfrm>
                  <a:off x="2991378" y="2694759"/>
                  <a:ext cx="468998" cy="8239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979708" y="2872568"/>
                  <a:ext cx="492339" cy="4053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31" name="Isosceles Triangle 30"/>
              <p:cNvSpPr/>
              <p:nvPr/>
            </p:nvSpPr>
            <p:spPr bwMode="auto">
              <a:xfrm rot="19800000">
                <a:off x="155044" y="1973506"/>
                <a:ext cx="89552" cy="77200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20" name="Straight Arrow Connector 19"/>
            <p:cNvCxnSpPr>
              <a:stCxn id="26" idx="0"/>
            </p:cNvCxnSpPr>
            <p:nvPr/>
          </p:nvCxnSpPr>
          <p:spPr bwMode="auto">
            <a:xfrm>
              <a:off x="6706016" y="2899219"/>
              <a:ext cx="11132" cy="5181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4725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contain material developed </a:t>
            </a:r>
            <a:r>
              <a:rPr lang="en-US" dirty="0" smtClean="0"/>
              <a:t>and copyright </a:t>
            </a:r>
            <a:r>
              <a:rPr lang="en-US" dirty="0"/>
              <a:t>by</a:t>
            </a:r>
            <a:r>
              <a:rPr lang="en-US" dirty="0" smtClean="0"/>
              <a:t>:</a:t>
            </a:r>
          </a:p>
          <a:p>
            <a:pPr marL="574675" indent="-342900"/>
            <a:r>
              <a:rPr lang="en-US" dirty="0" smtClean="0">
                <a:hlinkClick r:id="rId2"/>
              </a:rPr>
              <a:t>Luis </a:t>
            </a:r>
            <a:r>
              <a:rPr lang="en-US" dirty="0" err="1" smtClean="0">
                <a:hlinkClick r:id="rId2"/>
              </a:rPr>
              <a:t>Ceze</a:t>
            </a:r>
            <a:r>
              <a:rPr lang="en-US" dirty="0" smtClean="0"/>
              <a:t> (UW), </a:t>
            </a:r>
            <a:r>
              <a:rPr lang="en-US" dirty="0" smtClean="0">
                <a:hlinkClick r:id="rId3"/>
              </a:rPr>
              <a:t>CS378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L1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L6</a:t>
            </a:r>
            <a:r>
              <a:rPr lang="en-US" dirty="0" smtClean="0"/>
              <a:t> and </a:t>
            </a:r>
            <a:r>
              <a:rPr lang="en-US" dirty="0" smtClean="0">
                <a:hlinkClick r:id="rId6"/>
              </a:rPr>
              <a:t>L8</a:t>
            </a:r>
            <a:r>
              <a:rPr lang="en-US" dirty="0" smtClean="0"/>
              <a:t> </a:t>
            </a:r>
            <a:endParaRPr lang="en-US" dirty="0" smtClean="0">
              <a:hlinkClick r:id="rId7"/>
            </a:endParaRPr>
          </a:p>
        </p:txBody>
      </p:sp>
    </p:spTree>
    <p:extLst>
      <p:ext uri="{BB962C8B-B14F-4D97-AF65-F5344CB8AC3E}">
        <p14:creationId xmlns:p14="http://schemas.microsoft.com/office/powerpoint/2010/main" val="34386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3126206" y="5897499"/>
            <a:ext cx="904721" cy="484516"/>
            <a:chOff x="1602205" y="5907024"/>
            <a:chExt cx="904721" cy="484516"/>
          </a:xfrm>
        </p:grpSpPr>
        <p:sp>
          <p:nvSpPr>
            <p:cNvPr id="31" name="Rectangle 30"/>
            <p:cNvSpPr/>
            <p:nvPr/>
          </p:nvSpPr>
          <p:spPr bwMode="auto">
            <a:xfrm>
              <a:off x="1602205" y="5907024"/>
              <a:ext cx="904721" cy="22014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9050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>
                  <a:latin typeface="Lucida Console" panose="020B0609040504020204" pitchFamily="49" charset="0"/>
                  <a:cs typeface="Consolas" pitchFamily="49" charset="0"/>
                </a:rPr>
                <a:t>op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243755" y="604792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26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1606350" y="604792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31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8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Executing R-Type Arithmetic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902"/>
            <a:ext cx="10515600" cy="4829431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Read an instruction from the instruction memory by the address in PC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source registers, specified by instruction fields </a:t>
            </a:r>
            <a:r>
              <a:rPr lang="en-US" sz="1600" b="1" dirty="0" err="1">
                <a:solidFill>
                  <a:schemeClr val="accent1"/>
                </a:solidFill>
              </a:rPr>
              <a:t>rs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/>
              <a:t>and </a:t>
            </a:r>
            <a:r>
              <a:rPr lang="en-US" sz="1600" b="1" dirty="0" err="1">
                <a:solidFill>
                  <a:schemeClr val="accent1"/>
                </a:solidFill>
              </a:rPr>
              <a:t>rt</a:t>
            </a:r>
            <a:r>
              <a:rPr lang="en-US" sz="1600" dirty="0"/>
              <a:t>, should be read from the register file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ALU performs the desired operation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Its result is stored in the destination register, which is specified by field </a:t>
            </a:r>
            <a:r>
              <a:rPr lang="en-US" sz="1600" b="1" dirty="0" err="1">
                <a:solidFill>
                  <a:schemeClr val="accent1"/>
                </a:solidFill>
              </a:rPr>
              <a:t>rd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/>
              <a:t>of the instruction word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649809" y="5897499"/>
            <a:ext cx="904721" cy="484516"/>
            <a:chOff x="6125808" y="5907024"/>
            <a:chExt cx="904721" cy="484516"/>
          </a:xfrm>
        </p:grpSpPr>
        <p:sp>
          <p:nvSpPr>
            <p:cNvPr id="36" name="Rectangle 35"/>
            <p:cNvSpPr/>
            <p:nvPr/>
          </p:nvSpPr>
          <p:spPr bwMode="auto">
            <a:xfrm>
              <a:off x="6125808" y="5907024"/>
              <a:ext cx="904721" cy="22014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9050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err="1">
                  <a:latin typeface="Lucida Console" panose="020B0609040504020204" pitchFamily="49" charset="0"/>
                  <a:cs typeface="Consolas" pitchFamily="49" charset="0"/>
                </a:rPr>
                <a:t>funct</a:t>
              </a:r>
              <a:endParaRPr lang="en-US" sz="1200" dirty="0">
                <a:latin typeface="Lucida Console" panose="020B0609040504020204" pitchFamily="49" charset="0"/>
                <a:cs typeface="Consolas" pitchFamily="49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832600" y="604792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133428" y="604792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5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745089" y="5897499"/>
            <a:ext cx="904721" cy="484516"/>
            <a:chOff x="5221088" y="5907024"/>
            <a:chExt cx="904721" cy="48451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5221088" y="5907024"/>
              <a:ext cx="904721" cy="22014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9050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err="1">
                  <a:latin typeface="Lucida Console" panose="020B0609040504020204" pitchFamily="49" charset="0"/>
                  <a:cs typeface="Consolas" pitchFamily="49" charset="0"/>
                </a:rPr>
                <a:t>shamt</a:t>
              </a:r>
              <a:endParaRPr lang="en-US" sz="1200" dirty="0">
                <a:latin typeface="Lucida Console" panose="020B0609040504020204" pitchFamily="49" charset="0"/>
                <a:cs typeface="Consolas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5935980" y="604792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5248665" y="604792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10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840368" y="5897499"/>
            <a:ext cx="904721" cy="484516"/>
            <a:chOff x="4316367" y="5907024"/>
            <a:chExt cx="904721" cy="484516"/>
          </a:xfrm>
        </p:grpSpPr>
        <p:sp>
          <p:nvSpPr>
            <p:cNvPr id="34" name="Rectangle 33"/>
            <p:cNvSpPr/>
            <p:nvPr/>
          </p:nvSpPr>
          <p:spPr bwMode="auto">
            <a:xfrm>
              <a:off x="4316367" y="5907024"/>
              <a:ext cx="904721" cy="22014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9050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err="1">
                  <a:latin typeface="Lucida Console" panose="020B0609040504020204" pitchFamily="49" charset="0"/>
                  <a:cs typeface="Consolas" pitchFamily="49" charset="0"/>
                </a:rPr>
                <a:t>rd</a:t>
              </a:r>
              <a:endParaRPr lang="en-US" sz="1200" dirty="0">
                <a:latin typeface="Lucida Console" panose="020B0609040504020204" pitchFamily="49" charset="0"/>
                <a:cs typeface="Consolas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4979118" y="604792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4344118" y="604792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15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678671" y="2985100"/>
            <a:ext cx="1622694" cy="1386326"/>
            <a:chOff x="1738845" y="3229513"/>
            <a:chExt cx="1622694" cy="1386326"/>
          </a:xfrm>
        </p:grpSpPr>
        <p:grpSp>
          <p:nvGrpSpPr>
            <p:cNvPr id="66" name="Group 65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69" name="Rectangle 68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448012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68" name="Straight Arrow Connector 67"/>
            <p:cNvCxnSpPr>
              <a:stCxn id="72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75" name="Group 74"/>
          <p:cNvGrpSpPr/>
          <p:nvPr/>
        </p:nvGrpSpPr>
        <p:grpSpPr>
          <a:xfrm>
            <a:off x="4631902" y="2995977"/>
            <a:ext cx="1552498" cy="1873251"/>
            <a:chOff x="4488424" y="3657632"/>
            <a:chExt cx="1552498" cy="1873251"/>
          </a:xfrm>
        </p:grpSpPr>
        <p:sp>
          <p:nvSpPr>
            <p:cNvPr id="77" name="Rectangle 7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90028" y="3657633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41166" y="5220532"/>
              <a:ext cx="842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Registers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490028" y="4132149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488424" y="466910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register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037353" y="2621645"/>
            <a:ext cx="739305" cy="373726"/>
            <a:chOff x="4262754" y="2858356"/>
            <a:chExt cx="739305" cy="373726"/>
          </a:xfrm>
        </p:grpSpPr>
        <p:sp>
          <p:nvSpPr>
            <p:cNvPr id="96" name="TextBox 95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97" name="Straight Connector 96"/>
            <p:cNvCxnSpPr>
              <a:stCxn id="96" idx="2"/>
              <a:endCxn id="94" idx="0"/>
            </p:cNvCxnSpPr>
            <p:nvPr/>
          </p:nvCxnSpPr>
          <p:spPr bwMode="auto">
            <a:xfrm flipH="1">
              <a:off x="4630544" y="3119966"/>
              <a:ext cx="1863" cy="112116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8" name="Straight Arrow Connector 97"/>
          <p:cNvCxnSpPr>
            <a:stCxn id="85" idx="3"/>
            <a:endCxn id="102" idx="1"/>
          </p:cNvCxnSpPr>
          <p:nvPr/>
        </p:nvCxnSpPr>
        <p:spPr bwMode="auto">
          <a:xfrm>
            <a:off x="6184400" y="3214625"/>
            <a:ext cx="794482" cy="2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99" name="Group 98"/>
          <p:cNvGrpSpPr/>
          <p:nvPr/>
        </p:nvGrpSpPr>
        <p:grpSpPr>
          <a:xfrm>
            <a:off x="6978883" y="2934903"/>
            <a:ext cx="727535" cy="1439797"/>
            <a:chOff x="6728724" y="3121968"/>
            <a:chExt cx="727535" cy="1439797"/>
          </a:xfrm>
        </p:grpSpPr>
        <p:sp>
          <p:nvSpPr>
            <p:cNvPr id="100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728724" y="3392722"/>
              <a:ext cx="3637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latin typeface="+mj-lt"/>
                </a:rPr>
                <a:t>ALU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728724" y="3319972"/>
              <a:ext cx="15548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28724" y="4152246"/>
              <a:ext cx="15548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969760" y="3801019"/>
              <a:ext cx="481419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Result</a:t>
              </a:r>
              <a:endParaRPr lang="en-US" sz="1100" b="1" dirty="0">
                <a:latin typeface="+mj-lt"/>
              </a:endParaRPr>
            </a:p>
          </p:txBody>
        </p:sp>
      </p:grpSp>
      <p:cxnSp>
        <p:nvCxnSpPr>
          <p:cNvPr id="105" name="Elbow Connector 104"/>
          <p:cNvCxnSpPr>
            <a:stCxn id="104" idx="3"/>
            <a:endCxn id="93" idx="1"/>
          </p:cNvCxnSpPr>
          <p:nvPr/>
        </p:nvCxnSpPr>
        <p:spPr bwMode="auto">
          <a:xfrm flipH="1">
            <a:off x="4633507" y="3744758"/>
            <a:ext cx="3067831" cy="909026"/>
          </a:xfrm>
          <a:prstGeom prst="bentConnector5">
            <a:avLst>
              <a:gd name="adj1" fmla="val -7452"/>
              <a:gd name="adj2" fmla="val 207181"/>
              <a:gd name="adj3" fmla="val 107452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06" name="Oval 105"/>
          <p:cNvSpPr/>
          <p:nvPr/>
        </p:nvSpPr>
        <p:spPr bwMode="auto">
          <a:xfrm>
            <a:off x="3267407" y="3174297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07" name="Straight Arrow Connector 106"/>
          <p:cNvCxnSpPr>
            <a:stCxn id="106" idx="6"/>
            <a:endCxn id="82" idx="1"/>
          </p:cNvCxnSpPr>
          <p:nvPr/>
        </p:nvCxnSpPr>
        <p:spPr bwMode="auto">
          <a:xfrm>
            <a:off x="3339880" y="3210533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08" name="Elbow Connector 107"/>
          <p:cNvCxnSpPr>
            <a:stCxn id="106" idx="4"/>
            <a:endCxn id="90" idx="1"/>
          </p:cNvCxnSpPr>
          <p:nvPr/>
        </p:nvCxnSpPr>
        <p:spPr bwMode="auto">
          <a:xfrm rot="16200000" flipH="1">
            <a:off x="3748990" y="2801422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09" name="Elbow Connector 108"/>
          <p:cNvCxnSpPr>
            <a:stCxn id="106" idx="4"/>
            <a:endCxn id="92" idx="1"/>
          </p:cNvCxnSpPr>
          <p:nvPr/>
        </p:nvCxnSpPr>
        <p:spPr bwMode="auto">
          <a:xfrm rot="16200000" flipH="1">
            <a:off x="3479708" y="3070704"/>
            <a:ext cx="976128" cy="132825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3314302" y="2930748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[25-21]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306438" y="3404026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[20-16]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283821" y="3934599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[15-11]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7066593" y="4058731"/>
            <a:ext cx="580608" cy="532039"/>
            <a:chOff x="6598319" y="4283249"/>
            <a:chExt cx="580608" cy="532039"/>
          </a:xfrm>
        </p:grpSpPr>
        <p:sp>
          <p:nvSpPr>
            <p:cNvPr id="114" name="TextBox 113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6" name="TextBox 115"/>
          <p:cNvSpPr txBox="1"/>
          <p:nvPr/>
        </p:nvSpPr>
        <p:spPr>
          <a:xfrm>
            <a:off x="7417637" y="4876245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+mj-lt"/>
              </a:rPr>
              <a:t> </a:t>
            </a:r>
          </a:p>
        </p:txBody>
      </p:sp>
      <p:cxnSp>
        <p:nvCxnSpPr>
          <p:cNvPr id="117" name="Elbow Connector 116"/>
          <p:cNvCxnSpPr>
            <a:stCxn id="91" idx="3"/>
            <a:endCxn id="103" idx="1"/>
          </p:cNvCxnSpPr>
          <p:nvPr/>
        </p:nvCxnSpPr>
        <p:spPr bwMode="auto">
          <a:xfrm>
            <a:off x="6184400" y="3839635"/>
            <a:ext cx="794482" cy="210184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8" name="Group 27"/>
          <p:cNvGrpSpPr/>
          <p:nvPr/>
        </p:nvGrpSpPr>
        <p:grpSpPr>
          <a:xfrm>
            <a:off x="4030927" y="5897499"/>
            <a:ext cx="1809441" cy="484516"/>
            <a:chOff x="2506926" y="5907024"/>
            <a:chExt cx="1809441" cy="484516"/>
          </a:xfrm>
        </p:grpSpPr>
        <p:grpSp>
          <p:nvGrpSpPr>
            <p:cNvPr id="20" name="Group 19"/>
            <p:cNvGrpSpPr/>
            <p:nvPr/>
          </p:nvGrpSpPr>
          <p:grpSpPr>
            <a:xfrm>
              <a:off x="3411646" y="5907024"/>
              <a:ext cx="904721" cy="484516"/>
              <a:chOff x="3411646" y="5907024"/>
              <a:chExt cx="904721" cy="484516"/>
            </a:xfrm>
          </p:grpSpPr>
          <p:sp>
            <p:nvSpPr>
              <p:cNvPr id="46" name="Rectangle 45"/>
              <p:cNvSpPr/>
              <p:nvPr/>
            </p:nvSpPr>
            <p:spPr bwMode="auto">
              <a:xfrm>
                <a:off x="4049478" y="6047920"/>
                <a:ext cx="224190" cy="343620"/>
              </a:xfrm>
              <a:prstGeom prst="rect">
                <a:avLst/>
              </a:prstGeom>
              <a:noFill/>
              <a:ln>
                <a:noFill/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000" dirty="0">
                    <a:latin typeface="Lucida Console" panose="020B0609040504020204" pitchFamily="49" charset="0"/>
                    <a:cs typeface="Consolas" pitchFamily="49" charset="0"/>
                  </a:rPr>
                  <a:t>16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3459087" y="6047920"/>
                <a:ext cx="224190" cy="343620"/>
              </a:xfrm>
              <a:prstGeom prst="rect">
                <a:avLst/>
              </a:prstGeom>
              <a:noFill/>
              <a:ln>
                <a:noFill/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000" dirty="0">
                    <a:latin typeface="Lucida Console" panose="020B0609040504020204" pitchFamily="49" charset="0"/>
                    <a:cs typeface="Consolas" pitchFamily="49" charset="0"/>
                  </a:rPr>
                  <a:t>20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3411646" y="590702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Lucida Console" panose="020B0609040504020204" pitchFamily="49" charset="0"/>
                    <a:cs typeface="Consolas" pitchFamily="49" charset="0"/>
                  </a:rPr>
                  <a:t>rt</a:t>
                </a:r>
                <a:endParaRPr lang="en-US" sz="1200" dirty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506926" y="5907024"/>
              <a:ext cx="904721" cy="484516"/>
              <a:chOff x="2506926" y="5907024"/>
              <a:chExt cx="904721" cy="484516"/>
            </a:xfrm>
          </p:grpSpPr>
          <p:sp>
            <p:nvSpPr>
              <p:cNvPr id="32" name="Rectangle 31"/>
              <p:cNvSpPr/>
              <p:nvPr/>
            </p:nvSpPr>
            <p:spPr bwMode="auto">
              <a:xfrm>
                <a:off x="2506926" y="590702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Lucida Console" panose="020B0609040504020204" pitchFamily="49" charset="0"/>
                    <a:cs typeface="Consolas" pitchFamily="49" charset="0"/>
                  </a:rPr>
                  <a:t>rs</a:t>
                </a:r>
                <a:endParaRPr lang="en-US" sz="1200" dirty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 bwMode="auto">
              <a:xfrm>
                <a:off x="3141587" y="6047920"/>
                <a:ext cx="224190" cy="343620"/>
              </a:xfrm>
              <a:prstGeom prst="rect">
                <a:avLst/>
              </a:prstGeom>
              <a:noFill/>
              <a:ln>
                <a:noFill/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000" dirty="0">
                    <a:latin typeface="Lucida Console" panose="020B0609040504020204" pitchFamily="49" charset="0"/>
                    <a:cs typeface="Consolas" pitchFamily="49" charset="0"/>
                  </a:rPr>
                  <a:t>21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2529447" y="6047920"/>
                <a:ext cx="224190" cy="343620"/>
              </a:xfrm>
              <a:prstGeom prst="rect">
                <a:avLst/>
              </a:prstGeom>
              <a:noFill/>
              <a:ln>
                <a:noFill/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000" dirty="0">
                    <a:latin typeface="Lucida Console" panose="020B0609040504020204" pitchFamily="49" charset="0"/>
                    <a:cs typeface="Consolas" pitchFamily="49" charset="0"/>
                  </a:rPr>
                  <a:t>25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739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" dur="3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10" grpId="0"/>
      <p:bldP spid="111" grpId="0"/>
      <p:bldP spid="112" grpId="0"/>
    </p:bld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283821" y="3256294"/>
            <a:ext cx="1348080" cy="976128"/>
            <a:chOff x="1759821" y="3256294"/>
            <a:chExt cx="1348080" cy="976128"/>
          </a:xfrm>
        </p:grpSpPr>
        <p:cxnSp>
          <p:nvCxnSpPr>
            <p:cNvPr id="16" name="Elbow Connector 15"/>
            <p:cNvCxnSpPr>
              <a:stCxn id="13" idx="4"/>
              <a:endCxn id="123" idx="1"/>
            </p:cNvCxnSpPr>
            <p:nvPr/>
          </p:nvCxnSpPr>
          <p:spPr bwMode="auto">
            <a:xfrm rot="16200000" flipH="1">
              <a:off x="1955708" y="3080228"/>
              <a:ext cx="976128" cy="1328259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782438" y="3413550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[20-16]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59821" y="3944123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[15-11]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89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Executing I-type Arithmetic Instructions</a:t>
            </a:r>
            <a:endParaRPr lang="en-US" dirty="0"/>
          </a:p>
        </p:txBody>
      </p:sp>
      <p:sp>
        <p:nvSpPr>
          <p:cNvPr id="205" name="Content Placeholder 2"/>
          <p:cNvSpPr>
            <a:spLocks noGrp="1"/>
          </p:cNvSpPr>
          <p:nvPr>
            <p:ph idx="1"/>
          </p:nvPr>
        </p:nvSpPr>
        <p:spPr>
          <a:xfrm>
            <a:off x="838200" y="1041955"/>
            <a:ext cx="10515600" cy="4310051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Read an instruction from the instruction memory by the address in PC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1</a:t>
            </a:r>
            <a:r>
              <a:rPr lang="en-US" sz="1600" baseline="30000" dirty="0"/>
              <a:t>st</a:t>
            </a:r>
            <a:r>
              <a:rPr lang="en-US" sz="1600" dirty="0"/>
              <a:t> source register, specified by instruction field </a:t>
            </a:r>
            <a:r>
              <a:rPr lang="en-US" sz="1600" b="1" dirty="0" err="1">
                <a:solidFill>
                  <a:schemeClr val="accent1"/>
                </a:solidFill>
              </a:rPr>
              <a:t>rs</a:t>
            </a:r>
            <a:r>
              <a:rPr lang="en-US" sz="1600" dirty="0"/>
              <a:t>, should be read from the register file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signed immediate is extended (from 16 to 32 bits) and directly transferred to ALU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ALU performs the desired operation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Its result is stored in the destination register, which is specified by field </a:t>
            </a:r>
            <a:r>
              <a:rPr lang="en-US" sz="1600" b="1" dirty="0" err="1">
                <a:solidFill>
                  <a:schemeClr val="accent1"/>
                </a:solidFill>
              </a:rPr>
              <a:t>rt</a:t>
            </a:r>
            <a:r>
              <a:rPr lang="en-US" sz="1600" dirty="0">
                <a:solidFill>
                  <a:schemeClr val="accent1"/>
                </a:solidFill>
              </a:rPr>
              <a:t>  </a:t>
            </a:r>
            <a:r>
              <a:rPr lang="en-US" sz="1600" dirty="0"/>
              <a:t>of the instruction word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8671" y="2994625"/>
            <a:ext cx="1622694" cy="1386326"/>
            <a:chOff x="1738845" y="3229513"/>
            <a:chExt cx="1622694" cy="1386326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32" name="Rectangle 131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448012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131" name="Straight Arrow Connector 130"/>
            <p:cNvCxnSpPr>
              <a:stCxn id="134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4631902" y="3005502"/>
            <a:ext cx="1552498" cy="1873251"/>
            <a:chOff x="4488424" y="3657632"/>
            <a:chExt cx="1552498" cy="1873251"/>
          </a:xfrm>
        </p:grpSpPr>
        <p:sp>
          <p:nvSpPr>
            <p:cNvPr id="117" name="Rectangle 11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490028" y="3657633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41166" y="5220532"/>
              <a:ext cx="842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Registers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490028" y="4132149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488424" y="466910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register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37353" y="2631170"/>
            <a:ext cx="739305" cy="393410"/>
            <a:chOff x="4262754" y="2858356"/>
            <a:chExt cx="739305" cy="393410"/>
          </a:xfrm>
        </p:grpSpPr>
        <p:sp>
          <p:nvSpPr>
            <p:cNvPr id="115" name="TextBox 114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16" name="Straight Connector 115"/>
            <p:cNvCxnSpPr>
              <a:stCxn id="115" idx="2"/>
              <a:endCxn id="125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" name="Straight Arrow Connector 8"/>
          <p:cNvCxnSpPr>
            <a:stCxn id="119" idx="3"/>
            <a:endCxn id="111" idx="1"/>
          </p:cNvCxnSpPr>
          <p:nvPr/>
        </p:nvCxnSpPr>
        <p:spPr bwMode="auto">
          <a:xfrm>
            <a:off x="6184401" y="3224149"/>
            <a:ext cx="804451" cy="32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0" name="Group 9"/>
          <p:cNvGrpSpPr/>
          <p:nvPr/>
        </p:nvGrpSpPr>
        <p:grpSpPr>
          <a:xfrm>
            <a:off x="6978883" y="2909793"/>
            <a:ext cx="727535" cy="1439797"/>
            <a:chOff x="6728724" y="3121968"/>
            <a:chExt cx="727535" cy="1439797"/>
          </a:xfrm>
        </p:grpSpPr>
        <p:sp>
          <p:nvSpPr>
            <p:cNvPr id="109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728724" y="3392722"/>
              <a:ext cx="3637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latin typeface="+mj-lt"/>
                </a:rPr>
                <a:t>ALU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38693" y="3354980"/>
              <a:ext cx="15548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728724" y="4152246"/>
              <a:ext cx="15548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969760" y="3801019"/>
              <a:ext cx="481419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Result</a:t>
              </a:r>
              <a:endParaRPr lang="en-US" sz="1100" b="1" dirty="0">
                <a:latin typeface="+mj-lt"/>
              </a:endParaRPr>
            </a:p>
          </p:txBody>
        </p:sp>
      </p:grpSp>
      <p:sp>
        <p:nvSpPr>
          <p:cNvPr id="13" name="Oval 12"/>
          <p:cNvSpPr/>
          <p:nvPr/>
        </p:nvSpPr>
        <p:spPr bwMode="auto">
          <a:xfrm>
            <a:off x="3267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5" name="Elbow Connector 14"/>
          <p:cNvCxnSpPr>
            <a:stCxn id="13" idx="4"/>
            <a:endCxn id="121" idx="1"/>
          </p:cNvCxnSpPr>
          <p:nvPr/>
        </p:nvCxnSpPr>
        <p:spPr bwMode="auto">
          <a:xfrm rot="16200000" flipH="1">
            <a:off x="3748990" y="2810947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314302" y="2940273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[25-21]</a:t>
            </a:r>
          </a:p>
        </p:txBody>
      </p:sp>
      <p:cxnSp>
        <p:nvCxnSpPr>
          <p:cNvPr id="14" name="Straight Arrow Connector 13"/>
          <p:cNvCxnSpPr>
            <a:stCxn id="13" idx="6"/>
            <a:endCxn id="118" idx="1"/>
          </p:cNvCxnSpPr>
          <p:nvPr/>
        </p:nvCxnSpPr>
        <p:spPr bwMode="auto">
          <a:xfrm>
            <a:off x="3339880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0" name="Group 19"/>
          <p:cNvGrpSpPr/>
          <p:nvPr/>
        </p:nvGrpSpPr>
        <p:grpSpPr>
          <a:xfrm>
            <a:off x="7066593" y="4068256"/>
            <a:ext cx="580608" cy="532039"/>
            <a:chOff x="6598319" y="4283249"/>
            <a:chExt cx="580608" cy="532039"/>
          </a:xfrm>
        </p:grpSpPr>
        <p:sp>
          <p:nvSpPr>
            <p:cNvPr id="107" name="TextBox 106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TextBox 34"/>
          <p:cNvSpPr txBox="1"/>
          <p:nvPr/>
        </p:nvSpPr>
        <p:spPr>
          <a:xfrm>
            <a:off x="7417637" y="4885770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+mj-lt"/>
              </a:rPr>
              <a:t> </a:t>
            </a:r>
          </a:p>
        </p:txBody>
      </p:sp>
      <p:cxnSp>
        <p:nvCxnSpPr>
          <p:cNvPr id="32" name="sr2 -&gt; ALU"/>
          <p:cNvCxnSpPr>
            <a:stCxn id="122" idx="3"/>
            <a:endCxn id="112" idx="1"/>
          </p:cNvCxnSpPr>
          <p:nvPr/>
        </p:nvCxnSpPr>
        <p:spPr bwMode="auto">
          <a:xfrm>
            <a:off x="6184400" y="3849161"/>
            <a:ext cx="794482" cy="175549"/>
          </a:xfrm>
          <a:prstGeom prst="bentConnector3">
            <a:avLst>
              <a:gd name="adj1" fmla="val 6869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6" name="Rectangle 35" hidden="1"/>
          <p:cNvSpPr/>
          <p:nvPr/>
        </p:nvSpPr>
        <p:spPr bwMode="auto">
          <a:xfrm>
            <a:off x="1595718" y="2631171"/>
            <a:ext cx="6553200" cy="316899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>
              <a:latin typeface="+mj-lt"/>
              <a:cs typeface="Arial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678671" y="2994625"/>
            <a:ext cx="1622694" cy="1386326"/>
            <a:chOff x="1738845" y="3229513"/>
            <a:chExt cx="1622694" cy="1386326"/>
          </a:xfrm>
        </p:grpSpPr>
        <p:grpSp>
          <p:nvGrpSpPr>
            <p:cNvPr id="78" name="Group 77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80" name="Rectangle 79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448012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79" name="Straight Arrow Connector 78"/>
            <p:cNvCxnSpPr>
              <a:stCxn id="82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sp>
        <p:nvSpPr>
          <p:cNvPr id="90" name="Rectangle 89"/>
          <p:cNvSpPr/>
          <p:nvPr/>
        </p:nvSpPr>
        <p:spPr bwMode="auto">
          <a:xfrm>
            <a:off x="4633506" y="3005502"/>
            <a:ext cx="1550894" cy="18706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633506" y="3005503"/>
            <a:ext cx="7280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j-lt"/>
              </a:rPr>
              <a:t>Read</a:t>
            </a:r>
          </a:p>
          <a:p>
            <a:r>
              <a:rPr lang="en-US" sz="1100" dirty="0">
                <a:latin typeface="+mj-lt"/>
              </a:rPr>
              <a:t>register </a:t>
            </a:r>
            <a:r>
              <a:rPr lang="en-US" sz="1100" b="1" dirty="0">
                <a:latin typeface="+mj-lt"/>
              </a:rPr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286250" y="3008706"/>
            <a:ext cx="8981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+mj-lt"/>
              </a:rPr>
              <a:t>Read</a:t>
            </a:r>
          </a:p>
          <a:p>
            <a:pPr algn="r"/>
            <a:r>
              <a:rPr lang="en-US" sz="1100" dirty="0">
                <a:latin typeface="+mj-lt"/>
              </a:rPr>
              <a:t>data </a:t>
            </a:r>
            <a:r>
              <a:rPr lang="en-US" sz="1100" b="1" dirty="0">
                <a:latin typeface="+mj-lt"/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284645" y="4568402"/>
            <a:ext cx="842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Registers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633506" y="3480019"/>
            <a:ext cx="7280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j-lt"/>
              </a:rPr>
              <a:t>Read</a:t>
            </a:r>
          </a:p>
          <a:p>
            <a:r>
              <a:rPr lang="en-US" sz="1100" dirty="0">
                <a:latin typeface="+mj-lt"/>
              </a:rPr>
              <a:t>register </a:t>
            </a:r>
            <a:r>
              <a:rPr lang="en-US" sz="1100" b="1" dirty="0">
                <a:latin typeface="+mj-lt"/>
              </a:rPr>
              <a:t>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286250" y="3633717"/>
            <a:ext cx="8981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+mj-lt"/>
              </a:rPr>
              <a:t>Read</a:t>
            </a:r>
          </a:p>
          <a:p>
            <a:pPr algn="r"/>
            <a:r>
              <a:rPr lang="en-US" sz="1100" dirty="0">
                <a:latin typeface="+mj-lt"/>
              </a:rPr>
              <a:t>data </a:t>
            </a:r>
            <a:r>
              <a:rPr lang="en-US" sz="1100" b="1" dirty="0">
                <a:latin typeface="+mj-lt"/>
              </a:rPr>
              <a:t>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631903" y="4016979"/>
            <a:ext cx="6238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j-lt"/>
              </a:rPr>
              <a:t>Write</a:t>
            </a:r>
          </a:p>
          <a:p>
            <a:r>
              <a:rPr lang="en-US" sz="1100" dirty="0">
                <a:latin typeface="+mj-lt"/>
              </a:rPr>
              <a:t>register</a:t>
            </a:r>
            <a:endParaRPr lang="en-US" sz="1100" b="1" dirty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633506" y="4447866"/>
            <a:ext cx="5068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j-lt"/>
              </a:rPr>
              <a:t>Write</a:t>
            </a:r>
          </a:p>
          <a:p>
            <a:r>
              <a:rPr lang="en-US" sz="1100" dirty="0">
                <a:latin typeface="+mj-lt"/>
              </a:rPr>
              <a:t>data</a:t>
            </a:r>
            <a:endParaRPr lang="en-US" sz="1100" b="1" dirty="0">
              <a:latin typeface="+mj-lt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5338468" y="3014420"/>
            <a:ext cx="133350" cy="133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5037353" y="2631170"/>
            <a:ext cx="739305" cy="393410"/>
            <a:chOff x="4262754" y="2858356"/>
            <a:chExt cx="739305" cy="393410"/>
          </a:xfrm>
        </p:grpSpPr>
        <p:sp>
          <p:nvSpPr>
            <p:cNvPr id="100" name="TextBox 99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01" name="Straight Connector 100"/>
            <p:cNvCxnSpPr>
              <a:stCxn id="100" idx="2"/>
              <a:endCxn id="98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3" name="Elbow Connector 142"/>
          <p:cNvCxnSpPr>
            <a:endCxn id="97" idx="1"/>
          </p:cNvCxnSpPr>
          <p:nvPr/>
        </p:nvCxnSpPr>
        <p:spPr bwMode="auto">
          <a:xfrm flipH="1">
            <a:off x="4633507" y="3735095"/>
            <a:ext cx="3069421" cy="928215"/>
          </a:xfrm>
          <a:prstGeom prst="bentConnector5">
            <a:avLst>
              <a:gd name="adj1" fmla="val -7448"/>
              <a:gd name="adj2" fmla="val 210059"/>
              <a:gd name="adj3" fmla="val 10744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44" name="Oval 143"/>
          <p:cNvSpPr/>
          <p:nvPr/>
        </p:nvSpPr>
        <p:spPr bwMode="auto">
          <a:xfrm>
            <a:off x="3267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45" name="Straight Arrow Connector 144"/>
          <p:cNvCxnSpPr>
            <a:stCxn id="144" idx="6"/>
            <a:endCxn id="91" idx="1"/>
          </p:cNvCxnSpPr>
          <p:nvPr/>
        </p:nvCxnSpPr>
        <p:spPr bwMode="auto">
          <a:xfrm>
            <a:off x="3339880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46" name="Elbow Connector 145"/>
          <p:cNvCxnSpPr>
            <a:stCxn id="144" idx="4"/>
            <a:endCxn id="94" idx="1"/>
          </p:cNvCxnSpPr>
          <p:nvPr/>
        </p:nvCxnSpPr>
        <p:spPr bwMode="auto">
          <a:xfrm rot="16200000" flipH="1">
            <a:off x="3748990" y="2810947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48" name="TextBox 147"/>
          <p:cNvSpPr txBox="1"/>
          <p:nvPr/>
        </p:nvSpPr>
        <p:spPr>
          <a:xfrm>
            <a:off x="3314302" y="2940273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[25-21]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7066593" y="4068256"/>
            <a:ext cx="580608" cy="532039"/>
            <a:chOff x="6598319" y="4283249"/>
            <a:chExt cx="580608" cy="532039"/>
          </a:xfrm>
        </p:grpSpPr>
        <p:sp>
          <p:nvSpPr>
            <p:cNvPr id="152" name="TextBox 151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7" name="TextBox 166"/>
          <p:cNvSpPr txBox="1"/>
          <p:nvPr/>
        </p:nvSpPr>
        <p:spPr>
          <a:xfrm>
            <a:off x="7417637" y="4885770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+mj-lt"/>
              </a:rPr>
              <a:t> 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3303645" y="3256293"/>
            <a:ext cx="3790725" cy="2095712"/>
            <a:chOff x="1779644" y="3256293"/>
            <a:chExt cx="3790725" cy="2095712"/>
          </a:xfrm>
        </p:grpSpPr>
        <p:cxnSp>
          <p:nvCxnSpPr>
            <p:cNvPr id="142" name="Elbow Connector 141"/>
            <p:cNvCxnSpPr>
              <a:stCxn id="95" idx="3"/>
              <a:endCxn id="162" idx="3"/>
            </p:cNvCxnSpPr>
            <p:nvPr/>
          </p:nvCxnSpPr>
          <p:spPr bwMode="auto">
            <a:xfrm flipV="1">
              <a:off x="4660400" y="3848031"/>
              <a:ext cx="454431" cy="1129"/>
            </a:xfrm>
            <a:prstGeom prst="bentConnector3">
              <a:avLst>
                <a:gd name="adj1" fmla="val 53440"/>
              </a:avLst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57" name="Rounded Rectangle 156"/>
            <p:cNvSpPr/>
            <p:nvPr/>
          </p:nvSpPr>
          <p:spPr bwMode="auto">
            <a:xfrm>
              <a:off x="3435075" y="5078121"/>
              <a:ext cx="953678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>
                  <a:solidFill>
                    <a:srgbClr val="FF0000"/>
                  </a:solidFill>
                  <a:latin typeface="+mj-lt"/>
                  <a:cs typeface="Arial" pitchFamily="34" charset="0"/>
                </a:rPr>
                <a:t>Sign extend</a:t>
              </a:r>
            </a:p>
          </p:txBody>
        </p:sp>
        <p:cxnSp>
          <p:nvCxnSpPr>
            <p:cNvPr id="158" name="Elbow Connector 157"/>
            <p:cNvCxnSpPr>
              <a:stCxn id="144" idx="4"/>
              <a:endCxn id="157" idx="1"/>
            </p:cNvCxnSpPr>
            <p:nvPr/>
          </p:nvCxnSpPr>
          <p:spPr bwMode="auto">
            <a:xfrm rot="16200000" flipH="1">
              <a:off x="1627975" y="3407962"/>
              <a:ext cx="1958769" cy="1655432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59" name="TextBox 158"/>
            <p:cNvSpPr txBox="1"/>
            <p:nvPr/>
          </p:nvSpPr>
          <p:spPr>
            <a:xfrm>
              <a:off x="1782438" y="4940107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+mj-lt"/>
                </a:rPr>
                <a:t>I [15-0]</a:t>
              </a: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5109743" y="3701948"/>
              <a:ext cx="180391" cy="643543"/>
              <a:chOff x="3390790" y="3586079"/>
              <a:chExt cx="180391" cy="643543"/>
            </a:xfrm>
          </p:grpSpPr>
          <p:sp>
            <p:nvSpPr>
              <p:cNvPr id="161" name="Trapezoid 160"/>
              <p:cNvSpPr/>
              <p:nvPr/>
            </p:nvSpPr>
            <p:spPr bwMode="auto">
              <a:xfrm rot="5400000">
                <a:off x="3159214" y="3817655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162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FF0000"/>
                    </a:solidFill>
                    <a:latin typeface="+mj-lt"/>
                  </a:rPr>
                  <a:t>0</a:t>
                </a:r>
                <a:endParaRPr lang="en-US" sz="700" dirty="0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163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FF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164" name="Rectangle 160"/>
              <p:cNvSpPr>
                <a:spLocks noChangeArrowheads="1"/>
              </p:cNvSpPr>
              <p:nvPr/>
            </p:nvSpPr>
            <p:spPr bwMode="auto">
              <a:xfrm flipH="1">
                <a:off x="3452770" y="3821794"/>
                <a:ext cx="8015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+mj-lt"/>
                  </a:rPr>
                  <a:t>x</a:t>
                </a:r>
                <a:endParaRPr lang="en-US" sz="500" dirty="0">
                  <a:solidFill>
                    <a:srgbClr val="FF0000"/>
                  </a:solidFill>
                  <a:latin typeface="+mj-lt"/>
                </a:endParaRPr>
              </a:p>
            </p:txBody>
          </p:sp>
        </p:grpSp>
        <p:cxnSp>
          <p:nvCxnSpPr>
            <p:cNvPr id="165" name="Straight Arrow Connector 164"/>
            <p:cNvCxnSpPr>
              <a:stCxn id="161" idx="0"/>
              <a:endCxn id="112" idx="1"/>
            </p:cNvCxnSpPr>
            <p:nvPr/>
          </p:nvCxnSpPr>
          <p:spPr bwMode="auto">
            <a:xfrm>
              <a:off x="5290134" y="4023720"/>
              <a:ext cx="164748" cy="989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66" name="Elbow Connector 165"/>
            <p:cNvCxnSpPr>
              <a:stCxn id="157" idx="3"/>
              <a:endCxn id="163" idx="3"/>
            </p:cNvCxnSpPr>
            <p:nvPr/>
          </p:nvCxnSpPr>
          <p:spPr bwMode="auto">
            <a:xfrm flipV="1">
              <a:off x="4388753" y="4265409"/>
              <a:ext cx="726079" cy="949654"/>
            </a:xfrm>
            <a:prstGeom prst="bentConnector3">
              <a:avLst>
                <a:gd name="adj1" fmla="val 77706"/>
              </a:avLst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68" name="TextBox 167"/>
            <p:cNvSpPr txBox="1"/>
            <p:nvPr/>
          </p:nvSpPr>
          <p:spPr>
            <a:xfrm>
              <a:off x="4981746" y="4578269"/>
              <a:ext cx="5886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ALUSrc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69" name="Straight Connector 168"/>
            <p:cNvCxnSpPr>
              <a:stCxn id="161" idx="3"/>
            </p:cNvCxnSpPr>
            <p:nvPr/>
          </p:nvCxnSpPr>
          <p:spPr bwMode="auto">
            <a:xfrm>
              <a:off x="5199938" y="4297225"/>
              <a:ext cx="0" cy="227189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1" name="Group 50"/>
          <p:cNvGrpSpPr/>
          <p:nvPr/>
        </p:nvGrpSpPr>
        <p:grpSpPr>
          <a:xfrm>
            <a:off x="2353060" y="6061848"/>
            <a:ext cx="6359140" cy="521243"/>
            <a:chOff x="829060" y="6061847"/>
            <a:chExt cx="6359140" cy="521243"/>
          </a:xfrm>
        </p:grpSpPr>
        <p:sp>
          <p:nvSpPr>
            <p:cNvPr id="37" name="Rounded Rectangle 36"/>
            <p:cNvSpPr/>
            <p:nvPr/>
          </p:nvSpPr>
          <p:spPr bwMode="auto">
            <a:xfrm>
              <a:off x="1356360" y="6237438"/>
              <a:ext cx="5831840" cy="264372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dirty="0">
                <a:latin typeface="Lucida Console" panose="020B0609040504020204" pitchFamily="49" charset="0"/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29060" y="6061847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Lucida Console" panose="020B0609040504020204" pitchFamily="49" charset="0"/>
                </a:rPr>
                <a:t>R-type</a:t>
              </a: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2243755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26</a:t>
              </a: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1606350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6832600" y="623947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6133428" y="623947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5935980" y="623947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5248665" y="623947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497911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434411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404947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345908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20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602205" y="6098574"/>
              <a:ext cx="5428324" cy="220144"/>
              <a:chOff x="1602205" y="6098574"/>
              <a:chExt cx="5428324" cy="220144"/>
            </a:xfrm>
          </p:grpSpPr>
          <p:sp>
            <p:nvSpPr>
              <p:cNvPr id="173" name="Rectangle 172"/>
              <p:cNvSpPr/>
              <p:nvPr/>
            </p:nvSpPr>
            <p:spPr bwMode="auto">
              <a:xfrm>
                <a:off x="1602205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>
                    <a:latin typeface="Lucida Console" panose="020B0609040504020204" pitchFamily="49" charset="0"/>
                    <a:cs typeface="Consolas" pitchFamily="49" charset="0"/>
                  </a:rPr>
                  <a:t>op</a:t>
                </a:r>
              </a:p>
            </p:txBody>
          </p:sp>
          <p:sp>
            <p:nvSpPr>
              <p:cNvPr id="177" name="Rectangle 176"/>
              <p:cNvSpPr/>
              <p:nvPr/>
            </p:nvSpPr>
            <p:spPr bwMode="auto">
              <a:xfrm>
                <a:off x="6125808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Lucida Console" panose="020B0609040504020204" pitchFamily="49" charset="0"/>
                    <a:cs typeface="Consolas" pitchFamily="49" charset="0"/>
                  </a:rPr>
                  <a:t>funct</a:t>
                </a:r>
                <a:endParaRPr lang="en-US" sz="1200" dirty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 bwMode="auto">
              <a:xfrm>
                <a:off x="5221088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Lucida Console" panose="020B0609040504020204" pitchFamily="49" charset="0"/>
                    <a:cs typeface="Consolas" pitchFamily="49" charset="0"/>
                  </a:rPr>
                  <a:t>shamt</a:t>
                </a:r>
                <a:endParaRPr lang="en-US" sz="1200" dirty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 bwMode="auto">
              <a:xfrm>
                <a:off x="4316367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Lucida Console" panose="020B0609040504020204" pitchFamily="49" charset="0"/>
                    <a:cs typeface="Consolas" pitchFamily="49" charset="0"/>
                  </a:rPr>
                  <a:t>rd</a:t>
                </a:r>
                <a:endParaRPr lang="en-US" sz="1200" dirty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 bwMode="auto">
              <a:xfrm>
                <a:off x="341164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Lucida Console" panose="020B0609040504020204" pitchFamily="49" charset="0"/>
                    <a:cs typeface="Consolas" pitchFamily="49" charset="0"/>
                  </a:rPr>
                  <a:t>rt</a:t>
                </a:r>
                <a:endParaRPr lang="en-US" sz="1200" dirty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 bwMode="auto">
              <a:xfrm>
                <a:off x="250692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Lucida Console" panose="020B0609040504020204" pitchFamily="49" charset="0"/>
                    <a:cs typeface="Consolas" pitchFamily="49" charset="0"/>
                  </a:rPr>
                  <a:t>rs</a:t>
                </a:r>
                <a:endParaRPr lang="en-US" sz="1200" dirty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92" name="Rectangle 191"/>
            <p:cNvSpPr/>
            <p:nvPr/>
          </p:nvSpPr>
          <p:spPr bwMode="auto">
            <a:xfrm>
              <a:off x="314158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252944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914209" y="6073818"/>
              <a:ext cx="6116320" cy="241266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Lucida Console" panose="020B0609040504020204" pitchFamily="49" charset="0"/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345146" y="5821763"/>
            <a:ext cx="6209385" cy="307777"/>
            <a:chOff x="821145" y="5821762"/>
            <a:chExt cx="6209385" cy="307777"/>
          </a:xfrm>
        </p:grpSpPr>
        <p:grpSp>
          <p:nvGrpSpPr>
            <p:cNvPr id="197" name="Group 196"/>
            <p:cNvGrpSpPr/>
            <p:nvPr/>
          </p:nvGrpSpPr>
          <p:grpSpPr>
            <a:xfrm>
              <a:off x="1602205" y="5874711"/>
              <a:ext cx="5428325" cy="220144"/>
              <a:chOff x="1602205" y="6098574"/>
              <a:chExt cx="5428325" cy="220144"/>
            </a:xfrm>
          </p:grpSpPr>
          <p:sp>
            <p:nvSpPr>
              <p:cNvPr id="198" name="Rectangle 197"/>
              <p:cNvSpPr/>
              <p:nvPr/>
            </p:nvSpPr>
            <p:spPr bwMode="auto">
              <a:xfrm>
                <a:off x="1602205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>
                    <a:latin typeface="Consolas" pitchFamily="49" charset="0"/>
                    <a:cs typeface="Consolas" pitchFamily="49" charset="0"/>
                  </a:rPr>
                  <a:t>op</a:t>
                </a:r>
              </a:p>
            </p:txBody>
          </p:sp>
          <p:sp>
            <p:nvSpPr>
              <p:cNvPr id="199" name="Rectangle 198"/>
              <p:cNvSpPr/>
              <p:nvPr/>
            </p:nvSpPr>
            <p:spPr bwMode="auto">
              <a:xfrm>
                <a:off x="4316368" y="6098574"/>
                <a:ext cx="2714162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Consolas" pitchFamily="49" charset="0"/>
                    <a:cs typeface="Consolas" pitchFamily="49" charset="0"/>
                  </a:rPr>
                  <a:t>imm</a:t>
                </a:r>
                <a:endParaRPr lang="en-US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 bwMode="auto">
              <a:xfrm>
                <a:off x="341164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Consolas" pitchFamily="49" charset="0"/>
                    <a:cs typeface="Consolas" pitchFamily="49" charset="0"/>
                  </a:rPr>
                  <a:t>rt</a:t>
                </a:r>
                <a:endParaRPr lang="en-US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 bwMode="auto">
              <a:xfrm>
                <a:off x="250692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Consolas" pitchFamily="49" charset="0"/>
                    <a:cs typeface="Consolas" pitchFamily="49" charset="0"/>
                  </a:rPr>
                  <a:t>rs</a:t>
                </a:r>
                <a:endParaRPr lang="en-US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04" name="TextBox 203"/>
            <p:cNvSpPr txBox="1"/>
            <p:nvPr/>
          </p:nvSpPr>
          <p:spPr>
            <a:xfrm>
              <a:off x="821145" y="5821762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Lucida Console" panose="020B0609040504020204" pitchFamily="49" charset="0"/>
                </a:rPr>
                <a:t>I-type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281620" y="3269041"/>
            <a:ext cx="1973028" cy="1675544"/>
            <a:chOff x="1759821" y="3256294"/>
            <a:chExt cx="1973028" cy="1675544"/>
          </a:xfrm>
        </p:grpSpPr>
        <p:grpSp>
          <p:nvGrpSpPr>
            <p:cNvPr id="84" name="Group 83"/>
            <p:cNvGrpSpPr/>
            <p:nvPr/>
          </p:nvGrpSpPr>
          <p:grpSpPr>
            <a:xfrm>
              <a:off x="2546317" y="3911755"/>
              <a:ext cx="180391" cy="643543"/>
              <a:chOff x="3390790" y="3616963"/>
              <a:chExt cx="180391" cy="643543"/>
            </a:xfrm>
          </p:grpSpPr>
          <p:sp>
            <p:nvSpPr>
              <p:cNvPr id="85" name="Trapezoid 84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86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FF0000"/>
                    </a:solidFill>
                    <a:latin typeface="+mj-lt"/>
                  </a:rPr>
                  <a:t>0</a:t>
                </a:r>
                <a:endParaRPr lang="en-US" sz="700" dirty="0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87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FF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88" name="Rectangle 160"/>
              <p:cNvSpPr>
                <a:spLocks noChangeArrowheads="1"/>
              </p:cNvSpPr>
              <p:nvPr/>
            </p:nvSpPr>
            <p:spPr bwMode="auto">
              <a:xfrm flipH="1">
                <a:off x="3452770" y="3821794"/>
                <a:ext cx="8015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+mj-lt"/>
                  </a:rPr>
                  <a:t>x</a:t>
                </a:r>
                <a:endParaRPr lang="en-US" sz="500" dirty="0">
                  <a:solidFill>
                    <a:srgbClr val="FF0000"/>
                  </a:solidFill>
                  <a:latin typeface="+mj-lt"/>
                </a:endParaRPr>
              </a:p>
            </p:txBody>
          </p:sp>
        </p:grpSp>
        <p:cxnSp>
          <p:nvCxnSpPr>
            <p:cNvPr id="147" name="Elbow Connector 146"/>
            <p:cNvCxnSpPr>
              <a:stCxn id="144" idx="4"/>
              <a:endCxn id="87" idx="3"/>
            </p:cNvCxnSpPr>
            <p:nvPr/>
          </p:nvCxnSpPr>
          <p:spPr bwMode="auto">
            <a:xfrm rot="16200000" flipH="1">
              <a:off x="1571505" y="3464431"/>
              <a:ext cx="1188038" cy="77176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49" name="TextBox 148"/>
            <p:cNvSpPr txBox="1"/>
            <p:nvPr/>
          </p:nvSpPr>
          <p:spPr>
            <a:xfrm>
              <a:off x="1782438" y="3413550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+mj-lt"/>
                </a:rPr>
                <a:t>I [20-16]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759821" y="4157483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+mj-lt"/>
                </a:rPr>
                <a:t>I [15-11]</a:t>
              </a:r>
            </a:p>
          </p:txBody>
        </p:sp>
        <p:sp>
          <p:nvSpPr>
            <p:cNvPr id="154" name="Oval 153"/>
            <p:cNvSpPr/>
            <p:nvPr/>
          </p:nvSpPr>
          <p:spPr bwMode="auto">
            <a:xfrm>
              <a:off x="2289085" y="3662429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55" name="Elbow Connector 154"/>
            <p:cNvCxnSpPr>
              <a:stCxn id="154" idx="4"/>
              <a:endCxn id="86" idx="3"/>
            </p:cNvCxnSpPr>
            <p:nvPr/>
          </p:nvCxnSpPr>
          <p:spPr bwMode="auto">
            <a:xfrm rot="16200000" flipH="1">
              <a:off x="2292337" y="3767885"/>
              <a:ext cx="292053" cy="226084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56" name="Straight Arrow Connector 155"/>
            <p:cNvCxnSpPr>
              <a:stCxn id="85" idx="0"/>
              <a:endCxn id="96" idx="1"/>
            </p:cNvCxnSpPr>
            <p:nvPr/>
          </p:nvCxnSpPr>
          <p:spPr bwMode="auto">
            <a:xfrm flipV="1">
              <a:off x="2726708" y="4232422"/>
              <a:ext cx="381194" cy="110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70" name="TextBox 169"/>
            <p:cNvSpPr txBox="1"/>
            <p:nvPr/>
          </p:nvSpPr>
          <p:spPr>
            <a:xfrm>
              <a:off x="2230176" y="4670228"/>
              <a:ext cx="5854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RegDst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71" name="Straight Connector 170"/>
            <p:cNvCxnSpPr>
              <a:stCxn id="85" idx="3"/>
            </p:cNvCxnSpPr>
            <p:nvPr/>
          </p:nvCxnSpPr>
          <p:spPr bwMode="auto">
            <a:xfrm flipH="1">
              <a:off x="2636402" y="4507032"/>
              <a:ext cx="110" cy="17471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6" name="TextBox 205"/>
            <p:cNvSpPr txBox="1"/>
            <p:nvPr/>
          </p:nvSpPr>
          <p:spPr>
            <a:xfrm>
              <a:off x="3108960" y="4014216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  <a:latin typeface="+mj-lt"/>
                </a:rPr>
                <a:t>Write</a:t>
              </a:r>
            </a:p>
            <a:p>
              <a:r>
                <a:rPr lang="en-US" sz="1100" dirty="0">
                  <a:solidFill>
                    <a:srgbClr val="FF0000"/>
                  </a:solidFill>
                  <a:latin typeface="+mj-lt"/>
                </a:rPr>
                <a:t>register</a:t>
              </a:r>
              <a:endParaRPr lang="en-US" sz="1100" b="1" dirty="0">
                <a:solidFill>
                  <a:srgbClr val="FF0000"/>
                </a:solidFill>
                <a:latin typeface="+mj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4703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5370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Executing I-type </a:t>
            </a:r>
            <a:r>
              <a:rPr lang="en-US" dirty="0" smtClean="0"/>
              <a:t>Store </a:t>
            </a:r>
            <a:r>
              <a:rPr lang="en-US" dirty="0"/>
              <a:t>Instructions</a:t>
            </a:r>
          </a:p>
        </p:txBody>
      </p:sp>
      <p:sp>
        <p:nvSpPr>
          <p:cNvPr id="190" name="Content Placeholder 2"/>
          <p:cNvSpPr>
            <a:spLocks noGrp="1"/>
          </p:cNvSpPr>
          <p:nvPr>
            <p:ph idx="1"/>
          </p:nvPr>
        </p:nvSpPr>
        <p:spPr>
          <a:xfrm>
            <a:off x="838200" y="1002228"/>
            <a:ext cx="10515600" cy="4952105"/>
          </a:xfrm>
        </p:spPr>
        <p:txBody>
          <a:bodyPr/>
          <a:lstStyle/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Read an instruction from the instruction memory by the address in PC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1</a:t>
            </a:r>
            <a:r>
              <a:rPr lang="en-US" sz="1600" baseline="30000" dirty="0"/>
              <a:t>st</a:t>
            </a:r>
            <a:r>
              <a:rPr lang="en-US" sz="1600" dirty="0"/>
              <a:t> source register (base address), instruction field </a:t>
            </a:r>
            <a:r>
              <a:rPr lang="en-US" sz="1600" b="1" dirty="0" err="1">
                <a:solidFill>
                  <a:schemeClr val="accent1"/>
                </a:solidFill>
              </a:rPr>
              <a:t>rs</a:t>
            </a:r>
            <a:r>
              <a:rPr lang="en-US" sz="1600" dirty="0"/>
              <a:t>, is read from the register file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2</a:t>
            </a:r>
            <a:r>
              <a:rPr lang="en-US" sz="1600" baseline="30000" dirty="0"/>
              <a:t>nd</a:t>
            </a:r>
            <a:r>
              <a:rPr lang="en-US" sz="1600" dirty="0"/>
              <a:t> source register (written value), instruction filed </a:t>
            </a:r>
            <a:r>
              <a:rPr lang="en-US" sz="1600" b="1" dirty="0" err="1">
                <a:solidFill>
                  <a:schemeClr val="accent1"/>
                </a:solidFill>
              </a:rPr>
              <a:t>rt</a:t>
            </a:r>
            <a:r>
              <a:rPr lang="en-US" sz="1600" dirty="0"/>
              <a:t>, is read from the register file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signed displacement is extended (from 16 to 32 bits) and directly transferred to ALU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ALU calculates the effective address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value is written into the memory by the effective address</a:t>
            </a:r>
          </a:p>
        </p:txBody>
      </p:sp>
      <p:grpSp>
        <p:nvGrpSpPr>
          <p:cNvPr id="224" name="Group 223"/>
          <p:cNvGrpSpPr/>
          <p:nvPr/>
        </p:nvGrpSpPr>
        <p:grpSpPr>
          <a:xfrm>
            <a:off x="1678671" y="2631171"/>
            <a:ext cx="6027754" cy="2720835"/>
            <a:chOff x="154671" y="2631170"/>
            <a:chExt cx="6027754" cy="2720835"/>
          </a:xfrm>
        </p:grpSpPr>
        <p:grpSp>
          <p:nvGrpSpPr>
            <p:cNvPr id="5" name="Group 4"/>
            <p:cNvGrpSpPr/>
            <p:nvPr/>
          </p:nvGrpSpPr>
          <p:grpSpPr>
            <a:xfrm>
              <a:off x="154671" y="2994625"/>
              <a:ext cx="1622694" cy="1386326"/>
              <a:chOff x="1738845" y="3229513"/>
              <a:chExt cx="1622694" cy="1386326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1738845" y="3229513"/>
                <a:ext cx="1447262" cy="1386326"/>
                <a:chOff x="3124738" y="3598050"/>
                <a:chExt cx="1447262" cy="1386326"/>
              </a:xfrm>
            </p:grpSpPr>
            <p:sp>
              <p:nvSpPr>
                <p:cNvPr id="132" name="Rectangle 131"/>
                <p:cNvSpPr/>
                <p:nvPr/>
              </p:nvSpPr>
              <p:spPr bwMode="auto">
                <a:xfrm>
                  <a:off x="3126744" y="3598050"/>
                  <a:ext cx="1445256" cy="138632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3124738" y="3598050"/>
                  <a:ext cx="62388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+mj-lt"/>
                    </a:rPr>
                    <a:t>Read</a:t>
                  </a:r>
                </a:p>
                <a:p>
                  <a:r>
                    <a:rPr lang="en-US" sz="1100" dirty="0">
                      <a:latin typeface="+mj-lt"/>
                    </a:rPr>
                    <a:t>address</a:t>
                  </a: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3673849" y="3601253"/>
                  <a:ext cx="89815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>
                      <a:latin typeface="+mj-lt"/>
                    </a:rPr>
                    <a:t>Instruction [31-0]</a:t>
                  </a: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3448012" y="4147773"/>
                  <a:ext cx="80271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Memory</a:t>
                  </a:r>
                </a:p>
              </p:txBody>
            </p:sp>
          </p:grpSp>
          <p:cxnSp>
            <p:nvCxnSpPr>
              <p:cNvPr id="131" name="Straight Arrow Connector 130"/>
              <p:cNvCxnSpPr>
                <a:stCxn id="134" idx="3"/>
              </p:cNvCxnSpPr>
              <p:nvPr/>
            </p:nvCxnSpPr>
            <p:spPr bwMode="auto">
              <a:xfrm>
                <a:off x="3186107" y="3448160"/>
                <a:ext cx="175432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2546317" y="3911755"/>
              <a:ext cx="180391" cy="643543"/>
              <a:chOff x="3390790" y="3616963"/>
              <a:chExt cx="180391" cy="643543"/>
            </a:xfrm>
          </p:grpSpPr>
          <p:sp>
            <p:nvSpPr>
              <p:cNvPr id="126" name="Trapezoid 125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7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+mj-lt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28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129" name="Rectangle 160"/>
              <p:cNvSpPr>
                <a:spLocks noChangeArrowheads="1"/>
              </p:cNvSpPr>
              <p:nvPr/>
            </p:nvSpPr>
            <p:spPr bwMode="auto">
              <a:xfrm flipH="1">
                <a:off x="3452770" y="3821794"/>
                <a:ext cx="8015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107902" y="3005501"/>
              <a:ext cx="1552498" cy="1873251"/>
              <a:chOff x="4488424" y="3657632"/>
              <a:chExt cx="1552498" cy="1873251"/>
            </a:xfrm>
          </p:grpSpPr>
          <p:sp>
            <p:nvSpPr>
              <p:cNvPr id="117" name="Rectangle 116"/>
              <p:cNvSpPr/>
              <p:nvPr/>
            </p:nvSpPr>
            <p:spPr bwMode="auto">
              <a:xfrm>
                <a:off x="4490028" y="3657632"/>
                <a:ext cx="1550894" cy="1870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4490028" y="3657633"/>
                <a:ext cx="72808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register </a:t>
                </a:r>
                <a:r>
                  <a:rPr lang="en-US" sz="1100" b="1" dirty="0">
                    <a:latin typeface="+mj-lt"/>
                  </a:rPr>
                  <a:t>1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5142771" y="3660836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Read</a:t>
                </a:r>
              </a:p>
              <a:p>
                <a:pPr algn="r"/>
                <a:r>
                  <a:rPr lang="en-US" sz="1100" dirty="0">
                    <a:latin typeface="+mj-lt"/>
                  </a:rPr>
                  <a:t>data </a:t>
                </a:r>
                <a:r>
                  <a:rPr lang="en-US" sz="1100" b="1" dirty="0">
                    <a:latin typeface="+mj-lt"/>
                  </a:rPr>
                  <a:t>1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141166" y="5220532"/>
                <a:ext cx="842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Registers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4490028" y="4132149"/>
                <a:ext cx="72808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register </a:t>
                </a:r>
                <a:r>
                  <a:rPr lang="en-US" sz="11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5142771" y="4285847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Read</a:t>
                </a:r>
              </a:p>
              <a:p>
                <a:pPr algn="r"/>
                <a:r>
                  <a:rPr lang="en-US" sz="1100" dirty="0">
                    <a:latin typeface="+mj-lt"/>
                  </a:rPr>
                  <a:t>data </a:t>
                </a:r>
                <a:r>
                  <a:rPr lang="en-US" sz="11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4488424" y="4669109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Write</a:t>
                </a:r>
              </a:p>
              <a:p>
                <a:r>
                  <a:rPr lang="en-US" sz="1100" dirty="0">
                    <a:latin typeface="+mj-lt"/>
                  </a:rPr>
                  <a:t>register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490028" y="5099996"/>
                <a:ext cx="5068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Write</a:t>
                </a:r>
              </a:p>
              <a:p>
                <a:r>
                  <a:rPr lang="en-US" sz="1100" dirty="0">
                    <a:latin typeface="+mj-lt"/>
                  </a:rPr>
                  <a:t>data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5194990" y="3666551"/>
                <a:ext cx="133350" cy="1333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513352" y="2631170"/>
              <a:ext cx="739305" cy="393410"/>
              <a:chOff x="4262754" y="2858356"/>
              <a:chExt cx="739305" cy="393410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4262754" y="2858356"/>
                <a:ext cx="739305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>
                    <a:solidFill>
                      <a:schemeClr val="accent1"/>
                    </a:solidFill>
                    <a:latin typeface="+mj-lt"/>
                  </a:rPr>
                  <a:t>RegWrite</a:t>
                </a:r>
                <a:endParaRPr lang="en-US" sz="11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116" name="Straight Connector 115"/>
              <p:cNvCxnSpPr>
                <a:stCxn id="115" idx="2"/>
                <a:endCxn id="125" idx="0"/>
              </p:cNvCxnSpPr>
              <p:nvPr/>
            </p:nvCxnSpPr>
            <p:spPr bwMode="auto">
              <a:xfrm flipH="1">
                <a:off x="4630545" y="3119966"/>
                <a:ext cx="1862" cy="131800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9" name="Straight Arrow Connector 8"/>
            <p:cNvCxnSpPr>
              <a:stCxn id="119" idx="3"/>
              <a:endCxn id="111" idx="1"/>
            </p:cNvCxnSpPr>
            <p:nvPr/>
          </p:nvCxnSpPr>
          <p:spPr bwMode="auto">
            <a:xfrm flipV="1">
              <a:off x="4660400" y="3220431"/>
              <a:ext cx="794482" cy="37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10" name="Group 9"/>
            <p:cNvGrpSpPr/>
            <p:nvPr/>
          </p:nvGrpSpPr>
          <p:grpSpPr>
            <a:xfrm>
              <a:off x="5454882" y="2938194"/>
              <a:ext cx="727543" cy="1439797"/>
              <a:chOff x="6728724" y="3150370"/>
              <a:chExt cx="727543" cy="1439797"/>
            </a:xfrm>
          </p:grpSpPr>
          <p:sp>
            <p:nvSpPr>
              <p:cNvPr id="109" name="Freeform 127"/>
              <p:cNvSpPr>
                <a:spLocks/>
              </p:cNvSpPr>
              <p:nvPr/>
            </p:nvSpPr>
            <p:spPr bwMode="auto">
              <a:xfrm>
                <a:off x="6728732" y="3150370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6728724" y="3392722"/>
                <a:ext cx="3637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>
                    <a:latin typeface="+mj-lt"/>
                  </a:rPr>
                  <a:t>ALU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6728724" y="3347968"/>
                <a:ext cx="155484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6728724" y="4185803"/>
                <a:ext cx="155484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6969760" y="3801019"/>
                <a:ext cx="481419" cy="261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</a:rPr>
                  <a:t>Result</a:t>
                </a:r>
                <a:endParaRPr lang="en-US" sz="1100" b="1" dirty="0">
                  <a:latin typeface="+mj-lt"/>
                </a:endParaRPr>
              </a:p>
            </p:txBody>
          </p:sp>
        </p:grpSp>
        <p:cxnSp>
          <p:nvCxnSpPr>
            <p:cNvPr id="11" name="Elbow Connector 10"/>
            <p:cNvCxnSpPr>
              <a:stCxn id="122" idx="3"/>
              <a:endCxn id="104" idx="3"/>
            </p:cNvCxnSpPr>
            <p:nvPr/>
          </p:nvCxnSpPr>
          <p:spPr bwMode="auto">
            <a:xfrm flipV="1">
              <a:off x="4660400" y="3848031"/>
              <a:ext cx="454431" cy="1129"/>
            </a:xfrm>
            <a:prstGeom prst="bentConnector3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2" name="Elbow Connector 11"/>
            <p:cNvCxnSpPr>
              <a:stCxn id="113" idx="3"/>
              <a:endCxn id="124" idx="1"/>
            </p:cNvCxnSpPr>
            <p:nvPr/>
          </p:nvCxnSpPr>
          <p:spPr bwMode="auto">
            <a:xfrm flipH="1">
              <a:off x="3109506" y="3719648"/>
              <a:ext cx="3067831" cy="943661"/>
            </a:xfrm>
            <a:prstGeom prst="bentConnector5">
              <a:avLst>
                <a:gd name="adj1" fmla="val -7976"/>
                <a:gd name="adj2" fmla="val 205127"/>
                <a:gd name="adj3" fmla="val 107452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3" name="Oval 12"/>
            <p:cNvSpPr/>
            <p:nvPr/>
          </p:nvSpPr>
          <p:spPr bwMode="auto">
            <a:xfrm>
              <a:off x="1743407" y="3183822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4" name="Straight Arrow Connector 13"/>
            <p:cNvCxnSpPr>
              <a:stCxn id="13" idx="6"/>
              <a:endCxn id="118" idx="1"/>
            </p:cNvCxnSpPr>
            <p:nvPr/>
          </p:nvCxnSpPr>
          <p:spPr bwMode="auto">
            <a:xfrm>
              <a:off x="1815879" y="3220058"/>
              <a:ext cx="1293627" cy="8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5" name="Elbow Connector 14"/>
            <p:cNvCxnSpPr>
              <a:stCxn id="13" idx="4"/>
              <a:endCxn id="121" idx="1"/>
            </p:cNvCxnSpPr>
            <p:nvPr/>
          </p:nvCxnSpPr>
          <p:spPr bwMode="auto">
            <a:xfrm rot="16200000" flipH="1">
              <a:off x="2224990" y="2810946"/>
              <a:ext cx="439168" cy="132986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6" name="Elbow Connector 15"/>
            <p:cNvCxnSpPr>
              <a:stCxn id="13" idx="4"/>
              <a:endCxn id="128" idx="3"/>
            </p:cNvCxnSpPr>
            <p:nvPr/>
          </p:nvCxnSpPr>
          <p:spPr bwMode="auto">
            <a:xfrm rot="16200000" flipH="1">
              <a:off x="1571505" y="3464431"/>
              <a:ext cx="1188038" cy="77176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1790302" y="2940272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[25-21]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82438" y="3413550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[20-16]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59821" y="4157483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[15-11]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542593" y="4068255"/>
              <a:ext cx="580608" cy="532039"/>
              <a:chOff x="6598319" y="4283249"/>
              <a:chExt cx="580608" cy="532039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6598319" y="4553678"/>
                <a:ext cx="5806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chemeClr val="accent1"/>
                    </a:solidFill>
                    <a:latin typeface="+mj-lt"/>
                  </a:rPr>
                  <a:t>ALUop</a:t>
                </a:r>
                <a:endParaRPr lang="en-US" sz="11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 bwMode="auto">
              <a:xfrm flipH="1">
                <a:off x="6967969" y="4283249"/>
                <a:ext cx="32" cy="272672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1" name="Oval 20"/>
            <p:cNvSpPr/>
            <p:nvPr/>
          </p:nvSpPr>
          <p:spPr bwMode="auto">
            <a:xfrm>
              <a:off x="2289085" y="366242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22" name="Elbow Connector 21"/>
            <p:cNvCxnSpPr>
              <a:stCxn id="21" idx="4"/>
              <a:endCxn id="127" idx="3"/>
            </p:cNvCxnSpPr>
            <p:nvPr/>
          </p:nvCxnSpPr>
          <p:spPr bwMode="auto">
            <a:xfrm rot="16200000" flipH="1">
              <a:off x="2292337" y="3767885"/>
              <a:ext cx="292053" cy="226084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3" name="Straight Arrow Connector 22"/>
            <p:cNvCxnSpPr>
              <a:stCxn id="126" idx="0"/>
              <a:endCxn id="123" idx="1"/>
            </p:cNvCxnSpPr>
            <p:nvPr/>
          </p:nvCxnSpPr>
          <p:spPr bwMode="auto">
            <a:xfrm flipV="1">
              <a:off x="2726708" y="4232422"/>
              <a:ext cx="381194" cy="110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4" name="Rounded Rectangle 23"/>
            <p:cNvSpPr/>
            <p:nvPr/>
          </p:nvSpPr>
          <p:spPr bwMode="auto">
            <a:xfrm>
              <a:off x="3435075" y="5078121"/>
              <a:ext cx="953678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>
                  <a:latin typeface="+mj-lt"/>
                  <a:cs typeface="Arial" pitchFamily="34" charset="0"/>
                </a:rPr>
                <a:t>Sign extend</a:t>
              </a:r>
            </a:p>
          </p:txBody>
        </p:sp>
        <p:cxnSp>
          <p:nvCxnSpPr>
            <p:cNvPr id="25" name="Elbow Connector 24"/>
            <p:cNvCxnSpPr>
              <a:stCxn id="13" idx="4"/>
              <a:endCxn id="24" idx="1"/>
            </p:cNvCxnSpPr>
            <p:nvPr/>
          </p:nvCxnSpPr>
          <p:spPr bwMode="auto">
            <a:xfrm rot="16200000" flipH="1">
              <a:off x="1627975" y="3407962"/>
              <a:ext cx="1958769" cy="1655432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1782438" y="4940107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[15-0]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109743" y="3732832"/>
              <a:ext cx="180391" cy="643543"/>
              <a:chOff x="3390790" y="3616963"/>
              <a:chExt cx="180391" cy="643543"/>
            </a:xfrm>
          </p:grpSpPr>
          <p:sp>
            <p:nvSpPr>
              <p:cNvPr id="103" name="Trapezoid 102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4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+mj-lt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05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106" name="Rectangle 160"/>
              <p:cNvSpPr>
                <a:spLocks noChangeArrowheads="1"/>
              </p:cNvSpPr>
              <p:nvPr/>
            </p:nvSpPr>
            <p:spPr bwMode="auto">
              <a:xfrm flipH="1">
                <a:off x="3452770" y="3821794"/>
                <a:ext cx="8015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cxnSp>
          <p:nvCxnSpPr>
            <p:cNvPr id="28" name="Straight Arrow Connector 27"/>
            <p:cNvCxnSpPr>
              <a:stCxn id="103" idx="0"/>
              <a:endCxn id="112" idx="1"/>
            </p:cNvCxnSpPr>
            <p:nvPr/>
          </p:nvCxnSpPr>
          <p:spPr bwMode="auto">
            <a:xfrm>
              <a:off x="5290134" y="4054604"/>
              <a:ext cx="164748" cy="366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9" name="Elbow Connector 28"/>
            <p:cNvCxnSpPr>
              <a:stCxn id="24" idx="3"/>
              <a:endCxn id="105" idx="3"/>
            </p:cNvCxnSpPr>
            <p:nvPr/>
          </p:nvCxnSpPr>
          <p:spPr bwMode="auto">
            <a:xfrm flipV="1">
              <a:off x="4388753" y="4265409"/>
              <a:ext cx="726079" cy="949654"/>
            </a:xfrm>
            <a:prstGeom prst="bentConnector3">
              <a:avLst>
                <a:gd name="adj1" fmla="val 77706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5893636" y="4885769"/>
              <a:ext cx="95539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" dirty="0">
                  <a:latin typeface="+mj-lt"/>
                </a:rPr>
                <a:t> 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981746" y="4578269"/>
              <a:ext cx="5886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ALUSrc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76" name="Straight Connector 75"/>
            <p:cNvCxnSpPr>
              <a:stCxn id="103" idx="3"/>
            </p:cNvCxnSpPr>
            <p:nvPr/>
          </p:nvCxnSpPr>
          <p:spPr bwMode="auto">
            <a:xfrm>
              <a:off x="5199938" y="4328109"/>
              <a:ext cx="0" cy="227189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>
              <a:off x="2230176" y="4670228"/>
              <a:ext cx="5854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RegDst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70" name="Straight Connector 69"/>
            <p:cNvCxnSpPr>
              <a:stCxn id="126" idx="3"/>
            </p:cNvCxnSpPr>
            <p:nvPr/>
          </p:nvCxnSpPr>
          <p:spPr bwMode="auto">
            <a:xfrm flipH="1">
              <a:off x="2636402" y="4507032"/>
              <a:ext cx="110" cy="17471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4" name="Group 193"/>
          <p:cNvGrpSpPr/>
          <p:nvPr/>
        </p:nvGrpSpPr>
        <p:grpSpPr>
          <a:xfrm>
            <a:off x="2428306" y="6050198"/>
            <a:ext cx="6283894" cy="532893"/>
            <a:chOff x="904306" y="6050197"/>
            <a:chExt cx="6283894" cy="532893"/>
          </a:xfrm>
        </p:grpSpPr>
        <p:sp>
          <p:nvSpPr>
            <p:cNvPr id="195" name="Rounded Rectangle 194"/>
            <p:cNvSpPr/>
            <p:nvPr/>
          </p:nvSpPr>
          <p:spPr bwMode="auto">
            <a:xfrm>
              <a:off x="1356360" y="6237438"/>
              <a:ext cx="5831840" cy="264372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dirty="0">
                <a:latin typeface="Lucida Console" panose="020B0609040504020204" pitchFamily="49" charset="0"/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904306" y="6050197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Lucida Console" panose="020B0609040504020204" pitchFamily="49" charset="0"/>
                </a:rPr>
                <a:t>R-type</a:t>
              </a: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2243755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26</a:t>
              </a: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1606350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6832600" y="623947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6133428" y="623947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5935980" y="623947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5248665" y="623947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497911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434411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404947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345908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20</a:t>
              </a:r>
            </a:p>
          </p:txBody>
        </p:sp>
        <p:grpSp>
          <p:nvGrpSpPr>
            <p:cNvPr id="207" name="Group 206"/>
            <p:cNvGrpSpPr/>
            <p:nvPr/>
          </p:nvGrpSpPr>
          <p:grpSpPr>
            <a:xfrm>
              <a:off x="1602205" y="6098574"/>
              <a:ext cx="5428324" cy="220144"/>
              <a:chOff x="1602205" y="6098574"/>
              <a:chExt cx="5428324" cy="220144"/>
            </a:xfrm>
          </p:grpSpPr>
          <p:sp>
            <p:nvSpPr>
              <p:cNvPr id="211" name="Rectangle 210"/>
              <p:cNvSpPr/>
              <p:nvPr/>
            </p:nvSpPr>
            <p:spPr bwMode="auto">
              <a:xfrm>
                <a:off x="1602205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>
                    <a:latin typeface="Lucida Console" panose="020B0609040504020204" pitchFamily="49" charset="0"/>
                    <a:cs typeface="Consolas" pitchFamily="49" charset="0"/>
                  </a:rPr>
                  <a:t>op</a:t>
                </a:r>
              </a:p>
            </p:txBody>
          </p:sp>
          <p:sp>
            <p:nvSpPr>
              <p:cNvPr id="212" name="Rectangle 211"/>
              <p:cNvSpPr/>
              <p:nvPr/>
            </p:nvSpPr>
            <p:spPr bwMode="auto">
              <a:xfrm>
                <a:off x="6125808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Lucida Console" panose="020B0609040504020204" pitchFamily="49" charset="0"/>
                    <a:cs typeface="Consolas" pitchFamily="49" charset="0"/>
                  </a:rPr>
                  <a:t>funct</a:t>
                </a:r>
                <a:endParaRPr lang="en-US" sz="1200" dirty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 bwMode="auto">
              <a:xfrm>
                <a:off x="5221088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Lucida Console" panose="020B0609040504020204" pitchFamily="49" charset="0"/>
                    <a:cs typeface="Consolas" pitchFamily="49" charset="0"/>
                  </a:rPr>
                  <a:t>shamt</a:t>
                </a:r>
                <a:endParaRPr lang="en-US" sz="1200" dirty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 bwMode="auto">
              <a:xfrm>
                <a:off x="4316367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Lucida Console" panose="020B0609040504020204" pitchFamily="49" charset="0"/>
                    <a:cs typeface="Consolas" pitchFamily="49" charset="0"/>
                  </a:rPr>
                  <a:t>rd</a:t>
                </a:r>
                <a:endParaRPr lang="en-US" sz="1200" dirty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 bwMode="auto">
              <a:xfrm>
                <a:off x="341164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Lucida Console" panose="020B0609040504020204" pitchFamily="49" charset="0"/>
                    <a:cs typeface="Consolas" pitchFamily="49" charset="0"/>
                  </a:rPr>
                  <a:t>rt</a:t>
                </a:r>
                <a:endParaRPr lang="en-US" sz="1200" dirty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 bwMode="auto">
              <a:xfrm>
                <a:off x="250692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Lucida Console" panose="020B0609040504020204" pitchFamily="49" charset="0"/>
                    <a:cs typeface="Consolas" pitchFamily="49" charset="0"/>
                  </a:rPr>
                  <a:t>rs</a:t>
                </a:r>
                <a:endParaRPr lang="en-US" sz="1200" dirty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08" name="Rectangle 207"/>
            <p:cNvSpPr/>
            <p:nvPr/>
          </p:nvSpPr>
          <p:spPr bwMode="auto">
            <a:xfrm>
              <a:off x="314158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252944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960120" y="6088414"/>
              <a:ext cx="6116320" cy="241266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Lucida Console" panose="020B0609040504020204" pitchFamily="49" charset="0"/>
                <a:cs typeface="Arial" pitchFamily="34" charset="0"/>
              </a:endParaRPr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2367166" y="5817930"/>
            <a:ext cx="6187365" cy="307777"/>
            <a:chOff x="843165" y="5817929"/>
            <a:chExt cx="6187365" cy="307777"/>
          </a:xfrm>
        </p:grpSpPr>
        <p:grpSp>
          <p:nvGrpSpPr>
            <p:cNvPr id="218" name="Group 217"/>
            <p:cNvGrpSpPr/>
            <p:nvPr/>
          </p:nvGrpSpPr>
          <p:grpSpPr>
            <a:xfrm>
              <a:off x="1602205" y="5874711"/>
              <a:ext cx="5428325" cy="220144"/>
              <a:chOff x="1602205" y="6098574"/>
              <a:chExt cx="5428325" cy="220144"/>
            </a:xfrm>
          </p:grpSpPr>
          <p:sp>
            <p:nvSpPr>
              <p:cNvPr id="220" name="Rectangle 219"/>
              <p:cNvSpPr/>
              <p:nvPr/>
            </p:nvSpPr>
            <p:spPr bwMode="auto">
              <a:xfrm>
                <a:off x="1602205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>
                    <a:latin typeface="Lucida Console" panose="020B0609040504020204" pitchFamily="49" charset="0"/>
                    <a:cs typeface="Consolas" pitchFamily="49" charset="0"/>
                  </a:rPr>
                  <a:t>op</a:t>
                </a:r>
              </a:p>
            </p:txBody>
          </p:sp>
          <p:sp>
            <p:nvSpPr>
              <p:cNvPr id="221" name="Rectangle 220"/>
              <p:cNvSpPr/>
              <p:nvPr/>
            </p:nvSpPr>
            <p:spPr bwMode="auto">
              <a:xfrm>
                <a:off x="4316368" y="6098574"/>
                <a:ext cx="2714162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Lucida Console" panose="020B0609040504020204" pitchFamily="49" charset="0"/>
                    <a:cs typeface="Consolas" pitchFamily="49" charset="0"/>
                  </a:rPr>
                  <a:t>displ</a:t>
                </a:r>
                <a:endParaRPr lang="en-US" sz="1200" dirty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 bwMode="auto">
              <a:xfrm>
                <a:off x="341164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Lucida Console" panose="020B0609040504020204" pitchFamily="49" charset="0"/>
                    <a:cs typeface="Consolas" pitchFamily="49" charset="0"/>
                  </a:rPr>
                  <a:t>rt</a:t>
                </a:r>
                <a:endParaRPr lang="en-US" sz="1200" dirty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 bwMode="auto">
              <a:xfrm>
                <a:off x="250692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Lucida Console" panose="020B0609040504020204" pitchFamily="49" charset="0"/>
                    <a:cs typeface="Consolas" pitchFamily="49" charset="0"/>
                  </a:rPr>
                  <a:t>rs</a:t>
                </a:r>
                <a:endParaRPr lang="en-US" sz="1200" dirty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19" name="TextBox 218"/>
            <p:cNvSpPr txBox="1"/>
            <p:nvPr/>
          </p:nvSpPr>
          <p:spPr>
            <a:xfrm>
              <a:off x="843165" y="581792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Lucida Console" panose="020B0609040504020204" pitchFamily="49" charset="0"/>
                </a:rPr>
                <a:t>I-type</a:t>
              </a:r>
            </a:p>
          </p:txBody>
        </p:sp>
      </p:grpSp>
      <p:grpSp>
        <p:nvGrpSpPr>
          <p:cNvPr id="319" name="Group 318"/>
          <p:cNvGrpSpPr/>
          <p:nvPr/>
        </p:nvGrpSpPr>
        <p:grpSpPr>
          <a:xfrm>
            <a:off x="7909118" y="3028047"/>
            <a:ext cx="1816009" cy="1386326"/>
            <a:chOff x="6385117" y="3028047"/>
            <a:chExt cx="1816009" cy="1386326"/>
          </a:xfrm>
        </p:grpSpPr>
        <p:sp>
          <p:nvSpPr>
            <p:cNvPr id="305" name="Rectangle 304"/>
            <p:cNvSpPr/>
            <p:nvPr/>
          </p:nvSpPr>
          <p:spPr bwMode="auto">
            <a:xfrm>
              <a:off x="6755870" y="3028047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rgbClr val="FF0000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7380420" y="4104172"/>
              <a:ext cx="8027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+mj-lt"/>
                </a:rPr>
                <a:t>Memory</a:t>
              </a: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6755870" y="3505305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  <a:latin typeface="+mj-lt"/>
                </a:rPr>
                <a:t>Write</a:t>
              </a:r>
            </a:p>
            <a:p>
              <a:r>
                <a:rPr lang="en-US" sz="1100" dirty="0">
                  <a:solidFill>
                    <a:srgbClr val="FF0000"/>
                  </a:solidFill>
                  <a:latin typeface="+mj-lt"/>
                </a:rPr>
                <a:t>address</a:t>
              </a:r>
            </a:p>
          </p:txBody>
        </p:sp>
        <p:cxnSp>
          <p:nvCxnSpPr>
            <p:cNvPr id="309" name="Straight Arrow Connector 308"/>
            <p:cNvCxnSpPr>
              <a:stCxn id="313" idx="6"/>
              <a:endCxn id="307" idx="1"/>
            </p:cNvCxnSpPr>
            <p:nvPr/>
          </p:nvCxnSpPr>
          <p:spPr bwMode="auto">
            <a:xfrm flipV="1">
              <a:off x="6457589" y="3720749"/>
              <a:ext cx="298281" cy="1646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13" name="Oval 312"/>
            <p:cNvSpPr/>
            <p:nvPr/>
          </p:nvSpPr>
          <p:spPr bwMode="auto">
            <a:xfrm>
              <a:off x="6385117" y="3686159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314" name="Group 313"/>
          <p:cNvGrpSpPr/>
          <p:nvPr/>
        </p:nvGrpSpPr>
        <p:grpSpPr>
          <a:xfrm>
            <a:off x="8597685" y="2631171"/>
            <a:ext cx="811441" cy="396877"/>
            <a:chOff x="4224400" y="2858356"/>
            <a:chExt cx="811441" cy="396877"/>
          </a:xfrm>
        </p:grpSpPr>
        <p:sp>
          <p:nvSpPr>
            <p:cNvPr id="315" name="TextBox 314"/>
            <p:cNvSpPr txBox="1"/>
            <p:nvPr/>
          </p:nvSpPr>
          <p:spPr>
            <a:xfrm>
              <a:off x="4224400" y="2858356"/>
              <a:ext cx="81144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MemWrite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316" name="Straight Connector 315"/>
            <p:cNvCxnSpPr>
              <a:stCxn id="315" idx="2"/>
              <a:endCxn id="305" idx="0"/>
            </p:cNvCxnSpPr>
            <p:nvPr/>
          </p:nvCxnSpPr>
          <p:spPr bwMode="auto">
            <a:xfrm flipH="1">
              <a:off x="4629214" y="3119966"/>
              <a:ext cx="907" cy="13526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20" name="Group 319"/>
          <p:cNvGrpSpPr/>
          <p:nvPr/>
        </p:nvGrpSpPr>
        <p:grpSpPr>
          <a:xfrm>
            <a:off x="6286971" y="3815889"/>
            <a:ext cx="2497763" cy="1131436"/>
            <a:chOff x="4762970" y="3815889"/>
            <a:chExt cx="2497763" cy="1131436"/>
          </a:xfrm>
        </p:grpSpPr>
        <p:sp>
          <p:nvSpPr>
            <p:cNvPr id="310" name="Oval 309"/>
            <p:cNvSpPr/>
            <p:nvPr/>
          </p:nvSpPr>
          <p:spPr bwMode="auto">
            <a:xfrm>
              <a:off x="4762970" y="3815889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311" name="Elbow Connector 310"/>
            <p:cNvCxnSpPr>
              <a:stCxn id="310" idx="4"/>
            </p:cNvCxnSpPr>
            <p:nvPr/>
          </p:nvCxnSpPr>
          <p:spPr bwMode="auto">
            <a:xfrm rot="16200000" flipH="1">
              <a:off x="4816939" y="3870628"/>
              <a:ext cx="1058964" cy="1094430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12" name="Elbow Connector 311"/>
            <p:cNvCxnSpPr>
              <a:endCxn id="308" idx="1"/>
            </p:cNvCxnSpPr>
            <p:nvPr/>
          </p:nvCxnSpPr>
          <p:spPr bwMode="auto">
            <a:xfrm rot="10800000" flipH="1">
              <a:off x="5893635" y="4199047"/>
              <a:ext cx="860227" cy="748278"/>
            </a:xfrm>
            <a:prstGeom prst="bentConnector3">
              <a:avLst>
                <a:gd name="adj1" fmla="val 33661"/>
              </a:avLst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08" name="TextBox 307"/>
            <p:cNvSpPr txBox="1"/>
            <p:nvPr/>
          </p:nvSpPr>
          <p:spPr>
            <a:xfrm>
              <a:off x="6753863" y="3983603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  <a:latin typeface="+mj-lt"/>
                </a:rPr>
                <a:t>Write</a:t>
              </a:r>
            </a:p>
            <a:p>
              <a:r>
                <a:rPr lang="en-US" sz="1100" dirty="0">
                  <a:solidFill>
                    <a:srgbClr val="FF0000"/>
                  </a:solidFill>
                  <a:latin typeface="+mj-lt"/>
                </a:rPr>
                <a:t>data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8507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31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Executing I-type Load Instructions</a:t>
            </a:r>
            <a:endParaRPr lang="en-US" dirty="0"/>
          </a:p>
        </p:txBody>
      </p:sp>
      <p:sp>
        <p:nvSpPr>
          <p:cNvPr id="136" name="Content Placeholder 2"/>
          <p:cNvSpPr>
            <a:spLocks noGrp="1"/>
          </p:cNvSpPr>
          <p:nvPr>
            <p:ph idx="1"/>
          </p:nvPr>
        </p:nvSpPr>
        <p:spPr>
          <a:xfrm>
            <a:off x="838200" y="1005091"/>
            <a:ext cx="10515600" cy="4949242"/>
          </a:xfrm>
        </p:spPr>
        <p:txBody>
          <a:bodyPr/>
          <a:lstStyle/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Read an instruction from the instruction memory by the address in PC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1</a:t>
            </a:r>
            <a:r>
              <a:rPr lang="en-US" sz="1600" baseline="30000" dirty="0"/>
              <a:t>st</a:t>
            </a:r>
            <a:r>
              <a:rPr lang="en-US" sz="1600" dirty="0"/>
              <a:t> source register (base address), instruction field </a:t>
            </a:r>
            <a:r>
              <a:rPr lang="en-US" sz="1600" b="1" dirty="0" err="1">
                <a:solidFill>
                  <a:schemeClr val="accent1"/>
                </a:solidFill>
              </a:rPr>
              <a:t>rs</a:t>
            </a:r>
            <a:r>
              <a:rPr lang="en-US" sz="1600" dirty="0"/>
              <a:t>, is read from the register file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signed displacement is extended (from 16 to 32 bits) and directly transferred to ALU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ALU calculates the effective address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value is read from the memory by the effective address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result is written in the destination register specified by field </a:t>
            </a:r>
            <a:r>
              <a:rPr lang="en-US" sz="1600" b="1" dirty="0" err="1">
                <a:solidFill>
                  <a:schemeClr val="accent1"/>
                </a:solidFill>
              </a:rPr>
              <a:t>rt</a:t>
            </a:r>
            <a:endParaRPr lang="en-US" sz="1600" dirty="0"/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endParaRPr lang="en-US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1678671" y="2994625"/>
            <a:ext cx="1622694" cy="1386326"/>
            <a:chOff x="1738845" y="3229513"/>
            <a:chExt cx="1622694" cy="1386326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32" name="Rectangle 131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448012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131" name="Straight Arrow Connector 130"/>
            <p:cNvCxnSpPr>
              <a:stCxn id="134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4070318" y="3911756"/>
            <a:ext cx="180391" cy="643543"/>
            <a:chOff x="3390790" y="3616963"/>
            <a:chExt cx="180391" cy="643543"/>
          </a:xfrm>
        </p:grpSpPr>
        <p:sp>
          <p:nvSpPr>
            <p:cNvPr id="126" name="Trapezoid 125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7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28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29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31902" y="3005502"/>
            <a:ext cx="1552498" cy="1873251"/>
            <a:chOff x="4488424" y="3657632"/>
            <a:chExt cx="1552498" cy="1873251"/>
          </a:xfrm>
        </p:grpSpPr>
        <p:sp>
          <p:nvSpPr>
            <p:cNvPr id="117" name="Rectangle 11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490028" y="3657633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41166" y="5220532"/>
              <a:ext cx="842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Registers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490028" y="4132149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488424" y="466910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register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37353" y="2631170"/>
            <a:ext cx="739305" cy="393410"/>
            <a:chOff x="4262754" y="2858356"/>
            <a:chExt cx="739305" cy="393410"/>
          </a:xfrm>
        </p:grpSpPr>
        <p:sp>
          <p:nvSpPr>
            <p:cNvPr id="115" name="TextBox 114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16" name="Straight Connector 115"/>
            <p:cNvCxnSpPr>
              <a:stCxn id="115" idx="2"/>
              <a:endCxn id="125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" name="Elbow Connector 10"/>
          <p:cNvCxnSpPr>
            <a:stCxn id="122" idx="3"/>
            <a:endCxn id="104" idx="3"/>
          </p:cNvCxnSpPr>
          <p:nvPr/>
        </p:nvCxnSpPr>
        <p:spPr bwMode="auto">
          <a:xfrm flipV="1">
            <a:off x="6184401" y="3848032"/>
            <a:ext cx="454431" cy="1129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3267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13" idx="6"/>
            <a:endCxn id="118" idx="1"/>
          </p:cNvCxnSpPr>
          <p:nvPr/>
        </p:nvCxnSpPr>
        <p:spPr bwMode="auto">
          <a:xfrm>
            <a:off x="3339880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5" name="Elbow Connector 14"/>
          <p:cNvCxnSpPr>
            <a:stCxn id="13" idx="4"/>
            <a:endCxn id="121" idx="1"/>
          </p:cNvCxnSpPr>
          <p:nvPr/>
        </p:nvCxnSpPr>
        <p:spPr bwMode="auto">
          <a:xfrm rot="16200000" flipH="1">
            <a:off x="3748990" y="2810947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6" name="Elbow Connector 15"/>
          <p:cNvCxnSpPr>
            <a:stCxn id="13" idx="4"/>
            <a:endCxn id="128" idx="3"/>
          </p:cNvCxnSpPr>
          <p:nvPr/>
        </p:nvCxnSpPr>
        <p:spPr bwMode="auto">
          <a:xfrm rot="16200000" flipH="1">
            <a:off x="3095505" y="3464432"/>
            <a:ext cx="1188038" cy="7717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314302" y="2940273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[25-21]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06438" y="3413551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[20-16]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83821" y="4157484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[15-11]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066593" y="4068256"/>
            <a:ext cx="580608" cy="532039"/>
            <a:chOff x="6598319" y="4283249"/>
            <a:chExt cx="580608" cy="532039"/>
          </a:xfrm>
        </p:grpSpPr>
        <p:sp>
          <p:nvSpPr>
            <p:cNvPr id="107" name="TextBox 106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Oval 20"/>
          <p:cNvSpPr/>
          <p:nvPr/>
        </p:nvSpPr>
        <p:spPr bwMode="auto">
          <a:xfrm>
            <a:off x="3813085" y="366242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2" name="Elbow Connector 21"/>
          <p:cNvCxnSpPr>
            <a:stCxn id="21" idx="4"/>
            <a:endCxn id="127" idx="3"/>
          </p:cNvCxnSpPr>
          <p:nvPr/>
        </p:nvCxnSpPr>
        <p:spPr bwMode="auto">
          <a:xfrm rot="16200000" flipH="1">
            <a:off x="3816338" y="3767885"/>
            <a:ext cx="292053" cy="226084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3" name="Straight Arrow Connector 22"/>
          <p:cNvCxnSpPr>
            <a:stCxn id="126" idx="0"/>
            <a:endCxn id="123" idx="1"/>
          </p:cNvCxnSpPr>
          <p:nvPr/>
        </p:nvCxnSpPr>
        <p:spPr bwMode="auto">
          <a:xfrm flipV="1">
            <a:off x="4250708" y="4232423"/>
            <a:ext cx="381194" cy="110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4" name="Rounded Rectangle 23"/>
          <p:cNvSpPr/>
          <p:nvPr/>
        </p:nvSpPr>
        <p:spPr bwMode="auto">
          <a:xfrm>
            <a:off x="4959075" y="5078121"/>
            <a:ext cx="953678" cy="2738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>
                <a:latin typeface="+mj-lt"/>
                <a:cs typeface="Arial" pitchFamily="34" charset="0"/>
              </a:rPr>
              <a:t>Sign extend</a:t>
            </a:r>
          </a:p>
        </p:txBody>
      </p:sp>
      <p:cxnSp>
        <p:nvCxnSpPr>
          <p:cNvPr id="25" name="Elbow Connector 24"/>
          <p:cNvCxnSpPr>
            <a:stCxn id="13" idx="4"/>
            <a:endCxn id="24" idx="1"/>
          </p:cNvCxnSpPr>
          <p:nvPr/>
        </p:nvCxnSpPr>
        <p:spPr bwMode="auto">
          <a:xfrm rot="16200000" flipH="1">
            <a:off x="3151976" y="3407962"/>
            <a:ext cx="1958769" cy="1655432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3306439" y="4940108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[15-0]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633744" y="3732833"/>
            <a:ext cx="180391" cy="643543"/>
            <a:chOff x="3390790" y="3616963"/>
            <a:chExt cx="180391" cy="643543"/>
          </a:xfrm>
        </p:grpSpPr>
        <p:sp>
          <p:nvSpPr>
            <p:cNvPr id="103" name="Trapezoid 10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4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5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06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cxnSp>
        <p:nvCxnSpPr>
          <p:cNvPr id="28" name="Straight Arrow Connector 27"/>
          <p:cNvCxnSpPr>
            <a:stCxn id="103" idx="0"/>
          </p:cNvCxnSpPr>
          <p:nvPr/>
        </p:nvCxnSpPr>
        <p:spPr bwMode="auto">
          <a:xfrm flipV="1">
            <a:off x="6814134" y="4024710"/>
            <a:ext cx="164748" cy="2989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9" name="Elbow Connector 28"/>
          <p:cNvCxnSpPr>
            <a:stCxn id="24" idx="3"/>
            <a:endCxn id="105" idx="3"/>
          </p:cNvCxnSpPr>
          <p:nvPr/>
        </p:nvCxnSpPr>
        <p:spPr bwMode="auto">
          <a:xfrm flipV="1">
            <a:off x="5912754" y="4265409"/>
            <a:ext cx="726079" cy="949654"/>
          </a:xfrm>
          <a:prstGeom prst="bentConnector3">
            <a:avLst>
              <a:gd name="adj1" fmla="val 77986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30" name="Group 29"/>
          <p:cNvGrpSpPr/>
          <p:nvPr/>
        </p:nvGrpSpPr>
        <p:grpSpPr>
          <a:xfrm>
            <a:off x="8277864" y="3028048"/>
            <a:ext cx="1447263" cy="1386443"/>
            <a:chOff x="3124737" y="3598050"/>
            <a:chExt cx="1447263" cy="1386443"/>
          </a:xfrm>
        </p:grpSpPr>
        <p:sp>
          <p:nvSpPr>
            <p:cNvPr id="97" name="Rectangle 96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51294" y="4674175"/>
              <a:ext cx="8027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Memory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126744" y="4073403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address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124737" y="455360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</a:p>
          </p:txBody>
        </p:sp>
      </p:grpSp>
      <p:cxnSp>
        <p:nvCxnSpPr>
          <p:cNvPr id="33" name="Straight Arrow Connector 32"/>
          <p:cNvCxnSpPr>
            <a:endCxn id="101" idx="1"/>
          </p:cNvCxnSpPr>
          <p:nvPr/>
        </p:nvCxnSpPr>
        <p:spPr bwMode="auto">
          <a:xfrm flipV="1">
            <a:off x="7701338" y="3718844"/>
            <a:ext cx="578533" cy="80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6286970" y="381588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17637" y="4885770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+mj-lt"/>
              </a:rPr>
              <a:t> </a:t>
            </a:r>
          </a:p>
        </p:txBody>
      </p:sp>
      <p:cxnSp>
        <p:nvCxnSpPr>
          <p:cNvPr id="36" name="Elbow Connector 35"/>
          <p:cNvCxnSpPr>
            <a:stCxn id="34" idx="4"/>
            <a:endCxn id="35" idx="1"/>
          </p:cNvCxnSpPr>
          <p:nvPr/>
        </p:nvCxnSpPr>
        <p:spPr bwMode="auto">
          <a:xfrm rot="16200000" flipH="1">
            <a:off x="6340939" y="3870628"/>
            <a:ext cx="1058964" cy="10944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37" name="Elbow Connector 36"/>
          <p:cNvCxnSpPr>
            <a:stCxn id="35" idx="1"/>
            <a:endCxn id="102" idx="1"/>
          </p:cNvCxnSpPr>
          <p:nvPr/>
        </p:nvCxnSpPr>
        <p:spPr bwMode="auto">
          <a:xfrm rot="10800000" flipH="1">
            <a:off x="7417636" y="4199047"/>
            <a:ext cx="860227" cy="748278"/>
          </a:xfrm>
          <a:prstGeom prst="bentConnector3">
            <a:avLst>
              <a:gd name="adj1" fmla="val 336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7901497" y="368615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39" name="Elbow Connector 38"/>
          <p:cNvCxnSpPr>
            <a:stCxn id="38" idx="4"/>
            <a:endCxn id="124" idx="1"/>
          </p:cNvCxnSpPr>
          <p:nvPr/>
        </p:nvCxnSpPr>
        <p:spPr bwMode="auto">
          <a:xfrm rot="5400000">
            <a:off x="5833281" y="2558858"/>
            <a:ext cx="904678" cy="3304227"/>
          </a:xfrm>
          <a:prstGeom prst="bentConnector4">
            <a:avLst>
              <a:gd name="adj1" fmla="val 213289"/>
              <a:gd name="adj2" fmla="val 1069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6505747" y="4589699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ALUSrc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76" name="Straight Connector 75"/>
          <p:cNvCxnSpPr>
            <a:stCxn id="103" idx="3"/>
          </p:cNvCxnSpPr>
          <p:nvPr/>
        </p:nvCxnSpPr>
        <p:spPr bwMode="auto">
          <a:xfrm>
            <a:off x="6723938" y="4328110"/>
            <a:ext cx="0" cy="24507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3" name="Group 62"/>
          <p:cNvGrpSpPr/>
          <p:nvPr/>
        </p:nvGrpSpPr>
        <p:grpSpPr>
          <a:xfrm>
            <a:off x="8597685" y="2631171"/>
            <a:ext cx="811441" cy="396877"/>
            <a:chOff x="4224400" y="2858356"/>
            <a:chExt cx="811441" cy="396877"/>
          </a:xfrm>
        </p:grpSpPr>
        <p:sp>
          <p:nvSpPr>
            <p:cNvPr id="73" name="TextBox 72"/>
            <p:cNvSpPr txBox="1"/>
            <p:nvPr/>
          </p:nvSpPr>
          <p:spPr>
            <a:xfrm>
              <a:off x="4224400" y="2858356"/>
              <a:ext cx="81144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MemWrite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74" name="Straight Connector 73"/>
            <p:cNvCxnSpPr>
              <a:stCxn id="73" idx="2"/>
              <a:endCxn id="97" idx="0"/>
            </p:cNvCxnSpPr>
            <p:nvPr/>
          </p:nvCxnSpPr>
          <p:spPr bwMode="auto">
            <a:xfrm flipH="1">
              <a:off x="4629214" y="3119966"/>
              <a:ext cx="907" cy="13526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3754177" y="4670228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RegDst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70" name="Straight Connector 69"/>
          <p:cNvCxnSpPr>
            <a:stCxn id="126" idx="3"/>
          </p:cNvCxnSpPr>
          <p:nvPr/>
        </p:nvCxnSpPr>
        <p:spPr bwMode="auto">
          <a:xfrm>
            <a:off x="4160512" y="4507032"/>
            <a:ext cx="0" cy="18307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7" name="Group 136"/>
          <p:cNvGrpSpPr/>
          <p:nvPr/>
        </p:nvGrpSpPr>
        <p:grpSpPr>
          <a:xfrm>
            <a:off x="2428306" y="6050198"/>
            <a:ext cx="6283894" cy="532893"/>
            <a:chOff x="904306" y="6050197"/>
            <a:chExt cx="6283894" cy="532893"/>
          </a:xfrm>
        </p:grpSpPr>
        <p:sp>
          <p:nvSpPr>
            <p:cNvPr id="138" name="Rounded Rectangle 137"/>
            <p:cNvSpPr/>
            <p:nvPr/>
          </p:nvSpPr>
          <p:spPr bwMode="auto">
            <a:xfrm>
              <a:off x="1356360" y="6237438"/>
              <a:ext cx="5831840" cy="264372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dirty="0">
                <a:latin typeface="Lucida Console" panose="020B0609040504020204" pitchFamily="49" charset="0"/>
                <a:cs typeface="Arial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904306" y="6050197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Lucida Console" panose="020B0609040504020204" pitchFamily="49" charset="0"/>
                </a:rPr>
                <a:t>R-type</a:t>
              </a: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2243755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26</a:t>
              </a: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1606350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6832600" y="623947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6133428" y="623947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5935980" y="623947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5248665" y="623947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497911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434411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404947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345908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20</a:t>
              </a: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1602205" y="6098574"/>
              <a:ext cx="5428324" cy="220144"/>
              <a:chOff x="1602205" y="6098574"/>
              <a:chExt cx="5428324" cy="220144"/>
            </a:xfrm>
          </p:grpSpPr>
          <p:sp>
            <p:nvSpPr>
              <p:cNvPr id="154" name="Rectangle 153"/>
              <p:cNvSpPr/>
              <p:nvPr/>
            </p:nvSpPr>
            <p:spPr bwMode="auto">
              <a:xfrm>
                <a:off x="1602205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>
                    <a:latin typeface="Lucida Console" panose="020B0609040504020204" pitchFamily="49" charset="0"/>
                    <a:cs typeface="Consolas" pitchFamily="49" charset="0"/>
                  </a:rPr>
                  <a:t>op</a:t>
                </a:r>
              </a:p>
            </p:txBody>
          </p:sp>
          <p:sp>
            <p:nvSpPr>
              <p:cNvPr id="155" name="Rectangle 154"/>
              <p:cNvSpPr/>
              <p:nvPr/>
            </p:nvSpPr>
            <p:spPr bwMode="auto">
              <a:xfrm>
                <a:off x="6125808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Lucida Console" panose="020B0609040504020204" pitchFamily="49" charset="0"/>
                    <a:cs typeface="Consolas" pitchFamily="49" charset="0"/>
                  </a:rPr>
                  <a:t>funct</a:t>
                </a:r>
                <a:endParaRPr lang="en-US" sz="1200" dirty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 bwMode="auto">
              <a:xfrm>
                <a:off x="5221088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Lucida Console" panose="020B0609040504020204" pitchFamily="49" charset="0"/>
                    <a:cs typeface="Consolas" pitchFamily="49" charset="0"/>
                  </a:rPr>
                  <a:t>shamt</a:t>
                </a:r>
                <a:endParaRPr lang="en-US" sz="1200" dirty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 bwMode="auto">
              <a:xfrm>
                <a:off x="4316367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Lucida Console" panose="020B0609040504020204" pitchFamily="49" charset="0"/>
                    <a:cs typeface="Consolas" pitchFamily="49" charset="0"/>
                  </a:rPr>
                  <a:t>rd</a:t>
                </a:r>
                <a:endParaRPr lang="en-US" sz="1200" dirty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 bwMode="auto">
              <a:xfrm>
                <a:off x="341164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Lucida Console" panose="020B0609040504020204" pitchFamily="49" charset="0"/>
                    <a:cs typeface="Consolas" pitchFamily="49" charset="0"/>
                  </a:rPr>
                  <a:t>rt</a:t>
                </a:r>
                <a:endParaRPr lang="en-US" sz="1200" dirty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 bwMode="auto">
              <a:xfrm>
                <a:off x="250692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Lucida Console" panose="020B0609040504020204" pitchFamily="49" charset="0"/>
                    <a:cs typeface="Consolas" pitchFamily="49" charset="0"/>
                  </a:rPr>
                  <a:t>rs</a:t>
                </a:r>
                <a:endParaRPr lang="en-US" sz="1200" dirty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51" name="Rectangle 150"/>
            <p:cNvSpPr/>
            <p:nvPr/>
          </p:nvSpPr>
          <p:spPr bwMode="auto">
            <a:xfrm>
              <a:off x="314158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252944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960120" y="6088414"/>
              <a:ext cx="6116320" cy="241266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Lucida Console" panose="020B0609040504020204" pitchFamily="49" charset="0"/>
                <a:cs typeface="Arial" pitchFamily="34" charset="0"/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2367166" y="5822810"/>
            <a:ext cx="6187365" cy="307777"/>
            <a:chOff x="843165" y="5822809"/>
            <a:chExt cx="6187365" cy="307777"/>
          </a:xfrm>
        </p:grpSpPr>
        <p:grpSp>
          <p:nvGrpSpPr>
            <p:cNvPr id="161" name="Group 160"/>
            <p:cNvGrpSpPr/>
            <p:nvPr/>
          </p:nvGrpSpPr>
          <p:grpSpPr>
            <a:xfrm>
              <a:off x="1602205" y="5874711"/>
              <a:ext cx="5428325" cy="220144"/>
              <a:chOff x="1602205" y="6098574"/>
              <a:chExt cx="5428325" cy="220144"/>
            </a:xfrm>
          </p:grpSpPr>
          <p:sp>
            <p:nvSpPr>
              <p:cNvPr id="163" name="Rectangle 162"/>
              <p:cNvSpPr/>
              <p:nvPr/>
            </p:nvSpPr>
            <p:spPr bwMode="auto">
              <a:xfrm>
                <a:off x="1602205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>
                    <a:latin typeface="Lucida Console" panose="020B0609040504020204" pitchFamily="49" charset="0"/>
                    <a:cs typeface="Consolas" pitchFamily="49" charset="0"/>
                  </a:rPr>
                  <a:t>op</a:t>
                </a:r>
              </a:p>
            </p:txBody>
          </p:sp>
          <p:sp>
            <p:nvSpPr>
              <p:cNvPr id="164" name="Rectangle 163"/>
              <p:cNvSpPr/>
              <p:nvPr/>
            </p:nvSpPr>
            <p:spPr bwMode="auto">
              <a:xfrm>
                <a:off x="4316368" y="6098574"/>
                <a:ext cx="2714162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Lucida Console" panose="020B0609040504020204" pitchFamily="49" charset="0"/>
                    <a:cs typeface="Consolas" pitchFamily="49" charset="0"/>
                  </a:rPr>
                  <a:t>displ</a:t>
                </a:r>
                <a:endParaRPr lang="en-US" sz="1200" dirty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 bwMode="auto">
              <a:xfrm>
                <a:off x="341164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Lucida Console" panose="020B0609040504020204" pitchFamily="49" charset="0"/>
                    <a:cs typeface="Consolas" pitchFamily="49" charset="0"/>
                  </a:rPr>
                  <a:t>rt</a:t>
                </a:r>
                <a:endParaRPr lang="en-US" sz="1200" dirty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 bwMode="auto">
              <a:xfrm>
                <a:off x="250692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Lucida Console" panose="020B0609040504020204" pitchFamily="49" charset="0"/>
                    <a:cs typeface="Consolas" pitchFamily="49" charset="0"/>
                  </a:rPr>
                  <a:t>rs</a:t>
                </a:r>
                <a:endParaRPr lang="en-US" sz="1200" dirty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62" name="TextBox 161"/>
            <p:cNvSpPr txBox="1"/>
            <p:nvPr/>
          </p:nvSpPr>
          <p:spPr>
            <a:xfrm>
              <a:off x="843165" y="58228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Lucida Console" panose="020B0609040504020204" pitchFamily="49" charset="0"/>
                </a:rPr>
                <a:t>I-type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1678671" y="2994625"/>
            <a:ext cx="1622694" cy="1386326"/>
            <a:chOff x="1738845" y="3229513"/>
            <a:chExt cx="1622694" cy="1386326"/>
          </a:xfrm>
        </p:grpSpPr>
        <p:grpSp>
          <p:nvGrpSpPr>
            <p:cNvPr id="168" name="Group 167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70" name="Rectangle 169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3448012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169" name="Straight Arrow Connector 168"/>
            <p:cNvCxnSpPr>
              <a:stCxn id="172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174" name="Group 173"/>
          <p:cNvGrpSpPr/>
          <p:nvPr/>
        </p:nvGrpSpPr>
        <p:grpSpPr>
          <a:xfrm>
            <a:off x="4070318" y="3911756"/>
            <a:ext cx="180391" cy="643543"/>
            <a:chOff x="3390790" y="3616963"/>
            <a:chExt cx="180391" cy="643543"/>
          </a:xfrm>
        </p:grpSpPr>
        <p:sp>
          <p:nvSpPr>
            <p:cNvPr id="175" name="Trapezoid 174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6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77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78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4631902" y="3005502"/>
            <a:ext cx="1552498" cy="1873251"/>
            <a:chOff x="4488424" y="3657632"/>
            <a:chExt cx="1552498" cy="1873251"/>
          </a:xfrm>
        </p:grpSpPr>
        <p:sp>
          <p:nvSpPr>
            <p:cNvPr id="180" name="Rectangle 179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490028" y="3657633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141166" y="5220532"/>
              <a:ext cx="842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Registers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4490028" y="4132149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488424" y="466910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register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5037353" y="2631170"/>
            <a:ext cx="739305" cy="393410"/>
            <a:chOff x="4262754" y="2858356"/>
            <a:chExt cx="739305" cy="393410"/>
          </a:xfrm>
        </p:grpSpPr>
        <p:sp>
          <p:nvSpPr>
            <p:cNvPr id="190" name="TextBox 189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91" name="Straight Connector 190"/>
            <p:cNvCxnSpPr>
              <a:stCxn id="190" idx="2"/>
              <a:endCxn id="188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92" name="Straight Arrow Connector 191"/>
          <p:cNvCxnSpPr>
            <a:stCxn id="182" idx="3"/>
            <a:endCxn id="196" idx="1"/>
          </p:cNvCxnSpPr>
          <p:nvPr/>
        </p:nvCxnSpPr>
        <p:spPr bwMode="auto">
          <a:xfrm>
            <a:off x="6184400" y="3224150"/>
            <a:ext cx="794482" cy="430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93" name="Group 192"/>
          <p:cNvGrpSpPr/>
          <p:nvPr/>
        </p:nvGrpSpPr>
        <p:grpSpPr>
          <a:xfrm>
            <a:off x="6978883" y="2909793"/>
            <a:ext cx="727535" cy="1439797"/>
            <a:chOff x="6728724" y="3121968"/>
            <a:chExt cx="727535" cy="1439797"/>
          </a:xfrm>
        </p:grpSpPr>
        <p:sp>
          <p:nvSpPr>
            <p:cNvPr id="194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6728724" y="3392722"/>
              <a:ext cx="3637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latin typeface="+mj-lt"/>
                </a:rPr>
                <a:t>ALU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6728724" y="3355995"/>
              <a:ext cx="15548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728724" y="4181436"/>
              <a:ext cx="15548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6969760" y="3801019"/>
              <a:ext cx="481419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Result</a:t>
              </a:r>
              <a:endParaRPr lang="en-US" sz="1100" b="1" dirty="0">
                <a:latin typeface="+mj-lt"/>
              </a:endParaRPr>
            </a:p>
          </p:txBody>
        </p:sp>
      </p:grpSp>
      <p:cxnSp>
        <p:nvCxnSpPr>
          <p:cNvPr id="199" name="Elbow Connector 198"/>
          <p:cNvCxnSpPr>
            <a:stCxn id="185" idx="3"/>
            <a:endCxn id="219" idx="3"/>
          </p:cNvCxnSpPr>
          <p:nvPr/>
        </p:nvCxnSpPr>
        <p:spPr bwMode="auto">
          <a:xfrm flipV="1">
            <a:off x="6184401" y="3848032"/>
            <a:ext cx="454431" cy="1129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01" name="Oval 200"/>
          <p:cNvSpPr/>
          <p:nvPr/>
        </p:nvSpPr>
        <p:spPr bwMode="auto">
          <a:xfrm>
            <a:off x="3267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02" name="Straight Arrow Connector 201"/>
          <p:cNvCxnSpPr>
            <a:stCxn id="201" idx="6"/>
            <a:endCxn id="181" idx="1"/>
          </p:cNvCxnSpPr>
          <p:nvPr/>
        </p:nvCxnSpPr>
        <p:spPr bwMode="auto">
          <a:xfrm>
            <a:off x="3339880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03" name="Elbow Connector 202"/>
          <p:cNvCxnSpPr>
            <a:stCxn id="201" idx="4"/>
            <a:endCxn id="184" idx="1"/>
          </p:cNvCxnSpPr>
          <p:nvPr/>
        </p:nvCxnSpPr>
        <p:spPr bwMode="auto">
          <a:xfrm rot="16200000" flipH="1">
            <a:off x="3748990" y="2810947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04" name="Elbow Connector 203"/>
          <p:cNvCxnSpPr>
            <a:stCxn id="201" idx="4"/>
            <a:endCxn id="177" idx="3"/>
          </p:cNvCxnSpPr>
          <p:nvPr/>
        </p:nvCxnSpPr>
        <p:spPr bwMode="auto">
          <a:xfrm rot="16200000" flipH="1">
            <a:off x="3095505" y="3464432"/>
            <a:ext cx="1188038" cy="7717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05" name="TextBox 204"/>
          <p:cNvSpPr txBox="1"/>
          <p:nvPr/>
        </p:nvSpPr>
        <p:spPr>
          <a:xfrm>
            <a:off x="3314302" y="2940273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[25-21]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3306438" y="3413551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[20-16]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3283821" y="4157484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[15-11]</a:t>
            </a:r>
          </a:p>
        </p:txBody>
      </p:sp>
      <p:grpSp>
        <p:nvGrpSpPr>
          <p:cNvPr id="208" name="Group 207"/>
          <p:cNvGrpSpPr/>
          <p:nvPr/>
        </p:nvGrpSpPr>
        <p:grpSpPr>
          <a:xfrm>
            <a:off x="7066593" y="4068256"/>
            <a:ext cx="580608" cy="532039"/>
            <a:chOff x="6598319" y="4283249"/>
            <a:chExt cx="580608" cy="532039"/>
          </a:xfrm>
        </p:grpSpPr>
        <p:sp>
          <p:nvSpPr>
            <p:cNvPr id="209" name="TextBox 208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10" name="Straight Connector 209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1" name="Oval 210"/>
          <p:cNvSpPr/>
          <p:nvPr/>
        </p:nvSpPr>
        <p:spPr bwMode="auto">
          <a:xfrm>
            <a:off x="3813085" y="366242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12" name="Elbow Connector 211"/>
          <p:cNvCxnSpPr>
            <a:stCxn id="211" idx="4"/>
            <a:endCxn id="176" idx="3"/>
          </p:cNvCxnSpPr>
          <p:nvPr/>
        </p:nvCxnSpPr>
        <p:spPr bwMode="auto">
          <a:xfrm rot="16200000" flipH="1">
            <a:off x="3816338" y="3767885"/>
            <a:ext cx="292053" cy="226084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13" name="Straight Arrow Connector 212"/>
          <p:cNvCxnSpPr>
            <a:stCxn id="175" idx="0"/>
            <a:endCxn id="186" idx="1"/>
          </p:cNvCxnSpPr>
          <p:nvPr/>
        </p:nvCxnSpPr>
        <p:spPr bwMode="auto">
          <a:xfrm flipV="1">
            <a:off x="4250708" y="4232423"/>
            <a:ext cx="381194" cy="110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4" name="Rounded Rectangle 213"/>
          <p:cNvSpPr/>
          <p:nvPr/>
        </p:nvSpPr>
        <p:spPr bwMode="auto">
          <a:xfrm>
            <a:off x="4959075" y="5078121"/>
            <a:ext cx="953678" cy="2738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>
                <a:latin typeface="+mj-lt"/>
                <a:cs typeface="Arial" pitchFamily="34" charset="0"/>
              </a:rPr>
              <a:t>Sign extend</a:t>
            </a:r>
          </a:p>
        </p:txBody>
      </p:sp>
      <p:cxnSp>
        <p:nvCxnSpPr>
          <p:cNvPr id="215" name="Elbow Connector 214"/>
          <p:cNvCxnSpPr>
            <a:stCxn id="201" idx="4"/>
            <a:endCxn id="214" idx="1"/>
          </p:cNvCxnSpPr>
          <p:nvPr/>
        </p:nvCxnSpPr>
        <p:spPr bwMode="auto">
          <a:xfrm rot="16200000" flipH="1">
            <a:off x="3151976" y="3407962"/>
            <a:ext cx="1958769" cy="1655432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6" name="TextBox 215"/>
          <p:cNvSpPr txBox="1"/>
          <p:nvPr/>
        </p:nvSpPr>
        <p:spPr>
          <a:xfrm>
            <a:off x="3306439" y="4940108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[15-0]</a:t>
            </a:r>
          </a:p>
        </p:txBody>
      </p:sp>
      <p:grpSp>
        <p:nvGrpSpPr>
          <p:cNvPr id="217" name="Group 216"/>
          <p:cNvGrpSpPr/>
          <p:nvPr/>
        </p:nvGrpSpPr>
        <p:grpSpPr>
          <a:xfrm>
            <a:off x="6633744" y="3732833"/>
            <a:ext cx="180391" cy="643543"/>
            <a:chOff x="3390790" y="3616963"/>
            <a:chExt cx="180391" cy="643543"/>
          </a:xfrm>
        </p:grpSpPr>
        <p:sp>
          <p:nvSpPr>
            <p:cNvPr id="218" name="Trapezoid 217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9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20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221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cxnSp>
        <p:nvCxnSpPr>
          <p:cNvPr id="222" name="Straight Arrow Connector 221"/>
          <p:cNvCxnSpPr>
            <a:stCxn id="218" idx="0"/>
            <a:endCxn id="197" idx="1"/>
          </p:cNvCxnSpPr>
          <p:nvPr/>
        </p:nvCxnSpPr>
        <p:spPr bwMode="auto">
          <a:xfrm flipV="1">
            <a:off x="6814134" y="4053900"/>
            <a:ext cx="164748" cy="70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23" name="Elbow Connector 222"/>
          <p:cNvCxnSpPr>
            <a:stCxn id="214" idx="3"/>
            <a:endCxn id="220" idx="3"/>
          </p:cNvCxnSpPr>
          <p:nvPr/>
        </p:nvCxnSpPr>
        <p:spPr bwMode="auto">
          <a:xfrm flipV="1">
            <a:off x="5912754" y="4265409"/>
            <a:ext cx="726079" cy="949654"/>
          </a:xfrm>
          <a:prstGeom prst="bentConnector3">
            <a:avLst>
              <a:gd name="adj1" fmla="val 77986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25" name="Rectangle 224"/>
          <p:cNvSpPr/>
          <p:nvPr/>
        </p:nvSpPr>
        <p:spPr bwMode="auto">
          <a:xfrm>
            <a:off x="8279870" y="3028047"/>
            <a:ext cx="1445256" cy="1386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8904421" y="4104173"/>
            <a:ext cx="802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Memory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8279871" y="3503401"/>
            <a:ext cx="6238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j-lt"/>
              </a:rPr>
              <a:t>Write</a:t>
            </a:r>
          </a:p>
          <a:p>
            <a:r>
              <a:rPr lang="en-US" sz="1100" dirty="0">
                <a:latin typeface="+mj-lt"/>
              </a:rPr>
              <a:t>address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8277863" y="3983604"/>
            <a:ext cx="5068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j-lt"/>
              </a:rPr>
              <a:t>Write</a:t>
            </a:r>
          </a:p>
          <a:p>
            <a:r>
              <a:rPr lang="en-US" sz="1100" dirty="0">
                <a:latin typeface="+mj-lt"/>
              </a:rPr>
              <a:t>data</a:t>
            </a:r>
          </a:p>
        </p:txBody>
      </p:sp>
      <p:cxnSp>
        <p:nvCxnSpPr>
          <p:cNvPr id="237" name="Straight Arrow Connector 236"/>
          <p:cNvCxnSpPr>
            <a:stCxn id="198" idx="3"/>
            <a:endCxn id="229" idx="1"/>
          </p:cNvCxnSpPr>
          <p:nvPr/>
        </p:nvCxnSpPr>
        <p:spPr bwMode="auto">
          <a:xfrm flipV="1">
            <a:off x="7701338" y="3718844"/>
            <a:ext cx="578533" cy="80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38" name="Oval 237"/>
          <p:cNvSpPr/>
          <p:nvPr/>
        </p:nvSpPr>
        <p:spPr bwMode="auto">
          <a:xfrm>
            <a:off x="6286970" y="381588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7417637" y="4885770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+mj-lt"/>
              </a:rPr>
              <a:t> </a:t>
            </a:r>
          </a:p>
        </p:txBody>
      </p:sp>
      <p:cxnSp>
        <p:nvCxnSpPr>
          <p:cNvPr id="240" name="Elbow Connector 239"/>
          <p:cNvCxnSpPr>
            <a:stCxn id="238" idx="4"/>
            <a:endCxn id="239" idx="1"/>
          </p:cNvCxnSpPr>
          <p:nvPr/>
        </p:nvCxnSpPr>
        <p:spPr bwMode="auto">
          <a:xfrm rot="16200000" flipH="1">
            <a:off x="6340939" y="3870628"/>
            <a:ext cx="1058964" cy="10944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41" name="Elbow Connector 240"/>
          <p:cNvCxnSpPr>
            <a:stCxn id="239" idx="1"/>
            <a:endCxn id="230" idx="1"/>
          </p:cNvCxnSpPr>
          <p:nvPr/>
        </p:nvCxnSpPr>
        <p:spPr bwMode="auto">
          <a:xfrm rot="10800000" flipH="1">
            <a:off x="7417636" y="4199047"/>
            <a:ext cx="860227" cy="748278"/>
          </a:xfrm>
          <a:prstGeom prst="bentConnector3">
            <a:avLst>
              <a:gd name="adj1" fmla="val 336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42" name="Group 41"/>
          <p:cNvGrpSpPr/>
          <p:nvPr/>
        </p:nvGrpSpPr>
        <p:grpSpPr>
          <a:xfrm>
            <a:off x="7901497" y="3028047"/>
            <a:ext cx="1000256" cy="730584"/>
            <a:chOff x="6377497" y="3028047"/>
            <a:chExt cx="1000256" cy="730584"/>
          </a:xfrm>
        </p:grpSpPr>
        <p:sp>
          <p:nvSpPr>
            <p:cNvPr id="226" name="TextBox 225"/>
            <p:cNvSpPr txBox="1"/>
            <p:nvPr/>
          </p:nvSpPr>
          <p:spPr>
            <a:xfrm>
              <a:off x="6753864" y="3028047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  <a:latin typeface="+mj-lt"/>
                </a:rPr>
                <a:t>Read</a:t>
              </a:r>
            </a:p>
            <a:p>
              <a:r>
                <a:rPr lang="en-US" sz="1100" dirty="0">
                  <a:solidFill>
                    <a:srgbClr val="FF0000"/>
                  </a:solidFill>
                  <a:latin typeface="+mj-lt"/>
                </a:rPr>
                <a:t>address</a:t>
              </a:r>
            </a:p>
          </p:txBody>
        </p:sp>
        <p:sp>
          <p:nvSpPr>
            <p:cNvPr id="242" name="Oval 241"/>
            <p:cNvSpPr/>
            <p:nvPr/>
          </p:nvSpPr>
          <p:spPr bwMode="auto">
            <a:xfrm>
              <a:off x="6377497" y="3686159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244" name="Elbow Connector 243"/>
            <p:cNvCxnSpPr>
              <a:stCxn id="242" idx="0"/>
              <a:endCxn id="226" idx="1"/>
            </p:cNvCxnSpPr>
            <p:nvPr/>
          </p:nvCxnSpPr>
          <p:spPr bwMode="auto">
            <a:xfrm rot="5400000" flipH="1" flipV="1">
              <a:off x="6362464" y="3294760"/>
              <a:ext cx="442668" cy="340131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sp>
        <p:nvSpPr>
          <p:cNvPr id="245" name="TextBox 244"/>
          <p:cNvSpPr txBox="1"/>
          <p:nvPr/>
        </p:nvSpPr>
        <p:spPr>
          <a:xfrm>
            <a:off x="6505747" y="4589699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ALUSrc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46" name="Straight Connector 245"/>
          <p:cNvCxnSpPr>
            <a:stCxn id="218" idx="3"/>
          </p:cNvCxnSpPr>
          <p:nvPr/>
        </p:nvCxnSpPr>
        <p:spPr bwMode="auto">
          <a:xfrm>
            <a:off x="6723938" y="4328110"/>
            <a:ext cx="0" cy="24507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47" name="Group 246"/>
          <p:cNvGrpSpPr/>
          <p:nvPr/>
        </p:nvGrpSpPr>
        <p:grpSpPr>
          <a:xfrm>
            <a:off x="8597685" y="2631171"/>
            <a:ext cx="811441" cy="396877"/>
            <a:chOff x="4224400" y="2858356"/>
            <a:chExt cx="811441" cy="396877"/>
          </a:xfrm>
        </p:grpSpPr>
        <p:sp>
          <p:nvSpPr>
            <p:cNvPr id="248" name="TextBox 247"/>
            <p:cNvSpPr txBox="1"/>
            <p:nvPr/>
          </p:nvSpPr>
          <p:spPr>
            <a:xfrm>
              <a:off x="4224400" y="2858356"/>
              <a:ext cx="81144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MemWrite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49" name="Straight Connector 248"/>
            <p:cNvCxnSpPr>
              <a:stCxn id="248" idx="2"/>
              <a:endCxn id="225" idx="0"/>
            </p:cNvCxnSpPr>
            <p:nvPr/>
          </p:nvCxnSpPr>
          <p:spPr bwMode="auto">
            <a:xfrm flipH="1">
              <a:off x="4629214" y="3119966"/>
              <a:ext cx="907" cy="13526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0" name="TextBox 249"/>
          <p:cNvSpPr txBox="1"/>
          <p:nvPr/>
        </p:nvSpPr>
        <p:spPr>
          <a:xfrm>
            <a:off x="3754177" y="4670228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RegDst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51" name="Straight Connector 250"/>
          <p:cNvCxnSpPr>
            <a:stCxn id="175" idx="3"/>
          </p:cNvCxnSpPr>
          <p:nvPr/>
        </p:nvCxnSpPr>
        <p:spPr bwMode="auto">
          <a:xfrm>
            <a:off x="4160512" y="4507032"/>
            <a:ext cx="0" cy="18307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4" name="Group 43"/>
          <p:cNvGrpSpPr/>
          <p:nvPr/>
        </p:nvGrpSpPr>
        <p:grpSpPr>
          <a:xfrm>
            <a:off x="4633507" y="2621745"/>
            <a:ext cx="5956547" cy="2041565"/>
            <a:chOff x="3109506" y="2621744"/>
            <a:chExt cx="5956547" cy="2041565"/>
          </a:xfrm>
        </p:grpSpPr>
        <p:sp>
          <p:nvSpPr>
            <p:cNvPr id="227" name="TextBox 226"/>
            <p:cNvSpPr txBox="1"/>
            <p:nvPr/>
          </p:nvSpPr>
          <p:spPr>
            <a:xfrm>
              <a:off x="7302975" y="3031250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FF0000"/>
                  </a:solidFill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solidFill>
                    <a:srgbClr val="FF0000"/>
                  </a:solidFill>
                  <a:latin typeface="+mj-lt"/>
                </a:rPr>
                <a:t>data</a:t>
              </a: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109506" y="2621744"/>
              <a:ext cx="5956547" cy="2041565"/>
              <a:chOff x="3109506" y="2621744"/>
              <a:chExt cx="5956547" cy="2041565"/>
            </a:xfrm>
          </p:grpSpPr>
          <p:cxnSp>
            <p:nvCxnSpPr>
              <p:cNvPr id="200" name="Elbow Connector 199"/>
              <p:cNvCxnSpPr>
                <a:stCxn id="233" idx="0"/>
                <a:endCxn id="187" idx="1"/>
              </p:cNvCxnSpPr>
              <p:nvPr/>
            </p:nvCxnSpPr>
            <p:spPr bwMode="auto">
              <a:xfrm flipH="1">
                <a:off x="3109506" y="3453128"/>
                <a:ext cx="5615445" cy="1210181"/>
              </a:xfrm>
              <a:prstGeom prst="bentConnector5">
                <a:avLst>
                  <a:gd name="adj1" fmla="val -4071"/>
                  <a:gd name="adj2" fmla="val 184609"/>
                  <a:gd name="adj3" fmla="val 104071"/>
                </a:avLst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231" name="Straight Arrow Connector 230"/>
              <p:cNvCxnSpPr>
                <a:stCxn id="227" idx="3"/>
                <a:endCxn id="234" idx="3"/>
              </p:cNvCxnSpPr>
              <p:nvPr/>
            </p:nvCxnSpPr>
            <p:spPr bwMode="auto">
              <a:xfrm flipV="1">
                <a:off x="8201126" y="3246555"/>
                <a:ext cx="348522" cy="139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232" name="Group 231"/>
              <p:cNvGrpSpPr/>
              <p:nvPr/>
            </p:nvGrpSpPr>
            <p:grpSpPr>
              <a:xfrm>
                <a:off x="8544560" y="3131356"/>
                <a:ext cx="180391" cy="643543"/>
                <a:chOff x="3390790" y="3616963"/>
                <a:chExt cx="180391" cy="643543"/>
              </a:xfrm>
            </p:grpSpPr>
            <p:sp>
              <p:nvSpPr>
                <p:cNvPr id="233" name="Trapezoid 232"/>
                <p:cNvSpPr/>
                <p:nvPr/>
              </p:nvSpPr>
              <p:spPr bwMode="auto">
                <a:xfrm rot="5400000">
                  <a:off x="3159214" y="3848539"/>
                  <a:ext cx="643543" cy="180391"/>
                </a:xfrm>
                <a:prstGeom prst="trapezoid">
                  <a:avLst>
                    <a:gd name="adj" fmla="val 53513"/>
                  </a:avLst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  <p:sp>
              <p:nvSpPr>
                <p:cNvPr id="234" name="Rectangle 158"/>
                <p:cNvSpPr>
                  <a:spLocks noChangeArrowheads="1"/>
                </p:cNvSpPr>
                <p:nvPr/>
              </p:nvSpPr>
              <p:spPr bwMode="auto">
                <a:xfrm flipH="1">
                  <a:off x="3395878" y="3678301"/>
                  <a:ext cx="85107" cy="10772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srgbClr val="FF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235" name="Rectangle 159"/>
                <p:cNvSpPr>
                  <a:spLocks noChangeArrowheads="1"/>
                </p:cNvSpPr>
                <p:nvPr/>
              </p:nvSpPr>
              <p:spPr bwMode="auto">
                <a:xfrm flipH="1">
                  <a:off x="3395879" y="4095679"/>
                  <a:ext cx="85106" cy="10772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b="1" dirty="0">
                      <a:solidFill>
                        <a:srgbClr val="FF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236" name="Rectangle 160"/>
                <p:cNvSpPr>
                  <a:spLocks noChangeArrowheads="1"/>
                </p:cNvSpPr>
                <p:nvPr/>
              </p:nvSpPr>
              <p:spPr bwMode="auto">
                <a:xfrm flipH="1">
                  <a:off x="3452770" y="3821794"/>
                  <a:ext cx="80150" cy="25853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FF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FF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FF0000"/>
                      </a:solidFill>
                      <a:latin typeface="+mj-lt"/>
                    </a:rPr>
                    <a:t>x</a:t>
                  </a:r>
                  <a:endParaRPr lang="en-US" sz="500" dirty="0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</p:grpSp>
          <p:cxnSp>
            <p:nvCxnSpPr>
              <p:cNvPr id="243" name="Elbow Connector 242"/>
              <p:cNvCxnSpPr>
                <a:stCxn id="242" idx="4"/>
                <a:endCxn id="235" idx="3"/>
              </p:cNvCxnSpPr>
              <p:nvPr/>
            </p:nvCxnSpPr>
            <p:spPr bwMode="auto">
              <a:xfrm rot="5400000" flipH="1" flipV="1">
                <a:off x="7434342" y="2643324"/>
                <a:ext cx="94698" cy="2135916"/>
              </a:xfrm>
              <a:prstGeom prst="bentConnector4">
                <a:avLst>
                  <a:gd name="adj1" fmla="val -1239181"/>
                  <a:gd name="adj2" fmla="val 91518"/>
                </a:avLst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252" name="Group 251"/>
              <p:cNvGrpSpPr/>
              <p:nvPr/>
            </p:nvGrpSpPr>
            <p:grpSpPr>
              <a:xfrm>
                <a:off x="8208125" y="2621744"/>
                <a:ext cx="857928" cy="568038"/>
                <a:chOff x="4191631" y="2696431"/>
                <a:chExt cx="857928" cy="568038"/>
              </a:xfrm>
            </p:grpSpPr>
            <p:sp>
              <p:nvSpPr>
                <p:cNvPr id="253" name="TextBox 252"/>
                <p:cNvSpPr txBox="1"/>
                <p:nvPr/>
              </p:nvSpPr>
              <p:spPr>
                <a:xfrm>
                  <a:off x="4191631" y="2696431"/>
                  <a:ext cx="857928" cy="2616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100" dirty="0" err="1">
                      <a:solidFill>
                        <a:schemeClr val="accent1"/>
                      </a:solidFill>
                      <a:latin typeface="+mj-lt"/>
                    </a:rPr>
                    <a:t>MemToReg</a:t>
                  </a:r>
                  <a:endParaRPr lang="en-US" sz="1100" dirty="0">
                    <a:solidFill>
                      <a:schemeClr val="accent1"/>
                    </a:solidFill>
                    <a:latin typeface="+mj-lt"/>
                  </a:endParaRPr>
                </a:p>
              </p:txBody>
            </p:sp>
            <p:cxnSp>
              <p:nvCxnSpPr>
                <p:cNvPr id="254" name="Straight Connector 253"/>
                <p:cNvCxnSpPr>
                  <a:stCxn id="253" idx="2"/>
                  <a:endCxn id="233" idx="1"/>
                </p:cNvCxnSpPr>
                <p:nvPr/>
              </p:nvCxnSpPr>
              <p:spPr bwMode="auto">
                <a:xfrm flipH="1">
                  <a:off x="4618261" y="2958041"/>
                  <a:ext cx="2334" cy="306428"/>
                </a:xfrm>
                <a:prstGeom prst="line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9560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750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Executing I-type Branch Instructions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525583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Read an instruction from the instruction memory by the address in PC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source registers, specified by fields </a:t>
            </a:r>
            <a:r>
              <a:rPr lang="en-US" sz="1600" b="1" dirty="0" err="1">
                <a:solidFill>
                  <a:schemeClr val="accent1"/>
                </a:solidFill>
              </a:rPr>
              <a:t>rs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/>
              <a:t>and </a:t>
            </a:r>
            <a:r>
              <a:rPr lang="en-US" sz="1600" b="1" dirty="0" err="1">
                <a:solidFill>
                  <a:schemeClr val="accent1"/>
                </a:solidFill>
              </a:rPr>
              <a:t>rt</a:t>
            </a:r>
            <a:r>
              <a:rPr lang="en-US" sz="1600" dirty="0"/>
              <a:t>, are be read from the register file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signed offset is extended (from 16 to 32 bits) and shifted left by 2 (converted from words to bytes)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address of the instruction after the branch is calculated (= PC + 4)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target address of the branch is calculated as ((PC + 4) + (offset &lt;&lt; 2))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ALU compares the source operands (does subtraction) and generate the condition code (==, &gt;, &lt;, etc.)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PC is update by the address of the instruction after the branch or by the target address depending on the branch </a:t>
            </a:r>
            <a:r>
              <a:rPr lang="en-US" sz="1600" dirty="0" err="1"/>
              <a:t>opcode</a:t>
            </a:r>
            <a:r>
              <a:rPr lang="en-US" sz="1600" dirty="0"/>
              <a:t> and the condition code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997217" y="4605134"/>
            <a:ext cx="2541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-0x0040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PC =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62518" y="5474942"/>
            <a:ext cx="3074894" cy="507122"/>
            <a:chOff x="3991091" y="4363319"/>
            <a:chExt cx="1385936" cy="507122"/>
          </a:xfrm>
        </p:grpSpPr>
        <p:sp>
          <p:nvSpPr>
            <p:cNvPr id="8" name="TextBox 7"/>
            <p:cNvSpPr txBox="1"/>
            <p:nvPr/>
          </p:nvSpPr>
          <p:spPr>
            <a:xfrm>
              <a:off x="4458173" y="4531887"/>
              <a:ext cx="438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condition</a:t>
              </a:r>
            </a:p>
          </p:txBody>
        </p:sp>
        <p:sp>
          <p:nvSpPr>
            <p:cNvPr id="9" name="Left Brace 8"/>
            <p:cNvSpPr/>
            <p:nvPr/>
          </p:nvSpPr>
          <p:spPr bwMode="auto">
            <a:xfrm rot="16200000" flipV="1">
              <a:off x="4589929" y="3764481"/>
              <a:ext cx="188259" cy="1385936"/>
            </a:xfrm>
            <a:prstGeom prst="leftBrace">
              <a:avLst>
                <a:gd name="adj1" fmla="val 30595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42212" y="5474942"/>
            <a:ext cx="3074894" cy="507122"/>
            <a:chOff x="3991091" y="4363319"/>
            <a:chExt cx="1385936" cy="507122"/>
          </a:xfrm>
        </p:grpSpPr>
        <p:sp>
          <p:nvSpPr>
            <p:cNvPr id="11" name="TextBox 10"/>
            <p:cNvSpPr txBox="1"/>
            <p:nvPr/>
          </p:nvSpPr>
          <p:spPr>
            <a:xfrm>
              <a:off x="4367888" y="4531887"/>
              <a:ext cx="619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target address</a:t>
              </a:r>
            </a:p>
          </p:txBody>
        </p:sp>
        <p:sp>
          <p:nvSpPr>
            <p:cNvPr id="12" name="Left Brace 11"/>
            <p:cNvSpPr/>
            <p:nvPr/>
          </p:nvSpPr>
          <p:spPr bwMode="auto">
            <a:xfrm rot="16200000" flipV="1">
              <a:off x="4589929" y="3764481"/>
              <a:ext cx="188259" cy="1385936"/>
            </a:xfrm>
            <a:prstGeom prst="leftBrace">
              <a:avLst>
                <a:gd name="adj1" fmla="val 30595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710142" y="4234677"/>
            <a:ext cx="1775297" cy="816436"/>
            <a:chOff x="3793818" y="4228219"/>
            <a:chExt cx="1775297" cy="816436"/>
          </a:xfrm>
        </p:grpSpPr>
        <p:sp>
          <p:nvSpPr>
            <p:cNvPr id="14" name="TextBox 13"/>
            <p:cNvSpPr txBox="1"/>
            <p:nvPr/>
          </p:nvSpPr>
          <p:spPr>
            <a:xfrm>
              <a:off x="3793818" y="4228219"/>
              <a:ext cx="17752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+mj-lt"/>
                </a:rPr>
                <a:t>address of the next instruction</a:t>
              </a:r>
            </a:p>
          </p:txBody>
        </p:sp>
        <p:sp>
          <p:nvSpPr>
            <p:cNvPr id="15" name="Left Brace 14"/>
            <p:cNvSpPr/>
            <p:nvPr/>
          </p:nvSpPr>
          <p:spPr bwMode="auto">
            <a:xfrm rot="5400000">
              <a:off x="4857574" y="4525202"/>
              <a:ext cx="188260" cy="850646"/>
            </a:xfrm>
            <a:prstGeom prst="leftBrace">
              <a:avLst>
                <a:gd name="adj1" fmla="val 30595"/>
                <a:gd name="adj2" fmla="val 72086"/>
              </a:avLst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747570" y="5108183"/>
            <a:ext cx="35183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((PC + 4) + (-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0x0040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2))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096785" y="5105908"/>
            <a:ext cx="13067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(PC + 4)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36687" y="5106099"/>
            <a:ext cx="33265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71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$t1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–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$t2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0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441149" y="4264132"/>
            <a:ext cx="2124281" cy="846129"/>
            <a:chOff x="3274916" y="4384297"/>
            <a:chExt cx="2124281" cy="846129"/>
          </a:xfrm>
        </p:grpSpPr>
        <p:sp>
          <p:nvSpPr>
            <p:cNvPr id="23" name="TextBox 22"/>
            <p:cNvSpPr txBox="1"/>
            <p:nvPr/>
          </p:nvSpPr>
          <p:spPr>
            <a:xfrm>
              <a:off x="3475782" y="4384297"/>
              <a:ext cx="19234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depends on the branch </a:t>
              </a:r>
              <a:r>
                <a:rPr lang="en-US" sz="1600" dirty="0" err="1">
                  <a:latin typeface="+mj-lt"/>
                </a:rPr>
                <a:t>opcode</a:t>
              </a:r>
              <a:endParaRPr lang="en-US" sz="1600" dirty="0">
                <a:latin typeface="+mj-lt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 flipH="1">
              <a:off x="3274916" y="4923871"/>
              <a:ext cx="237744" cy="30655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5273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</p:bldLst>
  </p:timing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Executing I-type Branch Instructions (2)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678671" y="2994625"/>
            <a:ext cx="1622694" cy="1386326"/>
            <a:chOff x="1738845" y="3229513"/>
            <a:chExt cx="1622694" cy="1386326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32" name="Rectangle 131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448012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131" name="Straight Arrow Connector 130"/>
            <p:cNvCxnSpPr>
              <a:stCxn id="134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4070318" y="3911756"/>
            <a:ext cx="180391" cy="643543"/>
            <a:chOff x="3390790" y="3616963"/>
            <a:chExt cx="180391" cy="643543"/>
          </a:xfrm>
        </p:grpSpPr>
        <p:sp>
          <p:nvSpPr>
            <p:cNvPr id="126" name="Trapezoid 125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7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28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29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31902" y="3005502"/>
            <a:ext cx="1552498" cy="1873251"/>
            <a:chOff x="4488424" y="3657632"/>
            <a:chExt cx="1552498" cy="1873251"/>
          </a:xfrm>
        </p:grpSpPr>
        <p:sp>
          <p:nvSpPr>
            <p:cNvPr id="117" name="Rectangle 11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490028" y="3657633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41166" y="5220532"/>
              <a:ext cx="842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Registers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490028" y="4132149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488424" y="466910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register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37353" y="2631170"/>
            <a:ext cx="739305" cy="393410"/>
            <a:chOff x="4262754" y="2858356"/>
            <a:chExt cx="739305" cy="393410"/>
          </a:xfrm>
        </p:grpSpPr>
        <p:sp>
          <p:nvSpPr>
            <p:cNvPr id="115" name="TextBox 114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16" name="Straight Connector 115"/>
            <p:cNvCxnSpPr>
              <a:stCxn id="115" idx="2"/>
              <a:endCxn id="125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" name="Straight Arrow Connector 8"/>
          <p:cNvCxnSpPr>
            <a:stCxn id="119" idx="3"/>
            <a:endCxn id="111" idx="1"/>
          </p:cNvCxnSpPr>
          <p:nvPr/>
        </p:nvCxnSpPr>
        <p:spPr bwMode="auto">
          <a:xfrm flipV="1">
            <a:off x="6184401" y="3220415"/>
            <a:ext cx="785405" cy="373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09" name="Freeform 127"/>
          <p:cNvSpPr>
            <a:spLocks/>
          </p:cNvSpPr>
          <p:nvPr/>
        </p:nvSpPr>
        <p:spPr bwMode="auto">
          <a:xfrm>
            <a:off x="6978883" y="2909793"/>
            <a:ext cx="727535" cy="1439797"/>
          </a:xfrm>
          <a:custGeom>
            <a:avLst/>
            <a:gdLst>
              <a:gd name="T0" fmla="*/ 0 w 210"/>
              <a:gd name="T1" fmla="*/ 0 h 413"/>
              <a:gd name="T2" fmla="*/ 0 w 210"/>
              <a:gd name="T3" fmla="*/ 167 h 413"/>
              <a:gd name="T4" fmla="*/ 91 w 210"/>
              <a:gd name="T5" fmla="*/ 207 h 413"/>
              <a:gd name="T6" fmla="*/ 0 w 210"/>
              <a:gd name="T7" fmla="*/ 245 h 413"/>
              <a:gd name="T8" fmla="*/ 0 w 210"/>
              <a:gd name="T9" fmla="*/ 412 h 413"/>
              <a:gd name="T10" fmla="*/ 284 w 210"/>
              <a:gd name="T11" fmla="*/ 286 h 413"/>
              <a:gd name="T12" fmla="*/ 284 w 210"/>
              <a:gd name="T13" fmla="*/ 127 h 413"/>
              <a:gd name="T14" fmla="*/ 0 w 210"/>
              <a:gd name="T15" fmla="*/ 0 h 413"/>
              <a:gd name="T16" fmla="*/ 0 w 210"/>
              <a:gd name="T17" fmla="*/ 0 h 4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0"/>
              <a:gd name="T28" fmla="*/ 0 h 413"/>
              <a:gd name="T29" fmla="*/ 210 w 210"/>
              <a:gd name="T30" fmla="*/ 413 h 41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0" h="413">
                <a:moveTo>
                  <a:pt x="0" y="0"/>
                </a:moveTo>
                <a:lnTo>
                  <a:pt x="0" y="167"/>
                </a:lnTo>
                <a:lnTo>
                  <a:pt x="67" y="207"/>
                </a:lnTo>
                <a:lnTo>
                  <a:pt x="0" y="245"/>
                </a:lnTo>
                <a:lnTo>
                  <a:pt x="0" y="412"/>
                </a:lnTo>
                <a:lnTo>
                  <a:pt x="209" y="286"/>
                </a:lnTo>
                <a:lnTo>
                  <a:pt x="209" y="127"/>
                </a:lnTo>
                <a:lnTo>
                  <a:pt x="0" y="0"/>
                </a:ln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978883" y="3180546"/>
            <a:ext cx="36376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ALU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969805" y="3135777"/>
            <a:ext cx="1554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+mj-lt"/>
              </a:rPr>
              <a:t> 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978022" y="3960180"/>
            <a:ext cx="1554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+mj-lt"/>
              </a:rPr>
              <a:t>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219919" y="3588843"/>
            <a:ext cx="481419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>
                <a:latin typeface="+mj-lt"/>
              </a:rPr>
              <a:t>Result</a:t>
            </a:r>
            <a:endParaRPr lang="en-US" sz="1100" b="1" dirty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342649" y="3345073"/>
            <a:ext cx="358688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>
                <a:solidFill>
                  <a:srgbClr val="FF0000"/>
                </a:solidFill>
                <a:latin typeface="+mj-lt"/>
              </a:rPr>
              <a:t>Zero</a:t>
            </a:r>
          </a:p>
        </p:txBody>
      </p:sp>
      <p:cxnSp>
        <p:nvCxnSpPr>
          <p:cNvPr id="11" name="Elbow Connector 10"/>
          <p:cNvCxnSpPr>
            <a:stCxn id="122" idx="3"/>
            <a:endCxn id="104" idx="3"/>
          </p:cNvCxnSpPr>
          <p:nvPr/>
        </p:nvCxnSpPr>
        <p:spPr bwMode="auto">
          <a:xfrm flipV="1">
            <a:off x="6184401" y="3848032"/>
            <a:ext cx="454431" cy="1129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" name="Elbow Connector 11"/>
          <p:cNvCxnSpPr>
            <a:stCxn id="93" idx="0"/>
            <a:endCxn id="124" idx="1"/>
          </p:cNvCxnSpPr>
          <p:nvPr/>
        </p:nvCxnSpPr>
        <p:spPr bwMode="auto">
          <a:xfrm flipH="1">
            <a:off x="4633507" y="3453129"/>
            <a:ext cx="5615445" cy="1210181"/>
          </a:xfrm>
          <a:prstGeom prst="bentConnector5">
            <a:avLst>
              <a:gd name="adj1" fmla="val -4071"/>
              <a:gd name="adj2" fmla="val 184609"/>
              <a:gd name="adj3" fmla="val 10407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3267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13" idx="6"/>
            <a:endCxn id="118" idx="1"/>
          </p:cNvCxnSpPr>
          <p:nvPr/>
        </p:nvCxnSpPr>
        <p:spPr bwMode="auto">
          <a:xfrm>
            <a:off x="3339880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5" name="Elbow Connector 14"/>
          <p:cNvCxnSpPr>
            <a:stCxn id="13" idx="4"/>
            <a:endCxn id="121" idx="1"/>
          </p:cNvCxnSpPr>
          <p:nvPr/>
        </p:nvCxnSpPr>
        <p:spPr bwMode="auto">
          <a:xfrm rot="16200000" flipH="1">
            <a:off x="3748990" y="2810947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6" name="Elbow Connector 15"/>
          <p:cNvCxnSpPr>
            <a:stCxn id="13" idx="4"/>
            <a:endCxn id="128" idx="3"/>
          </p:cNvCxnSpPr>
          <p:nvPr/>
        </p:nvCxnSpPr>
        <p:spPr bwMode="auto">
          <a:xfrm rot="16200000" flipH="1">
            <a:off x="3095505" y="3464432"/>
            <a:ext cx="1188038" cy="7717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314302" y="2940273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[25-21]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06438" y="3413551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[20-16]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83821" y="4157484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[15-11]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066593" y="4068256"/>
            <a:ext cx="580608" cy="532039"/>
            <a:chOff x="6598319" y="4283249"/>
            <a:chExt cx="580608" cy="532039"/>
          </a:xfrm>
        </p:grpSpPr>
        <p:sp>
          <p:nvSpPr>
            <p:cNvPr id="107" name="TextBox 106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Oval 20"/>
          <p:cNvSpPr/>
          <p:nvPr/>
        </p:nvSpPr>
        <p:spPr bwMode="auto">
          <a:xfrm>
            <a:off x="3813085" y="366242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2" name="Elbow Connector 21"/>
          <p:cNvCxnSpPr>
            <a:stCxn id="21" idx="4"/>
            <a:endCxn id="127" idx="3"/>
          </p:cNvCxnSpPr>
          <p:nvPr/>
        </p:nvCxnSpPr>
        <p:spPr bwMode="auto">
          <a:xfrm rot="16200000" flipH="1">
            <a:off x="3816338" y="3767885"/>
            <a:ext cx="292053" cy="226084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3" name="Straight Arrow Connector 22"/>
          <p:cNvCxnSpPr>
            <a:stCxn id="126" idx="0"/>
            <a:endCxn id="123" idx="1"/>
          </p:cNvCxnSpPr>
          <p:nvPr/>
        </p:nvCxnSpPr>
        <p:spPr bwMode="auto">
          <a:xfrm flipV="1">
            <a:off x="4250708" y="4232423"/>
            <a:ext cx="381194" cy="110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4" name="Rounded Rectangle 23"/>
          <p:cNvSpPr/>
          <p:nvPr/>
        </p:nvSpPr>
        <p:spPr bwMode="auto">
          <a:xfrm>
            <a:off x="4959075" y="5078121"/>
            <a:ext cx="953678" cy="2738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>
                <a:latin typeface="+mj-lt"/>
                <a:cs typeface="Arial" pitchFamily="34" charset="0"/>
              </a:rPr>
              <a:t>Sign extend</a:t>
            </a:r>
          </a:p>
        </p:txBody>
      </p:sp>
      <p:cxnSp>
        <p:nvCxnSpPr>
          <p:cNvPr id="25" name="Elbow Connector 24"/>
          <p:cNvCxnSpPr>
            <a:stCxn id="13" idx="4"/>
            <a:endCxn id="24" idx="1"/>
          </p:cNvCxnSpPr>
          <p:nvPr/>
        </p:nvCxnSpPr>
        <p:spPr bwMode="auto">
          <a:xfrm rot="16200000" flipH="1">
            <a:off x="3151976" y="3407962"/>
            <a:ext cx="1958769" cy="1655432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3306439" y="4940108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[15-0]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633744" y="3732833"/>
            <a:ext cx="180391" cy="643543"/>
            <a:chOff x="3390790" y="3616963"/>
            <a:chExt cx="180391" cy="643543"/>
          </a:xfrm>
        </p:grpSpPr>
        <p:sp>
          <p:nvSpPr>
            <p:cNvPr id="103" name="Trapezoid 10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4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5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06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cxnSp>
        <p:nvCxnSpPr>
          <p:cNvPr id="28" name="Straight Arrow Connector 27"/>
          <p:cNvCxnSpPr>
            <a:stCxn id="103" idx="0"/>
            <a:endCxn id="112" idx="1"/>
          </p:cNvCxnSpPr>
          <p:nvPr/>
        </p:nvCxnSpPr>
        <p:spPr bwMode="auto">
          <a:xfrm flipV="1">
            <a:off x="6814134" y="4044818"/>
            <a:ext cx="163888" cy="978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9" name="Elbow Connector 28"/>
          <p:cNvCxnSpPr>
            <a:stCxn id="24" idx="3"/>
            <a:endCxn id="41" idx="4"/>
          </p:cNvCxnSpPr>
          <p:nvPr/>
        </p:nvCxnSpPr>
        <p:spPr bwMode="auto">
          <a:xfrm flipV="1">
            <a:off x="5912754" y="4300835"/>
            <a:ext cx="557649" cy="914229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0" name="Group 29"/>
          <p:cNvGrpSpPr/>
          <p:nvPr/>
        </p:nvGrpSpPr>
        <p:grpSpPr>
          <a:xfrm>
            <a:off x="8277864" y="3028048"/>
            <a:ext cx="1447263" cy="1386443"/>
            <a:chOff x="3124737" y="3598050"/>
            <a:chExt cx="1447263" cy="1386443"/>
          </a:xfrm>
        </p:grpSpPr>
        <p:sp>
          <p:nvSpPr>
            <p:cNvPr id="97" name="Rectangle 96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124738" y="3598050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address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673849" y="3601253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51294" y="4674175"/>
              <a:ext cx="8027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Memory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126744" y="4073403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address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124737" y="455360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</a:p>
          </p:txBody>
        </p:sp>
      </p:grpSp>
      <p:cxnSp>
        <p:nvCxnSpPr>
          <p:cNvPr id="31" name="Straight Arrow Connector 30"/>
          <p:cNvCxnSpPr>
            <a:stCxn id="99" idx="3"/>
            <a:endCxn id="94" idx="3"/>
          </p:cNvCxnSpPr>
          <p:nvPr/>
        </p:nvCxnSpPr>
        <p:spPr bwMode="auto">
          <a:xfrm flipV="1">
            <a:off x="9725126" y="3246556"/>
            <a:ext cx="348522" cy="13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32" name="Group 31"/>
          <p:cNvGrpSpPr/>
          <p:nvPr/>
        </p:nvGrpSpPr>
        <p:grpSpPr>
          <a:xfrm>
            <a:off x="10068561" y="3131357"/>
            <a:ext cx="180391" cy="643543"/>
            <a:chOff x="3390790" y="3616963"/>
            <a:chExt cx="180391" cy="643543"/>
          </a:xfrm>
        </p:grpSpPr>
        <p:sp>
          <p:nvSpPr>
            <p:cNvPr id="93" name="Trapezoid 9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95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</a:p>
          </p:txBody>
        </p:sp>
        <p:sp>
          <p:nvSpPr>
            <p:cNvPr id="96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cxnSp>
        <p:nvCxnSpPr>
          <p:cNvPr id="33" name="Straight Arrow Connector 32"/>
          <p:cNvCxnSpPr>
            <a:stCxn id="113" idx="3"/>
            <a:endCxn id="101" idx="1"/>
          </p:cNvCxnSpPr>
          <p:nvPr/>
        </p:nvCxnSpPr>
        <p:spPr bwMode="auto">
          <a:xfrm flipV="1">
            <a:off x="7701338" y="3718844"/>
            <a:ext cx="578533" cy="80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6286970" y="381588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17637" y="4885770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+mj-lt"/>
              </a:rPr>
              <a:t> </a:t>
            </a:r>
          </a:p>
        </p:txBody>
      </p:sp>
      <p:cxnSp>
        <p:nvCxnSpPr>
          <p:cNvPr id="36" name="Elbow Connector 35"/>
          <p:cNvCxnSpPr>
            <a:stCxn id="34" idx="4"/>
            <a:endCxn id="35" idx="1"/>
          </p:cNvCxnSpPr>
          <p:nvPr/>
        </p:nvCxnSpPr>
        <p:spPr bwMode="auto">
          <a:xfrm rot="16200000" flipH="1">
            <a:off x="6340939" y="3870628"/>
            <a:ext cx="1058964" cy="10944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37" name="Elbow Connector 36"/>
          <p:cNvCxnSpPr>
            <a:stCxn id="35" idx="1"/>
            <a:endCxn id="102" idx="1"/>
          </p:cNvCxnSpPr>
          <p:nvPr/>
        </p:nvCxnSpPr>
        <p:spPr bwMode="auto">
          <a:xfrm rot="10800000" flipH="1">
            <a:off x="7417636" y="4199047"/>
            <a:ext cx="860227" cy="748278"/>
          </a:xfrm>
          <a:prstGeom prst="bentConnector3">
            <a:avLst>
              <a:gd name="adj1" fmla="val 336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7901497" y="368615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39" name="Elbow Connector 38"/>
          <p:cNvCxnSpPr>
            <a:stCxn id="38" idx="4"/>
            <a:endCxn id="95" idx="3"/>
          </p:cNvCxnSpPr>
          <p:nvPr/>
        </p:nvCxnSpPr>
        <p:spPr bwMode="auto">
          <a:xfrm rot="5400000" flipH="1" flipV="1">
            <a:off x="8958342" y="2643324"/>
            <a:ext cx="94698" cy="2135916"/>
          </a:xfrm>
          <a:prstGeom prst="bentConnector4">
            <a:avLst>
              <a:gd name="adj1" fmla="val -1239181"/>
              <a:gd name="adj2" fmla="val 915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2" name="Straight Arrow Connector 41"/>
          <p:cNvCxnSpPr>
            <a:stCxn id="41" idx="6"/>
            <a:endCxn id="105" idx="3"/>
          </p:cNvCxnSpPr>
          <p:nvPr/>
        </p:nvCxnSpPr>
        <p:spPr bwMode="auto">
          <a:xfrm>
            <a:off x="6506638" y="4264599"/>
            <a:ext cx="132194" cy="81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52" name="Group 151"/>
          <p:cNvGrpSpPr/>
          <p:nvPr/>
        </p:nvGrpSpPr>
        <p:grpSpPr>
          <a:xfrm>
            <a:off x="6434167" y="2334922"/>
            <a:ext cx="947115" cy="1965913"/>
            <a:chOff x="4910166" y="2334921"/>
            <a:chExt cx="947115" cy="1965913"/>
          </a:xfrm>
        </p:grpSpPr>
        <p:sp>
          <p:nvSpPr>
            <p:cNvPr id="40" name="Rounded Rectangle 39"/>
            <p:cNvSpPr/>
            <p:nvPr/>
          </p:nvSpPr>
          <p:spPr bwMode="auto">
            <a:xfrm>
              <a:off x="5139129" y="2334921"/>
              <a:ext cx="476839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>
                  <a:solidFill>
                    <a:srgbClr val="FF0000"/>
                  </a:solidFill>
                  <a:latin typeface="+mj-lt"/>
                  <a:cs typeface="Arial" pitchFamily="34" charset="0"/>
                </a:rPr>
                <a:t>&lt;&lt; 2</a:t>
              </a: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4910166" y="4228362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43" name="Elbow Connector 42"/>
            <p:cNvCxnSpPr>
              <a:stCxn id="41" idx="0"/>
              <a:endCxn id="40" idx="1"/>
            </p:cNvCxnSpPr>
            <p:nvPr/>
          </p:nvCxnSpPr>
          <p:spPr bwMode="auto">
            <a:xfrm rot="5400000" flipH="1" flipV="1">
              <a:off x="4164516" y="3253750"/>
              <a:ext cx="1756499" cy="192727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45" name="Straight Arrow Connector 44"/>
            <p:cNvCxnSpPr>
              <a:stCxn id="40" idx="3"/>
            </p:cNvCxnSpPr>
            <p:nvPr/>
          </p:nvCxnSpPr>
          <p:spPr bwMode="auto">
            <a:xfrm flipV="1">
              <a:off x="5615968" y="2471076"/>
              <a:ext cx="241313" cy="787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143" name="Elbow Connector 142"/>
          <p:cNvCxnSpPr>
            <a:stCxn id="86" idx="3"/>
            <a:endCxn id="83" idx="0"/>
          </p:cNvCxnSpPr>
          <p:nvPr/>
        </p:nvCxnSpPr>
        <p:spPr bwMode="auto">
          <a:xfrm flipH="1" flipV="1">
            <a:off x="2007159" y="1892964"/>
            <a:ext cx="2183441" cy="136430"/>
          </a:xfrm>
          <a:prstGeom prst="bentConnector4">
            <a:avLst>
              <a:gd name="adj1" fmla="val -10470"/>
              <a:gd name="adj2" fmla="val 26755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1" name="Elbow Connector 60"/>
          <p:cNvCxnSpPr>
            <a:stCxn id="38" idx="0"/>
            <a:endCxn id="98" idx="1"/>
          </p:cNvCxnSpPr>
          <p:nvPr/>
        </p:nvCxnSpPr>
        <p:spPr bwMode="auto">
          <a:xfrm rot="5400000" flipH="1" flipV="1">
            <a:off x="7886464" y="3294761"/>
            <a:ext cx="442668" cy="34013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6505747" y="4589699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ALUSrc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76" name="Straight Connector 75"/>
          <p:cNvCxnSpPr>
            <a:stCxn id="103" idx="3"/>
          </p:cNvCxnSpPr>
          <p:nvPr/>
        </p:nvCxnSpPr>
        <p:spPr bwMode="auto">
          <a:xfrm>
            <a:off x="6723938" y="4328110"/>
            <a:ext cx="0" cy="24507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3" name="Group 62"/>
          <p:cNvGrpSpPr/>
          <p:nvPr/>
        </p:nvGrpSpPr>
        <p:grpSpPr>
          <a:xfrm>
            <a:off x="8597685" y="2631171"/>
            <a:ext cx="811441" cy="396877"/>
            <a:chOff x="4224400" y="2858356"/>
            <a:chExt cx="811441" cy="396877"/>
          </a:xfrm>
        </p:grpSpPr>
        <p:sp>
          <p:nvSpPr>
            <p:cNvPr id="73" name="TextBox 72"/>
            <p:cNvSpPr txBox="1"/>
            <p:nvPr/>
          </p:nvSpPr>
          <p:spPr>
            <a:xfrm>
              <a:off x="4224400" y="2858356"/>
              <a:ext cx="81144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MemWrite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74" name="Straight Connector 73"/>
            <p:cNvCxnSpPr>
              <a:stCxn id="73" idx="2"/>
              <a:endCxn id="97" idx="0"/>
            </p:cNvCxnSpPr>
            <p:nvPr/>
          </p:nvCxnSpPr>
          <p:spPr bwMode="auto">
            <a:xfrm flipH="1">
              <a:off x="4629214" y="3119966"/>
              <a:ext cx="907" cy="13526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3754177" y="4670228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RegDst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70" name="Straight Connector 69"/>
          <p:cNvCxnSpPr>
            <a:stCxn id="126" idx="3"/>
          </p:cNvCxnSpPr>
          <p:nvPr/>
        </p:nvCxnSpPr>
        <p:spPr bwMode="auto">
          <a:xfrm>
            <a:off x="4160512" y="4507032"/>
            <a:ext cx="0" cy="18307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6" name="Group 65"/>
          <p:cNvGrpSpPr/>
          <p:nvPr/>
        </p:nvGrpSpPr>
        <p:grpSpPr>
          <a:xfrm>
            <a:off x="9732125" y="2621744"/>
            <a:ext cx="857928" cy="568038"/>
            <a:chOff x="4191631" y="2696431"/>
            <a:chExt cx="857928" cy="568038"/>
          </a:xfrm>
        </p:grpSpPr>
        <p:sp>
          <p:nvSpPr>
            <p:cNvPr id="67" name="TextBox 66"/>
            <p:cNvSpPr txBox="1"/>
            <p:nvPr/>
          </p:nvSpPr>
          <p:spPr>
            <a:xfrm>
              <a:off x="4191631" y="2696431"/>
              <a:ext cx="857928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MemToReg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68" name="Straight Connector 67"/>
            <p:cNvCxnSpPr>
              <a:stCxn id="67" idx="2"/>
              <a:endCxn id="93" idx="1"/>
            </p:cNvCxnSpPr>
            <p:nvPr/>
          </p:nvCxnSpPr>
          <p:spPr bwMode="auto">
            <a:xfrm flipH="1">
              <a:off x="4618261" y="2958041"/>
              <a:ext cx="2334" cy="306428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4" name="Group 153"/>
          <p:cNvGrpSpPr/>
          <p:nvPr/>
        </p:nvGrpSpPr>
        <p:grpSpPr>
          <a:xfrm>
            <a:off x="6860272" y="1632897"/>
            <a:ext cx="1589900" cy="1102374"/>
            <a:chOff x="5336272" y="1632897"/>
            <a:chExt cx="1589900" cy="1102374"/>
          </a:xfrm>
        </p:grpSpPr>
        <p:grpSp>
          <p:nvGrpSpPr>
            <p:cNvPr id="55" name="Group 54"/>
            <p:cNvGrpSpPr/>
            <p:nvPr/>
          </p:nvGrpSpPr>
          <p:grpSpPr>
            <a:xfrm>
              <a:off x="6570982" y="1632897"/>
              <a:ext cx="180391" cy="721202"/>
              <a:chOff x="3390790" y="3616963"/>
              <a:chExt cx="180391" cy="643543"/>
            </a:xfrm>
          </p:grpSpPr>
          <p:sp>
            <p:nvSpPr>
              <p:cNvPr id="77" name="Trapezoid 76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78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961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FF0000"/>
                    </a:solidFill>
                    <a:latin typeface="+mj-lt"/>
                  </a:rPr>
                  <a:t>0</a:t>
                </a:r>
                <a:endParaRPr lang="en-US" sz="700" dirty="0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79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961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FF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80" name="Rectangle 160"/>
              <p:cNvSpPr>
                <a:spLocks noChangeArrowheads="1"/>
              </p:cNvSpPr>
              <p:nvPr/>
            </p:nvSpPr>
            <p:spPr bwMode="auto">
              <a:xfrm flipH="1">
                <a:off x="3452770" y="3821794"/>
                <a:ext cx="80150" cy="23069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+mj-lt"/>
                  </a:rPr>
                  <a:t>x</a:t>
                </a:r>
                <a:endParaRPr lang="en-US" sz="500" dirty="0">
                  <a:solidFill>
                    <a:srgbClr val="FF0000"/>
                  </a:solidFill>
                  <a:latin typeface="+mj-lt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6420905" y="2291615"/>
              <a:ext cx="505267" cy="443656"/>
              <a:chOff x="6705081" y="4283249"/>
              <a:chExt cx="505267" cy="443656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6705081" y="4465295"/>
                <a:ext cx="5052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chemeClr val="accent1"/>
                    </a:solidFill>
                    <a:latin typeface="+mj-lt"/>
                  </a:rPr>
                  <a:t>PCSrc</a:t>
                </a:r>
                <a:endParaRPr lang="en-US" sz="11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72" name="Straight Connector 71"/>
              <p:cNvCxnSpPr/>
              <p:nvPr/>
            </p:nvCxnSpPr>
            <p:spPr bwMode="auto">
              <a:xfrm>
                <a:off x="6968001" y="4283249"/>
                <a:ext cx="0" cy="179461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7" name="Oval 56"/>
            <p:cNvSpPr/>
            <p:nvPr/>
          </p:nvSpPr>
          <p:spPr bwMode="auto">
            <a:xfrm>
              <a:off x="5336272" y="1975645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59" name="Elbow Connector 58"/>
            <p:cNvCxnSpPr>
              <a:stCxn id="57" idx="0"/>
              <a:endCxn id="78" idx="3"/>
            </p:cNvCxnSpPr>
            <p:nvPr/>
          </p:nvCxnSpPr>
          <p:spPr bwMode="auto">
            <a:xfrm rot="5400000" flipH="1" flipV="1">
              <a:off x="5864216" y="1263791"/>
              <a:ext cx="220147" cy="1203562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sp>
        <p:nvSpPr>
          <p:cNvPr id="149" name="Rectangle 148"/>
          <p:cNvSpPr/>
          <p:nvPr/>
        </p:nvSpPr>
        <p:spPr bwMode="auto">
          <a:xfrm>
            <a:off x="1931391" y="1374378"/>
            <a:ext cx="2564516" cy="7101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grpSp>
        <p:nvGrpSpPr>
          <p:cNvPr id="156" name="Group 155"/>
          <p:cNvGrpSpPr/>
          <p:nvPr/>
        </p:nvGrpSpPr>
        <p:grpSpPr>
          <a:xfrm>
            <a:off x="1805571" y="1620197"/>
            <a:ext cx="2387079" cy="1374428"/>
            <a:chOff x="281570" y="1620197"/>
            <a:chExt cx="2387079" cy="1374428"/>
          </a:xfrm>
        </p:grpSpPr>
        <p:grpSp>
          <p:nvGrpSpPr>
            <p:cNvPr id="46" name="Group 45"/>
            <p:cNvGrpSpPr/>
            <p:nvPr/>
          </p:nvGrpSpPr>
          <p:grpSpPr>
            <a:xfrm>
              <a:off x="2267241" y="1620197"/>
              <a:ext cx="401408" cy="794389"/>
              <a:chOff x="6728724" y="3121968"/>
              <a:chExt cx="727535" cy="1439797"/>
            </a:xfrm>
          </p:grpSpPr>
          <p:sp>
            <p:nvSpPr>
              <p:cNvPr id="85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955934" y="3710216"/>
                <a:ext cx="496610" cy="306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</a:rPr>
                  <a:t>Add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728724" y="3319972"/>
                <a:ext cx="155483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728724" y="4152245"/>
                <a:ext cx="155483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81570" y="1892964"/>
              <a:ext cx="388497" cy="625620"/>
              <a:chOff x="155044" y="1514471"/>
              <a:chExt cx="388497" cy="62562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169720" y="1514471"/>
                <a:ext cx="373821" cy="625620"/>
                <a:chOff x="2979708" y="2694759"/>
                <a:chExt cx="492339" cy="823968"/>
              </a:xfrm>
            </p:grpSpPr>
            <p:sp>
              <p:nvSpPr>
                <p:cNvPr id="83" name="Rectangle 82"/>
                <p:cNvSpPr/>
                <p:nvPr/>
              </p:nvSpPr>
              <p:spPr bwMode="auto">
                <a:xfrm>
                  <a:off x="2991378" y="2694759"/>
                  <a:ext cx="468998" cy="8239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2979708" y="2872568"/>
                  <a:ext cx="492339" cy="4053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82" name="Isosceles Triangle 81"/>
              <p:cNvSpPr/>
              <p:nvPr/>
            </p:nvSpPr>
            <p:spPr bwMode="auto">
              <a:xfrm rot="19800000">
                <a:off x="155044" y="1973506"/>
                <a:ext cx="89552" cy="77200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48" name="Straight Arrow Connector 47"/>
            <p:cNvCxnSpPr>
              <a:stCxn id="83" idx="2"/>
              <a:endCxn id="49" idx="0"/>
            </p:cNvCxnSpPr>
            <p:nvPr/>
          </p:nvCxnSpPr>
          <p:spPr bwMode="auto">
            <a:xfrm flipH="1">
              <a:off x="482818" y="2518584"/>
              <a:ext cx="340" cy="18045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Oval 48"/>
            <p:cNvSpPr/>
            <p:nvPr/>
          </p:nvSpPr>
          <p:spPr bwMode="auto">
            <a:xfrm>
              <a:off x="446582" y="269903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50" name="Elbow Connector 49"/>
            <p:cNvCxnSpPr>
              <a:stCxn id="49" idx="6"/>
              <a:endCxn id="88" idx="1"/>
            </p:cNvCxnSpPr>
            <p:nvPr/>
          </p:nvCxnSpPr>
          <p:spPr bwMode="auto">
            <a:xfrm flipV="1">
              <a:off x="519054" y="2273278"/>
              <a:ext cx="1748187" cy="461993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1" name="Straight Arrow Connector 50"/>
            <p:cNvCxnSpPr>
              <a:stCxn id="49" idx="4"/>
              <a:endCxn id="133" idx="0"/>
            </p:cNvCxnSpPr>
            <p:nvPr/>
          </p:nvCxnSpPr>
          <p:spPr bwMode="auto">
            <a:xfrm flipH="1">
              <a:off x="466616" y="2771507"/>
              <a:ext cx="16202" cy="2231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1751058" y="1640639"/>
              <a:ext cx="276037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4</a:t>
              </a:r>
            </a:p>
          </p:txBody>
        </p:sp>
        <p:cxnSp>
          <p:nvCxnSpPr>
            <p:cNvPr id="53" name="Straight Arrow Connector 52"/>
            <p:cNvCxnSpPr>
              <a:endCxn id="87" idx="1"/>
            </p:cNvCxnSpPr>
            <p:nvPr/>
          </p:nvCxnSpPr>
          <p:spPr bwMode="auto">
            <a:xfrm>
              <a:off x="2027095" y="1809358"/>
              <a:ext cx="240146" cy="472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153" name="Group 152"/>
          <p:cNvGrpSpPr/>
          <p:nvPr/>
        </p:nvGrpSpPr>
        <p:grpSpPr>
          <a:xfrm>
            <a:off x="4190599" y="1838638"/>
            <a:ext cx="3909472" cy="794389"/>
            <a:chOff x="2666599" y="1838637"/>
            <a:chExt cx="3909472" cy="794389"/>
          </a:xfrm>
        </p:grpSpPr>
        <p:grpSp>
          <p:nvGrpSpPr>
            <p:cNvPr id="44" name="Group 43"/>
            <p:cNvGrpSpPr/>
            <p:nvPr/>
          </p:nvGrpSpPr>
          <p:grpSpPr>
            <a:xfrm>
              <a:off x="5857281" y="1838637"/>
              <a:ext cx="401408" cy="794389"/>
              <a:chOff x="6728724" y="3121968"/>
              <a:chExt cx="727535" cy="1439797"/>
            </a:xfrm>
          </p:grpSpPr>
          <p:sp>
            <p:nvSpPr>
              <p:cNvPr id="89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955934" y="3665330"/>
                <a:ext cx="496610" cy="306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728724" y="3294452"/>
                <a:ext cx="155483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728724" y="4152245"/>
                <a:ext cx="155483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</p:grpSp>
        <p:cxnSp>
          <p:nvCxnSpPr>
            <p:cNvPr id="54" name="Straight Arrow Connector 53"/>
            <p:cNvCxnSpPr>
              <a:stCxn id="86" idx="3"/>
              <a:endCxn id="57" idx="2"/>
            </p:cNvCxnSpPr>
            <p:nvPr/>
          </p:nvCxnSpPr>
          <p:spPr bwMode="auto">
            <a:xfrm flipV="1">
              <a:off x="2666599" y="2011881"/>
              <a:ext cx="2669673" cy="17513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Arrow Connector 55"/>
            <p:cNvCxnSpPr>
              <a:stCxn id="90" idx="3"/>
              <a:endCxn id="79" idx="3"/>
            </p:cNvCxnSpPr>
            <p:nvPr/>
          </p:nvCxnSpPr>
          <p:spPr bwMode="auto">
            <a:xfrm>
              <a:off x="6256639" y="2223069"/>
              <a:ext cx="319432" cy="17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8" name="Straight Arrow Connector 57"/>
            <p:cNvCxnSpPr>
              <a:stCxn id="57" idx="2"/>
              <a:endCxn id="91" idx="1"/>
            </p:cNvCxnSpPr>
            <p:nvPr/>
          </p:nvCxnSpPr>
          <p:spPr bwMode="auto">
            <a:xfrm>
              <a:off x="5336272" y="2011881"/>
              <a:ext cx="521009" cy="656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60" name="Elbow Connector 59"/>
          <p:cNvCxnSpPr>
            <a:stCxn id="77" idx="0"/>
            <a:endCxn id="83" idx="0"/>
          </p:cNvCxnSpPr>
          <p:nvPr/>
        </p:nvCxnSpPr>
        <p:spPr bwMode="auto">
          <a:xfrm flipH="1" flipV="1">
            <a:off x="2007158" y="1892965"/>
            <a:ext cx="6268216" cy="100535"/>
          </a:xfrm>
          <a:prstGeom prst="bentConnector4">
            <a:avLst>
              <a:gd name="adj1" fmla="val -4395"/>
              <a:gd name="adj2" fmla="val 559819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58" name="Group 157"/>
          <p:cNvGrpSpPr/>
          <p:nvPr/>
        </p:nvGrpSpPr>
        <p:grpSpPr>
          <a:xfrm>
            <a:off x="2428306" y="6050198"/>
            <a:ext cx="6283894" cy="532893"/>
            <a:chOff x="904306" y="6050197"/>
            <a:chExt cx="6283894" cy="532893"/>
          </a:xfrm>
        </p:grpSpPr>
        <p:sp>
          <p:nvSpPr>
            <p:cNvPr id="159" name="Rounded Rectangle 158"/>
            <p:cNvSpPr/>
            <p:nvPr/>
          </p:nvSpPr>
          <p:spPr bwMode="auto">
            <a:xfrm>
              <a:off x="1356360" y="6237438"/>
              <a:ext cx="5831840" cy="264372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904306" y="6050197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Neo Sans Intel" panose="020B0504020202020204" pitchFamily="34" charset="0"/>
                </a:rPr>
                <a:t>R-type</a:t>
              </a: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243755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Neo Sans Intel" pitchFamily="34" charset="0"/>
                  <a:cs typeface="Consolas" pitchFamily="49" charset="0"/>
                </a:rPr>
                <a:t>26</a:t>
              </a: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1606350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Neo Sans Intel" pitchFamily="34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6832600" y="623947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Neo Sans Intel" pitchFamily="34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6133428" y="623947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Neo Sans Intel" pitchFamily="34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5935980" y="623947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Neo Sans Intel" pitchFamily="34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5248665" y="623947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Neo Sans Intel" pitchFamily="34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497911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Neo Sans Intel" pitchFamily="34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434411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Neo Sans Intel" pitchFamily="34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404947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Neo Sans Intel" pitchFamily="34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345908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Neo Sans Intel" pitchFamily="34" charset="0"/>
                  <a:cs typeface="Consolas" pitchFamily="49" charset="0"/>
                </a:rPr>
                <a:t>20</a:t>
              </a:r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1602205" y="6098574"/>
              <a:ext cx="5428324" cy="220144"/>
              <a:chOff x="1602205" y="6098574"/>
              <a:chExt cx="5428324" cy="220144"/>
            </a:xfrm>
          </p:grpSpPr>
          <p:sp>
            <p:nvSpPr>
              <p:cNvPr id="175" name="Rectangle 174"/>
              <p:cNvSpPr/>
              <p:nvPr/>
            </p:nvSpPr>
            <p:spPr bwMode="auto">
              <a:xfrm>
                <a:off x="1602205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>
                    <a:latin typeface="Consolas" pitchFamily="49" charset="0"/>
                    <a:cs typeface="Consolas" pitchFamily="49" charset="0"/>
                  </a:rPr>
                  <a:t>op</a:t>
                </a:r>
              </a:p>
            </p:txBody>
          </p:sp>
          <p:sp>
            <p:nvSpPr>
              <p:cNvPr id="176" name="Rectangle 175"/>
              <p:cNvSpPr/>
              <p:nvPr/>
            </p:nvSpPr>
            <p:spPr bwMode="auto">
              <a:xfrm>
                <a:off x="6125808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Consolas" pitchFamily="49" charset="0"/>
                    <a:cs typeface="Consolas" pitchFamily="49" charset="0"/>
                  </a:rPr>
                  <a:t>funct</a:t>
                </a:r>
                <a:endParaRPr lang="en-US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 bwMode="auto">
              <a:xfrm>
                <a:off x="5221088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Consolas" pitchFamily="49" charset="0"/>
                    <a:cs typeface="Consolas" pitchFamily="49" charset="0"/>
                  </a:rPr>
                  <a:t>shamt</a:t>
                </a:r>
                <a:endParaRPr lang="en-US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 bwMode="auto">
              <a:xfrm>
                <a:off x="4316367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Consolas" pitchFamily="49" charset="0"/>
                    <a:cs typeface="Consolas" pitchFamily="49" charset="0"/>
                  </a:rPr>
                  <a:t>rd</a:t>
                </a:r>
                <a:endParaRPr lang="en-US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 bwMode="auto">
              <a:xfrm>
                <a:off x="341164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Consolas" pitchFamily="49" charset="0"/>
                    <a:cs typeface="Consolas" pitchFamily="49" charset="0"/>
                  </a:rPr>
                  <a:t>rt</a:t>
                </a:r>
                <a:endParaRPr lang="en-US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 bwMode="auto">
              <a:xfrm>
                <a:off x="250692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Consolas" pitchFamily="49" charset="0"/>
                    <a:cs typeface="Consolas" pitchFamily="49" charset="0"/>
                  </a:rPr>
                  <a:t>rs</a:t>
                </a:r>
                <a:endParaRPr lang="en-US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72" name="Rectangle 171"/>
            <p:cNvSpPr/>
            <p:nvPr/>
          </p:nvSpPr>
          <p:spPr bwMode="auto">
            <a:xfrm>
              <a:off x="314158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Neo Sans Intel" pitchFamily="34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252944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Neo Sans Intel" pitchFamily="34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960120" y="6088414"/>
              <a:ext cx="6116320" cy="241266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2443546" y="5815655"/>
            <a:ext cx="6110984" cy="307777"/>
            <a:chOff x="919546" y="5815654"/>
            <a:chExt cx="6110984" cy="307777"/>
          </a:xfrm>
        </p:grpSpPr>
        <p:grpSp>
          <p:nvGrpSpPr>
            <p:cNvPr id="182" name="Group 181"/>
            <p:cNvGrpSpPr/>
            <p:nvPr/>
          </p:nvGrpSpPr>
          <p:grpSpPr>
            <a:xfrm>
              <a:off x="1602205" y="5874711"/>
              <a:ext cx="5428325" cy="220144"/>
              <a:chOff x="1602205" y="6098574"/>
              <a:chExt cx="5428325" cy="220144"/>
            </a:xfrm>
          </p:grpSpPr>
          <p:sp>
            <p:nvSpPr>
              <p:cNvPr id="184" name="Rectangle 183"/>
              <p:cNvSpPr/>
              <p:nvPr/>
            </p:nvSpPr>
            <p:spPr bwMode="auto">
              <a:xfrm>
                <a:off x="1602205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>
                    <a:latin typeface="Consolas" pitchFamily="49" charset="0"/>
                    <a:cs typeface="Consolas" pitchFamily="49" charset="0"/>
                  </a:rPr>
                  <a:t>op</a:t>
                </a:r>
              </a:p>
            </p:txBody>
          </p:sp>
          <p:sp>
            <p:nvSpPr>
              <p:cNvPr id="185" name="Rectangle 184"/>
              <p:cNvSpPr/>
              <p:nvPr/>
            </p:nvSpPr>
            <p:spPr bwMode="auto">
              <a:xfrm>
                <a:off x="4316368" y="6098574"/>
                <a:ext cx="2714162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>
                    <a:latin typeface="Consolas" pitchFamily="49" charset="0"/>
                    <a:cs typeface="Consolas" pitchFamily="49" charset="0"/>
                  </a:rPr>
                  <a:t>offset</a:t>
                </a:r>
              </a:p>
            </p:txBody>
          </p:sp>
          <p:sp>
            <p:nvSpPr>
              <p:cNvPr id="186" name="Rectangle 185"/>
              <p:cNvSpPr/>
              <p:nvPr/>
            </p:nvSpPr>
            <p:spPr bwMode="auto">
              <a:xfrm>
                <a:off x="341164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Consolas" pitchFamily="49" charset="0"/>
                    <a:cs typeface="Consolas" pitchFamily="49" charset="0"/>
                  </a:rPr>
                  <a:t>rt</a:t>
                </a:r>
                <a:endParaRPr lang="en-US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 bwMode="auto">
              <a:xfrm>
                <a:off x="250692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Consolas" pitchFamily="49" charset="0"/>
                    <a:cs typeface="Consolas" pitchFamily="49" charset="0"/>
                  </a:rPr>
                  <a:t>rs</a:t>
                </a:r>
                <a:endParaRPr lang="en-US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83" name="TextBox 182"/>
            <p:cNvSpPr txBox="1"/>
            <p:nvPr/>
          </p:nvSpPr>
          <p:spPr>
            <a:xfrm>
              <a:off x="919546" y="5815654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Neo Sans Intel" panose="020B0504020202020204" pitchFamily="34" charset="0"/>
                </a:rPr>
                <a:t>I-type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8474202" y="1165547"/>
            <a:ext cx="2011236" cy="1246702"/>
            <a:chOff x="3274917" y="3983724"/>
            <a:chExt cx="2011236" cy="1246702"/>
          </a:xfrm>
        </p:grpSpPr>
        <p:sp>
          <p:nvSpPr>
            <p:cNvPr id="189" name="TextBox 188"/>
            <p:cNvSpPr txBox="1"/>
            <p:nvPr/>
          </p:nvSpPr>
          <p:spPr>
            <a:xfrm>
              <a:off x="3512915" y="3983724"/>
              <a:ext cx="17732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The branch may or may not be taken, depending on the ALU’s Condition Code output (Zero here)</a:t>
              </a:r>
            </a:p>
          </p:txBody>
        </p:sp>
        <p:cxnSp>
          <p:nvCxnSpPr>
            <p:cNvPr id="190" name="Straight Arrow Connector 189"/>
            <p:cNvCxnSpPr/>
            <p:nvPr/>
          </p:nvCxnSpPr>
          <p:spPr bwMode="auto">
            <a:xfrm flipH="1">
              <a:off x="3274917" y="4830058"/>
              <a:ext cx="310531" cy="400368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4195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</p:bldLst>
  </p:timing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6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Final Single-Cycle Data Path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78671" y="1620197"/>
            <a:ext cx="8911382" cy="3731808"/>
            <a:chOff x="154671" y="1620197"/>
            <a:chExt cx="8911382" cy="3731808"/>
          </a:xfrm>
        </p:grpSpPr>
        <p:grpSp>
          <p:nvGrpSpPr>
            <p:cNvPr id="5" name="Group 4"/>
            <p:cNvGrpSpPr/>
            <p:nvPr/>
          </p:nvGrpSpPr>
          <p:grpSpPr>
            <a:xfrm>
              <a:off x="154671" y="2994625"/>
              <a:ext cx="1622694" cy="1386326"/>
              <a:chOff x="1738845" y="3229513"/>
              <a:chExt cx="1622694" cy="1386326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1738845" y="3229513"/>
                <a:ext cx="1447262" cy="1386326"/>
                <a:chOff x="3124738" y="3598050"/>
                <a:chExt cx="1447262" cy="1386326"/>
              </a:xfrm>
            </p:grpSpPr>
            <p:sp>
              <p:nvSpPr>
                <p:cNvPr id="132" name="Rectangle 131"/>
                <p:cNvSpPr/>
                <p:nvPr/>
              </p:nvSpPr>
              <p:spPr bwMode="auto">
                <a:xfrm>
                  <a:off x="3126744" y="3598050"/>
                  <a:ext cx="1445256" cy="138632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3124738" y="3598050"/>
                  <a:ext cx="62388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+mj-lt"/>
                    </a:rPr>
                    <a:t>Read</a:t>
                  </a:r>
                </a:p>
                <a:p>
                  <a:r>
                    <a:rPr lang="en-US" sz="1100" dirty="0">
                      <a:latin typeface="+mj-lt"/>
                    </a:rPr>
                    <a:t>address</a:t>
                  </a: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3673849" y="3601253"/>
                  <a:ext cx="89815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>
                      <a:latin typeface="+mj-lt"/>
                    </a:rPr>
                    <a:t>Instruction [31-0]</a:t>
                  </a: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3448012" y="4147773"/>
                  <a:ext cx="80271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Memory</a:t>
                  </a:r>
                </a:p>
              </p:txBody>
            </p:sp>
          </p:grpSp>
          <p:cxnSp>
            <p:nvCxnSpPr>
              <p:cNvPr id="131" name="Straight Arrow Connector 130"/>
              <p:cNvCxnSpPr>
                <a:stCxn id="134" idx="3"/>
              </p:cNvCxnSpPr>
              <p:nvPr/>
            </p:nvCxnSpPr>
            <p:spPr bwMode="auto">
              <a:xfrm>
                <a:off x="3186107" y="3448160"/>
                <a:ext cx="175432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2546317" y="3911755"/>
              <a:ext cx="180391" cy="643543"/>
              <a:chOff x="3390790" y="3616963"/>
              <a:chExt cx="180391" cy="643543"/>
            </a:xfrm>
          </p:grpSpPr>
          <p:sp>
            <p:nvSpPr>
              <p:cNvPr id="126" name="Trapezoid 125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7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+mj-lt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28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129" name="Rectangle 160"/>
              <p:cNvSpPr>
                <a:spLocks noChangeArrowheads="1"/>
              </p:cNvSpPr>
              <p:nvPr/>
            </p:nvSpPr>
            <p:spPr bwMode="auto">
              <a:xfrm flipH="1">
                <a:off x="3452770" y="3821794"/>
                <a:ext cx="8015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107902" y="3005501"/>
              <a:ext cx="1552498" cy="1873251"/>
              <a:chOff x="4488424" y="3657632"/>
              <a:chExt cx="1552498" cy="1873251"/>
            </a:xfrm>
          </p:grpSpPr>
          <p:sp>
            <p:nvSpPr>
              <p:cNvPr id="117" name="Rectangle 116"/>
              <p:cNvSpPr/>
              <p:nvPr/>
            </p:nvSpPr>
            <p:spPr bwMode="auto">
              <a:xfrm>
                <a:off x="4490028" y="3657632"/>
                <a:ext cx="1550894" cy="1870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4490028" y="3657633"/>
                <a:ext cx="72808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register </a:t>
                </a:r>
                <a:r>
                  <a:rPr lang="en-US" sz="1100" b="1" dirty="0">
                    <a:latin typeface="+mj-lt"/>
                  </a:rPr>
                  <a:t>1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5142771" y="3660836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Read</a:t>
                </a:r>
              </a:p>
              <a:p>
                <a:pPr algn="r"/>
                <a:r>
                  <a:rPr lang="en-US" sz="1100" dirty="0">
                    <a:latin typeface="+mj-lt"/>
                  </a:rPr>
                  <a:t>data </a:t>
                </a:r>
                <a:r>
                  <a:rPr lang="en-US" sz="1100" b="1" dirty="0">
                    <a:latin typeface="+mj-lt"/>
                  </a:rPr>
                  <a:t>1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141166" y="5220532"/>
                <a:ext cx="842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Registers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4490028" y="4132149"/>
                <a:ext cx="72808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register </a:t>
                </a:r>
                <a:r>
                  <a:rPr lang="en-US" sz="11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5142771" y="4285847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Read</a:t>
                </a:r>
              </a:p>
              <a:p>
                <a:pPr algn="r"/>
                <a:r>
                  <a:rPr lang="en-US" sz="1100" dirty="0">
                    <a:latin typeface="+mj-lt"/>
                  </a:rPr>
                  <a:t>data </a:t>
                </a:r>
                <a:r>
                  <a:rPr lang="en-US" sz="11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4488424" y="4669109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Write</a:t>
                </a:r>
              </a:p>
              <a:p>
                <a:r>
                  <a:rPr lang="en-US" sz="1100" dirty="0">
                    <a:latin typeface="+mj-lt"/>
                  </a:rPr>
                  <a:t>register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490028" y="5099996"/>
                <a:ext cx="5068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Write</a:t>
                </a:r>
              </a:p>
              <a:p>
                <a:r>
                  <a:rPr lang="en-US" sz="1100" dirty="0">
                    <a:latin typeface="+mj-lt"/>
                  </a:rPr>
                  <a:t>data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5194990" y="3666551"/>
                <a:ext cx="133350" cy="1333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513352" y="2631170"/>
              <a:ext cx="739305" cy="393410"/>
              <a:chOff x="4262754" y="2858356"/>
              <a:chExt cx="739305" cy="393410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4262754" y="2858356"/>
                <a:ext cx="739305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>
                    <a:solidFill>
                      <a:schemeClr val="accent1"/>
                    </a:solidFill>
                    <a:latin typeface="+mj-lt"/>
                  </a:rPr>
                  <a:t>RegWrite</a:t>
                </a:r>
                <a:endParaRPr lang="en-US" sz="11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116" name="Straight Connector 115"/>
              <p:cNvCxnSpPr>
                <a:stCxn id="115" idx="2"/>
                <a:endCxn id="125" idx="0"/>
              </p:cNvCxnSpPr>
              <p:nvPr/>
            </p:nvCxnSpPr>
            <p:spPr bwMode="auto">
              <a:xfrm flipH="1">
                <a:off x="4630545" y="3119966"/>
                <a:ext cx="1862" cy="131800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9" name="Straight Arrow Connector 8"/>
            <p:cNvCxnSpPr>
              <a:stCxn id="119" idx="3"/>
              <a:endCxn id="111" idx="1"/>
            </p:cNvCxnSpPr>
            <p:nvPr/>
          </p:nvCxnSpPr>
          <p:spPr bwMode="auto">
            <a:xfrm>
              <a:off x="4660400" y="3224149"/>
              <a:ext cx="794482" cy="154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10" name="Group 9"/>
            <p:cNvGrpSpPr/>
            <p:nvPr/>
          </p:nvGrpSpPr>
          <p:grpSpPr>
            <a:xfrm>
              <a:off x="5448369" y="2909792"/>
              <a:ext cx="734048" cy="1439797"/>
              <a:chOff x="6722211" y="3121968"/>
              <a:chExt cx="734048" cy="1439797"/>
            </a:xfrm>
          </p:grpSpPr>
          <p:sp>
            <p:nvSpPr>
              <p:cNvPr id="109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6728724" y="3392722"/>
                <a:ext cx="3637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>
                    <a:latin typeface="+mj-lt"/>
                  </a:rPr>
                  <a:t>ALU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6728724" y="3353228"/>
                <a:ext cx="155484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6722211" y="4182140"/>
                <a:ext cx="155484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6969760" y="3801019"/>
                <a:ext cx="481419" cy="261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</a:rPr>
                  <a:t>Result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7092491" y="3557248"/>
                <a:ext cx="358688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1000" dirty="0">
                    <a:latin typeface="+mj-lt"/>
                  </a:rPr>
                  <a:t>Zero</a:t>
                </a:r>
                <a:endParaRPr lang="en-US" sz="1000" b="1" dirty="0">
                  <a:latin typeface="+mj-lt"/>
                </a:endParaRPr>
              </a:p>
            </p:txBody>
          </p:sp>
        </p:grpSp>
        <p:cxnSp>
          <p:nvCxnSpPr>
            <p:cNvPr id="11" name="Elbow Connector 10"/>
            <p:cNvCxnSpPr>
              <a:stCxn id="122" idx="3"/>
              <a:endCxn id="104" idx="3"/>
            </p:cNvCxnSpPr>
            <p:nvPr/>
          </p:nvCxnSpPr>
          <p:spPr bwMode="auto">
            <a:xfrm flipV="1">
              <a:off x="4660400" y="3848031"/>
              <a:ext cx="454431" cy="1129"/>
            </a:xfrm>
            <a:prstGeom prst="bentConnector3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2" name="Elbow Connector 11"/>
            <p:cNvCxnSpPr>
              <a:stCxn id="93" idx="0"/>
              <a:endCxn id="124" idx="1"/>
            </p:cNvCxnSpPr>
            <p:nvPr/>
          </p:nvCxnSpPr>
          <p:spPr bwMode="auto">
            <a:xfrm flipH="1">
              <a:off x="3109506" y="3453128"/>
              <a:ext cx="5615445" cy="1210181"/>
            </a:xfrm>
            <a:prstGeom prst="bentConnector5">
              <a:avLst>
                <a:gd name="adj1" fmla="val -4071"/>
                <a:gd name="adj2" fmla="val 184609"/>
                <a:gd name="adj3" fmla="val 104071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3" name="Oval 12"/>
            <p:cNvSpPr/>
            <p:nvPr/>
          </p:nvSpPr>
          <p:spPr bwMode="auto">
            <a:xfrm>
              <a:off x="1743407" y="3183822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4" name="Straight Arrow Connector 13"/>
            <p:cNvCxnSpPr>
              <a:stCxn id="13" idx="6"/>
              <a:endCxn id="118" idx="1"/>
            </p:cNvCxnSpPr>
            <p:nvPr/>
          </p:nvCxnSpPr>
          <p:spPr bwMode="auto">
            <a:xfrm>
              <a:off x="1815879" y="3220058"/>
              <a:ext cx="1293627" cy="8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5" name="Elbow Connector 14"/>
            <p:cNvCxnSpPr>
              <a:stCxn id="13" idx="4"/>
              <a:endCxn id="121" idx="1"/>
            </p:cNvCxnSpPr>
            <p:nvPr/>
          </p:nvCxnSpPr>
          <p:spPr bwMode="auto">
            <a:xfrm rot="16200000" flipH="1">
              <a:off x="2224990" y="2810946"/>
              <a:ext cx="439168" cy="132986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6" name="Elbow Connector 15"/>
            <p:cNvCxnSpPr>
              <a:stCxn id="13" idx="4"/>
              <a:endCxn id="128" idx="3"/>
            </p:cNvCxnSpPr>
            <p:nvPr/>
          </p:nvCxnSpPr>
          <p:spPr bwMode="auto">
            <a:xfrm rot="16200000" flipH="1">
              <a:off x="1571505" y="3464431"/>
              <a:ext cx="1188038" cy="77176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1790302" y="2940272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[25-21]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82438" y="3413550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[20-16]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59821" y="4157483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[15-11]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542593" y="4068255"/>
              <a:ext cx="580608" cy="532039"/>
              <a:chOff x="6598319" y="4283249"/>
              <a:chExt cx="580608" cy="532039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6598319" y="4553678"/>
                <a:ext cx="5806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chemeClr val="accent1"/>
                    </a:solidFill>
                    <a:latin typeface="+mj-lt"/>
                  </a:rPr>
                  <a:t>ALUop</a:t>
                </a:r>
                <a:endParaRPr lang="en-US" sz="11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 bwMode="auto">
              <a:xfrm flipH="1">
                <a:off x="6967969" y="4283249"/>
                <a:ext cx="32" cy="272672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1" name="Oval 20"/>
            <p:cNvSpPr/>
            <p:nvPr/>
          </p:nvSpPr>
          <p:spPr bwMode="auto">
            <a:xfrm>
              <a:off x="2289085" y="366242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22" name="Elbow Connector 21"/>
            <p:cNvCxnSpPr>
              <a:stCxn id="21" idx="4"/>
              <a:endCxn id="127" idx="3"/>
            </p:cNvCxnSpPr>
            <p:nvPr/>
          </p:nvCxnSpPr>
          <p:spPr bwMode="auto">
            <a:xfrm rot="16200000" flipH="1">
              <a:off x="2292337" y="3767885"/>
              <a:ext cx="292053" cy="226084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3" name="Straight Arrow Connector 22"/>
            <p:cNvCxnSpPr>
              <a:stCxn id="126" idx="0"/>
              <a:endCxn id="123" idx="1"/>
            </p:cNvCxnSpPr>
            <p:nvPr/>
          </p:nvCxnSpPr>
          <p:spPr bwMode="auto">
            <a:xfrm flipV="1">
              <a:off x="2726708" y="4232422"/>
              <a:ext cx="381194" cy="110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4" name="Rounded Rectangle 23"/>
            <p:cNvSpPr/>
            <p:nvPr/>
          </p:nvSpPr>
          <p:spPr bwMode="auto">
            <a:xfrm>
              <a:off x="3435075" y="5078121"/>
              <a:ext cx="953678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>
                  <a:latin typeface="+mj-lt"/>
                  <a:cs typeface="Arial" pitchFamily="34" charset="0"/>
                </a:rPr>
                <a:t>Sign extend</a:t>
              </a:r>
            </a:p>
          </p:txBody>
        </p:sp>
        <p:cxnSp>
          <p:nvCxnSpPr>
            <p:cNvPr id="25" name="Elbow Connector 24"/>
            <p:cNvCxnSpPr>
              <a:stCxn id="13" idx="4"/>
              <a:endCxn id="24" idx="1"/>
            </p:cNvCxnSpPr>
            <p:nvPr/>
          </p:nvCxnSpPr>
          <p:spPr bwMode="auto">
            <a:xfrm rot="16200000" flipH="1">
              <a:off x="1627975" y="3407962"/>
              <a:ext cx="1958769" cy="1655432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1782438" y="4940107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[15-0]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109743" y="3732832"/>
              <a:ext cx="180391" cy="643543"/>
              <a:chOff x="3390790" y="3616963"/>
              <a:chExt cx="180391" cy="643543"/>
            </a:xfrm>
          </p:grpSpPr>
          <p:sp>
            <p:nvSpPr>
              <p:cNvPr id="103" name="Trapezoid 102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4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+mj-lt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05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106" name="Rectangle 160"/>
              <p:cNvSpPr>
                <a:spLocks noChangeArrowheads="1"/>
              </p:cNvSpPr>
              <p:nvPr/>
            </p:nvSpPr>
            <p:spPr bwMode="auto">
              <a:xfrm flipH="1">
                <a:off x="3452770" y="3821794"/>
                <a:ext cx="8015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cxnSp>
          <p:nvCxnSpPr>
            <p:cNvPr id="28" name="Straight Arrow Connector 27"/>
            <p:cNvCxnSpPr>
              <a:stCxn id="103" idx="0"/>
              <a:endCxn id="112" idx="1"/>
            </p:cNvCxnSpPr>
            <p:nvPr/>
          </p:nvCxnSpPr>
          <p:spPr bwMode="auto">
            <a:xfrm flipV="1">
              <a:off x="5290134" y="4054603"/>
              <a:ext cx="158235" cy="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9" name="Elbow Connector 28"/>
            <p:cNvCxnSpPr>
              <a:stCxn id="24" idx="3"/>
              <a:endCxn id="41" idx="4"/>
            </p:cNvCxnSpPr>
            <p:nvPr/>
          </p:nvCxnSpPr>
          <p:spPr bwMode="auto">
            <a:xfrm flipV="1">
              <a:off x="4388753" y="4300834"/>
              <a:ext cx="557649" cy="914229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0" name="Group 29"/>
            <p:cNvGrpSpPr/>
            <p:nvPr/>
          </p:nvGrpSpPr>
          <p:grpSpPr>
            <a:xfrm>
              <a:off x="6753863" y="3028047"/>
              <a:ext cx="1447263" cy="1386443"/>
              <a:chOff x="3124737" y="3598050"/>
              <a:chExt cx="1447263" cy="1386443"/>
            </a:xfrm>
          </p:grpSpPr>
          <p:sp>
            <p:nvSpPr>
              <p:cNvPr id="97" name="Rectangle 96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Read</a:t>
                </a:r>
              </a:p>
              <a:p>
                <a:pPr algn="r"/>
                <a:r>
                  <a:rPr lang="en-US" sz="1100" dirty="0">
                    <a:latin typeface="+mj-lt"/>
                  </a:rPr>
                  <a:t>data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751294" y="4674175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126744" y="4073403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Write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124737" y="4553606"/>
                <a:ext cx="5068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Write</a:t>
                </a:r>
              </a:p>
              <a:p>
                <a:r>
                  <a:rPr lang="en-US" sz="1100" dirty="0">
                    <a:latin typeface="+mj-lt"/>
                  </a:rPr>
                  <a:t>data</a:t>
                </a:r>
              </a:p>
            </p:txBody>
          </p:sp>
        </p:grpSp>
        <p:cxnSp>
          <p:nvCxnSpPr>
            <p:cNvPr id="31" name="Straight Arrow Connector 30"/>
            <p:cNvCxnSpPr>
              <a:stCxn id="99" idx="3"/>
              <a:endCxn id="94" idx="3"/>
            </p:cNvCxnSpPr>
            <p:nvPr/>
          </p:nvCxnSpPr>
          <p:spPr bwMode="auto">
            <a:xfrm flipV="1">
              <a:off x="8201126" y="3246555"/>
              <a:ext cx="348522" cy="139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32" name="Group 31"/>
            <p:cNvGrpSpPr/>
            <p:nvPr/>
          </p:nvGrpSpPr>
          <p:grpSpPr>
            <a:xfrm>
              <a:off x="8544560" y="3131356"/>
              <a:ext cx="180391" cy="643543"/>
              <a:chOff x="3390790" y="3616963"/>
              <a:chExt cx="180391" cy="643543"/>
            </a:xfrm>
          </p:grpSpPr>
          <p:sp>
            <p:nvSpPr>
              <p:cNvPr id="93" name="Trapezoid 92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4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95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96" name="Rectangle 160"/>
              <p:cNvSpPr>
                <a:spLocks noChangeArrowheads="1"/>
              </p:cNvSpPr>
              <p:nvPr/>
            </p:nvSpPr>
            <p:spPr bwMode="auto">
              <a:xfrm flipH="1">
                <a:off x="3452770" y="3821794"/>
                <a:ext cx="8015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cxnSp>
          <p:nvCxnSpPr>
            <p:cNvPr id="33" name="Straight Arrow Connector 32"/>
            <p:cNvCxnSpPr>
              <a:stCxn id="113" idx="3"/>
              <a:endCxn id="101" idx="1"/>
            </p:cNvCxnSpPr>
            <p:nvPr/>
          </p:nvCxnSpPr>
          <p:spPr bwMode="auto">
            <a:xfrm flipV="1">
              <a:off x="6177337" y="3718844"/>
              <a:ext cx="578533" cy="80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4" name="Oval 33"/>
            <p:cNvSpPr/>
            <p:nvPr/>
          </p:nvSpPr>
          <p:spPr bwMode="auto">
            <a:xfrm>
              <a:off x="4762970" y="381588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93636" y="4885769"/>
              <a:ext cx="95539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" dirty="0">
                  <a:latin typeface="+mj-lt"/>
                </a:rPr>
                <a:t> </a:t>
              </a:r>
            </a:p>
          </p:txBody>
        </p:sp>
        <p:cxnSp>
          <p:nvCxnSpPr>
            <p:cNvPr id="36" name="Elbow Connector 35"/>
            <p:cNvCxnSpPr>
              <a:stCxn id="34" idx="4"/>
              <a:endCxn id="35" idx="1"/>
            </p:cNvCxnSpPr>
            <p:nvPr/>
          </p:nvCxnSpPr>
          <p:spPr bwMode="auto">
            <a:xfrm rot="16200000" flipH="1">
              <a:off x="4816939" y="3870628"/>
              <a:ext cx="1058964" cy="1094430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7" name="Elbow Connector 36"/>
            <p:cNvCxnSpPr>
              <a:stCxn id="35" idx="1"/>
              <a:endCxn id="102" idx="1"/>
            </p:cNvCxnSpPr>
            <p:nvPr/>
          </p:nvCxnSpPr>
          <p:spPr bwMode="auto">
            <a:xfrm rot="10800000" flipH="1">
              <a:off x="5893635" y="4199047"/>
              <a:ext cx="860227" cy="748278"/>
            </a:xfrm>
            <a:prstGeom prst="bentConnector3">
              <a:avLst>
                <a:gd name="adj1" fmla="val 33661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8" name="Oval 37"/>
            <p:cNvSpPr/>
            <p:nvPr/>
          </p:nvSpPr>
          <p:spPr bwMode="auto">
            <a:xfrm>
              <a:off x="6377497" y="368615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39" name="Elbow Connector 38"/>
            <p:cNvCxnSpPr>
              <a:stCxn id="38" idx="4"/>
              <a:endCxn id="95" idx="3"/>
            </p:cNvCxnSpPr>
            <p:nvPr/>
          </p:nvCxnSpPr>
          <p:spPr bwMode="auto">
            <a:xfrm rot="5400000" flipH="1" flipV="1">
              <a:off x="7434342" y="2643324"/>
              <a:ext cx="94698" cy="2135916"/>
            </a:xfrm>
            <a:prstGeom prst="bentConnector4">
              <a:avLst>
                <a:gd name="adj1" fmla="val -1239181"/>
                <a:gd name="adj2" fmla="val 91518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40" name="Rounded Rectangle 39"/>
            <p:cNvSpPr/>
            <p:nvPr/>
          </p:nvSpPr>
          <p:spPr bwMode="auto">
            <a:xfrm>
              <a:off x="5139129" y="2334921"/>
              <a:ext cx="476839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>
                  <a:latin typeface="+mj-lt"/>
                  <a:cs typeface="Arial" pitchFamily="34" charset="0"/>
                </a:rPr>
                <a:t>&lt;&lt; 2</a:t>
              </a: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4910166" y="4228362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42" name="Straight Arrow Connector 41"/>
            <p:cNvCxnSpPr>
              <a:stCxn id="41" idx="6"/>
              <a:endCxn id="105" idx="3"/>
            </p:cNvCxnSpPr>
            <p:nvPr/>
          </p:nvCxnSpPr>
          <p:spPr bwMode="auto">
            <a:xfrm>
              <a:off x="4982638" y="4264598"/>
              <a:ext cx="132194" cy="81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43" name="Elbow Connector 42"/>
            <p:cNvCxnSpPr>
              <a:stCxn id="41" idx="0"/>
              <a:endCxn id="40" idx="1"/>
            </p:cNvCxnSpPr>
            <p:nvPr/>
          </p:nvCxnSpPr>
          <p:spPr bwMode="auto">
            <a:xfrm rot="5400000" flipH="1" flipV="1">
              <a:off x="4164516" y="3253750"/>
              <a:ext cx="1756499" cy="192727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44" name="Group 43"/>
            <p:cNvGrpSpPr/>
            <p:nvPr/>
          </p:nvGrpSpPr>
          <p:grpSpPr>
            <a:xfrm>
              <a:off x="5857281" y="1838637"/>
              <a:ext cx="401408" cy="794389"/>
              <a:chOff x="6728724" y="3121968"/>
              <a:chExt cx="727535" cy="1439797"/>
            </a:xfrm>
          </p:grpSpPr>
          <p:sp>
            <p:nvSpPr>
              <p:cNvPr id="89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955934" y="3710216"/>
                <a:ext cx="496610" cy="306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</a:rPr>
                  <a:t>Add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728724" y="3281200"/>
                <a:ext cx="155483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728724" y="4115686"/>
                <a:ext cx="155483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</p:grpSp>
        <p:cxnSp>
          <p:nvCxnSpPr>
            <p:cNvPr id="45" name="Straight Arrow Connector 44"/>
            <p:cNvCxnSpPr>
              <a:stCxn id="40" idx="3"/>
              <a:endCxn id="92" idx="1"/>
            </p:cNvCxnSpPr>
            <p:nvPr/>
          </p:nvCxnSpPr>
          <p:spPr bwMode="auto">
            <a:xfrm flipV="1">
              <a:off x="5615968" y="2471547"/>
              <a:ext cx="241313" cy="316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46" name="Group 45"/>
            <p:cNvGrpSpPr/>
            <p:nvPr/>
          </p:nvGrpSpPr>
          <p:grpSpPr>
            <a:xfrm>
              <a:off x="2267241" y="1620197"/>
              <a:ext cx="401408" cy="794389"/>
              <a:chOff x="6728724" y="3121968"/>
              <a:chExt cx="727535" cy="1439797"/>
            </a:xfrm>
          </p:grpSpPr>
          <p:sp>
            <p:nvSpPr>
              <p:cNvPr id="85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955934" y="3710216"/>
                <a:ext cx="496610" cy="306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</a:rPr>
                  <a:t>Add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728724" y="3319972"/>
                <a:ext cx="155483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728724" y="4152245"/>
                <a:ext cx="155483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81570" y="1892964"/>
              <a:ext cx="388497" cy="625620"/>
              <a:chOff x="155044" y="1514471"/>
              <a:chExt cx="388497" cy="62562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169720" y="1514471"/>
                <a:ext cx="373821" cy="625620"/>
                <a:chOff x="2979708" y="2694759"/>
                <a:chExt cx="492339" cy="823968"/>
              </a:xfrm>
            </p:grpSpPr>
            <p:sp>
              <p:nvSpPr>
                <p:cNvPr id="83" name="Rectangle 82"/>
                <p:cNvSpPr/>
                <p:nvPr/>
              </p:nvSpPr>
              <p:spPr bwMode="auto">
                <a:xfrm>
                  <a:off x="2991378" y="2694759"/>
                  <a:ext cx="468998" cy="8239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2979708" y="2872568"/>
                  <a:ext cx="492339" cy="4053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82" name="Isosceles Triangle 81"/>
              <p:cNvSpPr/>
              <p:nvPr/>
            </p:nvSpPr>
            <p:spPr bwMode="auto">
              <a:xfrm rot="19800000">
                <a:off x="155044" y="1973506"/>
                <a:ext cx="89552" cy="77200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48" name="Straight Arrow Connector 47"/>
            <p:cNvCxnSpPr>
              <a:stCxn id="83" idx="2"/>
              <a:endCxn id="49" idx="0"/>
            </p:cNvCxnSpPr>
            <p:nvPr/>
          </p:nvCxnSpPr>
          <p:spPr bwMode="auto">
            <a:xfrm flipH="1">
              <a:off x="482818" y="2518584"/>
              <a:ext cx="340" cy="18045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Oval 48"/>
            <p:cNvSpPr/>
            <p:nvPr/>
          </p:nvSpPr>
          <p:spPr bwMode="auto">
            <a:xfrm>
              <a:off x="446582" y="269903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50" name="Elbow Connector 49"/>
            <p:cNvCxnSpPr>
              <a:stCxn id="49" idx="6"/>
              <a:endCxn id="88" idx="1"/>
            </p:cNvCxnSpPr>
            <p:nvPr/>
          </p:nvCxnSpPr>
          <p:spPr bwMode="auto">
            <a:xfrm flipV="1">
              <a:off x="519054" y="2273278"/>
              <a:ext cx="1748187" cy="461993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1" name="Straight Arrow Connector 50"/>
            <p:cNvCxnSpPr>
              <a:stCxn id="49" idx="4"/>
              <a:endCxn id="133" idx="0"/>
            </p:cNvCxnSpPr>
            <p:nvPr/>
          </p:nvCxnSpPr>
          <p:spPr bwMode="auto">
            <a:xfrm flipH="1">
              <a:off x="466616" y="2771507"/>
              <a:ext cx="16202" cy="2231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1758427" y="1653334"/>
              <a:ext cx="276037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4</a:t>
              </a:r>
            </a:p>
          </p:txBody>
        </p:sp>
        <p:cxnSp>
          <p:nvCxnSpPr>
            <p:cNvPr id="53" name="Straight Arrow Connector 52"/>
            <p:cNvCxnSpPr>
              <a:stCxn id="52" idx="3"/>
              <a:endCxn id="87" idx="1"/>
            </p:cNvCxnSpPr>
            <p:nvPr/>
          </p:nvCxnSpPr>
          <p:spPr bwMode="auto">
            <a:xfrm>
              <a:off x="2034464" y="1807223"/>
              <a:ext cx="232777" cy="6859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4" name="Straight Arrow Connector 53"/>
            <p:cNvCxnSpPr>
              <a:stCxn id="86" idx="3"/>
              <a:endCxn id="57" idx="2"/>
            </p:cNvCxnSpPr>
            <p:nvPr/>
          </p:nvCxnSpPr>
          <p:spPr bwMode="auto">
            <a:xfrm flipV="1">
              <a:off x="2666599" y="2011881"/>
              <a:ext cx="2669673" cy="17513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5" name="Group 54"/>
            <p:cNvGrpSpPr/>
            <p:nvPr/>
          </p:nvGrpSpPr>
          <p:grpSpPr>
            <a:xfrm>
              <a:off x="6570983" y="1632898"/>
              <a:ext cx="180391" cy="721202"/>
              <a:chOff x="3390791" y="3616964"/>
              <a:chExt cx="180391" cy="643543"/>
            </a:xfrm>
          </p:grpSpPr>
          <p:sp>
            <p:nvSpPr>
              <p:cNvPr id="77" name="Trapezoid 76"/>
              <p:cNvSpPr/>
              <p:nvPr/>
            </p:nvSpPr>
            <p:spPr bwMode="auto">
              <a:xfrm rot="5400000">
                <a:off x="3159215" y="3848540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8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961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+mj-lt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79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961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80" name="Rectangle 160"/>
              <p:cNvSpPr>
                <a:spLocks noChangeArrowheads="1"/>
              </p:cNvSpPr>
              <p:nvPr/>
            </p:nvSpPr>
            <p:spPr bwMode="auto">
              <a:xfrm flipH="1">
                <a:off x="3452770" y="3821794"/>
                <a:ext cx="80150" cy="23069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cxnSp>
          <p:nvCxnSpPr>
            <p:cNvPr id="56" name="Straight Arrow Connector 55"/>
            <p:cNvCxnSpPr>
              <a:stCxn id="90" idx="3"/>
            </p:cNvCxnSpPr>
            <p:nvPr/>
          </p:nvCxnSpPr>
          <p:spPr bwMode="auto">
            <a:xfrm flipV="1">
              <a:off x="6256639" y="2235831"/>
              <a:ext cx="314343" cy="12003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7" name="Oval 56"/>
            <p:cNvSpPr/>
            <p:nvPr/>
          </p:nvSpPr>
          <p:spPr bwMode="auto">
            <a:xfrm>
              <a:off x="5336272" y="197564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58" name="Straight Arrow Connector 57"/>
            <p:cNvCxnSpPr>
              <a:stCxn id="57" idx="6"/>
              <a:endCxn id="91" idx="1"/>
            </p:cNvCxnSpPr>
            <p:nvPr/>
          </p:nvCxnSpPr>
          <p:spPr bwMode="auto">
            <a:xfrm flipV="1">
              <a:off x="5408744" y="2011130"/>
              <a:ext cx="448537" cy="75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9" name="Elbow Connector 58"/>
            <p:cNvCxnSpPr>
              <a:stCxn id="57" idx="0"/>
              <a:endCxn id="78" idx="3"/>
            </p:cNvCxnSpPr>
            <p:nvPr/>
          </p:nvCxnSpPr>
          <p:spPr bwMode="auto">
            <a:xfrm rot="5400000" flipH="1" flipV="1">
              <a:off x="5864216" y="1263791"/>
              <a:ext cx="220147" cy="1203562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0" name="Elbow Connector 59"/>
            <p:cNvCxnSpPr>
              <a:stCxn id="77" idx="0"/>
              <a:endCxn id="83" idx="0"/>
            </p:cNvCxnSpPr>
            <p:nvPr/>
          </p:nvCxnSpPr>
          <p:spPr bwMode="auto">
            <a:xfrm flipH="1" flipV="1">
              <a:off x="483158" y="1892964"/>
              <a:ext cx="6268216" cy="100535"/>
            </a:xfrm>
            <a:prstGeom prst="bentConnector4">
              <a:avLst>
                <a:gd name="adj1" fmla="val -4395"/>
                <a:gd name="adj2" fmla="val 559819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1" name="Elbow Connector 60"/>
            <p:cNvCxnSpPr>
              <a:stCxn id="38" idx="0"/>
              <a:endCxn id="98" idx="1"/>
            </p:cNvCxnSpPr>
            <p:nvPr/>
          </p:nvCxnSpPr>
          <p:spPr bwMode="auto">
            <a:xfrm rot="5400000" flipH="1" flipV="1">
              <a:off x="6362464" y="3294760"/>
              <a:ext cx="442668" cy="340131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62" name="Group 61"/>
            <p:cNvGrpSpPr/>
            <p:nvPr/>
          </p:nvGrpSpPr>
          <p:grpSpPr>
            <a:xfrm>
              <a:off x="4981746" y="4328109"/>
              <a:ext cx="588623" cy="523200"/>
              <a:chOff x="6744623" y="4292088"/>
              <a:chExt cx="588623" cy="523200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6744623" y="4553678"/>
                <a:ext cx="5886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chemeClr val="accent1"/>
                    </a:solidFill>
                    <a:latin typeface="+mj-lt"/>
                  </a:rPr>
                  <a:t>ALUSrc</a:t>
                </a:r>
                <a:endParaRPr lang="en-US" sz="11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76" name="Straight Connector 75"/>
              <p:cNvCxnSpPr>
                <a:stCxn id="103" idx="3"/>
              </p:cNvCxnSpPr>
              <p:nvPr/>
            </p:nvCxnSpPr>
            <p:spPr bwMode="auto">
              <a:xfrm>
                <a:off x="6962815" y="4292088"/>
                <a:ext cx="0" cy="261590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7073684" y="2631170"/>
              <a:ext cx="811441" cy="396877"/>
              <a:chOff x="4224400" y="2858356"/>
              <a:chExt cx="811441" cy="396877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4224400" y="2858356"/>
                <a:ext cx="811441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>
                    <a:solidFill>
                      <a:schemeClr val="accent1"/>
                    </a:solidFill>
                    <a:latin typeface="+mj-lt"/>
                  </a:rPr>
                  <a:t>MemWrite</a:t>
                </a:r>
                <a:endParaRPr lang="en-US" sz="11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74" name="Straight Connector 73"/>
              <p:cNvCxnSpPr>
                <a:stCxn id="73" idx="2"/>
                <a:endCxn id="97" idx="0"/>
              </p:cNvCxnSpPr>
              <p:nvPr/>
            </p:nvCxnSpPr>
            <p:spPr bwMode="auto">
              <a:xfrm flipH="1">
                <a:off x="4629214" y="3119966"/>
                <a:ext cx="907" cy="135267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6420905" y="2291615"/>
              <a:ext cx="505267" cy="443656"/>
              <a:chOff x="6705081" y="4283249"/>
              <a:chExt cx="505267" cy="443656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6705081" y="4465295"/>
                <a:ext cx="5052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chemeClr val="accent1"/>
                    </a:solidFill>
                    <a:latin typeface="+mj-lt"/>
                  </a:rPr>
                  <a:t>PCSrc</a:t>
                </a:r>
                <a:endParaRPr lang="en-US" sz="11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72" name="Straight Connector 71"/>
              <p:cNvCxnSpPr/>
              <p:nvPr/>
            </p:nvCxnSpPr>
            <p:spPr bwMode="auto">
              <a:xfrm>
                <a:off x="6968001" y="4283249"/>
                <a:ext cx="0" cy="179461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5" name="Group 64"/>
            <p:cNvGrpSpPr/>
            <p:nvPr/>
          </p:nvGrpSpPr>
          <p:grpSpPr>
            <a:xfrm>
              <a:off x="2230176" y="4507032"/>
              <a:ext cx="585417" cy="424806"/>
              <a:chOff x="6561743" y="4287612"/>
              <a:chExt cx="585417" cy="424806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6561743" y="4450808"/>
                <a:ext cx="5854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chemeClr val="accent1"/>
                    </a:solidFill>
                    <a:latin typeface="+mj-lt"/>
                  </a:rPr>
                  <a:t>RegDst</a:t>
                </a:r>
                <a:endParaRPr lang="en-US" sz="11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70" name="Straight Connector 69"/>
              <p:cNvCxnSpPr>
                <a:stCxn id="126" idx="3"/>
              </p:cNvCxnSpPr>
              <p:nvPr/>
            </p:nvCxnSpPr>
            <p:spPr bwMode="auto">
              <a:xfrm>
                <a:off x="6968079" y="4287612"/>
                <a:ext cx="0" cy="215257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6" name="Group 65"/>
            <p:cNvGrpSpPr/>
            <p:nvPr/>
          </p:nvGrpSpPr>
          <p:grpSpPr>
            <a:xfrm>
              <a:off x="8208125" y="2621744"/>
              <a:ext cx="857928" cy="568038"/>
              <a:chOff x="4191631" y="2696431"/>
              <a:chExt cx="857928" cy="568038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191631" y="2696431"/>
                <a:ext cx="857928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>
                    <a:solidFill>
                      <a:schemeClr val="accent1"/>
                    </a:solidFill>
                    <a:latin typeface="+mj-lt"/>
                  </a:rPr>
                  <a:t>MemToReg</a:t>
                </a:r>
                <a:endParaRPr lang="en-US" sz="11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68" name="Straight Connector 67"/>
              <p:cNvCxnSpPr>
                <a:stCxn id="67" idx="2"/>
                <a:endCxn id="93" idx="1"/>
              </p:cNvCxnSpPr>
              <p:nvPr/>
            </p:nvCxnSpPr>
            <p:spPr bwMode="auto">
              <a:xfrm flipH="1">
                <a:off x="4618261" y="2958041"/>
                <a:ext cx="2334" cy="306428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02011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3501"/>
            <a:ext cx="10515600" cy="4620832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/>
              <a:t>The control </a:t>
            </a:r>
            <a:r>
              <a:rPr lang="en-US" sz="2000" dirty="0"/>
              <a:t>unit is responsible for setting all </a:t>
            </a:r>
            <a:r>
              <a:rPr lang="en-US" sz="2000" dirty="0" smtClean="0"/>
              <a:t>the control </a:t>
            </a:r>
            <a:r>
              <a:rPr lang="en-US" sz="2000" dirty="0"/>
              <a:t>signals so that each instruction is executed properly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The control unit needs 12 bits of an instruction</a:t>
            </a:r>
          </a:p>
          <a:p>
            <a:pPr marL="688975" lvl="1" indent="-342900">
              <a:spcBef>
                <a:spcPts val="600"/>
              </a:spcBef>
            </a:pPr>
            <a:r>
              <a:rPr lang="en-US" sz="1800" dirty="0"/>
              <a:t>Six bits make up the instruction </a:t>
            </a:r>
            <a:r>
              <a:rPr lang="en-US" sz="1800" dirty="0" err="1">
                <a:solidFill>
                  <a:schemeClr val="accent1"/>
                </a:solidFill>
              </a:rPr>
              <a:t>opcode</a:t>
            </a:r>
            <a:endParaRPr lang="en-US" sz="1800" dirty="0">
              <a:solidFill>
                <a:schemeClr val="accent1"/>
              </a:solidFill>
            </a:endParaRPr>
          </a:p>
          <a:p>
            <a:pPr marL="688975" lvl="1" indent="-342900">
              <a:spcBef>
                <a:spcPts val="600"/>
              </a:spcBef>
            </a:pPr>
            <a:r>
              <a:rPr lang="en-US" sz="1800" dirty="0"/>
              <a:t>Six bits come from the instruction </a:t>
            </a:r>
            <a:r>
              <a:rPr lang="en-US" sz="1800" dirty="0" err="1">
                <a:solidFill>
                  <a:schemeClr val="accent1"/>
                </a:solidFill>
              </a:rPr>
              <a:t>func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field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It also needs the Conditional Code (“Zero”) output of the ALU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The control unit generates 7 of output, corresponding to the signals mentioned on the data path</a:t>
            </a:r>
          </a:p>
          <a:p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3778256" y="4161648"/>
            <a:ext cx="4764078" cy="2008766"/>
            <a:chOff x="826676" y="4077074"/>
            <a:chExt cx="4764078" cy="2008766"/>
          </a:xfrm>
        </p:grpSpPr>
        <p:grpSp>
          <p:nvGrpSpPr>
            <p:cNvPr id="6" name="Group 5"/>
            <p:cNvGrpSpPr/>
            <p:nvPr/>
          </p:nvGrpSpPr>
          <p:grpSpPr>
            <a:xfrm>
              <a:off x="826676" y="4161648"/>
              <a:ext cx="1622694" cy="1386326"/>
              <a:chOff x="1738845" y="3229513"/>
              <a:chExt cx="1622694" cy="138632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738845" y="3229513"/>
                <a:ext cx="1447262" cy="1386326"/>
                <a:chOff x="3124738" y="3598050"/>
                <a:chExt cx="1447262" cy="1386326"/>
              </a:xfrm>
            </p:grpSpPr>
            <p:sp>
              <p:nvSpPr>
                <p:cNvPr id="9" name="Rectangle 8"/>
                <p:cNvSpPr/>
                <p:nvPr/>
              </p:nvSpPr>
              <p:spPr bwMode="auto">
                <a:xfrm>
                  <a:off x="3126744" y="3598050"/>
                  <a:ext cx="1445256" cy="138632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3124738" y="3598050"/>
                  <a:ext cx="62388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+mj-lt"/>
                    </a:rPr>
                    <a:t>Read</a:t>
                  </a:r>
                </a:p>
                <a:p>
                  <a:r>
                    <a:rPr lang="en-US" sz="1100" dirty="0">
                      <a:latin typeface="+mj-lt"/>
                    </a:rPr>
                    <a:t>address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73849" y="3601253"/>
                  <a:ext cx="89815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>
                      <a:latin typeface="+mj-lt"/>
                    </a:rPr>
                    <a:t>Instruction [31-0]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448012" y="4147773"/>
                  <a:ext cx="80271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Memory</a:t>
                  </a:r>
                </a:p>
              </p:txBody>
            </p:sp>
          </p:grpSp>
          <p:cxnSp>
            <p:nvCxnSpPr>
              <p:cNvPr id="8" name="Straight Arrow Connector 7"/>
              <p:cNvCxnSpPr>
                <a:stCxn id="11" idx="3"/>
              </p:cNvCxnSpPr>
              <p:nvPr/>
            </p:nvCxnSpPr>
            <p:spPr bwMode="auto">
              <a:xfrm>
                <a:off x="3186107" y="3448160"/>
                <a:ext cx="175432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sp>
          <p:nvSpPr>
            <p:cNvPr id="13" name="Oval 12"/>
            <p:cNvSpPr/>
            <p:nvPr/>
          </p:nvSpPr>
          <p:spPr bwMode="auto">
            <a:xfrm>
              <a:off x="2415412" y="435084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26676" y="4161648"/>
              <a:ext cx="1622694" cy="1386326"/>
              <a:chOff x="1738845" y="3229513"/>
              <a:chExt cx="1622694" cy="1386326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738845" y="3229513"/>
                <a:ext cx="1447262" cy="1386326"/>
                <a:chOff x="3124738" y="3598050"/>
                <a:chExt cx="1447262" cy="1386326"/>
              </a:xfrm>
            </p:grpSpPr>
            <p:sp>
              <p:nvSpPr>
                <p:cNvPr id="17" name="Rectangle 16"/>
                <p:cNvSpPr/>
                <p:nvPr/>
              </p:nvSpPr>
              <p:spPr bwMode="auto">
                <a:xfrm>
                  <a:off x="3126744" y="3598050"/>
                  <a:ext cx="1445256" cy="138632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124738" y="3598050"/>
                  <a:ext cx="62388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+mj-lt"/>
                    </a:rPr>
                    <a:t>Read</a:t>
                  </a:r>
                </a:p>
                <a:p>
                  <a:r>
                    <a:rPr lang="en-US" sz="1100" dirty="0">
                      <a:latin typeface="+mj-lt"/>
                    </a:rPr>
                    <a:t>address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673849" y="3601253"/>
                  <a:ext cx="89815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>
                      <a:latin typeface="+mj-lt"/>
                    </a:rPr>
                    <a:t>Instruction [31-0]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448012" y="4147773"/>
                  <a:ext cx="80271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Memory</a:t>
                  </a:r>
                </a:p>
              </p:txBody>
            </p:sp>
          </p:grpSp>
          <p:cxnSp>
            <p:nvCxnSpPr>
              <p:cNvPr id="16" name="Straight Arrow Connector 15"/>
              <p:cNvCxnSpPr>
                <a:stCxn id="19" idx="3"/>
              </p:cNvCxnSpPr>
              <p:nvPr/>
            </p:nvCxnSpPr>
            <p:spPr bwMode="auto">
              <a:xfrm>
                <a:off x="3186107" y="3448160"/>
                <a:ext cx="175432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sp>
          <p:nvSpPr>
            <p:cNvPr id="21" name="Oval 20"/>
            <p:cNvSpPr/>
            <p:nvPr/>
          </p:nvSpPr>
          <p:spPr bwMode="auto">
            <a:xfrm>
              <a:off x="2415412" y="435084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32826" y="4077074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32826" y="4950653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32826" y="4368267"/>
              <a:ext cx="5886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ALUSrc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32826" y="5533039"/>
              <a:ext cx="81144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MemWrite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32826" y="5241846"/>
              <a:ext cx="5052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PCSrc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32826" y="4659460"/>
              <a:ext cx="5854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RegDst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32826" y="5824230"/>
              <a:ext cx="857928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MemToReg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flipH="1">
              <a:off x="4259580" y="4207879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>
              <a:stCxn id="25" idx="1"/>
            </p:cNvCxnSpPr>
            <p:nvPr/>
          </p:nvCxnSpPr>
          <p:spPr bwMode="auto">
            <a:xfrm flipH="1" flipV="1">
              <a:off x="4259580" y="4498922"/>
              <a:ext cx="473246" cy="15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>
              <a:stCxn id="28" idx="1"/>
            </p:cNvCxnSpPr>
            <p:nvPr/>
          </p:nvCxnSpPr>
          <p:spPr bwMode="auto">
            <a:xfrm flipH="1">
              <a:off x="4259580" y="4790265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24" idx="1"/>
            </p:cNvCxnSpPr>
            <p:nvPr/>
          </p:nvCxnSpPr>
          <p:spPr bwMode="auto">
            <a:xfrm flipH="1">
              <a:off x="4259580" y="5081458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27" idx="1"/>
            </p:cNvCxnSpPr>
            <p:nvPr/>
          </p:nvCxnSpPr>
          <p:spPr bwMode="auto">
            <a:xfrm flipH="1">
              <a:off x="4259580" y="5372651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>
              <a:stCxn id="26" idx="1"/>
            </p:cNvCxnSpPr>
            <p:nvPr/>
          </p:nvCxnSpPr>
          <p:spPr bwMode="auto">
            <a:xfrm flipH="1">
              <a:off x="4259580" y="5663844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29" idx="1"/>
            </p:cNvCxnSpPr>
            <p:nvPr/>
          </p:nvCxnSpPr>
          <p:spPr bwMode="auto">
            <a:xfrm flipH="1">
              <a:off x="4259580" y="5955035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Oval 21"/>
            <p:cNvSpPr/>
            <p:nvPr/>
          </p:nvSpPr>
          <p:spPr bwMode="auto">
            <a:xfrm>
              <a:off x="3493541" y="4095938"/>
              <a:ext cx="1046480" cy="197104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>
                  <a:latin typeface="+mj-lt"/>
                  <a:cs typeface="Arial" pitchFamily="34" charset="0"/>
                </a:rPr>
                <a:t>Control</a:t>
              </a:r>
            </a:p>
          </p:txBody>
        </p:sp>
        <p:cxnSp>
          <p:nvCxnSpPr>
            <p:cNvPr id="57" name="Elbow Connector 56"/>
            <p:cNvCxnSpPr>
              <a:stCxn id="13" idx="4"/>
              <a:endCxn id="22" idx="2"/>
            </p:cNvCxnSpPr>
            <p:nvPr/>
          </p:nvCxnSpPr>
          <p:spPr bwMode="auto">
            <a:xfrm rot="16200000" flipH="1">
              <a:off x="2643524" y="4231440"/>
              <a:ext cx="658141" cy="104189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9" name="Straight Arrow Connector 58"/>
            <p:cNvCxnSpPr>
              <a:stCxn id="21" idx="6"/>
              <a:endCxn id="22" idx="1"/>
            </p:cNvCxnSpPr>
            <p:nvPr/>
          </p:nvCxnSpPr>
          <p:spPr bwMode="auto">
            <a:xfrm flipV="1">
              <a:off x="2487884" y="4384590"/>
              <a:ext cx="1158910" cy="2491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2472098" y="4111210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[31-26]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451648" y="4800836"/>
              <a:ext cx="5549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[5-0]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472098" y="5642712"/>
              <a:ext cx="8250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j-lt"/>
                </a:rPr>
                <a:t>CondCode</a:t>
              </a:r>
              <a:endParaRPr lang="en-US" sz="1200" dirty="0">
                <a:latin typeface="+mj-lt"/>
              </a:endParaRPr>
            </a:p>
          </p:txBody>
        </p:sp>
        <p:cxnSp>
          <p:nvCxnSpPr>
            <p:cNvPr id="72" name="Straight Arrow Connector 71"/>
            <p:cNvCxnSpPr>
              <a:stCxn id="64" idx="3"/>
              <a:endCxn id="22" idx="3"/>
            </p:cNvCxnSpPr>
            <p:nvPr/>
          </p:nvCxnSpPr>
          <p:spPr bwMode="auto">
            <a:xfrm flipV="1">
              <a:off x="3297132" y="5778326"/>
              <a:ext cx="349662" cy="2886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594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signal table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4640146"/>
            <a:ext cx="10515600" cy="1554349"/>
          </a:xfrm>
          <a:noFill/>
        </p:spPr>
        <p:txBody>
          <a:bodyPr>
            <a:normAutofit fontScale="62500" lnSpcReduction="20000"/>
          </a:bodyPr>
          <a:lstStyle/>
          <a:p>
            <a:pPr marL="285750" indent="-285750">
              <a:spcBef>
                <a:spcPts val="12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accent1"/>
                </a:solidFill>
              </a:rPr>
              <a:t>sw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chemeClr val="accent1"/>
                </a:solidFill>
              </a:rPr>
              <a:t>beq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are the only instructions that do not write any registers</a:t>
            </a:r>
          </a:p>
          <a:p>
            <a:pPr marL="285750" indent="-285750">
              <a:spcBef>
                <a:spcPts val="12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accent1"/>
                </a:solidFill>
              </a:rPr>
              <a:t>lw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chemeClr val="accent1"/>
                </a:solidFill>
              </a:rPr>
              <a:t>sw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are the only instructions that use the constant field. They also depend on the ALU to compute the effective memory address</a:t>
            </a: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dirty="0" err="1"/>
              <a:t>ALUOp</a:t>
            </a:r>
            <a:r>
              <a:rPr lang="en-US" dirty="0"/>
              <a:t> depends on the instructions’ </a:t>
            </a:r>
            <a:r>
              <a:rPr lang="en-US" dirty="0" err="1"/>
              <a:t>func</a:t>
            </a:r>
            <a:r>
              <a:rPr lang="en-US" dirty="0"/>
              <a:t> field</a:t>
            </a: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dirty="0"/>
              <a:t>The </a:t>
            </a:r>
            <a:r>
              <a:rPr lang="en-US" dirty="0" err="1"/>
              <a:t>PCSrc</a:t>
            </a:r>
            <a:r>
              <a:rPr lang="en-US" dirty="0"/>
              <a:t> control signal shows if instruction is </a:t>
            </a:r>
            <a:r>
              <a:rPr lang="en-US" dirty="0">
                <a:solidFill>
                  <a:schemeClr val="accent1"/>
                </a:solidFill>
              </a:rPr>
              <a:t>branch</a:t>
            </a:r>
            <a:r>
              <a:rPr lang="en-US" dirty="0"/>
              <a:t> and it is </a:t>
            </a:r>
            <a:r>
              <a:rPr lang="en-US" dirty="0" smtClean="0"/>
              <a:t>taken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283788"/>
              </p:ext>
            </p:extLst>
          </p:nvPr>
        </p:nvGraphicFramePr>
        <p:xfrm>
          <a:off x="1942241" y="1382463"/>
          <a:ext cx="8307517" cy="3017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768"/>
                <a:gridCol w="894525"/>
                <a:gridCol w="1111885"/>
                <a:gridCol w="894779"/>
                <a:gridCol w="890080"/>
                <a:gridCol w="1264476"/>
                <a:gridCol w="1298004"/>
                <a:gridCol w="762000"/>
              </a:tblGrid>
              <a:tr h="33216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Operation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RegDst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RegWrite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ALUSrc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ALUOp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MemWrite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MemToReg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PCSrc</a:t>
                      </a:r>
                      <a:endParaRPr lang="ru-RU" sz="1600" dirty="0"/>
                    </a:p>
                  </a:txBody>
                  <a:tcPr anchor="ctr"/>
                </a:tc>
              </a:tr>
              <a:tr h="33216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010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216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sub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110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216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addi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010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216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subi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110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216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001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216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lw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010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216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sw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X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010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X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216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beq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X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110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X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0/1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8568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  <p:extLst mod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A </a:t>
            </a:r>
            <a:r>
              <a:rPr lang="en-US" sz="2400" dirty="0" err="1">
                <a:solidFill>
                  <a:schemeClr val="accent1"/>
                </a:solidFill>
              </a:rPr>
              <a:t>datapath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contains all the functional units and connections necessary to </a:t>
            </a:r>
            <a:r>
              <a:rPr lang="en-US" sz="2400" dirty="0" smtClean="0"/>
              <a:t>implement </a:t>
            </a:r>
            <a:r>
              <a:rPr lang="en-US" sz="2400" dirty="0"/>
              <a:t>an instruction set </a:t>
            </a:r>
            <a:r>
              <a:rPr lang="en-US" sz="2400" dirty="0" smtClean="0"/>
              <a:t>architecture</a:t>
            </a:r>
            <a:endParaRPr lang="en-US" sz="2400" dirty="0"/>
          </a:p>
          <a:p>
            <a:pPr marL="631825" lvl="1" indent="-285750"/>
            <a:r>
              <a:rPr lang="en-US" sz="1800" dirty="0"/>
              <a:t>For our </a:t>
            </a:r>
            <a:r>
              <a:rPr lang="en-US" sz="1800" dirty="0">
                <a:solidFill>
                  <a:schemeClr val="accent1"/>
                </a:solidFill>
              </a:rPr>
              <a:t>single-cycle implementation</a:t>
            </a:r>
            <a:r>
              <a:rPr lang="en-US" sz="1800" dirty="0"/>
              <a:t>, we use two-ported memory, register file, an ALU, some extra adders, and lots of multiplexers.</a:t>
            </a:r>
          </a:p>
          <a:p>
            <a:pPr marL="631825" lvl="1" indent="-285750"/>
            <a:r>
              <a:rPr lang="en-US" sz="1800" dirty="0"/>
              <a:t>MIPS is a 32-bit machine, so most of the buses are 32-bits wide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smtClean="0"/>
              <a:t>The </a:t>
            </a:r>
            <a:r>
              <a:rPr lang="en-US" sz="2400" dirty="0">
                <a:solidFill>
                  <a:schemeClr val="accent1"/>
                </a:solidFill>
              </a:rPr>
              <a:t>control unit </a:t>
            </a:r>
            <a:r>
              <a:rPr lang="en-US" sz="2400" dirty="0"/>
              <a:t>tells the </a:t>
            </a:r>
            <a:r>
              <a:rPr lang="en-US" sz="2400" dirty="0" err="1"/>
              <a:t>datapath</a:t>
            </a:r>
            <a:r>
              <a:rPr lang="en-US" sz="2400" dirty="0"/>
              <a:t> what to do, based on the instruction </a:t>
            </a:r>
            <a:r>
              <a:rPr lang="en-US" sz="2400" dirty="0" smtClean="0"/>
              <a:t>that’s </a:t>
            </a:r>
            <a:r>
              <a:rPr lang="en-US" sz="2400" dirty="0"/>
              <a:t>currently being </a:t>
            </a:r>
            <a:r>
              <a:rPr lang="en-US" sz="2400" dirty="0" smtClean="0"/>
              <a:t>executed</a:t>
            </a:r>
            <a:endParaRPr lang="en-US" sz="2400" dirty="0"/>
          </a:p>
          <a:p>
            <a:pPr marL="631825" lvl="1" indent="-285750"/>
            <a:r>
              <a:rPr lang="en-US" sz="1800" dirty="0"/>
              <a:t>The discussed processor has seven control signals that regulate the </a:t>
            </a:r>
            <a:r>
              <a:rPr lang="en-US" sz="1800" dirty="0" err="1"/>
              <a:t>datapath</a:t>
            </a:r>
            <a:endParaRPr lang="en-US" sz="1800" dirty="0"/>
          </a:p>
          <a:p>
            <a:pPr marL="631825" lvl="1" indent="-285750"/>
            <a:r>
              <a:rPr lang="en-US" sz="1800" dirty="0"/>
              <a:t>The control signals can be generated by a combinational circuit with the instruction’s </a:t>
            </a:r>
            <a:r>
              <a:rPr lang="en-US" sz="1800" dirty="0" err="1"/>
              <a:t>opcode</a:t>
            </a:r>
            <a:r>
              <a:rPr lang="en-US" sz="1800" dirty="0"/>
              <a:t> and </a:t>
            </a:r>
            <a:r>
              <a:rPr lang="en-US" sz="1800" dirty="0" err="1"/>
              <a:t>func</a:t>
            </a:r>
            <a:r>
              <a:rPr lang="en-US" sz="1800" dirty="0"/>
              <a:t> fields as the input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120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Layers of Abstraction in Computes Science</a:t>
            </a:r>
            <a:endParaRPr lang="en-US" dirty="0"/>
          </a:p>
        </p:txBody>
      </p:sp>
      <p:sp>
        <p:nvSpPr>
          <p:cNvPr id="16" name="Left Brace 15"/>
          <p:cNvSpPr/>
          <p:nvPr/>
        </p:nvSpPr>
        <p:spPr bwMode="auto">
          <a:xfrm>
            <a:off x="3795450" y="3443997"/>
            <a:ext cx="179358" cy="986688"/>
          </a:xfrm>
          <a:prstGeom prst="leftBrace">
            <a:avLst>
              <a:gd name="adj1" fmla="val 38114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016510" y="1416908"/>
            <a:ext cx="5127490" cy="3002316"/>
            <a:chOff x="2300535" y="1039903"/>
            <a:chExt cx="4632576" cy="3257794"/>
          </a:xfrm>
        </p:grpSpPr>
        <p:sp>
          <p:nvSpPr>
            <p:cNvPr id="22" name="Rounded Rectangle 21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Application</a:t>
              </a: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Algorithms</a:t>
              </a: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Microarchitecture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016510" y="4434337"/>
            <a:ext cx="5127490" cy="1490595"/>
            <a:chOff x="2300535" y="4320619"/>
            <a:chExt cx="4632576" cy="1617435"/>
          </a:xfrm>
        </p:grpSpPr>
        <p:sp>
          <p:nvSpPr>
            <p:cNvPr id="29" name="Rounded Rectangle 2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Neo Sans Intel" pitchFamily="34" charset="0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Neo Sans Intel" pitchFamily="34" charset="0"/>
                  <a:cs typeface="Arial" pitchFamily="34" charset="0"/>
                </a:rPr>
                <a:t>Circuits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Neo Sans Intel" pitchFamily="34" charset="0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3958853" y="1406346"/>
            <a:ext cx="5242803" cy="2015627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55265" y="3530355"/>
            <a:ext cx="1766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Topic of </a:t>
            </a:r>
          </a:p>
          <a:p>
            <a:pPr algn="r"/>
            <a:r>
              <a:rPr lang="en-US" sz="2000" dirty="0"/>
              <a:t>this lecture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3974808" y="4432111"/>
            <a:ext cx="5242803" cy="1728586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038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24"/>
    </mc:Choice>
    <mc:Fallback xmlns="">
      <p:transition spd="slow" advTm="294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2" grpId="0" animBg="1"/>
      <p:bldP spid="33" grpId="0"/>
      <p:bldP spid="34" grpId="0" animBg="1"/>
    </p:bldLst>
  </p:timing>
  <p:extLst mod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30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045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/>
          <p:cNvGrpSpPr/>
          <p:nvPr/>
        </p:nvGrpSpPr>
        <p:grpSpPr>
          <a:xfrm>
            <a:off x="2580345" y="5357438"/>
            <a:ext cx="2333342" cy="1065100"/>
            <a:chOff x="-1219306" y="4734983"/>
            <a:chExt cx="4082203" cy="2123376"/>
          </a:xfrm>
        </p:grpSpPr>
        <p:sp>
          <p:nvSpPr>
            <p:cNvPr id="152" name="TextBox 151"/>
            <p:cNvSpPr txBox="1"/>
            <p:nvPr/>
          </p:nvSpPr>
          <p:spPr>
            <a:xfrm>
              <a:off x="1758339" y="4734983"/>
              <a:ext cx="955413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RegWrite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758339" y="5608561"/>
              <a:ext cx="755071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ALUop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758339" y="5026175"/>
              <a:ext cx="806269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ALUSrc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758339" y="6190948"/>
              <a:ext cx="1024420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MemWrite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758339" y="5899754"/>
              <a:ext cx="688290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PCSrc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758339" y="5317369"/>
              <a:ext cx="804043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RegDst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758339" y="6482138"/>
              <a:ext cx="1104558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MemToReg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159" name="Straight Connector 158"/>
            <p:cNvCxnSpPr/>
            <p:nvPr/>
          </p:nvCxnSpPr>
          <p:spPr bwMode="auto">
            <a:xfrm flipH="1">
              <a:off x="1285093" y="4923093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Straight Connector 159"/>
            <p:cNvCxnSpPr>
              <a:stCxn id="154" idx="1"/>
            </p:cNvCxnSpPr>
            <p:nvPr/>
          </p:nvCxnSpPr>
          <p:spPr bwMode="auto">
            <a:xfrm flipH="1" flipV="1">
              <a:off x="1285093" y="5214137"/>
              <a:ext cx="473245" cy="15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Straight Connector 160"/>
            <p:cNvCxnSpPr>
              <a:stCxn id="157" idx="1"/>
            </p:cNvCxnSpPr>
            <p:nvPr/>
          </p:nvCxnSpPr>
          <p:spPr bwMode="auto">
            <a:xfrm flipH="1">
              <a:off x="1285093" y="5505480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Straight Connector 161"/>
            <p:cNvCxnSpPr>
              <a:stCxn id="153" idx="1"/>
            </p:cNvCxnSpPr>
            <p:nvPr/>
          </p:nvCxnSpPr>
          <p:spPr bwMode="auto">
            <a:xfrm flipH="1">
              <a:off x="1285093" y="5796672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Straight Connector 162"/>
            <p:cNvCxnSpPr>
              <a:stCxn id="156" idx="1"/>
            </p:cNvCxnSpPr>
            <p:nvPr/>
          </p:nvCxnSpPr>
          <p:spPr bwMode="auto">
            <a:xfrm flipH="1">
              <a:off x="1285093" y="6087865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Straight Connector 163"/>
            <p:cNvCxnSpPr>
              <a:stCxn id="155" idx="1"/>
            </p:cNvCxnSpPr>
            <p:nvPr/>
          </p:nvCxnSpPr>
          <p:spPr bwMode="auto">
            <a:xfrm flipH="1">
              <a:off x="1285093" y="6379059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Straight Connector 164"/>
            <p:cNvCxnSpPr>
              <a:stCxn id="158" idx="1"/>
            </p:cNvCxnSpPr>
            <p:nvPr/>
          </p:nvCxnSpPr>
          <p:spPr bwMode="auto">
            <a:xfrm flipH="1">
              <a:off x="1285093" y="6670249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6" name="Oval 165"/>
            <p:cNvSpPr/>
            <p:nvPr/>
          </p:nvSpPr>
          <p:spPr bwMode="auto">
            <a:xfrm>
              <a:off x="519054" y="4811152"/>
              <a:ext cx="1046480" cy="197104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>
                  <a:latin typeface="Neo Sans Intel Medium" panose="020B0604020202020204" pitchFamily="34" charset="0"/>
                  <a:cs typeface="Arial" pitchFamily="34" charset="0"/>
                </a:rPr>
                <a:t>Control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-1219306" y="6254906"/>
              <a:ext cx="1479980" cy="5062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dirty="0" err="1" smtClean="0">
                  <a:latin typeface="Neo Sans Intel" panose="020B0504020202020204" pitchFamily="34" charset="0"/>
                </a:rPr>
                <a:t>CondCode</a:t>
              </a:r>
              <a:endParaRPr lang="en-US" sz="1050" dirty="0" smtClean="0">
                <a:latin typeface="Neo Sans Intel" panose="020B0504020202020204" pitchFamily="34" charset="0"/>
              </a:endParaRPr>
            </a:p>
          </p:txBody>
        </p:sp>
        <p:cxnSp>
          <p:nvCxnSpPr>
            <p:cNvPr id="168" name="Straight Arrow Connector 167"/>
            <p:cNvCxnSpPr>
              <a:stCxn id="167" idx="3"/>
              <a:endCxn id="166" idx="3"/>
            </p:cNvCxnSpPr>
            <p:nvPr/>
          </p:nvCxnSpPr>
          <p:spPr bwMode="auto">
            <a:xfrm flipV="1">
              <a:off x="260674" y="6493539"/>
              <a:ext cx="411633" cy="14469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170" name="Straight Connector 169"/>
          <p:cNvCxnSpPr>
            <a:endCxn id="167" idx="3"/>
          </p:cNvCxnSpPr>
          <p:nvPr/>
        </p:nvCxnSpPr>
        <p:spPr>
          <a:xfrm>
            <a:off x="3425190" y="4881291"/>
            <a:ext cx="1095" cy="136550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6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MIPS Single-Cycle Data Path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02496" y="1286425"/>
            <a:ext cx="8911382" cy="3731808"/>
            <a:chOff x="154671" y="1620197"/>
            <a:chExt cx="8911382" cy="3731808"/>
          </a:xfrm>
        </p:grpSpPr>
        <p:grpSp>
          <p:nvGrpSpPr>
            <p:cNvPr id="5" name="Group 4"/>
            <p:cNvGrpSpPr/>
            <p:nvPr/>
          </p:nvGrpSpPr>
          <p:grpSpPr>
            <a:xfrm>
              <a:off x="154671" y="2994625"/>
              <a:ext cx="1622694" cy="1386326"/>
              <a:chOff x="1738845" y="3229513"/>
              <a:chExt cx="1622694" cy="1386326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1738845" y="3229513"/>
                <a:ext cx="1447262" cy="1386326"/>
                <a:chOff x="3124738" y="3598050"/>
                <a:chExt cx="1447262" cy="1386326"/>
              </a:xfrm>
            </p:grpSpPr>
            <p:sp>
              <p:nvSpPr>
                <p:cNvPr id="132" name="Rectangle 131"/>
                <p:cNvSpPr/>
                <p:nvPr/>
              </p:nvSpPr>
              <p:spPr bwMode="auto">
                <a:xfrm>
                  <a:off x="3126744" y="3598050"/>
                  <a:ext cx="1445256" cy="138632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3124738" y="3598050"/>
                  <a:ext cx="62388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+mj-lt"/>
                    </a:rPr>
                    <a:t>Read</a:t>
                  </a:r>
                </a:p>
                <a:p>
                  <a:r>
                    <a:rPr lang="en-US" sz="1100" dirty="0">
                      <a:latin typeface="+mj-lt"/>
                    </a:rPr>
                    <a:t>address</a:t>
                  </a: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3673849" y="3601253"/>
                  <a:ext cx="89815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>
                      <a:latin typeface="+mj-lt"/>
                    </a:rPr>
                    <a:t>Instruction [31-0]</a:t>
                  </a: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3448012" y="4147773"/>
                  <a:ext cx="80271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Memory</a:t>
                  </a:r>
                </a:p>
              </p:txBody>
            </p:sp>
          </p:grpSp>
          <p:cxnSp>
            <p:nvCxnSpPr>
              <p:cNvPr id="131" name="Straight Arrow Connector 130"/>
              <p:cNvCxnSpPr>
                <a:stCxn id="134" idx="3"/>
              </p:cNvCxnSpPr>
              <p:nvPr/>
            </p:nvCxnSpPr>
            <p:spPr bwMode="auto">
              <a:xfrm>
                <a:off x="3186107" y="3448160"/>
                <a:ext cx="175432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2546317" y="3911755"/>
              <a:ext cx="180391" cy="643543"/>
              <a:chOff x="3390790" y="3616963"/>
              <a:chExt cx="180391" cy="643543"/>
            </a:xfrm>
          </p:grpSpPr>
          <p:sp>
            <p:nvSpPr>
              <p:cNvPr id="126" name="Trapezoid 125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7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+mj-lt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28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129" name="Rectangle 160"/>
              <p:cNvSpPr>
                <a:spLocks noChangeArrowheads="1"/>
              </p:cNvSpPr>
              <p:nvPr/>
            </p:nvSpPr>
            <p:spPr bwMode="auto">
              <a:xfrm flipH="1">
                <a:off x="3452770" y="3821794"/>
                <a:ext cx="8015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107902" y="3005501"/>
              <a:ext cx="1552498" cy="1873251"/>
              <a:chOff x="4488424" y="3657632"/>
              <a:chExt cx="1552498" cy="1873251"/>
            </a:xfrm>
          </p:grpSpPr>
          <p:sp>
            <p:nvSpPr>
              <p:cNvPr id="117" name="Rectangle 116"/>
              <p:cNvSpPr/>
              <p:nvPr/>
            </p:nvSpPr>
            <p:spPr bwMode="auto">
              <a:xfrm>
                <a:off x="4490028" y="3657632"/>
                <a:ext cx="1550894" cy="1870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4490028" y="3657633"/>
                <a:ext cx="72808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register </a:t>
                </a:r>
                <a:r>
                  <a:rPr lang="en-US" sz="1100" b="1" dirty="0">
                    <a:latin typeface="+mj-lt"/>
                  </a:rPr>
                  <a:t>1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5142771" y="3660836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Read</a:t>
                </a:r>
              </a:p>
              <a:p>
                <a:pPr algn="r"/>
                <a:r>
                  <a:rPr lang="en-US" sz="1100" dirty="0">
                    <a:latin typeface="+mj-lt"/>
                  </a:rPr>
                  <a:t>data </a:t>
                </a:r>
                <a:r>
                  <a:rPr lang="en-US" sz="1100" b="1" dirty="0">
                    <a:latin typeface="+mj-lt"/>
                  </a:rPr>
                  <a:t>1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141166" y="5220532"/>
                <a:ext cx="842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Registers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4490028" y="4132149"/>
                <a:ext cx="72808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register </a:t>
                </a:r>
                <a:r>
                  <a:rPr lang="en-US" sz="11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5142771" y="4285847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Read</a:t>
                </a:r>
              </a:p>
              <a:p>
                <a:pPr algn="r"/>
                <a:r>
                  <a:rPr lang="en-US" sz="1100" dirty="0">
                    <a:latin typeface="+mj-lt"/>
                  </a:rPr>
                  <a:t>data </a:t>
                </a:r>
                <a:r>
                  <a:rPr lang="en-US" sz="11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4488424" y="4669109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Write</a:t>
                </a:r>
              </a:p>
              <a:p>
                <a:r>
                  <a:rPr lang="en-US" sz="1100" dirty="0">
                    <a:latin typeface="+mj-lt"/>
                  </a:rPr>
                  <a:t>register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490028" y="5099996"/>
                <a:ext cx="5068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Write</a:t>
                </a:r>
              </a:p>
              <a:p>
                <a:r>
                  <a:rPr lang="en-US" sz="1100" dirty="0">
                    <a:latin typeface="+mj-lt"/>
                  </a:rPr>
                  <a:t>data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5194990" y="3666551"/>
                <a:ext cx="133350" cy="1333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513352" y="2631170"/>
              <a:ext cx="739305" cy="393410"/>
              <a:chOff x="4262754" y="2858356"/>
              <a:chExt cx="739305" cy="393410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4262754" y="2858356"/>
                <a:ext cx="739305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>
                    <a:solidFill>
                      <a:schemeClr val="accent1"/>
                    </a:solidFill>
                    <a:latin typeface="+mj-lt"/>
                  </a:rPr>
                  <a:t>RegWrite</a:t>
                </a:r>
                <a:endParaRPr lang="en-US" sz="11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116" name="Straight Connector 115"/>
              <p:cNvCxnSpPr>
                <a:stCxn id="115" idx="2"/>
                <a:endCxn id="125" idx="0"/>
              </p:cNvCxnSpPr>
              <p:nvPr/>
            </p:nvCxnSpPr>
            <p:spPr bwMode="auto">
              <a:xfrm flipH="1">
                <a:off x="4630545" y="3119966"/>
                <a:ext cx="1862" cy="131800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9" name="Straight Arrow Connector 8"/>
            <p:cNvCxnSpPr>
              <a:stCxn id="119" idx="3"/>
              <a:endCxn id="111" idx="1"/>
            </p:cNvCxnSpPr>
            <p:nvPr/>
          </p:nvCxnSpPr>
          <p:spPr bwMode="auto">
            <a:xfrm>
              <a:off x="4660400" y="3224149"/>
              <a:ext cx="794482" cy="154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10" name="Group 9"/>
            <p:cNvGrpSpPr/>
            <p:nvPr/>
          </p:nvGrpSpPr>
          <p:grpSpPr>
            <a:xfrm>
              <a:off x="5448369" y="2909792"/>
              <a:ext cx="734048" cy="1439797"/>
              <a:chOff x="6722211" y="3121968"/>
              <a:chExt cx="734048" cy="1439797"/>
            </a:xfrm>
          </p:grpSpPr>
          <p:sp>
            <p:nvSpPr>
              <p:cNvPr id="109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6728724" y="3392722"/>
                <a:ext cx="3637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>
                    <a:latin typeface="+mj-lt"/>
                  </a:rPr>
                  <a:t>ALU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6728724" y="3353228"/>
                <a:ext cx="155484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6722211" y="4182140"/>
                <a:ext cx="155484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6969760" y="3801019"/>
                <a:ext cx="481419" cy="261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</a:rPr>
                  <a:t>Result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7092491" y="3557248"/>
                <a:ext cx="358688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1000" dirty="0">
                    <a:latin typeface="+mj-lt"/>
                  </a:rPr>
                  <a:t>Zero</a:t>
                </a:r>
                <a:endParaRPr lang="en-US" sz="1000" b="1" dirty="0">
                  <a:latin typeface="+mj-lt"/>
                </a:endParaRPr>
              </a:p>
            </p:txBody>
          </p:sp>
        </p:grpSp>
        <p:cxnSp>
          <p:nvCxnSpPr>
            <p:cNvPr id="11" name="Elbow Connector 10"/>
            <p:cNvCxnSpPr>
              <a:stCxn id="122" idx="3"/>
              <a:endCxn id="104" idx="3"/>
            </p:cNvCxnSpPr>
            <p:nvPr/>
          </p:nvCxnSpPr>
          <p:spPr bwMode="auto">
            <a:xfrm flipV="1">
              <a:off x="4660400" y="3848031"/>
              <a:ext cx="454431" cy="1129"/>
            </a:xfrm>
            <a:prstGeom prst="bentConnector3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2" name="Elbow Connector 11"/>
            <p:cNvCxnSpPr>
              <a:stCxn id="93" idx="0"/>
              <a:endCxn id="124" idx="1"/>
            </p:cNvCxnSpPr>
            <p:nvPr/>
          </p:nvCxnSpPr>
          <p:spPr bwMode="auto">
            <a:xfrm flipH="1">
              <a:off x="3109506" y="3453128"/>
              <a:ext cx="5615445" cy="1210181"/>
            </a:xfrm>
            <a:prstGeom prst="bentConnector5">
              <a:avLst>
                <a:gd name="adj1" fmla="val -4071"/>
                <a:gd name="adj2" fmla="val 162571"/>
                <a:gd name="adj3" fmla="val 104071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3" name="Oval 12"/>
            <p:cNvSpPr/>
            <p:nvPr/>
          </p:nvSpPr>
          <p:spPr bwMode="auto">
            <a:xfrm>
              <a:off x="1743407" y="3183822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4" name="Straight Arrow Connector 13"/>
            <p:cNvCxnSpPr>
              <a:stCxn id="13" idx="6"/>
              <a:endCxn id="118" idx="1"/>
            </p:cNvCxnSpPr>
            <p:nvPr/>
          </p:nvCxnSpPr>
          <p:spPr bwMode="auto">
            <a:xfrm>
              <a:off x="1815879" y="3220058"/>
              <a:ext cx="1293627" cy="8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5" name="Elbow Connector 14"/>
            <p:cNvCxnSpPr>
              <a:stCxn id="13" idx="4"/>
              <a:endCxn id="121" idx="1"/>
            </p:cNvCxnSpPr>
            <p:nvPr/>
          </p:nvCxnSpPr>
          <p:spPr bwMode="auto">
            <a:xfrm rot="16200000" flipH="1">
              <a:off x="2224990" y="2810946"/>
              <a:ext cx="439168" cy="132986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6" name="Elbow Connector 15"/>
            <p:cNvCxnSpPr>
              <a:stCxn id="13" idx="4"/>
              <a:endCxn id="128" idx="3"/>
            </p:cNvCxnSpPr>
            <p:nvPr/>
          </p:nvCxnSpPr>
          <p:spPr bwMode="auto">
            <a:xfrm rot="16200000" flipH="1">
              <a:off x="1571505" y="3464431"/>
              <a:ext cx="1188038" cy="77176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1790302" y="2940272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[25-21]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82438" y="3413550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[20-16]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59821" y="4157483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[15-11]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542593" y="4068255"/>
              <a:ext cx="580608" cy="532039"/>
              <a:chOff x="6598319" y="4283249"/>
              <a:chExt cx="580608" cy="532039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6598319" y="4553678"/>
                <a:ext cx="5806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chemeClr val="accent1"/>
                    </a:solidFill>
                    <a:latin typeface="+mj-lt"/>
                  </a:rPr>
                  <a:t>ALUop</a:t>
                </a:r>
                <a:endParaRPr lang="en-US" sz="11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 bwMode="auto">
              <a:xfrm flipH="1">
                <a:off x="6967969" y="4283249"/>
                <a:ext cx="32" cy="272672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1" name="Oval 20"/>
            <p:cNvSpPr/>
            <p:nvPr/>
          </p:nvSpPr>
          <p:spPr bwMode="auto">
            <a:xfrm>
              <a:off x="2289085" y="366242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22" name="Elbow Connector 21"/>
            <p:cNvCxnSpPr>
              <a:stCxn id="21" idx="4"/>
              <a:endCxn id="127" idx="3"/>
            </p:cNvCxnSpPr>
            <p:nvPr/>
          </p:nvCxnSpPr>
          <p:spPr bwMode="auto">
            <a:xfrm rot="16200000" flipH="1">
              <a:off x="2292337" y="3767885"/>
              <a:ext cx="292053" cy="226084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3" name="Straight Arrow Connector 22"/>
            <p:cNvCxnSpPr>
              <a:stCxn id="126" idx="0"/>
              <a:endCxn id="123" idx="1"/>
            </p:cNvCxnSpPr>
            <p:nvPr/>
          </p:nvCxnSpPr>
          <p:spPr bwMode="auto">
            <a:xfrm flipV="1">
              <a:off x="2726708" y="4232422"/>
              <a:ext cx="381194" cy="110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4" name="Rounded Rectangle 23"/>
            <p:cNvSpPr/>
            <p:nvPr/>
          </p:nvSpPr>
          <p:spPr bwMode="auto">
            <a:xfrm>
              <a:off x="3435075" y="5078121"/>
              <a:ext cx="953678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>
                  <a:latin typeface="+mj-lt"/>
                  <a:cs typeface="Arial" pitchFamily="34" charset="0"/>
                </a:rPr>
                <a:t>Sign extend</a:t>
              </a:r>
            </a:p>
          </p:txBody>
        </p:sp>
        <p:cxnSp>
          <p:nvCxnSpPr>
            <p:cNvPr id="25" name="Elbow Connector 24"/>
            <p:cNvCxnSpPr>
              <a:stCxn id="13" idx="4"/>
              <a:endCxn id="24" idx="1"/>
            </p:cNvCxnSpPr>
            <p:nvPr/>
          </p:nvCxnSpPr>
          <p:spPr bwMode="auto">
            <a:xfrm rot="16200000" flipH="1">
              <a:off x="1627975" y="3407962"/>
              <a:ext cx="1958769" cy="1655432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1782438" y="4940107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[15-0]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109743" y="3732832"/>
              <a:ext cx="180391" cy="643543"/>
              <a:chOff x="3390790" y="3616963"/>
              <a:chExt cx="180391" cy="643543"/>
            </a:xfrm>
          </p:grpSpPr>
          <p:sp>
            <p:nvSpPr>
              <p:cNvPr id="103" name="Trapezoid 102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4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+mj-lt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05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106" name="Rectangle 160"/>
              <p:cNvSpPr>
                <a:spLocks noChangeArrowheads="1"/>
              </p:cNvSpPr>
              <p:nvPr/>
            </p:nvSpPr>
            <p:spPr bwMode="auto">
              <a:xfrm flipH="1">
                <a:off x="3452770" y="3821794"/>
                <a:ext cx="8015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cxnSp>
          <p:nvCxnSpPr>
            <p:cNvPr id="28" name="Straight Arrow Connector 27"/>
            <p:cNvCxnSpPr>
              <a:stCxn id="103" idx="0"/>
              <a:endCxn id="112" idx="1"/>
            </p:cNvCxnSpPr>
            <p:nvPr/>
          </p:nvCxnSpPr>
          <p:spPr bwMode="auto">
            <a:xfrm flipV="1">
              <a:off x="5290134" y="4054603"/>
              <a:ext cx="158235" cy="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9" name="Elbow Connector 28"/>
            <p:cNvCxnSpPr>
              <a:stCxn id="24" idx="3"/>
              <a:endCxn id="41" idx="4"/>
            </p:cNvCxnSpPr>
            <p:nvPr/>
          </p:nvCxnSpPr>
          <p:spPr bwMode="auto">
            <a:xfrm flipV="1">
              <a:off x="4388753" y="4300834"/>
              <a:ext cx="557649" cy="914229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0" name="Group 29"/>
            <p:cNvGrpSpPr/>
            <p:nvPr/>
          </p:nvGrpSpPr>
          <p:grpSpPr>
            <a:xfrm>
              <a:off x="6753863" y="3028047"/>
              <a:ext cx="1447263" cy="1386443"/>
              <a:chOff x="3124737" y="3598050"/>
              <a:chExt cx="1447263" cy="1386443"/>
            </a:xfrm>
          </p:grpSpPr>
          <p:sp>
            <p:nvSpPr>
              <p:cNvPr id="97" name="Rectangle 96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Read</a:t>
                </a:r>
              </a:p>
              <a:p>
                <a:pPr algn="r"/>
                <a:r>
                  <a:rPr lang="en-US" sz="1100" dirty="0">
                    <a:latin typeface="+mj-lt"/>
                  </a:rPr>
                  <a:t>data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751294" y="4674175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126744" y="4073403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Write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124737" y="4553606"/>
                <a:ext cx="5068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Write</a:t>
                </a:r>
              </a:p>
              <a:p>
                <a:r>
                  <a:rPr lang="en-US" sz="1100" dirty="0">
                    <a:latin typeface="+mj-lt"/>
                  </a:rPr>
                  <a:t>data</a:t>
                </a:r>
              </a:p>
            </p:txBody>
          </p:sp>
        </p:grpSp>
        <p:cxnSp>
          <p:nvCxnSpPr>
            <p:cNvPr id="31" name="Straight Arrow Connector 30"/>
            <p:cNvCxnSpPr>
              <a:stCxn id="99" idx="3"/>
              <a:endCxn id="94" idx="3"/>
            </p:cNvCxnSpPr>
            <p:nvPr/>
          </p:nvCxnSpPr>
          <p:spPr bwMode="auto">
            <a:xfrm flipV="1">
              <a:off x="8201126" y="3246555"/>
              <a:ext cx="348522" cy="139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32" name="Group 31"/>
            <p:cNvGrpSpPr/>
            <p:nvPr/>
          </p:nvGrpSpPr>
          <p:grpSpPr>
            <a:xfrm>
              <a:off x="8544560" y="3131356"/>
              <a:ext cx="180391" cy="643543"/>
              <a:chOff x="3390790" y="3616963"/>
              <a:chExt cx="180391" cy="643543"/>
            </a:xfrm>
          </p:grpSpPr>
          <p:sp>
            <p:nvSpPr>
              <p:cNvPr id="93" name="Trapezoid 92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4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95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96" name="Rectangle 160"/>
              <p:cNvSpPr>
                <a:spLocks noChangeArrowheads="1"/>
              </p:cNvSpPr>
              <p:nvPr/>
            </p:nvSpPr>
            <p:spPr bwMode="auto">
              <a:xfrm flipH="1">
                <a:off x="3452770" y="3821794"/>
                <a:ext cx="8015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cxnSp>
          <p:nvCxnSpPr>
            <p:cNvPr id="33" name="Straight Arrow Connector 32"/>
            <p:cNvCxnSpPr>
              <a:stCxn id="113" idx="3"/>
              <a:endCxn id="101" idx="1"/>
            </p:cNvCxnSpPr>
            <p:nvPr/>
          </p:nvCxnSpPr>
          <p:spPr bwMode="auto">
            <a:xfrm flipV="1">
              <a:off x="6177337" y="3718844"/>
              <a:ext cx="578533" cy="80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4" name="Oval 33"/>
            <p:cNvSpPr/>
            <p:nvPr/>
          </p:nvSpPr>
          <p:spPr bwMode="auto">
            <a:xfrm>
              <a:off x="4762970" y="381588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93636" y="4885769"/>
              <a:ext cx="95539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" dirty="0">
                  <a:latin typeface="+mj-lt"/>
                </a:rPr>
                <a:t> </a:t>
              </a:r>
            </a:p>
          </p:txBody>
        </p:sp>
        <p:cxnSp>
          <p:nvCxnSpPr>
            <p:cNvPr id="36" name="Elbow Connector 35"/>
            <p:cNvCxnSpPr>
              <a:stCxn id="34" idx="4"/>
              <a:endCxn id="35" idx="1"/>
            </p:cNvCxnSpPr>
            <p:nvPr/>
          </p:nvCxnSpPr>
          <p:spPr bwMode="auto">
            <a:xfrm rot="16200000" flipH="1">
              <a:off x="4816939" y="3870628"/>
              <a:ext cx="1058964" cy="1094430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7" name="Elbow Connector 36"/>
            <p:cNvCxnSpPr>
              <a:stCxn id="35" idx="1"/>
              <a:endCxn id="102" idx="1"/>
            </p:cNvCxnSpPr>
            <p:nvPr/>
          </p:nvCxnSpPr>
          <p:spPr bwMode="auto">
            <a:xfrm rot="10800000" flipH="1">
              <a:off x="5893635" y="4199047"/>
              <a:ext cx="860227" cy="748278"/>
            </a:xfrm>
            <a:prstGeom prst="bentConnector3">
              <a:avLst>
                <a:gd name="adj1" fmla="val 33661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8" name="Oval 37"/>
            <p:cNvSpPr/>
            <p:nvPr/>
          </p:nvSpPr>
          <p:spPr bwMode="auto">
            <a:xfrm>
              <a:off x="6377497" y="368615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39" name="Elbow Connector 38"/>
            <p:cNvCxnSpPr>
              <a:stCxn id="38" idx="4"/>
              <a:endCxn id="95" idx="3"/>
            </p:cNvCxnSpPr>
            <p:nvPr/>
          </p:nvCxnSpPr>
          <p:spPr bwMode="auto">
            <a:xfrm rot="5400000" flipH="1" flipV="1">
              <a:off x="7434342" y="2643324"/>
              <a:ext cx="94698" cy="2135916"/>
            </a:xfrm>
            <a:prstGeom prst="bentConnector4">
              <a:avLst>
                <a:gd name="adj1" fmla="val -1239181"/>
                <a:gd name="adj2" fmla="val 91518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40" name="Rounded Rectangle 39"/>
            <p:cNvSpPr/>
            <p:nvPr/>
          </p:nvSpPr>
          <p:spPr bwMode="auto">
            <a:xfrm>
              <a:off x="5139129" y="2334921"/>
              <a:ext cx="476839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>
                  <a:latin typeface="+mj-lt"/>
                  <a:cs typeface="Arial" pitchFamily="34" charset="0"/>
                </a:rPr>
                <a:t>&lt;&lt; 2</a:t>
              </a: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4910166" y="4228362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42" name="Straight Arrow Connector 41"/>
            <p:cNvCxnSpPr>
              <a:stCxn id="41" idx="6"/>
              <a:endCxn id="105" idx="3"/>
            </p:cNvCxnSpPr>
            <p:nvPr/>
          </p:nvCxnSpPr>
          <p:spPr bwMode="auto">
            <a:xfrm>
              <a:off x="4982638" y="4264598"/>
              <a:ext cx="132194" cy="81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43" name="Elbow Connector 42"/>
            <p:cNvCxnSpPr>
              <a:stCxn id="41" idx="0"/>
              <a:endCxn id="40" idx="1"/>
            </p:cNvCxnSpPr>
            <p:nvPr/>
          </p:nvCxnSpPr>
          <p:spPr bwMode="auto">
            <a:xfrm rot="5400000" flipH="1" flipV="1">
              <a:off x="4164516" y="3253750"/>
              <a:ext cx="1756499" cy="192727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44" name="Group 43"/>
            <p:cNvGrpSpPr/>
            <p:nvPr/>
          </p:nvGrpSpPr>
          <p:grpSpPr>
            <a:xfrm>
              <a:off x="5857281" y="1838637"/>
              <a:ext cx="401408" cy="794389"/>
              <a:chOff x="6728724" y="3121968"/>
              <a:chExt cx="727535" cy="1439797"/>
            </a:xfrm>
          </p:grpSpPr>
          <p:sp>
            <p:nvSpPr>
              <p:cNvPr id="89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955934" y="3710216"/>
                <a:ext cx="496610" cy="306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</a:rPr>
                  <a:t>Add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728724" y="3281200"/>
                <a:ext cx="155483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728724" y="4115686"/>
                <a:ext cx="155483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</p:grpSp>
        <p:cxnSp>
          <p:nvCxnSpPr>
            <p:cNvPr id="45" name="Straight Arrow Connector 44"/>
            <p:cNvCxnSpPr>
              <a:stCxn id="40" idx="3"/>
              <a:endCxn id="92" idx="1"/>
            </p:cNvCxnSpPr>
            <p:nvPr/>
          </p:nvCxnSpPr>
          <p:spPr bwMode="auto">
            <a:xfrm flipV="1">
              <a:off x="5615968" y="2471547"/>
              <a:ext cx="241313" cy="316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46" name="Group 45"/>
            <p:cNvGrpSpPr/>
            <p:nvPr/>
          </p:nvGrpSpPr>
          <p:grpSpPr>
            <a:xfrm>
              <a:off x="2267241" y="1620197"/>
              <a:ext cx="401408" cy="794389"/>
              <a:chOff x="6728724" y="3121968"/>
              <a:chExt cx="727535" cy="1439797"/>
            </a:xfrm>
          </p:grpSpPr>
          <p:sp>
            <p:nvSpPr>
              <p:cNvPr id="85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955934" y="3710216"/>
                <a:ext cx="496610" cy="306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</a:rPr>
                  <a:t>Add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728724" y="3319972"/>
                <a:ext cx="155483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728724" y="4152245"/>
                <a:ext cx="155483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81570" y="1892964"/>
              <a:ext cx="388497" cy="625620"/>
              <a:chOff x="155044" y="1514471"/>
              <a:chExt cx="388497" cy="62562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169720" y="1514471"/>
                <a:ext cx="373821" cy="625620"/>
                <a:chOff x="2979708" y="2694759"/>
                <a:chExt cx="492339" cy="823968"/>
              </a:xfrm>
            </p:grpSpPr>
            <p:sp>
              <p:nvSpPr>
                <p:cNvPr id="83" name="Rectangle 82"/>
                <p:cNvSpPr/>
                <p:nvPr/>
              </p:nvSpPr>
              <p:spPr bwMode="auto">
                <a:xfrm>
                  <a:off x="2991378" y="2694759"/>
                  <a:ext cx="468998" cy="8239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2979708" y="2872568"/>
                  <a:ext cx="492339" cy="4053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82" name="Isosceles Triangle 81"/>
              <p:cNvSpPr/>
              <p:nvPr/>
            </p:nvSpPr>
            <p:spPr bwMode="auto">
              <a:xfrm rot="19800000">
                <a:off x="155044" y="1973506"/>
                <a:ext cx="89552" cy="77200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48" name="Straight Arrow Connector 47"/>
            <p:cNvCxnSpPr>
              <a:stCxn id="83" idx="2"/>
              <a:endCxn id="49" idx="0"/>
            </p:cNvCxnSpPr>
            <p:nvPr/>
          </p:nvCxnSpPr>
          <p:spPr bwMode="auto">
            <a:xfrm flipH="1">
              <a:off x="482818" y="2518584"/>
              <a:ext cx="340" cy="18045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Oval 48"/>
            <p:cNvSpPr/>
            <p:nvPr/>
          </p:nvSpPr>
          <p:spPr bwMode="auto">
            <a:xfrm>
              <a:off x="446582" y="269903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50" name="Elbow Connector 49"/>
            <p:cNvCxnSpPr>
              <a:stCxn id="49" idx="6"/>
              <a:endCxn id="88" idx="1"/>
            </p:cNvCxnSpPr>
            <p:nvPr/>
          </p:nvCxnSpPr>
          <p:spPr bwMode="auto">
            <a:xfrm flipV="1">
              <a:off x="519054" y="2273278"/>
              <a:ext cx="1748187" cy="461993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1" name="Straight Arrow Connector 50"/>
            <p:cNvCxnSpPr>
              <a:stCxn id="49" idx="4"/>
              <a:endCxn id="133" idx="0"/>
            </p:cNvCxnSpPr>
            <p:nvPr/>
          </p:nvCxnSpPr>
          <p:spPr bwMode="auto">
            <a:xfrm flipH="1">
              <a:off x="466616" y="2771507"/>
              <a:ext cx="16202" cy="2231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1758427" y="1653334"/>
              <a:ext cx="276037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4</a:t>
              </a:r>
            </a:p>
          </p:txBody>
        </p:sp>
        <p:cxnSp>
          <p:nvCxnSpPr>
            <p:cNvPr id="53" name="Straight Arrow Connector 52"/>
            <p:cNvCxnSpPr>
              <a:stCxn id="52" idx="3"/>
              <a:endCxn id="87" idx="1"/>
            </p:cNvCxnSpPr>
            <p:nvPr/>
          </p:nvCxnSpPr>
          <p:spPr bwMode="auto">
            <a:xfrm>
              <a:off x="2034464" y="1807223"/>
              <a:ext cx="232777" cy="6859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4" name="Straight Arrow Connector 53"/>
            <p:cNvCxnSpPr>
              <a:stCxn id="86" idx="3"/>
              <a:endCxn id="57" idx="2"/>
            </p:cNvCxnSpPr>
            <p:nvPr/>
          </p:nvCxnSpPr>
          <p:spPr bwMode="auto">
            <a:xfrm flipV="1">
              <a:off x="2666599" y="2011881"/>
              <a:ext cx="2669673" cy="17513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5" name="Group 54"/>
            <p:cNvGrpSpPr/>
            <p:nvPr/>
          </p:nvGrpSpPr>
          <p:grpSpPr>
            <a:xfrm>
              <a:off x="6570983" y="1632898"/>
              <a:ext cx="180391" cy="721202"/>
              <a:chOff x="3390791" y="3616964"/>
              <a:chExt cx="180391" cy="643543"/>
            </a:xfrm>
          </p:grpSpPr>
          <p:sp>
            <p:nvSpPr>
              <p:cNvPr id="77" name="Trapezoid 76"/>
              <p:cNvSpPr/>
              <p:nvPr/>
            </p:nvSpPr>
            <p:spPr bwMode="auto">
              <a:xfrm rot="5400000">
                <a:off x="3159215" y="3848540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8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961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+mj-lt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79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961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80" name="Rectangle 160"/>
              <p:cNvSpPr>
                <a:spLocks noChangeArrowheads="1"/>
              </p:cNvSpPr>
              <p:nvPr/>
            </p:nvSpPr>
            <p:spPr bwMode="auto">
              <a:xfrm flipH="1">
                <a:off x="3452770" y="3821794"/>
                <a:ext cx="80150" cy="23069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cxnSp>
          <p:nvCxnSpPr>
            <p:cNvPr id="56" name="Straight Arrow Connector 55"/>
            <p:cNvCxnSpPr>
              <a:stCxn id="90" idx="3"/>
            </p:cNvCxnSpPr>
            <p:nvPr/>
          </p:nvCxnSpPr>
          <p:spPr bwMode="auto">
            <a:xfrm flipV="1">
              <a:off x="6256639" y="2235831"/>
              <a:ext cx="314343" cy="12003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7" name="Oval 56"/>
            <p:cNvSpPr/>
            <p:nvPr/>
          </p:nvSpPr>
          <p:spPr bwMode="auto">
            <a:xfrm>
              <a:off x="5336272" y="197564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58" name="Straight Arrow Connector 57"/>
            <p:cNvCxnSpPr>
              <a:stCxn id="57" idx="6"/>
              <a:endCxn id="91" idx="1"/>
            </p:cNvCxnSpPr>
            <p:nvPr/>
          </p:nvCxnSpPr>
          <p:spPr bwMode="auto">
            <a:xfrm flipV="1">
              <a:off x="5408744" y="2011130"/>
              <a:ext cx="448537" cy="75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9" name="Elbow Connector 58"/>
            <p:cNvCxnSpPr>
              <a:stCxn id="57" idx="0"/>
              <a:endCxn id="78" idx="3"/>
            </p:cNvCxnSpPr>
            <p:nvPr/>
          </p:nvCxnSpPr>
          <p:spPr bwMode="auto">
            <a:xfrm rot="5400000" flipH="1" flipV="1">
              <a:off x="5864216" y="1263791"/>
              <a:ext cx="220147" cy="1203562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0" name="Elbow Connector 59"/>
            <p:cNvCxnSpPr>
              <a:stCxn id="77" idx="0"/>
              <a:endCxn id="83" idx="0"/>
            </p:cNvCxnSpPr>
            <p:nvPr/>
          </p:nvCxnSpPr>
          <p:spPr bwMode="auto">
            <a:xfrm flipH="1" flipV="1">
              <a:off x="483158" y="1892964"/>
              <a:ext cx="6268216" cy="100535"/>
            </a:xfrm>
            <a:prstGeom prst="bentConnector4">
              <a:avLst>
                <a:gd name="adj1" fmla="val -4395"/>
                <a:gd name="adj2" fmla="val 559819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1" name="Elbow Connector 60"/>
            <p:cNvCxnSpPr>
              <a:stCxn id="38" idx="0"/>
              <a:endCxn id="98" idx="1"/>
            </p:cNvCxnSpPr>
            <p:nvPr/>
          </p:nvCxnSpPr>
          <p:spPr bwMode="auto">
            <a:xfrm rot="5400000" flipH="1" flipV="1">
              <a:off x="6362464" y="3294760"/>
              <a:ext cx="442668" cy="340131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62" name="Group 61"/>
            <p:cNvGrpSpPr/>
            <p:nvPr/>
          </p:nvGrpSpPr>
          <p:grpSpPr>
            <a:xfrm>
              <a:off x="4981746" y="4328109"/>
              <a:ext cx="588623" cy="523200"/>
              <a:chOff x="6744623" y="4292088"/>
              <a:chExt cx="588623" cy="523200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6744623" y="4553678"/>
                <a:ext cx="5886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chemeClr val="accent1"/>
                    </a:solidFill>
                    <a:latin typeface="+mj-lt"/>
                  </a:rPr>
                  <a:t>ALUSrc</a:t>
                </a:r>
                <a:endParaRPr lang="en-US" sz="11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76" name="Straight Connector 75"/>
              <p:cNvCxnSpPr>
                <a:stCxn id="103" idx="3"/>
              </p:cNvCxnSpPr>
              <p:nvPr/>
            </p:nvCxnSpPr>
            <p:spPr bwMode="auto">
              <a:xfrm>
                <a:off x="6962815" y="4292088"/>
                <a:ext cx="0" cy="261590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7073684" y="2631170"/>
              <a:ext cx="811441" cy="396877"/>
              <a:chOff x="4224400" y="2858356"/>
              <a:chExt cx="811441" cy="396877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4224400" y="2858356"/>
                <a:ext cx="811441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>
                    <a:solidFill>
                      <a:schemeClr val="accent1"/>
                    </a:solidFill>
                    <a:latin typeface="+mj-lt"/>
                  </a:rPr>
                  <a:t>MemWrite</a:t>
                </a:r>
                <a:endParaRPr lang="en-US" sz="11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74" name="Straight Connector 73"/>
              <p:cNvCxnSpPr>
                <a:stCxn id="73" idx="2"/>
                <a:endCxn id="97" idx="0"/>
              </p:cNvCxnSpPr>
              <p:nvPr/>
            </p:nvCxnSpPr>
            <p:spPr bwMode="auto">
              <a:xfrm flipH="1">
                <a:off x="4629214" y="3119966"/>
                <a:ext cx="907" cy="135267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6420905" y="2291615"/>
              <a:ext cx="505267" cy="443656"/>
              <a:chOff x="6705081" y="4283249"/>
              <a:chExt cx="505267" cy="443656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6705081" y="4465295"/>
                <a:ext cx="5052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chemeClr val="accent1"/>
                    </a:solidFill>
                    <a:latin typeface="+mj-lt"/>
                  </a:rPr>
                  <a:t>PCSrc</a:t>
                </a:r>
                <a:endParaRPr lang="en-US" sz="11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72" name="Straight Connector 71"/>
              <p:cNvCxnSpPr/>
              <p:nvPr/>
            </p:nvCxnSpPr>
            <p:spPr bwMode="auto">
              <a:xfrm>
                <a:off x="6968001" y="4283249"/>
                <a:ext cx="0" cy="179461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5" name="Group 64"/>
            <p:cNvGrpSpPr/>
            <p:nvPr/>
          </p:nvGrpSpPr>
          <p:grpSpPr>
            <a:xfrm>
              <a:off x="2230176" y="4507032"/>
              <a:ext cx="585417" cy="424806"/>
              <a:chOff x="6561743" y="4287612"/>
              <a:chExt cx="585417" cy="424806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6561743" y="4450808"/>
                <a:ext cx="5854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chemeClr val="accent1"/>
                    </a:solidFill>
                    <a:latin typeface="+mj-lt"/>
                  </a:rPr>
                  <a:t>RegDst</a:t>
                </a:r>
                <a:endParaRPr lang="en-US" sz="11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70" name="Straight Connector 69"/>
              <p:cNvCxnSpPr>
                <a:stCxn id="126" idx="3"/>
              </p:cNvCxnSpPr>
              <p:nvPr/>
            </p:nvCxnSpPr>
            <p:spPr bwMode="auto">
              <a:xfrm>
                <a:off x="6968079" y="4287612"/>
                <a:ext cx="0" cy="215257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6" name="Group 65"/>
            <p:cNvGrpSpPr/>
            <p:nvPr/>
          </p:nvGrpSpPr>
          <p:grpSpPr>
            <a:xfrm>
              <a:off x="8208125" y="2621744"/>
              <a:ext cx="857928" cy="568038"/>
              <a:chOff x="4191631" y="2696431"/>
              <a:chExt cx="857928" cy="568038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191631" y="2696431"/>
                <a:ext cx="857928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>
                    <a:solidFill>
                      <a:schemeClr val="accent1"/>
                    </a:solidFill>
                    <a:latin typeface="+mj-lt"/>
                  </a:rPr>
                  <a:t>MemToReg</a:t>
                </a:r>
                <a:endParaRPr lang="en-US" sz="11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68" name="Straight Connector 67"/>
              <p:cNvCxnSpPr>
                <a:stCxn id="67" idx="2"/>
                <a:endCxn id="93" idx="1"/>
              </p:cNvCxnSpPr>
              <p:nvPr/>
            </p:nvCxnSpPr>
            <p:spPr bwMode="auto">
              <a:xfrm flipH="1">
                <a:off x="4618261" y="2958041"/>
                <a:ext cx="2334" cy="306428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36" name="Group 135"/>
          <p:cNvGrpSpPr/>
          <p:nvPr/>
        </p:nvGrpSpPr>
        <p:grpSpPr>
          <a:xfrm>
            <a:off x="1750687" y="1403650"/>
            <a:ext cx="1618593" cy="2743200"/>
            <a:chOff x="63062" y="1271752"/>
            <a:chExt cx="1618593" cy="2743200"/>
          </a:xfrm>
        </p:grpSpPr>
        <p:sp>
          <p:nvSpPr>
            <p:cNvPr id="137" name="Freeform 136"/>
            <p:cNvSpPr/>
            <p:nvPr/>
          </p:nvSpPr>
          <p:spPr bwMode="auto">
            <a:xfrm>
              <a:off x="63062" y="1271752"/>
              <a:ext cx="1618593" cy="2743200"/>
            </a:xfrm>
            <a:custGeom>
              <a:avLst/>
              <a:gdLst>
                <a:gd name="connsiteX0" fmla="*/ 0 w 1618593"/>
                <a:gd name="connsiteY0" fmla="*/ 52551 h 2743200"/>
                <a:gd name="connsiteX1" fmla="*/ 0 w 1618593"/>
                <a:gd name="connsiteY1" fmla="*/ 2743200 h 2743200"/>
                <a:gd name="connsiteX2" fmla="*/ 1618593 w 1618593"/>
                <a:gd name="connsiteY2" fmla="*/ 2743200 h 2743200"/>
                <a:gd name="connsiteX3" fmla="*/ 1618593 w 1618593"/>
                <a:gd name="connsiteY3" fmla="*/ 21020 h 2743200"/>
                <a:gd name="connsiteX4" fmla="*/ 0 w 1618593"/>
                <a:gd name="connsiteY4" fmla="*/ 21020 h 2743200"/>
                <a:gd name="connsiteX5" fmla="*/ 0 w 1618593"/>
                <a:gd name="connsiteY5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593" h="2743200">
                  <a:moveTo>
                    <a:pt x="0" y="52551"/>
                  </a:moveTo>
                  <a:lnTo>
                    <a:pt x="0" y="2743200"/>
                  </a:lnTo>
                  <a:lnTo>
                    <a:pt x="1618593" y="2743200"/>
                  </a:lnTo>
                  <a:lnTo>
                    <a:pt x="1618593" y="21020"/>
                  </a:lnTo>
                  <a:lnTo>
                    <a:pt x="0" y="21020"/>
                  </a:lnTo>
                  <a:lnTo>
                    <a:pt x="0" y="0"/>
                  </a:lnTo>
                </a:path>
              </a:pathLst>
            </a:custGeom>
            <a:solidFill>
              <a:srgbClr val="F37021">
                <a:alpha val="5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23231" y="2543153"/>
              <a:ext cx="12052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effectLst>
                    <a:glow rad="152400">
                      <a:srgbClr val="F37021">
                        <a:alpha val="30000"/>
                      </a:srgbClr>
                    </a:glow>
                  </a:effectLst>
                  <a:latin typeface="Neo Sans Intel Medium" panose="020B0604020202020204" pitchFamily="34" charset="0"/>
                </a:rPr>
                <a:t>Fetch</a:t>
              </a:r>
              <a:endParaRPr lang="ru-RU" sz="3200" dirty="0" smtClean="0">
                <a:effectLst>
                  <a:glow rad="152400">
                    <a:srgbClr val="F37021">
                      <a:alpha val="30000"/>
                    </a:srgbClr>
                  </a:glow>
                </a:effectLst>
                <a:latin typeface="Neo Sans Intel" panose="020B0504020202020204" pitchFamily="34" charset="0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2742920" y="2060038"/>
            <a:ext cx="3626069" cy="4464189"/>
            <a:chOff x="1072055" y="1954925"/>
            <a:chExt cx="3626069" cy="4227856"/>
          </a:xfrm>
        </p:grpSpPr>
        <p:sp>
          <p:nvSpPr>
            <p:cNvPr id="140" name="Freeform 139"/>
            <p:cNvSpPr/>
            <p:nvPr/>
          </p:nvSpPr>
          <p:spPr bwMode="auto">
            <a:xfrm>
              <a:off x="1072055" y="1954925"/>
              <a:ext cx="3626069" cy="4227856"/>
            </a:xfrm>
            <a:custGeom>
              <a:avLst/>
              <a:gdLst>
                <a:gd name="connsiteX0" fmla="*/ 641131 w 3626069"/>
                <a:gd name="connsiteY0" fmla="*/ 0 h 4288221"/>
                <a:gd name="connsiteX1" fmla="*/ 3626069 w 3626069"/>
                <a:gd name="connsiteY1" fmla="*/ 0 h 4288221"/>
                <a:gd name="connsiteX2" fmla="*/ 3626069 w 3626069"/>
                <a:gd name="connsiteY2" fmla="*/ 1534510 h 4288221"/>
                <a:gd name="connsiteX3" fmla="*/ 1713186 w 3626069"/>
                <a:gd name="connsiteY3" fmla="*/ 1534510 h 4288221"/>
                <a:gd name="connsiteX4" fmla="*/ 1713186 w 3626069"/>
                <a:gd name="connsiteY4" fmla="*/ 3163614 h 4288221"/>
                <a:gd name="connsiteX5" fmla="*/ 2459421 w 3626069"/>
                <a:gd name="connsiteY5" fmla="*/ 3163614 h 4288221"/>
                <a:gd name="connsiteX6" fmla="*/ 2459421 w 3626069"/>
                <a:gd name="connsiteY6" fmla="*/ 4288221 h 4288221"/>
                <a:gd name="connsiteX7" fmla="*/ 0 w 3626069"/>
                <a:gd name="connsiteY7" fmla="*/ 4288221 h 4288221"/>
                <a:gd name="connsiteX8" fmla="*/ 0 w 3626069"/>
                <a:gd name="connsiteY8" fmla="*/ 2112579 h 4288221"/>
                <a:gd name="connsiteX9" fmla="*/ 651642 w 3626069"/>
                <a:gd name="connsiteY9" fmla="*/ 2112579 h 4288221"/>
                <a:gd name="connsiteX10" fmla="*/ 641131 w 3626069"/>
                <a:gd name="connsiteY10" fmla="*/ 0 h 428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26069" h="4288221">
                  <a:moveTo>
                    <a:pt x="641131" y="0"/>
                  </a:moveTo>
                  <a:lnTo>
                    <a:pt x="3626069" y="0"/>
                  </a:lnTo>
                  <a:lnTo>
                    <a:pt x="3626069" y="1534510"/>
                  </a:lnTo>
                  <a:lnTo>
                    <a:pt x="1713186" y="1534510"/>
                  </a:lnTo>
                  <a:lnTo>
                    <a:pt x="1713186" y="3163614"/>
                  </a:lnTo>
                  <a:lnTo>
                    <a:pt x="2459421" y="3163614"/>
                  </a:lnTo>
                  <a:lnTo>
                    <a:pt x="2459421" y="4288221"/>
                  </a:lnTo>
                  <a:lnTo>
                    <a:pt x="0" y="4288221"/>
                  </a:lnTo>
                  <a:lnTo>
                    <a:pt x="0" y="2112579"/>
                  </a:lnTo>
                  <a:lnTo>
                    <a:pt x="651642" y="2112579"/>
                  </a:lnTo>
                  <a:cubicBezTo>
                    <a:pt x="648138" y="1408386"/>
                    <a:pt x="644635" y="704193"/>
                    <a:pt x="641131" y="0"/>
                  </a:cubicBezTo>
                  <a:close/>
                </a:path>
              </a:pathLst>
            </a:custGeom>
            <a:solidFill>
              <a:srgbClr val="5CD3FF">
                <a:alpha val="50196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334334" y="2543153"/>
              <a:ext cx="15514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effectLst>
                    <a:glow rad="152400">
                      <a:schemeClr val="accent2">
                        <a:lumMod val="40000"/>
                        <a:lumOff val="60000"/>
                        <a:alpha val="30000"/>
                      </a:schemeClr>
                    </a:glow>
                  </a:effectLst>
                  <a:latin typeface="Neo Sans Intel Medium" panose="020B0604020202020204" pitchFamily="34" charset="0"/>
                </a:rPr>
                <a:t>Decode</a:t>
              </a:r>
              <a:endParaRPr lang="ru-RU" sz="3200" dirty="0" smtClean="0">
                <a:effectLst>
                  <a:glow rad="152400">
                    <a:schemeClr val="accent2">
                      <a:lumMod val="40000"/>
                      <a:lumOff val="60000"/>
                      <a:alpha val="30000"/>
                    </a:schemeClr>
                  </a:glow>
                </a:effectLst>
                <a:latin typeface="Neo Sans Intel" panose="020B0504020202020204" pitchFamily="34" charset="0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353490" y="2332501"/>
            <a:ext cx="1809493" cy="2238704"/>
            <a:chOff x="4675390" y="2238703"/>
            <a:chExt cx="1809493" cy="2238704"/>
          </a:xfrm>
        </p:grpSpPr>
        <p:sp>
          <p:nvSpPr>
            <p:cNvPr id="143" name="Freeform 142"/>
            <p:cNvSpPr/>
            <p:nvPr/>
          </p:nvSpPr>
          <p:spPr bwMode="auto">
            <a:xfrm>
              <a:off x="4729655" y="2238703"/>
              <a:ext cx="1755228" cy="2238704"/>
            </a:xfrm>
            <a:custGeom>
              <a:avLst/>
              <a:gdLst>
                <a:gd name="connsiteX0" fmla="*/ 84083 w 1755228"/>
                <a:gd name="connsiteY0" fmla="*/ 0 h 2238704"/>
                <a:gd name="connsiteX1" fmla="*/ 1755228 w 1755228"/>
                <a:gd name="connsiteY1" fmla="*/ 0 h 2238704"/>
                <a:gd name="connsiteX2" fmla="*/ 1755228 w 1755228"/>
                <a:gd name="connsiteY2" fmla="*/ 2238704 h 2238704"/>
                <a:gd name="connsiteX3" fmla="*/ 0 w 1755228"/>
                <a:gd name="connsiteY3" fmla="*/ 2238704 h 2238704"/>
                <a:gd name="connsiteX4" fmla="*/ 0 w 1755228"/>
                <a:gd name="connsiteY4" fmla="*/ 0 h 2238704"/>
                <a:gd name="connsiteX5" fmla="*/ 84083 w 1755228"/>
                <a:gd name="connsiteY5" fmla="*/ 0 h 22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5228" h="2238704">
                  <a:moveTo>
                    <a:pt x="84083" y="0"/>
                  </a:moveTo>
                  <a:lnTo>
                    <a:pt x="1755228" y="0"/>
                  </a:lnTo>
                  <a:lnTo>
                    <a:pt x="1755228" y="2238704"/>
                  </a:lnTo>
                  <a:lnTo>
                    <a:pt x="0" y="2238704"/>
                  </a:lnTo>
                  <a:lnTo>
                    <a:pt x="0" y="0"/>
                  </a:lnTo>
                  <a:lnTo>
                    <a:pt x="84083" y="0"/>
                  </a:lnTo>
                  <a:close/>
                </a:path>
              </a:pathLst>
            </a:custGeom>
            <a:solidFill>
              <a:srgbClr val="92D050">
                <a:alpha val="5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675390" y="2543153"/>
              <a:ext cx="16674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effectLst>
                    <a:glow rad="152400">
                      <a:srgbClr val="92D050">
                        <a:alpha val="30000"/>
                      </a:srgbClr>
                    </a:glow>
                  </a:effectLst>
                  <a:latin typeface="Neo Sans Intel Medium" panose="020B0604020202020204" pitchFamily="34" charset="0"/>
                </a:rPr>
                <a:t>Execute</a:t>
              </a:r>
              <a:endParaRPr lang="ru-RU" sz="3200" dirty="0" smtClean="0">
                <a:effectLst>
                  <a:glow rad="152400">
                    <a:srgbClr val="92D050">
                      <a:alpha val="30000"/>
                    </a:srgbClr>
                  </a:glow>
                </a:effectLst>
                <a:latin typeface="Neo Sans Intel" panose="020B0504020202020204" pitchFamily="34" charset="0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8218264" y="2322941"/>
            <a:ext cx="1734645" cy="2238704"/>
            <a:chOff x="6540164" y="2229143"/>
            <a:chExt cx="1734645" cy="2238704"/>
          </a:xfrm>
        </p:grpSpPr>
        <p:sp>
          <p:nvSpPr>
            <p:cNvPr id="146" name="Freeform 145"/>
            <p:cNvSpPr/>
            <p:nvPr/>
          </p:nvSpPr>
          <p:spPr bwMode="auto">
            <a:xfrm>
              <a:off x="6540164" y="2229143"/>
              <a:ext cx="1731478" cy="2238704"/>
            </a:xfrm>
            <a:custGeom>
              <a:avLst/>
              <a:gdLst>
                <a:gd name="connsiteX0" fmla="*/ 84083 w 1755228"/>
                <a:gd name="connsiteY0" fmla="*/ 0 h 2238704"/>
                <a:gd name="connsiteX1" fmla="*/ 1755228 w 1755228"/>
                <a:gd name="connsiteY1" fmla="*/ 0 h 2238704"/>
                <a:gd name="connsiteX2" fmla="*/ 1755228 w 1755228"/>
                <a:gd name="connsiteY2" fmla="*/ 2238704 h 2238704"/>
                <a:gd name="connsiteX3" fmla="*/ 0 w 1755228"/>
                <a:gd name="connsiteY3" fmla="*/ 2238704 h 2238704"/>
                <a:gd name="connsiteX4" fmla="*/ 0 w 1755228"/>
                <a:gd name="connsiteY4" fmla="*/ 0 h 2238704"/>
                <a:gd name="connsiteX5" fmla="*/ 84083 w 1755228"/>
                <a:gd name="connsiteY5" fmla="*/ 0 h 22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5228" h="2238704">
                  <a:moveTo>
                    <a:pt x="84083" y="0"/>
                  </a:moveTo>
                  <a:lnTo>
                    <a:pt x="1755228" y="0"/>
                  </a:lnTo>
                  <a:lnTo>
                    <a:pt x="1755228" y="2238704"/>
                  </a:lnTo>
                  <a:lnTo>
                    <a:pt x="0" y="2238704"/>
                  </a:lnTo>
                  <a:lnTo>
                    <a:pt x="0" y="0"/>
                  </a:lnTo>
                  <a:lnTo>
                    <a:pt x="84083" y="0"/>
                  </a:lnTo>
                  <a:close/>
                </a:path>
              </a:pathLst>
            </a:custGeom>
            <a:solidFill>
              <a:srgbClr val="FFFF00">
                <a:alpha val="5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597747" y="2543153"/>
              <a:ext cx="16770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effectLst>
                    <a:glow rad="152400">
                      <a:srgbClr val="92D050">
                        <a:alpha val="30000"/>
                      </a:srgbClr>
                    </a:glow>
                  </a:effectLst>
                  <a:latin typeface="Neo Sans Intel Medium" panose="020B0604020202020204" pitchFamily="34" charset="0"/>
                </a:rPr>
                <a:t>Memory</a:t>
              </a:r>
              <a:endParaRPr lang="ru-RU" sz="3200" dirty="0" smtClean="0">
                <a:effectLst>
                  <a:glow rad="152400">
                    <a:srgbClr val="92D050">
                      <a:alpha val="30000"/>
                    </a:srgbClr>
                  </a:glow>
                </a:effectLst>
                <a:latin typeface="Neo Sans Intel" panose="020B0504020202020204" pitchFamily="34" charset="0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1751672" y="991776"/>
            <a:ext cx="8962206" cy="4193627"/>
            <a:chOff x="73572" y="897978"/>
            <a:chExt cx="8962206" cy="4193627"/>
          </a:xfrm>
        </p:grpSpPr>
        <p:sp>
          <p:nvSpPr>
            <p:cNvPr id="149" name="Freeform 148"/>
            <p:cNvSpPr/>
            <p:nvPr/>
          </p:nvSpPr>
          <p:spPr bwMode="auto">
            <a:xfrm>
              <a:off x="73572" y="897978"/>
              <a:ext cx="8954814" cy="4193627"/>
            </a:xfrm>
            <a:custGeom>
              <a:avLst/>
              <a:gdLst>
                <a:gd name="connsiteX0" fmla="*/ 0 w 8954814"/>
                <a:gd name="connsiteY0" fmla="*/ 399393 h 4193627"/>
                <a:gd name="connsiteX1" fmla="*/ 0 w 8954814"/>
                <a:gd name="connsiteY1" fmla="*/ 0 h 4193627"/>
                <a:gd name="connsiteX2" fmla="*/ 8954814 w 8954814"/>
                <a:gd name="connsiteY2" fmla="*/ 0 h 4193627"/>
                <a:gd name="connsiteX3" fmla="*/ 8954814 w 8954814"/>
                <a:gd name="connsiteY3" fmla="*/ 4193627 h 4193627"/>
                <a:gd name="connsiteX4" fmla="*/ 2764221 w 8954814"/>
                <a:gd name="connsiteY4" fmla="*/ 4193627 h 4193627"/>
                <a:gd name="connsiteX5" fmla="*/ 2764221 w 8954814"/>
                <a:gd name="connsiteY5" fmla="*/ 2701158 h 4193627"/>
                <a:gd name="connsiteX6" fmla="*/ 4614042 w 8954814"/>
                <a:gd name="connsiteY6" fmla="*/ 2701158 h 4193627"/>
                <a:gd name="connsiteX7" fmla="*/ 4614042 w 8954814"/>
                <a:gd name="connsiteY7" fmla="*/ 3657600 h 4193627"/>
                <a:gd name="connsiteX8" fmla="*/ 8240111 w 8954814"/>
                <a:gd name="connsiteY8" fmla="*/ 3657600 h 4193627"/>
                <a:gd name="connsiteX9" fmla="*/ 8240111 w 8954814"/>
                <a:gd name="connsiteY9" fmla="*/ 1313793 h 4193627"/>
                <a:gd name="connsiteX10" fmla="*/ 4656083 w 8954814"/>
                <a:gd name="connsiteY10" fmla="*/ 1313793 h 4193627"/>
                <a:gd name="connsiteX11" fmla="*/ 4656083 w 8954814"/>
                <a:gd name="connsiteY11" fmla="*/ 1051034 h 4193627"/>
                <a:gd name="connsiteX12" fmla="*/ 1650125 w 8954814"/>
                <a:gd name="connsiteY12" fmla="*/ 1051034 h 4193627"/>
                <a:gd name="connsiteX13" fmla="*/ 1650125 w 8954814"/>
                <a:gd name="connsiteY13" fmla="*/ 388882 h 4193627"/>
                <a:gd name="connsiteX14" fmla="*/ 0 w 8954814"/>
                <a:gd name="connsiteY14" fmla="*/ 388882 h 4193627"/>
                <a:gd name="connsiteX15" fmla="*/ 0 w 8954814"/>
                <a:gd name="connsiteY15" fmla="*/ 504496 h 419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954814" h="4193627">
                  <a:moveTo>
                    <a:pt x="0" y="399393"/>
                  </a:moveTo>
                  <a:lnTo>
                    <a:pt x="0" y="0"/>
                  </a:lnTo>
                  <a:lnTo>
                    <a:pt x="8954814" y="0"/>
                  </a:lnTo>
                  <a:lnTo>
                    <a:pt x="8954814" y="4193627"/>
                  </a:lnTo>
                  <a:lnTo>
                    <a:pt x="2764221" y="4193627"/>
                  </a:lnTo>
                  <a:lnTo>
                    <a:pt x="2764221" y="2701158"/>
                  </a:lnTo>
                  <a:lnTo>
                    <a:pt x="4614042" y="2701158"/>
                  </a:lnTo>
                  <a:lnTo>
                    <a:pt x="4614042" y="3657600"/>
                  </a:lnTo>
                  <a:lnTo>
                    <a:pt x="8240111" y="3657600"/>
                  </a:lnTo>
                  <a:lnTo>
                    <a:pt x="8240111" y="1313793"/>
                  </a:lnTo>
                  <a:lnTo>
                    <a:pt x="4656083" y="1313793"/>
                  </a:lnTo>
                  <a:lnTo>
                    <a:pt x="4656083" y="1051034"/>
                  </a:lnTo>
                  <a:lnTo>
                    <a:pt x="1650125" y="1051034"/>
                  </a:lnTo>
                  <a:lnTo>
                    <a:pt x="1650125" y="388882"/>
                  </a:lnTo>
                  <a:lnTo>
                    <a:pt x="0" y="388882"/>
                  </a:lnTo>
                  <a:lnTo>
                    <a:pt x="0" y="504496"/>
                  </a:lnTo>
                </a:path>
              </a:pathLst>
            </a:custGeom>
            <a:solidFill>
              <a:srgbClr val="DD8DE3">
                <a:alpha val="5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6969187" y="1440101"/>
              <a:ext cx="20665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effectLst>
                    <a:glow rad="152400">
                      <a:schemeClr val="bg2">
                        <a:alpha val="30000"/>
                      </a:schemeClr>
                    </a:glow>
                  </a:effectLst>
                  <a:latin typeface="Neo Sans Intel Medium" panose="020B0604020202020204" pitchFamily="34" charset="0"/>
                </a:rPr>
                <a:t>WriteBack</a:t>
              </a:r>
              <a:endParaRPr lang="ru-RU" sz="3200" dirty="0" smtClean="0">
                <a:effectLst>
                  <a:glow rad="152400">
                    <a:schemeClr val="bg2">
                      <a:alpha val="30000"/>
                    </a:schemeClr>
                  </a:glow>
                </a:effectLst>
                <a:latin typeface="Neo Sans Intel" panose="020B0504020202020204" pitchFamily="34" charset="0"/>
              </a:endParaRPr>
            </a:p>
          </p:txBody>
        </p:sp>
      </p:grpSp>
      <p:sp>
        <p:nvSpPr>
          <p:cNvPr id="176" name="Скругленный прямоугольник 2"/>
          <p:cNvSpPr/>
          <p:nvPr/>
        </p:nvSpPr>
        <p:spPr bwMode="auto">
          <a:xfrm>
            <a:off x="6479195" y="5338115"/>
            <a:ext cx="5434760" cy="1193149"/>
          </a:xfrm>
          <a:prstGeom prst="roundRect">
            <a:avLst/>
          </a:prstGeom>
          <a:solidFill>
            <a:srgbClr val="FF9933"/>
          </a:solidFill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We are not going to model each component (e.g. multiplexer, adder)</a:t>
            </a:r>
            <a:br>
              <a:rPr lang="en-US" sz="2000" b="1" dirty="0" smtClean="0">
                <a:latin typeface="Neo Sans Intel" pitchFamily="34" charset="0"/>
                <a:cs typeface="Arial" pitchFamily="34" charset="0"/>
              </a:rPr>
            </a:br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as it is done in RTL simulator</a:t>
            </a:r>
          </a:p>
        </p:txBody>
      </p:sp>
    </p:spTree>
    <p:extLst>
      <p:ext uri="{BB962C8B-B14F-4D97-AF65-F5344CB8AC3E}">
        <p14:creationId xmlns:p14="http://schemas.microsoft.com/office/powerpoint/2010/main" val="25641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/>
    </p:bldLst>
  </p:timing>
  <p:extLst mod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64676" y="3623485"/>
            <a:ext cx="8870462" cy="26776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MIPS::run(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string&amp;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 load trace</a:t>
            </a:r>
          </a:p>
          <a:p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this-&gt;PC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instr_to_run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bytes = fetch();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fetch() { return mem-&gt;read(PC); }</a:t>
            </a:r>
          </a:p>
          <a:p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(bytes);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read_src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-&gt;v_src1 =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-&gt;read(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…}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-&gt;execute();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execute_add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v_dst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v_src1 + v_src2; }</a:t>
            </a:r>
          </a:p>
          <a:p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ld_st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-&gt;write(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v_dst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PC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2853"/>
            <a:ext cx="10515600" cy="681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Single-Cycle Implementation modeling</a:t>
            </a:r>
            <a:endParaRPr lang="ru-RU" dirty="0"/>
          </a:p>
        </p:txBody>
      </p:sp>
      <p:grpSp>
        <p:nvGrpSpPr>
          <p:cNvPr id="4" name="Group 182"/>
          <p:cNvGrpSpPr/>
          <p:nvPr/>
        </p:nvGrpSpPr>
        <p:grpSpPr>
          <a:xfrm rot="5400000">
            <a:off x="1496743" y="4918882"/>
            <a:ext cx="1476777" cy="627376"/>
            <a:chOff x="6132760" y="5539299"/>
            <a:chExt cx="1476777" cy="627376"/>
          </a:xfrm>
        </p:grpSpPr>
        <p:sp>
          <p:nvSpPr>
            <p:cNvPr id="5" name="Rectangle 165"/>
            <p:cNvSpPr/>
            <p:nvPr/>
          </p:nvSpPr>
          <p:spPr bwMode="auto">
            <a:xfrm>
              <a:off x="6132760" y="5539299"/>
              <a:ext cx="205347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F</a:t>
              </a:r>
              <a:endParaRPr lang="ru-RU" sz="16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" name="Rectangle 166"/>
            <p:cNvSpPr/>
            <p:nvPr/>
          </p:nvSpPr>
          <p:spPr bwMode="auto">
            <a:xfrm>
              <a:off x="6338109" y="5539303"/>
              <a:ext cx="450685" cy="6273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D</a:t>
              </a:r>
              <a:endParaRPr lang="ru-RU" sz="16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7" name="Rectangle 167"/>
            <p:cNvSpPr/>
            <p:nvPr/>
          </p:nvSpPr>
          <p:spPr bwMode="auto">
            <a:xfrm>
              <a:off x="6788794" y="5539306"/>
              <a:ext cx="187694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E</a:t>
              </a:r>
              <a:endParaRPr lang="ru-RU" sz="16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8" name="Rectangle 168"/>
            <p:cNvSpPr/>
            <p:nvPr/>
          </p:nvSpPr>
          <p:spPr bwMode="auto">
            <a:xfrm>
              <a:off x="6976489" y="5539307"/>
              <a:ext cx="259716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M</a:t>
              </a:r>
              <a:endParaRPr lang="ru-RU" sz="16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9" name="Rectangle 169"/>
            <p:cNvSpPr/>
            <p:nvPr/>
          </p:nvSpPr>
          <p:spPr bwMode="auto">
            <a:xfrm>
              <a:off x="7241902" y="5539312"/>
              <a:ext cx="367635" cy="627363"/>
            </a:xfrm>
            <a:prstGeom prst="rect">
              <a:avLst/>
            </a:prstGeom>
            <a:solidFill>
              <a:srgbClr val="DD8DE3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W</a:t>
              </a:r>
              <a:endParaRPr lang="ru-RU" sz="1600" b="1" dirty="0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727199" y="743575"/>
            <a:ext cx="68697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MIPS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storages of internal state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RF*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PC;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Memory* mem;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ld_st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FuncInstr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FuncInstr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MIPS();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run(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string&amp;,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instr_to_run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1600" dirty="0" err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886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255"/>
    </mc:Choice>
    <mc:Fallback xmlns="">
      <p:transition spd="slow" advTm="1282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nimBg="1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33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15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045"/>
            <a:ext cx="6800850" cy="446128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RISC-V</a:t>
            </a:r>
            <a:r>
              <a:rPr lang="en-US" sz="2400" dirty="0" smtClean="0"/>
              <a:t> is an modern implementation of RISC architecture</a:t>
            </a:r>
          </a:p>
          <a:p>
            <a:pPr lvl="1"/>
            <a:r>
              <a:rPr lang="en-US" sz="2000" dirty="0" smtClean="0"/>
              <a:t>Evolution of MIPS: </a:t>
            </a:r>
            <a:r>
              <a:rPr lang="en-US" sz="2000" i="1" dirty="0"/>
              <a:t>“RISC-V is a modern ISA designed with knowledge of what worked, or didn’t work with MIPS”</a:t>
            </a:r>
            <a:r>
              <a:rPr lang="en-US" sz="2000" dirty="0" smtClean="0"/>
              <a:t> </a:t>
            </a:r>
          </a:p>
          <a:p>
            <a:r>
              <a:rPr lang="en-US" sz="2400" dirty="0"/>
              <a:t>D</a:t>
            </a:r>
            <a:r>
              <a:rPr lang="en-US" sz="2400" dirty="0" smtClean="0"/>
              <a:t>esigned </a:t>
            </a:r>
            <a:r>
              <a:rPr lang="en-US" sz="2400" dirty="0"/>
              <a:t>to be </a:t>
            </a:r>
            <a:r>
              <a:rPr lang="en-US" sz="2400" dirty="0" smtClean="0">
                <a:solidFill>
                  <a:schemeClr val="accent1"/>
                </a:solidFill>
              </a:rPr>
              <a:t>modular</a:t>
            </a:r>
          </a:p>
          <a:p>
            <a:pPr lvl="1"/>
            <a:r>
              <a:rPr lang="en-US" sz="2000" dirty="0" smtClean="0"/>
              <a:t>Has small mandatory “I - Integer” instruction subset</a:t>
            </a:r>
          </a:p>
          <a:p>
            <a:pPr lvl="1"/>
            <a:r>
              <a:rPr lang="en-US" sz="2000" dirty="0" smtClean="0"/>
              <a:t>More subsets can be added on top of it in a modular way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llow </a:t>
            </a:r>
            <a:r>
              <a:rPr lang="en-US" sz="2400" dirty="0"/>
              <a:t>for </a:t>
            </a:r>
            <a:r>
              <a:rPr lang="en-US" sz="2400" dirty="0">
                <a:solidFill>
                  <a:schemeClr val="accent1"/>
                </a:solidFill>
              </a:rPr>
              <a:t>expansion</a:t>
            </a:r>
            <a:r>
              <a:rPr lang="en-US" sz="2400" dirty="0"/>
              <a:t> through a variable-length instruction-encoding </a:t>
            </a:r>
            <a:r>
              <a:rPr lang="en-US" sz="2400" dirty="0" smtClean="0"/>
              <a:t>scheme</a:t>
            </a:r>
          </a:p>
          <a:p>
            <a:r>
              <a:rPr lang="en-US" sz="2400" dirty="0" smtClean="0"/>
              <a:t>Is </a:t>
            </a:r>
            <a:r>
              <a:rPr lang="en-US" sz="2400" dirty="0" smtClean="0">
                <a:solidFill>
                  <a:schemeClr val="accent1"/>
                </a:solidFill>
              </a:rPr>
              <a:t>open-sourced</a:t>
            </a:r>
            <a:r>
              <a:rPr lang="en-US" sz="2400" dirty="0" smtClean="0"/>
              <a:t> and actively evolved by community</a:t>
            </a:r>
          </a:p>
          <a:p>
            <a:pPr lvl="1"/>
            <a:r>
              <a:rPr lang="en-US" sz="2000" dirty="0" smtClean="0"/>
              <a:t>First 6 processors designs created within RISC-V project</a:t>
            </a:r>
          </a:p>
          <a:p>
            <a:pPr lvl="1"/>
            <a:r>
              <a:rPr lang="en-US" sz="2000" dirty="0" smtClean="0"/>
              <a:t>Supported by GCC and LLVM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34</a:t>
            </a:fld>
            <a:endParaRPr lang="ru-R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459" y="3419474"/>
            <a:ext cx="4285615" cy="203358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8101327" y="1493044"/>
            <a:ext cx="3571875" cy="1129505"/>
            <a:chOff x="8101327" y="1493044"/>
            <a:chExt cx="3571875" cy="112950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82353" y="1493044"/>
              <a:ext cx="2409825" cy="48577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8101327" y="1976218"/>
              <a:ext cx="35718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646B72"/>
                  </a:solidFill>
                  <a:latin typeface="Open Sans"/>
                </a:rPr>
                <a:t>RISC-V: The Free and Open RISC Instruction Set Architecture</a:t>
              </a:r>
              <a:endParaRPr lang="en-US" b="0" i="0" dirty="0">
                <a:solidFill>
                  <a:srgbClr val="646B72"/>
                </a:solidFill>
                <a:effectLst/>
                <a:latin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640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 on RISC-V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969210" y="1408289"/>
            <a:ext cx="4737015" cy="45460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/>
              <a:t>Lot’s of </a:t>
            </a:r>
            <a:r>
              <a:rPr lang="en-US" sz="2400" dirty="0" smtClean="0">
                <a:hlinkClick r:id="rId2"/>
              </a:rPr>
              <a:t>opened issues on RISC-V</a:t>
            </a:r>
            <a:r>
              <a:rPr lang="en-US" sz="2400" dirty="0" smtClean="0"/>
              <a:t> integration available in simulator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RISC-V ISA support in simulator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Modular simulator design for easier support of multiple ISAs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Support of new instructions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Interrupts/Exceptions</a:t>
            </a:r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400" dirty="0" smtClean="0">
                <a:hlinkClick r:id="rId3"/>
              </a:rPr>
              <a:t>Project wiki</a:t>
            </a:r>
            <a:r>
              <a:rPr lang="en-US" sz="2400" dirty="0" smtClean="0"/>
              <a:t> well-defined for MIPS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Next step is a quality documentation of RISC-V main pillars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35</a:t>
            </a:fld>
            <a:endParaRPr lang="ru-R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08288"/>
            <a:ext cx="5957887" cy="483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36</a:t>
            </a:fld>
            <a:endParaRPr lang="en-US" altLang="ja-JP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558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ISA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7662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Refresher: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400" dirty="0" smtClean="0">
                <a:solidFill>
                  <a:schemeClr val="accent1"/>
                </a:solidFill>
              </a:rPr>
              <a:t>Instruction Set Architecture (ISA)</a:t>
            </a:r>
            <a:r>
              <a:rPr lang="en-US" sz="2400" dirty="0" smtClean="0"/>
              <a:t> is a precise </a:t>
            </a:r>
            <a:r>
              <a:rPr lang="en-US" sz="2400" dirty="0"/>
              <a:t>definition of </a:t>
            </a:r>
            <a:r>
              <a:rPr lang="en-US" sz="2400" dirty="0" smtClean="0"/>
              <a:t>computer instructions, features and mechanism 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</a:rPr>
              <a:t>(procedures, interrupt/exception handler, etc.)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/>
              <a:t>and also some structures 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(registers, memory, etc.)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endParaRPr lang="en-US" sz="2400" dirty="0"/>
          </a:p>
          <a:p>
            <a:pPr marL="342900" indent="-342900"/>
            <a:r>
              <a:rPr lang="en-US" sz="2400" dirty="0" smtClean="0"/>
              <a:t>It can be thought as an agreement between a programmer and an engineer:</a:t>
            </a:r>
          </a:p>
          <a:p>
            <a:pPr marL="342900" indent="-342900"/>
            <a:r>
              <a:rPr lang="en-US" sz="2400" dirty="0" smtClean="0"/>
              <a:t>What </a:t>
            </a:r>
            <a:r>
              <a:rPr lang="en-US" sz="2400" dirty="0"/>
              <a:t>a typical </a:t>
            </a:r>
            <a:r>
              <a:rPr lang="en-US" sz="2400" dirty="0">
                <a:solidFill>
                  <a:schemeClr val="accent1"/>
                </a:solidFill>
              </a:rPr>
              <a:t>ISA</a:t>
            </a:r>
            <a:r>
              <a:rPr lang="en-US" sz="2400" dirty="0"/>
              <a:t> defines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sz="1600" dirty="0"/>
              <a:t>Data Formats.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(Integer, Floating Point, Vector/Packed)</a:t>
            </a:r>
            <a:endParaRPr lang="en-US" sz="1600" dirty="0"/>
          </a:p>
          <a:p>
            <a:pPr marL="757238" lvl="2" indent="-342900">
              <a:lnSpc>
                <a:spcPct val="125000"/>
              </a:lnSpc>
            </a:pPr>
            <a:r>
              <a:rPr lang="en-US" sz="1600" dirty="0"/>
              <a:t>Instructions.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(Operations, encoding, etc.)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sz="1600" dirty="0"/>
              <a:t>Registers and Memory Organization.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sz="1600" dirty="0"/>
              <a:t>Interrupts, exceptions, and traps.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sz="1600" dirty="0"/>
              <a:t>Implementation-Dependent Features.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(Memory control, custom features.)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42534" y="4911700"/>
            <a:ext cx="3164543" cy="369332"/>
          </a:xfrm>
          <a:prstGeom prst="callout2">
            <a:avLst>
              <a:gd name="adj1" fmla="val 47878"/>
              <a:gd name="adj2" fmla="val -2951"/>
              <a:gd name="adj3" fmla="val 47878"/>
              <a:gd name="adj4" fmla="val -9868"/>
              <a:gd name="adj5" fmla="val -16146"/>
              <a:gd name="adj6" fmla="val -22304"/>
            </a:avLst>
          </a:prstGeom>
          <a:noFill/>
          <a:ln w="19050">
            <a:solidFill>
              <a:srgbClr val="FF3300"/>
            </a:solidFill>
            <a:prstDash val="sysDot"/>
            <a:headEnd type="none" w="med" len="med"/>
            <a:tailEnd type="arrow" w="med" len="med"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  <a:latin typeface="+mj-lt"/>
              </a:rPr>
              <a:t>the programmer-visible state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0878" y="4360493"/>
            <a:ext cx="2556191" cy="369332"/>
          </a:xfrm>
          <a:prstGeom prst="callout2">
            <a:avLst>
              <a:gd name="adj1" fmla="val 47878"/>
              <a:gd name="adj2" fmla="val -2951"/>
              <a:gd name="adj3" fmla="val 47878"/>
              <a:gd name="adj4" fmla="val -11027"/>
              <a:gd name="adj5" fmla="val 7113"/>
              <a:gd name="adj6" fmla="val -26087"/>
            </a:avLst>
          </a:prstGeom>
          <a:noFill/>
          <a:ln w="19050">
            <a:solidFill>
              <a:srgbClr val="FF3300"/>
            </a:solidFill>
            <a:prstDash val="sysDot"/>
            <a:headEnd type="none" w="med" len="med"/>
            <a:tailEnd type="arrow" w="med" len="med"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  <a:latin typeface="+mj-lt"/>
              </a:rPr>
              <a:t>they change the state</a:t>
            </a:r>
          </a:p>
        </p:txBody>
      </p:sp>
      <p:sp>
        <p:nvSpPr>
          <p:cNvPr id="6" name="Down Arrow 6"/>
          <p:cNvSpPr/>
          <p:nvPr/>
        </p:nvSpPr>
        <p:spPr bwMode="auto">
          <a:xfrm>
            <a:off x="6739386" y="4713349"/>
            <a:ext cx="268943" cy="263134"/>
          </a:xfrm>
          <a:prstGeom prst="downArrow">
            <a:avLst>
              <a:gd name="adj1" fmla="val 46388"/>
              <a:gd name="adj2" fmla="val 46124"/>
            </a:avLst>
          </a:prstGeom>
          <a:solidFill>
            <a:schemeClr val="tx2">
              <a:lumMod val="60000"/>
              <a:lumOff val="4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170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9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Refresher: MIPS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sz="2000" dirty="0"/>
              <a:t>An example of a </a:t>
            </a:r>
            <a:r>
              <a:rPr lang="en-US" sz="2000" i="1" dirty="0"/>
              <a:t>RISC</a:t>
            </a:r>
            <a:r>
              <a:rPr lang="en-US" sz="2000" dirty="0"/>
              <a:t> processor.</a:t>
            </a:r>
          </a:p>
          <a:p>
            <a:pPr marL="757238" lvl="2" indent="-342900"/>
            <a:r>
              <a:rPr lang="en-US" sz="1800" dirty="0"/>
              <a:t>Designed for easy programming and implementation.</a:t>
            </a:r>
          </a:p>
          <a:p>
            <a:pPr marL="757238" lvl="2" indent="-342900"/>
            <a:r>
              <a:rPr lang="en-US" sz="1800" dirty="0"/>
              <a:t>Short and simple, but fast instructions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→ programs are larger than others, but run faster.</a:t>
            </a:r>
          </a:p>
          <a:p>
            <a:pPr marL="342900" indent="-342900"/>
            <a:r>
              <a:rPr lang="en-US" sz="2000" dirty="0"/>
              <a:t>The main aim was to take advantages of pipelined execution</a:t>
            </a:r>
          </a:p>
          <a:p>
            <a:pPr marL="757238" lvl="2" indent="-342900"/>
            <a:r>
              <a:rPr lang="en-US" sz="1800" dirty="0"/>
              <a:t>Pipeline was not specified in ISA, but ISA developers tried to simplify its implementation in uArch.</a:t>
            </a:r>
          </a:p>
          <a:p>
            <a:pPr marL="342900" indent="-342900"/>
            <a:r>
              <a:rPr lang="en-US" sz="2000" dirty="0"/>
              <a:t>Implementations: </a:t>
            </a:r>
          </a:p>
          <a:p>
            <a:pPr marL="757238" lvl="2" indent="-342900"/>
            <a:r>
              <a:rPr lang="en-US" sz="1600" dirty="0"/>
              <a:t>The first one is R2000 (1986)</a:t>
            </a:r>
          </a:p>
          <a:p>
            <a:pPr marL="757238" lvl="2" indent="-342900"/>
            <a:r>
              <a:rPr lang="en-US" sz="1600" dirty="0"/>
              <a:t>Later: R3000A (PlayStation), R4000 (PSP), R5900 (PlayStation 2), etc.</a:t>
            </a:r>
          </a:p>
          <a:p>
            <a:pPr marL="757238" lvl="2" indent="-342900"/>
            <a:r>
              <a:rPr lang="en-US" sz="1600" dirty="0"/>
              <a:t>Currently it is widely used in embedded systems. </a:t>
            </a:r>
          </a:p>
          <a:p>
            <a:pPr marL="342900" indent="-342900"/>
            <a:r>
              <a:rPr lang="en-US" sz="2000" dirty="0"/>
              <a:t>One moment MIPS seemed to be overcome Intel IA-32, </a:t>
            </a:r>
            <a:r>
              <a:rPr lang="en-US" sz="2000" dirty="0">
                <a:noFill/>
              </a:rPr>
              <a:t>but it didn’t happen because Intel’s uArch was significantly better and could compensate the drawback of IA-32.</a:t>
            </a:r>
          </a:p>
          <a:p>
            <a:pPr marL="342900" indent="-342900"/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38332" y="4819151"/>
            <a:ext cx="10415468" cy="87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noFill/>
                <a:latin typeface="+mn-lt"/>
              </a:rPr>
              <a:t>One moment MIPS seemed to be overcome Intel IA-32,,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dirty="0">
                <a:latin typeface="+mn-lt"/>
              </a:rPr>
              <a:t>but it didn’t happen because Intel’s uArch was significantly better and could compensate the drawback of IA-32.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379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MIPS: </a:t>
            </a:r>
            <a:r>
              <a:rPr lang="en-US" dirty="0" smtClean="0"/>
              <a:t>Register-To-Register</a:t>
            </a:r>
            <a:r>
              <a:rPr lang="en-US" dirty="0"/>
              <a:t>, </a:t>
            </a:r>
            <a:r>
              <a:rPr lang="en-US" dirty="0" smtClean="0"/>
              <a:t>Three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>
                <a:latin typeface="+mn-lt"/>
              </a:rPr>
              <a:t>MIPS is a 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register-to-register</a:t>
            </a:r>
            <a:r>
              <a:rPr lang="en-US" dirty="0">
                <a:latin typeface="+mn-lt"/>
              </a:rPr>
              <a:t>, or 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load/store</a:t>
            </a:r>
            <a:r>
              <a:rPr lang="en-US" dirty="0">
                <a:latin typeface="+mn-lt"/>
              </a:rPr>
              <a:t>, </a:t>
            </a:r>
            <a:r>
              <a:rPr lang="en-US" dirty="0" smtClean="0">
                <a:latin typeface="+mn-lt"/>
              </a:rPr>
              <a:t>architecture</a:t>
            </a:r>
            <a:endParaRPr lang="en-US" dirty="0">
              <a:latin typeface="+mn-lt"/>
            </a:endParaRPr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/>
              <a:t>The destination and sources must all be registers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/>
              <a:t>Special instructions, which we’ll see soon, are needed to access main memory</a:t>
            </a:r>
          </a:p>
          <a:p>
            <a:pPr marL="342900" indent="-342900"/>
            <a:r>
              <a:rPr lang="en-US" dirty="0" smtClean="0">
                <a:latin typeface="+mn-lt"/>
              </a:rPr>
              <a:t>MIPS </a:t>
            </a:r>
            <a:r>
              <a:rPr lang="en-US" dirty="0">
                <a:latin typeface="+mn-lt"/>
              </a:rPr>
              <a:t>uses </a:t>
            </a:r>
            <a:r>
              <a:rPr lang="en-US" dirty="0" smtClean="0">
                <a:latin typeface="+mn-lt"/>
              </a:rPr>
              <a:t>three-addresses </a:t>
            </a:r>
            <a:r>
              <a:rPr lang="en-US" dirty="0">
                <a:latin typeface="+mn-lt"/>
              </a:rPr>
              <a:t>instructions for data </a:t>
            </a:r>
            <a:r>
              <a:rPr lang="en-US" dirty="0" smtClean="0">
                <a:latin typeface="+mn-lt"/>
              </a:rPr>
              <a:t>manipulation</a:t>
            </a:r>
            <a:endParaRPr lang="en-US" dirty="0">
              <a:latin typeface="+mn-lt"/>
            </a:endParaRPr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/>
              <a:t>Each ALU instruction contains a destination and two sources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/>
              <a:t>For example, an addition instruction (a = b + c) has the form: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52047" y="4989600"/>
            <a:ext cx="35642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add a, b, c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515091" y="4487063"/>
            <a:ext cx="1385936" cy="557591"/>
            <a:chOff x="3991091" y="4487062"/>
            <a:chExt cx="1385936" cy="557591"/>
          </a:xfrm>
        </p:grpSpPr>
        <p:sp>
          <p:nvSpPr>
            <p:cNvPr id="7" name="TextBox 6"/>
            <p:cNvSpPr txBox="1"/>
            <p:nvPr/>
          </p:nvSpPr>
          <p:spPr>
            <a:xfrm>
              <a:off x="4141409" y="4487062"/>
              <a:ext cx="1085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operands</a:t>
              </a:r>
            </a:p>
          </p:txBody>
        </p:sp>
        <p:sp>
          <p:nvSpPr>
            <p:cNvPr id="11" name="Left Brace 10"/>
            <p:cNvSpPr/>
            <p:nvPr/>
          </p:nvSpPr>
          <p:spPr bwMode="auto">
            <a:xfrm rot="5400000">
              <a:off x="4589929" y="4257556"/>
              <a:ext cx="188259" cy="1385936"/>
            </a:xfrm>
            <a:prstGeom prst="leftBrace">
              <a:avLst>
                <a:gd name="adj1" fmla="val 30595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22377" y="4487062"/>
            <a:ext cx="1115947" cy="557592"/>
            <a:chOff x="2698376" y="4487062"/>
            <a:chExt cx="1115947" cy="557592"/>
          </a:xfrm>
        </p:grpSpPr>
        <p:sp>
          <p:nvSpPr>
            <p:cNvPr id="6" name="TextBox 5"/>
            <p:cNvSpPr txBox="1"/>
            <p:nvPr/>
          </p:nvSpPr>
          <p:spPr>
            <a:xfrm>
              <a:off x="2698376" y="4487062"/>
              <a:ext cx="1115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operation</a:t>
              </a:r>
            </a:p>
          </p:txBody>
        </p:sp>
        <p:cxnSp>
          <p:nvCxnSpPr>
            <p:cNvPr id="13" name="Straight Arrow Connector 12"/>
            <p:cNvCxnSpPr>
              <a:stCxn id="6" idx="2"/>
            </p:cNvCxnSpPr>
            <p:nvPr/>
          </p:nvCxnSpPr>
          <p:spPr bwMode="auto">
            <a:xfrm>
              <a:off x="3256350" y="4856394"/>
              <a:ext cx="151314" cy="18826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4560218" y="5512820"/>
            <a:ext cx="1273938" cy="536534"/>
            <a:chOff x="3036218" y="5512820"/>
            <a:chExt cx="1273938" cy="536534"/>
          </a:xfrm>
        </p:grpSpPr>
        <p:sp>
          <p:nvSpPr>
            <p:cNvPr id="8" name="TextBox 7"/>
            <p:cNvSpPr txBox="1"/>
            <p:nvPr/>
          </p:nvSpPr>
          <p:spPr>
            <a:xfrm>
              <a:off x="3036218" y="5680022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destination</a:t>
              </a:r>
            </a:p>
          </p:txBody>
        </p:sp>
        <p:cxnSp>
          <p:nvCxnSpPr>
            <p:cNvPr id="15" name="Straight Arrow Connector 14"/>
            <p:cNvCxnSpPr>
              <a:stCxn id="8" idx="0"/>
            </p:cNvCxnSpPr>
            <p:nvPr/>
          </p:nvCxnSpPr>
          <p:spPr bwMode="auto">
            <a:xfrm flipV="1">
              <a:off x="3673187" y="5512820"/>
              <a:ext cx="228253" cy="16720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5945752" y="5512821"/>
            <a:ext cx="977960" cy="542172"/>
            <a:chOff x="4421752" y="5512821"/>
            <a:chExt cx="977960" cy="542172"/>
          </a:xfrm>
        </p:grpSpPr>
        <p:sp>
          <p:nvSpPr>
            <p:cNvPr id="9" name="TextBox 8"/>
            <p:cNvSpPr txBox="1"/>
            <p:nvPr/>
          </p:nvSpPr>
          <p:spPr>
            <a:xfrm>
              <a:off x="4421752" y="5685661"/>
              <a:ext cx="977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source 1</a:t>
              </a:r>
            </a:p>
          </p:txBody>
        </p:sp>
        <p:cxnSp>
          <p:nvCxnSpPr>
            <p:cNvPr id="17" name="Straight Arrow Connector 16"/>
            <p:cNvCxnSpPr>
              <a:stCxn id="9" idx="0"/>
            </p:cNvCxnSpPr>
            <p:nvPr/>
          </p:nvCxnSpPr>
          <p:spPr bwMode="auto">
            <a:xfrm flipH="1" flipV="1">
              <a:off x="4809745" y="5512821"/>
              <a:ext cx="100987" cy="17284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6968981" y="5463095"/>
            <a:ext cx="1138208" cy="369332"/>
            <a:chOff x="5444981" y="5463095"/>
            <a:chExt cx="113820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605229" y="5463095"/>
              <a:ext cx="977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source 2</a:t>
              </a:r>
            </a:p>
          </p:txBody>
        </p:sp>
        <p:cxnSp>
          <p:nvCxnSpPr>
            <p:cNvPr id="19" name="Straight Arrow Connector 18"/>
            <p:cNvCxnSpPr>
              <a:stCxn id="10" idx="1"/>
            </p:cNvCxnSpPr>
            <p:nvPr/>
          </p:nvCxnSpPr>
          <p:spPr bwMode="auto">
            <a:xfrm flipH="1" flipV="1">
              <a:off x="5444981" y="5463095"/>
              <a:ext cx="160248" cy="18466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537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</a:t>
            </a:r>
            <a:r>
              <a:rPr lang="en-US" dirty="0" smtClean="0"/>
              <a:t>Register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842922" cy="4128707"/>
          </a:xfrm>
        </p:spPr>
        <p:txBody>
          <a:bodyPr>
            <a:normAutofit/>
          </a:bodyPr>
          <a:lstStyle/>
          <a:p>
            <a:pPr marL="503237" indent="-342900">
              <a:buClr>
                <a:schemeClr val="bg1">
                  <a:lumMod val="75000"/>
                </a:schemeClr>
              </a:buClr>
            </a:pPr>
            <a:r>
              <a:rPr lang="en-US" sz="2400" dirty="0" smtClean="0"/>
              <a:t>More </a:t>
            </a:r>
            <a:r>
              <a:rPr lang="en-US" sz="2400" dirty="0"/>
              <a:t>registers might seem better, but there is a limit to the </a:t>
            </a:r>
            <a:r>
              <a:rPr lang="en-US" sz="2400" dirty="0" smtClean="0"/>
              <a:t>goodness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r>
              <a:rPr lang="en-US" sz="1800" dirty="0"/>
              <a:t>The more register the larger decoders, multiplexers, etc.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→ </a:t>
            </a:r>
            <a:r>
              <a:rPr lang="en-US" sz="1800" dirty="0"/>
              <a:t>larger circuits delays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r>
              <a:rPr lang="en-US" sz="1800" dirty="0"/>
              <a:t>Instruction length is affected, as need more space to encode register numbers</a:t>
            </a:r>
          </a:p>
          <a:p>
            <a:pPr marL="342900" indent="-342900"/>
            <a:endParaRPr lang="en-US" sz="2400" dirty="0" smtClean="0"/>
          </a:p>
          <a:p>
            <a:pPr marL="342900" indent="-342900"/>
            <a:r>
              <a:rPr lang="en-US" sz="2400" dirty="0" smtClean="0"/>
              <a:t>MIPS </a:t>
            </a:r>
            <a:r>
              <a:rPr lang="en-US" sz="2400" dirty="0"/>
              <a:t>CPU has 32 registers, each of which holds a 32-bit value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r>
              <a:rPr lang="en-US" sz="1800" dirty="0"/>
              <a:t>Register addresses are 5 bits long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r>
              <a:rPr lang="en-US" sz="1800" dirty="0"/>
              <a:t>The data inputs and outputs are 32-bits wide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8096540" y="2133600"/>
            <a:ext cx="3024541" cy="2611263"/>
            <a:chOff x="6308928" y="1030946"/>
            <a:chExt cx="2302889" cy="2247582"/>
          </a:xfrm>
        </p:grpSpPr>
        <p:grpSp>
          <p:nvGrpSpPr>
            <p:cNvPr id="6" name="Group 74"/>
            <p:cNvGrpSpPr/>
            <p:nvPr/>
          </p:nvGrpSpPr>
          <p:grpSpPr>
            <a:xfrm>
              <a:off x="6656645" y="1405277"/>
              <a:ext cx="1552498" cy="1873251"/>
              <a:chOff x="4488424" y="3657632"/>
              <a:chExt cx="1552498" cy="1873251"/>
            </a:xfrm>
          </p:grpSpPr>
          <p:sp>
            <p:nvSpPr>
              <p:cNvPr id="7" name="Rectangle 76"/>
              <p:cNvSpPr/>
              <p:nvPr/>
            </p:nvSpPr>
            <p:spPr bwMode="auto">
              <a:xfrm>
                <a:off x="4490028" y="3657632"/>
                <a:ext cx="1550894" cy="1870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490028" y="3657633"/>
                <a:ext cx="72808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register </a:t>
                </a:r>
                <a:r>
                  <a:rPr lang="en-US" sz="1100" b="1" dirty="0">
                    <a:latin typeface="+mj-lt"/>
                  </a:rPr>
                  <a:t>1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142771" y="3660836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Read</a:t>
                </a:r>
              </a:p>
              <a:p>
                <a:pPr algn="r"/>
                <a:r>
                  <a:rPr lang="en-US" sz="1100" dirty="0">
                    <a:latin typeface="+mj-lt"/>
                  </a:rPr>
                  <a:t>data </a:t>
                </a:r>
                <a:r>
                  <a:rPr lang="en-US" sz="1100" b="1" dirty="0">
                    <a:latin typeface="+mj-lt"/>
                  </a:rPr>
                  <a:t>1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41166" y="5220532"/>
                <a:ext cx="842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Registers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490028" y="4132149"/>
                <a:ext cx="72808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register </a:t>
                </a:r>
                <a:r>
                  <a:rPr lang="en-US" sz="11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142771" y="4285847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Read</a:t>
                </a:r>
              </a:p>
              <a:p>
                <a:pPr algn="r"/>
                <a:r>
                  <a:rPr lang="en-US" sz="1100" dirty="0">
                    <a:latin typeface="+mj-lt"/>
                  </a:rPr>
                  <a:t>data </a:t>
                </a:r>
                <a:r>
                  <a:rPr lang="en-US" sz="11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488424" y="4669109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Write</a:t>
                </a:r>
              </a:p>
              <a:p>
                <a:r>
                  <a:rPr lang="en-US" sz="1100" dirty="0">
                    <a:latin typeface="+mj-lt"/>
                  </a:rPr>
                  <a:t>register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490028" y="5099996"/>
                <a:ext cx="5068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Write</a:t>
                </a:r>
              </a:p>
              <a:p>
                <a:r>
                  <a:rPr lang="en-US" sz="1100" dirty="0">
                    <a:latin typeface="+mj-lt"/>
                  </a:rPr>
                  <a:t>data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15" name="Rectangle 93"/>
              <p:cNvSpPr/>
              <p:nvPr/>
            </p:nvSpPr>
            <p:spPr bwMode="auto">
              <a:xfrm>
                <a:off x="5194990" y="3666551"/>
                <a:ext cx="133350" cy="1333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grpSp>
          <p:nvGrpSpPr>
            <p:cNvPr id="16" name="Group 94"/>
            <p:cNvGrpSpPr/>
            <p:nvPr/>
          </p:nvGrpSpPr>
          <p:grpSpPr>
            <a:xfrm>
              <a:off x="7062095" y="1030946"/>
              <a:ext cx="739305" cy="383250"/>
              <a:chOff x="4262754" y="2858356"/>
              <a:chExt cx="739305" cy="38325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262754" y="2858356"/>
                <a:ext cx="739305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>
                    <a:solidFill>
                      <a:schemeClr val="accent1"/>
                    </a:solidFill>
                    <a:latin typeface="+mj-lt"/>
                  </a:rPr>
                  <a:t>RegWrite</a:t>
                </a:r>
                <a:endParaRPr lang="en-US" sz="11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18" name="Straight Connector 96"/>
              <p:cNvCxnSpPr>
                <a:stCxn id="17" idx="2"/>
                <a:endCxn id="15" idx="0"/>
              </p:cNvCxnSpPr>
              <p:nvPr/>
            </p:nvCxnSpPr>
            <p:spPr bwMode="auto">
              <a:xfrm flipH="1">
                <a:off x="4630545" y="3119966"/>
                <a:ext cx="1862" cy="121640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0" name="Прямая соединительная линия 19"/>
            <p:cNvCxnSpPr/>
            <p:nvPr/>
          </p:nvCxnSpPr>
          <p:spPr bwMode="auto">
            <a:xfrm flipH="1">
              <a:off x="6362281" y="1623924"/>
              <a:ext cx="29436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2" name="Прямая соединительная линия 21"/>
            <p:cNvCxnSpPr>
              <a:stCxn id="11" idx="1"/>
            </p:cNvCxnSpPr>
            <p:nvPr/>
          </p:nvCxnSpPr>
          <p:spPr bwMode="auto">
            <a:xfrm flipH="1" flipV="1">
              <a:off x="6362281" y="2095237"/>
              <a:ext cx="295968" cy="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6" name="Прямая соединительная линия 25"/>
            <p:cNvCxnSpPr>
              <a:stCxn id="13" idx="1"/>
            </p:cNvCxnSpPr>
            <p:nvPr/>
          </p:nvCxnSpPr>
          <p:spPr bwMode="auto">
            <a:xfrm flipH="1">
              <a:off x="6362281" y="2632198"/>
              <a:ext cx="29436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9" name="Прямая соединительная линия 28"/>
            <p:cNvCxnSpPr>
              <a:stCxn id="14" idx="1"/>
            </p:cNvCxnSpPr>
            <p:nvPr/>
          </p:nvCxnSpPr>
          <p:spPr bwMode="auto">
            <a:xfrm flipH="1" flipV="1">
              <a:off x="6362281" y="3063084"/>
              <a:ext cx="295968" cy="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6340747" y="1361435"/>
              <a:ext cx="3305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5b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44995" y="1839368"/>
              <a:ext cx="3305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5b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44193" y="2370588"/>
              <a:ext cx="3305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5b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308928" y="2801475"/>
              <a:ext cx="402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32b</a:t>
              </a:r>
              <a:endParaRPr lang="en-US" sz="1100" b="1" dirty="0">
                <a:latin typeface="+mj-lt"/>
              </a:endParaRPr>
            </a:p>
          </p:txBody>
        </p:sp>
        <p:cxnSp>
          <p:nvCxnSpPr>
            <p:cNvPr id="39" name="Прямая соединительная линия 38"/>
            <p:cNvCxnSpPr>
              <a:endCxn id="9" idx="3"/>
            </p:cNvCxnSpPr>
            <p:nvPr/>
          </p:nvCxnSpPr>
          <p:spPr bwMode="auto">
            <a:xfrm flipH="1">
              <a:off x="8209143" y="1623925"/>
              <a:ext cx="33054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8209143" y="1362315"/>
              <a:ext cx="402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32b</a:t>
              </a:r>
              <a:endParaRPr lang="en-US" sz="1100" b="1" dirty="0">
                <a:latin typeface="+mj-lt"/>
              </a:endParaRPr>
            </a:p>
          </p:txBody>
        </p:sp>
        <p:cxnSp>
          <p:nvCxnSpPr>
            <p:cNvPr id="44" name="Прямая соединительная линия 43"/>
            <p:cNvCxnSpPr>
              <a:endCxn id="7" idx="3"/>
            </p:cNvCxnSpPr>
            <p:nvPr/>
          </p:nvCxnSpPr>
          <p:spPr bwMode="auto">
            <a:xfrm flipH="1">
              <a:off x="8209143" y="2340616"/>
              <a:ext cx="33054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8209143" y="2079005"/>
              <a:ext cx="402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32b</a:t>
              </a:r>
              <a:endParaRPr lang="en-US" sz="1100" b="1" dirty="0">
                <a:latin typeface="+mj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3921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</a:t>
            </a:r>
            <a:r>
              <a:rPr lang="en-US" dirty="0" smtClean="0"/>
              <a:t>Register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50211" cy="4128707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dirty="0"/>
              <a:t>MIPS register names begin with a </a:t>
            </a:r>
            <a:r>
              <a:rPr lang="en-US" sz="2400" dirty="0">
                <a:solidFill>
                  <a:schemeClr val="accent1"/>
                </a:solidFill>
              </a:rPr>
              <a:t>$</a:t>
            </a:r>
            <a:r>
              <a:rPr lang="en-US" sz="2400" dirty="0"/>
              <a:t>. There are two naming conventions</a:t>
            </a:r>
            <a:r>
              <a:rPr lang="en-US" sz="2400" dirty="0" smtClean="0"/>
              <a:t>:</a:t>
            </a:r>
          </a:p>
          <a:p>
            <a:pPr marL="800100" lvl="1" indent="-342900">
              <a:buClr>
                <a:schemeClr val="bg1">
                  <a:lumMod val="75000"/>
                </a:schemeClr>
              </a:buClr>
            </a:pPr>
            <a:r>
              <a:rPr lang="en-US" sz="1800" dirty="0" smtClean="0"/>
              <a:t>By number:</a:t>
            </a:r>
            <a:br>
              <a:rPr lang="en-US" sz="1800" dirty="0" smtClean="0"/>
            </a:br>
            <a:r>
              <a:rPr lang="en-US" sz="1800" dirty="0" smtClean="0">
                <a:latin typeface="Consolas" panose="020B0609020204030204" pitchFamily="49" charset="0"/>
              </a:rPr>
              <a:t>$0 $1 $2 … $31</a:t>
            </a:r>
          </a:p>
          <a:p>
            <a:pPr marL="800100" lvl="1" indent="-342900">
              <a:buClr>
                <a:schemeClr val="bg1">
                  <a:lumMod val="75000"/>
                </a:schemeClr>
              </a:buClr>
            </a:pPr>
            <a:r>
              <a:rPr lang="en-US" sz="1800" dirty="0" smtClean="0"/>
              <a:t>By (mostly) two-character names:</a:t>
            </a:r>
            <a:br>
              <a:rPr lang="en-US" sz="1800" dirty="0" smtClean="0"/>
            </a:br>
            <a:r>
              <a:rPr lang="en-US" sz="1800" dirty="0" smtClean="0">
                <a:latin typeface="Consolas" panose="020B0609020204030204" pitchFamily="49" charset="0"/>
              </a:rPr>
              <a:t>$a0-$a3  $s0-$s7  $t0-$t9  $</a:t>
            </a:r>
            <a:r>
              <a:rPr lang="en-US" sz="1800" dirty="0" err="1" smtClean="0">
                <a:latin typeface="Consolas" panose="020B0609020204030204" pitchFamily="49" charset="0"/>
              </a:rPr>
              <a:t>sp</a:t>
            </a:r>
            <a:r>
              <a:rPr lang="en-US" sz="1800" dirty="0" smtClean="0">
                <a:latin typeface="Consolas" panose="020B0609020204030204" pitchFamily="49" charset="0"/>
              </a:rPr>
              <a:t>  $</a:t>
            </a:r>
            <a:r>
              <a:rPr lang="en-US" sz="1800" dirty="0" err="1" smtClean="0">
                <a:latin typeface="Consolas" panose="020B0609020204030204" pitchFamily="49" charset="0"/>
              </a:rPr>
              <a:t>ra</a:t>
            </a:r>
            <a:endParaRPr lang="en-US" sz="1800" dirty="0" smtClean="0">
              <a:latin typeface="Consolas" panose="020B0609020204030204" pitchFamily="49" charset="0"/>
            </a:endParaRPr>
          </a:p>
          <a:p>
            <a:pPr marL="342900" indent="-342900"/>
            <a:r>
              <a:rPr lang="en-US" sz="2400" dirty="0" smtClean="0"/>
              <a:t>Why </a:t>
            </a:r>
            <a:r>
              <a:rPr lang="en-US" sz="2400" dirty="0"/>
              <a:t>so many different registers?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r>
              <a:rPr lang="en-US" sz="1800" dirty="0"/>
              <a:t>Not all of them are general purpose registers (GPR)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r>
              <a:rPr lang="en-US" sz="1800" dirty="0"/>
              <a:t>There are a lot of special purposes: </a:t>
            </a:r>
            <a:r>
              <a:rPr lang="en-US" sz="1800" dirty="0">
                <a:solidFill>
                  <a:schemeClr val="tx2"/>
                </a:solidFill>
              </a:rPr>
              <a:t>procedure mechanism, exception/interrupt handling, etc.</a:t>
            </a:r>
          </a:p>
          <a:p>
            <a:pPr marL="342900" indent="-342900"/>
            <a:r>
              <a:rPr lang="en-US" sz="2400" dirty="0"/>
              <a:t>In our project mostly GPRs are used: </a:t>
            </a:r>
            <a:r>
              <a:rPr lang="en-US" sz="2400" dirty="0">
                <a:solidFill>
                  <a:schemeClr val="tx2"/>
                </a:solidFill>
              </a:rPr>
              <a:t>$t and $</a:t>
            </a:r>
            <a:r>
              <a:rPr lang="en-US" sz="2400" dirty="0" smtClean="0">
                <a:solidFill>
                  <a:schemeClr val="tx2"/>
                </a:solidFill>
              </a:rPr>
              <a:t>s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338360" y="1629804"/>
            <a:ext cx="2089231" cy="4220921"/>
            <a:chOff x="6822597" y="1720421"/>
            <a:chExt cx="2089231" cy="4220921"/>
          </a:xfrm>
        </p:grpSpPr>
        <p:graphicFrame>
          <p:nvGraphicFramePr>
            <p:cNvPr id="4" name="Content Placeholder 3"/>
            <p:cNvGraphicFramePr>
              <a:graphicFrameLocks/>
            </p:cNvGraphicFramePr>
            <p:nvPr>
              <p:extLst/>
            </p:nvPr>
          </p:nvGraphicFramePr>
          <p:xfrm>
            <a:off x="6895307" y="1720421"/>
            <a:ext cx="1952863" cy="3712878"/>
          </p:xfrm>
          <a:graphic>
            <a:graphicData uri="http://schemas.openxmlformats.org/drawingml/2006/table">
              <a:tbl>
                <a:tblPr firstRow="1">
                  <a:tableStyleId>{B301B821-A1FF-4177-AEE7-76D212191A09}</a:tableStyleId>
                </a:tblPr>
                <a:tblGrid>
                  <a:gridCol w="939852"/>
                  <a:gridCol w="1013011"/>
                </a:tblGrid>
                <a:tr h="167880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Number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Name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167880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$0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>
                            <a:effectLst/>
                          </a:rPr>
                          <a:t>$zero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167880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$1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$at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273875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$2</a:t>
                        </a:r>
                        <a:r>
                          <a:rPr lang="en-US" sz="1400" dirty="0">
                            <a:effectLst/>
                          </a:rPr>
                          <a:t>, </a:t>
                        </a:r>
                        <a:r>
                          <a:rPr lang="en-US" sz="1400" dirty="0" smtClean="0">
                            <a:effectLst/>
                          </a:rPr>
                          <a:t>$3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$v0, $v1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273875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$4 </a:t>
                        </a:r>
                        <a:r>
                          <a:rPr lang="en-US" sz="1400" dirty="0">
                            <a:effectLst/>
                          </a:rPr>
                          <a:t>- </a:t>
                        </a:r>
                        <a:r>
                          <a:rPr lang="en-US" sz="1400" dirty="0" smtClean="0">
                            <a:effectLst/>
                          </a:rPr>
                          <a:t>$7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$a0 - $a3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273875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$8 </a:t>
                        </a:r>
                        <a:r>
                          <a:rPr lang="en-US" sz="1400" dirty="0">
                            <a:effectLst/>
                          </a:rPr>
                          <a:t>- </a:t>
                        </a:r>
                        <a:r>
                          <a:rPr lang="en-US" sz="1400" dirty="0" smtClean="0">
                            <a:effectLst/>
                          </a:rPr>
                          <a:t>$15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$t0 - $t7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273875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$16 </a:t>
                        </a:r>
                        <a:r>
                          <a:rPr lang="en-US" sz="1400" dirty="0">
                            <a:effectLst/>
                          </a:rPr>
                          <a:t>- </a:t>
                        </a:r>
                        <a:r>
                          <a:rPr lang="en-US" sz="1400" dirty="0" smtClean="0">
                            <a:effectLst/>
                          </a:rPr>
                          <a:t>$23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$s0 - $s7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273875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$24</a:t>
                        </a:r>
                        <a:r>
                          <a:rPr lang="en-US" sz="1400" dirty="0">
                            <a:effectLst/>
                          </a:rPr>
                          <a:t>, </a:t>
                        </a:r>
                        <a:r>
                          <a:rPr lang="en-US" sz="1400" dirty="0" smtClean="0">
                            <a:effectLst/>
                          </a:rPr>
                          <a:t>$25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$t8, $t9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273875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$26</a:t>
                        </a:r>
                        <a:r>
                          <a:rPr lang="en-US" sz="1400" dirty="0">
                            <a:effectLst/>
                          </a:rPr>
                          <a:t>, </a:t>
                        </a:r>
                        <a:r>
                          <a:rPr lang="en-US" sz="1400" dirty="0" smtClean="0">
                            <a:effectLst/>
                          </a:rPr>
                          <a:t>$27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$k0, $k1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167880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$28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</a:t>
                        </a:r>
                        <a:r>
                          <a:rPr lang="en-US" sz="1400" dirty="0" err="1">
                            <a:effectLst/>
                          </a:rPr>
                          <a:t>gp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167880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$29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</a:t>
                        </a:r>
                        <a:r>
                          <a:rPr lang="en-US" sz="1400" dirty="0" err="1">
                            <a:effectLst/>
                          </a:rPr>
                          <a:t>sp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167880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$30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$fp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167880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$31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</a:t>
                        </a:r>
                        <a:r>
                          <a:rPr lang="en-US" sz="1400" dirty="0" err="1">
                            <a:effectLst/>
                          </a:rPr>
                          <a:t>ra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</a:tbl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822597" y="5510455"/>
              <a:ext cx="20892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Detailed description of each register can be seen by </a:t>
              </a:r>
              <a:r>
                <a:rPr lang="en-US" sz="1100" dirty="0">
                  <a:hlinkClick r:id="rId3"/>
                </a:rPr>
                <a:t>this link</a:t>
              </a:r>
              <a:endParaRPr lang="en-US" sz="11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1987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7.6|3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24.3|121|1|9|1.3|17.6|57.1|10.1|0.9|59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1.1|39.6|53.8|1.3|28.5|8.6|14.4|5|68.8|28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1|3.4|21.9|2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5.3|25.5|15.9|28.9|114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2|47.7|18.3|16.6|1.8|5.2|19|6.4|9.6|23|2.5|8.3|6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89.2|106.2|1.3|22.6|5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8.9|4.8|18.3|3.5|33.6|20.4|4.7|25.8|35.7|80.2|1.8|13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4|5.2|15.3|34.1|6.8|2.1|131.5|11.2|17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5|12.7|271.1|1.3|10.1|11.2|6.1|30.3|1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|4|21.4|10.9|12.6|2|1.1|47.6|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7|141.2|24.6|29.3|69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6|44.2|43.8|42.4|26.2|41.1|20.1|19.1|138|14|12.4|17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1.9|101.1|17.6|69.4|89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0.9|16.3|2.2|1.4|29.5|15.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51.8|1.7|1.1|1.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51.2|6.5|4.4|54.7|8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33.7|1.7|1.7|2.4|2.9|5|4.8|7.2|7.5|6.3|7.8|8|15.1|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58.6|12.6|96.1|113.8|124.3|15.9|52.2|74.2|61.9|7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69.3|18.9|11|3.6|31|1.9|7|2.7|2.8|6.3|1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83.6|13.8|9.2|119|19.5|52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8.7|4.5|10.1|17.5|3.5|17.2|43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0.9|11|1|56|12.7|35|112.5|52.8|6|21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0.8|4.8|5.7|35.3|23.9|7.2|127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1|28.9|54.8|1.3|10|47.7|7.5|40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3472</Words>
  <Application>Microsoft Office PowerPoint</Application>
  <PresentationFormat>Widescreen</PresentationFormat>
  <Paragraphs>1106</Paragraphs>
  <Slides>36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ＭＳ Ｐゴシック</vt:lpstr>
      <vt:lpstr>Arial</vt:lpstr>
      <vt:lpstr>Calibri</vt:lpstr>
      <vt:lpstr>Calibri Light</vt:lpstr>
      <vt:lpstr>Consolas</vt:lpstr>
      <vt:lpstr>Courier New</vt:lpstr>
      <vt:lpstr>Lucida Console</vt:lpstr>
      <vt:lpstr>Neo Sans Intel</vt:lpstr>
      <vt:lpstr>Neo Sans Intel Medium</vt:lpstr>
      <vt:lpstr>Open Sans</vt:lpstr>
      <vt:lpstr>Office Theme</vt:lpstr>
      <vt:lpstr>1_Office Theme</vt:lpstr>
      <vt:lpstr>2_Office Theme</vt:lpstr>
      <vt:lpstr>Single-cycle implementation  of MIPS CPU</vt:lpstr>
      <vt:lpstr>Acknowledgements</vt:lpstr>
      <vt:lpstr>Layers of Abstraction in Computes Science</vt:lpstr>
      <vt:lpstr>ISA</vt:lpstr>
      <vt:lpstr>Refresher: ISA</vt:lpstr>
      <vt:lpstr>Refresher: MIPS</vt:lpstr>
      <vt:lpstr>MIPS: Register-To-Register, Three Addresses</vt:lpstr>
      <vt:lpstr>MIPS Register File</vt:lpstr>
      <vt:lpstr>MIPS Register Names</vt:lpstr>
      <vt:lpstr>R-type instructions </vt:lpstr>
      <vt:lpstr>Immediate Operands</vt:lpstr>
      <vt:lpstr>I-type Format for ALU Instructions</vt:lpstr>
      <vt:lpstr>I-type Format for Loads/Stores</vt:lpstr>
      <vt:lpstr>I-type Format for Branches</vt:lpstr>
      <vt:lpstr>J-type format</vt:lpstr>
      <vt:lpstr>Single-Cycle implementation</vt:lpstr>
      <vt:lpstr>Single-Cycle Implementation of MIPS</vt:lpstr>
      <vt:lpstr>Instruction Execution Cycle</vt:lpstr>
      <vt:lpstr>Instruction Fetch</vt:lpstr>
      <vt:lpstr>Executing R-Type Arithmetic Instructions</vt:lpstr>
      <vt:lpstr>Executing I-type Arithmetic Instructions</vt:lpstr>
      <vt:lpstr>Executing I-type Store Instructions</vt:lpstr>
      <vt:lpstr>Executing I-type Load Instructions</vt:lpstr>
      <vt:lpstr>Executing I-type Branch Instructions (1)</vt:lpstr>
      <vt:lpstr>Executing I-type Branch Instructions (2)</vt:lpstr>
      <vt:lpstr>The Final Single-Cycle Data Path</vt:lpstr>
      <vt:lpstr>Control Unit</vt:lpstr>
      <vt:lpstr>Control signal table</vt:lpstr>
      <vt:lpstr>Summary</vt:lpstr>
      <vt:lpstr>Simulation</vt:lpstr>
      <vt:lpstr>MIPS Single-Cycle Data Path</vt:lpstr>
      <vt:lpstr>Single-Cycle Implementation modeling</vt:lpstr>
      <vt:lpstr>RISC-V</vt:lpstr>
      <vt:lpstr>RISC-V</vt:lpstr>
      <vt:lpstr>Assignments on RISC-V</vt:lpstr>
      <vt:lpstr>Thank You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Smirnov, Igor</cp:lastModifiedBy>
  <cp:revision>199</cp:revision>
  <dcterms:created xsi:type="dcterms:W3CDTF">2018-09-18T18:10:21Z</dcterms:created>
  <dcterms:modified xsi:type="dcterms:W3CDTF">2018-11-09T13:01:42Z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2018-11-09 13:01:42Z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