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7" r:id="rId2"/>
    <p:sldId id="350" r:id="rId3"/>
    <p:sldId id="289" r:id="rId4"/>
    <p:sldId id="299" r:id="rId5"/>
    <p:sldId id="304" r:id="rId6"/>
    <p:sldId id="305" r:id="rId7"/>
    <p:sldId id="351" r:id="rId8"/>
    <p:sldId id="306" r:id="rId9"/>
    <p:sldId id="308" r:id="rId10"/>
    <p:sldId id="314" r:id="rId11"/>
    <p:sldId id="310" r:id="rId12"/>
    <p:sldId id="311" r:id="rId13"/>
    <p:sldId id="312" r:id="rId14"/>
    <p:sldId id="313" r:id="rId15"/>
    <p:sldId id="349" r:id="rId16"/>
    <p:sldId id="315" r:id="rId17"/>
    <p:sldId id="31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0741" autoAdjust="0"/>
  </p:normalViewPr>
  <p:slideViewPr>
    <p:cSldViewPr snapToGrid="0">
      <p:cViewPr varScale="1">
        <p:scale>
          <a:sx n="74" d="100"/>
          <a:sy n="74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8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9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9SWNLZvA8g" TargetMode="External"/><Relationship Id="rId2" Type="http://schemas.openxmlformats.org/officeDocument/2006/relationships/hyperlink" Target="http://www.youtube.com/watch?v=qm67wbB5Gm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intel.com/jobs/2012/02/from-sand-to-silicon-the-making-of-a-chi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pt-ilab.github.io/mipt-mip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docs.google.com/forms/d/e/1FAIpQLSf-9QBSiZMM93xrGTLg_4Ti8vy7AhabIhpVBJzMcqsxM4Yl0w/viewform?usp=sf_link" TargetMode="External"/><Relationship Id="rId4" Type="http://schemas.openxmlformats.org/officeDocument/2006/relationships/hyperlink" Target="https://github.com/MIPT-ILab/mipt-mip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CMOS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21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Power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98337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equivalent scheme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2984002" y="1386618"/>
            <a:ext cx="5795040" cy="3115199"/>
            <a:chOff x="1458411" y="3116580"/>
            <a:chExt cx="5905542" cy="3055620"/>
          </a:xfrm>
        </p:grpSpPr>
        <p:grpSp>
          <p:nvGrpSpPr>
            <p:cNvPr id="5" name="Group 4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V="1">
              <a:off x="2818437" y="3296089"/>
              <a:ext cx="15105" cy="3538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V="1">
              <a:off x="6001477" y="3296089"/>
              <a:ext cx="26027" cy="35389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15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19903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02551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36865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719513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719904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380126" y="4778621"/>
            <a:ext cx="124175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Straight Connector 30"/>
          <p:cNvCxnSpPr/>
          <p:nvPr/>
        </p:nvCxnSpPr>
        <p:spPr bwMode="auto">
          <a:xfrm>
            <a:off x="7652405" y="4774608"/>
            <a:ext cx="202544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Straight Connector 36"/>
          <p:cNvCxnSpPr/>
          <p:nvPr/>
        </p:nvCxnSpPr>
        <p:spPr bwMode="auto">
          <a:xfrm>
            <a:off x="6621884" y="4774608"/>
            <a:ext cx="885452" cy="3288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Straight Connector 38"/>
          <p:cNvCxnSpPr/>
          <p:nvPr/>
        </p:nvCxnSpPr>
        <p:spPr bwMode="auto">
          <a:xfrm>
            <a:off x="7211079" y="5004580"/>
            <a:ext cx="0" cy="9771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551552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8999814" y="2224541"/>
            <a:ext cx="7828" cy="177005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584161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6" name="Straight Connector 45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5721365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7" name="Straight Connector 56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454482" y="5737133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2" name="Straight Connector 61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>
            <a:off x="6716621" y="5737133"/>
            <a:ext cx="49445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1784492" y="2444506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 bwMode="auto">
          <a:xfrm>
            <a:off x="4303296" y="1307919"/>
            <a:ext cx="3164305" cy="1738077"/>
          </a:xfrm>
          <a:custGeom>
            <a:avLst/>
            <a:gdLst>
              <a:gd name="connsiteX0" fmla="*/ 24063 w 3164305"/>
              <a:gd name="connsiteY0" fmla="*/ 0 h 1732548"/>
              <a:gd name="connsiteX1" fmla="*/ 0 w 3164305"/>
              <a:gd name="connsiteY1" fmla="*/ 1720516 h 1732548"/>
              <a:gd name="connsiteX2" fmla="*/ 3104147 w 3164305"/>
              <a:gd name="connsiteY2" fmla="*/ 1732548 h 1732548"/>
              <a:gd name="connsiteX3" fmla="*/ 3164305 w 3164305"/>
              <a:gd name="connsiteY3" fmla="*/ 84221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305" h="1732548">
                <a:moveTo>
                  <a:pt x="24063" y="0"/>
                </a:moveTo>
                <a:lnTo>
                  <a:pt x="0" y="1720516"/>
                </a:lnTo>
                <a:lnTo>
                  <a:pt x="3104147" y="1732548"/>
                </a:lnTo>
                <a:lnTo>
                  <a:pt x="3164305" y="84221"/>
                </a:ln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71784" y="4679728"/>
            <a:ext cx="564304" cy="21656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1792738" y="3395460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1792118" y="4622985"/>
            <a:ext cx="328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MOSFET has some parasitic capacities...</a:t>
            </a:r>
            <a:endParaRPr lang="ru-RU" sz="2400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32031" y="5368813"/>
            <a:ext cx="24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and resistivity </a:t>
            </a:r>
            <a:endParaRPr lang="ru-RU" sz="2400" dirty="0" err="1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73" grpId="0"/>
      <p:bldP spid="75" grpId="0" animBg="1"/>
      <p:bldP spid="78" grpId="0" animBg="1"/>
      <p:bldP spid="87" grpId="0"/>
      <p:bldP spid="88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</p:spPr>
            <p:txBody>
              <a:bodyPr/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Capacities are not charged or discharged immediately: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Time of charge or discharge can be calculated: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dirty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It is a source of voltage delays in circuits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  <a:blipFill rotWithShape="0">
                <a:blip r:embed="rId2"/>
                <a:stretch>
                  <a:fillRect l="-1700" t="-2183" r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076198" y="1056416"/>
            <a:ext cx="2434211" cy="4755131"/>
            <a:chOff x="6075947" y="1046890"/>
            <a:chExt cx="2434211" cy="4755131"/>
          </a:xfrm>
        </p:grpSpPr>
        <p:grpSp>
          <p:nvGrpSpPr>
            <p:cNvPr id="5" name="Group 4"/>
            <p:cNvGrpSpPr/>
            <p:nvPr/>
          </p:nvGrpSpPr>
          <p:grpSpPr>
            <a:xfrm>
              <a:off x="6075947" y="1046890"/>
              <a:ext cx="2434211" cy="2855578"/>
              <a:chOff x="3159127" y="1046890"/>
              <a:chExt cx="2434211" cy="285557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59127" y="1651790"/>
                <a:ext cx="1048613" cy="931001"/>
                <a:chOff x="442800" y="4539259"/>
                <a:chExt cx="1272245" cy="112955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42800" y="4539259"/>
                  <a:ext cx="1272245" cy="1129551"/>
                  <a:chOff x="7475515" y="3544048"/>
                  <a:chExt cx="1272245" cy="1129551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H="1">
                    <a:off x="7475515" y="4108824"/>
                    <a:ext cx="102840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5" name="Oval 5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633048" y="193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1600" dirty="0">
                    <a:latin typeface="+mj-lt"/>
                  </a:rPr>
                  <a:t>1</a:t>
                </a:r>
                <a:endParaRPr lang="en-US" sz="1600" dirty="0">
                  <a:latin typeface="+mj-lt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948522" y="3549486"/>
              <a:ext cx="879350" cy="2252535"/>
              <a:chOff x="895458" y="3614968"/>
              <a:chExt cx="879350" cy="22525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95458" y="4231678"/>
                <a:ext cx="288862" cy="1229533"/>
                <a:chOff x="6326646" y="2986836"/>
                <a:chExt cx="615600" cy="147863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326648" y="2986836"/>
                  <a:ext cx="615598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326646" y="4058323"/>
                  <a:ext cx="61559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8220577" y="1462452"/>
            <a:ext cx="1509327" cy="771042"/>
            <a:chOff x="6220326" y="1452927"/>
            <a:chExt cx="1509327" cy="771042"/>
          </a:xfrm>
        </p:grpSpPr>
        <p:grpSp>
          <p:nvGrpSpPr>
            <p:cNvPr id="67" name="Group 66"/>
            <p:cNvGrpSpPr/>
            <p:nvPr/>
          </p:nvGrpSpPr>
          <p:grpSpPr>
            <a:xfrm>
              <a:off x="6544081" y="1668644"/>
              <a:ext cx="310343" cy="72191"/>
              <a:chOff x="6652030" y="2728234"/>
              <a:chExt cx="310343" cy="72191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6807206" y="2573067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6807197" y="2645258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9" name="Straight Connector 68"/>
            <p:cNvCxnSpPr/>
            <p:nvPr/>
          </p:nvCxnSpPr>
          <p:spPr bwMode="auto">
            <a:xfrm flipV="1">
              <a:off x="6699248" y="1740835"/>
              <a:ext cx="0" cy="376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699248" y="1452928"/>
              <a:ext cx="0" cy="19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6699248" y="1452927"/>
              <a:ext cx="103040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6220326" y="2010611"/>
              <a:ext cx="323755" cy="21335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830183" y="1919440"/>
            <a:ext cx="3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 err="1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93662" y="1933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latin typeface="+mj-lt"/>
              </a:rPr>
              <a:t>1</a:t>
            </a:r>
            <a:endParaRPr lang="en-US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32291" y="1394970"/>
            <a:ext cx="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itchFamily="34" charset="0"/>
              </a:rPr>
              <a:t>+</a:t>
            </a:r>
            <a:br>
              <a:rPr lang="en-US" dirty="0">
                <a:latin typeface="Neo Sans Intel" pitchFamily="34" charset="0"/>
              </a:rPr>
            </a:br>
            <a:r>
              <a:rPr lang="en-US" dirty="0">
                <a:latin typeface="Neo Sans Intel" pitchFamily="34" charset="0"/>
              </a:rPr>
              <a:t>−</a:t>
            </a:r>
            <a:endParaRPr lang="ru-RU" dirty="0" err="1">
              <a:latin typeface="Neo Sans Intel" pitchFamily="34" charset="0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/>
      <p:bldP spid="79" grpId="0"/>
      <p:bldP spid="79" grpId="1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470864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4427960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46405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Input</a:t>
              </a: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3592703" y="4326971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9227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6030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6040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2410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418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77709" y="418220"/>
            <a:ext cx="2371823" cy="2295324"/>
            <a:chOff x="7059717" y="-578060"/>
            <a:chExt cx="2877650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35046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926567" cy="1530681"/>
              <a:chOff x="7183844" y="2428075"/>
              <a:chExt cx="926567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54884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350466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33641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9" y="562071"/>
              <a:ext cx="1216268" cy="410755"/>
              <a:chOff x="7795382" y="3883166"/>
              <a:chExt cx="1646976" cy="41075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838199" y="1462638"/>
            <a:ext cx="8996566" cy="106421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Current exists only at switch from one state to another to recharge the capacities</a:t>
            </a:r>
          </a:p>
        </p:txBody>
      </p:sp>
      <p:sp>
        <p:nvSpPr>
          <p:cNvPr id="141" name="Line Callout 2 (No Border) 140"/>
          <p:cNvSpPr/>
          <p:nvPr/>
        </p:nvSpPr>
        <p:spPr>
          <a:xfrm>
            <a:off x="1536830" y="5223154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+mj-lt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in CMOS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7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0.00104 0.04259 L 0.16094 0.04259 L 0.16172 0.18078 L 0.16172 0.19328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-0.00208 0.04259 L -0.16015 0.04259 L -0.16067 0.18079 L -0.16067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6601 -1.11111E-6 L 0.06679 0.11227 L 0.20651 0.11227 L 0.20859 0.0037 L 0.297 0.0037 L 0.29778 0.32222 L 0.2832 0.3382 " pathEditMode="relative" rAng="0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16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2.70833E-6 0 L 0.06588 0 L 0.06653 0.11227 L 0.20599 0.11227 L 0.20807 0.0037 L 0.29622 0.0037 L 0.297 0.32222 L 0.30911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Recharging Power</a:t>
            </a:r>
            <a:endParaRPr lang="ru-RU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82344" y="1568540"/>
            <a:ext cx="1803042" cy="4228565"/>
            <a:chOff x="1558344" y="1378039"/>
            <a:chExt cx="1803042" cy="422856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558344" y="1378039"/>
              <a:ext cx="123637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112136" y="1378039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1918953" y="1867366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112136" y="2884797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918953" y="4626524"/>
              <a:ext cx="192108" cy="21593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13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8460582" y="3345612"/>
            <a:ext cx="1442433" cy="2477144"/>
            <a:chOff x="1918953" y="3129460"/>
            <a:chExt cx="1442433" cy="2477144"/>
          </a:xfrm>
        </p:grpSpPr>
        <p:cxnSp>
          <p:nvCxnSpPr>
            <p:cNvPr id="57" name="Straight Connector 56"/>
            <p:cNvCxnSpPr/>
            <p:nvPr/>
          </p:nvCxnSpPr>
          <p:spPr bwMode="auto">
            <a:xfrm flipH="1" flipV="1">
              <a:off x="2111061" y="3129460"/>
              <a:ext cx="1075" cy="24466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9" idx="2"/>
            </p:cNvCxnSpPr>
            <p:nvPr/>
          </p:nvCxnSpPr>
          <p:spPr bwMode="auto">
            <a:xfrm flipH="1">
              <a:off x="2111061" y="4372166"/>
              <a:ext cx="1075" cy="7438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59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8" name="Straight Arrow Connector 77"/>
          <p:cNvCxnSpPr/>
          <p:nvPr/>
        </p:nvCxnSpPr>
        <p:spPr bwMode="auto">
          <a:xfrm>
            <a:off x="4152363" y="1926535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 bwMode="auto">
          <a:xfrm>
            <a:off x="8219941" y="3467944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61826" y="5305992"/>
                <a:ext cx="2119170" cy="5539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3600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6" y="5305992"/>
                <a:ext cx="211917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36935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videos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“How a CPU is made“</a:t>
            </a:r>
            <a:r>
              <a:rPr lang="en-US" dirty="0"/>
              <a:t> explains how integrated circuits (IC) are created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“Intel: The Making of a Chip with 22nm/3D Transistors“</a:t>
            </a:r>
            <a:r>
              <a:rPr lang="en-US" dirty="0"/>
              <a:t> shows the whole process shortly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Steps description: </a:t>
            </a:r>
            <a:r>
              <a:rPr lang="en-US" dirty="0">
                <a:hlinkClick r:id="rId4"/>
              </a:rPr>
              <a:t>From sand to silicon: the making of a chip</a:t>
            </a:r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1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468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Lectures: </a:t>
            </a:r>
            <a:r>
              <a:rPr lang="en-US" dirty="0">
                <a:hlinkClick r:id="rId3"/>
              </a:rPr>
              <a:t>https://mipt-ilab.github.io/mipt-mips/</a:t>
            </a:r>
            <a:endParaRPr lang="en-US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https://github.com/MIPT-ILab/mipt-mips/</a:t>
            </a:r>
            <a:endParaRPr lang="en-US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Form for participants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 – </a:t>
            </a:r>
            <a:r>
              <a:rPr lang="en-US" b="1" dirty="0"/>
              <a:t>please fill it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6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2"/>
            <a:ext cx="4370360" cy="3926931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994013"/>
            <a:ext cx="149511" cy="944042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7101" y="5164461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7776217" y="4933809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9193" y="5247239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>
                <a:latin typeface="+mj-lt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39193" y="4345790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>
                <a:latin typeface="+mj-lt"/>
              </a:rPr>
              <a:t>about voltages, wires and transistors…</a:t>
            </a:r>
          </a:p>
          <a:p>
            <a:endParaRPr lang="en-US" sz="1700" dirty="0">
              <a:latin typeface="+mj-lt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7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021"/>
            <a:ext cx="10515599" cy="1084873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(MOSFET, </a:t>
            </a:r>
            <a:r>
              <a:rPr lang="ru-RU" sz="2000" i="1" dirty="0"/>
              <a:t>«МОП-транзистор»</a:t>
            </a:r>
            <a:r>
              <a:rPr lang="en-US" sz="2000" dirty="0"/>
              <a:t>) acts as a voltage-controlled switch with three terminals: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1"/>
                </a:solidFill>
              </a:rPr>
              <a:t>drain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1"/>
                </a:solidFill>
              </a:rPr>
              <a:t>gate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(this slide)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82411" y="273414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88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6987821" y="54163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572001" y="47671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894881" y="46147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266238" y="45507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887909" y="54671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783469" y="53147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742481" y="539301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787097" y="48410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7109977" y="46886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481334" y="462466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8440570" y="2786002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Metal</a:t>
            </a:r>
          </a:p>
        </p:txBody>
      </p:sp>
      <p:sp>
        <p:nvSpPr>
          <p:cNvPr id="43" name="Line Callout 2 (No Border) 42"/>
          <p:cNvSpPr/>
          <p:nvPr/>
        </p:nvSpPr>
        <p:spPr>
          <a:xfrm>
            <a:off x="8878644" y="3306971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Oxide layer</a:t>
            </a:r>
          </a:p>
        </p:txBody>
      </p:sp>
      <p:sp>
        <p:nvSpPr>
          <p:cNvPr id="44" name="Line Callout 2 (No Border) 43"/>
          <p:cNvSpPr/>
          <p:nvPr/>
        </p:nvSpPr>
        <p:spPr>
          <a:xfrm>
            <a:off x="9071684" y="4570583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1134292" y="4612725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N and P-type MOSFET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54306"/>
              </p:ext>
            </p:extLst>
          </p:nvPr>
        </p:nvGraphicFramePr>
        <p:xfrm>
          <a:off x="4827935" y="187474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344475" y="1864179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10786"/>
              </p:ext>
            </p:extLst>
          </p:nvPr>
        </p:nvGraphicFramePr>
        <p:xfrm>
          <a:off x="4827935" y="4364445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0)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344475" y="4260472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8200" y="1302532"/>
            <a:ext cx="24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2422" y="3812391"/>
            <a:ext cx="712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P-type MOSFET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(similar to N-type, but all is inverted)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22979" y="2360817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622979" y="5159918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7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9556"/>
              </p:ext>
            </p:extLst>
          </p:nvPr>
        </p:nvGraphicFramePr>
        <p:xfrm>
          <a:off x="8041829" y="1394249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21612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88257" y="3142191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97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2876943" y="5458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209951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831750" y="27100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V</a:t>
            </a:r>
            <a:r>
              <a:rPr lang="en-US" sz="1600" dirty="0" err="1">
                <a:latin typeface="+mj-lt"/>
              </a:rPr>
              <a:t>cc</a:t>
            </a:r>
            <a:endParaRPr lang="en-US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7209" y="307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5564" y="4298637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3632"/>
              </p:ext>
            </p:extLst>
          </p:nvPr>
        </p:nvGraphicFramePr>
        <p:xfrm>
          <a:off x="2193529" y="1382674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5075"/>
              </p:ext>
            </p:extLst>
          </p:nvPr>
        </p:nvGraphicFramePr>
        <p:xfrm>
          <a:off x="5134414" y="1377772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8709544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707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V</a:t>
              </a:r>
              <a:r>
                <a:rPr lang="en-US" sz="1600" dirty="0" err="1">
                  <a:latin typeface="+mj-lt"/>
                </a:rPr>
                <a:t>cc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85889" y="3393979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19383" y="3883167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7675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2" name="Multiply 101"/>
          <p:cNvSpPr/>
          <p:nvPr/>
        </p:nvSpPr>
        <p:spPr bwMode="auto">
          <a:xfrm>
            <a:off x="8888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927182" y="435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32822" y="3919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9320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8971812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39801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14935" y="593606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81936" y="593606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9062927" y="2109397"/>
            <a:ext cx="928721" cy="23550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>
              <a:latin typeface="+mj-lt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925609" y="794057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97681" y="4381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Invertor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1.48148E-6 L 0.00104 -0.046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0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72761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/>
              <a:t>CMOS</a:t>
            </a:r>
            <a:r>
              <a:rPr lang="ru-RU" b="1" dirty="0"/>
              <a:t>, </a:t>
            </a:r>
            <a:r>
              <a:rPr lang="ru-RU" i="1" dirty="0"/>
              <a:t>«КМОП»</a:t>
            </a:r>
            <a:r>
              <a:rPr lang="en-US" dirty="0"/>
              <a:t>) is a technology for constructing integrated 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The main characteristics of CMOS devices is low static power consumption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There is no current in static state of the scheme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contain two complementary parts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One part consists of P-type transistors and is 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 other consists of N-type transistors and is 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When one part is turned on the other part is disabled (provides Z)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1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NAND Circuit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89288"/>
              </p:ext>
            </p:extLst>
          </p:nvPr>
        </p:nvGraphicFramePr>
        <p:xfrm>
          <a:off x="3093353" y="156010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76605" y="2056919"/>
            <a:ext cx="2316748" cy="710719"/>
            <a:chOff x="540611" y="499320"/>
            <a:chExt cx="2316748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40611" y="499320"/>
              <a:ext cx="623021" cy="369332"/>
              <a:chOff x="668627" y="718776"/>
              <a:chExt cx="623021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68627" y="718776"/>
                <a:ext cx="31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7023" y="840707"/>
              <a:ext cx="616609" cy="369332"/>
              <a:chOff x="675039" y="718776"/>
              <a:chExt cx="616609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75039" y="718776"/>
                <a:ext cx="30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B</a:t>
                </a: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536353" y="3604205"/>
            <a:ext cx="1353997" cy="2318018"/>
            <a:chOff x="895463" y="3549485"/>
            <a:chExt cx="1353997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18" cy="931001"/>
              <a:chOff x="8127402" y="3544048"/>
              <a:chExt cx="620362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4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39509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7" y="3549485"/>
              <a:ext cx="780983" cy="387413"/>
              <a:chOff x="7461542" y="2683144"/>
              <a:chExt cx="1283081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283081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019469" y="1101610"/>
            <a:ext cx="2214759" cy="2185018"/>
            <a:chOff x="3378579" y="1046890"/>
            <a:chExt cx="2214759" cy="2185018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V</a:t>
              </a:r>
              <a:r>
                <a:rPr lang="en-US" sz="1400" dirty="0" err="1">
                  <a:latin typeface="+mj-lt"/>
                </a:rPr>
                <a:t>cc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78579" y="1923820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60" y="2875283"/>
              <a:ext cx="787678" cy="356625"/>
              <a:chOff x="8083195" y="3883166"/>
              <a:chExt cx="1294084" cy="432680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B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8936289" y="1101611"/>
            <a:ext cx="2214759" cy="4755131"/>
            <a:chOff x="6295399" y="1046890"/>
            <a:chExt cx="2214759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95399" y="1046890"/>
              <a:ext cx="2214759" cy="2855578"/>
              <a:chOff x="3378579" y="1046890"/>
              <a:chExt cx="2214759" cy="2855578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78579" y="1923820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3950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B</a:t>
                  </a: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3376005" y="599078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582844" y="599078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198825" y="599078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7858" y="172036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!(A&amp;B)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5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8.8|165.8|118.4|5.6|61.1|3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.7|7.8|23.9|2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721</Words>
  <Application>Microsoft Office PowerPoint</Application>
  <PresentationFormat>Widescreen</PresentationFormat>
  <Paragraphs>282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Office Theme</vt:lpstr>
      <vt:lpstr>CMOS</vt:lpstr>
      <vt:lpstr>Course materials</vt:lpstr>
      <vt:lpstr>Layers of Abstraction in CS</vt:lpstr>
      <vt:lpstr>Reminder: MOSFET</vt:lpstr>
      <vt:lpstr>Reminder: N and P-type MOSFET</vt:lpstr>
      <vt:lpstr>Reminder: Invertor</vt:lpstr>
      <vt:lpstr>CMOS</vt:lpstr>
      <vt:lpstr>CMOS Circuits</vt:lpstr>
      <vt:lpstr>CMOS NAND Circuit</vt:lpstr>
      <vt:lpstr>Time and Power</vt:lpstr>
      <vt:lpstr>Transistor equivalent scheme</vt:lpstr>
      <vt:lpstr>Timing</vt:lpstr>
      <vt:lpstr>Power Consumption in CMOS</vt:lpstr>
      <vt:lpstr>Recharging Power</vt:lpstr>
      <vt:lpstr>Production</vt:lpstr>
      <vt:lpstr>YouTube videos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161</cp:revision>
  <dcterms:created xsi:type="dcterms:W3CDTF">2018-09-18T18:10:21Z</dcterms:created>
  <dcterms:modified xsi:type="dcterms:W3CDTF">2020-09-21T07:44:24Z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2019-09-22 23:15:15Z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