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sldIdLst>
    <p:sldId id="471" r:id="rId2"/>
    <p:sldId id="524" r:id="rId3"/>
    <p:sldId id="503" r:id="rId4"/>
    <p:sldId id="504" r:id="rId5"/>
    <p:sldId id="505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479" r:id="rId15"/>
    <p:sldId id="474" r:id="rId16"/>
    <p:sldId id="536" r:id="rId17"/>
    <p:sldId id="535" r:id="rId18"/>
    <p:sldId id="4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5678" autoAdjust="0"/>
  </p:normalViewPr>
  <p:slideViewPr>
    <p:cSldViewPr snapToGrid="0">
      <p:cViewPr varScale="1">
        <p:scale>
          <a:sx n="94" d="100"/>
          <a:sy n="94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58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134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032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56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839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200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97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57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5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38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63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6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6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7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TLP - part 2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Multithreading. Synchronization.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Kirill 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19.04.2021</a:t>
            </a: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Example: Data cache sharing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Caches are addressed in </a:t>
            </a:r>
            <a:r>
              <a:rPr lang="en-US" sz="2800" b="1" dirty="0"/>
              <a:t>physical addresses </a:t>
            </a:r>
            <a:r>
              <a:rPr lang="en-US" sz="2800" dirty="0"/>
              <a:t>and considered as </a:t>
            </a:r>
            <a:r>
              <a:rPr lang="en-US" sz="2800" b="1" dirty="0"/>
              <a:t>shared</a:t>
            </a:r>
          </a:p>
          <a:p>
            <a:pPr lvl="1">
              <a:defRPr/>
            </a:pPr>
            <a:r>
              <a:rPr lang="en-US" sz="2400" dirty="0"/>
              <a:t>If the data is common (cooperative workload), both threads hit to cache</a:t>
            </a:r>
          </a:p>
          <a:p>
            <a:pPr lvl="1">
              <a:defRPr/>
            </a:pPr>
            <a:r>
              <a:rPr lang="en-US" sz="2400" dirty="0"/>
              <a:t>Otherwise, LRU algorithm works</a:t>
            </a:r>
          </a:p>
          <a:p>
            <a:pPr lvl="1">
              <a:defRPr/>
            </a:pPr>
            <a:r>
              <a:rPr lang="en-US" sz="2400" dirty="0"/>
              <a:t>Ambiguity is avoided: physical address is thread-independent</a:t>
            </a:r>
          </a:p>
        </p:txBody>
      </p:sp>
    </p:spTree>
    <p:extLst>
      <p:ext uri="{BB962C8B-B14F-4D97-AF65-F5344CB8AC3E}">
        <p14:creationId xmlns:p14="http://schemas.microsoft.com/office/powerpoint/2010/main" val="63690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Resource sharing: pipeline overview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r>
              <a:rPr lang="en-US" sz="2800" dirty="0"/>
              <a:t>Overhead on HW size mostly comes from replicated resources</a:t>
            </a:r>
          </a:p>
          <a:p>
            <a:pPr lvl="1">
              <a:defRPr/>
            </a:pPr>
            <a:r>
              <a:rPr lang="en-US" sz="2400" dirty="0"/>
              <a:t>2x ARF, 2x PC, 2x APIC</a:t>
            </a:r>
          </a:p>
          <a:p>
            <a:pPr lvl="1">
              <a:defRPr/>
            </a:pPr>
            <a:r>
              <a:rPr lang="en-US" sz="2400" dirty="0"/>
              <a:t>Additional HW for thread switching between pipeline stages </a:t>
            </a:r>
            <a:br>
              <a:rPr lang="en-US" sz="2400" dirty="0"/>
            </a:br>
            <a:r>
              <a:rPr lang="en-US" sz="2400" dirty="0"/>
              <a:t>(thread selectors)</a:t>
            </a:r>
          </a:p>
          <a:p>
            <a:pPr lvl="0">
              <a:defRPr/>
            </a:pPr>
            <a:r>
              <a:rPr lang="en-US" sz="2800" dirty="0"/>
              <a:t>Still overhead is much less than 2x core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734" y="1367999"/>
            <a:ext cx="8768532" cy="23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7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SMT pros and cons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Pros:</a:t>
            </a:r>
          </a:p>
          <a:p>
            <a:pPr lvl="1">
              <a:defRPr/>
            </a:pPr>
            <a:r>
              <a:rPr lang="en-US" sz="2400" dirty="0"/>
              <a:t>Increases overall system’s throughput by utilizing machine resources more effectively</a:t>
            </a:r>
          </a:p>
          <a:p>
            <a:pPr lvl="1">
              <a:defRPr/>
            </a:pPr>
            <a:r>
              <a:rPr lang="en-US" sz="2400" dirty="0"/>
              <a:t>Shadow pipeline hazards and allocation stalls</a:t>
            </a:r>
          </a:p>
          <a:p>
            <a:pPr lvl="1">
              <a:defRPr/>
            </a:pPr>
            <a:r>
              <a:rPr lang="en-US" sz="2400" dirty="0"/>
              <a:t>Introduce little addition HW (only replicated resources)</a:t>
            </a:r>
          </a:p>
          <a:p>
            <a:pPr lvl="0">
              <a:defRPr/>
            </a:pPr>
            <a:r>
              <a:rPr lang="en-US" sz="2800" dirty="0"/>
              <a:t>Cons:</a:t>
            </a:r>
          </a:p>
          <a:p>
            <a:pPr lvl="1">
              <a:defRPr/>
            </a:pPr>
            <a:r>
              <a:rPr lang="en-US" sz="2400" dirty="0"/>
              <a:t>ST performance of each thread is smaller</a:t>
            </a:r>
          </a:p>
          <a:p>
            <a:pPr lvl="1">
              <a:defRPr/>
            </a:pPr>
            <a:r>
              <a:rPr lang="en-US" sz="2400" dirty="0"/>
              <a:t>Could significantly drop performance due to cache thrashing</a:t>
            </a:r>
          </a:p>
          <a:p>
            <a:pPr lvl="1">
              <a:defRPr/>
            </a:pPr>
            <a:r>
              <a:rPr lang="en-US" sz="2400" dirty="0"/>
              <a:t>Unlikely help traces with enough ILP or high memory bandwidth</a:t>
            </a:r>
          </a:p>
        </p:txBody>
      </p:sp>
    </p:spTree>
    <p:extLst>
      <p:ext uri="{BB962C8B-B14F-4D97-AF65-F5344CB8AC3E}">
        <p14:creationId xmlns:p14="http://schemas.microsoft.com/office/powerpoint/2010/main" val="26344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Implementations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SMT technology been around 1950s</a:t>
            </a:r>
          </a:p>
          <a:p>
            <a:pPr lvl="1">
              <a:defRPr/>
            </a:pPr>
            <a:r>
              <a:rPr lang="en-US" sz="2400" dirty="0"/>
              <a:t>First researched by IBM in ACS-360 project (1968)</a:t>
            </a:r>
          </a:p>
          <a:p>
            <a:pPr lvl="1">
              <a:defRPr/>
            </a:pPr>
            <a:r>
              <a:rPr lang="en-US" sz="2400" dirty="0"/>
              <a:t>Dean M. </a:t>
            </a:r>
            <a:r>
              <a:rPr lang="en-US" sz="2400" dirty="0" err="1"/>
              <a:t>Tullsen</a:t>
            </a:r>
            <a:r>
              <a:rPr lang="en-US" sz="2400" dirty="0"/>
              <a:t> et al – Simultaneous Multithreading: Maximizing On-Chip Parallelism – University of Washington (1995)</a:t>
            </a:r>
          </a:p>
          <a:p>
            <a:pPr lvl="1">
              <a:defRPr/>
            </a:pPr>
            <a:r>
              <a:rPr lang="en-US" sz="2400" dirty="0"/>
              <a:t>Major commercial CPU – DEC Alpha 21464 w/ SMT4 (cancelled 2001)</a:t>
            </a:r>
          </a:p>
          <a:p>
            <a:pPr lvl="1">
              <a:defRPr/>
            </a:pPr>
            <a:r>
              <a:rPr lang="en-US" sz="2400" dirty="0"/>
              <a:t>Intel Pentium 4 / Xeon – SMT2 support in </a:t>
            </a:r>
            <a:r>
              <a:rPr lang="en-US" sz="2400" dirty="0" err="1"/>
              <a:t>NetBurst</a:t>
            </a:r>
            <a:r>
              <a:rPr lang="en-US" sz="2400" dirty="0"/>
              <a:t> architecture (2002)</a:t>
            </a:r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r>
              <a:rPr lang="en-US" sz="2800" dirty="0"/>
              <a:t>Modern implementations:</a:t>
            </a:r>
          </a:p>
          <a:p>
            <a:pPr lvl="1">
              <a:defRPr/>
            </a:pPr>
            <a:r>
              <a:rPr lang="en-US" sz="2400" dirty="0"/>
              <a:t>2 threads: Intel Atom/Core i7/Xeon (since 2008), AMD Ryzen, IBM Power 6</a:t>
            </a:r>
          </a:p>
          <a:p>
            <a:pPr lvl="1">
              <a:defRPr/>
            </a:pPr>
            <a:r>
              <a:rPr lang="en-US" sz="2400" dirty="0"/>
              <a:t>4 threads: Intel Xeon Phi, IBM Power 7 (8 cores - 32 threads)</a:t>
            </a:r>
          </a:p>
          <a:p>
            <a:pPr lvl="1">
              <a:defRPr/>
            </a:pPr>
            <a:r>
              <a:rPr lang="en-US" sz="2400" dirty="0"/>
              <a:t>8 threads: IBM Power 8/9 (12 cores – 96 threads)</a:t>
            </a:r>
          </a:p>
        </p:txBody>
      </p:sp>
    </p:spTree>
    <p:extLst>
      <p:ext uri="{BB962C8B-B14F-4D97-AF65-F5344CB8AC3E}">
        <p14:creationId xmlns:p14="http://schemas.microsoft.com/office/powerpoint/2010/main" val="167303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8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515533"/>
            <a:ext cx="11190598" cy="4438799"/>
          </a:xfrm>
        </p:spPr>
        <p:txBody>
          <a:bodyPr>
            <a:normAutofit/>
          </a:bodyPr>
          <a:lstStyle/>
          <a:p>
            <a:r>
              <a:rPr lang="en-US" dirty="0"/>
              <a:t>We have already discussed Memory Coherence</a:t>
            </a:r>
          </a:p>
          <a:p>
            <a:pPr lvl="1"/>
            <a:r>
              <a:rPr lang="en-US" dirty="0"/>
              <a:t>Single core: Cache write policies (</a:t>
            </a:r>
            <a:r>
              <a:rPr lang="en-US" dirty="0" err="1"/>
              <a:t>WriteThrough</a:t>
            </a:r>
            <a:r>
              <a:rPr lang="en-US" dirty="0"/>
              <a:t> and </a:t>
            </a:r>
            <a:r>
              <a:rPr lang="en-US" dirty="0" err="1"/>
              <a:t>WriteBack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Multicore: MESI protocol</a:t>
            </a:r>
          </a:p>
          <a:p>
            <a:r>
              <a:rPr lang="en-US" dirty="0"/>
              <a:t>These mechanisms guarantee data correctness, while not algorithm correctness</a:t>
            </a:r>
          </a:p>
          <a:p>
            <a:pPr lvl="1"/>
            <a:r>
              <a:rPr lang="en-US" dirty="0"/>
              <a:t>Due to data races in Concurrent computing</a:t>
            </a:r>
          </a:p>
          <a:p>
            <a:r>
              <a:rPr lang="en-US" dirty="0"/>
              <a:t>Parallel cooperative tasks with common data require synchronization mechanisms:</a:t>
            </a:r>
          </a:p>
          <a:p>
            <a:pPr lvl="1"/>
            <a:r>
              <a:rPr lang="en-US" dirty="0"/>
              <a:t>Atomic operations</a:t>
            </a:r>
          </a:p>
          <a:p>
            <a:pPr lvl="1"/>
            <a:r>
              <a:rPr lang="en-US" dirty="0"/>
              <a:t>Transactional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4" y="1515533"/>
            <a:ext cx="7123878" cy="4840816"/>
          </a:xfrm>
        </p:spPr>
        <p:txBody>
          <a:bodyPr>
            <a:normAutofit/>
          </a:bodyPr>
          <a:lstStyle/>
          <a:p>
            <a:r>
              <a:rPr lang="en-US" dirty="0"/>
              <a:t>Synchronization with</a:t>
            </a:r>
            <a:r>
              <a:rPr lang="en-US" b="1" dirty="0"/>
              <a:t> atomic operations</a:t>
            </a:r>
          </a:p>
          <a:p>
            <a:pPr lvl="1"/>
            <a:r>
              <a:rPr lang="en-US" dirty="0"/>
              <a:t>Ability to read and modify memory atomically (read-modify-write)</a:t>
            </a:r>
          </a:p>
          <a:p>
            <a:pPr lvl="1"/>
            <a:r>
              <a:rPr lang="en-US" dirty="0"/>
              <a:t>E. g. semaphores, </a:t>
            </a:r>
            <a:r>
              <a:rPr lang="en-US" dirty="0" err="1"/>
              <a:t>MutEx</a:t>
            </a:r>
            <a:r>
              <a:rPr lang="en-US" dirty="0"/>
              <a:t> (mutual exclusion), shared memory</a:t>
            </a:r>
          </a:p>
          <a:p>
            <a:r>
              <a:rPr lang="en-US" dirty="0"/>
              <a:t>Implemented as extensions of ISA (RISC-V):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Atomic memory operation </a:t>
            </a:r>
            <a:r>
              <a:rPr lang="en-US" dirty="0"/>
              <a:t>(AMO) instructions (R-type) – for simple operations:</a:t>
            </a:r>
          </a:p>
          <a:p>
            <a:pPr lvl="2"/>
            <a:r>
              <a:rPr lang="en-US" dirty="0"/>
              <a:t>AMOSWAP.W; AMOADD.W; AMOMAX.W 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Complex Lock-free atomic read-modify-write operation: </a:t>
            </a:r>
            <a:r>
              <a:rPr lang="en-US" b="1" dirty="0">
                <a:solidFill>
                  <a:schemeClr val="accent6"/>
                </a:solidFill>
              </a:rPr>
              <a:t>Load Reserved (Load Linked)</a:t>
            </a:r>
            <a:r>
              <a:rPr lang="en-US" dirty="0"/>
              <a:t> + </a:t>
            </a:r>
            <a:r>
              <a:rPr lang="en-US" b="1" dirty="0">
                <a:solidFill>
                  <a:schemeClr val="accent5"/>
                </a:solidFill>
              </a:rPr>
              <a:t>Store Conditional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7212" y="2888369"/>
            <a:ext cx="4644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try: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lr.w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t0, (a0)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load value</a:t>
            </a:r>
          </a:p>
          <a:p>
            <a:r>
              <a:rPr lang="en-US" dirty="0">
                <a:latin typeface="Consolas" panose="020B0609020204030204" pitchFamily="49" charset="0"/>
              </a:rPr>
              <a:t>  # &lt;update t0&gt;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sc.w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t1, t0, (a0)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try to update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bnez</a:t>
            </a:r>
            <a:r>
              <a:rPr lang="en-US" dirty="0">
                <a:latin typeface="Consolas" panose="020B0609020204030204" pitchFamily="49" charset="0"/>
              </a:rPr>
              <a:t> t1, try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retry if SC failed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884235" y="4365697"/>
            <a:ext cx="2751668" cy="931763"/>
          </a:xfrm>
          <a:prstGeom prst="wedgeRoundRectCallout">
            <a:avLst>
              <a:gd name="adj1" fmla="val -22474"/>
              <a:gd name="adj2" fmla="val -94912"/>
              <a:gd name="adj3" fmla="val 16667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/>
                </a:solidFill>
              </a:rPr>
              <a:t>SC returns 1 to T1</a:t>
            </a:r>
            <a:r>
              <a:rPr lang="en-US" b="1" dirty="0">
                <a:solidFill>
                  <a:schemeClr val="accent5"/>
                </a:solidFill>
              </a:rPr>
              <a:t> only if </a:t>
            </a:r>
            <a:r>
              <a:rPr lang="en-US" dirty="0">
                <a:solidFill>
                  <a:schemeClr val="accent5"/>
                </a:solidFill>
              </a:rPr>
              <a:t>(A0) was not changed after LR of (A0)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515533"/>
            <a:ext cx="10930467" cy="4438799"/>
          </a:xfrm>
        </p:spPr>
        <p:txBody>
          <a:bodyPr>
            <a:normAutofit/>
          </a:bodyPr>
          <a:lstStyle/>
          <a:p>
            <a:r>
              <a:rPr lang="en-US" b="1" dirty="0"/>
              <a:t>Transactional memory </a:t>
            </a:r>
            <a:r>
              <a:rPr lang="en-US" dirty="0"/>
              <a:t>– allows a group of loads and stores to execute in an atomic way</a:t>
            </a:r>
          </a:p>
          <a:p>
            <a:r>
              <a:rPr lang="en-US" dirty="0"/>
              <a:t>Basically, the extension of LR/SC for a memory region</a:t>
            </a:r>
          </a:p>
          <a:p>
            <a:endParaRPr lang="en-US" dirty="0"/>
          </a:p>
          <a:p>
            <a:r>
              <a:rPr lang="en-US" dirty="0"/>
              <a:t>Helps workloads with little conflicts among threads:</a:t>
            </a:r>
          </a:p>
          <a:p>
            <a:pPr lvl="1"/>
            <a:r>
              <a:rPr lang="en-US" dirty="0"/>
              <a:t>Provides </a:t>
            </a:r>
            <a:r>
              <a:rPr lang="en-US" b="1" dirty="0"/>
              <a:t>Optimistic concurrency control </a:t>
            </a:r>
            <a:r>
              <a:rPr lang="en-US" dirty="0"/>
              <a:t>(OCC) – allows threads run in parallel without acquiring locks, assuming the intersection will not occur</a:t>
            </a:r>
          </a:p>
          <a:p>
            <a:pPr lvl="1"/>
            <a:r>
              <a:rPr lang="en-US" dirty="0"/>
              <a:t>Transaction is committed if conflict is not present. Otherwise it is reverted to initial state and rerun until conflicts are resolved.</a:t>
            </a:r>
          </a:p>
          <a:p>
            <a:pPr lvl="1"/>
            <a:r>
              <a:rPr lang="en-US" dirty="0"/>
              <a:t>Avoids deadlocks, while </a:t>
            </a:r>
            <a:r>
              <a:rPr lang="en-US" dirty="0" err="1"/>
              <a:t>livelocks</a:t>
            </a:r>
            <a:r>
              <a:rPr lang="en-US" dirty="0"/>
              <a:t> are still 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Refresher: Motivation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Increasing ST performance becomes harder and less power efficient</a:t>
            </a:r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r>
              <a:rPr lang="en-US" sz="2800" dirty="0"/>
              <a:t>Area budget can be divided in several ways:</a:t>
            </a:r>
          </a:p>
          <a:p>
            <a:pPr lvl="1">
              <a:defRPr/>
            </a:pPr>
            <a:r>
              <a:rPr lang="en-US" sz="2400" dirty="0"/>
              <a:t>Single core 	 6x area, 2.9 performance boost</a:t>
            </a:r>
          </a:p>
          <a:p>
            <a:pPr lvl="1">
              <a:defRPr/>
            </a:pPr>
            <a:r>
              <a:rPr lang="en-US" sz="2400" dirty="0"/>
              <a:t>3 smaller cores 	 2x area, 2.0 performance boost each</a:t>
            </a:r>
            <a:br>
              <a:rPr lang="en-US" sz="2400" dirty="0"/>
            </a:br>
            <a:r>
              <a:rPr lang="en-US" sz="2400" dirty="0"/>
              <a:t>			 6x area, 6.0 performance boost total!</a:t>
            </a:r>
            <a:endParaRPr lang="ru-RU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92" y="1881496"/>
            <a:ext cx="4889416" cy="28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3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ST performance doesn’t increase?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900000" y="1368000"/>
            <a:ext cx="6398268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r>
              <a:rPr lang="en-US" sz="2400" dirty="0"/>
              <a:t>Most applications’ sustained throughput &lt;&lt; the peak IPC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/>
              <a:t>No ILP can be extracted → CPU resources are not used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/>
              <a:t>Pipeline stall (e.g. cache miss) prevents forward execution</a:t>
            </a:r>
          </a:p>
          <a:p>
            <a:pPr lvl="0">
              <a:spcBef>
                <a:spcPts val="1200"/>
              </a:spcBef>
              <a:defRPr/>
            </a:pPr>
            <a:r>
              <a:rPr lang="en-US" sz="2400" dirty="0"/>
              <a:t>What is the solution? The solution is to run 2nd application on the same resources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/>
              <a:t>CPU resources are utilized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/>
              <a:t>Stalls are hidden by other thread processing</a:t>
            </a:r>
          </a:p>
          <a:p>
            <a:pPr lvl="0">
              <a:spcBef>
                <a:spcPts val="1200"/>
              </a:spcBef>
              <a:defRPr/>
            </a:pPr>
            <a:r>
              <a:rPr lang="en-US" sz="2400" dirty="0"/>
              <a:t>Ok, where can one find the 2nd application?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899116" y="3413078"/>
            <a:ext cx="2136846" cy="1381876"/>
            <a:chOff x="5893826" y="3266191"/>
            <a:chExt cx="2136846" cy="1381876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5893826" y="3573968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331219" y="3573968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763093" y="3573968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7200486" y="3573968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7625628" y="3573968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5894058" y="3789965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331451" y="3789965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6763325" y="3789965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7200718" y="3789965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7625860" y="3789965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5893826" y="4013386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6331219" y="4013386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6763093" y="4013386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7200486" y="4013386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7625628" y="4013386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5893826" y="42340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6331219" y="42340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6763093" y="42340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7200486" y="42340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7625628" y="42340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5893826" y="44528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6331219" y="44528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6763093" y="44528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200486" y="44528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7625628" y="4452804"/>
              <a:ext cx="404812" cy="19526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65451" y="3266191"/>
              <a:ext cx="2064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Neo Sans Intel" panose="020B0504020202020204" pitchFamily="34" charset="0"/>
                </a:rPr>
                <a:t>Schedule queue entries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242664" y="1188534"/>
            <a:ext cx="1399550" cy="1798537"/>
            <a:chOff x="5414798" y="1041647"/>
            <a:chExt cx="1399550" cy="1798537"/>
          </a:xfrm>
        </p:grpSpPr>
        <p:sp>
          <p:nvSpPr>
            <p:cNvPr id="40" name="Oval 39"/>
            <p:cNvSpPr/>
            <p:nvPr/>
          </p:nvSpPr>
          <p:spPr bwMode="auto">
            <a:xfrm>
              <a:off x="5572580" y="1812180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1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082647" y="1812180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2	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617219" y="1812180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3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808190" y="2236042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4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344436" y="2236042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5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086741" y="2650717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6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>
              <a:off x="5701718" y="1999266"/>
              <a:ext cx="156936" cy="23677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D21E1E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6241293" y="1994724"/>
              <a:ext cx="156936" cy="23677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D21E1E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5963610" y="2415210"/>
              <a:ext cx="174633" cy="23312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D21E1E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6493474" y="1989071"/>
              <a:ext cx="150709" cy="23957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D21E1E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H="1">
              <a:off x="6234581" y="2418371"/>
              <a:ext cx="150709" cy="23957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5414798" y="1041647"/>
              <a:ext cx="1399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Data Flow Graph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084545" y="1381440"/>
              <a:ext cx="186834" cy="18946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+mj-lt"/>
                  <a:cs typeface="Arial" pitchFamily="34" charset="0"/>
                </a:rPr>
                <a:t>0	</a:t>
              </a:r>
              <a:endParaRPr lang="en-US" sz="14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flipH="1">
              <a:off x="5738403" y="1548416"/>
              <a:ext cx="350594" cy="28516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6261855" y="1546934"/>
              <a:ext cx="373201" cy="28585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6172251" y="1593399"/>
              <a:ext cx="3813" cy="20925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56" name="Rounded Rectangle 55"/>
          <p:cNvSpPr/>
          <p:nvPr/>
        </p:nvSpPr>
        <p:spPr bwMode="auto">
          <a:xfrm>
            <a:off x="8899116" y="4599503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0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8895043" y="4378885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9337074" y="4380703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2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9763091" y="4380703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8895043" y="4164081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4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9334348" y="4167418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5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8896901" y="3936663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6</a:t>
            </a:r>
          </a:p>
        </p:txBody>
      </p:sp>
      <p:sp>
        <p:nvSpPr>
          <p:cNvPr id="63" name="Flowchart: Manual Operation 62"/>
          <p:cNvSpPr/>
          <p:nvPr/>
        </p:nvSpPr>
        <p:spPr bwMode="auto">
          <a:xfrm>
            <a:off x="8699787" y="5401297"/>
            <a:ext cx="534572" cy="312319"/>
          </a:xfrm>
          <a:prstGeom prst="flowChartManualOperatio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+mj-lt"/>
                <a:cs typeface="Arial" pitchFamily="34" charset="0"/>
              </a:rPr>
              <a:t>EXE</a:t>
            </a:r>
          </a:p>
        </p:txBody>
      </p:sp>
      <p:sp>
        <p:nvSpPr>
          <p:cNvPr id="64" name="Flowchart: Manual Operation 63"/>
          <p:cNvSpPr/>
          <p:nvPr/>
        </p:nvSpPr>
        <p:spPr bwMode="auto">
          <a:xfrm>
            <a:off x="9334348" y="5401297"/>
            <a:ext cx="534572" cy="312319"/>
          </a:xfrm>
          <a:prstGeom prst="flowChartManualOperatio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+mj-lt"/>
                <a:cs typeface="Arial" pitchFamily="34" charset="0"/>
              </a:rPr>
              <a:t>EXE</a:t>
            </a:r>
          </a:p>
        </p:txBody>
      </p:sp>
      <p:sp>
        <p:nvSpPr>
          <p:cNvPr id="65" name="Flowchart: Manual Operation 64"/>
          <p:cNvSpPr/>
          <p:nvPr/>
        </p:nvSpPr>
        <p:spPr bwMode="auto">
          <a:xfrm>
            <a:off x="9965497" y="5401297"/>
            <a:ext cx="534572" cy="312319"/>
          </a:xfrm>
          <a:prstGeom prst="flowChartManualOperatio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+mj-lt"/>
                <a:cs typeface="Arial" pitchFamily="34" charset="0"/>
              </a:rPr>
              <a:t>EXE</a:t>
            </a:r>
          </a:p>
        </p:txBody>
      </p:sp>
      <p:sp>
        <p:nvSpPr>
          <p:cNvPr id="66" name="Flowchart: Manual Operation 65"/>
          <p:cNvSpPr/>
          <p:nvPr/>
        </p:nvSpPr>
        <p:spPr bwMode="auto">
          <a:xfrm>
            <a:off x="10596646" y="5401297"/>
            <a:ext cx="534572" cy="312319"/>
          </a:xfrm>
          <a:prstGeom prst="flowChartManualOperation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+mj-lt"/>
                <a:cs typeface="Arial" pitchFamily="34" charset="0"/>
              </a:rPr>
              <a:t>EXE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0149216" y="1188000"/>
            <a:ext cx="1250727" cy="1806299"/>
            <a:chOff x="7321350" y="1041113"/>
            <a:chExt cx="1250727" cy="1806299"/>
          </a:xfrm>
        </p:grpSpPr>
        <p:grpSp>
          <p:nvGrpSpPr>
            <p:cNvPr id="68" name="Group 67"/>
            <p:cNvGrpSpPr/>
            <p:nvPr/>
          </p:nvGrpSpPr>
          <p:grpSpPr>
            <a:xfrm>
              <a:off x="7838429" y="1379444"/>
              <a:ext cx="188732" cy="1467968"/>
              <a:chOff x="8168629" y="1379444"/>
              <a:chExt cx="188732" cy="1467968"/>
            </a:xfrm>
          </p:grpSpPr>
          <p:sp>
            <p:nvSpPr>
              <p:cNvPr id="70" name="Oval 69"/>
              <p:cNvSpPr/>
              <p:nvPr/>
            </p:nvSpPr>
            <p:spPr bwMode="auto">
              <a:xfrm>
                <a:off x="8168629" y="2657945"/>
                <a:ext cx="186834" cy="18946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3</a:t>
                </a:r>
                <a:endParaRPr lang="en-US" sz="1400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8168629" y="1809799"/>
                <a:ext cx="186834" cy="18946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1	</a:t>
                </a:r>
                <a:endParaRPr lang="en-US" sz="1400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8168629" y="2236041"/>
                <a:ext cx="186834" cy="18946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2</a:t>
                </a:r>
                <a:endParaRPr lang="en-US" sz="1400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8170527" y="1379444"/>
                <a:ext cx="186834" cy="189467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>
                    <a:latin typeface="+mj-lt"/>
                    <a:cs typeface="Arial" pitchFamily="34" charset="0"/>
                  </a:rPr>
                  <a:t>0	</a:t>
                </a:r>
                <a:endParaRPr lang="en-US" sz="1400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 bwMode="auto">
              <a:xfrm>
                <a:off x="8268257" y="1581637"/>
                <a:ext cx="3813" cy="20925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8273101" y="2013667"/>
                <a:ext cx="3813" cy="20925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76" name="Straight Arrow Connector 75"/>
              <p:cNvCxnSpPr/>
              <p:nvPr/>
            </p:nvCxnSpPr>
            <p:spPr bwMode="auto">
              <a:xfrm>
                <a:off x="8264984" y="2437098"/>
                <a:ext cx="3813" cy="20925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69" name="Rectangle 68"/>
            <p:cNvSpPr/>
            <p:nvPr/>
          </p:nvSpPr>
          <p:spPr>
            <a:xfrm>
              <a:off x="7321350" y="1041113"/>
              <a:ext cx="12507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2</a:t>
              </a:r>
              <a:r>
                <a:rPr lang="en-US" sz="1400" baseline="30000" dirty="0">
                  <a:latin typeface="+mj-lt"/>
                </a:rPr>
                <a:t>nd</a:t>
              </a:r>
              <a:r>
                <a:rPr lang="en-US" sz="1400" dirty="0">
                  <a:latin typeface="+mj-lt"/>
                </a:rPr>
                <a:t> application</a:t>
              </a:r>
            </a:p>
          </p:txBody>
        </p:sp>
      </p:grpSp>
      <p:sp>
        <p:nvSpPr>
          <p:cNvPr id="77" name="Rounded Rectangle 76"/>
          <p:cNvSpPr/>
          <p:nvPr/>
        </p:nvSpPr>
        <p:spPr bwMode="auto">
          <a:xfrm>
            <a:off x="9338453" y="4595490"/>
            <a:ext cx="404812" cy="195263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0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10206538" y="4374872"/>
            <a:ext cx="404812" cy="195263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</a:p>
        </p:txBody>
      </p:sp>
      <p:sp>
        <p:nvSpPr>
          <p:cNvPr id="79" name="Rounded Rectangle 78"/>
          <p:cNvSpPr/>
          <p:nvPr/>
        </p:nvSpPr>
        <p:spPr bwMode="auto">
          <a:xfrm>
            <a:off x="8908524" y="4595490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0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8904451" y="4374872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</a:p>
        </p:txBody>
      </p:sp>
      <p:sp>
        <p:nvSpPr>
          <p:cNvPr id="81" name="Rounded Rectangle 80"/>
          <p:cNvSpPr/>
          <p:nvPr/>
        </p:nvSpPr>
        <p:spPr bwMode="auto">
          <a:xfrm>
            <a:off x="9346482" y="4376690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2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9772499" y="4376690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</a:p>
        </p:txBody>
      </p:sp>
      <p:sp>
        <p:nvSpPr>
          <p:cNvPr id="83" name="Rounded Rectangle 82"/>
          <p:cNvSpPr/>
          <p:nvPr/>
        </p:nvSpPr>
        <p:spPr bwMode="auto">
          <a:xfrm>
            <a:off x="8904451" y="4160068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4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9343756" y="4163405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5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8906309" y="3932650"/>
            <a:ext cx="404812" cy="195263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6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9772499" y="4161510"/>
            <a:ext cx="404812" cy="195263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2</a:t>
            </a:r>
          </a:p>
        </p:txBody>
      </p:sp>
      <p:sp>
        <p:nvSpPr>
          <p:cNvPr id="87" name="Rounded Rectangle 86"/>
          <p:cNvSpPr/>
          <p:nvPr/>
        </p:nvSpPr>
        <p:spPr bwMode="auto">
          <a:xfrm>
            <a:off x="9331222" y="3936767"/>
            <a:ext cx="404812" cy="195263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6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-0.01458 0.1173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585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-0.01419 0.1629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8148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00352 0.15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768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02669 0.1546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773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-0.01419 0.1807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902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01042 0.1835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9167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0.01445 0.2203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1101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00"/>
                            </p:stCondLst>
                            <p:childTnLst>
                              <p:par>
                                <p:cTn id="1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500"/>
                            </p:stCondLst>
                            <p:childTnLst>
                              <p:par>
                                <p:cTn id="11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-0.01459 0.11736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5856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00612 0.12268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6134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1419 0.16297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8148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0.00352 0.15371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7685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02669 0.1546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7731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04856 0.15278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7639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000"/>
                            </p:stCondLst>
                            <p:childTnLst>
                              <p:par>
                                <p:cTn id="206" presetID="30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500"/>
                            </p:stCondLst>
                            <p:childTnLst>
                              <p:par>
                                <p:cTn id="212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0"/>
                            </p:stCondLst>
                            <p:childTnLst>
                              <p:par>
                                <p:cTn id="2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1419 0.18079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9028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0.01042 0.18356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9167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0.02591 0.18172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9074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7000"/>
                            </p:stCondLst>
                            <p:childTnLst>
                              <p:par>
                                <p:cTn id="2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01446 0.22037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11019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0.00677 0.21528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10764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4" grpId="0" animBg="1"/>
      <p:bldP spid="65" grpId="0" animBg="1"/>
      <p:bldP spid="66" grpId="0" animBg="1"/>
      <p:bldP spid="66" grpId="1" animBg="1"/>
      <p:bldP spid="66" grpId="2" animBg="1"/>
      <p:bldP spid="66" grpId="3" animBg="1"/>
      <p:bldP spid="66" grpId="4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Refresher: Thread-level parallelism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To achieve the best performance, workload should be parallelized to several </a:t>
            </a:r>
            <a:r>
              <a:rPr lang="en-US" sz="2800" b="1" dirty="0"/>
              <a:t>threads</a:t>
            </a:r>
          </a:p>
          <a:p>
            <a:pPr lvl="0">
              <a:defRPr/>
            </a:pPr>
            <a:r>
              <a:rPr lang="en-US" sz="2800" dirty="0"/>
              <a:t>This is possible due to the </a:t>
            </a:r>
            <a:r>
              <a:rPr lang="en-US" sz="2800" b="1" dirty="0"/>
              <a:t>thread-level parallelism (TLP)</a:t>
            </a:r>
          </a:p>
          <a:p>
            <a:pPr lvl="1">
              <a:defRPr/>
            </a:pPr>
            <a:r>
              <a:rPr lang="en-US" sz="2400" dirty="0"/>
              <a:t>Unlike ILP, TLP is extracted manually by programmer</a:t>
            </a:r>
          </a:p>
          <a:p>
            <a:pPr lvl="0">
              <a:defRPr/>
            </a:pPr>
            <a:r>
              <a:rPr lang="en-US" sz="2800" dirty="0"/>
              <a:t>Threads can be extracted either from:</a:t>
            </a:r>
          </a:p>
          <a:p>
            <a:pPr lvl="1">
              <a:defRPr/>
            </a:pPr>
            <a:r>
              <a:rPr lang="en-US" sz="2400" dirty="0"/>
              <a:t>The same application</a:t>
            </a:r>
          </a:p>
          <a:p>
            <a:pPr lvl="1">
              <a:defRPr/>
            </a:pPr>
            <a:r>
              <a:rPr lang="en-US" sz="2400" dirty="0"/>
              <a:t>Different applications running simultaneously</a:t>
            </a:r>
          </a:p>
          <a:p>
            <a:pPr lvl="1">
              <a:defRPr/>
            </a:pPr>
            <a:r>
              <a:rPr lang="en-US" sz="2400" dirty="0"/>
              <a:t>Operating system services</a:t>
            </a:r>
          </a:p>
          <a:p>
            <a:pPr lvl="0">
              <a:defRPr/>
            </a:pPr>
            <a:r>
              <a:rPr lang="en-US" sz="2800" dirty="0"/>
              <a:t>Previously each thread was executed on separate single core</a:t>
            </a:r>
          </a:p>
          <a:p>
            <a:pPr lvl="1">
              <a:defRPr/>
            </a:pPr>
            <a:r>
              <a:rPr lang="en-US" sz="2400" dirty="0"/>
              <a:t>Now assume each core could handle more than one thread execution</a:t>
            </a:r>
          </a:p>
          <a:p>
            <a:pPr lvl="1">
              <a:defRPr/>
            </a:pPr>
            <a:r>
              <a:rPr lang="en-US" sz="2400" dirty="0"/>
              <a:t>CPU supports ST and MT execution modes</a:t>
            </a:r>
          </a:p>
        </p:txBody>
      </p:sp>
    </p:spTree>
    <p:extLst>
      <p:ext uri="{BB962C8B-B14F-4D97-AF65-F5344CB8AC3E}">
        <p14:creationId xmlns:p14="http://schemas.microsoft.com/office/powerpoint/2010/main" val="28460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Simultaneous Multithreading</a:t>
            </a:r>
            <a:endParaRPr lang="ru-RU" dirty="0"/>
          </a:p>
        </p:txBody>
      </p:sp>
      <p:sp>
        <p:nvSpPr>
          <p:cNvPr id="32" name="Content Placeholder 19"/>
          <p:cNvSpPr txBox="1">
            <a:spLocks/>
          </p:cNvSpPr>
          <p:nvPr/>
        </p:nvSpPr>
        <p:spPr bwMode="auto">
          <a:xfrm>
            <a:off x="899999" y="1368000"/>
            <a:ext cx="7837601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Physically we have the same amount of cores</a:t>
            </a:r>
          </a:p>
          <a:p>
            <a:pPr lvl="0">
              <a:defRPr/>
            </a:pPr>
            <a:r>
              <a:rPr lang="en-US" sz="2800" dirty="0"/>
              <a:t>Logically there are twice more cores</a:t>
            </a:r>
          </a:p>
          <a:p>
            <a:pPr lvl="1">
              <a:defRPr/>
            </a:pPr>
            <a:r>
              <a:rPr lang="en-US" sz="2400" dirty="0"/>
              <a:t>OS schedules tasks on logical CPUs</a:t>
            </a:r>
          </a:p>
          <a:p>
            <a:pPr lvl="0">
              <a:defRPr/>
            </a:pPr>
            <a:r>
              <a:rPr lang="en-US" sz="2800" dirty="0"/>
              <a:t>Each logical processor maintains its own arch state</a:t>
            </a:r>
          </a:p>
          <a:p>
            <a:pPr lvl="1">
              <a:defRPr/>
            </a:pPr>
            <a:r>
              <a:rPr lang="en-US" sz="2400" dirty="0"/>
              <a:t>Complete set of architectural registers (General-purpose registers, Control registers, Machine state registers, Debug registers)</a:t>
            </a:r>
          </a:p>
          <a:p>
            <a:pPr lvl="1">
              <a:defRPr/>
            </a:pPr>
            <a:r>
              <a:rPr lang="en-US" sz="2400" dirty="0"/>
              <a:t>Instruction pointers</a:t>
            </a:r>
          </a:p>
          <a:p>
            <a:pPr lvl="0">
              <a:defRPr/>
            </a:pPr>
            <a:r>
              <a:rPr lang="en-US" sz="2800" dirty="0"/>
              <a:t>Each logical processor has its own interrupt controller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9070119" y="2622797"/>
            <a:ext cx="2662754" cy="2123569"/>
          </a:xfrm>
          <a:prstGeom prst="rect">
            <a:avLst/>
          </a:prstGeom>
          <a:solidFill>
            <a:srgbClr val="004280"/>
          </a:solidFill>
          <a:ln w="25400" cap="flat" cmpd="sng" algn="ctr">
            <a:solidFill>
              <a:srgbClr val="004280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CPU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269743" y="2999644"/>
            <a:ext cx="965915" cy="862884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Core 1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0610778" y="2999644"/>
            <a:ext cx="965915" cy="862884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Core 2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9269743" y="4038969"/>
            <a:ext cx="2306951" cy="431442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Cache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9248020" y="5098647"/>
            <a:ext cx="2306951" cy="431442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Memory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 bwMode="auto">
          <a:xfrm>
            <a:off x="10401496" y="4746366"/>
            <a:ext cx="0" cy="352281"/>
          </a:xfrm>
          <a:prstGeom prst="straightConnector1">
            <a:avLst/>
          </a:prstGeom>
          <a:noFill/>
          <a:ln w="25400" cap="flat" cmpd="sng" algn="ctr">
            <a:solidFill>
              <a:srgbClr val="004280"/>
            </a:solidFill>
            <a:prstDash val="solid"/>
            <a:headEnd type="none" w="sm" len="sm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Down Arrow 50"/>
          <p:cNvSpPr/>
          <p:nvPr/>
        </p:nvSpPr>
        <p:spPr bwMode="auto">
          <a:xfrm>
            <a:off x="9493221" y="2047450"/>
            <a:ext cx="473988" cy="862545"/>
          </a:xfrm>
          <a:prstGeom prst="downArrow">
            <a:avLst/>
          </a:prstGeom>
          <a:solidFill>
            <a:srgbClr val="0072DA"/>
          </a:solidFill>
          <a:ln w="25400" cap="flat" cmpd="sng" algn="ctr">
            <a:solidFill>
              <a:srgbClr val="0072DA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" name="Down Arrow 51"/>
          <p:cNvSpPr/>
          <p:nvPr/>
        </p:nvSpPr>
        <p:spPr bwMode="auto">
          <a:xfrm>
            <a:off x="9785701" y="1368000"/>
            <a:ext cx="473988" cy="862545"/>
          </a:xfrm>
          <a:prstGeom prst="downArrow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3" name="Down Arrow 52"/>
          <p:cNvSpPr/>
          <p:nvPr/>
        </p:nvSpPr>
        <p:spPr bwMode="auto">
          <a:xfrm>
            <a:off x="10881345" y="2047450"/>
            <a:ext cx="473988" cy="862545"/>
          </a:xfrm>
          <a:prstGeom prst="downArrow">
            <a:avLst/>
          </a:prstGeom>
          <a:solidFill>
            <a:srgbClr val="A6CE39"/>
          </a:solidFill>
          <a:ln w="25400" cap="flat" cmpd="sng" algn="ctr">
            <a:solidFill>
              <a:srgbClr val="A6CE39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4" name="Down Arrow 53"/>
          <p:cNvSpPr/>
          <p:nvPr/>
        </p:nvSpPr>
        <p:spPr bwMode="auto">
          <a:xfrm>
            <a:off x="11173825" y="1368000"/>
            <a:ext cx="473988" cy="862545"/>
          </a:xfrm>
          <a:prstGeom prst="downArrow">
            <a:avLst/>
          </a:prstGeom>
          <a:solidFill>
            <a:srgbClr val="00B0F0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cxnSp>
        <p:nvCxnSpPr>
          <p:cNvPr id="55" name="Straight Connector 54"/>
          <p:cNvCxnSpPr>
            <a:stCxn id="46" idx="0"/>
            <a:endCxn id="46" idx="2"/>
          </p:cNvCxnSpPr>
          <p:nvPr/>
        </p:nvCxnSpPr>
        <p:spPr bwMode="auto">
          <a:xfrm>
            <a:off x="9752701" y="2999644"/>
            <a:ext cx="0" cy="862884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11093821" y="2999644"/>
            <a:ext cx="0" cy="862884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58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-0.0375 0.0004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2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-0.0375 0.0004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00013 0.099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5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00013 0.099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Resource Sharing</a:t>
            </a:r>
            <a:endParaRPr lang="ru-RU" dirty="0"/>
          </a:p>
        </p:txBody>
      </p:sp>
      <p:sp>
        <p:nvSpPr>
          <p:cNvPr id="32" name="Content Placeholder 19"/>
          <p:cNvSpPr txBox="1">
            <a:spLocks/>
          </p:cNvSpPr>
          <p:nvPr/>
        </p:nvSpPr>
        <p:spPr bwMode="auto">
          <a:xfrm>
            <a:off x="900000" y="1368000"/>
            <a:ext cx="6601468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/>
              <a:t>Each pipe-stage is occupied by one of the threads</a:t>
            </a:r>
          </a:p>
          <a:p>
            <a:pPr lvl="0">
              <a:defRPr/>
            </a:pPr>
            <a:r>
              <a:rPr lang="en-US" sz="2400" dirty="0"/>
              <a:t>Resources are either </a:t>
            </a:r>
            <a:r>
              <a:rPr lang="en-US" sz="2400" b="1" dirty="0"/>
              <a:t>replicated</a:t>
            </a:r>
            <a:r>
              <a:rPr lang="en-US" sz="2400" dirty="0"/>
              <a:t>, </a:t>
            </a:r>
            <a:r>
              <a:rPr lang="en-US" sz="2400" b="1" dirty="0"/>
              <a:t>partitioned</a:t>
            </a:r>
            <a:r>
              <a:rPr lang="en-US" sz="2400" dirty="0"/>
              <a:t> or </a:t>
            </a:r>
            <a:r>
              <a:rPr lang="en-US" sz="2400" b="1" dirty="0"/>
              <a:t>shared</a:t>
            </a:r>
          </a:p>
          <a:p>
            <a:pPr lvl="0">
              <a:defRPr/>
            </a:pPr>
            <a:r>
              <a:rPr lang="en-US" sz="2400" dirty="0"/>
              <a:t>Replicated resources are ones which are vital to maintain two fully independent contexts on each logical processor</a:t>
            </a:r>
          </a:p>
          <a:p>
            <a:pPr lvl="1">
              <a:defRPr/>
            </a:pPr>
            <a:r>
              <a:rPr lang="en-US" sz="2000" dirty="0"/>
              <a:t>Main source of HW size growth</a:t>
            </a:r>
          </a:p>
          <a:p>
            <a:pPr lvl="0">
              <a:defRPr/>
            </a:pPr>
            <a:r>
              <a:rPr lang="en-US" sz="2400" dirty="0"/>
              <a:t>Partitioned resources are mostly queues that decouple pipeline stages</a:t>
            </a:r>
          </a:p>
          <a:p>
            <a:pPr lvl="1">
              <a:defRPr/>
            </a:pPr>
            <a:r>
              <a:rPr lang="en-US" sz="2000" dirty="0"/>
              <a:t>Could be unified in ST execution mode</a:t>
            </a:r>
          </a:p>
          <a:p>
            <a:pPr lvl="0">
              <a:defRPr/>
            </a:pPr>
            <a:r>
              <a:rPr lang="en-US" sz="2400" dirty="0"/>
              <a:t>Shared resources are ones which don’t care about threading at all</a:t>
            </a:r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8512689" y="3789807"/>
            <a:ext cx="864281" cy="553998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Arch State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8333956" y="4423464"/>
            <a:ext cx="1185299" cy="553998"/>
          </a:xfrm>
          <a:prstGeom prst="rect">
            <a:avLst/>
          </a:prstGeom>
          <a:pattFill prst="lgCheck">
            <a:fgClr>
              <a:srgbClr val="004280">
                <a:lumMod val="40000"/>
                <a:lumOff val="60000"/>
              </a:srgbClr>
            </a:fgClr>
            <a:bgClr>
              <a:srgbClr val="FFC000"/>
            </a:bgClr>
          </a:patt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Physical Registers</a:t>
            </a:r>
          </a:p>
        </p:txBody>
      </p:sp>
      <p:sp>
        <p:nvSpPr>
          <p:cNvPr id="64" name="Text Box 41"/>
          <p:cNvSpPr txBox="1">
            <a:spLocks noChangeArrowheads="1"/>
          </p:cNvSpPr>
          <p:nvPr/>
        </p:nvSpPr>
        <p:spPr bwMode="auto">
          <a:xfrm>
            <a:off x="8492573" y="5057121"/>
            <a:ext cx="864281" cy="553998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Arch State</a:t>
            </a:r>
          </a:p>
        </p:txBody>
      </p:sp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8753898" y="2036295"/>
            <a:ext cx="671376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APIC</a:t>
            </a:r>
          </a:p>
        </p:txBody>
      </p: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9741291" y="996534"/>
            <a:ext cx="1802134" cy="276999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Fetch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9741291" y="2231028"/>
            <a:ext cx="1802134" cy="276999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Decode</a:t>
            </a:r>
          </a:p>
        </p:txBody>
      </p: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9738784" y="2848275"/>
            <a:ext cx="901067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10642358" y="2848277"/>
            <a:ext cx="901067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70" name="Text Box 15"/>
          <p:cNvSpPr txBox="1">
            <a:spLocks noChangeArrowheads="1"/>
          </p:cNvSpPr>
          <p:nvPr/>
        </p:nvSpPr>
        <p:spPr bwMode="auto">
          <a:xfrm>
            <a:off x="9741292" y="3441656"/>
            <a:ext cx="1802133" cy="276999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Rename &amp; Allocate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9741290" y="4663106"/>
            <a:ext cx="1802134" cy="553998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 OOO Scheduler / Execute</a:t>
            </a:r>
          </a:p>
        </p:txBody>
      </p:sp>
      <p:sp>
        <p:nvSpPr>
          <p:cNvPr id="72" name="Text Box 21"/>
          <p:cNvSpPr txBox="1">
            <a:spLocks noChangeArrowheads="1"/>
          </p:cNvSpPr>
          <p:nvPr/>
        </p:nvSpPr>
        <p:spPr bwMode="auto">
          <a:xfrm>
            <a:off x="9738784" y="5545835"/>
            <a:ext cx="901067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ROB</a:t>
            </a:r>
          </a:p>
        </p:txBody>
      </p:sp>
      <p:sp>
        <p:nvSpPr>
          <p:cNvPr id="73" name="Text Box 22"/>
          <p:cNvSpPr txBox="1">
            <a:spLocks noChangeArrowheads="1"/>
          </p:cNvSpPr>
          <p:nvPr/>
        </p:nvSpPr>
        <p:spPr bwMode="auto">
          <a:xfrm>
            <a:off x="10642358" y="5545838"/>
            <a:ext cx="901067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ROB</a:t>
            </a:r>
          </a:p>
        </p:txBody>
      </p:sp>
      <p:sp>
        <p:nvSpPr>
          <p:cNvPr id="74" name="Text Box 23"/>
          <p:cNvSpPr txBox="1">
            <a:spLocks noChangeArrowheads="1"/>
          </p:cNvSpPr>
          <p:nvPr/>
        </p:nvSpPr>
        <p:spPr bwMode="auto">
          <a:xfrm>
            <a:off x="9741292" y="6154620"/>
            <a:ext cx="1802134" cy="276999"/>
          </a:xfrm>
          <a:prstGeom prst="rect">
            <a:avLst/>
          </a:prstGeom>
          <a:solidFill>
            <a:srgbClr val="B4BABD">
              <a:lumMod val="20000"/>
              <a:lumOff val="8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Retirement</a:t>
            </a:r>
          </a:p>
        </p:txBody>
      </p:sp>
      <p:sp>
        <p:nvSpPr>
          <p:cNvPr id="75" name="Text Box 26"/>
          <p:cNvSpPr txBox="1">
            <a:spLocks noChangeArrowheads="1"/>
          </p:cNvSpPr>
          <p:nvPr/>
        </p:nvSpPr>
        <p:spPr bwMode="auto">
          <a:xfrm>
            <a:off x="9738784" y="1613781"/>
            <a:ext cx="901067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76" name="Text Box 27"/>
          <p:cNvSpPr txBox="1">
            <a:spLocks noChangeArrowheads="1"/>
          </p:cNvSpPr>
          <p:nvPr/>
        </p:nvSpPr>
        <p:spPr bwMode="auto">
          <a:xfrm>
            <a:off x="10642358" y="1613782"/>
            <a:ext cx="901067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>
            <a:off x="10641703" y="1297131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78" name="Line 29"/>
          <p:cNvSpPr>
            <a:spLocks noChangeShapeType="1"/>
          </p:cNvSpPr>
          <p:nvPr/>
        </p:nvSpPr>
        <p:spPr bwMode="auto">
          <a:xfrm>
            <a:off x="10643554" y="1926126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79" name="Line 29"/>
          <p:cNvSpPr>
            <a:spLocks noChangeShapeType="1"/>
          </p:cNvSpPr>
          <p:nvPr/>
        </p:nvSpPr>
        <p:spPr bwMode="auto">
          <a:xfrm>
            <a:off x="10639516" y="2531562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0" name="Line 29"/>
          <p:cNvSpPr>
            <a:spLocks noChangeShapeType="1"/>
          </p:cNvSpPr>
          <p:nvPr/>
        </p:nvSpPr>
        <p:spPr bwMode="auto">
          <a:xfrm>
            <a:off x="10641367" y="3148778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1" name="Line 29"/>
          <p:cNvSpPr>
            <a:spLocks noChangeShapeType="1"/>
          </p:cNvSpPr>
          <p:nvPr/>
        </p:nvSpPr>
        <p:spPr bwMode="auto">
          <a:xfrm>
            <a:off x="10643218" y="3735442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>
            <a:off x="10645070" y="4357813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>
            <a:off x="10641031" y="5236020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10642884" y="5848085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9693097" y="360347"/>
            <a:ext cx="901067" cy="276999"/>
          </a:xfrm>
          <a:prstGeom prst="rect">
            <a:avLst/>
          </a:prstGeom>
          <a:solidFill>
            <a:srgbClr val="FDB813">
              <a:lumMod val="60000"/>
              <a:lumOff val="4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PC</a:t>
            </a:r>
          </a:p>
        </p:txBody>
      </p:sp>
      <p:sp>
        <p:nvSpPr>
          <p:cNvPr id="86" name="Text Box 27"/>
          <p:cNvSpPr txBox="1">
            <a:spLocks noChangeArrowheads="1"/>
          </p:cNvSpPr>
          <p:nvPr/>
        </p:nvSpPr>
        <p:spPr bwMode="auto">
          <a:xfrm>
            <a:off x="10692947" y="360000"/>
            <a:ext cx="901067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PC</a:t>
            </a:r>
          </a:p>
        </p:txBody>
      </p:sp>
      <p:sp>
        <p:nvSpPr>
          <p:cNvPr id="87" name="Line 29"/>
          <p:cNvSpPr>
            <a:spLocks noChangeShapeType="1"/>
          </p:cNvSpPr>
          <p:nvPr/>
        </p:nvSpPr>
        <p:spPr bwMode="auto">
          <a:xfrm>
            <a:off x="10643555" y="681161"/>
            <a:ext cx="0" cy="300065"/>
          </a:xfrm>
          <a:prstGeom prst="line">
            <a:avLst/>
          </a:prstGeom>
          <a:noFill/>
          <a:ln w="9525">
            <a:solidFill>
              <a:srgbClr val="06192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8753898" y="2418791"/>
            <a:ext cx="671376" cy="276999"/>
          </a:xfrm>
          <a:prstGeom prst="rect">
            <a:avLst/>
          </a:prstGeom>
          <a:solidFill>
            <a:srgbClr val="004280">
              <a:lumMod val="40000"/>
              <a:lumOff val="60000"/>
            </a:srgbClr>
          </a:solidFill>
          <a:ln w="19050">
            <a:solidFill>
              <a:srgbClr val="061922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anose="020B0604020202020204" pitchFamily="34" charset="0"/>
              </a:rPr>
              <a:t>APIC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738565" y="4037398"/>
            <a:ext cx="1804641" cy="302746"/>
            <a:chOff x="7190099" y="3918010"/>
            <a:chExt cx="1804641" cy="302746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0099" y="3918010"/>
              <a:ext cx="1804641" cy="302746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7198456" y="3931054"/>
              <a:ext cx="1787925" cy="276999"/>
            </a:xfrm>
            <a:prstGeom prst="rect">
              <a:avLst/>
            </a:prstGeom>
            <a:solidFill>
              <a:srgbClr val="FFFFFF">
                <a:lumMod val="95000"/>
                <a:alpha val="47000"/>
              </a:srgbClr>
            </a:solidFill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10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5" grpId="1" animBg="1"/>
      <p:bldP spid="86" grpId="0" animBg="1"/>
      <p:bldP spid="86" grpId="1" animBg="1"/>
      <p:bldP spid="87" grpId="0" animBg="1"/>
      <p:bldP spid="88" grpId="0" animBg="1"/>
      <p:bldP spid="8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Example: Branch Predictor sharing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BP operates in terms of virtual addresses and has shared structure in MT mode</a:t>
            </a:r>
          </a:p>
          <a:p>
            <a:pPr lvl="0">
              <a:defRPr/>
            </a:pPr>
            <a:r>
              <a:rPr lang="en-US" sz="2800" dirty="0"/>
              <a:t>To avoid potential aliasing problems in case of virtual address overlapping BP entries could be marked with thread ID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68" y="3277736"/>
            <a:ext cx="4165917" cy="30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Example: Schedule queue sharing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7033268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 MT mode schedule queue is </a:t>
            </a:r>
            <a:r>
              <a:rPr lang="en-US" sz="2800" b="1" dirty="0"/>
              <a:t>dynamically partitioned</a:t>
            </a:r>
          </a:p>
          <a:p>
            <a:pPr lvl="0">
              <a:defRPr/>
            </a:pPr>
            <a:r>
              <a:rPr lang="en-US" sz="2800" dirty="0"/>
              <a:t>Each thread has its own small number of SQ entries</a:t>
            </a:r>
          </a:p>
          <a:p>
            <a:pPr lvl="1">
              <a:defRPr/>
            </a:pPr>
            <a:r>
              <a:rPr lang="en-US" sz="2400" dirty="0"/>
              <a:t>This prevents one thread monopolize whole machine resources</a:t>
            </a:r>
          </a:p>
          <a:p>
            <a:pPr lvl="1">
              <a:defRPr/>
            </a:pPr>
            <a:r>
              <a:rPr lang="en-US" sz="2400" dirty="0"/>
              <a:t>Each thread has ability for forward execution</a:t>
            </a:r>
          </a:p>
          <a:p>
            <a:pPr lvl="0">
              <a:defRPr/>
            </a:pPr>
            <a:r>
              <a:rPr lang="en-US" sz="2800" dirty="0"/>
              <a:t>Remained entries could be allocated by any thread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742013" y="2005438"/>
            <a:ext cx="2945374" cy="2328325"/>
            <a:chOff x="5939546" y="1726038"/>
            <a:chExt cx="2945374" cy="2328325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593954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3483" y="1726038"/>
              <a:ext cx="2337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Neo Sans Intel" panose="020B0504020202020204" pitchFamily="34" charset="0"/>
                </a:rPr>
                <a:t>Schedule queue entries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593954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593954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593954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593954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54279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654279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654279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654279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654279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714604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714604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714604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714604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714604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774929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774929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774929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774929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774929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8352546" y="2217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8352546" y="2598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8352546" y="2979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8352546" y="3360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8352546" y="3741608"/>
              <a:ext cx="532374" cy="312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 bwMode="auto">
          <a:xfrm>
            <a:off x="8750024" y="2497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8750024" y="2878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8750024" y="3259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8750024" y="3640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8750024" y="4021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1155013" y="2497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11155013" y="2878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11155013" y="3259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11155013" y="3640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11155013" y="4021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9353274" y="2497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9353274" y="2878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9353274" y="3259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9353274" y="3640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9353274" y="4021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9956524" y="2497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9956524" y="2878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9956524" y="3259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9956524" y="3640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956524" y="4021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10559774" y="2497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10559774" y="2878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10559774" y="3259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0559774" y="3640008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10559774" y="4021008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19.04.2021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Example: ROB replication</a:t>
            </a:r>
            <a:endParaRPr lang="ru-RU" dirty="0"/>
          </a:p>
        </p:txBody>
      </p:sp>
      <p:sp>
        <p:nvSpPr>
          <p:cNvPr id="51" name="Content Placeholder 19"/>
          <p:cNvSpPr txBox="1">
            <a:spLocks/>
          </p:cNvSpPr>
          <p:nvPr/>
        </p:nvSpPr>
        <p:spPr bwMode="auto">
          <a:xfrm>
            <a:off x="899999" y="1368000"/>
            <a:ext cx="7033268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 MT mode ROB is </a:t>
            </a:r>
            <a:r>
              <a:rPr lang="en-US" sz="2800" b="1" dirty="0"/>
              <a:t>partitioned</a:t>
            </a:r>
            <a:r>
              <a:rPr lang="en-US" sz="2800" dirty="0"/>
              <a:t>, each part contains instructions only from one thread</a:t>
            </a:r>
          </a:p>
          <a:p>
            <a:pPr lvl="1">
              <a:defRPr/>
            </a:pPr>
            <a:r>
              <a:rPr lang="en-US" sz="2400" dirty="0"/>
              <a:t>Provide fairness execution of each thread</a:t>
            </a:r>
          </a:p>
          <a:p>
            <a:pPr lvl="1">
              <a:defRPr/>
            </a:pPr>
            <a:r>
              <a:rPr lang="en-US" sz="2400" dirty="0"/>
              <a:t>It’s complicated to make sharing scheme with dynamic repartitioning</a:t>
            </a:r>
          </a:p>
          <a:p>
            <a:pPr lvl="0">
              <a:defRPr/>
            </a:pPr>
            <a:r>
              <a:rPr lang="en-US" sz="2800" dirty="0"/>
              <a:t>Each thread has its own retirement logic</a:t>
            </a:r>
          </a:p>
          <a:p>
            <a:pPr lvl="1">
              <a:defRPr/>
            </a:pPr>
            <a:r>
              <a:rPr lang="en-US" sz="2400" dirty="0"/>
              <a:t>Stall in one thread doesn’t block retirement of another thread</a:t>
            </a:r>
          </a:p>
          <a:p>
            <a:pPr lvl="0">
              <a:defRPr/>
            </a:pPr>
            <a:r>
              <a:rPr lang="en-US" sz="2800" dirty="0"/>
              <a:t>In case of </a:t>
            </a:r>
            <a:r>
              <a:rPr lang="en-US" sz="2800" dirty="0" err="1"/>
              <a:t>mispredictions</a:t>
            </a:r>
            <a:r>
              <a:rPr lang="en-US" sz="2800" dirty="0"/>
              <a:t>, only instructions from affected thread are cleared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0093684" y="1740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10093684" y="2121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10093684" y="2502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10093684" y="2883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0093684" y="3264934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0093684" y="3652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10093684" y="4033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10093684" y="4414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10093684" y="4795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10093684" y="5176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10093684" y="3652910"/>
            <a:ext cx="532374" cy="312755"/>
          </a:xfrm>
          <a:prstGeom prst="roundRect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10093684" y="1740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10093684" y="2121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10093684" y="2502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10093684" y="2883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10093684" y="3264934"/>
            <a:ext cx="532374" cy="312755"/>
          </a:xfrm>
          <a:prstGeom prst="roundRect">
            <a:avLst/>
          </a:prstGeom>
          <a:solidFill>
            <a:srgbClr val="0072DA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10093684" y="3652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10093684" y="4033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10093684" y="4414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10093684" y="4795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10093684" y="5176910"/>
            <a:ext cx="532374" cy="312755"/>
          </a:xfrm>
          <a:prstGeom prst="round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10093684" y="3652909"/>
            <a:ext cx="532374" cy="312755"/>
          </a:xfrm>
          <a:prstGeom prst="round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61922"/>
              </a:solidFill>
              <a:cs typeface="Arial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9908117" y="3593877"/>
            <a:ext cx="1206500" cy="49820"/>
          </a:xfrm>
          <a:prstGeom prst="rect">
            <a:avLst/>
          </a:prstGeom>
          <a:solidFill>
            <a:srgbClr val="939598">
              <a:lumMod val="5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651042" y="1681867"/>
            <a:ext cx="1446599" cy="430887"/>
            <a:chOff x="6508975" y="1495601"/>
            <a:chExt cx="1446599" cy="430887"/>
          </a:xfrm>
        </p:grpSpPr>
        <p:sp>
          <p:nvSpPr>
            <p:cNvPr id="89" name="TextBox 88"/>
            <p:cNvSpPr txBox="1"/>
            <p:nvPr/>
          </p:nvSpPr>
          <p:spPr>
            <a:xfrm>
              <a:off x="6508975" y="1495601"/>
              <a:ext cx="1257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  <a:t>Retirement point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  <a:t>(thread 1)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 bwMode="auto">
            <a:xfrm>
              <a:off x="7646817" y="1711043"/>
              <a:ext cx="308757" cy="2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8651041" y="3593842"/>
            <a:ext cx="1446600" cy="430887"/>
            <a:chOff x="6508974" y="3407576"/>
            <a:chExt cx="1446600" cy="430887"/>
          </a:xfrm>
        </p:grpSpPr>
        <p:sp>
          <p:nvSpPr>
            <p:cNvPr id="92" name="TextBox 91"/>
            <p:cNvSpPr txBox="1"/>
            <p:nvPr/>
          </p:nvSpPr>
          <p:spPr>
            <a:xfrm>
              <a:off x="6508974" y="3407576"/>
              <a:ext cx="1257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  <a:t>Retirement point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anose="020B0504020202020204" pitchFamily="34" charset="0"/>
                  <a:cs typeface="Arial" charset="0"/>
                </a:rPr>
                <a:t>(thread 2)</a:t>
              </a:r>
            </a:p>
          </p:txBody>
        </p:sp>
        <p:cxnSp>
          <p:nvCxnSpPr>
            <p:cNvPr id="93" name="Straight Arrow Connector 92"/>
            <p:cNvCxnSpPr/>
            <p:nvPr/>
          </p:nvCxnSpPr>
          <p:spPr bwMode="auto">
            <a:xfrm>
              <a:off x="7646817" y="3624490"/>
              <a:ext cx="308757" cy="2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6247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6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6" grpId="2" animBg="1"/>
      <p:bldP spid="86" grpId="3" animBg="1"/>
      <p:bldP spid="87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8010</TotalTime>
  <Words>1229</Words>
  <Application>Microsoft Office PowerPoint</Application>
  <PresentationFormat>Widescreen</PresentationFormat>
  <Paragraphs>260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Neo Sans Intel</vt:lpstr>
      <vt:lpstr>Verdana</vt:lpstr>
      <vt:lpstr>2_Office Theme</vt:lpstr>
      <vt:lpstr>TLP - part 2 Multithreading. Synchronization.</vt:lpstr>
      <vt:lpstr>Refresher: Motivation</vt:lpstr>
      <vt:lpstr>Why ST performance doesn’t increase?</vt:lpstr>
      <vt:lpstr>Refresher: Thread-level parallelism</vt:lpstr>
      <vt:lpstr>Simultaneous Multithreading</vt:lpstr>
      <vt:lpstr>Resource Sharing</vt:lpstr>
      <vt:lpstr>Example: Branch Predictor sharing</vt:lpstr>
      <vt:lpstr>Example: Schedule queue sharing</vt:lpstr>
      <vt:lpstr>Example: ROB replication</vt:lpstr>
      <vt:lpstr>Example: Data cache sharing</vt:lpstr>
      <vt:lpstr>Resource sharing: pipeline overview</vt:lpstr>
      <vt:lpstr>SMT pros and cons</vt:lpstr>
      <vt:lpstr>Implementations</vt:lpstr>
      <vt:lpstr>Synchronization</vt:lpstr>
      <vt:lpstr>Synchronization</vt:lpstr>
      <vt:lpstr>Atomic operations</vt:lpstr>
      <vt:lpstr>Transactional memory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403</cp:revision>
  <dcterms:created xsi:type="dcterms:W3CDTF">2018-09-18T18:10:21Z</dcterms:created>
  <dcterms:modified xsi:type="dcterms:W3CDTF">2021-04-18T15:52:46Z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2020-04-05 19:15:11Z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