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sldIdLst>
    <p:sldId id="471" r:id="rId2"/>
    <p:sldId id="504" r:id="rId3"/>
    <p:sldId id="508" r:id="rId4"/>
    <p:sldId id="523" r:id="rId5"/>
    <p:sldId id="506" r:id="rId6"/>
    <p:sldId id="522" r:id="rId7"/>
    <p:sldId id="511" r:id="rId8"/>
    <p:sldId id="509" r:id="rId9"/>
    <p:sldId id="510" r:id="rId10"/>
    <p:sldId id="512" r:id="rId11"/>
    <p:sldId id="524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46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8BAAE"/>
    <a:srgbClr val="F8CBAD"/>
    <a:srgbClr val="FFCC99"/>
    <a:srgbClr val="EEC6F1"/>
    <a:srgbClr val="000000"/>
    <a:srgbClr val="ADE9FF"/>
    <a:srgbClr val="F9B177"/>
    <a:srgbClr val="FF9933"/>
    <a:srgbClr val="DD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85576" autoAdjust="0"/>
  </p:normalViewPr>
  <p:slideViewPr>
    <p:cSldViewPr snapToGrid="0">
      <p:cViewPr varScale="1">
        <p:scale>
          <a:sx n="73" d="100"/>
          <a:sy n="73" d="100"/>
        </p:scale>
        <p:origin x="11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5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Context switch save/restore overhead with increased number of arch registers (must be saved/restore at every switch)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More bits</a:t>
            </a:r>
            <a:r>
              <a:rPr lang="en-US" baseline="0" dirty="0"/>
              <a:t> in instruction encoding for registers enumeration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Register </a:t>
            </a:r>
            <a:r>
              <a:rPr lang="en-US" baseline="0" dirty="0" err="1"/>
              <a:t>renamer</a:t>
            </a:r>
            <a:r>
              <a:rPr lang="en-US" baseline="0" dirty="0"/>
              <a:t> (RAT) is already good at handling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3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770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27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7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OOO part 3: loads and stores</a:t>
            </a:r>
            <a:br>
              <a:rPr lang="en-US" b="1" dirty="0"/>
            </a:br>
            <a:r>
              <a:rPr lang="en-US" b="1" dirty="0"/>
              <a:t>(Load-Store Architecture)</a:t>
            </a:r>
            <a:endParaRPr lang="en-US" sz="2800" dirty="0"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23.03.2020</a:t>
            </a:r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748147" y="3257090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8147" y="2976858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92925" y="3505201"/>
          <a:ext cx="3264536" cy="2695525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49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Address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Previous</a:t>
                      </a:r>
                      <a:r>
                        <a:rPr lang="en-US" sz="1400" b="0" baseline="0" dirty="0">
                          <a:latin typeface="+mj-lt"/>
                        </a:rPr>
                        <a:t> store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Waiting</a:t>
                      </a:r>
                      <a:r>
                        <a:rPr lang="en-US" sz="1400" b="0" baseline="0" dirty="0">
                          <a:latin typeface="+mj-lt"/>
                        </a:rPr>
                        <a:t> store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Ready?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748147" y="2696626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8147" y="2416394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48147" y="2136162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05986" y="3756501"/>
          <a:ext cx="1127351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Address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848739" y="3357177"/>
            <a:ext cx="13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Store Buffer</a:t>
            </a:r>
            <a:endParaRPr lang="ru-RU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8146" y="3537322"/>
            <a:ext cx="40908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8147" y="1855930"/>
            <a:ext cx="520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48147" y="2136162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8147" y="2416394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48147" y="2696626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8147" y="2976858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48147" y="3257090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 and LB Operation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91500" y="1515974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Example:</a:t>
            </a:r>
            <a:endParaRPr lang="ru-RU" sz="24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92433" y="396814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302593" y="424339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302593" y="451865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6436193" y="398224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6436192" y="424339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300561" y="400718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0561" y="4274177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00561" y="454943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85544" y="402969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74772" y="39989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86784" y="400718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85544" y="429490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88278" y="3119027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Load Buffer</a:t>
            </a:r>
            <a:endParaRPr lang="ru-RU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28212" y="39989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74772" y="427387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586784" y="428214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28212" y="427387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2692961" y="3937530"/>
            <a:ext cx="1613590" cy="422562"/>
          </a:xfrm>
          <a:prstGeom prst="rightArrow">
            <a:avLst/>
          </a:prstGeom>
          <a:solidFill>
            <a:srgbClr val="E7EBF5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1000" sy="101000" algn="ctr" rotWithShape="0">
              <a:prstClr val="black">
                <a:alpha val="29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latin typeface="+mj-lt"/>
                <a:cs typeface="Arial" pitchFamily="34" charset="0"/>
              </a:rPr>
              <a:t>oldest unknown</a:t>
            </a:r>
            <a:endParaRPr lang="ru-RU" sz="1600" dirty="0">
              <a:latin typeface="+mj-lt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20335" y="2136162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20335" y="2419492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20335" y="2702822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0335" y="2986152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20335" y="3269483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57694" y="4068167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87211" y="4313936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sz="15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87210" y="4586620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57385" y="4328605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89863" y="4054534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7048500" y="1417320"/>
            <a:ext cx="1584960" cy="1447800"/>
          </a:xfrm>
          <a:custGeom>
            <a:avLst/>
            <a:gdLst>
              <a:gd name="connsiteX0" fmla="*/ 0 w 1584960"/>
              <a:gd name="connsiteY0" fmla="*/ 0 h 1447800"/>
              <a:gd name="connsiteX1" fmla="*/ 0 w 1584960"/>
              <a:gd name="connsiteY1" fmla="*/ 1447800 h 1447800"/>
              <a:gd name="connsiteX2" fmla="*/ 1584960 w 1584960"/>
              <a:gd name="connsiteY2" fmla="*/ 1447800 h 1447800"/>
              <a:gd name="connsiteX3" fmla="*/ 1584960 w 1584960"/>
              <a:gd name="connsiteY3" fmla="*/ 434340 h 1447800"/>
              <a:gd name="connsiteX4" fmla="*/ 1043940 w 1584960"/>
              <a:gd name="connsiteY4" fmla="*/ 434340 h 1447800"/>
              <a:gd name="connsiteX5" fmla="*/ 1043940 w 1584960"/>
              <a:gd name="connsiteY5" fmla="*/ 777240 h 1447800"/>
              <a:gd name="connsiteX6" fmla="*/ 388620 w 1584960"/>
              <a:gd name="connsiteY6" fmla="*/ 77724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960" h="1447800">
                <a:moveTo>
                  <a:pt x="0" y="0"/>
                </a:moveTo>
                <a:lnTo>
                  <a:pt x="0" y="1447800"/>
                </a:lnTo>
                <a:lnTo>
                  <a:pt x="1584960" y="1447800"/>
                </a:lnTo>
                <a:lnTo>
                  <a:pt x="1584960" y="434340"/>
                </a:lnTo>
                <a:lnTo>
                  <a:pt x="1043940" y="434340"/>
                </a:lnTo>
                <a:lnTo>
                  <a:pt x="1043940" y="777240"/>
                </a:lnTo>
                <a:lnTo>
                  <a:pt x="388620" y="77724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Freeform 82"/>
          <p:cNvSpPr/>
          <p:nvPr/>
        </p:nvSpPr>
        <p:spPr bwMode="auto">
          <a:xfrm>
            <a:off x="4389120" y="3985260"/>
            <a:ext cx="1661160" cy="7620"/>
          </a:xfrm>
          <a:custGeom>
            <a:avLst/>
            <a:gdLst>
              <a:gd name="connsiteX0" fmla="*/ 0 w 1661160"/>
              <a:gd name="connsiteY0" fmla="*/ 7620 h 7620"/>
              <a:gd name="connsiteX1" fmla="*/ 1661160 w 166116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1160" h="7620">
                <a:moveTo>
                  <a:pt x="0" y="7620"/>
                </a:moveTo>
                <a:lnTo>
                  <a:pt x="1661160" y="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/>
          <p:cNvSpPr/>
          <p:nvPr/>
        </p:nvSpPr>
        <p:spPr bwMode="auto">
          <a:xfrm>
            <a:off x="4372134" y="4557115"/>
            <a:ext cx="1694348" cy="1231763"/>
          </a:xfrm>
          <a:prstGeom prst="rect">
            <a:avLst/>
          </a:prstGeom>
          <a:solidFill>
            <a:srgbClr val="FFFFFF">
              <a:alpha val="8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>
              <a:latin typeface="+mj-lt"/>
              <a:cs typeface="Arial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157384" y="4066119"/>
            <a:ext cx="634790" cy="2308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908683" y="4377174"/>
            <a:ext cx="604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+mj-lt"/>
              </a:rPr>
              <a:t>OK</a:t>
            </a:r>
            <a:endParaRPr lang="ru-RU" sz="16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653797" y="4066548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57384" y="4329645"/>
            <a:ext cx="634789" cy="2308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67748" y="4623394"/>
            <a:ext cx="759112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NO: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endParaRPr lang="ru-RU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023750" y="4328605"/>
            <a:ext cx="97784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b="1" dirty="0">
                <a:latin typeface="+mj-lt"/>
                <a:cs typeface="Consolas" panose="020B0609020204030204" pitchFamily="49" charset="0"/>
              </a:rPr>
              <a:t>0</a:t>
            </a:r>
            <a:endParaRPr lang="ru-RU" sz="1500" b="1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AEC3D-51F8-424F-B87F-ADFA035C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524DA-3A6E-4DBF-B9E4-DC044E8C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C7C74C-6F01-4779-B822-D758298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85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93 0.00231 L 0.07534 0.01319 L 0.1118 0.02407 L 0.15086 0.05069 L 0.18437 0.08842 L 0.20538 0.12708 L 0.22361 0.15509 L 0.24079 0.19629 L 0.25347 0.23009 L 0.25538 0.26412 L 0.26076 0.29676 L 0.26076 0.32592 L 0.2618 0.34282 L 0.2618 0.34907 " pathEditMode="relative" ptsTypes="AAAAAAAAAAAAAAA">
                                      <p:cBhvr>
                                        <p:cTn id="40" dur="2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93 0.00231 L 0.07534 0.01319 L 0.1118 0.02407 L 0.15086 0.05069 L 0.18437 0.08842 L 0.20538 0.12708 L 0.22361 0.15509 L 0.24079 0.19629 L 0.25347 0.23009 L 0.25538 0.26412 L 0.26076 0.29676 L 0.26076 0.32592 L 0.2618 0.34282 L 0.2618 0.34907 " pathEditMode="relative" ptsTypes="AAAAAAAAAAAAAAA">
                                      <p:cBhvr>
                                        <p:cTn id="66" dur="2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0.07587 0.00162 L 0.14323 0.00972 L 0.21267 0.01782 L 0.28698 0.03773 L 0.35069 0.06574 L 0.39062 0.09444 L 0.42534 0.11528 L 0.45798 0.14606 L 0.48212 0.17129 L 0.48576 0.19653 L 0.496 0.22083 L 0.496 0.24259 L 0.49809 0.25509 L 0.49809 0.25995 " pathEditMode="relative" rAng="0" ptsTypes="AAAAAAAAAAAAAAA">
                                      <p:cBhvr>
                                        <p:cTn id="87" dur="2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96" y="1298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0.03906 0.00185 L 0.07378 0.01134 L 0.10937 0.02083 L 0.14774 0.04375 L 0.18038 0.07662 L 0.20104 0.10995 L 0.21892 0.13426 L 0.23576 0.16991 L 0.24809 0.19931 L 0.25 0.2287 L 0.25538 0.25718 L 0.25538 0.28241 L 0.25642 0.29699 L 0.25642 0.30255 " pathEditMode="relative" rAng="0" ptsTypes="AAAAAAAAAAAAAAA">
                                      <p:cBhvr>
                                        <p:cTn id="130" dur="2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12" y="1511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0.07448 0.00116 L 0.1408 0.0081 L 0.20903 0.01505 L 0.28212 0.03218 L 0.34479 0.05602 L 0.3842 0.08056 L 0.41823 0.09815 L 0.45034 0.12454 L 0.47413 0.14607 L 0.47778 0.16759 L 0.48784 0.1882 L 0.48784 0.20695 L 0.48993 0.21759 L 0.48993 0.22176 " pathEditMode="relative" rAng="0" ptsTypes="AAAAAAAAAAAAAAA">
                                      <p:cBhvr>
                                        <p:cTn id="151" dur="2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97" y="11088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8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0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1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6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11111E-6 L 0.00018 0.1162 " pathEditMode="relative" rAng="0" ptsTypes="AA">
                                      <p:cBhvr>
                                        <p:cTn id="28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4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500"/>
                            </p:stCondLst>
                            <p:childTnLst>
                              <p:par>
                                <p:cTn id="30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03004 -0.05533 L -0.06476 -0.075 L -0.10452 -0.08635 L -0.15035 -0.09051 L -0.18247 -0.0875 L -0.20261 -0.06991 C -0.20486 -0.06227 -0.20712 -0.05394 -0.2092 -0.04584 C -0.20955 -0.03449 -0.2099 -0.02361 -0.21025 -0.01366 C -0.20903 -0.00602 -0.21094 0.00347 -0.21007 0.01111 C -0.20747 0.02291 -0.20035 0.03564 -0.19306 0.03889 L -0.14445 0.05092 " pathEditMode="relative" rAng="0" ptsTypes="AAAAAAAAAAAA">
                                      <p:cBhvr>
                                        <p:cTn id="30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-1991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483 0.01644 L 0.05052 0.02894 L 0.11771 0.04514 L 0.17552 0.04607 L 0.24149 0.03866 L 0.28819 0.02454 L 0.32205 0.00301 L 0.34653 -0.01759 L 0.38437 -0.05162 " pathEditMode="relative" ptsTypes="AAAAAAAAAA">
                                      <p:cBhvr>
                                        <p:cTn id="317" dur="2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7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9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8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500"/>
                            </p:stCondLst>
                            <p:childTnLst>
                              <p:par>
                                <p:cTn id="36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03004 -0.05533 L -0.06476 -0.075 L -0.10452 -0.08635 L -0.15035 -0.09051 L -0.18247 -0.0875 L -0.20261 -0.06991 C -0.20486 -0.06227 -0.20712 -0.05394 -0.2092 -0.04584 C -0.20955 -0.03449 -0.2099 -0.02361 -0.21025 -0.01366 C -0.20903 -0.00602 -0.21094 0.00347 -0.21007 0.01111 C -0.20747 0.02291 -0.20035 0.03564 -0.19306 0.03889 L -0.14445 0.05092 " pathEditMode="relative" rAng="0" ptsTypes="AAAAAAAAAAAA">
                                      <p:cBhvr>
                                        <p:cTn id="36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-1991"/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0.01858 0.01366 L 0.03906 0.02408 L 0.0915 0.03727 L 0.13663 0.03889 L 0.18802 0.03218 L 0.22465 0.02014 L 0.25087 0.00232 L 0.26997 -0.01481 L 0.30018 -0.04282 " pathEditMode="relative" rAng="0" ptsTypes="AAAAAAAAAA">
                                      <p:cBhvr>
                                        <p:cTn id="371" dur="2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-208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4" grpId="0" animBg="1"/>
      <p:bldP spid="43" grpId="0" animBg="1"/>
      <p:bldP spid="42" grpId="0" animBg="1"/>
      <p:bldP spid="41" grpId="0" animBg="1"/>
      <p:bldP spid="32" grpId="0"/>
      <p:bldP spid="47" grpId="0"/>
      <p:bldP spid="48" grpId="0"/>
      <p:bldP spid="49" grpId="0"/>
      <p:bldP spid="49" grpId="1"/>
      <p:bldP spid="49" grpId="2"/>
      <p:bldP spid="50" grpId="0"/>
      <p:bldP spid="50" grpId="1"/>
      <p:bldP spid="50" grpId="2"/>
      <p:bldP spid="51" grpId="0"/>
      <p:bldP spid="51" grpId="1"/>
      <p:bldP spid="51" grpId="2"/>
      <p:bldP spid="52" grpId="0"/>
      <p:bldP spid="52" grpId="1"/>
      <p:bldP spid="52" grpId="2"/>
      <p:bldP spid="53" grpId="0"/>
      <p:bldP spid="53" grpId="1"/>
      <p:bldP spid="53" grpId="2"/>
      <p:bldP spid="7" grpId="0"/>
      <p:bldP spid="8" grpId="0"/>
      <p:bldP spid="9" grpId="0"/>
      <p:bldP spid="9" grpId="1"/>
      <p:bldP spid="11" grpId="0"/>
      <p:bldP spid="11" grpId="1"/>
      <p:bldP spid="12" grpId="0"/>
      <p:bldP spid="12" grpId="1"/>
      <p:bldP spid="13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20" grpId="0"/>
      <p:bldP spid="20" grpId="1"/>
      <p:bldP spid="28" grpId="0"/>
      <p:bldP spid="28" grpId="1"/>
      <p:bldP spid="33" grpId="0"/>
      <p:bldP spid="54" grpId="0"/>
      <p:bldP spid="56" grpId="0"/>
      <p:bldP spid="57" grpId="0"/>
      <p:bldP spid="58" grpId="0"/>
      <p:bldP spid="58" grpId="1"/>
      <p:bldP spid="59" grpId="0" animBg="1"/>
      <p:bldP spid="59" grpId="1" animBg="1"/>
      <p:bldP spid="59" grpId="2" animBg="1"/>
      <p:bldP spid="65" grpId="0"/>
      <p:bldP spid="65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0" grpId="0" animBg="1"/>
      <p:bldP spid="80" grpId="1" animBg="1"/>
      <p:bldP spid="84" grpId="0" animBg="1"/>
      <p:bldP spid="84" grpId="1" animBg="1"/>
      <p:bldP spid="85" grpId="0"/>
      <p:bldP spid="85" grpId="1"/>
      <p:bldP spid="85" grpId="2"/>
      <p:bldP spid="85" grpId="3"/>
      <p:bldP spid="86" grpId="0"/>
      <p:bldP spid="86" grpId="1"/>
      <p:bldP spid="86" grpId="2"/>
      <p:bldP spid="87" grpId="0" animBg="1"/>
      <p:bldP spid="88" grpId="0"/>
      <p:bldP spid="88" grpId="1"/>
      <p:bldP spid="88" grpId="2"/>
      <p:bldP spid="88" grpId="3"/>
      <p:bldP spid="89" grpId="0"/>
      <p:bldP spid="89" grpId="1"/>
      <p:bldP spid="89" grpId="2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load, three cases are possible: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No dependency from store </a:t>
            </a:r>
            <a:r>
              <a:rPr lang="en-US" dirty="0"/>
              <a:t>— execute as soon as possible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Forwardable</a:t>
            </a:r>
            <a:r>
              <a:rPr lang="en-US" dirty="0">
                <a:solidFill>
                  <a:schemeClr val="accent6"/>
                </a:solidFill>
              </a:rPr>
              <a:t> dependency from store </a:t>
            </a:r>
            <a:r>
              <a:rPr lang="en-US" dirty="0"/>
              <a:t>— take data from that store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Non-</a:t>
            </a:r>
            <a:r>
              <a:rPr lang="en-US" dirty="0" err="1">
                <a:solidFill>
                  <a:srgbClr val="FF0000"/>
                </a:solidFill>
              </a:rPr>
              <a:t>forwardable</a:t>
            </a:r>
            <a:r>
              <a:rPr lang="en-US" dirty="0">
                <a:solidFill>
                  <a:srgbClr val="FF0000"/>
                </a:solidFill>
              </a:rPr>
              <a:t> dependency from store </a:t>
            </a:r>
            <a:r>
              <a:rPr lang="en-US" dirty="0"/>
              <a:t>— wait for the cache update (rarely)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3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Dependency from Store Data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15675" cy="4128707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/>
                <a:cs typeface="Arial" charset="0"/>
              </a:rPr>
              <a:t>Data is not required to check that store and load have no dependency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Address is calculated when store is executed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But, store is sent to execution only all its sources (including data) are ready 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there is a false dependency from data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316042" y="4391192"/>
            <a:ext cx="2423117" cy="155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(N) … 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[r3]</a:t>
            </a:r>
          </a:p>
          <a:p>
            <a:pPr>
              <a:defRPr/>
            </a:pPr>
            <a:endParaRPr lang="en-US" sz="2400" dirty="0">
              <a:solidFill>
                <a:sysClr val="windowText" lastClr="000000"/>
              </a:solidFill>
              <a:latin typeface="Calibri"/>
            </a:endParaRPr>
          </a:p>
          <a:p>
            <a:pPr>
              <a:defRPr/>
            </a:pPr>
            <a:endParaRPr lang="ru-RU" sz="240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564275" y="4491175"/>
            <a:ext cx="1446729" cy="1601695"/>
            <a:chOff x="5040274" y="4491174"/>
            <a:chExt cx="1446729" cy="1601695"/>
          </a:xfrm>
        </p:grpSpPr>
        <p:sp>
          <p:nvSpPr>
            <p:cNvPr id="5" name="Oval 4"/>
            <p:cNvSpPr/>
            <p:nvPr/>
          </p:nvSpPr>
          <p:spPr>
            <a:xfrm>
              <a:off x="5458600" y="4491174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/>
                </a:rPr>
                <a:t>1</a:t>
              </a:r>
              <a:endParaRPr lang="ru-RU" sz="16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206551" y="4491174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/>
                </a:rPr>
                <a:t>2</a:t>
              </a:r>
              <a:endParaRPr lang="ru-RU" sz="16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806564" y="5119838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/>
                </a:rPr>
                <a:t>3</a:t>
              </a:r>
              <a:endParaRPr lang="ru-RU" sz="16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830436" y="5812417"/>
              <a:ext cx="280452" cy="280452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Calibri"/>
                </a:rPr>
                <a:t>N</a:t>
              </a:r>
              <a:endParaRPr lang="ru-RU" sz="1600" kern="0" dirty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432818" y="4766043"/>
              <a:ext cx="439398" cy="397477"/>
              <a:chOff x="5676529" y="2109303"/>
              <a:chExt cx="544824" cy="492845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5973874" y="2109303"/>
                <a:ext cx="247479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B05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13" name="Rectangle 12"/>
              <p:cNvSpPr/>
              <p:nvPr/>
            </p:nvSpPr>
            <p:spPr>
              <a:xfrm>
                <a:off x="5676529" y="2220525"/>
                <a:ext cx="475437" cy="381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kern="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  <a:endParaRPr lang="ru-RU" sz="1400" kern="0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086241" y="4854241"/>
              <a:ext cx="3834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400" b="1" kern="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6015226" y="4766042"/>
              <a:ext cx="191325" cy="347308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ysDot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8" idx="4"/>
            </p:cNvCxnSpPr>
            <p:nvPr/>
          </p:nvCxnSpPr>
          <p:spPr>
            <a:xfrm>
              <a:off x="5946790" y="5400290"/>
              <a:ext cx="0" cy="40382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sp>
          <p:nvSpPr>
            <p:cNvPr id="25" name="Rectangle 24"/>
            <p:cNvSpPr/>
            <p:nvPr/>
          </p:nvSpPr>
          <p:spPr>
            <a:xfrm>
              <a:off x="5040274" y="5449460"/>
              <a:ext cx="8803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address</a:t>
              </a:r>
              <a:endParaRPr lang="ru-RU" sz="1400" kern="0" dirty="0">
                <a:latin typeface="Calibri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997075" y="3950351"/>
            <a:ext cx="113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Example: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85374" y="3908282"/>
            <a:ext cx="1918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Data Flow Graph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3844693" y="6092870"/>
            <a:ext cx="2447986" cy="665019"/>
          </a:xfrm>
          <a:prstGeom prst="wedgeRoundRectCallout">
            <a:avLst>
              <a:gd name="adj1" fmla="val -8141"/>
              <a:gd name="adj2" fmla="val -83319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>
              <a:spcBef>
                <a:spcPct val="20000"/>
              </a:spcBef>
              <a:defRPr/>
            </a:pP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 != r1 </a:t>
            </a:r>
            <a:r>
              <a:rPr lang="en-US" sz="1600" kern="0" dirty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→ 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r>
              <a:rPr lang="en-US" sz="1600" kern="0" dirty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and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r>
              <a:rPr lang="en-US" sz="1600" kern="0" dirty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are not overlapped</a:t>
            </a:r>
            <a:endParaRPr lang="en-US" sz="1600" kern="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8262458" y="4766043"/>
            <a:ext cx="2005325" cy="873649"/>
          </a:xfrm>
          <a:prstGeom prst="wedgeRoundRectCallout">
            <a:avLst>
              <a:gd name="adj1" fmla="val -62701"/>
              <a:gd name="adj2" fmla="val -21169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>
              <a:spcBef>
                <a:spcPct val="20000"/>
              </a:spcBef>
              <a:defRPr/>
            </a:pPr>
            <a:r>
              <a:rPr lang="en-US" sz="1600" b="1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False dependency:</a:t>
            </a:r>
          </a:p>
          <a:p>
            <a:pPr marL="0" lvl="1">
              <a:defRPr/>
            </a:pPr>
            <a:r>
              <a:rPr lang="en-US" sz="1600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in fact,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  <a:r>
              <a:rPr lang="en-US" sz="1600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 does not need to wait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r>
              <a:rPr lang="en-US" sz="1600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210E0-DCD6-40CA-A6C3-07E2317B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E71FA37-EC72-4CEC-A5D4-FA59066C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A11E0B-4582-4CAF-9423-2BE7221C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236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 and STD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To remove false dependency in case of absence of overlapping store instruction is executed in two steps: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Store address calculation (STA)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Store data calculation (STD)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Load is waiting for STD only if it overlapped with STA</a:t>
            </a:r>
          </a:p>
          <a:p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695012" y="4558088"/>
            <a:ext cx="2716327" cy="155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  <a:defRPr/>
            </a:pPr>
            <a:r>
              <a:rPr lang="en-US" sz="1600" i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i="1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  <a:defRPr/>
            </a:pP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(3’)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  <a:p>
            <a:pPr marL="0" indent="0">
              <a:buNone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(N) … 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[r3]</a:t>
            </a:r>
          </a:p>
          <a:p>
            <a:pPr>
              <a:defRPr/>
            </a:pPr>
            <a:endParaRPr lang="en-US" sz="2400" dirty="0">
              <a:solidFill>
                <a:sysClr val="windowText" lastClr="000000"/>
              </a:solidFill>
              <a:latin typeface="Calibri"/>
            </a:endParaRPr>
          </a:p>
          <a:p>
            <a:pPr>
              <a:defRPr/>
            </a:pPr>
            <a:endParaRPr lang="ru-RU" sz="24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6056770" y="4658070"/>
            <a:ext cx="280452" cy="280452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1</a:t>
            </a:r>
            <a:endParaRPr lang="ru-RU" sz="16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6404734" y="5286734"/>
            <a:ext cx="280452" cy="280452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3</a:t>
            </a:r>
            <a:endParaRPr lang="ru-RU" sz="16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6806464" y="5975600"/>
            <a:ext cx="280452" cy="280452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N</a:t>
            </a:r>
            <a:endParaRPr lang="ru-RU" sz="1600" kern="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30988" y="4932940"/>
            <a:ext cx="439398" cy="397477"/>
            <a:chOff x="5676529" y="2109303"/>
            <a:chExt cx="544824" cy="49284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973874" y="2109303"/>
              <a:ext cx="247479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solid"/>
              <a:tailEnd type="triangle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5676529" y="2220525"/>
              <a:ext cx="475437" cy="3816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400" kern="0" dirty="0">
                <a:solidFill>
                  <a:srgbClr val="00B050"/>
                </a:solidFill>
                <a:latin typeface="Calibri"/>
              </a:endParaRPr>
            </a:p>
          </p:txBody>
        </p:sp>
      </p:grp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6607811" y="5561857"/>
            <a:ext cx="239725" cy="4548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6123321" y="564655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i="1" kern="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addr</a:t>
            </a:r>
            <a:endParaRPr lang="ru-RU" sz="1400" i="1" kern="0" dirty="0"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6045" y="4117247"/>
            <a:ext cx="113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Example: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9544" y="4075178"/>
            <a:ext cx="1918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Data Flow Graph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8575483" y="4739703"/>
            <a:ext cx="1536693" cy="873649"/>
          </a:xfrm>
          <a:prstGeom prst="wedgeRoundRectCallout">
            <a:avLst>
              <a:gd name="adj1" fmla="val -104106"/>
              <a:gd name="adj2" fmla="val 71721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>
              <a:spcBef>
                <a:spcPct val="20000"/>
              </a:spcBef>
              <a:defRPr/>
            </a:pPr>
            <a:r>
              <a:rPr lang="en-US" sz="1600" kern="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Exists only if overlapping is detected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17619" y="5164114"/>
            <a:ext cx="7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STA →</a:t>
            </a:r>
            <a:endParaRPr lang="ru-RU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14726" y="542634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STD →</a:t>
            </a:r>
            <a:endParaRPr lang="ru-RU" dirty="0"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72396" y="4652487"/>
            <a:ext cx="280452" cy="280452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2</a:t>
            </a:r>
            <a:endParaRPr lang="ru-RU" sz="16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75316" y="4974992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ru-RU" sz="1400" kern="0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396618" y="4923813"/>
            <a:ext cx="214493" cy="35461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25" name="Oval 24"/>
          <p:cNvSpPr/>
          <p:nvPr/>
        </p:nvSpPr>
        <p:spPr>
          <a:xfrm>
            <a:off x="7181563" y="5281151"/>
            <a:ext cx="283464" cy="283464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3’</a:t>
            </a:r>
            <a:endParaRPr lang="ru-RU" sz="1600" kern="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0" name="Straight Arrow Connector 29"/>
          <p:cNvCxnSpPr>
            <a:endCxn id="8" idx="7"/>
          </p:cNvCxnSpPr>
          <p:nvPr/>
        </p:nvCxnSpPr>
        <p:spPr>
          <a:xfrm flipH="1">
            <a:off x="7045845" y="5570111"/>
            <a:ext cx="221730" cy="44656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ysDot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7194132" y="564655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data</a:t>
            </a:r>
            <a:endParaRPr lang="ru-RU" sz="1400" i="1" kern="0" dirty="0">
              <a:latin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9DA1D1-A145-43DE-944D-602EECBA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1506A0C-6DE8-4A06-A3FE-A784F492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3982DEA-44F8-4418-ADCA-6D0CB619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354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5" grpId="0"/>
      <p:bldP spid="16" grpId="0"/>
      <p:bldP spid="17" grpId="0"/>
      <p:bldP spid="19" grpId="0" animBg="1"/>
      <p:bldP spid="20" grpId="0"/>
      <p:bldP spid="21" grpId="0"/>
      <p:bldP spid="22" grpId="0" animBg="1"/>
      <p:bldP spid="23" grpId="0"/>
      <p:bldP spid="25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69714" y="3009232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9714" y="2729000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24088"/>
              </p:ext>
            </p:extLst>
          </p:nvPr>
        </p:nvGraphicFramePr>
        <p:xfrm>
          <a:off x="8283575" y="3148450"/>
          <a:ext cx="3264536" cy="2695525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49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Address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Previous</a:t>
                      </a:r>
                      <a:r>
                        <a:rPr lang="en-US" sz="1400" b="0" baseline="0" dirty="0">
                          <a:latin typeface="+mj-lt"/>
                        </a:rPr>
                        <a:t> store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Waiting</a:t>
                      </a:r>
                      <a:r>
                        <a:rPr lang="en-US" sz="1400" b="0" baseline="0" dirty="0">
                          <a:latin typeface="+mj-lt"/>
                        </a:rPr>
                        <a:t> store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Ready?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369714" y="2448768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69714" y="2168536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69714" y="1888304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77251"/>
              </p:ext>
            </p:extLst>
          </p:nvPr>
        </p:nvGraphicFramePr>
        <p:xfrm>
          <a:off x="5148986" y="3399750"/>
          <a:ext cx="1127351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Address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291739" y="3000426"/>
            <a:ext cx="13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Store Buffer</a:t>
            </a:r>
            <a:endParaRPr lang="ru-RU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78025" y="2888350"/>
            <a:ext cx="40908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9714" y="1608072"/>
            <a:ext cx="520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9714" y="1888304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9714" y="2168536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69714" y="2448768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9714" y="2729000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9714" y="3009232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[r5]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 and LB Operation: STA and STD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3067" y="1268116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Example:</a:t>
            </a:r>
            <a:endParaRPr lang="ru-RU" sz="24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5433" y="361138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745593" y="388664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745593" y="416190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7826843" y="362549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7826842" y="388664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743561" y="365043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43561" y="391742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43561" y="419268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76194" y="367294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65422" y="36421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77434" y="3650429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76194" y="393815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78928" y="2762276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Load Buffer</a:t>
            </a:r>
            <a:endParaRPr lang="ru-RU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318862" y="36421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65422" y="39171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977434" y="392539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18862" y="39171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3132002" y="4373192"/>
            <a:ext cx="1613590" cy="422562"/>
          </a:xfrm>
          <a:prstGeom prst="rightArrow">
            <a:avLst/>
          </a:prstGeom>
          <a:solidFill>
            <a:srgbClr val="E7EBF5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1000" sy="101000" algn="ctr" rotWithShape="0">
              <a:prstClr val="black">
                <a:alpha val="29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latin typeface="+mj-lt"/>
                <a:cs typeface="Arial" pitchFamily="34" charset="0"/>
              </a:rPr>
              <a:t>oldest unknown</a:t>
            </a:r>
            <a:endParaRPr lang="ru-RU" sz="1600" dirty="0">
              <a:latin typeface="+mj-lt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41902" y="1888304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41902" y="2171634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41902" y="2454964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41902" y="2738294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1902" y="3021625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548344" y="3711416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30211" y="3957185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sz="15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30210" y="4229869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48035" y="3971854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632863" y="3697783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7048500" y="1417320"/>
            <a:ext cx="1584960" cy="1447800"/>
          </a:xfrm>
          <a:custGeom>
            <a:avLst/>
            <a:gdLst>
              <a:gd name="connsiteX0" fmla="*/ 0 w 1584960"/>
              <a:gd name="connsiteY0" fmla="*/ 0 h 1447800"/>
              <a:gd name="connsiteX1" fmla="*/ 0 w 1584960"/>
              <a:gd name="connsiteY1" fmla="*/ 1447800 h 1447800"/>
              <a:gd name="connsiteX2" fmla="*/ 1584960 w 1584960"/>
              <a:gd name="connsiteY2" fmla="*/ 1447800 h 1447800"/>
              <a:gd name="connsiteX3" fmla="*/ 1584960 w 1584960"/>
              <a:gd name="connsiteY3" fmla="*/ 434340 h 1447800"/>
              <a:gd name="connsiteX4" fmla="*/ 1043940 w 1584960"/>
              <a:gd name="connsiteY4" fmla="*/ 434340 h 1447800"/>
              <a:gd name="connsiteX5" fmla="*/ 1043940 w 1584960"/>
              <a:gd name="connsiteY5" fmla="*/ 777240 h 1447800"/>
              <a:gd name="connsiteX6" fmla="*/ 388620 w 1584960"/>
              <a:gd name="connsiteY6" fmla="*/ 77724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960" h="1447800">
                <a:moveTo>
                  <a:pt x="0" y="0"/>
                </a:moveTo>
                <a:lnTo>
                  <a:pt x="0" y="1447800"/>
                </a:lnTo>
                <a:lnTo>
                  <a:pt x="1584960" y="1447800"/>
                </a:lnTo>
                <a:lnTo>
                  <a:pt x="1584960" y="434340"/>
                </a:lnTo>
                <a:lnTo>
                  <a:pt x="1043940" y="434340"/>
                </a:lnTo>
                <a:lnTo>
                  <a:pt x="1043940" y="777240"/>
                </a:lnTo>
                <a:lnTo>
                  <a:pt x="388620" y="77724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Freeform 82"/>
          <p:cNvSpPr/>
          <p:nvPr/>
        </p:nvSpPr>
        <p:spPr bwMode="auto">
          <a:xfrm>
            <a:off x="4832120" y="3628509"/>
            <a:ext cx="1661160" cy="7620"/>
          </a:xfrm>
          <a:custGeom>
            <a:avLst/>
            <a:gdLst>
              <a:gd name="connsiteX0" fmla="*/ 0 w 1661160"/>
              <a:gd name="connsiteY0" fmla="*/ 7620 h 7620"/>
              <a:gd name="connsiteX1" fmla="*/ 1661160 w 166116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1160" h="7620">
                <a:moveTo>
                  <a:pt x="0" y="7620"/>
                </a:moveTo>
                <a:lnTo>
                  <a:pt x="1661160" y="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/>
          <p:cNvSpPr/>
          <p:nvPr/>
        </p:nvSpPr>
        <p:spPr>
          <a:xfrm>
            <a:off x="8548034" y="3709368"/>
            <a:ext cx="634790" cy="2308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1044447" y="3709797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548034" y="3972894"/>
            <a:ext cx="634789" cy="2308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414399" y="3971854"/>
            <a:ext cx="97784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b="1" dirty="0">
                <a:latin typeface="+mj-lt"/>
                <a:cs typeface="Consolas" panose="020B0609020204030204" pitchFamily="49" charset="0"/>
              </a:rPr>
              <a:t>0</a:t>
            </a:r>
            <a:endParaRPr lang="ru-RU" sz="1500" b="1" dirty="0">
              <a:latin typeface="+mj-lt"/>
              <a:cs typeface="Consolas" panose="020B0609020204030204" pitchFamily="49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76207"/>
              </p:ext>
            </p:extLst>
          </p:nvPr>
        </p:nvGraphicFramePr>
        <p:xfrm>
          <a:off x="6290505" y="3395839"/>
          <a:ext cx="660400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Data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4280359" y="1888304"/>
            <a:ext cx="12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data: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0x100</a:t>
            </a:r>
            <a:endParaRPr lang="ru-RU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57027" y="3689450"/>
            <a:ext cx="52899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  <a:endParaRPr lang="ru-RU" sz="15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87538" y="3632320"/>
            <a:ext cx="491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endParaRPr lang="ru-RU" sz="1400" dirty="0"/>
          </a:p>
        </p:txBody>
      </p:sp>
      <p:sp>
        <p:nvSpPr>
          <p:cNvPr id="68" name="Rectangle 67"/>
          <p:cNvSpPr/>
          <p:nvPr/>
        </p:nvSpPr>
        <p:spPr>
          <a:xfrm>
            <a:off x="11044447" y="3957331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 rot="922656">
            <a:off x="10234384" y="3881776"/>
            <a:ext cx="454841" cy="417585"/>
            <a:chOff x="7039011" y="3613666"/>
            <a:chExt cx="580989" cy="533400"/>
          </a:xfrm>
        </p:grpSpPr>
        <p:sp>
          <p:nvSpPr>
            <p:cNvPr id="66" name="Explosion 2 65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20664369">
              <a:off x="7039011" y="3627327"/>
              <a:ext cx="487736" cy="393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hit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6EED64-1AAA-4D05-80BA-D0F199BD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BAAC0CB-827F-4EB3-B9B5-AB4F4C4B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6458EDD-D03F-4CA6-BA30-77B40097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022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709 -0.01551 L 0.05035 -0.05973 L 0.08056 -0.10487 L 0.12604 -0.14375 L 0.19115 -0.16459 L 0.2533 -0.17084 L 0.30469 -0.15926 L 0.34445 -0.12963 L 0.35816 -0.09723 L 0.36094 -0.05579 L 0.36493 -0.01829 L 0.36788 0.0206 L 0.3658 0.04791 " pathEditMode="relative" ptsTypes="AAAAAAAAAAAAAA">
                                      <p:cBhvr>
                                        <p:cTn id="27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7934 0.00324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6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/>
      <p:bldP spid="62" grpId="1"/>
      <p:bldP spid="63" grpId="0" animBg="1"/>
      <p:bldP spid="63" grpId="1" animBg="1"/>
      <p:bldP spid="3" grpId="0"/>
      <p:bldP spid="3" grpId="1"/>
      <p:bldP spid="3" grpId="2"/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speculation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For correctness, l</a:t>
            </a:r>
            <a:r>
              <a:rPr lang="en-US" kern="1200" dirty="0">
                <a:solidFill>
                  <a:sysClr val="windowText" lastClr="000000"/>
                </a:solidFill>
                <a:cs typeface="Arial" charset="0"/>
              </a:rPr>
              <a:t>oad has to wait all </a:t>
            </a:r>
            <a:r>
              <a:rPr lang="en-US" b="1" kern="1200" dirty="0">
                <a:solidFill>
                  <a:sysClr val="windowText" lastClr="000000"/>
                </a:solidFill>
                <a:cs typeface="Arial" charset="0"/>
              </a:rPr>
              <a:t>older STAs</a:t>
            </a:r>
            <a:endParaRPr lang="en-US" kern="1200" dirty="0">
              <a:solidFill>
                <a:sysClr val="windowText" lastClr="000000"/>
              </a:solidFill>
              <a:cs typeface="Arial" charset="0"/>
            </a:endParaRPr>
          </a:p>
          <a:p>
            <a:pPr marL="342900" indent="-342900"/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But we can already speculate on branches — why not speculate on store-load dependencies?</a:t>
            </a:r>
            <a:endParaRPr lang="en-US" dirty="0"/>
          </a:p>
          <a:p>
            <a:pPr marL="342900" indent="-342900"/>
            <a:r>
              <a:rPr lang="en-US" kern="1200" dirty="0">
                <a:solidFill>
                  <a:sysClr val="windowText" lastClr="000000"/>
                </a:solidFill>
                <a:cs typeface="Arial" charset="0"/>
              </a:rPr>
              <a:t>The idea is not to wait for all older STAs, but execute speculatively</a:t>
            </a:r>
          </a:p>
          <a:p>
            <a:pPr marL="800100" lvl="1" indent="-342900"/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As soon as STAs are ready, verify our speculations</a:t>
            </a:r>
            <a:endParaRPr lang="en-US" kern="1200" dirty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AB2F6-4843-4129-BA68-515FDE41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F1575-5E90-46B2-B9D1-4CD1792B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0801-8955-481B-B578-C93E815A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0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30076" y="3550953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Mem[r5]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0076" y="3270721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832013"/>
              </p:ext>
            </p:extLst>
          </p:nvPr>
        </p:nvGraphicFramePr>
        <p:xfrm>
          <a:off x="8283576" y="3061366"/>
          <a:ext cx="3603625" cy="2695525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25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Address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Previous</a:t>
                      </a:r>
                      <a:r>
                        <a:rPr lang="en-US" sz="1400" b="0" baseline="0" dirty="0">
                          <a:latin typeface="+mj-lt"/>
                        </a:rPr>
                        <a:t> store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Waiting</a:t>
                      </a:r>
                      <a:r>
                        <a:rPr lang="en-US" sz="1400" b="0" baseline="0" dirty="0">
                          <a:latin typeface="+mj-lt"/>
                        </a:rPr>
                        <a:t> store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Ready?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OK?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330076" y="2990489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0076" y="2710257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30076" y="2430025"/>
            <a:ext cx="195758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55240"/>
              </p:ext>
            </p:extLst>
          </p:nvPr>
        </p:nvGraphicFramePr>
        <p:xfrm>
          <a:off x="5148986" y="3312666"/>
          <a:ext cx="1127351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Address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291739" y="2913342"/>
            <a:ext cx="13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Store Buffer</a:t>
            </a:r>
            <a:endParaRPr lang="ru-RU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0075" y="3831185"/>
            <a:ext cx="40908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30076" y="2149793"/>
            <a:ext cx="520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30076" y="2430025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0076" y="2710257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[r2]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0076" y="2990489"/>
            <a:ext cx="2069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[r3]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30076" y="3270721"/>
            <a:ext cx="19575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[r4] 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 and LB Operation: speculation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3429" y="1809837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Example:</a:t>
            </a:r>
            <a:endParaRPr lang="ru-RU" sz="24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5433" y="352430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745593" y="379956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745593" y="407482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2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7826843" y="353840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7826842" y="379956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840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743561" y="356334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43561" y="383034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43561" y="410560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76194" y="358586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65422" y="35550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13134" y="355538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76194" y="385106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</a:rPr>
              <a:t>NA</a:t>
            </a:r>
            <a:endParaRPr lang="ru-RU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78928" y="2675192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Load Buffer</a:t>
            </a:r>
            <a:endParaRPr lang="ru-RU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07343" y="35550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65422" y="38300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713134" y="3830342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no</a:t>
            </a:r>
            <a:endParaRPr lang="ru-RU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118487" y="38202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2</a:t>
            </a:r>
            <a:endParaRPr lang="ru-RU" sz="1600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02264" y="2430025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02264" y="2713355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02264" y="2996685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02264" y="3280015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02264" y="3563346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address: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30211" y="3870101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[0x01]</a:t>
            </a:r>
            <a:endParaRPr lang="ru-RU" sz="15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30210" y="4142785"/>
            <a:ext cx="634790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632863" y="3610699"/>
            <a:ext cx="634789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Freeform 82"/>
          <p:cNvSpPr/>
          <p:nvPr/>
        </p:nvSpPr>
        <p:spPr bwMode="auto">
          <a:xfrm>
            <a:off x="4832120" y="3541425"/>
            <a:ext cx="1661160" cy="7620"/>
          </a:xfrm>
          <a:custGeom>
            <a:avLst/>
            <a:gdLst>
              <a:gd name="connsiteX0" fmla="*/ 0 w 1661160"/>
              <a:gd name="connsiteY0" fmla="*/ 7620 h 7620"/>
              <a:gd name="connsiteX1" fmla="*/ 1661160 w 166116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1160" h="7620">
                <a:moveTo>
                  <a:pt x="0" y="7620"/>
                </a:moveTo>
                <a:lnTo>
                  <a:pt x="1661160" y="0"/>
                </a:lnTo>
              </a:path>
            </a:pathLst>
          </a:cu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/>
          <p:cNvSpPr/>
          <p:nvPr/>
        </p:nvSpPr>
        <p:spPr>
          <a:xfrm>
            <a:off x="8548343" y="3595220"/>
            <a:ext cx="634790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[0x25]</a:t>
            </a:r>
            <a:endParaRPr lang="ru-RU" sz="15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780147" y="3614749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530759" y="3883905"/>
            <a:ext cx="634789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FFDA00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[0x35]</a:t>
            </a:r>
            <a:endParaRPr lang="ru-RU" sz="1500" dirty="0">
              <a:solidFill>
                <a:srgbClr val="FFDA00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582786"/>
              </p:ext>
            </p:extLst>
          </p:nvPr>
        </p:nvGraphicFramePr>
        <p:xfrm>
          <a:off x="6290505" y="3308755"/>
          <a:ext cx="660400" cy="188977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j-lt"/>
                        </a:rPr>
                        <a:t>Data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10780147" y="3862283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0076" y="3852657"/>
            <a:ext cx="206979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 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b="1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r6 + r8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438199" y="3615205"/>
            <a:ext cx="255711" cy="230832"/>
          </a:xfrm>
          <a:prstGeom prst="rect">
            <a:avLst/>
          </a:prstGeom>
          <a:solidFill>
            <a:srgbClr val="E7EBF5"/>
          </a:solidFill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sz="1500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yes</a:t>
            </a:r>
            <a:endParaRPr lang="ru-RU" sz="1500" dirty="0">
              <a:solidFill>
                <a:srgbClr val="00B050"/>
              </a:solidFill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 rot="922656">
            <a:off x="11337237" y="3785590"/>
            <a:ext cx="454841" cy="417585"/>
            <a:chOff x="7039011" y="3613666"/>
            <a:chExt cx="580989" cy="533400"/>
          </a:xfrm>
        </p:grpSpPr>
        <p:sp>
          <p:nvSpPr>
            <p:cNvPr id="84" name="Explosion 2 83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FF0000"/>
                </a:gs>
                <a:gs pos="80000">
                  <a:srgbClr val="D21E1E"/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20664369">
              <a:off x="7039011" y="3627327"/>
              <a:ext cx="487736" cy="393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hit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4B65F-65C6-4747-B58D-EE4BC318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5E71A-F6C3-45BC-807C-4EC06070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338905-32E9-42E6-8A09-061AB8E7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39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3" grpId="0"/>
      <p:bldP spid="28" grpId="0"/>
      <p:bldP spid="56" grpId="0"/>
      <p:bldP spid="57" grpId="0"/>
      <p:bldP spid="58" grpId="0"/>
      <p:bldP spid="65" grpId="0"/>
      <p:bldP spid="70" grpId="0"/>
      <p:bldP spid="71" grpId="0"/>
      <p:bldP spid="72" grpId="0"/>
      <p:bldP spid="73" grpId="0"/>
      <p:bldP spid="73" grpId="1"/>
      <p:bldP spid="76" grpId="0" animBg="1"/>
      <p:bldP spid="77" grpId="0" animBg="1"/>
      <p:bldP spid="80" grpId="0" animBg="1"/>
      <p:bldP spid="85" grpId="0" animBg="1"/>
      <p:bldP spid="85" grpId="1" animBg="1"/>
      <p:bldP spid="85" grpId="2" animBg="1"/>
      <p:bldP spid="87" grpId="0" animBg="1"/>
      <p:bldP spid="88" grpId="0" animBg="1"/>
      <p:bldP spid="88" grpId="1" animBg="1"/>
      <p:bldP spid="88" grpId="2" animBg="1"/>
      <p:bldP spid="88" grpId="3" animBg="1"/>
      <p:bldP spid="88" grpId="4" animBg="1"/>
      <p:bldP spid="68" grpId="0" animBg="1"/>
      <p:bldP spid="68" grpId="1" animBg="1"/>
      <p:bldP spid="61" grpId="0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Speculation prediction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Speculation requires decision making</a:t>
            </a:r>
          </a:p>
          <a:p>
            <a:pPr marL="342900" indent="-342900"/>
            <a:r>
              <a:rPr lang="en-US" dirty="0"/>
              <a:t>The idea is to track history similar to branch prediction</a:t>
            </a:r>
          </a:p>
          <a:p>
            <a:pPr marL="342900" indent="-342900"/>
            <a:r>
              <a:rPr lang="en-US" b="1" dirty="0"/>
              <a:t>Approach 1</a:t>
            </a:r>
            <a:r>
              <a:rPr lang="en-US" dirty="0"/>
              <a:t>:</a:t>
            </a:r>
          </a:p>
          <a:p>
            <a:pPr marL="688975" lvl="1" indent="-342900"/>
            <a:r>
              <a:rPr lang="en-US" sz="2000" dirty="0"/>
              <a:t>assume “unknown” loads as speculative</a:t>
            </a:r>
          </a:p>
          <a:p>
            <a:pPr marL="688975" lvl="1" indent="-342900"/>
            <a:r>
              <a:rPr lang="en-US" sz="2000" dirty="0"/>
              <a:t>if the assumption is wrong, add PC of load to “blacklist”</a:t>
            </a:r>
          </a:p>
          <a:p>
            <a:pPr marL="688975" lvl="1" indent="-342900"/>
            <a:r>
              <a:rPr lang="en-US" sz="2000" i="1" dirty="0"/>
              <a:t>big overhead on rollbacks</a:t>
            </a:r>
          </a:p>
          <a:p>
            <a:pPr marL="342900" indent="-342900"/>
            <a:r>
              <a:rPr lang="en-US" b="1" dirty="0"/>
              <a:t>Approach 2:</a:t>
            </a:r>
          </a:p>
          <a:p>
            <a:pPr marL="688975" lvl="1" indent="-342900"/>
            <a:r>
              <a:rPr lang="en-US" sz="2000" dirty="0"/>
              <a:t>assume “unknown” loads as non-speculative</a:t>
            </a:r>
          </a:p>
          <a:p>
            <a:pPr marL="688975" lvl="1" indent="-342900"/>
            <a:r>
              <a:rPr lang="en-US" sz="2000" dirty="0"/>
              <a:t>if there were no STAs to wait, add PC of load to “whitelist”</a:t>
            </a:r>
          </a:p>
          <a:p>
            <a:pPr marL="688975" lvl="1" indent="-342900"/>
            <a:r>
              <a:rPr lang="en-US" sz="2000" i="1" dirty="0"/>
              <a:t>moderate overhead as loads wait STAs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F193F-39AA-4837-AB72-954AFCB7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045E1-496C-4480-BAE4-98F11C49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9BED4-CDCF-4521-A204-416681F4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87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dirty="0"/>
              <a:t>Stores write data in-order after retirement</a:t>
            </a:r>
          </a:p>
          <a:p>
            <a:pPr marL="342900" indent="-342900"/>
            <a:r>
              <a:rPr lang="en-US" dirty="0"/>
              <a:t>Loads read data</a:t>
            </a:r>
          </a:p>
          <a:p>
            <a:pPr marL="688975" lvl="1" indent="-342900"/>
            <a:r>
              <a:rPr lang="en-US" i="1" dirty="0"/>
              <a:t>from cache, if they do not depend on non-retired stores</a:t>
            </a:r>
          </a:p>
          <a:p>
            <a:pPr marL="688975" lvl="1" indent="-342900"/>
            <a:r>
              <a:rPr lang="en-US" i="1" dirty="0"/>
              <a:t>from SB, if store forwarding is possible</a:t>
            </a:r>
          </a:p>
          <a:p>
            <a:pPr marL="688975" lvl="1" indent="-342900"/>
            <a:r>
              <a:rPr lang="en-US" i="1" dirty="0"/>
              <a:t>speculatively from cache/SB with mandatory checks</a:t>
            </a:r>
          </a:p>
          <a:p>
            <a:pPr marL="342900" indent="-342900"/>
            <a:r>
              <a:rPr lang="en-US" dirty="0"/>
              <a:t>LB and SB track dependencies between loads and stores</a:t>
            </a:r>
          </a:p>
          <a:p>
            <a:pPr marL="342900" indent="-342900"/>
            <a:r>
              <a:rPr lang="en-US" dirty="0"/>
              <a:t>LB and SB are responsible for performing 3 actions:</a:t>
            </a:r>
          </a:p>
          <a:p>
            <a:pPr marL="688975" lvl="1" indent="-342900"/>
            <a:r>
              <a:rPr lang="en-US" i="1" dirty="0"/>
              <a:t>Blocking loads dependent on stores</a:t>
            </a:r>
          </a:p>
          <a:p>
            <a:pPr marL="688975" lvl="1" indent="-342900"/>
            <a:r>
              <a:rPr lang="en-US" i="1" dirty="0"/>
              <a:t>Forwarding data from stores to loads</a:t>
            </a:r>
          </a:p>
          <a:p>
            <a:pPr marL="688975" lvl="1" indent="-342900"/>
            <a:r>
              <a:rPr lang="en-US" i="1" dirty="0"/>
              <a:t>Checking correction of load speculation</a:t>
            </a:r>
          </a:p>
          <a:p>
            <a:pPr marL="688975" lvl="1" indent="-342900"/>
            <a:endParaRPr lang="en-US" dirty="0"/>
          </a:p>
          <a:p>
            <a:pPr marL="688975" lvl="1" indent="-34290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6DBAF-22BF-4511-B499-5AA4898C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8CBB-0B31-4C4F-8BF5-41F5637D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4B28F-5758-4290-A05D-2974E219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8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Refresher: Data Flow Execution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794442" y="1757599"/>
            <a:ext cx="3543185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r5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r7 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*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1453764" y="4419121"/>
            <a:ext cx="287546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In-order execution</a:t>
            </a:r>
          </a:p>
        </p:txBody>
      </p:sp>
      <p:sp>
        <p:nvSpPr>
          <p:cNvPr id="15" name="Rectangle 46"/>
          <p:cNvSpPr>
            <a:spLocks noChangeArrowheads="1"/>
          </p:cNvSpPr>
          <p:nvPr/>
        </p:nvSpPr>
        <p:spPr bwMode="auto">
          <a:xfrm>
            <a:off x="6903921" y="4406330"/>
            <a:ext cx="355193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Out-of-order execution</a:t>
            </a:r>
          </a:p>
        </p:txBody>
      </p:sp>
      <p:sp>
        <p:nvSpPr>
          <p:cNvPr id="16" name="Oval 15"/>
          <p:cNvSpPr/>
          <p:nvPr/>
        </p:nvSpPr>
        <p:spPr>
          <a:xfrm>
            <a:off x="7374011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301420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228829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805463" y="2687116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797377" y="2687116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301420" y="3466618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342043" y="2265116"/>
            <a:ext cx="543299" cy="463871"/>
            <a:chOff x="5676529" y="2125986"/>
            <a:chExt cx="543299" cy="46387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5972350" y="2125986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676529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20404" y="2247149"/>
            <a:ext cx="554561" cy="481838"/>
            <a:chOff x="6654890" y="2108019"/>
            <a:chExt cx="554561" cy="48183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6961973" y="2108019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654890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r5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068094" y="2291124"/>
            <a:ext cx="606214" cy="437863"/>
            <a:chOff x="7402580" y="2151994"/>
            <a:chExt cx="606214" cy="437863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7402580" y="2151994"/>
              <a:ext cx="264841" cy="387949"/>
            </a:xfrm>
            <a:prstGeom prst="straightConnector1">
              <a:avLst/>
            </a:prstGeom>
            <a:noFill/>
            <a:ln w="12700" cap="flat" cmpd="sng" algn="ctr">
              <a:solidFill>
                <a:srgbClr val="FF9900"/>
              </a:solidFill>
              <a:prstDash val="solid"/>
              <a:tailEnd type="triangle"/>
            </a:ln>
            <a:effectLst/>
          </p:spPr>
        </p:cxnSp>
        <p:sp>
          <p:nvSpPr>
            <p:cNvPr id="30" name="Rectangle 29"/>
            <p:cNvSpPr/>
            <p:nvPr/>
          </p:nvSpPr>
          <p:spPr>
            <a:xfrm>
              <a:off x="7570854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r6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599510" y="3051432"/>
            <a:ext cx="570785" cy="501745"/>
            <a:chOff x="6933996" y="2912302"/>
            <a:chExt cx="570785" cy="501745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6933996" y="2912302"/>
              <a:ext cx="274090" cy="430308"/>
            </a:xfrm>
            <a:prstGeom prst="straightConnector1">
              <a:avLst/>
            </a:prstGeom>
            <a:noFill/>
            <a:ln w="12700" cap="flat" cmpd="sng" algn="ctr">
              <a:solidFill>
                <a:srgbClr val="9900CC"/>
              </a:solidFill>
              <a:prstDash val="solid"/>
              <a:tailEnd type="triangle"/>
            </a:ln>
            <a:effectLst/>
          </p:spPr>
        </p:cxnSp>
        <p:sp>
          <p:nvSpPr>
            <p:cNvPr id="33" name="Rectangle 32"/>
            <p:cNvSpPr/>
            <p:nvPr/>
          </p:nvSpPr>
          <p:spPr>
            <a:xfrm>
              <a:off x="7066841" y="304471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r4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735501" y="3033574"/>
            <a:ext cx="615493" cy="519603"/>
            <a:chOff x="6069987" y="2894444"/>
            <a:chExt cx="615493" cy="51960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6438002" y="2894444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CCE0C"/>
              </a:solidFill>
              <a:prstDash val="solid"/>
              <a:tailEnd type="triangle"/>
            </a:ln>
            <a:effectLst/>
          </p:spPr>
        </p:cxnSp>
        <p:sp>
          <p:nvSpPr>
            <p:cNvPr id="36" name="Rectangle 35"/>
            <p:cNvSpPr/>
            <p:nvPr/>
          </p:nvSpPr>
          <p:spPr>
            <a:xfrm>
              <a:off x="6069987" y="304471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r8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379609" y="1234379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72234" y="1221588"/>
            <a:ext cx="2609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Data Flow Graph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1877527" y="5178996"/>
            <a:ext cx="1234463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3111990" y="5502723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3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3111990" y="5818350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111990" y="5178996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721984" y="5502723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6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491823" y="5502723"/>
            <a:ext cx="1234463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5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607384" y="5493547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3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7607384" y="5818350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9217378" y="5492913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6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7987217" y="5491837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5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7607384" y="5166205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8841847" y="5166205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08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Dependencies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OOO engine can track dependency through registers, but not through memory</a:t>
            </a:r>
          </a:p>
          <a:p>
            <a:pPr marL="741363" lvl="2" indent="0">
              <a:spcBef>
                <a:spcPts val="1200"/>
              </a:spcBef>
              <a:buNone/>
              <a:tabLst>
                <a:tab pos="1255713" algn="l"/>
              </a:tabLst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2" indent="0"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741363" lvl="2" indent="0"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  …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[r1]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Unlike register dependencies, memory dependency cannot be known at allocation</a:t>
            </a:r>
          </a:p>
          <a:p>
            <a:pPr marL="741363" lvl="2" indent="0">
              <a:spcBef>
                <a:spcPts val="1200"/>
              </a:spcBef>
              <a:buClr>
                <a:srgbClr val="061922"/>
              </a:buClr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2" indent="0">
              <a:buClr>
                <a:srgbClr val="061922"/>
              </a:buClr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741363" lvl="2" indent="0">
              <a:buClr>
                <a:srgbClr val="061922"/>
              </a:buClr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  …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>
              <a:spcBef>
                <a:spcPts val="1200"/>
              </a:spcBef>
              <a:defRPr/>
            </a:pPr>
            <a:endParaRPr lang="ru-RU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612004" y="2871387"/>
            <a:ext cx="4371976" cy="705455"/>
          </a:xfrm>
          <a:prstGeom prst="wedgeRoundRectCallout">
            <a:avLst>
              <a:gd name="adj1" fmla="val -60354"/>
              <a:gd name="adj2" fmla="val 43642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>
              <a:spcBef>
                <a:spcPct val="20000"/>
              </a:spcBef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If instruction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</a:t>
            </a:r>
            <a:r>
              <a:rPr lang="en-US" sz="1600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will executes before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,</a:t>
            </a:r>
            <a:br>
              <a:rPr lang="en-US" kern="0" dirty="0">
                <a:solidFill>
                  <a:prstClr val="black"/>
                </a:solidFill>
                <a:latin typeface="Calibri"/>
              </a:rPr>
            </a:br>
            <a:r>
              <a:rPr lang="en-US" kern="0" dirty="0">
                <a:solidFill>
                  <a:prstClr val="black"/>
                </a:solidFill>
                <a:latin typeface="Calibri"/>
              </a:rPr>
              <a:t>it will read a wrong value from memory</a:t>
            </a:r>
            <a:endParaRPr lang="en-US" i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612004" y="5003603"/>
            <a:ext cx="2676634" cy="705455"/>
          </a:xfrm>
          <a:prstGeom prst="wedgeRoundRectCallout">
            <a:avLst>
              <a:gd name="adj1" fmla="val -65785"/>
              <a:gd name="adj2" fmla="val 43642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>
              <a:spcBef>
                <a:spcPct val="20000"/>
              </a:spcBef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Registers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16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 may have the same values</a:t>
            </a:r>
            <a:endParaRPr lang="en-US" i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C0997-AC4C-4C26-BB65-2D813634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45AAFF-8C34-4354-880D-6EA18E9B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CBC8A3-1703-42DF-9ADE-C2945AB9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57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memory?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beginning registers were expensive</a:t>
            </a:r>
          </a:p>
          <a:p>
            <a:pPr lvl="1"/>
            <a:r>
              <a:rPr lang="en-US" dirty="0"/>
              <a:t>Only few were accessible: 8 in x86, 31 in MIPS</a:t>
            </a:r>
          </a:p>
          <a:p>
            <a:r>
              <a:rPr lang="en-US" dirty="0"/>
              <a:t> Now CPU can handle hundreds of registers via RAT</a:t>
            </a:r>
          </a:p>
          <a:p>
            <a:pPr lvl="1"/>
            <a:r>
              <a:rPr lang="en-US" dirty="0"/>
              <a:t>Why not access them directly on ISA-level?</a:t>
            </a:r>
          </a:p>
          <a:p>
            <a:pPr lvl="1"/>
            <a:r>
              <a:rPr lang="en-US" dirty="0"/>
              <a:t>If compatibility is an issue, why brand new RISC-V has only 31 registers?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87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Execution 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400" dirty="0"/>
              <a:t>Stores are never performed speculatively</a:t>
            </a:r>
          </a:p>
          <a:p>
            <a:pPr marL="688975" lvl="1" indent="-342900">
              <a:buFont typeface="Calibri" panose="020F0502020204030204" pitchFamily="34" charset="0"/>
              <a:buChar char="—"/>
            </a:pPr>
            <a:r>
              <a:rPr lang="en-US" sz="2000" b="1" dirty="0"/>
              <a:t>There is no transparent way to undo them</a:t>
            </a:r>
            <a:endParaRPr lang="en-US" sz="2000" dirty="0"/>
          </a:p>
          <a:p>
            <a:pPr marL="342900" indent="-342900"/>
            <a:r>
              <a:rPr lang="en-US" sz="2400" dirty="0"/>
              <a:t>Stores are also never re-ordered among themselves</a:t>
            </a:r>
          </a:p>
          <a:p>
            <a:pPr marL="688975" lvl="1" indent="-342900">
              <a:buFont typeface="Calibri" panose="020F0502020204030204" pitchFamily="34" charset="0"/>
              <a:buChar char="—"/>
            </a:pPr>
            <a:r>
              <a:rPr lang="en-US" sz="2000" dirty="0"/>
              <a:t>The store is dispatched only when </a:t>
            </a:r>
          </a:p>
          <a:p>
            <a:pPr marL="1027113" lvl="2" indent="-342900"/>
            <a:r>
              <a:rPr lang="en-US" sz="1800" dirty="0"/>
              <a:t>its address is ready</a:t>
            </a:r>
          </a:p>
          <a:p>
            <a:pPr marL="1027113" lvl="2" indent="-342900"/>
            <a:r>
              <a:rPr lang="en-US" sz="1800" dirty="0"/>
              <a:t>its data is ready</a:t>
            </a:r>
          </a:p>
          <a:p>
            <a:pPr marL="1027113" lvl="2" indent="-342900"/>
            <a:r>
              <a:rPr lang="en-US" sz="1800" dirty="0"/>
              <a:t>there are no older stores awaiting dispatch</a:t>
            </a:r>
          </a:p>
          <a:p>
            <a:pPr marL="342900" indent="-342900"/>
            <a:r>
              <a:rPr lang="en-US" sz="2400" b="1" dirty="0"/>
              <a:t>Store commits its value to cache post retirement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118719" y="1825625"/>
            <a:ext cx="3968183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lvl="0" indent="0"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r5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] 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store </a:t>
            </a:r>
            <a:r>
              <a:rPr lang="en-US" sz="2000" dirty="0">
                <a:solidFill>
                  <a:srgbClr val="99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r7 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*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49BBA-ED3F-4455-8D82-B0364E9D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2B844-5483-4E5E-8EE6-3D5EACA6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A30E3-E659-46FB-8A3F-0B5F470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8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Execution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b="1" dirty="0">
                <a:solidFill>
                  <a:sysClr val="windowText" lastClr="000000"/>
                </a:solidFill>
                <a:cs typeface="Arial" charset="0"/>
              </a:rPr>
              <a:t>Decision: </a:t>
            </a: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load should wait until all the previous stores write into the memory </a:t>
            </a:r>
            <a:r>
              <a:rPr lang="en-US" dirty="0">
                <a:solidFill>
                  <a:schemeClr val="tx2"/>
                </a:solidFill>
                <a:cs typeface="Arial" charset="0"/>
              </a:rPr>
              <a:t>(cache)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It works, but it is </a:t>
            </a:r>
            <a:r>
              <a:rPr lang="en-US" b="1" dirty="0">
                <a:solidFill>
                  <a:sysClr val="windowText" lastClr="000000"/>
                </a:solidFill>
                <a:cs typeface="Arial" charset="0"/>
              </a:rPr>
              <a:t>too slow </a:t>
            </a: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— stores write after retirement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cs typeface="Arial" charset="0"/>
              </a:rPr>
              <a:t>If we leave only the real dependencies between store and load, we can wait only for the specific store</a:t>
            </a:r>
            <a:endParaRPr lang="ru-RU" dirty="0">
              <a:solidFill>
                <a:sysClr val="windowText" lastClr="000000"/>
              </a:solidFill>
              <a:cs typeface="Arial" charset="0"/>
            </a:endParaRPr>
          </a:p>
          <a:p>
            <a:pPr marL="1198563" lvl="2" indent="-457200">
              <a:spcBef>
                <a:spcPts val="1200"/>
              </a:spcBef>
              <a:buAutoNum type="arabicParenBoth"/>
              <a:defRPr/>
            </a:pP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Mem[r1]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</a:p>
          <a:p>
            <a:pPr marL="1198563" lvl="2" indent="-457200">
              <a:spcBef>
                <a:spcPts val="1200"/>
              </a:spcBef>
              <a:buAutoNum type="arabicParenBoth"/>
              <a:defRPr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Mem[r2]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	 …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2" indent="0"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741363" lvl="2" indent="0">
              <a:buNone/>
              <a:defRPr/>
            </a:pP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2" indent="0"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  … 		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Mem[r1]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endParaRPr lang="en-US" dirty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42034" y="4124528"/>
            <a:ext cx="943583" cy="1206230"/>
          </a:xfrm>
          <a:prstGeom prst="straightConnector1">
            <a:avLst/>
          </a:prstGeom>
          <a:noFill/>
          <a:ln w="38100" cap="flat" cmpd="sng" algn="ctr">
            <a:solidFill>
              <a:srgbClr val="CC0000"/>
            </a:solidFill>
            <a:prstDash val="soli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>
            <a:off x="3142034" y="4583319"/>
            <a:ext cx="719847" cy="756048"/>
          </a:xfrm>
          <a:prstGeom prst="straightConnector1">
            <a:avLst/>
          </a:prstGeom>
          <a:noFill/>
          <a:ln w="38100" cap="flat" cmpd="sng" algn="ctr">
            <a:solidFill>
              <a:srgbClr val="7030A0"/>
            </a:solidFill>
            <a:prstDash val="sysDot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913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Buffer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b="1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Improvement: 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load does not wait if there is no intersection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Need to wait until all previous stores calculate their address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Then, check for intersection</a:t>
            </a:r>
          </a:p>
          <a:p>
            <a:pPr marL="1147763" lvl="1" indent="0">
              <a:spcBef>
                <a:spcPts val="600"/>
              </a:spcBef>
              <a:buNone/>
              <a:defRPr/>
            </a:pPr>
            <a:r>
              <a:rPr lang="en-US" sz="2000" dirty="0">
                <a:solidFill>
                  <a:srgbClr val="00B050"/>
                </a:solidFill>
                <a:latin typeface="Calibri"/>
                <a:cs typeface="Arial" charset="0"/>
              </a:rPr>
              <a:t>no intersection </a:t>
            </a:r>
            <a:r>
              <a:rPr lang="en-US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load waits nothing</a:t>
            </a:r>
            <a:endParaRPr lang="ru-RU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1147763" lvl="1" indent="0">
              <a:spcBef>
                <a:spcPts val="600"/>
              </a:spcBef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alibri"/>
                <a:cs typeface="Arial" charset="0"/>
              </a:rPr>
              <a:t>intersection</a:t>
            </a: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we have a real data dependency, wait for that store</a:t>
            </a:r>
            <a:endParaRPr lang="en-US" sz="20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Store can be at any ROB entry </a:t>
            </a:r>
            <a:r>
              <a:rPr lang="en-US" kern="120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 charset="0"/>
              </a:rPr>
              <a:t>→ any entry should be checkable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Too large and slow HW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On the other hand, not every instruction is load or store</a:t>
            </a:r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ea typeface="+mn-ea"/>
                <a:cs typeface="Arial" charset="0"/>
              </a:rPr>
              <a:t>Like SQ, we can use smaller buffers for stores and loads only </a:t>
            </a:r>
            <a:r>
              <a:rPr lang="en-US" kern="1200" dirty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Arial" charset="0"/>
              </a:rPr>
              <a:t>(store buffer or SB and load buffer or LB)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All complex check of the address are done in LB and SB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ROB just keeps the order of instructions</a:t>
            </a:r>
          </a:p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49FDA-BF4E-4FB8-ABE4-B675A7FA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71884-F72F-473B-A9B3-4736134A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8BE15-148E-465E-9239-1C11ACF3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5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Forwarding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/>
                <a:cs typeface="Arial" charset="0"/>
              </a:rPr>
              <a:t>L</a:t>
            </a: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oad waits only for the specific store, and store waits for: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its address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its data</a:t>
            </a:r>
          </a:p>
          <a:p>
            <a:pPr marL="800100" lvl="1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its program order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kern="1200" dirty="0">
                <a:solidFill>
                  <a:sysClr val="windowText" lastClr="000000"/>
                </a:solidFill>
                <a:latin typeface="Calibri"/>
                <a:cs typeface="Arial" charset="0"/>
              </a:rPr>
              <a:t>For loads, there is no need to maintain the program order.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b="1" kern="1200" dirty="0">
                <a:solidFill>
                  <a:sysClr val="windowText" lastClr="000000"/>
                </a:solidFill>
                <a:cs typeface="Arial" charset="0"/>
              </a:rPr>
              <a:t>Improvement: </a:t>
            </a:r>
            <a:r>
              <a:rPr lang="en-US" kern="1200" dirty="0">
                <a:solidFill>
                  <a:sysClr val="windowText" lastClr="000000"/>
                </a:solidFill>
                <a:cs typeface="Arial" charset="0"/>
              </a:rPr>
              <a:t>load can take data of the producing store bypassing cache, it is called </a:t>
            </a:r>
            <a:r>
              <a:rPr lang="en-US" b="1" kern="1200" dirty="0">
                <a:solidFill>
                  <a:sysClr val="windowText" lastClr="000000"/>
                </a:solidFill>
                <a:cs typeface="Arial" charset="0"/>
              </a:rPr>
              <a:t>Store Forwarding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defRPr/>
            </a:pPr>
            <a:endParaRPr lang="en-US" kern="1200" dirty="0">
              <a:solidFill>
                <a:sysClr val="windowText" lastClr="000000"/>
              </a:solidFill>
              <a:latin typeface="Calibri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86E43-A750-457C-8FB7-F97F40F8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E915-44AB-44FF-9644-06E32F32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BC8F3-1793-4195-8E60-957C5E70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54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≠ Forwarding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Forwarding condition is stronger than simple intersection</a:t>
            </a:r>
          </a:p>
          <a:p>
            <a:pPr marL="342900" indent="-342900"/>
            <a:r>
              <a:rPr lang="en-US" dirty="0"/>
              <a:t>Example: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err="1">
                <a:latin typeface="Courier" pitchFamily="49" charset="0"/>
              </a:rPr>
              <a:t>sb</a:t>
            </a:r>
            <a:r>
              <a:rPr lang="en-US" dirty="0">
                <a:latin typeface="Courier" pitchFamily="49" charset="0"/>
              </a:rPr>
              <a:t> $r1, 0x0($r3) // store byte 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err="1">
                <a:latin typeface="Courier" pitchFamily="49" charset="0"/>
              </a:rPr>
              <a:t>sb</a:t>
            </a:r>
            <a:r>
              <a:rPr lang="en-US" dirty="0">
                <a:latin typeface="Courier" pitchFamily="49" charset="0"/>
              </a:rPr>
              <a:t> $r2, 0x2($r3) // store byte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err="1">
                <a:latin typeface="Courier" pitchFamily="49" charset="0"/>
              </a:rPr>
              <a:t>lw</a:t>
            </a:r>
            <a:r>
              <a:rPr lang="en-US" dirty="0">
                <a:latin typeface="Courier" pitchFamily="49" charset="0"/>
              </a:rPr>
              <a:t> $r4, 0x0($r3) // load FOUR bytes</a:t>
            </a:r>
          </a:p>
          <a:p>
            <a:pPr marL="457200" indent="-457200"/>
            <a:r>
              <a:rPr lang="en-US" dirty="0"/>
              <a:t>Forwards (1)→(3) and (2)→(3) are not possible</a:t>
            </a:r>
          </a:p>
          <a:p>
            <a:pPr marL="457200" indent="-457200"/>
            <a:r>
              <a:rPr lang="en-US" dirty="0"/>
              <a:t>However, (3) must wait for retirement of (2)</a:t>
            </a:r>
          </a:p>
          <a:p>
            <a:pPr marL="457200" indent="-457200"/>
            <a:r>
              <a:rPr lang="en-US" sz="2000" i="1" dirty="0"/>
              <a:t>Can we forward from two stores?</a:t>
            </a:r>
            <a:br>
              <a:rPr lang="en-US" sz="2000" i="1" dirty="0"/>
            </a:br>
            <a:r>
              <a:rPr lang="en-US" sz="2000" i="1" dirty="0"/>
              <a:t>Theoretically, yes, but such programs are too rare to justify complexity</a:t>
            </a:r>
          </a:p>
          <a:p>
            <a:pPr marL="457200" indent="-457200"/>
            <a:endParaRPr lang="en-US" dirty="0">
              <a:latin typeface="Courier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C3E2-38A3-4685-90F8-07C39883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23.03.2020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C91CD-89F7-4BA5-9B7B-74842EF3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D9EC-D3D4-4482-845B-51821A07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9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20.6|17.8|74.5|82.8|17.4|11.2|23.3|5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40.8|59.3|18.6|8.8|64.1|79.7|23|13.4|191.2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58.7|2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73.7|84.7|0.9|3.5|10.3|68|32.4|3.3|9|2.8|4.3|40.4|4.5|11.9|13|13.7|30|5.2|4|7|4.9|2.8|0.9|0.6|3.9|10.1|29.9|23.7|4.6|5.4|8.9|14.1|7.9|2.9|2.9|76.3|3.2|48.4|4|16.9|23.6|6.6|216.1|3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.3|74.9|17.3|3.4|6.8|38.9|3|8.9|2.3|16.6|2|4|15.8|4|4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8|5.8|26.6|15.8|0.9|0.8|0.7|20.8|39.6|1.1|2.9|2.1|30.2|19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6.7|5.2|17|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6.7|5.2|17|7.5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7875</TotalTime>
  <Words>1876</Words>
  <Application>Microsoft Office PowerPoint</Application>
  <PresentationFormat>Widescreen</PresentationFormat>
  <Paragraphs>455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</vt:lpstr>
      <vt:lpstr>Neo Sans Intel</vt:lpstr>
      <vt:lpstr>Verdana</vt:lpstr>
      <vt:lpstr>2_Office Theme</vt:lpstr>
      <vt:lpstr>OOO part 3: loads and stores (Load-Store Architecture)</vt:lpstr>
      <vt:lpstr>Refresher: Data Flow Execution</vt:lpstr>
      <vt:lpstr>Memory Dependencies</vt:lpstr>
      <vt:lpstr>Why use memory?</vt:lpstr>
      <vt:lpstr>Store Execution </vt:lpstr>
      <vt:lpstr>Load Execution</vt:lpstr>
      <vt:lpstr>Load and Store Buffer</vt:lpstr>
      <vt:lpstr>Store Forwarding</vt:lpstr>
      <vt:lpstr>Intersection ≠ Forwarding</vt:lpstr>
      <vt:lpstr>SB and LB Operation</vt:lpstr>
      <vt:lpstr>Summary</vt:lpstr>
      <vt:lpstr>False Dependency from Store Data</vt:lpstr>
      <vt:lpstr>STA and STD</vt:lpstr>
      <vt:lpstr>SB and LB Operation: STA and STD</vt:lpstr>
      <vt:lpstr>Load speculation</vt:lpstr>
      <vt:lpstr>SB and LB Operation: speculation</vt:lpstr>
      <vt:lpstr>Speculation prediction</vt:lpstr>
      <vt:lpstr>Summary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418</cp:revision>
  <dcterms:created xsi:type="dcterms:W3CDTF">2018-09-18T18:10:21Z</dcterms:created>
  <dcterms:modified xsi:type="dcterms:W3CDTF">2020-03-23T08:03:29Z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2020-03-23 08:03:29Z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