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9" r:id="rId3"/>
    <p:sldId id="260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6" r:id="rId25"/>
    <p:sldId id="297" r:id="rId26"/>
    <p:sldId id="281" r:id="rId27"/>
    <p:sldId id="282" r:id="rId28"/>
    <p:sldId id="283" r:id="rId29"/>
    <p:sldId id="284" r:id="rId30"/>
    <p:sldId id="285" r:id="rId31"/>
    <p:sldId id="286" r:id="rId32"/>
    <p:sldId id="308" r:id="rId33"/>
    <p:sldId id="258" r:id="rId34"/>
    <p:sldId id="309" r:id="rId35"/>
    <p:sldId id="287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9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456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41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57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00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96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8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8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5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4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1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MIPT-V 2019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16.09.2019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MIPT-V 2019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4.png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11" Type="http://schemas.openxmlformats.org/officeDocument/2006/relationships/image" Target="../media/image140.png"/><Relationship Id="rId10" Type="http://schemas.openxmlformats.org/officeDocument/2006/relationships/image" Target="../media/image131.png"/><Relationship Id="rId4" Type="http://schemas.openxmlformats.org/officeDocument/2006/relationships/image" Target="../media/image5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10.png"/><Relationship Id="rId5" Type="http://schemas.openxmlformats.org/officeDocument/2006/relationships/image" Target="../media/image5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2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inst.eecs.berkeley.edu/~cs152/sp12/lectures/L01-Intro.pdf" TargetMode="External"/><Relationship Id="rId2" Type="http://schemas.openxmlformats.org/officeDocument/2006/relationships/hyperlink" Target="http://www.eecs.berkeley.edu/~krs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e.lsu.edu/ee4720/2012/lsli01.pdf" TargetMode="External"/><Relationship Id="rId4" Type="http://schemas.openxmlformats.org/officeDocument/2006/relationships/hyperlink" Target="http://www.ece.lsu.edu/koppe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ib.mipt.ru/book/266081/" TargetMode="External"/><Relationship Id="rId2" Type="http://schemas.openxmlformats.org/officeDocument/2006/relationships/hyperlink" Target="http://lib.mipt.ru/book/267604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Layers of Computer Architecture.</a:t>
            </a:r>
            <a:br>
              <a:rPr lang="en-US" sz="3600" dirty="0"/>
            </a:br>
            <a:r>
              <a:rPr lang="en-US" sz="3600" dirty="0"/>
              <a:t>ISA and </a:t>
            </a:r>
            <a:r>
              <a:rPr lang="en-US" sz="3600" dirty="0" err="1"/>
              <a:t>uArch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Kirill</a:t>
            </a:r>
            <a:r>
              <a:rPr lang="ru-RU" i="1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16 September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9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7: Circuits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Structure and operation of base hardware elements: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transistors, electricity effects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5582036"/>
            <a:ext cx="5633885" cy="55735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446415" y="5181757"/>
            <a:ext cx="934348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Transistors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464970" y="5184643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Voltage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3322924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57393" y="5184643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Current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22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8: Physics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Low level physics effects</a:t>
            </a:r>
            <a:endParaRPr lang="en-U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1937857" y="5646968"/>
            <a:ext cx="1477095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Semiconductor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499159" y="5649854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Electron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1"/>
            <a:ext cx="5633885" cy="3818047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91582" y="5649854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Diffusion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48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Layers of Abstraction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853824" y="1428756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53824" y="1975542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53824" y="2522328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53824" y="3069114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53824" y="3615900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853824" y="4162686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53824" y="4709472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Gates/Register-Transfer Level (RTL)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853824" y="5256258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853824" y="5803043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23" name="Right Brace 22"/>
          <p:cNvSpPr/>
          <p:nvPr/>
        </p:nvSpPr>
        <p:spPr bwMode="auto">
          <a:xfrm>
            <a:off x="5608516" y="4162687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" name="Right Brace 23"/>
          <p:cNvSpPr/>
          <p:nvPr/>
        </p:nvSpPr>
        <p:spPr bwMode="auto">
          <a:xfrm>
            <a:off x="5635408" y="1451680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4352" y="4932362"/>
            <a:ext cx="145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Hardware</a:t>
            </a:r>
            <a:r>
              <a:rPr lang="en-US" sz="1600" dirty="0">
                <a:latin typeface="+mj-lt"/>
              </a:rPr>
              <a:t> (HW)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2455" y="2205457"/>
            <a:ext cx="14343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+mj-lt"/>
              </a:rPr>
              <a:t>Software</a:t>
            </a:r>
            <a:r>
              <a:rPr 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(SW)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53824" y="1432466"/>
            <a:ext cx="4632576" cy="2164222"/>
            <a:chOff x="2390180" y="1192303"/>
            <a:chExt cx="4632576" cy="2164222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2390180" y="1192303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2390180" y="1739089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2390180" y="2285875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90180" y="2832661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</p:grpSp>
      <p:sp>
        <p:nvSpPr>
          <p:cNvPr id="32" name="Rounded Rectangle 31"/>
          <p:cNvSpPr/>
          <p:nvPr/>
        </p:nvSpPr>
        <p:spPr bwMode="auto">
          <a:xfrm>
            <a:off x="853824" y="3615900"/>
            <a:ext cx="4632576" cy="523864"/>
          </a:xfrm>
          <a:prstGeom prst="roundRect">
            <a:avLst/>
          </a:prstGeom>
          <a:solidFill>
            <a:srgbClr val="C00000"/>
          </a:solidFill>
          <a:ln>
            <a:solidFill>
              <a:srgbClr val="FF330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53824" y="4160367"/>
            <a:ext cx="4632576" cy="2164221"/>
            <a:chOff x="2390180" y="3926233"/>
            <a:chExt cx="4632576" cy="216422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2390180" y="3926233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390180" y="4473019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Gates/Register-Transfer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90180" y="5019805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2390180" y="5566590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801410" y="3622970"/>
            <a:ext cx="1284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021"/>
                </a:solidFill>
                <a:latin typeface="+mj-lt"/>
              </a:rPr>
              <a:t>HW/SW interface</a:t>
            </a:r>
            <a:endParaRPr lang="en-US" dirty="0">
              <a:solidFill>
                <a:srgbClr val="F37021"/>
              </a:solidFill>
              <a:latin typeface="+mj-l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5608517" y="3877832"/>
            <a:ext cx="334043" cy="0"/>
          </a:xfrm>
          <a:prstGeom prst="straightConnector1">
            <a:avLst/>
          </a:prstGeom>
          <a:ln>
            <a:solidFill>
              <a:srgbClr val="FF3300"/>
            </a:solidFill>
            <a:headEnd type="none" w="sm" len="sm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 bwMode="auto">
          <a:xfrm>
            <a:off x="7242152" y="1429355"/>
            <a:ext cx="296149" cy="3202254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kern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69923" y="2605598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Computer Science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</a:rPr>
              <a:t>(CS)</a:t>
            </a:r>
          </a:p>
        </p:txBody>
      </p:sp>
      <p:sp>
        <p:nvSpPr>
          <p:cNvPr id="37" name="Right Brace 36"/>
          <p:cNvSpPr/>
          <p:nvPr/>
        </p:nvSpPr>
        <p:spPr bwMode="auto">
          <a:xfrm>
            <a:off x="7240854" y="4708742"/>
            <a:ext cx="321860" cy="1617435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kern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52471" y="5025016"/>
            <a:ext cx="16479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Electrical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</a:rPr>
              <a:t>(EE)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14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9" grpId="0" animBg="1"/>
      <p:bldP spid="10" grpId="0" animBg="1"/>
      <p:bldP spid="11" grpId="0" animBg="1"/>
      <p:bldP spid="23" grpId="0" animBg="1"/>
      <p:bldP spid="24" grpId="0" animBg="1"/>
      <p:bldP spid="25" grpId="0"/>
      <p:bldP spid="26" grpId="0"/>
      <p:bldP spid="32" grpId="0" animBg="1"/>
      <p:bldP spid="33" grpId="0"/>
      <p:bldP spid="34" grpId="0" animBg="1"/>
      <p:bldP spid="36" grpId="0"/>
      <p:bldP spid="37" grpId="0" animBg="1"/>
      <p:bldP spid="38" grpId="0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focus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focus our attention mostly on the </a:t>
            </a:r>
            <a:r>
              <a:rPr lang="en-US" dirty="0">
                <a:solidFill>
                  <a:schemeClr val="accent1"/>
                </a:solidFill>
              </a:rPr>
              <a:t>microarchitecture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but also look through the ISA and the HW levels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sp>
        <p:nvSpPr>
          <p:cNvPr id="8" name="Rounded Rectangle 7"/>
          <p:cNvSpPr/>
          <p:nvPr/>
        </p:nvSpPr>
        <p:spPr bwMode="auto">
          <a:xfrm>
            <a:off x="3824535" y="3227047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824535" y="3773833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24535" y="4320619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824535" y="4867405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24535" y="5414190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799568" y="4304464"/>
            <a:ext cx="4736759" cy="169908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4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16200000">
            <a:off x="8073030" y="5046902"/>
            <a:ext cx="1499429" cy="512306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>
            <a:off x="3812414" y="2772232"/>
            <a:ext cx="4736759" cy="10016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chemeClr val="bg1">
                  <a:alpha val="44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6200000" flipH="1">
            <a:off x="8493666" y="2913079"/>
            <a:ext cx="658399" cy="512064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1236" y="3708813"/>
            <a:ext cx="16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most focus is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83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8" grpId="0" animBg="1"/>
      <p:bldP spid="12" grpId="0" animBg="1"/>
      <p:bldP spid="9" grpId="0" animBg="1"/>
      <p:bldP spid="10" grpId="0" animBg="1"/>
      <p:bldP spid="11" grpId="0" animBg="1"/>
      <p:bldP spid="34" grpId="0" animBg="1"/>
      <p:bldP spid="36" grpId="0" animBg="1"/>
      <p:bldP spid="37" grpId="0" animBg="1"/>
      <p:bldP spid="38" grpId="0" animBg="1"/>
      <p:bldP spid="3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Performance, Power, Cost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603" y="6553200"/>
            <a:ext cx="554567" cy="304800"/>
          </a:xfr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94558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Tradeoffs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9552"/>
            <a:ext cx="10515600" cy="1501131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250" dirty="0"/>
              <a:t>All three are very important</a:t>
            </a:r>
          </a:p>
          <a:p>
            <a:pPr marL="342900" indent="-342900"/>
            <a:r>
              <a:rPr lang="en-US" sz="2250" dirty="0"/>
              <a:t>It is extremely hard to create a feature that improves all factors</a:t>
            </a:r>
          </a:p>
          <a:p>
            <a:pPr marL="342900" indent="-342900"/>
            <a:r>
              <a:rPr lang="en-US" sz="2250" dirty="0"/>
              <a:t>Different products (mobile, desktop, etc.) require different balance</a:t>
            </a:r>
            <a:endParaRPr lang="ru-RU" sz="22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198863" y="1725350"/>
            <a:ext cx="1794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Performance</a:t>
            </a:r>
          </a:p>
          <a:p>
            <a:pPr algn="ctr"/>
            <a:r>
              <a:rPr lang="en-US" dirty="0">
                <a:latin typeface="+mj-lt"/>
              </a:rPr>
              <a:t>(speed)</a:t>
            </a:r>
            <a:endParaRPr lang="ru-RU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0633" y="3242586"/>
            <a:ext cx="2248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Cost</a:t>
            </a:r>
          </a:p>
          <a:p>
            <a:pPr algn="ctr"/>
            <a:r>
              <a:rPr lang="en-US" dirty="0">
                <a:latin typeface="+mj-lt"/>
              </a:rPr>
              <a:t>(complexity,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area)</a:t>
            </a:r>
            <a:endParaRPr lang="ru-RU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7210" y="3242588"/>
            <a:ext cx="2248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Power</a:t>
            </a:r>
          </a:p>
          <a:p>
            <a:pPr algn="ctr"/>
            <a:r>
              <a:rPr lang="en-US" dirty="0">
                <a:latin typeface="+mj-lt"/>
              </a:rPr>
              <a:t>(energy consumption and dissipation)</a:t>
            </a:r>
            <a:endParaRPr lang="ru-RU" dirty="0">
              <a:latin typeface="+mj-lt"/>
            </a:endParaRPr>
          </a:p>
        </p:txBody>
      </p:sp>
      <p:sp>
        <p:nvSpPr>
          <p:cNvPr id="20" name="Up-Down Arrow 19"/>
          <p:cNvSpPr/>
          <p:nvPr/>
        </p:nvSpPr>
        <p:spPr>
          <a:xfrm rot="19153632">
            <a:off x="6725870" y="2373921"/>
            <a:ext cx="274320" cy="977265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Up-Down Arrow 20"/>
          <p:cNvSpPr/>
          <p:nvPr/>
        </p:nvSpPr>
        <p:spPr>
          <a:xfrm rot="2446368" flipH="1">
            <a:off x="5159918" y="2345858"/>
            <a:ext cx="274320" cy="977265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Up-Down Arrow 21"/>
          <p:cNvSpPr/>
          <p:nvPr/>
        </p:nvSpPr>
        <p:spPr>
          <a:xfrm rot="5400000" flipH="1">
            <a:off x="5958840" y="3142040"/>
            <a:ext cx="274320" cy="1033029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/>
      <p:bldP spid="8" grpId="0" uiExpand="1"/>
      <p:bldP spid="9" grpId="0" uiExpand="1"/>
      <p:bldP spid="20" grpId="0" uiExpand="1" animBg="1"/>
      <p:bldP spid="21" grpId="0" uiExpand="1" animBg="1"/>
      <p:bldP spid="22" grpId="0" uiExpand="1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1" y="2774770"/>
            <a:ext cx="1710077" cy="9190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49" y="2594203"/>
            <a:ext cx="2363929" cy="121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+mj-lt"/>
              </a:rPr>
              <a:t>What does performance depend on?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80907" y="2920624"/>
                <a:ext cx="2421138" cy="59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82377" y="2884096"/>
                <a:ext cx="2187907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021539" y="2899193"/>
                <a:ext cx="2589068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𝑃𝑒𝑟𝑓𝑜𝑟𝑚𝑎𝑛𝑐𝑒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39" y="2899193"/>
                <a:ext cx="2589068" cy="6127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093957" y="3878866"/>
                <a:ext cx="251665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437234" y="3878866"/>
                <a:ext cx="2504788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  <a:blipFill rotWithShape="0">
                <a:blip r:embed="rId11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7776355" y="4164397"/>
            <a:ext cx="2431270" cy="451049"/>
          </a:xfrm>
          <a:prstGeom prst="callout1">
            <a:avLst>
              <a:gd name="adj1" fmla="val 136"/>
              <a:gd name="adj2" fmla="val 29689"/>
              <a:gd name="adj3" fmla="val -99708"/>
              <a:gd name="adj4" fmla="val 112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accent3"/>
                </a:solidFill>
                <a:latin typeface="+mj-lt"/>
              </a:rPr>
              <a:t>Golden rule of CS</a:t>
            </a:r>
            <a:endParaRPr lang="ru-RU" sz="2100" dirty="0">
              <a:solidFill>
                <a:schemeClr val="accent3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97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19" grpId="0"/>
      <p:bldP spid="20" grpId="0"/>
      <p:bldP spid="23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+mj-lt"/>
              </a:rPr>
              <a:t>How can we increase it?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-212695" y="2658390"/>
                <a:ext cx="10961914" cy="1478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4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695" y="2658390"/>
                <a:ext cx="10961914" cy="14788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(No Border) 13"/>
          <p:cNvSpPr/>
          <p:nvPr/>
        </p:nvSpPr>
        <p:spPr>
          <a:xfrm>
            <a:off x="4572608" y="4739561"/>
            <a:ext cx="2779733" cy="451049"/>
          </a:xfrm>
          <a:prstGeom prst="callout1">
            <a:avLst>
              <a:gd name="adj1" fmla="val -11150"/>
              <a:gd name="adj2" fmla="val 52183"/>
              <a:gd name="adj3" fmla="val -114673"/>
              <a:gd name="adj4" fmla="val 52171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SW: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algorithms, optimizations, ISA, etc.</a:t>
            </a:r>
            <a:endParaRPr lang="ru-RU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7670652" y="5368788"/>
            <a:ext cx="2779733" cy="451049"/>
          </a:xfrm>
          <a:prstGeom prst="callout1">
            <a:avLst>
              <a:gd name="adj1" fmla="val -11294"/>
              <a:gd name="adj2" fmla="val 49642"/>
              <a:gd name="adj3" fmla="val -332312"/>
              <a:gd name="adj4" fmla="val 49937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design: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faster circuits, smaller transistors, etc.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(No Border) 15"/>
          <p:cNvSpPr/>
          <p:nvPr/>
        </p:nvSpPr>
        <p:spPr>
          <a:xfrm>
            <a:off x="6701824" y="1527383"/>
            <a:ext cx="2779733" cy="451049"/>
          </a:xfrm>
          <a:prstGeom prst="callout1">
            <a:avLst>
              <a:gd name="adj1" fmla="val 127476"/>
              <a:gd name="adj2" fmla="val 50784"/>
              <a:gd name="adj3" fmla="val 316379"/>
              <a:gd name="adj4" fmla="val 50529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uArch: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pipelining, caching, prediction,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45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 animBg="1"/>
      <p:bldP spid="15" grpId="0" animBg="1"/>
      <p:bldP spid="16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+mj-lt"/>
              </a:rPr>
              <a:t>Why is power important?</a:t>
            </a:r>
          </a:p>
          <a:p>
            <a:pPr lvl="1"/>
            <a:r>
              <a:rPr lang="en-US" dirty="0"/>
              <a:t>Less power -&gt; smaller battery -&gt; smaller/cheaper devices</a:t>
            </a:r>
          </a:p>
          <a:p>
            <a:pPr lvl="1"/>
            <a:r>
              <a:rPr lang="en-US" dirty="0"/>
              <a:t>Less power -&gt; less money for electricity</a:t>
            </a:r>
          </a:p>
          <a:p>
            <a:pPr marL="342900" indent="-342900"/>
            <a:r>
              <a:rPr lang="en-US" b="1" dirty="0">
                <a:latin typeface="+mj-lt"/>
              </a:rPr>
              <a:t>Power Wall </a:t>
            </a:r>
            <a:r>
              <a:rPr lang="en-US" dirty="0">
                <a:latin typeface="+mj-lt"/>
              </a:rPr>
              <a:t>is reached</a:t>
            </a:r>
          </a:p>
          <a:p>
            <a:pPr lvl="1"/>
            <a:r>
              <a:rPr lang="en-US" dirty="0"/>
              <a:t>Cooling systems cannot dissipate more heat</a:t>
            </a:r>
          </a:p>
          <a:p>
            <a:pPr lvl="1"/>
            <a:r>
              <a:rPr lang="en-US" dirty="0"/>
              <a:t>We cannot spend more power even if we want</a:t>
            </a:r>
          </a:p>
          <a:p>
            <a:pPr lvl="1"/>
            <a:endParaRPr lang="ru-RU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8934430" y="1922759"/>
            <a:ext cx="1849093" cy="1248035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8777267" y="852902"/>
            <a:ext cx="2163418" cy="451049"/>
          </a:xfrm>
          <a:prstGeom prst="callout1">
            <a:avLst>
              <a:gd name="adj1" fmla="val 145365"/>
              <a:gd name="adj2" fmla="val 49924"/>
              <a:gd name="adj3" fmla="val 227285"/>
              <a:gd name="adj4" fmla="val 49801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05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283" y="3267928"/>
            <a:ext cx="4459705" cy="22057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463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latin typeface="+mj-lt"/>
              </a:rPr>
              <a:t>Fixed Cost (</a:t>
            </a:r>
            <a:r>
              <a:rPr lang="en-US" dirty="0" err="1">
                <a:latin typeface="+mj-lt"/>
              </a:rPr>
              <a:t>RnD</a:t>
            </a:r>
            <a:r>
              <a:rPr lang="en-US" dirty="0">
                <a:latin typeface="+mj-lt"/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Independent of volume (i.e., number of units made/sold)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Examples: design time and effort, mask generation, etc.</a:t>
            </a:r>
          </a:p>
          <a:p>
            <a:pPr marL="342900" indent="-342900"/>
            <a:r>
              <a:rPr lang="en-US" dirty="0">
                <a:latin typeface="+mj-lt"/>
              </a:rPr>
              <a:t>Variable Cost (manufacturing/production)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proportional to volume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Examples: silicon processing, packaging,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Most of these related to chip area</a:t>
            </a:r>
          </a:p>
          <a:p>
            <a:pPr marL="342900" indent="-342900"/>
            <a:r>
              <a:rPr lang="en-US" dirty="0">
                <a:latin typeface="+mj-lt"/>
              </a:rPr>
              <a:t>The larger chip size the large production cost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Less chips on one wafer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Larger probability of error</a:t>
            </a:r>
          </a:p>
          <a:p>
            <a:pPr lvl="1"/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587" y="1329198"/>
            <a:ext cx="1550795" cy="1651934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EFF0"/>
              </a:clrFrom>
              <a:clrTo>
                <a:srgbClr val="F8EFF0">
                  <a:alpha val="0"/>
                </a:srgbClr>
              </a:clrTo>
            </a:clrChange>
          </a:blip>
          <a:srcRect l="848"/>
          <a:stretch/>
        </p:blipFill>
        <p:spPr>
          <a:xfrm>
            <a:off x="8746760" y="3254878"/>
            <a:ext cx="2170451" cy="918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949" y="4447066"/>
            <a:ext cx="3744075" cy="12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 about?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The shortest answer is about </a:t>
            </a:r>
            <a:r>
              <a:rPr lang="en-US" i="1" dirty="0">
                <a:solidFill>
                  <a:srgbClr val="0070C0"/>
                </a:solidFill>
              </a:rPr>
              <a:t>Computer Architecture</a:t>
            </a:r>
          </a:p>
          <a:p>
            <a:pPr marL="342900" indent="-342900"/>
            <a:r>
              <a:rPr lang="en-US" dirty="0"/>
              <a:t>Computer architecture is </a:t>
            </a:r>
            <a:r>
              <a:rPr lang="en-US" i="1" dirty="0">
                <a:solidFill>
                  <a:srgbClr val="0070C0"/>
                </a:solidFill>
              </a:rPr>
              <a:t>the design of the abstraction layers </a:t>
            </a:r>
            <a:r>
              <a:rPr lang="en-US" dirty="0"/>
              <a:t>that allow us to implement information processing applications efficiently using available manufacturing technologies</a:t>
            </a:r>
            <a:endParaRPr lang="ru-RU" dirty="0"/>
          </a:p>
          <a:p>
            <a:pPr marL="342900" indent="-342900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0927" y="1825625"/>
            <a:ext cx="298498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Bef>
                <a:spcPct val="75000"/>
              </a:spcBef>
            </a:pPr>
            <a:r>
              <a:rPr lang="en-US" sz="2800" dirty="0"/>
              <a:t>Ok… but what is it?</a:t>
            </a:r>
            <a:endParaRPr lang="ru-RU" sz="28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582017" y="3696008"/>
            <a:ext cx="2829660" cy="485676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4582017" y="5867792"/>
            <a:ext cx="2829660" cy="485676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+mj-lt"/>
                <a:cs typeface="Arial" pitchFamily="34" charset="0"/>
              </a:rPr>
              <a:t>Physics</a:t>
            </a:r>
          </a:p>
        </p:txBody>
      </p:sp>
      <p:cxnSp>
        <p:nvCxnSpPr>
          <p:cNvPr id="14" name="Straight Arrow Connector 13"/>
          <p:cNvCxnSpPr>
            <a:stCxn id="12" idx="2"/>
            <a:endCxn id="13" idx="0"/>
          </p:cNvCxnSpPr>
          <p:nvPr/>
        </p:nvCxnSpPr>
        <p:spPr bwMode="auto">
          <a:xfrm>
            <a:off x="5996847" y="4181684"/>
            <a:ext cx="0" cy="168610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6474236" y="4670000"/>
            <a:ext cx="3827929" cy="79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200" b="1" i="1" dirty="0">
                <a:solidFill>
                  <a:srgbClr val="00B050"/>
                </a:solidFill>
                <a:latin typeface="+mj-lt"/>
              </a:rPr>
              <a:t>Decision: 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create many layers with standardized interfaces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1978402" y="4670000"/>
            <a:ext cx="3541057" cy="79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200" b="1" i="1" dirty="0">
                <a:solidFill>
                  <a:srgbClr val="FF0000"/>
                </a:solidFill>
                <a:latin typeface="+mj-lt"/>
              </a:rPr>
              <a:t>Issue: 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the gap is too large to cross it over in one step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339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3" grpId="0" animBg="1"/>
      <p:bldP spid="15" grpId="0" build="p"/>
      <p:bldP spid="16" grpId="0" build="p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and </a:t>
            </a:r>
            <a:r>
              <a:rPr lang="en-US" dirty="0" err="1"/>
              <a:t>uArch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603" y="6553200"/>
            <a:ext cx="554567" cy="304800"/>
          </a:xfr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070441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and uArch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solidFill>
                  <a:schemeClr val="accent1"/>
                </a:solidFill>
              </a:rPr>
              <a:t>Instruction Set Architecture (ISA)</a:t>
            </a:r>
            <a:r>
              <a:rPr lang="en-US" dirty="0"/>
              <a:t> is a precise definition of:</a:t>
            </a:r>
          </a:p>
          <a:p>
            <a:pPr marL="800100" lvl="1" indent="-342900"/>
            <a:r>
              <a:rPr lang="en-US" dirty="0"/>
              <a:t>computer instructions and features</a:t>
            </a:r>
          </a:p>
          <a:p>
            <a:pPr marL="800100" lvl="1" indent="-342900"/>
            <a:r>
              <a:rPr lang="en-US" dirty="0"/>
              <a:t>mechanisms like procedures, interrupt/exception handler, etc. </a:t>
            </a:r>
          </a:p>
          <a:p>
            <a:pPr marL="800100" lvl="1" indent="-342900"/>
            <a:r>
              <a:rPr lang="en-US" dirty="0"/>
              <a:t>some structures</a:t>
            </a:r>
          </a:p>
          <a:p>
            <a:pPr marL="342900" indent="-342900"/>
            <a:r>
              <a:rPr lang="en-US" dirty="0"/>
              <a:t>An agreement between a programmer and an engineer:</a:t>
            </a:r>
          </a:p>
          <a:p>
            <a:pPr marL="757238" lvl="2" indent="-342900"/>
            <a:r>
              <a:rPr lang="en-US" sz="2400" dirty="0"/>
              <a:t>It’s all programmer needs to program machine</a:t>
            </a:r>
          </a:p>
          <a:p>
            <a:pPr marL="757238" lvl="2" indent="-342900"/>
            <a:r>
              <a:rPr lang="en-US" sz="2400" dirty="0"/>
              <a:t>It’s all hardware designer needs to design machine</a:t>
            </a:r>
          </a:p>
          <a:p>
            <a:pPr marL="342900" indent="-342900"/>
            <a:r>
              <a:rPr lang="en-US" dirty="0">
                <a:solidFill>
                  <a:schemeClr val="accent1"/>
                </a:solidFill>
              </a:rPr>
              <a:t>Microarchitecture (</a:t>
            </a:r>
            <a:r>
              <a:rPr lang="en-US" dirty="0" err="1">
                <a:solidFill>
                  <a:schemeClr val="accent1"/>
                </a:solidFill>
              </a:rPr>
              <a:t>uArch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is Hardware implementation of ISA</a:t>
            </a:r>
          </a:p>
          <a:p>
            <a:pPr marL="800100" lvl="1" indent="-342900"/>
            <a:r>
              <a:rPr lang="en-US" dirty="0"/>
              <a:t>Organization and features of Hardware that support everything in ISA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230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and uArch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/>
            <a:r>
              <a:rPr lang="en-US" dirty="0"/>
              <a:t>What a typical </a:t>
            </a:r>
            <a:r>
              <a:rPr lang="en-US" dirty="0">
                <a:solidFill>
                  <a:schemeClr val="accent1"/>
                </a:solidFill>
              </a:rPr>
              <a:t>ISA</a:t>
            </a:r>
            <a:r>
              <a:rPr lang="en-US" dirty="0"/>
              <a:t> defines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Data Formats.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(Integer, Floating Point, Vector/Packed)</a:t>
            </a:r>
            <a:endParaRPr lang="en-US" dirty="0"/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Instructions.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(Operations, encoding,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Registers and Memory Organization.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Interrupts, exceptions, and traps.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Implementation-Dependent Features.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(Memory control, custom features.)</a:t>
            </a:r>
          </a:p>
          <a:p>
            <a:pPr marL="342900" indent="-342900">
              <a:lnSpc>
                <a:spcPct val="125000"/>
              </a:lnSpc>
            </a:pPr>
            <a:r>
              <a:rPr lang="en-US" dirty="0"/>
              <a:t>What a typical </a:t>
            </a:r>
            <a:r>
              <a:rPr lang="en-US" dirty="0">
                <a:solidFill>
                  <a:schemeClr val="accent1"/>
                </a:solidFill>
              </a:rPr>
              <a:t>uArch</a:t>
            </a:r>
            <a:r>
              <a:rPr lang="en-US" dirty="0"/>
              <a:t> defines </a:t>
            </a:r>
            <a:r>
              <a:rPr lang="en-US" dirty="0">
                <a:solidFill>
                  <a:srgbClr val="C00000"/>
                </a:solidFill>
              </a:rPr>
              <a:t>(not included into ISA)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Memory hierarchy organization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(caches, buses,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Pipeline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(forwarding, branch prediction,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Out-of-order executions … and many others.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35807" y="3272916"/>
            <a:ext cx="3164543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9868"/>
              <a:gd name="adj5" fmla="val -16146"/>
              <a:gd name="adj6" fmla="val -22304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the programmer-visible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3007" y="2672281"/>
            <a:ext cx="2556191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11027"/>
              <a:gd name="adj5" fmla="val 7113"/>
              <a:gd name="adj6" fmla="val -26087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they change the state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7349135" y="3041613"/>
            <a:ext cx="268943" cy="263134"/>
          </a:xfrm>
          <a:prstGeom prst="downArrow">
            <a:avLst>
              <a:gd name="adj1" fmla="val 46388"/>
              <a:gd name="adj2" fmla="val 46124"/>
            </a:avLst>
          </a:prstGeom>
          <a:solidFill>
            <a:schemeClr val="tx2">
              <a:lumMod val="60000"/>
              <a:lumOff val="4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6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2000" dirty="0"/>
              <a:t>An example of a </a:t>
            </a:r>
            <a:r>
              <a:rPr lang="en-US" sz="2000" i="1" dirty="0"/>
              <a:t>RISC</a:t>
            </a:r>
            <a:r>
              <a:rPr lang="en-US" sz="2000" dirty="0"/>
              <a:t> </a:t>
            </a:r>
            <a:r>
              <a:rPr lang="en-US" sz="2000" i="1" dirty="0"/>
              <a:t>ISA</a:t>
            </a:r>
            <a:r>
              <a:rPr lang="en-US" sz="2000" dirty="0"/>
              <a:t>.</a:t>
            </a:r>
          </a:p>
          <a:p>
            <a:pPr marL="757238" lvl="2" indent="-342900"/>
            <a:r>
              <a:rPr lang="en-US" sz="1800" dirty="0"/>
              <a:t>Designed for easy programming and implementation.</a:t>
            </a:r>
          </a:p>
          <a:p>
            <a:pPr marL="757238" lvl="2" indent="-342900"/>
            <a:r>
              <a:rPr lang="en-US" sz="1800" dirty="0"/>
              <a:t>Short and simple, but fast instructions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→ programs are larger than others, but IPC is higher.</a:t>
            </a:r>
          </a:p>
          <a:p>
            <a:pPr marL="342900" indent="-342900"/>
            <a:r>
              <a:rPr lang="en-US" sz="2000" dirty="0"/>
              <a:t>The main aim was to take advantages of pipelined execution</a:t>
            </a:r>
          </a:p>
          <a:p>
            <a:pPr marL="757238" lvl="2" indent="-342900"/>
            <a:r>
              <a:rPr lang="en-US" sz="1800" dirty="0"/>
              <a:t>Pipeline was not specified in ISA, but ISA developers tried to simplify its implementation in uArch.</a:t>
            </a:r>
          </a:p>
          <a:p>
            <a:pPr marL="342900" indent="-342900"/>
            <a:r>
              <a:rPr lang="en-US" sz="2000" dirty="0"/>
              <a:t>Implementations: </a:t>
            </a:r>
          </a:p>
          <a:p>
            <a:pPr marL="757238" lvl="2" indent="-342900"/>
            <a:r>
              <a:rPr lang="en-US" sz="1600" dirty="0"/>
              <a:t>The first one is R2000 (1986)</a:t>
            </a:r>
          </a:p>
          <a:p>
            <a:pPr marL="757238" lvl="2" indent="-342900"/>
            <a:r>
              <a:rPr lang="en-US" sz="1600" dirty="0"/>
              <a:t>Later: R3000A (PlayStation), VR4300 (Nintendo</a:t>
            </a:r>
            <a:r>
              <a:rPr lang="en-US" sz="1600" baseline="30000" dirty="0"/>
              <a:t>64</a:t>
            </a:r>
            <a:r>
              <a:rPr lang="en-US" sz="1600" dirty="0"/>
              <a:t>), R4000 (PSP), R5900 (PlayStation 2)</a:t>
            </a:r>
          </a:p>
          <a:p>
            <a:pPr marL="757238" lvl="2" indent="-342900"/>
            <a:r>
              <a:rPr lang="en-US" sz="1600" dirty="0"/>
              <a:t>Currently it is widely used in high-performance embedded systems, like </a:t>
            </a:r>
            <a:r>
              <a:rPr lang="en-US" sz="1600" dirty="0" err="1"/>
              <a:t>MobileEye</a:t>
            </a:r>
            <a:r>
              <a:rPr lang="en-US" sz="1600" dirty="0"/>
              <a:t>  </a:t>
            </a:r>
          </a:p>
          <a:p>
            <a:pPr marL="342900" indent="-342900"/>
            <a:r>
              <a:rPr lang="en-US" sz="2000" dirty="0"/>
              <a:t>One moment MIPS seemed to be overcome Intel IA-32...</a:t>
            </a:r>
          </a:p>
          <a:p>
            <a:pPr marL="800100" lvl="1" indent="-342900"/>
            <a:r>
              <a:rPr lang="en-US" sz="1600" dirty="0"/>
              <a:t>It didn’t happen because Intel’s </a:t>
            </a:r>
            <a:r>
              <a:rPr lang="en-US" sz="1600" dirty="0" err="1"/>
              <a:t>uArch</a:t>
            </a:r>
            <a:r>
              <a:rPr lang="en-US" sz="1600" dirty="0"/>
              <a:t> was significantly better and could compensate the drawback of IA-32</a:t>
            </a:r>
            <a:endParaRPr lang="en-US" sz="1600" dirty="0">
              <a:noFill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23</a:t>
            </a:fld>
            <a:endParaRPr lang="ru-RU"/>
          </a:p>
        </p:txBody>
      </p:sp>
      <p:pic>
        <p:nvPicPr>
          <p:cNvPr id="1036" name="Picture 12" descr="https://pbs.twimg.com/profile_images/923759278757888000/g70k-etL_400x4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82" b="38257"/>
          <a:stretch/>
        </p:blipFill>
        <p:spPr bwMode="auto">
          <a:xfrm>
            <a:off x="7769469" y="1423607"/>
            <a:ext cx="3810000" cy="100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396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RISC-V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i="1" dirty="0"/>
              <a:t>Pronounced “rick-five”</a:t>
            </a:r>
          </a:p>
          <a:p>
            <a:pPr marL="342900" indent="-342900"/>
            <a:r>
              <a:rPr lang="en-US" dirty="0"/>
              <a:t>Another example of a RISC processor</a:t>
            </a:r>
          </a:p>
          <a:p>
            <a:pPr marL="300038" lvl="1" indent="-342900"/>
            <a:r>
              <a:rPr lang="en-US" sz="2800" dirty="0"/>
              <a:t>Designed to fix MIPS design errors:</a:t>
            </a:r>
          </a:p>
          <a:p>
            <a:pPr marL="757238" lvl="2" indent="-342900"/>
            <a:r>
              <a:rPr lang="en-US" sz="2400" dirty="0"/>
              <a:t>Well-defined instruction subsets</a:t>
            </a:r>
          </a:p>
          <a:p>
            <a:pPr marL="757238" lvl="2" indent="-342900"/>
            <a:r>
              <a:rPr lang="en-US" sz="2400" dirty="0"/>
              <a:t>No obsolete instructions</a:t>
            </a:r>
          </a:p>
          <a:p>
            <a:pPr marL="757238" lvl="2" indent="-342900"/>
            <a:r>
              <a:rPr lang="en-US" sz="2400" dirty="0"/>
              <a:t>Royalty-free</a:t>
            </a:r>
          </a:p>
          <a:p>
            <a:pPr marL="300038" lvl="1" indent="-342900"/>
            <a:r>
              <a:rPr lang="en-US" sz="2800" dirty="0"/>
              <a:t>Implementations and toolchains are designed in universities</a:t>
            </a:r>
          </a:p>
          <a:p>
            <a:pPr marL="300038" lvl="1" indent="-342900"/>
            <a:r>
              <a:rPr lang="en-US" sz="2800" dirty="0"/>
              <a:t>Potentially #1 competitor to ARM in microcontroller markets</a:t>
            </a:r>
          </a:p>
          <a:p>
            <a:pPr marL="342900" indent="-342900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24</a:t>
            </a:fld>
            <a:endParaRPr lang="ru-RU"/>
          </a:p>
        </p:txBody>
      </p:sp>
      <p:pic>
        <p:nvPicPr>
          <p:cNvPr id="8" name="Picture 4" descr="https://www.androidheadlines.com/wp-content/uploads/2018/03/RISC-V-1600x90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9" t="38305" r="14001" b="38583"/>
          <a:stretch/>
        </p:blipFill>
        <p:spPr bwMode="auto">
          <a:xfrm>
            <a:off x="8137525" y="1457755"/>
            <a:ext cx="3327400" cy="60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889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IA-32 and x86-64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</a:t>
            </a:r>
            <a:r>
              <a:rPr lang="en-US" i="1" dirty="0"/>
              <a:t>CISC ISA</a:t>
            </a:r>
            <a:endParaRPr lang="en-US" dirty="0"/>
          </a:p>
          <a:p>
            <a:pPr lvl="1"/>
            <a:r>
              <a:rPr lang="en-US" dirty="0"/>
              <a:t>Designed for laconic code and simpler assembler programming</a:t>
            </a:r>
          </a:p>
          <a:p>
            <a:pPr lvl="1"/>
            <a:r>
              <a:rPr lang="en-US" dirty="0"/>
              <a:t>CISC advantages are not important now</a:t>
            </a:r>
          </a:p>
          <a:p>
            <a:r>
              <a:rPr lang="en-US" dirty="0"/>
              <a:t>Became de-facto standard in 90-2000s because of Intel CPU quality</a:t>
            </a:r>
          </a:p>
          <a:p>
            <a:r>
              <a:rPr lang="en-US" dirty="0"/>
              <a:t>Incrementally extensions: MMX, SSE, AVX etc.</a:t>
            </a:r>
          </a:p>
          <a:p>
            <a:r>
              <a:rPr lang="en-US" dirty="0"/>
              <a:t>Polished toolchains and documentation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1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In the memory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including data and program code is presented as binary numbers:</a:t>
            </a:r>
          </a:p>
          <a:p>
            <a:endParaRPr lang="en-US" dirty="0"/>
          </a:p>
          <a:p>
            <a:endParaRPr lang="en-US" sz="1400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Data representation:</a:t>
            </a:r>
          </a:p>
          <a:p>
            <a:pPr marL="757238" lvl="2" indent="-342900"/>
            <a:r>
              <a:rPr lang="en-US" dirty="0"/>
              <a:t>Sizes: 8-b Bytes, 16-b Half words, 32-b words,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64-b double words</a:t>
            </a:r>
          </a:p>
          <a:p>
            <a:pPr marL="757238" lvl="2" indent="-342900"/>
            <a:r>
              <a:rPr lang="en-US" dirty="0"/>
              <a:t>Formats: signed/unsigned integer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signed/unsigned floating point</a:t>
            </a:r>
            <a:endParaRPr lang="en-US" dirty="0"/>
          </a:p>
          <a:p>
            <a:pPr marL="757238" lvl="2" indent="-34290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936519" y="2755886"/>
            <a:ext cx="600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0000 0010 | 0011 0010 | 0100 0000 | 0010 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5526" y="3406186"/>
            <a:ext cx="266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add $t0, $s1, $s2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6417" y="3406186"/>
            <a:ext cx="14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0x2012620</a:t>
            </a:r>
          </a:p>
        </p:txBody>
      </p:sp>
      <p:sp>
        <p:nvSpPr>
          <p:cNvPr id="8" name="TextBox 7"/>
          <p:cNvSpPr txBox="1"/>
          <p:nvPr/>
        </p:nvSpPr>
        <p:spPr>
          <a:xfrm rot="18170133">
            <a:off x="4991243" y="2945902"/>
            <a:ext cx="4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 rot="13195366">
            <a:off x="5883542" y="2980321"/>
            <a:ext cx="4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=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07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/>
                <a:r>
                  <a:rPr lang="en-US" sz="2200" dirty="0">
                    <a:solidFill>
                      <a:schemeClr val="accent1"/>
                    </a:solidFill>
                  </a:rPr>
                  <a:t>Memory (MEM)</a:t>
                </a:r>
                <a:r>
                  <a:rPr lang="en-US" sz="2200" dirty="0"/>
                  <a:t> is a concept of a storage for programs and their data</a:t>
                </a:r>
              </a:p>
              <a:p>
                <a:pPr marL="757238" lvl="2" indent="-342900"/>
                <a:r>
                  <a:rPr lang="en-US" dirty="0"/>
                  <a:t>It is a part of </a:t>
                </a:r>
                <a:r>
                  <a:rPr lang="en-US" dirty="0">
                    <a:solidFill>
                      <a:schemeClr val="accent1"/>
                    </a:solidFill>
                  </a:rPr>
                  <a:t>programmer-visible machine state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 (fully controlled by a programmer)</a:t>
                </a:r>
              </a:p>
              <a:p>
                <a:pPr marL="757238" lvl="2" indent="-342900"/>
                <a:r>
                  <a:rPr lang="en-US" dirty="0"/>
                  <a:t>It can be though as an linear array of Bytes.</a:t>
                </a:r>
              </a:p>
              <a:p>
                <a:pPr marL="757238" lvl="2" indent="-342900"/>
                <a:r>
                  <a:rPr lang="en-US" dirty="0"/>
                  <a:t>Data can be read or written into this storage using an index which is called </a:t>
                </a:r>
                <a:r>
                  <a:rPr lang="en-US" dirty="0">
                    <a:solidFill>
                      <a:schemeClr val="accent1"/>
                    </a:solidFill>
                  </a:rPr>
                  <a:t>memory address</a:t>
                </a:r>
                <a:r>
                  <a:rPr lang="en-US" dirty="0"/>
                  <a:t>.</a:t>
                </a:r>
              </a:p>
              <a:p>
                <a:pPr marL="757238" lvl="2" indent="-342900"/>
                <a:r>
                  <a:rPr lang="en-US" dirty="0"/>
                  <a:t>The size of the memory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Bytes, where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 is the maximal number of bits that can be encoded in a memory address.</a:t>
                </a:r>
              </a:p>
              <a:p>
                <a:pPr marL="757238" lvl="2" indent="-342900"/>
                <a:r>
                  <a:rPr lang="en-US" dirty="0"/>
                  <a:t>Usually, there is no separate memory for code or data. They are stored together in the same space.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160" y="893884"/>
                <a:ext cx="8564880" cy="3372682"/>
              </a:xfrm>
              <a:blipFill rotWithShape="0">
                <a:blip r:embed="rId5"/>
                <a:stretch>
                  <a:fillRect l="-1851" t="-2893" r="-498" b="-47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27</a:t>
            </a:fld>
            <a:endParaRPr lang="ru-RU"/>
          </a:p>
        </p:txBody>
      </p:sp>
      <p:sp>
        <p:nvSpPr>
          <p:cNvPr id="4" name="Rectangle 3"/>
          <p:cNvSpPr/>
          <p:nvPr/>
        </p:nvSpPr>
        <p:spPr bwMode="auto">
          <a:xfrm>
            <a:off x="2409825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latin typeface="Consolas" pitchFamily="49" charset="0"/>
                <a:cs typeface="Consolas" pitchFamily="49" charset="0"/>
              </a:rPr>
              <a:t>00100100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38513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67201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24689" y="5229224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939089" y="522874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839201" y="522874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53114" y="4918025"/>
            <a:ext cx="500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126245" y="5857876"/>
            <a:ext cx="1505156" cy="383615"/>
            <a:chOff x="602245" y="5857875"/>
            <a:chExt cx="1505156" cy="383615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885825" y="5857875"/>
              <a:ext cx="928688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02245" y="5872158"/>
              <a:ext cx="1505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bits = 1 Byte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58982" y="4545573"/>
            <a:ext cx="314510" cy="665348"/>
            <a:chOff x="734982" y="4545573"/>
            <a:chExt cx="314510" cy="66534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85825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734982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87670" y="4545573"/>
            <a:ext cx="314510" cy="665348"/>
            <a:chOff x="1663670" y="4545573"/>
            <a:chExt cx="314510" cy="66534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1814513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663670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116358" y="4545573"/>
            <a:ext cx="314510" cy="665348"/>
            <a:chOff x="2592358" y="4545573"/>
            <a:chExt cx="314510" cy="665348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2743201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592358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9527" y="4545574"/>
            <a:ext cx="786369" cy="683651"/>
            <a:chOff x="5135526" y="4545573"/>
            <a:chExt cx="786369" cy="683651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5500689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7573927" y="4545574"/>
            <a:ext cx="786369" cy="683651"/>
            <a:chOff x="6049926" y="4545573"/>
            <a:chExt cx="786369" cy="683651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6400803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8614823" y="4545574"/>
            <a:ext cx="541110" cy="683651"/>
            <a:chOff x="7090823" y="4545573"/>
            <a:chExt cx="541110" cy="683651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7315204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7629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and Little 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5"/>
            <a:ext cx="10515600" cy="4609322"/>
          </a:xfrm>
        </p:spPr>
        <p:txBody>
          <a:bodyPr>
            <a:normAutofit/>
          </a:bodyPr>
          <a:lstStyle/>
          <a:p>
            <a:pPr marL="528638" lvl="1" indent="-342900"/>
            <a:r>
              <a:rPr lang="en-US" dirty="0"/>
              <a:t>Historically numbers are being written from the right to the left (the most significant digit is on the right):</a:t>
            </a:r>
          </a:p>
          <a:p>
            <a:endParaRPr lang="en-US" dirty="0"/>
          </a:p>
          <a:p>
            <a:endParaRPr lang="en-US" sz="600" dirty="0"/>
          </a:p>
          <a:p>
            <a:pPr marL="528638" lvl="1" indent="-342900"/>
            <a:r>
              <a:rPr lang="en-US" dirty="0"/>
              <a:t>However, we enumerate elements in an array (and most other things) from the left to the right:</a:t>
            </a:r>
          </a:p>
          <a:p>
            <a:pPr marL="342900" indent="-342900"/>
            <a:endParaRPr lang="en-US" dirty="0"/>
          </a:p>
          <a:p>
            <a:pPr lvl="1" indent="0">
              <a:buNone/>
            </a:pPr>
            <a:endParaRPr lang="en-US" sz="2800" dirty="0"/>
          </a:p>
          <a:p>
            <a:pPr lvl="1" indent="0">
              <a:buNone/>
            </a:pPr>
            <a:endParaRPr lang="en-US" sz="500" dirty="0"/>
          </a:p>
          <a:p>
            <a:pPr marL="528638" lvl="1" indent="-342900"/>
            <a:endParaRPr lang="en-US" dirty="0">
              <a:solidFill>
                <a:schemeClr val="accent1"/>
              </a:solidFill>
            </a:endParaRPr>
          </a:p>
          <a:p>
            <a:pPr marL="528638" lvl="1" indent="-342900"/>
            <a:r>
              <a:rPr lang="en-US" dirty="0">
                <a:solidFill>
                  <a:schemeClr val="accent1"/>
                </a:solidFill>
              </a:rPr>
              <a:t>The question: </a:t>
            </a:r>
            <a:r>
              <a:rPr lang="en-US" dirty="0"/>
              <a:t>if we put an value of two bytes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(e.g. 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256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/>
              <a:t>at the beginning of the array where the most significant byte will be? In element  0 or element 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1400" y="2279227"/>
                <a:ext cx="49072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Decimal 537 = </a:t>
                </a:r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279227"/>
                <a:ext cx="4907280" cy="381451"/>
              </a:xfrm>
              <a:prstGeom prst="rect">
                <a:avLst/>
              </a:prstGeom>
              <a:blipFill rotWithShape="0">
                <a:blip r:embed="rId3"/>
                <a:stretch>
                  <a:fillRect l="-1118" t="-4839" b="-27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2679430"/>
                <a:ext cx="587248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Binary 1101 = </a:t>
                </a:r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679430"/>
                <a:ext cx="5872480" cy="381451"/>
              </a:xfrm>
              <a:prstGeom prst="rect">
                <a:avLst/>
              </a:prstGeom>
              <a:blipFill rotWithShape="0">
                <a:blip r:embed="rId4"/>
                <a:stretch>
                  <a:fillRect l="-935" t="-4839" b="-27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2612390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41078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469766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227254" y="4572722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141654" y="4572246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041766" y="4572246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5679" y="4261523"/>
            <a:ext cx="500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61547" y="3889071"/>
            <a:ext cx="314510" cy="665348"/>
            <a:chOff x="734982" y="4545573"/>
            <a:chExt cx="314510" cy="665348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885825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734982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90235" y="3889071"/>
            <a:ext cx="314510" cy="665348"/>
            <a:chOff x="1663670" y="4545573"/>
            <a:chExt cx="314510" cy="66534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1814513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663670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18923" y="3889071"/>
            <a:ext cx="314510" cy="665348"/>
            <a:chOff x="2592358" y="4545573"/>
            <a:chExt cx="314510" cy="665348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2743201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2592358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62092" y="3889072"/>
            <a:ext cx="786369" cy="683651"/>
            <a:chOff x="5135526" y="4545573"/>
            <a:chExt cx="786369" cy="683651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5500689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7776492" y="3889072"/>
            <a:ext cx="786369" cy="683651"/>
            <a:chOff x="6049926" y="4545573"/>
            <a:chExt cx="786369" cy="683651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>
              <a:off x="6400803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8817388" y="3889072"/>
            <a:ext cx="541110" cy="683651"/>
            <a:chOff x="7090823" y="4545573"/>
            <a:chExt cx="541110" cy="683651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7315204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33630" y="2286540"/>
                <a:ext cx="49072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Decimal 537 = 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30" y="2286540"/>
                <a:ext cx="4907280" cy="381451"/>
              </a:xfrm>
              <a:prstGeom prst="rect">
                <a:avLst/>
              </a:prstGeom>
              <a:blipFill rotWithShape="0">
                <a:blip r:embed="rId10"/>
                <a:stretch>
                  <a:fillRect l="-994" t="-3175" b="-25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33630" y="2634012"/>
                <a:ext cx="58724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Binary 1101 =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30" y="2634012"/>
                <a:ext cx="5872480" cy="381451"/>
              </a:xfrm>
              <a:prstGeom prst="rect">
                <a:avLst/>
              </a:prstGeom>
              <a:blipFill rotWithShape="0">
                <a:blip r:embed="rId11"/>
                <a:stretch>
                  <a:fillRect l="-831" t="-3175" b="-25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99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33" grpId="0" animBg="1"/>
      <p:bldP spid="34" grpId="0" animBg="1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and Little 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429"/>
            <a:ext cx="10515600" cy="4128707"/>
          </a:xfrm>
        </p:spPr>
        <p:txBody>
          <a:bodyPr>
            <a:normAutofit/>
          </a:bodyPr>
          <a:lstStyle/>
          <a:p>
            <a:pPr marL="528638" lvl="1" indent="-342900"/>
            <a:r>
              <a:rPr lang="en-US" dirty="0">
                <a:solidFill>
                  <a:schemeClr val="accent1"/>
                </a:solidFill>
              </a:rPr>
              <a:t>The answer:  </a:t>
            </a:r>
            <a:r>
              <a:rPr lang="en-US" dirty="0"/>
              <a:t>it depends on the </a:t>
            </a:r>
            <a:r>
              <a:rPr lang="en-US" i="1" dirty="0"/>
              <a:t>endianness </a:t>
            </a:r>
            <a:r>
              <a:rPr lang="en-US" dirty="0"/>
              <a:t>of the ISA</a:t>
            </a:r>
          </a:p>
          <a:p>
            <a:pPr marL="757238" lvl="2" indent="-342900"/>
            <a:endParaRPr lang="en-US" dirty="0"/>
          </a:p>
          <a:p>
            <a:endParaRPr lang="en-US" dirty="0"/>
          </a:p>
          <a:p>
            <a:endParaRPr lang="en-US" sz="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731275" y="2321206"/>
            <a:ext cx="644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 0000 0001 | 0000 0000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0" y="3814722"/>
            <a:ext cx="220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</a:rPr>
              <a:t>Big Endian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102878" y="3826425"/>
            <a:ext cx="199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Little Endian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5237638" y="2685632"/>
            <a:ext cx="583797" cy="465877"/>
            <a:chOff x="4052473" y="2251929"/>
            <a:chExt cx="583797" cy="465877"/>
          </a:xfrm>
        </p:grpSpPr>
        <p:sp>
          <p:nvSpPr>
            <p:cNvPr id="107" name="TextBox 106"/>
            <p:cNvSpPr txBox="1"/>
            <p:nvPr/>
          </p:nvSpPr>
          <p:spPr>
            <a:xfrm>
              <a:off x="4052473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108" name="Straight Arrow Connector 107"/>
            <p:cNvCxnSpPr>
              <a:stCxn id="107" idx="0"/>
            </p:cNvCxnSpPr>
            <p:nvPr/>
          </p:nvCxnSpPr>
          <p:spPr bwMode="auto">
            <a:xfrm flipH="1" flipV="1">
              <a:off x="4344371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6240692" y="2685632"/>
            <a:ext cx="583797" cy="465877"/>
            <a:chOff x="5055527" y="2251929"/>
            <a:chExt cx="583797" cy="465877"/>
          </a:xfrm>
        </p:grpSpPr>
        <p:sp>
          <p:nvSpPr>
            <p:cNvPr id="110" name="TextBox 109"/>
            <p:cNvSpPr txBox="1"/>
            <p:nvPr/>
          </p:nvSpPr>
          <p:spPr>
            <a:xfrm>
              <a:off x="5055527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111" name="Straight Arrow Connector 110"/>
            <p:cNvCxnSpPr>
              <a:stCxn id="110" idx="0"/>
            </p:cNvCxnSpPr>
            <p:nvPr/>
          </p:nvCxnSpPr>
          <p:spPr bwMode="auto">
            <a:xfrm flipH="1" flipV="1">
              <a:off x="5347425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1" name="Group 120"/>
          <p:cNvGrpSpPr/>
          <p:nvPr/>
        </p:nvGrpSpPr>
        <p:grpSpPr>
          <a:xfrm>
            <a:off x="6748659" y="2685632"/>
            <a:ext cx="583797" cy="465877"/>
            <a:chOff x="5563494" y="2251929"/>
            <a:chExt cx="583797" cy="465877"/>
          </a:xfrm>
        </p:grpSpPr>
        <p:sp>
          <p:nvSpPr>
            <p:cNvPr id="113" name="TextBox 112"/>
            <p:cNvSpPr txBox="1"/>
            <p:nvPr/>
          </p:nvSpPr>
          <p:spPr>
            <a:xfrm>
              <a:off x="5563494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114" name="Straight Arrow Connector 113"/>
            <p:cNvCxnSpPr>
              <a:stCxn id="113" idx="0"/>
            </p:cNvCxnSpPr>
            <p:nvPr/>
          </p:nvCxnSpPr>
          <p:spPr bwMode="auto">
            <a:xfrm flipH="1" flipV="1">
              <a:off x="5855392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7725701" y="2685632"/>
            <a:ext cx="583797" cy="465877"/>
            <a:chOff x="6540536" y="2251929"/>
            <a:chExt cx="583797" cy="465877"/>
          </a:xfrm>
        </p:grpSpPr>
        <p:sp>
          <p:nvSpPr>
            <p:cNvPr id="116" name="TextBox 115"/>
            <p:cNvSpPr txBox="1"/>
            <p:nvPr/>
          </p:nvSpPr>
          <p:spPr>
            <a:xfrm>
              <a:off x="6540536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117" name="Straight Arrow Connector 116"/>
            <p:cNvCxnSpPr>
              <a:stCxn id="116" idx="0"/>
            </p:cNvCxnSpPr>
            <p:nvPr/>
          </p:nvCxnSpPr>
          <p:spPr bwMode="auto">
            <a:xfrm flipH="1" flipV="1">
              <a:off x="6832434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23" name="TextBox 122"/>
          <p:cNvSpPr txBox="1"/>
          <p:nvPr/>
        </p:nvSpPr>
        <p:spPr>
          <a:xfrm>
            <a:off x="2729824" y="2318846"/>
            <a:ext cx="64498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Binary 0000 0001 | 0000 0000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29824" y="2318846"/>
            <a:ext cx="64498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Binary 0000 000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 0000 0000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4370" y="1865348"/>
            <a:ext cx="136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significant byte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7302" y="1865348"/>
            <a:ext cx="136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Least significant byte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081281" y="3489977"/>
            <a:ext cx="3543722" cy="1324853"/>
            <a:chOff x="457199" y="3591572"/>
            <a:chExt cx="3543722" cy="1324853"/>
          </a:xfrm>
        </p:grpSpPr>
        <p:sp>
          <p:nvSpPr>
            <p:cNvPr id="128" name="Rectangle 127"/>
            <p:cNvSpPr/>
            <p:nvPr/>
          </p:nvSpPr>
          <p:spPr bwMode="auto">
            <a:xfrm>
              <a:off x="63921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175978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80351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57199" y="3591572"/>
              <a:ext cx="314509" cy="802820"/>
              <a:chOff x="734982" y="4545573"/>
              <a:chExt cx="260654" cy="665348"/>
            </a:xfrm>
          </p:grpSpPr>
          <p:cxnSp>
            <p:nvCxnSpPr>
              <p:cNvPr id="150" name="Straight Arrow Connector 149"/>
              <p:cNvCxnSpPr/>
              <p:nvPr/>
            </p:nvCxnSpPr>
            <p:spPr bwMode="auto">
              <a:xfrm>
                <a:off x="885825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51" name="TextBox 150"/>
              <p:cNvSpPr txBox="1"/>
              <p:nvPr/>
            </p:nvSpPr>
            <p:spPr>
              <a:xfrm>
                <a:off x="734982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577767" y="3591572"/>
              <a:ext cx="314509" cy="802820"/>
              <a:chOff x="1663670" y="4545573"/>
              <a:chExt cx="260654" cy="665348"/>
            </a:xfrm>
          </p:grpSpPr>
          <p:cxnSp>
            <p:nvCxnSpPr>
              <p:cNvPr id="148" name="Straight Arrow Connector 147"/>
              <p:cNvCxnSpPr/>
              <p:nvPr/>
            </p:nvCxnSpPr>
            <p:spPr bwMode="auto">
              <a:xfrm>
                <a:off x="1814513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49" name="TextBox 148"/>
              <p:cNvSpPr txBox="1"/>
              <p:nvPr/>
            </p:nvSpPr>
            <p:spPr>
              <a:xfrm>
                <a:off x="1663670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2698336" y="3591572"/>
              <a:ext cx="314509" cy="802820"/>
              <a:chOff x="2592358" y="4545573"/>
              <a:chExt cx="260654" cy="665348"/>
            </a:xfrm>
          </p:grpSpPr>
          <p:cxnSp>
            <p:nvCxnSpPr>
              <p:cNvPr id="146" name="Straight Arrow Connector 145"/>
              <p:cNvCxnSpPr/>
              <p:nvPr/>
            </p:nvCxnSpPr>
            <p:spPr bwMode="auto">
              <a:xfrm>
                <a:off x="2743201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2592358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</p:grpSp>
      <p:sp>
        <p:nvSpPr>
          <p:cNvPr id="152" name="Rectangle 151"/>
          <p:cNvSpPr/>
          <p:nvPr/>
        </p:nvSpPr>
        <p:spPr bwMode="auto">
          <a:xfrm>
            <a:off x="2263358" y="4317755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382813" y="4314883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192775" y="4701256"/>
            <a:ext cx="583797" cy="623977"/>
            <a:chOff x="1195971" y="4307840"/>
            <a:chExt cx="583797" cy="623977"/>
          </a:xfrm>
        </p:grpSpPr>
        <p:sp>
          <p:nvSpPr>
            <p:cNvPr id="55" name="TextBox 54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4090799" y="4701256"/>
            <a:ext cx="583797" cy="623977"/>
            <a:chOff x="1195971" y="4307840"/>
            <a:chExt cx="583797" cy="623977"/>
          </a:xfrm>
        </p:grpSpPr>
        <p:sp>
          <p:nvSpPr>
            <p:cNvPr id="58" name="TextBox 57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2089992" y="4699692"/>
            <a:ext cx="583797" cy="623977"/>
            <a:chOff x="298703" y="4307840"/>
            <a:chExt cx="583797" cy="623977"/>
          </a:xfrm>
        </p:grpSpPr>
        <p:sp>
          <p:nvSpPr>
            <p:cNvPr id="47" name="TextBox 46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49" name="Straight Arrow Connector 48"/>
            <p:cNvCxnSpPr>
              <a:stCxn id="47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987260" y="4699692"/>
            <a:ext cx="583797" cy="623977"/>
            <a:chOff x="1195971" y="4307840"/>
            <a:chExt cx="583797" cy="623977"/>
          </a:xfrm>
        </p:grpSpPr>
        <p:sp>
          <p:nvSpPr>
            <p:cNvPr id="50" name="TextBox 49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54" name="Group 153"/>
          <p:cNvGrpSpPr/>
          <p:nvPr/>
        </p:nvGrpSpPr>
        <p:grpSpPr>
          <a:xfrm>
            <a:off x="6622166" y="3488783"/>
            <a:ext cx="3543722" cy="1324853"/>
            <a:chOff x="457199" y="3591572"/>
            <a:chExt cx="3543722" cy="1324853"/>
          </a:xfrm>
        </p:grpSpPr>
        <p:sp>
          <p:nvSpPr>
            <p:cNvPr id="155" name="Rectangle 154"/>
            <p:cNvSpPr/>
            <p:nvPr/>
          </p:nvSpPr>
          <p:spPr bwMode="auto">
            <a:xfrm>
              <a:off x="63921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75978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880351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457199" y="3591572"/>
              <a:ext cx="314509" cy="802820"/>
              <a:chOff x="734982" y="4545573"/>
              <a:chExt cx="260654" cy="665348"/>
            </a:xfrm>
          </p:grpSpPr>
          <p:cxnSp>
            <p:nvCxnSpPr>
              <p:cNvPr id="165" name="Straight Arrow Connector 164"/>
              <p:cNvCxnSpPr/>
              <p:nvPr/>
            </p:nvCxnSpPr>
            <p:spPr bwMode="auto">
              <a:xfrm>
                <a:off x="885825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6" name="TextBox 165"/>
              <p:cNvSpPr txBox="1"/>
              <p:nvPr/>
            </p:nvSpPr>
            <p:spPr>
              <a:xfrm>
                <a:off x="734982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577767" y="3591572"/>
              <a:ext cx="314509" cy="802820"/>
              <a:chOff x="1663670" y="4545573"/>
              <a:chExt cx="260654" cy="665348"/>
            </a:xfrm>
          </p:grpSpPr>
          <p:cxnSp>
            <p:nvCxnSpPr>
              <p:cNvPr id="163" name="Straight Arrow Connector 162"/>
              <p:cNvCxnSpPr/>
              <p:nvPr/>
            </p:nvCxnSpPr>
            <p:spPr bwMode="auto">
              <a:xfrm>
                <a:off x="1814513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4" name="TextBox 163"/>
              <p:cNvSpPr txBox="1"/>
              <p:nvPr/>
            </p:nvSpPr>
            <p:spPr>
              <a:xfrm>
                <a:off x="1663670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698336" y="3591572"/>
              <a:ext cx="314509" cy="802820"/>
              <a:chOff x="2592358" y="4545573"/>
              <a:chExt cx="260654" cy="665348"/>
            </a:xfrm>
          </p:grpSpPr>
          <p:cxnSp>
            <p:nvCxnSpPr>
              <p:cNvPr id="161" name="Straight Arrow Connector 160"/>
              <p:cNvCxnSpPr/>
              <p:nvPr/>
            </p:nvCxnSpPr>
            <p:spPr bwMode="auto">
              <a:xfrm>
                <a:off x="2743201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2" name="TextBox 161"/>
              <p:cNvSpPr txBox="1"/>
              <p:nvPr/>
            </p:nvSpPr>
            <p:spPr>
              <a:xfrm>
                <a:off x="2592358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</p:grpSp>
      <p:sp>
        <p:nvSpPr>
          <p:cNvPr id="167" name="Rectangle 166"/>
          <p:cNvSpPr/>
          <p:nvPr/>
        </p:nvSpPr>
        <p:spPr bwMode="auto">
          <a:xfrm>
            <a:off x="6804243" y="4316561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7923698" y="4313689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8631684" y="4700062"/>
            <a:ext cx="583797" cy="623977"/>
            <a:chOff x="1195971" y="4307840"/>
            <a:chExt cx="583797" cy="623977"/>
          </a:xfrm>
        </p:grpSpPr>
        <p:sp>
          <p:nvSpPr>
            <p:cNvPr id="173" name="TextBox 172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174" name="Straight Arrow Connector 173"/>
            <p:cNvCxnSpPr>
              <a:stCxn id="173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75" name="Group 174"/>
          <p:cNvGrpSpPr/>
          <p:nvPr/>
        </p:nvGrpSpPr>
        <p:grpSpPr>
          <a:xfrm>
            <a:off x="6630877" y="4698498"/>
            <a:ext cx="583797" cy="623977"/>
            <a:chOff x="298703" y="4307840"/>
            <a:chExt cx="583797" cy="623977"/>
          </a:xfrm>
        </p:grpSpPr>
        <p:sp>
          <p:nvSpPr>
            <p:cNvPr id="176" name="TextBox 175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177" name="Straight Arrow Connector 176"/>
            <p:cNvCxnSpPr>
              <a:stCxn id="176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7751440" y="4700062"/>
            <a:ext cx="583797" cy="623977"/>
            <a:chOff x="1195971" y="4307840"/>
            <a:chExt cx="583797" cy="623977"/>
          </a:xfrm>
        </p:grpSpPr>
        <p:sp>
          <p:nvSpPr>
            <p:cNvPr id="170" name="TextBox 169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171" name="Straight Arrow Connector 170"/>
            <p:cNvCxnSpPr>
              <a:stCxn id="170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78" name="Group 177"/>
          <p:cNvGrpSpPr/>
          <p:nvPr/>
        </p:nvGrpSpPr>
        <p:grpSpPr>
          <a:xfrm>
            <a:off x="7520525" y="4698498"/>
            <a:ext cx="583797" cy="623977"/>
            <a:chOff x="1195971" y="4307840"/>
            <a:chExt cx="583797" cy="623977"/>
          </a:xfrm>
        </p:grpSpPr>
        <p:sp>
          <p:nvSpPr>
            <p:cNvPr id="179" name="TextBox 178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180" name="Straight Arrow Connector 179"/>
            <p:cNvCxnSpPr>
              <a:stCxn id="179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82" name="Content Placeholder 2"/>
          <p:cNvSpPr txBox="1">
            <a:spLocks/>
          </p:cNvSpPr>
          <p:nvPr/>
        </p:nvSpPr>
        <p:spPr bwMode="auto">
          <a:xfrm>
            <a:off x="1007706" y="5524375"/>
            <a:ext cx="9226485" cy="6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28638" lvl="1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Most of the modern ISAs are little-endian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99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8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8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8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8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2" grpId="0"/>
      <p:bldP spid="73" grpId="0"/>
      <p:bldP spid="123" grpId="0" animBg="1"/>
      <p:bldP spid="124" grpId="0" animBg="1"/>
      <p:bldP spid="31" grpId="0"/>
      <p:bldP spid="32" grpId="0"/>
      <p:bldP spid="152" grpId="0"/>
      <p:bldP spid="153" grpId="0"/>
      <p:bldP spid="167" grpId="0"/>
      <p:bldP spid="168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1: Application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general tasks: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money accounting, text editing, music/video encoding, games etc.</a:t>
            </a:r>
          </a:p>
          <a:p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2290918"/>
            <a:ext cx="5633885" cy="3870320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992677" y="1908967"/>
            <a:ext cx="693374" cy="32612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Excel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2816942" y="1915692"/>
            <a:ext cx="1172298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err="1">
                <a:latin typeface="+mj-lt"/>
                <a:cs typeface="Arial" pitchFamily="34" charset="0"/>
              </a:rPr>
              <a:t>Overwatch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4081073" y="1915692"/>
            <a:ext cx="124473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Photoshop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33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55" grpId="0" animBg="1"/>
      <p:bldP spid="56" grpId="0" animBg="1"/>
      <p:bldP spid="57" grpId="0" animBg="1"/>
      <p:bldP spid="58" grpId="0" animBg="1"/>
    </p:bld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1"/>
                    </a:solidFill>
                  </a:rPr>
                  <a:t>Registers</a:t>
                </a:r>
                <a:r>
                  <a:rPr lang="en-US" sz="3200" dirty="0"/>
                  <a:t> are fast, but small </a:t>
                </a:r>
                <a:r>
                  <a:rPr lang="en-US" sz="3200" dirty="0">
                    <a:solidFill>
                      <a:schemeClr val="bg2">
                        <a:lumMod val="75000"/>
                      </a:schemeClr>
                    </a:solidFill>
                  </a:rPr>
                  <a:t>(vs. memory) </a:t>
                </a:r>
                <a:r>
                  <a:rPr lang="en-US" sz="3200" dirty="0"/>
                  <a:t>data cells</a:t>
                </a:r>
              </a:p>
              <a:p>
                <a:pPr marL="757238" lvl="2" indent="-342900"/>
                <a:r>
                  <a:rPr lang="en-US" sz="2400" dirty="0"/>
                  <a:t>A great amount of registers are included into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programmer-visible machine state </a:t>
                </a:r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(fully controlled by a programmer)</a:t>
                </a:r>
                <a:r>
                  <a:rPr lang="en-US" sz="2400" dirty="0"/>
                  <a:t>:</a:t>
                </a:r>
              </a:p>
              <a:p>
                <a:pPr marL="1104900" lvl="4" indent="-342900"/>
                <a:r>
                  <a:rPr lang="en-US" sz="2000" dirty="0"/>
                  <a:t>Program counter (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PC</a:t>
                </a:r>
                <a:r>
                  <a:rPr lang="en-US" sz="2000" dirty="0"/>
                  <a:t>) stores the address of the currently executed instruction</a:t>
                </a:r>
              </a:p>
              <a:p>
                <a:pPr marL="1104900" lvl="4" indent="-342900"/>
                <a:r>
                  <a:rPr lang="en-US" sz="2000" dirty="0"/>
                  <a:t>General Purpose Registers (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GPR</a:t>
                </a:r>
                <a:r>
                  <a:rPr lang="en-US" sz="2000" dirty="0"/>
                  <a:t>) is used to store intermediate calculations.</a:t>
                </a:r>
              </a:p>
              <a:p>
                <a:pPr marL="1104900" lvl="4" indent="-342900"/>
                <a:r>
                  <a:rPr lang="en-US" sz="2000" dirty="0"/>
                  <a:t>There are many examples of other registers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(Flags, Control Registers, etc.)</a:t>
                </a:r>
              </a:p>
              <a:p>
                <a:pPr marL="757238" lvl="2" indent="-342900"/>
                <a:r>
                  <a:rPr lang="en-US" sz="2400" dirty="0"/>
                  <a:t>The GPR can be thought as an array of elements indexed by numbers of registers encoded in instructions.</a:t>
                </a:r>
              </a:p>
              <a:p>
                <a:pPr marL="757238" lvl="2" indent="-342900"/>
                <a:r>
                  <a:rPr lang="en-US" sz="2400" dirty="0"/>
                  <a:t>In general, the maximum number of the GRP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, where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N</a:t>
                </a:r>
                <a:r>
                  <a:rPr lang="en-US" sz="2400" dirty="0"/>
                  <a:t> is the maximal number of bits that can be encoded in a instruction as a register number.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3097" b="-1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30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24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RISC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1112500" cy="4575175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b="1" dirty="0"/>
              <a:t>Move: </a:t>
            </a:r>
            <a:r>
              <a:rPr lang="en-US" sz="2400" dirty="0"/>
              <a:t>set a register to constant value or value of other register</a:t>
            </a:r>
          </a:p>
          <a:p>
            <a:pPr marL="342900" indent="-342900"/>
            <a:r>
              <a:rPr lang="en-US" sz="2400" b="1" dirty="0"/>
              <a:t>Load:</a:t>
            </a:r>
            <a:r>
              <a:rPr lang="en-US" sz="2400" dirty="0"/>
              <a:t> move a value from memory/IO to register</a:t>
            </a:r>
          </a:p>
          <a:p>
            <a:pPr marL="342900" indent="-342900"/>
            <a:r>
              <a:rPr lang="en-US" sz="2400" b="1" dirty="0"/>
              <a:t>Store:</a:t>
            </a:r>
            <a:r>
              <a:rPr lang="en-US" sz="2400" dirty="0"/>
              <a:t> move a value from register to memory/IO</a:t>
            </a:r>
            <a:endParaRPr lang="en-US" sz="2400" dirty="0">
              <a:solidFill>
                <a:schemeClr val="bg2"/>
              </a:solidFill>
            </a:endParaRPr>
          </a:p>
          <a:p>
            <a:pPr marL="342900" indent="-342900"/>
            <a:r>
              <a:rPr lang="en-US" sz="2400" b="1" dirty="0"/>
              <a:t>Arithmetic: </a:t>
            </a:r>
            <a:r>
              <a:rPr lang="en-US" sz="2400" dirty="0"/>
              <a:t>addition, subtraction, multiplication, division</a:t>
            </a:r>
          </a:p>
          <a:p>
            <a:pPr marL="342900" indent="-342900"/>
            <a:r>
              <a:rPr lang="en-US" sz="2400" b="1" dirty="0"/>
              <a:t>Logic:</a:t>
            </a:r>
            <a:r>
              <a:rPr lang="en-US" sz="2400" dirty="0"/>
              <a:t> conjunction, disjunction, negation, exclusive disjunction</a:t>
            </a:r>
          </a:p>
          <a:p>
            <a:pPr marL="342900" indent="-342900"/>
            <a:r>
              <a:rPr lang="en-US" sz="2400" b="1" dirty="0"/>
              <a:t>Comparison: </a:t>
            </a:r>
            <a:r>
              <a:rPr lang="en-US" sz="2400" dirty="0"/>
              <a:t>equal, not equal, less, greater, less than etc.</a:t>
            </a:r>
          </a:p>
          <a:p>
            <a:pPr marL="342900" indent="-342900"/>
            <a:r>
              <a:rPr lang="en-US" sz="2400" b="1" dirty="0"/>
              <a:t>Direct unconditional branch: </a:t>
            </a:r>
            <a:r>
              <a:rPr lang="en-US" sz="2400" dirty="0"/>
              <a:t>jump directly to some code</a:t>
            </a:r>
          </a:p>
          <a:p>
            <a:pPr marL="342900" indent="-342900"/>
            <a:r>
              <a:rPr lang="en-US" sz="2400" b="1" dirty="0"/>
              <a:t>Direct conditional branch: </a:t>
            </a:r>
            <a:r>
              <a:rPr lang="en-US" sz="2400" dirty="0"/>
              <a:t>jump to some code conditionally (if/then)</a:t>
            </a:r>
          </a:p>
          <a:p>
            <a:pPr marL="342900" indent="-342900"/>
            <a:r>
              <a:rPr lang="en-US" sz="2400" b="1" dirty="0"/>
              <a:t>Indirect branch: </a:t>
            </a:r>
            <a:r>
              <a:rPr lang="en-US" sz="2400" dirty="0"/>
              <a:t>read address from register and jump to it (switch/case, returns)</a:t>
            </a:r>
          </a:p>
          <a:p>
            <a:pPr marL="342900" indent="-342900"/>
            <a:r>
              <a:rPr lang="en-US" sz="2400" b="1" dirty="0"/>
              <a:t>System calls: </a:t>
            </a:r>
            <a:r>
              <a:rPr lang="en-US" sz="2400" dirty="0"/>
              <a:t>call for resource managements by OS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What a typical </a:t>
            </a:r>
            <a:r>
              <a:rPr lang="en-US" dirty="0">
                <a:solidFill>
                  <a:schemeClr val="accent1"/>
                </a:solidFill>
              </a:rPr>
              <a:t>ISA</a:t>
            </a:r>
            <a:r>
              <a:rPr lang="en-US" dirty="0"/>
              <a:t> defines: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Data Formats: bit width, endianness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Registers and memory organization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Instructions — ‘rules’ to change registers and memory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Interrupts, exceptions, system calls, and traps.</a:t>
            </a:r>
          </a:p>
          <a:p>
            <a:pPr marL="300038" lvl="1" indent="-342900">
              <a:lnSpc>
                <a:spcPct val="125000"/>
              </a:lnSpc>
            </a:pPr>
            <a:r>
              <a:rPr lang="en-US" dirty="0"/>
              <a:t>But what does </a:t>
            </a:r>
            <a:r>
              <a:rPr lang="en-US" dirty="0" err="1">
                <a:solidFill>
                  <a:schemeClr val="accent1"/>
                </a:solidFill>
              </a:rPr>
              <a:t>uArch</a:t>
            </a:r>
            <a:r>
              <a:rPr lang="en-US" dirty="0"/>
              <a:t> define?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We’ll discuss it as soon as we look to the lower CS levels — gates, circuits, physics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5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 by:</a:t>
            </a:r>
          </a:p>
          <a:p>
            <a:pPr marL="574675" indent="-342900"/>
            <a:r>
              <a:rPr lang="en-US" dirty="0" err="1">
                <a:hlinkClick r:id="rId2"/>
              </a:rPr>
              <a:t>Krste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Asanovic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(MIT/UCB), </a:t>
            </a:r>
            <a:r>
              <a:rPr lang="en-US" dirty="0">
                <a:hlinkClick r:id="rId3"/>
              </a:rPr>
              <a:t>CS152-L1</a:t>
            </a:r>
            <a:endParaRPr lang="en-US" dirty="0"/>
          </a:p>
          <a:p>
            <a:pPr marL="574675" indent="-342900"/>
            <a:r>
              <a:rPr lang="en-US" dirty="0">
                <a:hlinkClick r:id="rId4"/>
              </a:rPr>
              <a:t>David M. </a:t>
            </a:r>
            <a:r>
              <a:rPr lang="en-US" dirty="0" err="1">
                <a:hlinkClick r:id="rId4"/>
              </a:rPr>
              <a:t>Koppelman</a:t>
            </a:r>
            <a:r>
              <a:rPr lang="en-US" dirty="0"/>
              <a:t> (LSU), </a:t>
            </a:r>
            <a:r>
              <a:rPr lang="en-US" dirty="0">
                <a:hlinkClick r:id="rId5"/>
              </a:rPr>
              <a:t>EE4720-L1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8142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Computer Organization and Design: The Hardware/Software Interface, Patterson D.A., Hennessy J.L., 3rd Edition</a:t>
            </a:r>
            <a:r>
              <a:rPr lang="en-US" i="1" dirty="0"/>
              <a:t> (</a:t>
            </a:r>
            <a:r>
              <a:rPr lang="en-US" i="1" dirty="0" err="1"/>
              <a:t>Eng</a:t>
            </a:r>
            <a:r>
              <a:rPr lang="en-US" i="1" dirty="0"/>
              <a:t>)</a:t>
            </a:r>
            <a:r>
              <a:rPr lang="en-US" dirty="0"/>
              <a:t> — the main book for this course. It contains all that you need to know about the computer architecture and MIPS ISA.</a:t>
            </a:r>
          </a:p>
          <a:p>
            <a:r>
              <a:rPr lang="en-US" i="1" dirty="0">
                <a:hlinkClick r:id="rId3"/>
              </a:rPr>
              <a:t>Computer Architecture: A Quantitative Approach, Hennessy J.L., Patterson D.A., 4th Edition</a:t>
            </a:r>
            <a:r>
              <a:rPr lang="en-US" dirty="0"/>
              <a:t> — the classic book about state-of-the-art high-performance computing microarchitectures.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603" y="6553200"/>
            <a:ext cx="554567" cy="304800"/>
          </a:xfr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35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7389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2: Algorithms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High-level math methods to perform the task: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quick sort, search in graphs, compression,  signal encoding etc.</a:t>
            </a:r>
            <a:endParaRPr lang="ru-RU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2781858"/>
            <a:ext cx="5633885" cy="3379380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942129" y="2358173"/>
            <a:ext cx="693374" cy="32612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JPEG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2746520" y="2370373"/>
            <a:ext cx="81908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LZ77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676463" y="2375337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Dijkstra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542309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591789" y="2375853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FFT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198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3: Programming language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Representation of algorithms in formal languages that can be translated to “machine language”</a:t>
            </a:r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3228991"/>
            <a:ext cx="5633885" cy="2910402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846204" y="2832578"/>
            <a:ext cx="81908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C++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720255" y="2832577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Java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1009007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579689" y="2832577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87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4: Operating system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Manages computer resources and provides common interface for user programs</a:t>
            </a:r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3695687"/>
            <a:ext cx="5633885" cy="244370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695202" y="3309057"/>
            <a:ext cx="81908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Linux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569253" y="3309056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FreeBSD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1475703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28687" y="3309056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Windows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07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5: Instruction Set Architecture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Definition of “machine language” (commands) and available hardware structures/mechanisms</a:t>
            </a:r>
            <a:endParaRPr lang="en-U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4181947"/>
            <a:ext cx="5633885" cy="1957445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3246933" y="3775752"/>
            <a:ext cx="53455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x86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860678" y="3775751"/>
            <a:ext cx="549741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MIPS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194239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89605" y="3775751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RISC-V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0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6: Microarchitecture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High-level definition of hardware structures and operations: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caches, buses, registers, pipeline, etc.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4629080"/>
            <a:ext cx="5633885" cy="1510312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804177" y="4244119"/>
            <a:ext cx="741053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Core™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624415" y="4244119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Pentium®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2389531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611816" y="4244119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Atom®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75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6: Gates/RTL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Detailed definition of hardware: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floor plan, wires, signal distribution,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etc</a:t>
            </a:r>
            <a:endParaRPr lang="en-U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16.09.2019</a:t>
            </a:r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MIPT-V 2019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5095776"/>
            <a:ext cx="5633885" cy="104361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789351" y="4715036"/>
            <a:ext cx="741053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Latches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609589" y="4715036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Flip-flop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2875791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608395" y="4715060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Gate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5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17.6|1.3|42.2|19.1|39.3|38.2|4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4|2.4|8.9|1.7|7.4|3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5.6|51.9|58.5|168.8|102.4|240.8|80.1|66|213.1|17.6|8.1|7.2|20.9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1|5.6|115.7|100.1|117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41.2|24.6|29.3|6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|80.7|62.9|8.7|30.6|83.1|74.4|140.9|6.8|210.4|18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45.3|1.4|59.7|30.1|2.3|0.9|17|49.3|38|10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45.3|1.4|59.7|30.1|2.3|0.9|17|49.3|38|1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3.2|57|23.6|20.8|1.7|71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43.9|42.9|23.3|16.1|117.9|123.7|4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8.6|2|73.4|1.4|9|3.5|4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6.1|0.8|1.9|2.2|1.2|1.1|1|1.1|0.9|2.6|2.5|0.8|2.7|19.9|2.2|2|50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62.9|35|36.1|45.8|17.9|27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2.7|33.6|111.2|49.8|3.7|12.9|2.7|3.7|54.9|1.1|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1892</Words>
  <Application>Microsoft Office PowerPoint</Application>
  <PresentationFormat>Widescreen</PresentationFormat>
  <Paragraphs>505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ＭＳ Ｐゴシック</vt:lpstr>
      <vt:lpstr>Arial</vt:lpstr>
      <vt:lpstr>Calibri</vt:lpstr>
      <vt:lpstr>Calibri Light</vt:lpstr>
      <vt:lpstr>Cambria Math</vt:lpstr>
      <vt:lpstr>Consolas</vt:lpstr>
      <vt:lpstr>Neo Sans Intel</vt:lpstr>
      <vt:lpstr>Office Theme</vt:lpstr>
      <vt:lpstr>Layers of Computer Architecture. ISA and uArch</vt:lpstr>
      <vt:lpstr>What is this course about?</vt:lpstr>
      <vt:lpstr>Layer 1: Application</vt:lpstr>
      <vt:lpstr>Layer 2: Algorithms</vt:lpstr>
      <vt:lpstr>Layer 3: Programming language</vt:lpstr>
      <vt:lpstr>Layer 4: Operating system</vt:lpstr>
      <vt:lpstr>Layer 5: Instruction Set Architecture</vt:lpstr>
      <vt:lpstr>Layer 6: Microarchitecture</vt:lpstr>
      <vt:lpstr>Layer 6: Gates/RTL</vt:lpstr>
      <vt:lpstr>Layer 7: Circuits</vt:lpstr>
      <vt:lpstr>Layer 8: Physics</vt:lpstr>
      <vt:lpstr>Layers of Abstraction</vt:lpstr>
      <vt:lpstr>Course focus</vt:lpstr>
      <vt:lpstr>Performance, Power, Cost</vt:lpstr>
      <vt:lpstr>Basic Design Tradeoffs</vt:lpstr>
      <vt:lpstr>Performance</vt:lpstr>
      <vt:lpstr>Increasing Performance</vt:lpstr>
      <vt:lpstr>Power</vt:lpstr>
      <vt:lpstr>Cost</vt:lpstr>
      <vt:lpstr>ISA and uArch</vt:lpstr>
      <vt:lpstr>ISA and uArch</vt:lpstr>
      <vt:lpstr>ISA and uArch</vt:lpstr>
      <vt:lpstr>Example: MIPS</vt:lpstr>
      <vt:lpstr>Example: RISC-V</vt:lpstr>
      <vt:lpstr>Example: IA-32 and x86-64</vt:lpstr>
      <vt:lpstr>Data Formats</vt:lpstr>
      <vt:lpstr>Memory addressing </vt:lpstr>
      <vt:lpstr>Big and Little Endian</vt:lpstr>
      <vt:lpstr>Big and Little Endian</vt:lpstr>
      <vt:lpstr>Registers</vt:lpstr>
      <vt:lpstr>Basic RISC operations</vt:lpstr>
      <vt:lpstr>Summary</vt:lpstr>
      <vt:lpstr>Acknowledgements</vt:lpstr>
      <vt:lpstr>Literature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Пользователь Windows</cp:lastModifiedBy>
  <cp:revision>100</cp:revision>
  <dcterms:created xsi:type="dcterms:W3CDTF">2018-09-18T18:10:21Z</dcterms:created>
  <dcterms:modified xsi:type="dcterms:W3CDTF">2019-10-13T09:43:07Z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2019-09-16 15:20:22Z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