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7" r:id="rId2"/>
    <p:sldId id="350" r:id="rId3"/>
    <p:sldId id="289" r:id="rId4"/>
    <p:sldId id="290" r:id="rId5"/>
    <p:sldId id="291" r:id="rId6"/>
    <p:sldId id="34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14" r:id="rId23"/>
    <p:sldId id="310" r:id="rId24"/>
    <p:sldId id="311" r:id="rId25"/>
    <p:sldId id="312" r:id="rId26"/>
    <p:sldId id="313" r:id="rId27"/>
    <p:sldId id="349" r:id="rId28"/>
    <p:sldId id="315" r:id="rId29"/>
    <p:sldId id="31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232" autoAdjust="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5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docs.google.com/forms/d/e/1FAIpQLScfyHau2A6Gp-jd-r7p8DzGDFY3_lFKBAbBCXq9ddfWh_VV_w/viewform" TargetMode="External"/><Relationship Id="rId4" Type="http://schemas.openxmlformats.org/officeDocument/2006/relationships/hyperlink" Target="https://github.com/MIPT-ILab/mipt-mip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intel.com/jobs/2012/02/from-sand-to-silicon-the-making-of-a-chi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NULL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Integrated Circuits. CMOS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23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517776" y="1793390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3" y="838520"/>
            <a:ext cx="8228012" cy="1531300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electron hole</a:t>
            </a:r>
            <a:r>
              <a:rPr lang="en-US" sz="1800" dirty="0"/>
              <a:t> is the conceptual and mathematical opposite of an electron. The concept describes the lack of an electron at a position where one could exist in an atom or atomic lattice.</a:t>
            </a:r>
          </a:p>
          <a:p>
            <a:r>
              <a:rPr lang="en-US" sz="1800" i="1" dirty="0"/>
              <a:t>15-puzzle</a:t>
            </a:r>
            <a:r>
              <a:rPr lang="en-US" sz="1800" dirty="0"/>
              <a:t> game example: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16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38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51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8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9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1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5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47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7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60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8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82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10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82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691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25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47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60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6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17776" y="1801010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89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0846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55 L 0.08463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2.91667E-6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8295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8307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3 L 0.08424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3 C 0.00039 -0.04398 -0.00065 -0.09051 0.00065 -0.13541 C -2.08333E-6 -0.15902 0.00287 -0.15509 -0.00508 -0.15231 C -0.0069 -0.15277 -0.00885 -0.15301 -0.01067 -0.15347 C -0.01445 -0.15416 -0.02187 -0.15578 -0.02187 -0.15532 C -0.04388 -0.15416 -0.06679 -0.16041 -0.08802 -0.15231 C -0.09427 -0.15277 -0.10052 -0.15301 -0.10677 -0.15347 C -0.11406 -0.15393 -0.12838 -0.15578 -0.12838 -0.15532 C -0.13919 -0.15463 -0.16732 -0.14259 -0.16966 -0.15926 C -0.17005 -0.17824 -0.17213 -0.20139 -0.16849 -0.2199 C -0.16966 -0.24676 -0.17005 -0.26597 -0.17044 -0.2956 C -0.16927 -0.3074 -0.17135 -0.30208 -0.16614 -0.30208 C -0.13997 -0.30208 -0.11406 -0.30277 -0.08802 -0.30324 C -0.0832 -0.31736 -0.08724 -0.33495 -0.08554 -0.35069 C -0.08646 -0.38402 -0.08672 -0.41759 -0.0875 -0.45069 C -0.11927 -0.45023 -0.15117 -0.44768 -0.18294 -0.44953 C -0.19713 -0.45231 -0.21107 -0.45046 -0.22513 -0.44745 C -0.23567 -0.44838 -0.24232 -0.44953 -0.25338 -0.44953 " pathEditMode="relative" rAng="0" ptsTypes="AAAAAAAAAAAAAAAAA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5006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782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From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393402"/>
            <a:ext cx="9073988" cy="142599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Real physical 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to represent the presence or absence of these physical properties (signals) rather than a continuous range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82589" y="3352424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82589" y="4961768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82589" y="4106804"/>
            <a:ext cx="1844040" cy="43129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2589" y="4538096"/>
            <a:ext cx="1844040" cy="42976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6746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8607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4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8470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21004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4249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7437039" y="2816369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to he other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249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49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247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352" y="5825500"/>
            <a:ext cx="915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>
                <a:latin typeface="+mj-lt"/>
              </a:rPr>
              <a:t>describes two-stated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415059" y="379215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+mj-lt"/>
              </a:rPr>
              <a:t>X</a:t>
            </a:r>
            <a:endParaRPr lang="ru-RU" sz="16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  <p:bldP spid="27" grpId="0"/>
      <p:bldP spid="32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741363" lvl="2" indent="-327025">
              <a:spcBef>
                <a:spcPts val="600"/>
              </a:spcBef>
            </a:pPr>
            <a:r>
              <a:rPr lang="en-US" sz="1800" dirty="0"/>
              <a:t>The gate controls whether current can pass from source to drain or 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C -0.00338 0.00671 -0.00456 0.02245 0.00378 0.02592 C 0.01406 0.03032 0.02149 0.01528 0.025 0.0125 L 0.03359 0.00532 C 0.03698 0.00231 0.04388 0.0037 0.05534 0.00856 C 0.06263 0.01134 0.06836 0.02014 0.06511 0.02685 C 0.06172 0.03356 0.05052 0.03541 0.04323 0.03241 C 0.0319 0.02778 0.02865 0.0294 0.02878 0.025 L 0.03203 0.01041 C 0.03229 0.00602 0.02774 0.0037 0.01771 -0.0007 C 0.00899 -0.00394 0.00326 -0.00648 -1.04167E-6 2.22222E-6 Z " pathEditMode="relative" rAng="0" ptsTypes="AAAAAAAAAAA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4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43 -0.00023 C -0.00729 0.00972 -0.03451 0.02662 -0.02734 0.03194 C -0.01862 0.03819 -0.00521 0.04792 -0.00078 0.04699 L 0.01016 0.04653 C 0.01432 0.04398 0.02891 0.00301 0.03867 0.00995 C 0.04479 0.01435 0.04622 0.03217 0.04336 0.0419 C 0.04049 0.05185 0.03411 0.05833 0.02786 0.05393 C 0.01823 0.04699 0.01992 0.04305 0.02005 0.0368 L 0.02279 0.01504 C 0.02305 0.00879 0.02096 -0.0007 0.01237 -0.00695 C 0.00495 -0.01181 -0.00169 -0.00996 -0.00443 -0.00023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29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3 -0.01065 0.02174 -0.01921 0.0181 -0.03218 C 0.01055 -0.04236 0.00039 -0.04861 -0.00482 -0.04769 L -0.01771 -0.04722 C -0.02279 -0.04468 -0.04492 0.0044 -0.05625 -0.00208 C -0.06354 -0.00694 -0.06732 -0.02685 -0.06367 -0.03681 C -0.06081 -0.04653 -0.05 -0.04861 -0.0431 -0.04444 C -0.03177 -0.03704 -0.03034 -0.03657 -0.0306 -0.03032 L -0.03268 -0.01574 C -0.03242 -0.00949 -0.03034 0 -0.02031 0.00625 C -0.01159 0.01111 -0.00352 0.00903 -0.00052 -0.00046 Z " pathEditMode="relative" rAng="0" ptsTypes="AAAAAAAAA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192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93 C -0.00351 0.0081 -0.00468 0.02916 0.00365 0.03402 C 0.01394 0.03981 0.02136 0.01967 0.02487 0.01597 L 0.03347 0.00625 C 0.03685 0.00208 0.04375 0.00416 0.05521 0.01041 C 0.0625 0.01435 0.06823 0.02615 0.06498 0.03518 C 0.06159 0.04421 0.05039 0.04652 0.0431 0.04259 C 0.03177 0.03634 0.02852 0.03842 0.02865 0.03287 L 0.0319 0.01296 C 0.03216 0.0074 0.02761 0.00393 0.01758 -0.00186 C 0.00886 -0.00625 0.00313 -0.00973 -0.00013 -0.00093 Z " pathEditMode="relative" rAng="0" ptsTypes="AAAAAAAAAAA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96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0.00139 C -0.00234 0.0074 -0.02435 0.02199 -0.01862 0.02662 C -0.01146 0.03217 -0.00065 0.04074 0.003 0.03981 L 0.01185 0.03935 C 0.01524 0.03727 0.02709 0.00139 0.03503 0.00764 C 0.03998 0.01134 0.04115 0.02685 0.03893 0.03541 C 0.03646 0.04398 0.03125 0.04977 0.02617 0.04583 C 0.01849 0.03981 0.01979 0.03634 0.01992 0.03102 L 0.02214 0.01203 C 0.02227 0.00648 0.02057 -0.00162 0.01367 -0.00718 C 0.00768 -0.01135 0.00235 -0.00973 -1.875E-6 -0.00139 Z " pathEditMode="relative" rAng="0" ptsTypes="AAAAAAAAA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01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46 C 0.00182 -0.01065 0.02057 -0.01921 0.01706 -0.03218 C 0.00951 -0.04236 -0.00052 -0.04861 -0.0056 -0.04769 L -0.01836 -0.04722 C -0.02344 -0.04468 -0.04518 0.0044 -0.05638 -0.00209 C -0.06367 -0.00695 -0.06732 -0.02685 -0.0638 -0.03681 C -0.06094 -0.04653 -0.05026 -0.04861 -0.04349 -0.04445 C -0.03229 -0.03704 -0.03086 -0.03658 -0.03112 -0.03033 L -0.0332 -0.01574 C -0.03294 -0.00949 -0.03086 1.85185E-6 -0.02096 0.00625 C -0.01237 0.01111 -0.00429 0.00903 -0.00143 -0.00046 Z " pathEditMode="relative" rAng="0" ptsTypes="AAAAAAAAAAA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9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C -0.00351 0.00973 -0.02969 0.02778 -0.02135 0.03311 C -0.01107 0.03936 0.01888 0.03496 0.0224 0.03079 L 0.05143 0.00787 C 0.05469 0.00324 0.07435 -0.02801 0.08581 -0.02106 C 0.0931 -0.01666 0.1168 -0.03796 0.12695 -0.03055 C 0.13906 -0.02245 0.16029 0.0301 0.153 0.0257 C 0.14362 0.03542 0.03685 0.04167 0.03698 0.03542 L 0.0319 0.01505 C 0.03034 0.00903 0.0405 -0.01898 0.03802 -0.02176 C 0.03555 -0.02453 0.02344 0.00186 0.01758 -0.00115 C 0.01393 0.00209 0.00534 -0.03981 0.00248 -0.03958 C -0.00052 -0.03935 0.00039 -0.00833 -0.00013 -0.00023 Z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24 C -0.0056 0.00972 -0.00443 0.02083 0.00247 0.02615 C 0.0108 0.0324 0.01276 0.03495 0.01562 0.03078 L 0.03932 0.00787 C 0.04205 0.00324 0.06067 -0.04723 0.07005 -0.04028 C 0.07604 -0.03588 0.10117 -0.05556 0.10937 -0.04815 C 0.11771 -0.04931 0.13919 -0.07176 0.14127 -0.05949 C 0.14388 -0.05487 0.12591 -0.03357 0.12565 -0.02084 C 0.12539 -0.00811 0.14297 0.0125 0.13919 0.01713 C 0.1362 0.025 0.11575 0.00463 0.10221 0.00671 C 0.0888 0.00879 0.06901 0.02708 0.05794 0.02916 L 0.03567 0.01898 C 0.03437 0.01296 0.03086 -0.01158 0.02838 -0.02176 C 0.02591 -0.03195 0.02851 -0.04028 0.02161 -0.04213 C 0.01862 -0.03889 -0.00951 -0.04028 -0.01367 -0.03334 C -0.01771 -0.02639 -0.00521 -0.00718 -0.00287 -0.00024 Z " pathEditMode="relative" rAng="0" ptsTypes="AAAAAAAAAAAAAAAA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50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0.00023 C 0.00104 0.01042 0.00677 0.01898 0.01576 0.01736 C 0.02708 0.01574 0.03008 0.01574 0.03138 0.00949 L 0.03919 -0.04398 C 0.04024 -0.05023 0.04623 -0.09514 0.05873 -0.09791 C 0.06667 -0.09907 0.08438 -0.13796 0.09597 -0.13912 C 0.10417 -0.14745 0.09831 -0.11944 0.103 -0.11805 C 0.10768 -0.11666 0.12123 -0.1375 0.12396 -0.13009 C 0.12669 -0.12268 0.11263 -0.09166 0.11927 -0.07361 C 0.11966 -0.06481 0.17044 -0.0287 0.16302 -0.02129 C 0.1556 -0.01389 0.09232 -0.03125 0.07435 -0.02847 L 0.05417 -0.00509 C 0.05039 -0.00902 0.03112 -0.0368 0.02344 -0.04537 C 0.01576 -0.05393 0.01615 -0.06111 0.0082 -0.05671 C 0.00638 -0.05162 -0.02331 -0.02824 -0.02461 -0.01852 C -0.02604 -0.00926 -0.00534 -0.00416 -0.00013 0.00023 Z " pathEditMode="relative" rAng="0" ptsTypes="AAAAAAAAAAAAAAAA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8 -0.00903 0.00117 -0.02037 -0.00716 -0.02592 C -0.01719 -0.03287 -0.01992 -0.03449 -0.02331 -0.03032 L -0.04883 0.02917 C -0.05208 0.0331 -0.07825 0.04722 -0.08997 0.04028 C -0.097 0.03588 -0.11927 0.03935 -0.12956 0.03195 C -0.13971 0.0331 -0.16198 0.0412 -0.16667 0.03935 C -0.17135 0.0375 -0.1556 0.0375 -0.15781 0.02014 C -0.16002 0.00278 -0.1819 -0.0493 -0.18034 -0.06528 C -0.17695 -0.07292 -0.15937 -0.0794 -0.14831 -0.07523 C -0.14023 -0.07199 -0.14479 -0.05347 -0.13242 -0.04583 C -0.12018 -0.03819 -0.08867 -0.03125 -0.07461 -0.0294 L -0.04844 -0.03426 C -0.04687 -0.02824 -0.0418 0.0088 -0.03919 0.02153 C -0.03594 0.03449 -0.04414 0.03889 -0.0306 0.0419 C -0.02708 0.03912 0.03659 0.04722 0.04167 0.04028 C 0.04675 0.03333 0.00833 0.00857 -0.00052 0.00023 Z " pathEditMode="relative" rAng="0" ptsTypes="AAAAAAAAAAAAAAA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2411" y="4491469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298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92641" y="373998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75680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93032" y="4491467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75680" y="4491468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58325" y="4486389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75679" y="4496548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974"/>
            <a:ext cx="10208741" cy="108487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diffusion process creates the balancing field (Ed)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3083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4342438" y="313800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5945095" y="3206581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7525477" y="3206581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5935182" y="5764682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17386" y="2741760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23" y="274176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6177" y="274176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741" y="4705621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8041" y="476150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7525477" y="4888324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736081" y="4672116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909892" y="466703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6478992" y="460044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602835" y="4498871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85483" y="4498872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968128" y="4493793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785482" y="4503952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03544" y="4713025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17844" y="476890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4335280" y="4895728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545884" y="4679520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719695" y="467443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288795" y="460785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982411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1" y="402847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9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96296E-6 L 1.04167E-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2.96296E-6 L 2.5E-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001"/>
            <a:ext cx="10515600" cy="1000957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not connected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sz="2000" dirty="0"/>
              <a:t>or equal to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/>
              <a:t>there is not current through </a:t>
            </a:r>
            <a:r>
              <a:rPr lang="en-US" sz="2000" b="1" dirty="0"/>
              <a:t>the drain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/>
              <a:t>One of n-p junction is always closed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68331" y="4411111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95914" y="442007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8562" y="442007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28358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31015" y="3126223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511397" y="3126223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21102" y="5684324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03306" y="2661402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2643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1207" y="442007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6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3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778953" y="44306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61601" y="44306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44246" y="4422457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2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81218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8561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61600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09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4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33071" y="4712052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3230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1814057" y="5771273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</a:p>
        </p:txBody>
      </p:sp>
      <p:sp>
        <p:nvSpPr>
          <p:cNvPr id="59" name="Line Callout 2 (No Border) 58"/>
          <p:cNvSpPr/>
          <p:nvPr/>
        </p:nvSpPr>
        <p:spPr>
          <a:xfrm>
            <a:off x="6240614" y="5784503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9585" y="2380958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2408 L 4.375E-6 -4.07407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5"/>
            <a:ext cx="10406449" cy="1000957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equal to </a:t>
            </a:r>
            <a:r>
              <a:rPr lang="en-US" sz="2000" dirty="0" err="1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Logic 1</a:t>
            </a:r>
            <a:r>
              <a:rPr lang="en-US" sz="2000" dirty="0"/>
              <a:t>) then the transistor is open: the source value pass to 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current passes though the small channel created by the gate field </a:t>
            </a:r>
            <a:br>
              <a:rPr lang="en-US" sz="2000" dirty="0"/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(more detailed explanation is out of scope of our course)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56416" y="4541376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7037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49685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16443" y="318790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19100" y="3256488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499482" y="3256488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09187" y="5814589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91391" y="2791667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0728" y="279166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0182" y="279166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32330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83999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66647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49292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69303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6646" y="378988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49685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6416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7088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2206" y="40783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44832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21490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994653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6781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5935" y="4547534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5484904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22098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6495" y="3149287"/>
            <a:ext cx="127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800" baseline="-250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(==1)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3922" y="31492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533" y="31420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2300554" y="5906115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9187" y="503780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3.54167E-6 0.00694 0.00625 0.00648 0.01341 0.00648 C 0.01757 0.00601 0.02552 0.00439 0.02552 3.7037E-6 C 0.02539 -0.00417 0.02122 -0.00811 0.01263 -0.00811 C 0.0056 -0.00811 3.54167E-6 -0.00718 3.54167E-6 3.7037E-6 Z " pathEditMode="relative" rAng="0" ptsTypes="AAAAA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3.7037E-6 C 2.08333E-7 0.00694 0.00625 0.00648 0.01341 0.00648 C 0.01758 0.00601 0.02552 0.00439 0.02552 3.7037E-6 C 0.02539 -0.00417 0.02122 -0.00811 0.01263 -0.00811 C 0.0056 -0.00811 2.08333E-7 -0.00718 2.08333E-7 3.7037E-6 Z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MOSFET logical scheme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604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“closed”, transistor does not conduct</a:t>
            </a:r>
            <a:endParaRPr lang="ru-RU" dirty="0" err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6860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can conduct “0”</a:t>
            </a:r>
            <a:endParaRPr lang="ru-RU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8665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conducts “1”, but:</a:t>
            </a:r>
            <a:endParaRPr lang="ru-RU" dirty="0" err="1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43589" y="3855309"/>
            <a:ext cx="4381643" cy="2553478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1056673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801010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873641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927185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48046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6259742" y="4384671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61817" y="4788604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Voltage between source and gate is 0, so p-n is not fully “open”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8460"/>
              </p:ext>
            </p:extLst>
          </p:nvPr>
        </p:nvGraphicFramePr>
        <p:xfrm>
          <a:off x="4110115" y="137715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2340160" y="1325499"/>
            <a:ext cx="1546071" cy="1809343"/>
            <a:chOff x="9074875" y="3172029"/>
            <a:chExt cx="1546071" cy="1809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89" grpId="0"/>
      <p:bldP spid="121" grpId="0"/>
      <p:bldP spid="122" grpId="0"/>
      <p:bldP spid="11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Lectures: </a:t>
            </a:r>
            <a:r>
              <a:rPr lang="en-US" dirty="0">
                <a:hlinkClick r:id="rId3"/>
              </a:rPr>
              <a:t>https://mipt-ilab.github.io/mipt-mips/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https://github.com/MIPT-ILab/</a:t>
            </a:r>
            <a:r>
              <a:rPr lang="en-US">
                <a:hlinkClick r:id="rId4"/>
              </a:rPr>
              <a:t>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Form for participants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 – </a:t>
            </a:r>
            <a:r>
              <a:rPr lang="en-US" b="1" dirty="0"/>
              <a:t>please fill 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/>
              <a:t>CMOS</a:t>
            </a:r>
            <a:r>
              <a:rPr lang="en-US" dirty="0"/>
              <a:t>) is a technology for constructing integrated 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The main characteristics of CMOS devices is low static power consumption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There is no current in static state of the scheme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contain two complementary parts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One part consists of P-type transistors and is 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 other consists of N-type transistors and is 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When one part is turned on the other part is disabled (provides 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NAND Circuit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9288"/>
              </p:ext>
            </p:extLst>
          </p:nvPr>
        </p:nvGraphicFramePr>
        <p:xfrm>
          <a:off x="3093353" y="156010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76605" y="2056919"/>
            <a:ext cx="2316748" cy="710719"/>
            <a:chOff x="540611" y="499320"/>
            <a:chExt cx="2316748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40611" y="499320"/>
              <a:ext cx="623021" cy="369332"/>
              <a:chOff x="668627" y="718776"/>
              <a:chExt cx="623021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68627" y="718776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7023" y="840707"/>
              <a:ext cx="616609" cy="369332"/>
              <a:chOff x="675039" y="718776"/>
              <a:chExt cx="616609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75039" y="718776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36353" y="3604205"/>
            <a:ext cx="1353997" cy="2318018"/>
            <a:chOff x="895463" y="3549485"/>
            <a:chExt cx="1353997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18" cy="931001"/>
              <a:chOff x="8127402" y="3544048"/>
              <a:chExt cx="620362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4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39509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019469" y="1101610"/>
            <a:ext cx="2214759" cy="2185018"/>
            <a:chOff x="3378579" y="1046890"/>
            <a:chExt cx="2214759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V</a:t>
              </a:r>
              <a:r>
                <a:rPr lang="en-US" sz="1400" dirty="0" err="1">
                  <a:latin typeface="+mj-lt"/>
                </a:rPr>
                <a:t>cc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78579" y="192382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8936289" y="1101611"/>
            <a:ext cx="2214759" cy="4755131"/>
            <a:chOff x="6295399" y="1046890"/>
            <a:chExt cx="2214759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95399" y="1046890"/>
              <a:ext cx="2214759" cy="2855578"/>
              <a:chOff x="3378579" y="1046890"/>
              <a:chExt cx="2214759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78579" y="1923820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3950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3376005" y="599078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82844" y="599078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98825" y="59907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7858" y="172036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!(A&amp;B)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4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98337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984002" y="1386618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19903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02551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36865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19513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9904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380126" y="477862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7652405" y="477460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6621884" y="477460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7211079" y="500458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51552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8999814" y="22245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584161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5721365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54482" y="573713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6716621" y="573713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4492" y="24445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4303296" y="1307919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71784" y="467972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792738" y="33954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792118" y="4622985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MOSFET has some parasitic capacities...</a:t>
            </a:r>
            <a:endParaRPr lang="ru-RU" sz="2400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2031" y="5368813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 resistivity </a:t>
            </a:r>
            <a:endParaRPr lang="ru-RU" sz="2400" dirty="0" err="1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Time of charge or discharge can be calculated: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  <a:blipFill rotWithShape="0">
                <a:blip r:embed="rId2"/>
                <a:stretch>
                  <a:fillRect l="-1700" t="-2183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76198" y="1056416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220577" y="1462452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0183" y="1919440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93662" y="1933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+mj-lt"/>
              </a:rPr>
              <a:t>1</a:t>
            </a:r>
            <a:endParaRPr lang="en-US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32291" y="1394970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77709" y="418220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838199" y="1462638"/>
            <a:ext cx="8996566" cy="106421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in CMOS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7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00104 0.04259 L 0.16094 0.04259 L 0.16172 0.18078 L 0.16172 0.19328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0208 0.04259 L -0.16015 0.04259 L -0.16067 0.18079 L -0.16067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601 -1.11111E-6 L 0.06679 0.11227 L 0.20651 0.11227 L 0.20859 0.0037 L 0.297 0.0037 L 0.29778 0.32222 L 0.2832 0.3382 " pathEditMode="relative" rAng="0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2.70833E-6 0 L 0.06588 0 L 0.06653 0.11227 L 0.20599 0.11227 L 0.20807 0.0037 L 0.29622 0.0037 L 0.297 0.32222 L 0.30911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5685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3456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9265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4679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935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“How a CPU is made“</a:t>
            </a:r>
            <a:r>
              <a:rPr lang="en-US" dirty="0"/>
              <a:t> explains how integrated circuits (IC) are created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/>
              <a:t> shows the whole process shortly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Steps description: </a:t>
            </a:r>
            <a:r>
              <a:rPr lang="en-US" dirty="0">
                <a:hlinkClick r:id="rId4"/>
              </a:rPr>
              <a:t>From sand to silicon: the making of a chip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1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2417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Transistors are the fundamental building blocks for all digital 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The main advantage of transistors over other devices (i.e., vacuum tubes) is that they are:</a:t>
            </a:r>
          </a:p>
          <a:p>
            <a:pPr marL="757238" lvl="2" indent="-342900"/>
            <a:r>
              <a:rPr lang="en-US" sz="2200" dirty="0"/>
              <a:t>Very small </a:t>
            </a:r>
            <a:r>
              <a:rPr lang="en-US" dirty="0">
                <a:solidFill>
                  <a:schemeClr val="tx2"/>
                </a:solidFill>
              </a:rPr>
              <a:t>(~ 10nm)</a:t>
            </a:r>
          </a:p>
          <a:p>
            <a:pPr marL="757238" lvl="2" indent="-342900"/>
            <a:r>
              <a:rPr lang="en-US" sz="2200" dirty="0"/>
              <a:t>Reliable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(the 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vacuum tubes, had a tube failure on average every two days)</a:t>
            </a:r>
          </a:p>
          <a:p>
            <a:pPr marL="757238" lvl="2" indent="-342900"/>
            <a:r>
              <a:rPr lang="en-US" sz="2200" dirty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consume energy when the state is not changed)</a:t>
            </a:r>
          </a:p>
          <a:p>
            <a:pPr marL="757238" lvl="2" indent="-342900"/>
            <a:r>
              <a:rPr lang="en-US" sz="2200" dirty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6561538" y="3866299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7943680" y="3872731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7249048" y="2676911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70621" y="3395959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7379971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7953376" y="3353534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8073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7937515" y="4799081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72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757920" y="409584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6709163" y="4564520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00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8646795" y="4540347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7941325" y="2414021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8635576" y="2676390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8755381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9345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8056880" y="288680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274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7378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8077201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6024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Planar structure of silicon crystal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519680" y="2707934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Stick model of a silicon atom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963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Purified silicon</a:t>
              </a:r>
              <a:endParaRPr lang="ru-RU" dirty="0" err="1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53" y="826478"/>
            <a:ext cx="8464868" cy="963246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sz="2000" b="1" dirty="0"/>
              <a:t>Silicon</a:t>
            </a:r>
            <a:r>
              <a:rPr lang="en-US" sz="2000" dirty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</a:pPr>
            <a:r>
              <a:rPr lang="en-US" sz="2000" dirty="0"/>
              <a:t>It has four electrons in the outermost shell available for covalent chemical bonding:</a:t>
            </a:r>
            <a:endParaRPr lang="ru-RU" sz="2000" dirty="0"/>
          </a:p>
          <a:p>
            <a:pPr indent="233363"/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174389" y="1631348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14060" cy="561848"/>
                <a:chOff x="3686556" y="835152"/>
                <a:chExt cx="31406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14060" cy="561848"/>
                <a:chOff x="4091940" y="835152"/>
                <a:chExt cx="31406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10213" cy="561848"/>
                <a:chOff x="4091940" y="835152"/>
                <a:chExt cx="310213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102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Si (+14)</a:t>
              </a:r>
              <a:endParaRPr lang="ru-RU" sz="1600" dirty="0" err="1">
                <a:latin typeface="+mj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2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60" y="293032"/>
            <a:ext cx="8229600" cy="889000"/>
          </a:xfrm>
        </p:spPr>
        <p:txBody>
          <a:bodyPr/>
          <a:lstStyle/>
          <a:p>
            <a:pPr algn="ctr"/>
            <a:r>
              <a:rPr lang="en-US" dirty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50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Spontaneous electron-ion par creation </a:t>
              </a:r>
              <a:endParaRPr lang="ru-RU" sz="1600" dirty="0" err="1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38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5238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5042500" y="3103246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5044406" y="3112211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1939571" y="1045022"/>
            <a:ext cx="8464868" cy="963246"/>
          </a:xfrm>
        </p:spPr>
        <p:txBody>
          <a:bodyPr/>
          <a:lstStyle/>
          <a:p>
            <a:pPr marL="233363" indent="-233363"/>
            <a:r>
              <a:rPr lang="en-US" sz="2000" b="1" dirty="0"/>
              <a:t>Pure silicon is a semiconductor</a:t>
            </a:r>
            <a:r>
              <a:rPr lang="en-US" sz="2000" dirty="0"/>
              <a:t>: is doesn’t conduct strong electrical current, because it has few free charge carriers</a:t>
            </a:r>
            <a:endParaRPr lang="ru-RU" sz="20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935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/>
              <a:t>Silicon dioxide (SiO</a:t>
            </a:r>
            <a:r>
              <a:rPr lang="en-US" sz="2000" b="1" kern="0" baseline="-25000" dirty="0"/>
              <a:t>2</a:t>
            </a:r>
            <a:r>
              <a:rPr lang="en-US" sz="2000" b="1" kern="0" dirty="0"/>
              <a:t>) is an insulator</a:t>
            </a:r>
            <a:r>
              <a:rPr lang="en-US" sz="2000" kern="0" dirty="0"/>
              <a:t>: sand doesn’t conduct any electrical current.</a:t>
            </a:r>
            <a:endParaRPr lang="ru-RU" sz="2000" kern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BED46-9FF5-4CAE-9EB3-B10149730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796" y="2225484"/>
            <a:ext cx="335090" cy="53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48741" y="1008609"/>
            <a:ext cx="4608272" cy="51698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17341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44456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N-type semiconductor (Si doped by P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1209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22547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45221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105457" y="29868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5916" y="38855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69971" y="43041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346534" y="2823913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4161333" y="310819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43652" y="3447995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 (+15)</a:t>
              </a:r>
              <a:endParaRPr lang="ru-RU" sz="2000" dirty="0" err="1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72694" y="3717993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5187493" y="400227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3147228" y="4176596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3895117" y="4536823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N-type Doping</a:t>
            </a:r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4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973 C -0.01041 -0.00347 0.00156 -0.00972 0.00729 -0.01759 C 0.01341 -0.02546 0.02097 -0.03842 0.028 -0.03819 L 0.04492 -0.00833 C 0.05013 0.00047 0.06341 0.00024 0.05886 0.01598 C 0.05925 0.02524 0.05143 0.02963 0.04531 0.03727 C 0.03946 0.04514 0.03177 0.06922 0.02253 0.06297 C 0.01628 0.06551 0.00326 0.0669 -0.00169 0.05811 C -0.00664 0.05371 -0.01562 0.04375 -0.01653 0.03565 C -0.01771 0.02755 -0.01002 0.01852 -0.00768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0.00023 C -0.00313 -0.01297 0.00885 -0.01922 0.01458 -0.02709 C 0.0207 -0.03496 0.02825 -0.04792 0.03528 -0.04769 L 0.05221 -0.01783 C 0.05742 -0.00903 0.0707 -0.00926 0.06614 0.00648 C 0.06653 0.01574 0.05872 0.02014 0.0526 0.02778 C 0.04674 0.03565 0.03906 0.05972 0.02981 0.05347 C 0.02356 0.05602 0.01054 0.05741 0.0056 0.04861 C 0.00065 0.04421 -0.00834 0.03426 -0.00925 0.02616 C -0.01042 0.01805 -0.00274 0.00903 -0.00039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3 0.00023 C 0.00364 -0.01112 -0.00625 -0.01875 -0.01081 -0.02662 C -0.01537 -0.0345 -0.0211 -0.04723 -0.02735 -0.04838 L -0.04519 -0.02477 C -0.05091 -0.01783 -0.0625 -0.02014 -0.06003 -0.00533 C -0.0612 0.00254 -0.05456 0.00787 -0.04987 0.0155 C -0.04532 0.02361 -0.04063 0.04606 -0.03203 0.04189 C -0.02657 0.04537 -0.01498 0.04861 -0.00977 0.04166 C -0.00495 0.03865 0.0039 0.03148 0.00573 0.0243 C 0.00742 0.01759 0.00156 0.00833 0.00013 0.00023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DF0D9213-5C47-4F6F-BE7F-03942236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4B9C979-1A4C-4E98-A5A8-3F6CEFBC6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4091" y="2227847"/>
            <a:ext cx="338485" cy="5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79172" y="1102701"/>
            <a:ext cx="5120009" cy="50761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2531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5242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P-type semiconductor (Si doped by Al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918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3051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5319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4034337" y="29948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9633" y="43262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52079" y="38795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455" y="3426802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 (+13)</a:t>
              </a:r>
              <a:endParaRPr lang="ru-RU" sz="2000" dirty="0" err="1"/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5114630" y="275748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12105" y="293212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50014" y="320578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4439184" y="2976247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P-type Doping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1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00023 C 0.00104 0.01296 0.00065 0.00602 0.00065 0.0213 L -0.00196 0.03032 L -0.00795 0.03565 L -0.01602 0.03727 L -0.02539 0.03472 L -0.03269 0.02662 L -0.04128 0.0125 L -0.05612 -0.00162 L -0.0655 0.00278 L -0.06875 0.0081 L -0.07279 0.01435 L -0.07279 0.025 L -0.07604 0.03472 L -0.07865 0.04282 " pathEditMode="relative" rAng="0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1269</Words>
  <Application>Microsoft Office PowerPoint</Application>
  <PresentationFormat>Widescreen</PresentationFormat>
  <Paragraphs>561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Office Theme</vt:lpstr>
      <vt:lpstr>Integrated Circuits. CMOS</vt:lpstr>
      <vt:lpstr>Course materials</vt:lpstr>
      <vt:lpstr>Layers of Abstraction in Computer Science (CS)</vt:lpstr>
      <vt:lpstr>Semiconductors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MOSFET</vt:lpstr>
      <vt:lpstr>Abstracting From Physics</vt:lpstr>
      <vt:lpstr>MOSFET</vt:lpstr>
      <vt:lpstr>Diffusion process</vt:lpstr>
      <vt:lpstr>Closed State for N-type MOSFET</vt:lpstr>
      <vt:lpstr>Open State for N-type MOSFET</vt:lpstr>
      <vt:lpstr>N-type MOSFET logical scheme</vt:lpstr>
      <vt:lpstr>N and P-type MOSFET</vt:lpstr>
      <vt:lpstr>Invertor</vt:lpstr>
      <vt:lpstr>CMOS Circuits</vt:lpstr>
      <vt:lpstr>CMOS NAND Circuit</vt:lpstr>
      <vt:lpstr>Time and Power</vt:lpstr>
      <vt:lpstr>Transistor equivalent scheme</vt:lpstr>
      <vt:lpstr>Timing</vt:lpstr>
      <vt:lpstr>Power Consumption in CMOS</vt:lpstr>
      <vt:lpstr>Recharging Power</vt:lpstr>
      <vt:lpstr>Production</vt:lpstr>
      <vt:lpstr>YouTube videos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156</cp:revision>
  <dcterms:created xsi:type="dcterms:W3CDTF">2018-09-18T18:10:21Z</dcterms:created>
  <dcterms:modified xsi:type="dcterms:W3CDTF">2019-10-13T09:44:37Z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