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52" r:id="rId2"/>
    <p:sldId id="353" r:id="rId3"/>
    <p:sldId id="319" r:id="rId4"/>
    <p:sldId id="320" r:id="rId5"/>
    <p:sldId id="324" r:id="rId6"/>
    <p:sldId id="323" r:id="rId7"/>
    <p:sldId id="325" r:id="rId8"/>
    <p:sldId id="329" r:id="rId9"/>
    <p:sldId id="330" r:id="rId10"/>
    <p:sldId id="331" r:id="rId11"/>
    <p:sldId id="332" r:id="rId12"/>
    <p:sldId id="339" r:id="rId13"/>
    <p:sldId id="341" r:id="rId14"/>
    <p:sldId id="342" r:id="rId15"/>
    <p:sldId id="344" r:id="rId16"/>
    <p:sldId id="359" r:id="rId17"/>
    <p:sldId id="355" r:id="rId18"/>
    <p:sldId id="356" r:id="rId19"/>
    <p:sldId id="357" r:id="rId20"/>
    <p:sldId id="358" r:id="rId21"/>
    <p:sldId id="361" r:id="rId22"/>
    <p:sldId id="363" r:id="rId23"/>
    <p:sldId id="334" r:id="rId24"/>
    <p:sldId id="350" r:id="rId25"/>
    <p:sldId id="351" r:id="rId26"/>
    <p:sldId id="337" r:id="rId27"/>
    <p:sldId id="338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00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59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065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926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15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943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758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68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51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995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164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30.09.2019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30.09.2019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Click To Edit Section Divider title Style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359" y="6049962"/>
            <a:ext cx="1138082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5972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500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30.09.2019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30.09.2019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30.09.2019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30.09.2019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30.09.2019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30.09.2019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30.09.2019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30.09.2019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30.09.2019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MIPT-V 2019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.com/ru/download/" TargetMode="External"/><Relationship Id="rId2" Type="http://schemas.openxmlformats.org/officeDocument/2006/relationships/hyperlink" Target="http://www.cburch.com/logisim/ru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urceforge.net/projects/circuit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Combinational and Sequential Circuits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Kirill </a:t>
            </a:r>
            <a:r>
              <a:rPr lang="en-US" i="1" dirty="0" err="1">
                <a:latin typeface="+mj-lt"/>
              </a:rPr>
              <a:t>Korolev</a:t>
            </a:r>
            <a:endParaRPr lang="en-US" i="1" dirty="0">
              <a:latin typeface="+mj-lt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30 September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14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41389" y="1837738"/>
            <a:ext cx="2851406" cy="1939229"/>
            <a:chOff x="4646339" y="4070016"/>
            <a:chExt cx="2851406" cy="1939229"/>
          </a:xfrm>
        </p:grpSpPr>
        <p:grpSp>
          <p:nvGrpSpPr>
            <p:cNvPr id="36" name="Group 35"/>
            <p:cNvGrpSpPr/>
            <p:nvPr/>
          </p:nvGrpSpPr>
          <p:grpSpPr>
            <a:xfrm>
              <a:off x="4646339" y="4915551"/>
              <a:ext cx="2851406" cy="1093694"/>
              <a:chOff x="1245030" y="4455457"/>
              <a:chExt cx="2851406" cy="1093694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4000" b="1" dirty="0">
                    <a:latin typeface="Consolas" panose="020B0609020204030204" pitchFamily="49" charset="0"/>
                    <a:cs typeface="Arial" pitchFamily="34" charset="0"/>
                  </a:rPr>
                  <a:t>+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45030" y="5056094"/>
                <a:ext cx="4667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err="1">
                    <a:latin typeface="Consolas" panose="020B0609020204030204" pitchFamily="49" charset="0"/>
                  </a:rPr>
                  <a:t>y</a:t>
                </a:r>
                <a:r>
                  <a:rPr lang="en-US" sz="1600" dirty="0" err="1">
                    <a:latin typeface="Consolas" panose="020B0609020204030204" pitchFamily="49" charset="0"/>
                  </a:rPr>
                  <a:t>n</a:t>
                </a:r>
                <a:endParaRPr lang="en-US" sz="2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245030" y="4518212"/>
                <a:ext cx="4667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err="1">
                    <a:latin typeface="Consolas" panose="020B0609020204030204" pitchFamily="49" charset="0"/>
                  </a:rPr>
                  <a:t>x</a:t>
                </a:r>
                <a:r>
                  <a:rPr lang="en-US" sz="1600" dirty="0" err="1">
                    <a:latin typeface="Consolas" panose="020B0609020204030204" pitchFamily="49" charset="0"/>
                  </a:rPr>
                  <a:t>n</a:t>
                </a:r>
                <a:endParaRPr lang="en-US" sz="2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629642" y="4496395"/>
                <a:ext cx="4667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err="1">
                    <a:latin typeface="Consolas" panose="020B0609020204030204" pitchFamily="49" charset="0"/>
                  </a:rPr>
                  <a:t>s</a:t>
                </a:r>
                <a:r>
                  <a:rPr lang="en-US" sz="1600" dirty="0" err="1">
                    <a:latin typeface="Consolas" panose="020B0609020204030204" pitchFamily="49" charset="0"/>
                  </a:rPr>
                  <a:t>n</a:t>
                </a:r>
                <a:endParaRPr lang="en-US" sz="22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43" name="Straight Connector 42"/>
              <p:cNvCxnSpPr>
                <a:stCxn id="40" idx="3"/>
              </p:cNvCxnSpPr>
              <p:nvPr/>
            </p:nvCxnSpPr>
            <p:spPr bwMode="auto">
              <a:xfrm>
                <a:off x="1711824" y="4733656"/>
                <a:ext cx="28730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4" name="Straight Connector 43"/>
              <p:cNvCxnSpPr>
                <a:stCxn id="39" idx="3"/>
              </p:cNvCxnSpPr>
              <p:nvPr/>
            </p:nvCxnSpPr>
            <p:spPr bwMode="auto">
              <a:xfrm>
                <a:off x="1711824" y="5271538"/>
                <a:ext cx="28730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5" name="Straight Connector 44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  <p:sp>
            <p:nvSpPr>
              <p:cNvPr id="46" name="Rectangle 45"/>
              <p:cNvSpPr/>
              <p:nvPr/>
            </p:nvSpPr>
            <p:spPr>
              <a:xfrm>
                <a:off x="3629642" y="5034277"/>
                <a:ext cx="4667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err="1">
                    <a:latin typeface="Consolas" panose="020B0609020204030204" pitchFamily="49" charset="0"/>
                  </a:rPr>
                  <a:t>c</a:t>
                </a:r>
                <a:r>
                  <a:rPr lang="en-US" sz="1600" dirty="0" err="1">
                    <a:latin typeface="Consolas" panose="020B0609020204030204" pitchFamily="49" charset="0"/>
                  </a:rPr>
                  <a:t>n</a:t>
                </a:r>
                <a:endParaRPr lang="en-US" sz="22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47" name="Straight Connector 46"/>
              <p:cNvCxnSpPr/>
              <p:nvPr/>
            </p:nvCxnSpPr>
            <p:spPr bwMode="auto">
              <a:xfrm flipH="1">
                <a:off x="3291512" y="5271537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  <p:cxnSp>
          <p:nvCxnSpPr>
            <p:cNvPr id="48" name="Straight Connector 47"/>
            <p:cNvCxnSpPr/>
            <p:nvPr/>
          </p:nvCxnSpPr>
          <p:spPr bwMode="auto">
            <a:xfrm>
              <a:off x="6045897" y="4500903"/>
              <a:ext cx="1" cy="41450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49" name="Rectangle 48"/>
            <p:cNvSpPr/>
            <p:nvPr/>
          </p:nvSpPr>
          <p:spPr>
            <a:xfrm>
              <a:off x="5883032" y="4070016"/>
              <a:ext cx="67678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</a:rPr>
                <a:t>c</a:t>
              </a:r>
              <a:r>
                <a:rPr lang="en-US" sz="1600" dirty="0">
                  <a:latin typeface="Consolas" panose="020B0609020204030204" pitchFamily="49" charset="0"/>
                </a:rPr>
                <a:t>n-1</a:t>
              </a:r>
              <a:endParaRPr lang="en-US" sz="2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1247615" y="1809143"/>
            <a:ext cx="5012292" cy="3345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adder scheme</a:t>
            </a:r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004183"/>
              </p:ext>
            </p:extLst>
          </p:nvPr>
        </p:nvGraphicFramePr>
        <p:xfrm>
          <a:off x="7845681" y="3240780"/>
          <a:ext cx="2874705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74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837185" y="4497562"/>
            <a:ext cx="8228012" cy="79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It is called </a:t>
            </a:r>
            <a:r>
              <a:rPr lang="en-US" b="1" dirty="0">
                <a:latin typeface="+mn-lt"/>
              </a:rPr>
              <a:t>a full adder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+mn-lt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51741"/>
              </p:ext>
            </p:extLst>
          </p:nvPr>
        </p:nvGraphicFramePr>
        <p:xfrm>
          <a:off x="7844666" y="1384566"/>
          <a:ext cx="28747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</a:t>
                      </a:r>
                      <a:r>
                        <a:rPr lang="en-US" sz="1400" dirty="0" err="1"/>
                        <a:t>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y</a:t>
                      </a:r>
                      <a:r>
                        <a:rPr lang="en-US" sz="1400" dirty="0" err="1"/>
                        <a:t>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</a:t>
                      </a:r>
                      <a:r>
                        <a:rPr lang="en-US" sz="14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s</a:t>
                      </a:r>
                      <a:r>
                        <a:rPr lang="en-US" sz="1400" dirty="0" err="1"/>
                        <a:t>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</a:t>
                      </a:r>
                      <a:r>
                        <a:rPr lang="en-US" sz="1400" dirty="0" err="1"/>
                        <a:t>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0" name="Content Placeholder 2"/>
          <p:cNvSpPr txBox="1">
            <a:spLocks/>
          </p:cNvSpPr>
          <p:nvPr/>
        </p:nvSpPr>
        <p:spPr bwMode="auto">
          <a:xfrm>
            <a:off x="837185" y="1483250"/>
            <a:ext cx="8228012" cy="79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We add input carry here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+mn-lt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3304683" y="2273526"/>
            <a:ext cx="2407010" cy="2050862"/>
            <a:chOff x="3546186" y="2481967"/>
            <a:chExt cx="2407010" cy="2050862"/>
          </a:xfrm>
        </p:grpSpPr>
        <p:grpSp>
          <p:nvGrpSpPr>
            <p:cNvPr id="90" name="Group 89"/>
            <p:cNvGrpSpPr/>
            <p:nvPr/>
          </p:nvGrpSpPr>
          <p:grpSpPr>
            <a:xfrm>
              <a:off x="3546186" y="2667774"/>
              <a:ext cx="2407010" cy="1865055"/>
              <a:chOff x="3096768" y="1807279"/>
              <a:chExt cx="3252338" cy="2336830"/>
            </a:xfrm>
          </p:grpSpPr>
          <p:sp>
            <p:nvSpPr>
              <p:cNvPr id="99" name="Rectangle 4"/>
              <p:cNvSpPr/>
              <p:nvPr/>
            </p:nvSpPr>
            <p:spPr bwMode="auto">
              <a:xfrm>
                <a:off x="4718302" y="1807279"/>
                <a:ext cx="1296153" cy="1097280"/>
              </a:xfrm>
              <a:custGeom>
                <a:avLst/>
                <a:gdLst>
                  <a:gd name="connsiteX0" fmla="*/ 0 w 1290918"/>
                  <a:gd name="connsiteY0" fmla="*/ 0 h 1093694"/>
                  <a:gd name="connsiteX1" fmla="*/ 1290918 w 1290918"/>
                  <a:gd name="connsiteY1" fmla="*/ 0 h 1093694"/>
                  <a:gd name="connsiteX2" fmla="*/ 1290918 w 1290918"/>
                  <a:gd name="connsiteY2" fmla="*/ 1093694 h 1093694"/>
                  <a:gd name="connsiteX3" fmla="*/ 0 w 1290918"/>
                  <a:gd name="connsiteY3" fmla="*/ 1093694 h 1093694"/>
                  <a:gd name="connsiteX4" fmla="*/ 0 w 1290918"/>
                  <a:gd name="connsiteY4" fmla="*/ 0 h 1093694"/>
                  <a:gd name="connsiteX0" fmla="*/ 0 w 1290918"/>
                  <a:gd name="connsiteY0" fmla="*/ 0 h 1097280"/>
                  <a:gd name="connsiteX1" fmla="*/ 1290918 w 1290918"/>
                  <a:gd name="connsiteY1" fmla="*/ 0 h 1097280"/>
                  <a:gd name="connsiteX2" fmla="*/ 1290918 w 1290918"/>
                  <a:gd name="connsiteY2" fmla="*/ 1093694 h 1097280"/>
                  <a:gd name="connsiteX3" fmla="*/ 662785 w 1290918"/>
                  <a:gd name="connsiteY3" fmla="*/ 1097280 h 1097280"/>
                  <a:gd name="connsiteX4" fmla="*/ 0 w 1290918"/>
                  <a:gd name="connsiteY4" fmla="*/ 1093694 h 1097280"/>
                  <a:gd name="connsiteX5" fmla="*/ 0 w 1290918"/>
                  <a:gd name="connsiteY5" fmla="*/ 0 h 1097280"/>
                  <a:gd name="connsiteX0" fmla="*/ 5235 w 1296153"/>
                  <a:gd name="connsiteY0" fmla="*/ 0 h 1097280"/>
                  <a:gd name="connsiteX1" fmla="*/ 1296153 w 1296153"/>
                  <a:gd name="connsiteY1" fmla="*/ 0 h 1097280"/>
                  <a:gd name="connsiteX2" fmla="*/ 1296153 w 1296153"/>
                  <a:gd name="connsiteY2" fmla="*/ 1093694 h 1097280"/>
                  <a:gd name="connsiteX3" fmla="*/ 668020 w 1296153"/>
                  <a:gd name="connsiteY3" fmla="*/ 1097280 h 1097280"/>
                  <a:gd name="connsiteX4" fmla="*/ 5235 w 1296153"/>
                  <a:gd name="connsiteY4" fmla="*/ 1093694 h 1097280"/>
                  <a:gd name="connsiteX5" fmla="*/ 0 w 1296153"/>
                  <a:gd name="connsiteY5" fmla="*/ 801340 h 1097280"/>
                  <a:gd name="connsiteX6" fmla="*/ 5235 w 1296153"/>
                  <a:gd name="connsiteY6" fmla="*/ 0 h 1097280"/>
                  <a:gd name="connsiteX0" fmla="*/ 5235 w 1296153"/>
                  <a:gd name="connsiteY0" fmla="*/ 0 h 1097280"/>
                  <a:gd name="connsiteX1" fmla="*/ 1296153 w 1296153"/>
                  <a:gd name="connsiteY1" fmla="*/ 0 h 1097280"/>
                  <a:gd name="connsiteX2" fmla="*/ 1296153 w 1296153"/>
                  <a:gd name="connsiteY2" fmla="*/ 1093694 h 1097280"/>
                  <a:gd name="connsiteX3" fmla="*/ 668020 w 1296153"/>
                  <a:gd name="connsiteY3" fmla="*/ 1097280 h 1097280"/>
                  <a:gd name="connsiteX4" fmla="*/ 5235 w 1296153"/>
                  <a:gd name="connsiteY4" fmla="*/ 1093694 h 1097280"/>
                  <a:gd name="connsiteX5" fmla="*/ 0 w 1296153"/>
                  <a:gd name="connsiteY5" fmla="*/ 801340 h 1097280"/>
                  <a:gd name="connsiteX6" fmla="*/ 1 w 1296153"/>
                  <a:gd name="connsiteY6" fmla="*/ 289276 h 1097280"/>
                  <a:gd name="connsiteX7" fmla="*/ 5235 w 1296153"/>
                  <a:gd name="connsiteY7" fmla="*/ 0 h 109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96153" h="1097280">
                    <a:moveTo>
                      <a:pt x="5235" y="0"/>
                    </a:moveTo>
                    <a:lnTo>
                      <a:pt x="1296153" y="0"/>
                    </a:lnTo>
                    <a:lnTo>
                      <a:pt x="1296153" y="1093694"/>
                    </a:lnTo>
                    <a:lnTo>
                      <a:pt x="668020" y="1097280"/>
                    </a:lnTo>
                    <a:lnTo>
                      <a:pt x="5235" y="1093694"/>
                    </a:lnTo>
                    <a:lnTo>
                      <a:pt x="0" y="801340"/>
                    </a:lnTo>
                    <a:cubicBezTo>
                      <a:pt x="0" y="630652"/>
                      <a:pt x="1" y="459964"/>
                      <a:pt x="1" y="289276"/>
                    </a:cubicBezTo>
                    <a:cubicBezTo>
                      <a:pt x="1746" y="192851"/>
                      <a:pt x="3490" y="96425"/>
                      <a:pt x="5235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>
                    <a:latin typeface="Consolas" panose="020B0609020204030204" pitchFamily="49" charset="0"/>
                    <a:cs typeface="Arial" pitchFamily="34" charset="0"/>
                  </a:rPr>
                  <a:t>half</a:t>
                </a:r>
                <a:r>
                  <a:rPr lang="en-US" sz="14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2400" b="1" dirty="0">
                    <a:latin typeface="Consolas" panose="020B0609020204030204" pitchFamily="49" charset="0"/>
                    <a:cs typeface="Arial" pitchFamily="34" charset="0"/>
                  </a:rPr>
                  <a:t>+</a:t>
                </a:r>
                <a:endParaRPr lang="en-US" sz="3600" b="1" dirty="0">
                  <a:latin typeface="Consolas" panose="020B0609020204030204" pitchFamily="49" charset="0"/>
                  <a:cs typeface="Arial" pitchFamily="34" charset="0"/>
                </a:endParaRPr>
              </a:p>
            </p:txBody>
          </p:sp>
          <p:cxnSp>
            <p:nvCxnSpPr>
              <p:cNvPr id="100" name="Straight Connector 99"/>
              <p:cNvCxnSpPr>
                <a:endCxn id="99" idx="5"/>
              </p:cNvCxnSpPr>
              <p:nvPr/>
            </p:nvCxnSpPr>
            <p:spPr bwMode="auto">
              <a:xfrm flipV="1">
                <a:off x="3096768" y="2608619"/>
                <a:ext cx="1621534" cy="469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grpSp>
            <p:nvGrpSpPr>
              <p:cNvPr id="102" name="Group 101"/>
              <p:cNvGrpSpPr/>
              <p:nvPr/>
            </p:nvGrpSpPr>
            <p:grpSpPr>
              <a:xfrm flipH="1">
                <a:off x="4081177" y="2911578"/>
                <a:ext cx="1298541" cy="1232531"/>
                <a:chOff x="2459174" y="3154680"/>
                <a:chExt cx="1148523" cy="942541"/>
              </a:xfrm>
            </p:grpSpPr>
            <p:cxnSp>
              <p:nvCxnSpPr>
                <p:cNvPr id="108" name="Straight Connector 107"/>
                <p:cNvCxnSpPr/>
                <p:nvPr/>
              </p:nvCxnSpPr>
              <p:spPr bwMode="auto">
                <a:xfrm flipH="1">
                  <a:off x="2459174" y="3154680"/>
                  <a:ext cx="0" cy="551610"/>
                </a:xfrm>
                <a:prstGeom prst="lin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oval" w="med" len="med"/>
                  <a:tailEnd type="none" w="med" len="med"/>
                </a:ln>
                <a:effectLst/>
              </p:spPr>
            </p:cxnSp>
            <p:cxnSp>
              <p:nvCxnSpPr>
                <p:cNvPr id="109" name="Straight Connector 108"/>
                <p:cNvCxnSpPr/>
                <p:nvPr/>
              </p:nvCxnSpPr>
              <p:spPr bwMode="auto">
                <a:xfrm>
                  <a:off x="2459174" y="3702543"/>
                  <a:ext cx="1148523" cy="0"/>
                </a:xfrm>
                <a:prstGeom prst="lin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0" name="Straight Connector 109"/>
                <p:cNvCxnSpPr/>
                <p:nvPr/>
              </p:nvCxnSpPr>
              <p:spPr bwMode="auto">
                <a:xfrm flipH="1" flipV="1">
                  <a:off x="3607697" y="3693205"/>
                  <a:ext cx="0" cy="404016"/>
                </a:xfrm>
                <a:prstGeom prst="lin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cxnSp>
            <p:nvCxnSpPr>
              <p:cNvPr id="105" name="Straight Connector 104"/>
              <p:cNvCxnSpPr/>
              <p:nvPr/>
            </p:nvCxnSpPr>
            <p:spPr bwMode="auto">
              <a:xfrm flipH="1">
                <a:off x="6009511" y="2351453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  <p:cxnSp>
          <p:nvCxnSpPr>
            <p:cNvPr id="91" name="Straight Connector 90"/>
            <p:cNvCxnSpPr/>
            <p:nvPr/>
          </p:nvCxnSpPr>
          <p:spPr>
            <a:xfrm flipV="1">
              <a:off x="3947558" y="2481967"/>
              <a:ext cx="0" cy="462597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3941554" y="2934025"/>
              <a:ext cx="803691" cy="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2144706" y="2657493"/>
            <a:ext cx="2353206" cy="2271198"/>
            <a:chOff x="1539083" y="2057400"/>
            <a:chExt cx="3180505" cy="2845713"/>
          </a:xfrm>
        </p:grpSpPr>
        <p:sp>
          <p:nvSpPr>
            <p:cNvPr id="5" name="Rectangle 4"/>
            <p:cNvSpPr/>
            <p:nvPr/>
          </p:nvSpPr>
          <p:spPr bwMode="auto">
            <a:xfrm>
              <a:off x="1814210" y="2057400"/>
              <a:ext cx="1291269" cy="1097281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Consolas" panose="020B0609020204030204" pitchFamily="49" charset="0"/>
                  <a:cs typeface="Arial" pitchFamily="34" charset="0"/>
                </a:rPr>
                <a:t>half</a:t>
              </a:r>
              <a:r>
                <a:rPr lang="en-US" sz="1400" b="1" dirty="0">
                  <a:latin typeface="Consolas" panose="020B0609020204030204" pitchFamily="49" charset="0"/>
                  <a:cs typeface="Arial" pitchFamily="34" charset="0"/>
                </a:rPr>
                <a:t> </a:t>
              </a:r>
              <a:r>
                <a:rPr lang="en-US" sz="2400" b="1" dirty="0">
                  <a:latin typeface="Consolas" panose="020B0609020204030204" pitchFamily="49" charset="0"/>
                  <a:cs typeface="Arial" pitchFamily="34" charset="0"/>
                </a:rPr>
                <a:t>+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1539083" y="2351453"/>
              <a:ext cx="27512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1561612" y="2883165"/>
              <a:ext cx="252598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1" name="Straight Connector 30"/>
            <p:cNvCxnSpPr>
              <a:stCxn id="5" idx="2"/>
            </p:cNvCxnSpPr>
            <p:nvPr/>
          </p:nvCxnSpPr>
          <p:spPr bwMode="auto">
            <a:xfrm flipV="1">
              <a:off x="3097613" y="2608621"/>
              <a:ext cx="1621975" cy="46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grpSp>
          <p:nvGrpSpPr>
            <p:cNvPr id="65" name="Group 64"/>
            <p:cNvGrpSpPr/>
            <p:nvPr/>
          </p:nvGrpSpPr>
          <p:grpSpPr>
            <a:xfrm>
              <a:off x="2459844" y="3154683"/>
              <a:ext cx="1147097" cy="942538"/>
              <a:chOff x="2459174" y="3154681"/>
              <a:chExt cx="1146784" cy="942538"/>
            </a:xfrm>
          </p:grpSpPr>
          <p:cxnSp>
            <p:nvCxnSpPr>
              <p:cNvPr id="59" name="Straight Connector 58"/>
              <p:cNvCxnSpPr>
                <a:stCxn id="5" idx="4"/>
              </p:cNvCxnSpPr>
              <p:nvPr/>
            </p:nvCxnSpPr>
            <p:spPr bwMode="auto">
              <a:xfrm>
                <a:off x="2476500" y="3154681"/>
                <a:ext cx="0" cy="480058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61" name="Straight Connector 60"/>
              <p:cNvCxnSpPr/>
              <p:nvPr/>
            </p:nvCxnSpPr>
            <p:spPr bwMode="auto">
              <a:xfrm>
                <a:off x="2459174" y="3634740"/>
                <a:ext cx="1146784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Straight Connector 62"/>
              <p:cNvCxnSpPr>
                <a:stCxn id="41" idx="4"/>
              </p:cNvCxnSpPr>
              <p:nvPr/>
            </p:nvCxnSpPr>
            <p:spPr bwMode="auto">
              <a:xfrm flipV="1">
                <a:off x="3584837" y="3634740"/>
                <a:ext cx="0" cy="462479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41" name="Flowchart: Delay 18"/>
            <p:cNvSpPr/>
            <p:nvPr/>
          </p:nvSpPr>
          <p:spPr bwMode="auto">
            <a:xfrm rot="5400000" flipH="1">
              <a:off x="3515517" y="3912613"/>
              <a:ext cx="632999" cy="820677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  <a:gd name="connsiteX0" fmla="*/ 6067 w 10039"/>
                <a:gd name="connsiteY0" fmla="*/ 0 h 10000"/>
                <a:gd name="connsiteX1" fmla="*/ 10000 w 10039"/>
                <a:gd name="connsiteY1" fmla="*/ 0 h 10000"/>
                <a:gd name="connsiteX2" fmla="*/ 8034 w 10039"/>
                <a:gd name="connsiteY2" fmla="*/ 1970 h 10000"/>
                <a:gd name="connsiteX3" fmla="*/ 7244 w 10039"/>
                <a:gd name="connsiteY3" fmla="*/ 4953 h 10000"/>
                <a:gd name="connsiteX4" fmla="*/ 10000 w 10039"/>
                <a:gd name="connsiteY4" fmla="*/ 9906 h 10000"/>
                <a:gd name="connsiteX5" fmla="*/ 6337 w 10039"/>
                <a:gd name="connsiteY5" fmla="*/ 10000 h 10000"/>
                <a:gd name="connsiteX6" fmla="*/ 1 w 10039"/>
                <a:gd name="connsiteY6" fmla="*/ 4953 h 10000"/>
                <a:gd name="connsiteX7" fmla="*/ 6067 w 10039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64"/>
                <a:gd name="connsiteY0" fmla="*/ 0 h 10000"/>
                <a:gd name="connsiteX1" fmla="*/ 10000 w 10064"/>
                <a:gd name="connsiteY1" fmla="*/ 0 h 10000"/>
                <a:gd name="connsiteX2" fmla="*/ 7914 w 10064"/>
                <a:gd name="connsiteY2" fmla="*/ 2179 h 10000"/>
                <a:gd name="connsiteX3" fmla="*/ 7244 w 10064"/>
                <a:gd name="connsiteY3" fmla="*/ 4953 h 10000"/>
                <a:gd name="connsiteX4" fmla="*/ 8566 w 10064"/>
                <a:gd name="connsiteY4" fmla="*/ 8000 h 10000"/>
                <a:gd name="connsiteX5" fmla="*/ 10000 w 10064"/>
                <a:gd name="connsiteY5" fmla="*/ 9906 h 10000"/>
                <a:gd name="connsiteX6" fmla="*/ 6337 w 10064"/>
                <a:gd name="connsiteY6" fmla="*/ 10000 h 10000"/>
                <a:gd name="connsiteX7" fmla="*/ 1 w 10064"/>
                <a:gd name="connsiteY7" fmla="*/ 4953 h 10000"/>
                <a:gd name="connsiteX8" fmla="*/ 6067 w 10064"/>
                <a:gd name="connsiteY8" fmla="*/ 0 h 10000"/>
                <a:gd name="connsiteX0" fmla="*/ 6067 w 10055"/>
                <a:gd name="connsiteY0" fmla="*/ 0 h 10000"/>
                <a:gd name="connsiteX1" fmla="*/ 10000 w 10055"/>
                <a:gd name="connsiteY1" fmla="*/ 0 h 10000"/>
                <a:gd name="connsiteX2" fmla="*/ 7914 w 10055"/>
                <a:gd name="connsiteY2" fmla="*/ 2179 h 10000"/>
                <a:gd name="connsiteX3" fmla="*/ 7244 w 10055"/>
                <a:gd name="connsiteY3" fmla="*/ 4953 h 10000"/>
                <a:gd name="connsiteX4" fmla="*/ 8566 w 10055"/>
                <a:gd name="connsiteY4" fmla="*/ 8000 h 10000"/>
                <a:gd name="connsiteX5" fmla="*/ 10000 w 10055"/>
                <a:gd name="connsiteY5" fmla="*/ 9906 h 10000"/>
                <a:gd name="connsiteX6" fmla="*/ 6337 w 10055"/>
                <a:gd name="connsiteY6" fmla="*/ 10000 h 10000"/>
                <a:gd name="connsiteX7" fmla="*/ 1 w 10055"/>
                <a:gd name="connsiteY7" fmla="*/ 4953 h 10000"/>
                <a:gd name="connsiteX8" fmla="*/ 6067 w 10055"/>
                <a:gd name="connsiteY8" fmla="*/ 0 h 10000"/>
                <a:gd name="connsiteX0" fmla="*/ 6067 w 10055"/>
                <a:gd name="connsiteY0" fmla="*/ 0 h 10000"/>
                <a:gd name="connsiteX1" fmla="*/ 10000 w 10055"/>
                <a:gd name="connsiteY1" fmla="*/ 0 h 10000"/>
                <a:gd name="connsiteX2" fmla="*/ 7914 w 10055"/>
                <a:gd name="connsiteY2" fmla="*/ 2179 h 10000"/>
                <a:gd name="connsiteX3" fmla="*/ 7244 w 10055"/>
                <a:gd name="connsiteY3" fmla="*/ 4953 h 10000"/>
                <a:gd name="connsiteX4" fmla="*/ 8566 w 10055"/>
                <a:gd name="connsiteY4" fmla="*/ 8000 h 10000"/>
                <a:gd name="connsiteX5" fmla="*/ 10000 w 10055"/>
                <a:gd name="connsiteY5" fmla="*/ 9906 h 10000"/>
                <a:gd name="connsiteX6" fmla="*/ 6337 w 10055"/>
                <a:gd name="connsiteY6" fmla="*/ 10000 h 10000"/>
                <a:gd name="connsiteX7" fmla="*/ 1 w 10055"/>
                <a:gd name="connsiteY7" fmla="*/ 4953 h 10000"/>
                <a:gd name="connsiteX8" fmla="*/ 6067 w 10055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125 w 10000"/>
                <a:gd name="connsiteY2" fmla="*/ 2063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125 w 10000"/>
                <a:gd name="connsiteY2" fmla="*/ 2063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000">
                  <a:moveTo>
                    <a:pt x="6067" y="0"/>
                  </a:moveTo>
                  <a:lnTo>
                    <a:pt x="10000" y="0"/>
                  </a:lnTo>
                  <a:cubicBezTo>
                    <a:pt x="9586" y="448"/>
                    <a:pt x="8389" y="1731"/>
                    <a:pt x="8125" y="2063"/>
                  </a:cubicBezTo>
                  <a:cubicBezTo>
                    <a:pt x="7877" y="2448"/>
                    <a:pt x="7141" y="3848"/>
                    <a:pt x="7214" y="4837"/>
                  </a:cubicBezTo>
                  <a:cubicBezTo>
                    <a:pt x="7287" y="5826"/>
                    <a:pt x="8348" y="7639"/>
                    <a:pt x="8566" y="8000"/>
                  </a:cubicBezTo>
                  <a:cubicBezTo>
                    <a:pt x="8754" y="8315"/>
                    <a:pt x="9710" y="9480"/>
                    <a:pt x="10000" y="9906"/>
                  </a:cubicBezTo>
                  <a:lnTo>
                    <a:pt x="6337" y="10000"/>
                  </a:lnTo>
                  <a:cubicBezTo>
                    <a:pt x="2638" y="10046"/>
                    <a:pt x="46" y="6620"/>
                    <a:pt x="1" y="4953"/>
                  </a:cubicBezTo>
                  <a:cubicBezTo>
                    <a:pt x="-44" y="3286"/>
                    <a:pt x="1797" y="0"/>
                    <a:pt x="6067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78" name="Straight Connector 77"/>
            <p:cNvCxnSpPr>
              <a:endCxn id="41" idx="7"/>
            </p:cNvCxnSpPr>
            <p:nvPr/>
          </p:nvCxnSpPr>
          <p:spPr bwMode="auto">
            <a:xfrm flipH="1" flipV="1">
              <a:off x="3834829" y="4639383"/>
              <a:ext cx="692" cy="2637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grpSp>
        <p:nvGrpSpPr>
          <p:cNvPr id="115" name="Group 114"/>
          <p:cNvGrpSpPr/>
          <p:nvPr/>
        </p:nvGrpSpPr>
        <p:grpSpPr>
          <a:xfrm>
            <a:off x="1706685" y="1873866"/>
            <a:ext cx="4457883" cy="3368368"/>
            <a:chOff x="1729999" y="1898877"/>
            <a:chExt cx="4457883" cy="3368368"/>
          </a:xfrm>
        </p:grpSpPr>
        <p:grpSp>
          <p:nvGrpSpPr>
            <p:cNvPr id="116" name="Group 115"/>
            <p:cNvGrpSpPr/>
            <p:nvPr/>
          </p:nvGrpSpPr>
          <p:grpSpPr>
            <a:xfrm>
              <a:off x="1729999" y="1898877"/>
              <a:ext cx="2366234" cy="3368368"/>
              <a:chOff x="978313" y="1106888"/>
              <a:chExt cx="3197242" cy="4220418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978313" y="2583616"/>
                <a:ext cx="611237" cy="5398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err="1">
                    <a:latin typeface="Consolas" panose="020B0609020204030204" pitchFamily="49" charset="0"/>
                  </a:rPr>
                  <a:t>y</a:t>
                </a:r>
                <a:r>
                  <a:rPr lang="en-US" sz="1600" dirty="0" err="1">
                    <a:latin typeface="Consolas" panose="020B0609020204030204" pitchFamily="49" charset="0"/>
                  </a:rPr>
                  <a:t>n</a:t>
                </a:r>
                <a:endParaRPr lang="en-US" sz="1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978313" y="2034811"/>
                <a:ext cx="611237" cy="5398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err="1">
                    <a:latin typeface="Consolas" panose="020B0609020204030204" pitchFamily="49" charset="0"/>
                  </a:rPr>
                  <a:t>x</a:t>
                </a:r>
                <a:r>
                  <a:rPr lang="en-US" sz="1600" dirty="0" err="1">
                    <a:latin typeface="Consolas" panose="020B0609020204030204" pitchFamily="49" charset="0"/>
                  </a:rPr>
                  <a:t>n</a:t>
                </a:r>
                <a:endParaRPr lang="en-US" sz="1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3313066" y="1106888"/>
                <a:ext cx="862489" cy="539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</a:rPr>
                  <a:t>c</a:t>
                </a:r>
                <a:r>
                  <a:rPr lang="en-US" sz="1400" dirty="0">
                    <a:latin typeface="Consolas" panose="020B0609020204030204" pitchFamily="49" charset="0"/>
                  </a:rPr>
                  <a:t>n-1</a:t>
                </a: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611745" y="4903113"/>
                <a:ext cx="552755" cy="424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latin typeface="Consolas" panose="020B0609020204030204" pitchFamily="49" charset="0"/>
                  </a:rPr>
                  <a:t>Cn</a:t>
                </a:r>
                <a:endParaRPr lang="en-US" sz="220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17" name="Rectangle 116"/>
            <p:cNvSpPr/>
            <p:nvPr/>
          </p:nvSpPr>
          <p:spPr>
            <a:xfrm>
              <a:off x="5735514" y="2671623"/>
              <a:ext cx="45236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err="1">
                  <a:latin typeface="Consolas" panose="020B0609020204030204" pitchFamily="49" charset="0"/>
                </a:rPr>
                <a:t>s</a:t>
              </a:r>
              <a:r>
                <a:rPr lang="en-US" sz="1600" dirty="0" err="1">
                  <a:latin typeface="Consolas" panose="020B0609020204030204" pitchFamily="49" charset="0"/>
                </a:rPr>
                <a:t>n</a:t>
              </a:r>
              <a:endParaRPr lang="en-US" sz="2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3436487" y="1929756"/>
            <a:ext cx="527128" cy="317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/>
          <p:cNvSpPr/>
          <p:nvPr/>
        </p:nvSpPr>
        <p:spPr>
          <a:xfrm>
            <a:off x="8987881" y="1025495"/>
            <a:ext cx="574227" cy="4136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30.09.2019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10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902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35" grpId="0"/>
      <p:bldP spid="60" grpId="0"/>
      <p:bldP spid="62" grpId="0" animBg="1"/>
      <p:bldP spid="64" grpId="0" animBg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adder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430182" y="3671051"/>
            <a:ext cx="63831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c</a:t>
            </a:r>
            <a:r>
              <a:rPr lang="en-US" sz="1400" dirty="0">
                <a:latin typeface="Consolas" panose="020B0609020204030204" pitchFamily="49" charset="0"/>
              </a:rPr>
              <a:t>n-1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26812" y="3626322"/>
            <a:ext cx="4395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>
                <a:latin typeface="Consolas" panose="020B0609020204030204" pitchFamily="49" charset="0"/>
              </a:rPr>
              <a:t>c</a:t>
            </a:r>
            <a:r>
              <a:rPr lang="en-US" sz="1400" dirty="0" err="1">
                <a:latin typeface="Consolas" panose="020B0609020204030204" pitchFamily="49" charset="0"/>
              </a:rPr>
              <a:t>n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199739" y="3634422"/>
            <a:ext cx="63831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c</a:t>
            </a:r>
            <a:r>
              <a:rPr lang="en-US" sz="1400" dirty="0">
                <a:latin typeface="Consolas" panose="020B0609020204030204" pitchFamily="49" charset="0"/>
              </a:rPr>
              <a:t>n+1</a:t>
            </a:r>
          </a:p>
        </p:txBody>
      </p:sp>
      <p:sp>
        <p:nvSpPr>
          <p:cNvPr id="93" name="Content Placeholder 2"/>
          <p:cNvSpPr txBox="1">
            <a:spLocks/>
          </p:cNvSpPr>
          <p:nvPr/>
        </p:nvSpPr>
        <p:spPr bwMode="auto">
          <a:xfrm>
            <a:off x="841670" y="1454216"/>
            <a:ext cx="9367837" cy="79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We may add more adders to sum numbers wider than 1 bit</a:t>
            </a:r>
          </a:p>
        </p:txBody>
      </p:sp>
      <p:sp>
        <p:nvSpPr>
          <p:cNvPr id="94" name="Content Placeholder 2"/>
          <p:cNvSpPr txBox="1">
            <a:spLocks/>
          </p:cNvSpPr>
          <p:nvPr/>
        </p:nvSpPr>
        <p:spPr bwMode="auto">
          <a:xfrm>
            <a:off x="838200" y="5433921"/>
            <a:ext cx="10848975" cy="79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In real HW, wide adders have more complicated schemes to avoid long “carry chains”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6889532" y="2360765"/>
            <a:ext cx="2113324" cy="2315577"/>
            <a:chOff x="5298064" y="2341149"/>
            <a:chExt cx="2113324" cy="2315577"/>
          </a:xfrm>
        </p:grpSpPr>
        <p:sp>
          <p:nvSpPr>
            <p:cNvPr id="97" name="Rectangle 4"/>
            <p:cNvSpPr/>
            <p:nvPr/>
          </p:nvSpPr>
          <p:spPr bwMode="auto">
            <a:xfrm>
              <a:off x="5834006" y="3036431"/>
              <a:ext cx="1041400" cy="1166438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3600" b="1" dirty="0">
                  <a:latin typeface="Consolas" panose="020B0609020204030204" pitchFamily="49" charset="0"/>
                  <a:cs typeface="Arial" pitchFamily="34" charset="0"/>
                </a:rPr>
                <a:t>+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740660" y="2347520"/>
              <a:ext cx="72106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00" dirty="0" err="1">
                  <a:latin typeface="Consolas" panose="020B0609020204030204" pitchFamily="49" charset="0"/>
                </a:rPr>
                <a:t>y</a:t>
              </a:r>
              <a:r>
                <a:rPr lang="en-US" sz="1600" dirty="0" err="1">
                  <a:latin typeface="Consolas" panose="020B0609020204030204" pitchFamily="49" charset="0"/>
                </a:rPr>
                <a:t>n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266122" y="2341149"/>
              <a:ext cx="72106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00" dirty="0" err="1">
                  <a:latin typeface="Consolas" panose="020B0609020204030204" pitchFamily="49" charset="0"/>
                </a:rPr>
                <a:t>x</a:t>
              </a:r>
              <a:r>
                <a:rPr lang="en-US" sz="1600" dirty="0" err="1">
                  <a:latin typeface="Consolas" panose="020B0609020204030204" pitchFamily="49" charset="0"/>
                </a:rPr>
                <a:t>n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cxnSp>
          <p:nvCxnSpPr>
            <p:cNvPr id="100" name="Straight Connector 99"/>
            <p:cNvCxnSpPr>
              <a:stCxn id="99" idx="2"/>
            </p:cNvCxnSpPr>
            <p:nvPr/>
          </p:nvCxnSpPr>
          <p:spPr bwMode="auto">
            <a:xfrm>
              <a:off x="6626657" y="2772036"/>
              <a:ext cx="0" cy="2643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1" name="Straight Connector 100"/>
            <p:cNvCxnSpPr>
              <a:stCxn id="98" idx="2"/>
            </p:cNvCxnSpPr>
            <p:nvPr/>
          </p:nvCxnSpPr>
          <p:spPr bwMode="auto">
            <a:xfrm flipH="1">
              <a:off x="6100159" y="2778407"/>
              <a:ext cx="1036" cy="26439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 rot="5400000">
              <a:off x="7143418" y="3356780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auto">
            <a:xfrm rot="5400000">
              <a:off x="5566035" y="3362387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04" name="Straight Connector 103"/>
            <p:cNvCxnSpPr/>
            <p:nvPr/>
          </p:nvCxnSpPr>
          <p:spPr bwMode="auto">
            <a:xfrm flipH="1">
              <a:off x="6352316" y="4202348"/>
              <a:ext cx="1" cy="45437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</p:grpSp>
      <p:grpSp>
        <p:nvGrpSpPr>
          <p:cNvPr id="105" name="Group 104"/>
          <p:cNvGrpSpPr/>
          <p:nvPr/>
        </p:nvGrpSpPr>
        <p:grpSpPr>
          <a:xfrm>
            <a:off x="3680235" y="2805166"/>
            <a:ext cx="2113324" cy="1884690"/>
            <a:chOff x="5298064" y="2772036"/>
            <a:chExt cx="2113324" cy="1884690"/>
          </a:xfrm>
        </p:grpSpPr>
        <p:sp>
          <p:nvSpPr>
            <p:cNvPr id="106" name="Rectangle 4"/>
            <p:cNvSpPr/>
            <p:nvPr/>
          </p:nvSpPr>
          <p:spPr bwMode="auto">
            <a:xfrm>
              <a:off x="5834006" y="3036431"/>
              <a:ext cx="1041400" cy="1166438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3600" b="1" dirty="0">
                  <a:latin typeface="Consolas" panose="020B0609020204030204" pitchFamily="49" charset="0"/>
                  <a:cs typeface="Arial" pitchFamily="34" charset="0"/>
                </a:rPr>
                <a:t>+</a:t>
              </a:r>
            </a:p>
          </p:txBody>
        </p:sp>
        <p:cxnSp>
          <p:nvCxnSpPr>
            <p:cNvPr id="109" name="Straight Connector 108"/>
            <p:cNvCxnSpPr/>
            <p:nvPr/>
          </p:nvCxnSpPr>
          <p:spPr bwMode="auto">
            <a:xfrm>
              <a:off x="6626657" y="2772036"/>
              <a:ext cx="0" cy="2643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 flipH="1">
              <a:off x="6100159" y="2778407"/>
              <a:ext cx="1036" cy="26439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 rot="5400000">
              <a:off x="7143418" y="3356780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2" name="Straight Connector 111"/>
            <p:cNvCxnSpPr/>
            <p:nvPr/>
          </p:nvCxnSpPr>
          <p:spPr bwMode="auto">
            <a:xfrm rot="5400000">
              <a:off x="5566035" y="3362387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auto">
            <a:xfrm flipH="1">
              <a:off x="6352316" y="4202348"/>
              <a:ext cx="1" cy="45437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</p:grpSp>
      <p:sp>
        <p:nvSpPr>
          <p:cNvPr id="114" name="Rectangle 113"/>
          <p:cNvSpPr/>
          <p:nvPr/>
        </p:nvSpPr>
        <p:spPr>
          <a:xfrm>
            <a:off x="7717600" y="4549177"/>
            <a:ext cx="4523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>
                <a:latin typeface="Consolas" panose="020B0609020204030204" pitchFamily="49" charset="0"/>
              </a:rPr>
              <a:t>s</a:t>
            </a:r>
            <a:r>
              <a:rPr lang="en-US" sz="1600" dirty="0" err="1">
                <a:latin typeface="Consolas" panose="020B0609020204030204" pitchFamily="49" charset="0"/>
              </a:rPr>
              <a:t>n</a:t>
            </a:r>
            <a:endParaRPr lang="en-US" sz="2200" dirty="0">
              <a:latin typeface="Consolas" panose="020B0609020204030204" pitchFamily="49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2086092" y="2811537"/>
            <a:ext cx="2113324" cy="1884690"/>
            <a:chOff x="5298064" y="2772036"/>
            <a:chExt cx="2113324" cy="1884690"/>
          </a:xfrm>
        </p:grpSpPr>
        <p:sp>
          <p:nvSpPr>
            <p:cNvPr id="117" name="Rectangle 4"/>
            <p:cNvSpPr/>
            <p:nvPr/>
          </p:nvSpPr>
          <p:spPr bwMode="auto">
            <a:xfrm>
              <a:off x="5834006" y="3036431"/>
              <a:ext cx="1041400" cy="1166438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3600" b="1" dirty="0">
                  <a:latin typeface="Consolas" panose="020B0609020204030204" pitchFamily="49" charset="0"/>
                  <a:cs typeface="Arial" pitchFamily="34" charset="0"/>
                </a:rPr>
                <a:t>+</a:t>
              </a:r>
            </a:p>
          </p:txBody>
        </p:sp>
        <p:cxnSp>
          <p:nvCxnSpPr>
            <p:cNvPr id="118" name="Straight Connector 117"/>
            <p:cNvCxnSpPr/>
            <p:nvPr/>
          </p:nvCxnSpPr>
          <p:spPr bwMode="auto">
            <a:xfrm>
              <a:off x="6626657" y="2772036"/>
              <a:ext cx="0" cy="2643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 bwMode="auto">
            <a:xfrm flipH="1">
              <a:off x="6100159" y="2778407"/>
              <a:ext cx="1036" cy="26439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0" name="Straight Connector 119"/>
            <p:cNvCxnSpPr/>
            <p:nvPr/>
          </p:nvCxnSpPr>
          <p:spPr bwMode="auto">
            <a:xfrm rot="5400000">
              <a:off x="7143418" y="3356780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 bwMode="auto">
            <a:xfrm rot="5400000">
              <a:off x="5566035" y="3362387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 bwMode="auto">
            <a:xfrm flipH="1">
              <a:off x="6352316" y="4202348"/>
              <a:ext cx="1" cy="45437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</p:grpSp>
      <p:grpSp>
        <p:nvGrpSpPr>
          <p:cNvPr id="123" name="Group 122"/>
          <p:cNvGrpSpPr/>
          <p:nvPr/>
        </p:nvGrpSpPr>
        <p:grpSpPr>
          <a:xfrm>
            <a:off x="489086" y="2817908"/>
            <a:ext cx="2113324" cy="1884690"/>
            <a:chOff x="5298064" y="2772036"/>
            <a:chExt cx="2113324" cy="1884690"/>
          </a:xfrm>
        </p:grpSpPr>
        <p:sp>
          <p:nvSpPr>
            <p:cNvPr id="124" name="Rectangle 4"/>
            <p:cNvSpPr/>
            <p:nvPr/>
          </p:nvSpPr>
          <p:spPr bwMode="auto">
            <a:xfrm>
              <a:off x="5834006" y="3036431"/>
              <a:ext cx="1041400" cy="1166438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3600" b="1" dirty="0">
                  <a:latin typeface="Consolas" panose="020B0609020204030204" pitchFamily="49" charset="0"/>
                  <a:cs typeface="Arial" pitchFamily="34" charset="0"/>
                </a:rPr>
                <a:t>+</a:t>
              </a:r>
            </a:p>
          </p:txBody>
        </p:sp>
        <p:cxnSp>
          <p:nvCxnSpPr>
            <p:cNvPr id="125" name="Straight Connector 124"/>
            <p:cNvCxnSpPr/>
            <p:nvPr/>
          </p:nvCxnSpPr>
          <p:spPr bwMode="auto">
            <a:xfrm>
              <a:off x="6626657" y="2772036"/>
              <a:ext cx="0" cy="2643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6" name="Straight Connector 125"/>
            <p:cNvCxnSpPr/>
            <p:nvPr/>
          </p:nvCxnSpPr>
          <p:spPr bwMode="auto">
            <a:xfrm flipH="1">
              <a:off x="6100159" y="2778407"/>
              <a:ext cx="1036" cy="26439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 bwMode="auto">
            <a:xfrm rot="5400000">
              <a:off x="7143418" y="3356780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8" name="Straight Connector 127"/>
            <p:cNvCxnSpPr/>
            <p:nvPr/>
          </p:nvCxnSpPr>
          <p:spPr bwMode="auto">
            <a:xfrm rot="5400000">
              <a:off x="5566035" y="3362387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/>
            <p:nvPr/>
          </p:nvCxnSpPr>
          <p:spPr bwMode="auto">
            <a:xfrm flipH="1">
              <a:off x="6352316" y="4202348"/>
              <a:ext cx="1" cy="45437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</p:grpSp>
      <p:grpSp>
        <p:nvGrpSpPr>
          <p:cNvPr id="130" name="Group 129"/>
          <p:cNvGrpSpPr/>
          <p:nvPr/>
        </p:nvGrpSpPr>
        <p:grpSpPr>
          <a:xfrm>
            <a:off x="-1107282" y="2824279"/>
            <a:ext cx="2113324" cy="1884690"/>
            <a:chOff x="5298064" y="2772036"/>
            <a:chExt cx="2113324" cy="1884690"/>
          </a:xfrm>
        </p:grpSpPr>
        <p:sp>
          <p:nvSpPr>
            <p:cNvPr id="131" name="Rectangle 4"/>
            <p:cNvSpPr/>
            <p:nvPr/>
          </p:nvSpPr>
          <p:spPr bwMode="auto">
            <a:xfrm>
              <a:off x="5834006" y="3036431"/>
              <a:ext cx="1041400" cy="1166438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3600" b="1" dirty="0">
                  <a:latin typeface="Consolas" panose="020B0609020204030204" pitchFamily="49" charset="0"/>
                  <a:cs typeface="Arial" pitchFamily="34" charset="0"/>
                </a:rPr>
                <a:t>+</a:t>
              </a:r>
            </a:p>
          </p:txBody>
        </p:sp>
        <p:cxnSp>
          <p:nvCxnSpPr>
            <p:cNvPr id="132" name="Straight Connector 131"/>
            <p:cNvCxnSpPr/>
            <p:nvPr/>
          </p:nvCxnSpPr>
          <p:spPr bwMode="auto">
            <a:xfrm>
              <a:off x="6626657" y="2772036"/>
              <a:ext cx="0" cy="2643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 flipH="1">
              <a:off x="6100159" y="2778407"/>
              <a:ext cx="1036" cy="26439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 rot="5400000">
              <a:off x="7143418" y="3356780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 rot="5400000">
              <a:off x="5566035" y="3362387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 bwMode="auto">
            <a:xfrm flipH="1">
              <a:off x="6352316" y="4202348"/>
              <a:ext cx="1" cy="45437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</p:grpSp>
      <p:grpSp>
        <p:nvGrpSpPr>
          <p:cNvPr id="137" name="Group 136"/>
          <p:cNvGrpSpPr/>
          <p:nvPr/>
        </p:nvGrpSpPr>
        <p:grpSpPr>
          <a:xfrm>
            <a:off x="8488131" y="2791652"/>
            <a:ext cx="2113324" cy="1884690"/>
            <a:chOff x="5298064" y="2772036"/>
            <a:chExt cx="2113324" cy="1884690"/>
          </a:xfrm>
        </p:grpSpPr>
        <p:sp>
          <p:nvSpPr>
            <p:cNvPr id="138" name="Rectangle 4"/>
            <p:cNvSpPr/>
            <p:nvPr/>
          </p:nvSpPr>
          <p:spPr bwMode="auto">
            <a:xfrm>
              <a:off x="5834006" y="3036431"/>
              <a:ext cx="1041400" cy="1166438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3600" b="1" dirty="0">
                  <a:latin typeface="Consolas" panose="020B0609020204030204" pitchFamily="49" charset="0"/>
                  <a:cs typeface="Arial" pitchFamily="34" charset="0"/>
                </a:rPr>
                <a:t>+</a:t>
              </a:r>
            </a:p>
          </p:txBody>
        </p:sp>
        <p:cxnSp>
          <p:nvCxnSpPr>
            <p:cNvPr id="139" name="Straight Connector 138"/>
            <p:cNvCxnSpPr/>
            <p:nvPr/>
          </p:nvCxnSpPr>
          <p:spPr bwMode="auto">
            <a:xfrm>
              <a:off x="6626657" y="2772036"/>
              <a:ext cx="0" cy="2643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0" name="Straight Connector 139"/>
            <p:cNvCxnSpPr/>
            <p:nvPr/>
          </p:nvCxnSpPr>
          <p:spPr bwMode="auto">
            <a:xfrm flipH="1">
              <a:off x="6100159" y="2778407"/>
              <a:ext cx="1036" cy="26439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1" name="Straight Connector 140"/>
            <p:cNvCxnSpPr/>
            <p:nvPr/>
          </p:nvCxnSpPr>
          <p:spPr bwMode="auto">
            <a:xfrm rot="5400000">
              <a:off x="7143418" y="3356780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2" name="Straight Connector 141"/>
            <p:cNvCxnSpPr/>
            <p:nvPr/>
          </p:nvCxnSpPr>
          <p:spPr bwMode="auto">
            <a:xfrm rot="5400000">
              <a:off x="5566035" y="3362387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6352316" y="4202348"/>
              <a:ext cx="1" cy="45437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</p:grpSp>
      <p:grpSp>
        <p:nvGrpSpPr>
          <p:cNvPr id="144" name="Group 143"/>
          <p:cNvGrpSpPr/>
          <p:nvPr/>
        </p:nvGrpSpPr>
        <p:grpSpPr>
          <a:xfrm>
            <a:off x="10082940" y="2791652"/>
            <a:ext cx="2113324" cy="1884690"/>
            <a:chOff x="5298064" y="2772036"/>
            <a:chExt cx="2113324" cy="1884690"/>
          </a:xfrm>
        </p:grpSpPr>
        <p:sp>
          <p:nvSpPr>
            <p:cNvPr id="145" name="Rectangle 4"/>
            <p:cNvSpPr/>
            <p:nvPr/>
          </p:nvSpPr>
          <p:spPr bwMode="auto">
            <a:xfrm>
              <a:off x="5834006" y="3036431"/>
              <a:ext cx="1041400" cy="1166438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3600" b="1" dirty="0">
                  <a:latin typeface="Consolas" panose="020B0609020204030204" pitchFamily="49" charset="0"/>
                  <a:cs typeface="Arial" pitchFamily="34" charset="0"/>
                </a:rPr>
                <a:t>+</a:t>
              </a:r>
            </a:p>
          </p:txBody>
        </p:sp>
        <p:cxnSp>
          <p:nvCxnSpPr>
            <p:cNvPr id="146" name="Straight Connector 145"/>
            <p:cNvCxnSpPr/>
            <p:nvPr/>
          </p:nvCxnSpPr>
          <p:spPr bwMode="auto">
            <a:xfrm>
              <a:off x="6626657" y="2772036"/>
              <a:ext cx="0" cy="2643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7" name="Straight Connector 146"/>
            <p:cNvCxnSpPr/>
            <p:nvPr/>
          </p:nvCxnSpPr>
          <p:spPr bwMode="auto">
            <a:xfrm flipH="1">
              <a:off x="6100159" y="2778407"/>
              <a:ext cx="1036" cy="26439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8" name="Straight Connector 147"/>
            <p:cNvCxnSpPr/>
            <p:nvPr/>
          </p:nvCxnSpPr>
          <p:spPr bwMode="auto">
            <a:xfrm rot="5400000">
              <a:off x="7143418" y="3356780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9" name="Straight Connector 148"/>
            <p:cNvCxnSpPr/>
            <p:nvPr/>
          </p:nvCxnSpPr>
          <p:spPr bwMode="auto">
            <a:xfrm rot="5400000">
              <a:off x="5566035" y="3362387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50" name="Straight Connector 149"/>
            <p:cNvCxnSpPr/>
            <p:nvPr/>
          </p:nvCxnSpPr>
          <p:spPr bwMode="auto">
            <a:xfrm flipH="1">
              <a:off x="6352316" y="4202348"/>
              <a:ext cx="1" cy="45437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</p:grpSp>
      <p:sp>
        <p:nvSpPr>
          <p:cNvPr id="75" name="Rectangle 74"/>
          <p:cNvSpPr/>
          <p:nvPr/>
        </p:nvSpPr>
        <p:spPr bwMode="auto">
          <a:xfrm>
            <a:off x="-45879" y="1994309"/>
            <a:ext cx="5347987" cy="336536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3000">
                <a:srgbClr val="FFFFFF">
                  <a:alpha val="94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>
              <a:latin typeface="+mj-lt"/>
              <a:cs typeface="Arial" pitchFamily="34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 flipH="1">
            <a:off x="9015195" y="1943638"/>
            <a:ext cx="3181070" cy="336536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6000">
                <a:srgbClr val="FFFFFF">
                  <a:alpha val="94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>
              <a:latin typeface="+mj-lt"/>
              <a:cs typeface="Arial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-37236" y="2110497"/>
            <a:ext cx="5833236" cy="272127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>
              <a:latin typeface="+mj-lt"/>
              <a:cs typeface="Arial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8982023" y="2694183"/>
            <a:ext cx="3209977" cy="210903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>
              <a:latin typeface="+mj-lt"/>
              <a:cs typeface="Arial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5274225" y="2367908"/>
            <a:ext cx="2113324" cy="2615465"/>
            <a:chOff x="5274225" y="2367908"/>
            <a:chExt cx="2113324" cy="2615465"/>
          </a:xfrm>
        </p:grpSpPr>
        <p:grpSp>
          <p:nvGrpSpPr>
            <p:cNvPr id="49" name="Group 48"/>
            <p:cNvGrpSpPr/>
            <p:nvPr/>
          </p:nvGrpSpPr>
          <p:grpSpPr>
            <a:xfrm>
              <a:off x="5274225" y="2367908"/>
              <a:ext cx="2113324" cy="2315577"/>
              <a:chOff x="5298064" y="2341149"/>
              <a:chExt cx="2113324" cy="2315577"/>
            </a:xfrm>
          </p:grpSpPr>
          <p:sp>
            <p:nvSpPr>
              <p:cNvPr id="73" name="Rectangle 4"/>
              <p:cNvSpPr/>
              <p:nvPr/>
            </p:nvSpPr>
            <p:spPr bwMode="auto">
              <a:xfrm>
                <a:off x="5834006" y="3036431"/>
                <a:ext cx="1041400" cy="1166438"/>
              </a:xfrm>
              <a:custGeom>
                <a:avLst/>
                <a:gdLst>
                  <a:gd name="connsiteX0" fmla="*/ 0 w 1290918"/>
                  <a:gd name="connsiteY0" fmla="*/ 0 h 1093694"/>
                  <a:gd name="connsiteX1" fmla="*/ 1290918 w 1290918"/>
                  <a:gd name="connsiteY1" fmla="*/ 0 h 1093694"/>
                  <a:gd name="connsiteX2" fmla="*/ 1290918 w 1290918"/>
                  <a:gd name="connsiteY2" fmla="*/ 1093694 h 1093694"/>
                  <a:gd name="connsiteX3" fmla="*/ 0 w 1290918"/>
                  <a:gd name="connsiteY3" fmla="*/ 1093694 h 1093694"/>
                  <a:gd name="connsiteX4" fmla="*/ 0 w 1290918"/>
                  <a:gd name="connsiteY4" fmla="*/ 0 h 1093694"/>
                  <a:gd name="connsiteX0" fmla="*/ 0 w 1290918"/>
                  <a:gd name="connsiteY0" fmla="*/ 0 h 1097280"/>
                  <a:gd name="connsiteX1" fmla="*/ 1290918 w 1290918"/>
                  <a:gd name="connsiteY1" fmla="*/ 0 h 1097280"/>
                  <a:gd name="connsiteX2" fmla="*/ 1290918 w 1290918"/>
                  <a:gd name="connsiteY2" fmla="*/ 1093694 h 1097280"/>
                  <a:gd name="connsiteX3" fmla="*/ 662785 w 1290918"/>
                  <a:gd name="connsiteY3" fmla="*/ 1097280 h 1097280"/>
                  <a:gd name="connsiteX4" fmla="*/ 0 w 1290918"/>
                  <a:gd name="connsiteY4" fmla="*/ 1093694 h 1097280"/>
                  <a:gd name="connsiteX5" fmla="*/ 0 w 1290918"/>
                  <a:gd name="connsiteY5" fmla="*/ 0 h 1097280"/>
                  <a:gd name="connsiteX0" fmla="*/ 0 w 1290918"/>
                  <a:gd name="connsiteY0" fmla="*/ 0 h 1097280"/>
                  <a:gd name="connsiteX1" fmla="*/ 1290918 w 1290918"/>
                  <a:gd name="connsiteY1" fmla="*/ 0 h 1097280"/>
                  <a:gd name="connsiteX2" fmla="*/ 1283053 w 1290918"/>
                  <a:gd name="connsiteY2" fmla="*/ 551688 h 1097280"/>
                  <a:gd name="connsiteX3" fmla="*/ 1290918 w 1290918"/>
                  <a:gd name="connsiteY3" fmla="*/ 1093694 h 1097280"/>
                  <a:gd name="connsiteX4" fmla="*/ 662785 w 1290918"/>
                  <a:gd name="connsiteY4" fmla="*/ 1097280 h 1097280"/>
                  <a:gd name="connsiteX5" fmla="*/ 0 w 1290918"/>
                  <a:gd name="connsiteY5" fmla="*/ 1093694 h 1097280"/>
                  <a:gd name="connsiteX6" fmla="*/ 0 w 1290918"/>
                  <a:gd name="connsiteY6" fmla="*/ 0 h 109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0918" h="1097280">
                    <a:moveTo>
                      <a:pt x="0" y="0"/>
                    </a:moveTo>
                    <a:lnTo>
                      <a:pt x="1290918" y="0"/>
                    </a:lnTo>
                    <a:lnTo>
                      <a:pt x="1283053" y="551688"/>
                    </a:lnTo>
                    <a:lnTo>
                      <a:pt x="1290918" y="1093694"/>
                    </a:lnTo>
                    <a:lnTo>
                      <a:pt x="662785" y="1097280"/>
                    </a:lnTo>
                    <a:lnTo>
                      <a:pt x="0" y="109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3600" b="1" dirty="0">
                    <a:latin typeface="Consolas" panose="020B0609020204030204" pitchFamily="49" charset="0"/>
                    <a:cs typeface="Arial" pitchFamily="34" charset="0"/>
                  </a:rPr>
                  <a:t>+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740660" y="2347520"/>
                <a:ext cx="721069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</a:rPr>
                  <a:t>y</a:t>
                </a:r>
                <a:r>
                  <a:rPr lang="en-US" sz="1600" dirty="0">
                    <a:latin typeface="Consolas" panose="020B0609020204030204" pitchFamily="49" charset="0"/>
                  </a:rPr>
                  <a:t>n+1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66122" y="2341149"/>
                <a:ext cx="721069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</a:rPr>
                  <a:t>x</a:t>
                </a:r>
                <a:r>
                  <a:rPr lang="en-US" sz="1600" dirty="0">
                    <a:latin typeface="Consolas" panose="020B0609020204030204" pitchFamily="49" charset="0"/>
                  </a:rPr>
                  <a:t>n+1</a:t>
                </a:r>
              </a:p>
            </p:txBody>
          </p:sp>
          <p:cxnSp>
            <p:nvCxnSpPr>
              <p:cNvPr id="12" name="Straight Connector 11"/>
              <p:cNvCxnSpPr>
                <a:stCxn id="11" idx="2"/>
              </p:cNvCxnSpPr>
              <p:nvPr/>
            </p:nvCxnSpPr>
            <p:spPr bwMode="auto">
              <a:xfrm>
                <a:off x="6626657" y="2772036"/>
                <a:ext cx="0" cy="264394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13" name="Straight Connector 12"/>
              <p:cNvCxnSpPr>
                <a:stCxn id="10" idx="2"/>
              </p:cNvCxnSpPr>
              <p:nvPr/>
            </p:nvCxnSpPr>
            <p:spPr bwMode="auto">
              <a:xfrm flipH="1">
                <a:off x="6100159" y="2778407"/>
                <a:ext cx="1036" cy="264395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 rot="5400000">
                <a:off x="7143418" y="3356780"/>
                <a:ext cx="0" cy="53594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 rot="5400000">
                <a:off x="5566035" y="3362387"/>
                <a:ext cx="0" cy="53594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 flipH="1">
                <a:off x="6352316" y="4202348"/>
                <a:ext cx="1" cy="454378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</p:grpSp>
        <p:sp>
          <p:nvSpPr>
            <p:cNvPr id="33" name="Rectangle 32"/>
            <p:cNvSpPr/>
            <p:nvPr/>
          </p:nvSpPr>
          <p:spPr>
            <a:xfrm>
              <a:off x="6013922" y="4552486"/>
              <a:ext cx="67678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</a:rPr>
                <a:t>s</a:t>
              </a:r>
              <a:r>
                <a:rPr lang="en-US" sz="1600" dirty="0">
                  <a:latin typeface="Consolas" panose="020B0609020204030204" pitchFamily="49" charset="0"/>
                </a:rPr>
                <a:t>n+1</a:t>
              </a:r>
              <a:endParaRPr lang="en-US" sz="2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30.09.2019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11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531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152" grpId="0" animBg="1"/>
      <p:bldP spid="153" grpId="0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250602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/>
          <p:cNvCxnSpPr/>
          <p:nvPr/>
        </p:nvCxnSpPr>
        <p:spPr>
          <a:xfrm>
            <a:off x="7833360" y="1654880"/>
            <a:ext cx="1524223" cy="395478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7670379" y="2590959"/>
            <a:ext cx="1711557" cy="1716072"/>
            <a:chOff x="7879378" y="2587980"/>
            <a:chExt cx="1711557" cy="1716072"/>
          </a:xfrm>
        </p:grpSpPr>
        <p:sp>
          <p:nvSpPr>
            <p:cNvPr id="97" name="Pie 96"/>
            <p:cNvSpPr/>
            <p:nvPr/>
          </p:nvSpPr>
          <p:spPr>
            <a:xfrm>
              <a:off x="7879378" y="2587980"/>
              <a:ext cx="1705943" cy="1711868"/>
            </a:xfrm>
            <a:prstGeom prst="pie">
              <a:avLst>
                <a:gd name="adj1" fmla="val 17556067"/>
                <a:gd name="adj2" fmla="val 417714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8" name="Pie 97"/>
            <p:cNvSpPr/>
            <p:nvPr/>
          </p:nvSpPr>
          <p:spPr>
            <a:xfrm>
              <a:off x="7884992" y="2592184"/>
              <a:ext cx="1705943" cy="1711868"/>
            </a:xfrm>
            <a:prstGeom prst="pie">
              <a:avLst>
                <a:gd name="adj1" fmla="val 4163275"/>
                <a:gd name="adj2" fmla="val 1498219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negative numbers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5062" y="1825625"/>
                <a:ext cx="6019199" cy="4128707"/>
              </a:xfrm>
            </p:spPr>
            <p:txBody>
              <a:bodyPr>
                <a:noAutofit/>
              </a:bodyPr>
              <a:lstStyle/>
              <a:p>
                <a:pPr marL="342900" lvl="1" indent="-342900">
                  <a:spcBef>
                    <a:spcPts val="1000"/>
                  </a:spcBef>
                </a:pPr>
                <a:r>
                  <a:rPr lang="en-US" sz="2100" dirty="0">
                    <a:solidFill>
                      <a:prstClr val="black"/>
                    </a:solidFill>
                  </a:rPr>
                  <a:t>Goal: use adder HW for both add and sub</a:t>
                </a:r>
              </a:p>
              <a:p>
                <a:pPr marL="342900" lvl="1" indent="-342900">
                  <a:spcBef>
                    <a:spcPts val="1000"/>
                  </a:spcBef>
                </a:pPr>
                <a:r>
                  <a:rPr lang="en-US" sz="2100" dirty="0">
                    <a:solidFill>
                      <a:prstClr val="black"/>
                    </a:solidFill>
                  </a:rPr>
                  <a:t>Ones’ complement representation:</a:t>
                </a:r>
                <a:r>
                  <a:rPr lang="en-US" sz="2100" b="1" i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 -x = !x</a:t>
                </a:r>
              </a:p>
              <a:p>
                <a:pPr marL="800100" lvl="2" indent="-342900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700" b="1" i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700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(111)</a:t>
                </a:r>
              </a:p>
              <a:p>
                <a:pPr marL="800100" lvl="1" indent="-342900"/>
                <a:r>
                  <a:rPr lang="en-US" sz="1700" dirty="0"/>
                  <a:t>Symmetric range: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1700" dirty="0">
                  <a:solidFill>
                    <a:prstClr val="black"/>
                  </a:solidFill>
                </a:endParaRPr>
              </a:p>
              <a:p>
                <a:pPr marL="800100" lvl="1" indent="-342900"/>
                <a:r>
                  <a:rPr lang="en-US" sz="1700" b="1" dirty="0">
                    <a:solidFill>
                      <a:srgbClr val="FF0000"/>
                    </a:solidFill>
                  </a:rPr>
                  <a:t>2</a:t>
                </a:r>
                <a:r>
                  <a:rPr lang="en-US" sz="1700" dirty="0">
                    <a:solidFill>
                      <a:srgbClr val="FF0000"/>
                    </a:solidFill>
                  </a:rPr>
                  <a:t> representations for zero</a:t>
                </a:r>
                <a:endParaRPr lang="ru-RU" sz="1700" b="1" i="1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pPr marL="342900" lvl="1" indent="-342900">
                  <a:spcBef>
                    <a:spcPts val="1000"/>
                  </a:spcBef>
                </a:pPr>
                <a:r>
                  <a:rPr lang="en-US" sz="2100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</a:t>
                </a:r>
                <a:r>
                  <a:rPr lang="en-US" sz="2100" dirty="0">
                    <a:solidFill>
                      <a:prstClr val="black"/>
                    </a:solidFill>
                  </a:rPr>
                  <a:t>wo’s complement representation: </a:t>
                </a:r>
                <a:r>
                  <a:rPr lang="en-US" sz="2100" b="1" i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-x = !x + 1 </a:t>
                </a:r>
              </a:p>
              <a:p>
                <a:pPr marL="800100" lvl="1" indent="-342900"/>
                <a:r>
                  <a:rPr lang="en-US" sz="1700" dirty="0"/>
                  <a:t>Asymmetric range: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prstClr val="black"/>
                    </a:solidFill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1700" dirty="0">
                  <a:solidFill>
                    <a:prstClr val="black"/>
                  </a:solidFill>
                </a:endParaRPr>
              </a:p>
              <a:p>
                <a:pPr marL="800100" lvl="1" indent="-342900"/>
                <a:r>
                  <a:rPr lang="en-US" sz="1700" dirty="0"/>
                  <a:t>1 representation for zero</a:t>
                </a:r>
              </a:p>
              <a:p>
                <a:pPr marL="342900" indent="-342900"/>
                <a:endParaRPr lang="ru-RU" sz="21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062" y="1825625"/>
                <a:ext cx="6019199" cy="4128707"/>
              </a:xfrm>
              <a:blipFill>
                <a:blip r:embed="rId6"/>
                <a:stretch>
                  <a:fillRect l="-1012" t="-1622" r="-30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" name="Group 106"/>
          <p:cNvGrpSpPr/>
          <p:nvPr/>
        </p:nvGrpSpPr>
        <p:grpSpPr>
          <a:xfrm>
            <a:off x="7159848" y="2263127"/>
            <a:ext cx="2759000" cy="2367149"/>
            <a:chOff x="4850851" y="4006278"/>
            <a:chExt cx="2759000" cy="2367149"/>
          </a:xfrm>
        </p:grpSpPr>
        <p:grpSp>
          <p:nvGrpSpPr>
            <p:cNvPr id="104" name="Group 103"/>
            <p:cNvGrpSpPr/>
            <p:nvPr/>
          </p:nvGrpSpPr>
          <p:grpSpPr>
            <a:xfrm>
              <a:off x="4850851" y="4006278"/>
              <a:ext cx="2759000" cy="2367149"/>
              <a:chOff x="7162105" y="2265686"/>
              <a:chExt cx="2759000" cy="2367149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7684425" y="2607040"/>
                <a:ext cx="1694330" cy="169433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272412" y="2265686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000</a:t>
                </a:r>
                <a:endParaRPr lang="ru-R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9077858" y="2551150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001</a:t>
                </a:r>
                <a:endParaRPr lang="ru-R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433993" y="2547059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111</a:t>
                </a:r>
                <a:endParaRPr lang="ru-R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356527" y="3252867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010</a:t>
                </a:r>
                <a:endParaRPr lang="ru-R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076594" y="3992019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011</a:t>
                </a:r>
                <a:endParaRPr lang="ru-R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485722" y="3991659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101</a:t>
                </a:r>
                <a:endParaRPr lang="ru-R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272412" y="4263503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100</a:t>
                </a:r>
                <a:endParaRPr lang="ru-R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162105" y="3254749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110</a:t>
                </a:r>
                <a:endParaRPr lang="ru-RU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5334208" y="4307763"/>
              <a:ext cx="1775011" cy="1769296"/>
              <a:chOff x="5532093" y="2574319"/>
              <a:chExt cx="1775011" cy="1769296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6392704" y="2574319"/>
                <a:ext cx="80682" cy="806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532093" y="3409718"/>
                <a:ext cx="80682" cy="806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7226422" y="3409718"/>
                <a:ext cx="80682" cy="806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392704" y="4262933"/>
                <a:ext cx="80682" cy="806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775484" y="2826788"/>
                <a:ext cx="80682" cy="806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775484" y="4026938"/>
                <a:ext cx="80682" cy="806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975634" y="2826451"/>
                <a:ext cx="80682" cy="806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975634" y="4032653"/>
                <a:ext cx="80682" cy="806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4" name="Arc 83"/>
          <p:cNvSpPr/>
          <p:nvPr/>
        </p:nvSpPr>
        <p:spPr>
          <a:xfrm rot="17429598">
            <a:off x="7951227" y="3296546"/>
            <a:ext cx="1967848" cy="2082889"/>
          </a:xfrm>
          <a:prstGeom prst="arc">
            <a:avLst/>
          </a:prstGeom>
          <a:ln w="571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9" name="Group 108"/>
          <p:cNvGrpSpPr/>
          <p:nvPr/>
        </p:nvGrpSpPr>
        <p:grpSpPr>
          <a:xfrm>
            <a:off x="6757553" y="3062154"/>
            <a:ext cx="1735769" cy="1286704"/>
            <a:chOff x="6757553" y="3062154"/>
            <a:chExt cx="1735769" cy="1286704"/>
          </a:xfrm>
        </p:grpSpPr>
        <p:sp>
          <p:nvSpPr>
            <p:cNvPr id="86" name="Arc 85"/>
            <p:cNvSpPr/>
            <p:nvPr/>
          </p:nvSpPr>
          <p:spPr>
            <a:xfrm rot="6821869" flipV="1">
              <a:off x="7194985" y="3050521"/>
              <a:ext cx="1286704" cy="1309970"/>
            </a:xfrm>
            <a:prstGeom prst="arc">
              <a:avLst/>
            </a:prstGeom>
            <a:ln w="5715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57553" y="3794842"/>
              <a:ext cx="5339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+1</a:t>
              </a:r>
              <a:endParaRPr lang="ru-RU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6758464" y="326293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-2</a:t>
            </a:r>
            <a:endParaRPr lang="ru-RU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896904" y="324430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+2</a:t>
            </a:r>
            <a:endParaRPr lang="ru-RU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7135532" y="2008606"/>
            <a:ext cx="2818406" cy="2951508"/>
            <a:chOff x="7135532" y="2008606"/>
            <a:chExt cx="2818406" cy="2951508"/>
          </a:xfrm>
        </p:grpSpPr>
        <p:sp>
          <p:nvSpPr>
            <p:cNvPr id="89" name="TextBox 88"/>
            <p:cNvSpPr txBox="1"/>
            <p:nvPr/>
          </p:nvSpPr>
          <p:spPr>
            <a:xfrm>
              <a:off x="8381803" y="200860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0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472043" y="229422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+1</a:t>
              </a:r>
              <a:endParaRPr lang="ru-RU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135532" y="236205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-1</a:t>
              </a:r>
              <a:endParaRPr lang="ru-RU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515998" y="416170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+3</a:t>
              </a:r>
              <a:endParaRPr lang="ru-RU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285542" y="459078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-4</a:t>
              </a:r>
              <a:endParaRPr lang="ru-RU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260618" y="426417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-3</a:t>
              </a:r>
              <a:endParaRPr lang="ru-RU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7260442" y="426792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-2</a:t>
            </a:r>
            <a:endParaRPr lang="ru-RU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7160294" y="2011291"/>
            <a:ext cx="1536370" cy="756170"/>
            <a:chOff x="7160294" y="2011291"/>
            <a:chExt cx="1536370" cy="756170"/>
          </a:xfrm>
        </p:grpSpPr>
        <p:sp>
          <p:nvSpPr>
            <p:cNvPr id="116" name="TextBox 115"/>
            <p:cNvSpPr txBox="1"/>
            <p:nvPr/>
          </p:nvSpPr>
          <p:spPr>
            <a:xfrm>
              <a:off x="7160294" y="239812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-0</a:t>
              </a:r>
              <a:endParaRPr lang="ru-RU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385360" y="201129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0</a:t>
              </a:r>
              <a:endParaRPr lang="ru-RU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30.09.2019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13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405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4" grpId="0" animBg="1"/>
      <p:bldP spid="84" grpId="1" animBg="1"/>
      <p:bldP spid="92" grpId="0"/>
      <p:bldP spid="94" grpId="0"/>
      <p:bldP spid="113" grpId="1"/>
      <p:bldP spid="113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subtraction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933883"/>
            <a:ext cx="4423449" cy="3556090"/>
          </a:xfrm>
        </p:spPr>
        <p:txBody>
          <a:bodyPr/>
          <a:lstStyle/>
          <a:p>
            <a:r>
              <a:rPr lang="en-US" sz="2100" dirty="0"/>
              <a:t>Example: 2 – 3 = ?</a:t>
            </a:r>
          </a:p>
          <a:p>
            <a:pPr lvl="1" indent="-342900">
              <a:buFont typeface="+mj-lt"/>
              <a:buAutoNum type="arabicPeriod"/>
            </a:pPr>
            <a:r>
              <a:rPr lang="en-US" sz="1800" dirty="0"/>
              <a:t>2 – 3 = 2 + (−3)</a:t>
            </a:r>
          </a:p>
          <a:p>
            <a:pPr lvl="1" indent="-342900">
              <a:buFont typeface="+mj-lt"/>
              <a:buAutoNum type="arabicPeriod"/>
            </a:pPr>
            <a:r>
              <a:rPr lang="en-US" sz="1800" dirty="0"/>
              <a:t>2 + (−3) = 010 + 101 = 111</a:t>
            </a:r>
          </a:p>
          <a:p>
            <a:pPr lvl="1" indent="-342900">
              <a:buFont typeface="+mj-lt"/>
              <a:buAutoNum type="arabicPeriod"/>
            </a:pPr>
            <a:r>
              <a:rPr lang="en-US" sz="1800" dirty="0"/>
              <a:t>111 = −1 </a:t>
            </a:r>
          </a:p>
          <a:p>
            <a:endParaRPr lang="ru-RU" sz="21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92624" y="1747657"/>
            <a:ext cx="1980456" cy="1898023"/>
            <a:chOff x="4268624" y="1747656"/>
            <a:chExt cx="1980456" cy="1898023"/>
          </a:xfrm>
        </p:grpSpPr>
        <p:sp>
          <p:nvSpPr>
            <p:cNvPr id="42" name="Pie 41"/>
            <p:cNvSpPr/>
            <p:nvPr/>
          </p:nvSpPr>
          <p:spPr>
            <a:xfrm>
              <a:off x="4533167" y="1997070"/>
              <a:ext cx="1332482" cy="1337110"/>
            </a:xfrm>
            <a:prstGeom prst="pie">
              <a:avLst>
                <a:gd name="adj1" fmla="val 16229770"/>
                <a:gd name="adj2" fmla="val 21588792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537108" y="1996609"/>
              <a:ext cx="1323411" cy="1323411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177806" y="1965099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505598" y="2617615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829009" y="2617615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177806" y="3284047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695706" y="2162298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695706" y="3099714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633122" y="2162035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633122" y="3104178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52399" y="2022394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000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8747" y="215635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001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25005" y="2161583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111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34839" y="2556437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010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57580" y="294421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011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31561" y="294421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101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49970" y="3097462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100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63515" y="2541932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110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66053" y="196401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26603" y="174765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92028" y="254094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+2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98363" y="302304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+3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95905" y="336868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-4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06955" y="3120307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-3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68624" y="2544986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-2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09361" y="1961584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30" name="Down Arrow 129"/>
            <p:cNvSpPr/>
            <p:nvPr/>
          </p:nvSpPr>
          <p:spPr>
            <a:xfrm rot="3451688">
              <a:off x="5976072" y="2300150"/>
              <a:ext cx="225976" cy="320040"/>
            </a:xfrm>
            <a:prstGeom prst="downArrow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13906" y="3682303"/>
            <a:ext cx="1965140" cy="1898024"/>
            <a:chOff x="4289906" y="3682303"/>
            <a:chExt cx="1965140" cy="1898024"/>
          </a:xfrm>
        </p:grpSpPr>
        <p:grpSp>
          <p:nvGrpSpPr>
            <p:cNvPr id="74" name="Group 73"/>
            <p:cNvGrpSpPr/>
            <p:nvPr/>
          </p:nvGrpSpPr>
          <p:grpSpPr>
            <a:xfrm>
              <a:off x="4291484" y="3682303"/>
              <a:ext cx="1963562" cy="1898024"/>
              <a:chOff x="7812528" y="2240781"/>
              <a:chExt cx="3351865" cy="3239989"/>
            </a:xfrm>
          </p:grpSpPr>
          <p:sp>
            <p:nvSpPr>
              <p:cNvPr id="75" name="Pie 74"/>
              <p:cNvSpPr/>
              <p:nvPr/>
            </p:nvSpPr>
            <p:spPr>
              <a:xfrm>
                <a:off x="8267011" y="2653944"/>
                <a:ext cx="2274590" cy="2282490"/>
              </a:xfrm>
              <a:prstGeom prst="pie">
                <a:avLst>
                  <a:gd name="adj1" fmla="val 16247507"/>
                  <a:gd name="adj2" fmla="val 817772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8270838" y="2665753"/>
                <a:ext cx="2259106" cy="225910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9364532" y="2611965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8217050" y="372583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0476156" y="372583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9364532" y="4863451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8541572" y="294859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8541572" y="454879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0141772" y="2948141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0141772" y="455641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9150459" y="2709769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000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9690476" y="2938450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001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8591584" y="2947368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111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9973998" y="3621397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010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9671411" y="4283353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011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8602777" y="4283353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101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9146309" y="4544946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100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8315915" y="3596638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110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0197987" y="2610113"/>
                <a:ext cx="580661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+1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9277128" y="2240781"/>
                <a:ext cx="449315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0583732" y="3594951"/>
                <a:ext cx="580661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+2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0253140" y="4417912"/>
                <a:ext cx="580661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+3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9224722" y="5007924"/>
                <a:ext cx="528668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-4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219365" y="4583941"/>
                <a:ext cx="528668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-3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7812528" y="3601849"/>
                <a:ext cx="528668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-2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8223472" y="2605963"/>
                <a:ext cx="528668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-1</a:t>
                </a:r>
                <a:endParaRPr lang="ru-RU" sz="1200" dirty="0">
                  <a:latin typeface="+mj-lt"/>
                </a:endParaRPr>
              </a:p>
            </p:txBody>
          </p:sp>
        </p:grpSp>
        <p:sp>
          <p:nvSpPr>
            <p:cNvPr id="131" name="Down Arrow 130"/>
            <p:cNvSpPr/>
            <p:nvPr/>
          </p:nvSpPr>
          <p:spPr>
            <a:xfrm rot="14840054">
              <a:off x="4336938" y="4972377"/>
              <a:ext cx="225976" cy="320040"/>
            </a:xfrm>
            <a:prstGeom prst="downArrow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250779" y="2520105"/>
            <a:ext cx="1963562" cy="1898024"/>
            <a:chOff x="6726779" y="2520105"/>
            <a:chExt cx="1963562" cy="1898024"/>
          </a:xfrm>
        </p:grpSpPr>
        <p:sp>
          <p:nvSpPr>
            <p:cNvPr id="129" name="Pie 128"/>
            <p:cNvSpPr/>
            <p:nvPr/>
          </p:nvSpPr>
          <p:spPr>
            <a:xfrm>
              <a:off x="6994123" y="2764296"/>
              <a:ext cx="1332482" cy="1337110"/>
            </a:xfrm>
            <a:prstGeom prst="pie">
              <a:avLst>
                <a:gd name="adj1" fmla="val 16229770"/>
                <a:gd name="adj2" fmla="val 21588792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6726779" y="2520105"/>
              <a:ext cx="1963562" cy="1898024"/>
              <a:chOff x="7812528" y="2240781"/>
              <a:chExt cx="3351865" cy="3239989"/>
            </a:xfrm>
          </p:grpSpPr>
          <p:sp>
            <p:nvSpPr>
              <p:cNvPr id="103" name="Pie 102"/>
              <p:cNvSpPr/>
              <p:nvPr/>
            </p:nvSpPr>
            <p:spPr>
              <a:xfrm rot="5400000">
                <a:off x="8267011" y="2653943"/>
                <a:ext cx="2274590" cy="2282490"/>
              </a:xfrm>
              <a:prstGeom prst="pie">
                <a:avLst>
                  <a:gd name="adj1" fmla="val 16247507"/>
                  <a:gd name="adj2" fmla="val 817772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8270838" y="2665753"/>
                <a:ext cx="2259106" cy="225910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9364532" y="2611965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8217050" y="372583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0476156" y="372583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9364532" y="4863451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8541572" y="294859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8541572" y="454879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0141772" y="2948141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0141772" y="455641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9150459" y="2709769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000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9690476" y="2938450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001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8591584" y="2947368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111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9973998" y="3621397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010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9671411" y="4283353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011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8602777" y="4283353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101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9146309" y="4544946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100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8315915" y="3596638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110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0197987" y="2610113"/>
                <a:ext cx="580661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+1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9277128" y="2240781"/>
                <a:ext cx="449315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0583732" y="3594951"/>
                <a:ext cx="580661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+2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10253140" y="4417912"/>
                <a:ext cx="580661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+3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9224722" y="5007924"/>
                <a:ext cx="528668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-4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8219365" y="4583941"/>
                <a:ext cx="528668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-3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7812528" y="3601849"/>
                <a:ext cx="528668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-2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8223472" y="2605963"/>
                <a:ext cx="528668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-1</a:t>
                </a:r>
                <a:endParaRPr lang="ru-RU" sz="1200" dirty="0">
                  <a:latin typeface="+mj-lt"/>
                </a:endParaRPr>
              </a:p>
            </p:txBody>
          </p:sp>
        </p:grpSp>
        <p:sp>
          <p:nvSpPr>
            <p:cNvPr id="132" name="Down Arrow 131"/>
            <p:cNvSpPr/>
            <p:nvPr/>
          </p:nvSpPr>
          <p:spPr>
            <a:xfrm rot="18747595">
              <a:off x="6850766" y="2511923"/>
              <a:ext cx="225976" cy="320040"/>
            </a:xfrm>
            <a:prstGeom prst="downArrow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30.09.2019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14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015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4264" y="1772143"/>
            <a:ext cx="3666866" cy="3852371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100" dirty="0"/>
              <a:t>Example: −2 – 3 = ?</a:t>
            </a:r>
          </a:p>
          <a:p>
            <a:pPr lvl="1" indent="-342900"/>
            <a:r>
              <a:rPr lang="en-US" sz="1800" dirty="0"/>
              <a:t>−2 – 3 = −2 + (−3)</a:t>
            </a:r>
          </a:p>
          <a:p>
            <a:pPr lvl="1" indent="-342900"/>
            <a:r>
              <a:rPr lang="en-US" sz="1800" dirty="0"/>
              <a:t>−2 + (−3) = 110 + 101 = 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1800" dirty="0"/>
              <a:t>011</a:t>
            </a:r>
          </a:p>
          <a:p>
            <a:pPr lvl="1" indent="-342900"/>
            <a:r>
              <a:rPr lang="en-US" sz="1800" dirty="0"/>
              <a:t>011 = 3 </a:t>
            </a:r>
            <a:r>
              <a:rPr lang="en-US" sz="1800" dirty="0">
                <a:latin typeface="Calibri" panose="020F0502020204030204" pitchFamily="34" charset="0"/>
                <a:sym typeface="Wingdings" panose="05000000000000000000" pitchFamily="2" charset="2"/>
              </a:rPr>
              <a:t>→ </a:t>
            </a:r>
            <a:r>
              <a:rPr lang="en-US" sz="1800" dirty="0">
                <a:sym typeface="Wingdings" panose="05000000000000000000" pitchFamily="2" charset="2"/>
              </a:rPr>
              <a:t>Overflow </a:t>
            </a:r>
          </a:p>
          <a:p>
            <a:pPr marL="342900" indent="-342900"/>
            <a:r>
              <a:rPr lang="en-US" sz="2100" dirty="0">
                <a:sym typeface="Wingdings" panose="05000000000000000000" pitchFamily="2" charset="2"/>
              </a:rPr>
              <a:t>Overflow conditions</a:t>
            </a:r>
          </a:p>
          <a:p>
            <a:pPr lvl="1" indent="-342900">
              <a:buFont typeface="+mj-lt"/>
              <a:buAutoNum type="alphaLcPeriod"/>
            </a:pPr>
            <a:r>
              <a:rPr lang="en-US" sz="1800" dirty="0"/>
              <a:t>negative + negative = positive</a:t>
            </a:r>
          </a:p>
          <a:p>
            <a:pPr lvl="1" indent="-342900">
              <a:buFont typeface="+mj-lt"/>
              <a:buAutoNum type="alphaLcPeriod"/>
            </a:pPr>
            <a:r>
              <a:rPr lang="en-US" sz="1800" dirty="0"/>
              <a:t>positive + positive = negative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792625" y="1747657"/>
            <a:ext cx="1963562" cy="1898023"/>
            <a:chOff x="4268625" y="1747656"/>
            <a:chExt cx="1963562" cy="1898023"/>
          </a:xfrm>
        </p:grpSpPr>
        <p:sp>
          <p:nvSpPr>
            <p:cNvPr id="42" name="Pie 41"/>
            <p:cNvSpPr/>
            <p:nvPr/>
          </p:nvSpPr>
          <p:spPr>
            <a:xfrm>
              <a:off x="4533168" y="1997070"/>
              <a:ext cx="1332482" cy="1337110"/>
            </a:xfrm>
            <a:prstGeom prst="pie">
              <a:avLst>
                <a:gd name="adj1" fmla="val 16229770"/>
                <a:gd name="adj2" fmla="val 10880208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537109" y="1996609"/>
              <a:ext cx="1323411" cy="1323411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177807" y="1965099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505599" y="2617615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829010" y="2617615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177807" y="3284047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695707" y="2162298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695707" y="3099714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633123" y="2162035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633123" y="3104178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52401" y="2022394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000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8748" y="215635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001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25005" y="2161583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111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34840" y="2556437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010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57581" y="294421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011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31562" y="294421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101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49971" y="3097462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100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63515" y="2541932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110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66053" y="196401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26604" y="174765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92029" y="254094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+2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98364" y="302304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+3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95906" y="336868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-4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06956" y="3120307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-3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68625" y="2544986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-2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09362" y="1961584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33" name="Down Arrow 132"/>
            <p:cNvSpPr/>
            <p:nvPr/>
          </p:nvSpPr>
          <p:spPr>
            <a:xfrm rot="18747595">
              <a:off x="4359121" y="1755896"/>
              <a:ext cx="225976" cy="320040"/>
            </a:xfrm>
            <a:prstGeom prst="downArrow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808110" y="3682303"/>
            <a:ext cx="1970936" cy="1898024"/>
            <a:chOff x="4284110" y="3682303"/>
            <a:chExt cx="1970936" cy="1898024"/>
          </a:xfrm>
        </p:grpSpPr>
        <p:sp>
          <p:nvSpPr>
            <p:cNvPr id="75" name="Pie 74"/>
            <p:cNvSpPr/>
            <p:nvPr/>
          </p:nvSpPr>
          <p:spPr>
            <a:xfrm>
              <a:off x="4557725" y="3924339"/>
              <a:ext cx="1332482" cy="1337110"/>
            </a:xfrm>
            <a:prstGeom prst="pie">
              <a:avLst>
                <a:gd name="adj1" fmla="val 16247507"/>
                <a:gd name="adj2" fmla="val 817772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4559967" y="3931257"/>
              <a:ext cx="1323411" cy="1323411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5200666" y="3899747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4528458" y="4552262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5851869" y="4552262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5200666" y="5218694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4718567" y="4096946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4718567" y="5034362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5655983" y="4096683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5655983" y="5038826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075260" y="3957042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000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91608" y="4091006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001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47864" y="4096230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111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557699" y="4491084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010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380440" y="4878866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011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754421" y="4878866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101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072829" y="5032110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100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586374" y="4476580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110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688914" y="3898662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149464" y="36823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914888" y="4475592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+2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21223" y="4957692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+3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118764" y="5303328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-4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529814" y="5054954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-3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291484" y="4479633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-2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532220" y="3896231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34" name="Down Arrow 133"/>
            <p:cNvSpPr/>
            <p:nvPr/>
          </p:nvSpPr>
          <p:spPr>
            <a:xfrm rot="13511513">
              <a:off x="4331142" y="5175614"/>
              <a:ext cx="225976" cy="320040"/>
            </a:xfrm>
            <a:prstGeom prst="downArrow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50780" y="2520107"/>
            <a:ext cx="1963562" cy="1898023"/>
            <a:chOff x="6726780" y="2520106"/>
            <a:chExt cx="1963562" cy="1898023"/>
          </a:xfrm>
        </p:grpSpPr>
        <p:sp>
          <p:nvSpPr>
            <p:cNvPr id="130" name="Pie 129"/>
            <p:cNvSpPr/>
            <p:nvPr/>
          </p:nvSpPr>
          <p:spPr>
            <a:xfrm>
              <a:off x="6990961" y="2761281"/>
              <a:ext cx="1332482" cy="1337110"/>
            </a:xfrm>
            <a:prstGeom prst="pie">
              <a:avLst>
                <a:gd name="adj1" fmla="val 16229770"/>
                <a:gd name="adj2" fmla="val 10846583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32" name="Pie 131"/>
            <p:cNvSpPr/>
            <p:nvPr/>
          </p:nvSpPr>
          <p:spPr>
            <a:xfrm rot="16200000">
              <a:off x="7001845" y="2758968"/>
              <a:ext cx="1332482" cy="1337110"/>
            </a:xfrm>
            <a:prstGeom prst="pie">
              <a:avLst>
                <a:gd name="adj1" fmla="val 16247507"/>
                <a:gd name="adj2" fmla="val 8177722"/>
              </a:avLst>
            </a:prstGeom>
            <a:solidFill>
              <a:schemeClr val="accent1">
                <a:lumMod val="20000"/>
                <a:lumOff val="80000"/>
                <a:alpha val="65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6995264" y="2769059"/>
              <a:ext cx="1323411" cy="1323411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7635962" y="2737549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6963754" y="3390064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8287165" y="3390064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7635962" y="4056496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7153862" y="2934748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7153862" y="3872164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8091279" y="2934484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8091279" y="3876628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510556" y="2794844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000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826903" y="292880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001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183160" y="2934033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111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992995" y="3328887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010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15736" y="3716668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011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189717" y="3716668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101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508126" y="3869912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100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021670" y="3314382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110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124209" y="273646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584760" y="252010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350184" y="331339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+2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156519" y="379549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+3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554061" y="414113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-4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965111" y="3892756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-3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726780" y="3317436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-2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967517" y="2734033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35" name="Down Arrow 134"/>
            <p:cNvSpPr/>
            <p:nvPr/>
          </p:nvSpPr>
          <p:spPr>
            <a:xfrm rot="8325296">
              <a:off x="8190326" y="4014877"/>
              <a:ext cx="225976" cy="320040"/>
            </a:xfrm>
            <a:prstGeom prst="downArrow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30.09.2019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15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203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Circuits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16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53769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Sequential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output of a function depends not only on the current input, but on the previous state, then the function is called </a:t>
            </a:r>
            <a:r>
              <a:rPr lang="en-US" i="1" dirty="0">
                <a:solidFill>
                  <a:schemeClr val="accent1"/>
                </a:solidFill>
              </a:rPr>
              <a:t>sequential</a:t>
            </a:r>
          </a:p>
          <a:p>
            <a:endParaRPr lang="en-US" i="1" dirty="0">
              <a:solidFill>
                <a:schemeClr val="accent1"/>
              </a:solidFill>
            </a:endParaRPr>
          </a:p>
          <a:p>
            <a:endParaRPr lang="en-US" dirty="0"/>
          </a:p>
          <a:p>
            <a:r>
              <a:rPr lang="en-US" dirty="0"/>
              <a:t>Main advantage - ability to remember the previous state</a:t>
            </a:r>
          </a:p>
          <a:p>
            <a:pPr lvl="1"/>
            <a:r>
              <a:rPr lang="en-US" dirty="0"/>
              <a:t>Used to store information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21110" y="2911434"/>
            <a:ext cx="3629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61922"/>
                </a:solidFill>
                <a:latin typeface="+mj-lt"/>
              </a:rPr>
              <a:t>Q</a:t>
            </a:r>
            <a:r>
              <a:rPr lang="en-US" dirty="0" err="1">
                <a:solidFill>
                  <a:srgbClr val="061922"/>
                </a:solidFill>
                <a:latin typeface="+mj-lt"/>
              </a:rPr>
              <a:t>t</a:t>
            </a:r>
            <a:r>
              <a:rPr lang="en-US" dirty="0">
                <a:solidFill>
                  <a:srgbClr val="061922"/>
                </a:solidFill>
                <a:latin typeface="+mj-lt"/>
              </a:rPr>
              <a:t> </a:t>
            </a:r>
            <a:r>
              <a:rPr lang="en-US" sz="2400" dirty="0">
                <a:latin typeface="+mj-lt"/>
              </a:rPr>
              <a:t>= F(</a:t>
            </a:r>
            <a:r>
              <a:rPr lang="en-US" sz="2400" dirty="0" err="1">
                <a:latin typeface="+mj-lt"/>
              </a:rPr>
              <a:t>x</a:t>
            </a:r>
            <a:r>
              <a:rPr lang="en-US" sz="1600" dirty="0" err="1">
                <a:latin typeface="+mj-lt"/>
              </a:rPr>
              <a:t>t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y</a:t>
            </a:r>
            <a:r>
              <a:rPr lang="en-US" sz="1600" dirty="0" err="1">
                <a:latin typeface="+mj-lt"/>
              </a:rPr>
              <a:t>t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z</a:t>
            </a:r>
            <a:r>
              <a:rPr lang="en-US" sz="1600" dirty="0" err="1">
                <a:latin typeface="+mj-lt"/>
              </a:rPr>
              <a:t>t</a:t>
            </a:r>
            <a:r>
              <a:rPr lang="en-US" sz="2400" dirty="0">
                <a:latin typeface="+mj-lt"/>
              </a:rPr>
              <a:t>, …, 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Q</a:t>
            </a:r>
            <a:r>
              <a:rPr lang="en-US" sz="1600" dirty="0">
                <a:solidFill>
                  <a:schemeClr val="accent1"/>
                </a:solidFill>
                <a:latin typeface="+mj-lt"/>
              </a:rPr>
              <a:t>t-1</a:t>
            </a:r>
            <a:r>
              <a:rPr lang="en-US" sz="2400" dirty="0">
                <a:latin typeface="+mj-lt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57698" y="2961388"/>
            <a:ext cx="297180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US" sz="2400" dirty="0">
                <a:solidFill>
                  <a:schemeClr val="accent1"/>
                </a:solidFill>
                <a:latin typeface="+mj-lt"/>
              </a:rPr>
              <a:t>F(x</a:t>
            </a:r>
            <a:r>
              <a:rPr lang="en-US" sz="1600" dirty="0">
                <a:solidFill>
                  <a:schemeClr val="accent1"/>
                </a:solidFill>
                <a:latin typeface="+mj-lt"/>
              </a:rPr>
              <a:t>t-1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, y</a:t>
            </a:r>
            <a:r>
              <a:rPr lang="en-US" sz="1600" dirty="0">
                <a:solidFill>
                  <a:schemeClr val="accent1"/>
                </a:solidFill>
                <a:latin typeface="+mj-lt"/>
              </a:rPr>
              <a:t>t-1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, z</a:t>
            </a:r>
            <a:r>
              <a:rPr lang="en-US" sz="1600" dirty="0">
                <a:solidFill>
                  <a:schemeClr val="accent1"/>
                </a:solidFill>
                <a:latin typeface="+mj-lt"/>
              </a:rPr>
              <a:t>t-1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, …, 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Q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t-2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)</a:t>
            </a:r>
            <a:r>
              <a:rPr lang="en-US" sz="2400" dirty="0">
                <a:latin typeface="+mj-lt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76757" y="2919562"/>
            <a:ext cx="32207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7030A0"/>
                </a:solidFill>
                <a:latin typeface="+mj-lt"/>
              </a:rPr>
              <a:t>F(x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t-2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, y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t-2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, z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t-2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, …, 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Q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t-3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)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)</a:t>
            </a:r>
            <a:r>
              <a:rPr lang="en-US" sz="2400" dirty="0">
                <a:latin typeface="+mj-lt"/>
              </a:rPr>
              <a:t>)</a:t>
            </a:r>
          </a:p>
        </p:txBody>
      </p:sp>
      <p:grpSp>
        <p:nvGrpSpPr>
          <p:cNvPr id="9" name="Group 8" hidden="1"/>
          <p:cNvGrpSpPr/>
          <p:nvPr/>
        </p:nvGrpSpPr>
        <p:grpSpPr>
          <a:xfrm>
            <a:off x="2204720" y="2907242"/>
            <a:ext cx="8006080" cy="536998"/>
            <a:chOff x="680720" y="2907242"/>
            <a:chExt cx="8006080" cy="536998"/>
          </a:xfrm>
        </p:grpSpPr>
        <p:sp>
          <p:nvSpPr>
            <p:cNvPr id="8" name="Rectangle 7"/>
            <p:cNvSpPr/>
            <p:nvPr/>
          </p:nvSpPr>
          <p:spPr bwMode="auto">
            <a:xfrm>
              <a:off x="680720" y="2907242"/>
              <a:ext cx="8006080" cy="53699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73790" y="2907242"/>
              <a:ext cx="3629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061922"/>
                  </a:solidFill>
                  <a:latin typeface="Neo Sans Intel" pitchFamily="34" charset="0"/>
                </a:rPr>
                <a:t>Q</a:t>
              </a:r>
              <a:r>
                <a:rPr lang="en-US" dirty="0" err="1">
                  <a:solidFill>
                    <a:srgbClr val="061922"/>
                  </a:solidFill>
                  <a:latin typeface="Neo Sans Intel" pitchFamily="34" charset="0"/>
                </a:rPr>
                <a:t>t</a:t>
              </a:r>
              <a:r>
                <a:rPr lang="en-US" dirty="0">
                  <a:solidFill>
                    <a:srgbClr val="061922"/>
                  </a:solidFill>
                  <a:latin typeface="Neo Sans Intel" pitchFamily="34" charset="0"/>
                </a:rPr>
                <a:t> </a:t>
              </a:r>
              <a:r>
                <a:rPr lang="en-US" sz="2400" dirty="0">
                  <a:latin typeface="Neo Sans Intel" pitchFamily="34" charset="0"/>
                </a:rPr>
                <a:t>= F(</a:t>
              </a:r>
              <a:r>
                <a:rPr lang="en-US" sz="2400" dirty="0" err="1">
                  <a:latin typeface="Neo Sans Intel" pitchFamily="34" charset="0"/>
                </a:rPr>
                <a:t>x</a:t>
              </a:r>
              <a:r>
                <a:rPr lang="en-US" sz="1600" dirty="0" err="1">
                  <a:latin typeface="Neo Sans Intel" pitchFamily="34" charset="0"/>
                </a:rPr>
                <a:t>t</a:t>
              </a:r>
              <a:r>
                <a:rPr lang="en-US" sz="2400" dirty="0">
                  <a:latin typeface="Neo Sans Intel" pitchFamily="34" charset="0"/>
                </a:rPr>
                <a:t>, </a:t>
              </a:r>
              <a:r>
                <a:rPr lang="en-US" sz="2400" dirty="0" err="1">
                  <a:latin typeface="Neo Sans Intel" pitchFamily="34" charset="0"/>
                </a:rPr>
                <a:t>y</a:t>
              </a:r>
              <a:r>
                <a:rPr lang="en-US" sz="1600" dirty="0" err="1">
                  <a:latin typeface="Neo Sans Intel" pitchFamily="34" charset="0"/>
                </a:rPr>
                <a:t>t</a:t>
              </a:r>
              <a:r>
                <a:rPr lang="en-US" sz="2400" dirty="0">
                  <a:latin typeface="Neo Sans Intel" pitchFamily="34" charset="0"/>
                </a:rPr>
                <a:t>, </a:t>
              </a:r>
              <a:r>
                <a:rPr lang="en-US" sz="2400" dirty="0" err="1">
                  <a:latin typeface="Neo Sans Intel" pitchFamily="34" charset="0"/>
                </a:rPr>
                <a:t>z</a:t>
              </a:r>
              <a:r>
                <a:rPr lang="en-US" sz="1600" dirty="0" err="1">
                  <a:latin typeface="Neo Sans Intel" pitchFamily="34" charset="0"/>
                </a:rPr>
                <a:t>t</a:t>
              </a:r>
              <a:r>
                <a:rPr lang="en-US" sz="2400" dirty="0">
                  <a:latin typeface="Neo Sans Intel" pitchFamily="34" charset="0"/>
                </a:rPr>
                <a:t>, …, </a:t>
              </a:r>
              <a:r>
                <a:rPr lang="en-US" sz="2400" dirty="0">
                  <a:solidFill>
                    <a:schemeClr val="accent1"/>
                  </a:solidFill>
                  <a:latin typeface="Neo Sans Intel" pitchFamily="34" charset="0"/>
                </a:rPr>
                <a:t>Q</a:t>
              </a:r>
              <a:r>
                <a:rPr lang="en-US" sz="1600" dirty="0">
                  <a:solidFill>
                    <a:schemeClr val="accent1"/>
                  </a:solidFill>
                  <a:latin typeface="Neo Sans Intel" pitchFamily="34" charset="0"/>
                </a:rPr>
                <a:t>t-1</a:t>
              </a:r>
              <a:r>
                <a:rPr lang="en-US" sz="2400" dirty="0">
                  <a:latin typeface="Neo Sans Intel" pitchFamily="34" charset="0"/>
                </a:rPr>
                <a:t>)</a:t>
              </a: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003108" y="3034656"/>
            <a:ext cx="7872412" cy="544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eaLnBrk="1" hangingPunct="1">
              <a:spcBef>
                <a:spcPct val="75000"/>
              </a:spcBef>
              <a:buFont typeface="Arial" pitchFamily="34" charset="0"/>
              <a:buChar char="•"/>
              <a:defRPr sz="2400" b="0" i="1">
                <a:solidFill>
                  <a:schemeClr val="accent1"/>
                </a:solidFill>
                <a:latin typeface="Neo Sans Intel"/>
                <a:cs typeface="Neo Sans Intel"/>
              </a:defRPr>
            </a:lvl1pPr>
            <a:lvl2pPr marL="185738" indent="-184150" eaLnBrk="1" hangingPunct="1">
              <a:spcBef>
                <a:spcPct val="40000"/>
              </a:spcBef>
              <a:buClr>
                <a:schemeClr val="tx1"/>
              </a:buClr>
              <a:buFont typeface="Times" pitchFamily="18" charset="0"/>
              <a:buChar char="•"/>
              <a:defRPr sz="2200" b="0" i="0">
                <a:latin typeface="Neo Sans Intel"/>
                <a:cs typeface="Neo Sans Intel"/>
              </a:defRPr>
            </a:lvl2pPr>
            <a:lvl3pPr marL="414338" indent="-227013" eaLnBrk="1" hangingPunct="1">
              <a:spcBef>
                <a:spcPct val="20000"/>
              </a:spcBef>
              <a:buClr>
                <a:schemeClr val="bg2"/>
              </a:buClr>
              <a:buFont typeface="Neo Sans Intel" pitchFamily="34" charset="0"/>
              <a:buChar char="–"/>
              <a:defRPr sz="2000" b="0" i="0">
                <a:latin typeface="Neo Sans Intel"/>
                <a:cs typeface="Neo Sans Intel"/>
              </a:defRPr>
            </a:lvl3pPr>
            <a:lvl4pPr marL="568325" indent="-152400" eaLnBrk="1" hangingPunct="1">
              <a:spcBef>
                <a:spcPct val="20000"/>
              </a:spcBef>
              <a:buClr>
                <a:schemeClr val="bg2"/>
              </a:buClr>
              <a:buFont typeface="Neo Sans Intel" pitchFamily="34" charset="0"/>
              <a:buChar char="–"/>
              <a:defRPr sz="1800" b="0" i="0">
                <a:latin typeface="Neo Sans Intel"/>
                <a:cs typeface="Neo Sans Intel"/>
              </a:defRPr>
            </a:lvl4pPr>
            <a:lvl5pPr marL="762000" indent="-192088" eaLnBrk="1" hangingPunct="1">
              <a:spcBef>
                <a:spcPct val="20000"/>
              </a:spcBef>
              <a:buClr>
                <a:schemeClr val="bg2"/>
              </a:buClr>
              <a:buChar char="–"/>
              <a:defRPr sz="1800" b="0" i="0">
                <a:latin typeface="Neo Sans Intel"/>
                <a:cs typeface="Neo Sans Intel"/>
              </a:defRPr>
            </a:lvl5pPr>
            <a:lvl6pPr marL="1219200" indent="-19208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latin typeface="+mn-lt"/>
                <a:cs typeface="+mn-cs"/>
              </a:defRPr>
            </a:lvl6pPr>
            <a:lvl7pPr marL="1676400" indent="-19208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latin typeface="+mn-lt"/>
                <a:cs typeface="+mn-cs"/>
              </a:defRPr>
            </a:lvl7pPr>
            <a:lvl8pPr marL="2133600" indent="-19208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latin typeface="+mn-lt"/>
                <a:cs typeface="+mn-cs"/>
              </a:defRPr>
            </a:lvl8pPr>
            <a:lvl9pPr marL="2590800" indent="-19208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latin typeface="+mn-lt"/>
                <a:cs typeface="+mn-cs"/>
              </a:defRPr>
            </a:lvl9pPr>
          </a:lstStyle>
          <a:p>
            <a:pPr marL="690563" lvl="2" indent="-344488">
              <a:buFont typeface="Arial" pitchFamily="34" charset="0"/>
              <a:buChar char="•"/>
            </a:pPr>
            <a:endParaRPr lang="en-US" dirty="0">
              <a:latin typeface="+mj-lt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30.09.2019</a:t>
            </a:r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17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984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6" grpId="0" animBg="1"/>
    </p:bld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 bwMode="auto">
          <a:xfrm>
            <a:off x="1524001" y="4322786"/>
            <a:ext cx="6030093" cy="20399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7836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SR Latch: Overview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30.09.2019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18</a:t>
            </a:fld>
            <a:endParaRPr lang="ru-RU"/>
          </a:p>
        </p:txBody>
      </p:sp>
      <p:graphicFrame>
        <p:nvGraphicFramePr>
          <p:cNvPr id="96" name="Table 95"/>
          <p:cNvGraphicFramePr>
            <a:graphicFrameLocks noGrp="1"/>
          </p:cNvGraphicFramePr>
          <p:nvPr>
            <p:extLst/>
          </p:nvPr>
        </p:nvGraphicFramePr>
        <p:xfrm>
          <a:off x="8792032" y="1921476"/>
          <a:ext cx="1782501" cy="167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400" dirty="0"/>
                        <a:t>t-1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336355" y="4739568"/>
          <a:ext cx="94659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</a:t>
                      </a:r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2" name="Group 61"/>
          <p:cNvGrpSpPr/>
          <p:nvPr/>
        </p:nvGrpSpPr>
        <p:grpSpPr>
          <a:xfrm>
            <a:off x="2319646" y="2009998"/>
            <a:ext cx="1913448" cy="1193030"/>
            <a:chOff x="795646" y="1425683"/>
            <a:chExt cx="1913448" cy="1193030"/>
          </a:xfrm>
        </p:grpSpPr>
        <p:grpSp>
          <p:nvGrpSpPr>
            <p:cNvPr id="18" name="Group 17"/>
            <p:cNvGrpSpPr/>
            <p:nvPr/>
          </p:nvGrpSpPr>
          <p:grpSpPr>
            <a:xfrm>
              <a:off x="1642064" y="1582946"/>
              <a:ext cx="408925" cy="406400"/>
              <a:chOff x="1704573" y="3867638"/>
              <a:chExt cx="408925" cy="406400"/>
            </a:xfrm>
          </p:grpSpPr>
          <p:sp>
            <p:nvSpPr>
              <p:cNvPr id="193" name="Isosceles Triangle 192"/>
              <p:cNvSpPr/>
              <p:nvPr/>
            </p:nvSpPr>
            <p:spPr bwMode="auto">
              <a:xfrm rot="5400000">
                <a:off x="1676546" y="38956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94" name="Oval 193"/>
              <p:cNvSpPr/>
              <p:nvPr/>
            </p:nvSpPr>
            <p:spPr bwMode="auto">
              <a:xfrm>
                <a:off x="1979103" y="4003639"/>
                <a:ext cx="134395" cy="134395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 rot="10800000">
              <a:off x="1636048" y="2212313"/>
              <a:ext cx="408925" cy="406400"/>
              <a:chOff x="1704573" y="3867638"/>
              <a:chExt cx="408925" cy="406400"/>
            </a:xfrm>
          </p:grpSpPr>
          <p:sp>
            <p:nvSpPr>
              <p:cNvPr id="201" name="Isosceles Triangle 200"/>
              <p:cNvSpPr/>
              <p:nvPr/>
            </p:nvSpPr>
            <p:spPr bwMode="auto">
              <a:xfrm rot="5400000">
                <a:off x="1676546" y="38956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03" name="Oval 202"/>
              <p:cNvSpPr/>
              <p:nvPr/>
            </p:nvSpPr>
            <p:spPr bwMode="auto">
              <a:xfrm>
                <a:off x="1979103" y="4003639"/>
                <a:ext cx="134395" cy="134395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27" name="Elbow Connector 26"/>
            <p:cNvCxnSpPr>
              <a:stCxn id="194" idx="6"/>
              <a:endCxn id="201" idx="3"/>
            </p:cNvCxnSpPr>
            <p:nvPr/>
          </p:nvCxnSpPr>
          <p:spPr bwMode="auto">
            <a:xfrm flipH="1">
              <a:off x="2044973" y="1786145"/>
              <a:ext cx="6016" cy="629369"/>
            </a:xfrm>
            <a:prstGeom prst="bentConnector3">
              <a:avLst>
                <a:gd name="adj1" fmla="val -4165741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Elbow Connector 30"/>
            <p:cNvCxnSpPr>
              <a:stCxn id="193" idx="3"/>
              <a:endCxn id="203" idx="6"/>
            </p:cNvCxnSpPr>
            <p:nvPr/>
          </p:nvCxnSpPr>
          <p:spPr bwMode="auto">
            <a:xfrm rot="10800000" flipV="1">
              <a:off x="1636049" y="1786146"/>
              <a:ext cx="6017" cy="629368"/>
            </a:xfrm>
            <a:prstGeom prst="bentConnector3">
              <a:avLst>
                <a:gd name="adj1" fmla="val 4265049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8" name="Straight Connector 227"/>
            <p:cNvCxnSpPr>
              <a:stCxn id="194" idx="6"/>
            </p:cNvCxnSpPr>
            <p:nvPr/>
          </p:nvCxnSpPr>
          <p:spPr bwMode="auto">
            <a:xfrm>
              <a:off x="2050989" y="1786145"/>
              <a:ext cx="556550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7" name="TextBox 236"/>
            <p:cNvSpPr txBox="1"/>
            <p:nvPr/>
          </p:nvSpPr>
          <p:spPr>
            <a:xfrm>
              <a:off x="2368936" y="1425683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Q</a:t>
              </a:r>
            </a:p>
          </p:txBody>
        </p:sp>
        <p:cxnSp>
          <p:nvCxnSpPr>
            <p:cNvPr id="239" name="Straight Connector 238"/>
            <p:cNvCxnSpPr>
              <a:stCxn id="203" idx="6"/>
            </p:cNvCxnSpPr>
            <p:nvPr/>
          </p:nvCxnSpPr>
          <p:spPr bwMode="auto">
            <a:xfrm flipH="1">
              <a:off x="1059155" y="2415514"/>
              <a:ext cx="5768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4" name="TextBox 203"/>
            <p:cNvSpPr txBox="1"/>
            <p:nvPr/>
          </p:nvSpPr>
          <p:spPr>
            <a:xfrm>
              <a:off x="795646" y="202764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!Q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188754" y="4582411"/>
            <a:ext cx="1859645" cy="670923"/>
            <a:chOff x="664753" y="4496685"/>
            <a:chExt cx="1859645" cy="670923"/>
          </a:xfrm>
        </p:grpSpPr>
        <p:grpSp>
          <p:nvGrpSpPr>
            <p:cNvPr id="246" name="Group 245"/>
            <p:cNvGrpSpPr/>
            <p:nvPr/>
          </p:nvGrpSpPr>
          <p:grpSpPr>
            <a:xfrm>
              <a:off x="954302" y="4553063"/>
              <a:ext cx="1326777" cy="604184"/>
              <a:chOff x="3433482" y="3708155"/>
              <a:chExt cx="1326777" cy="604184"/>
            </a:xfrm>
          </p:grpSpPr>
          <p:sp>
            <p:nvSpPr>
              <p:cNvPr id="205" name="Oval 204"/>
              <p:cNvSpPr/>
              <p:nvPr/>
            </p:nvSpPr>
            <p:spPr bwMode="auto">
              <a:xfrm>
                <a:off x="4305407" y="3941380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06" name="Flowchart: Delay 18"/>
              <p:cNvSpPr/>
              <p:nvPr/>
            </p:nvSpPr>
            <p:spPr bwMode="auto">
              <a:xfrm flipH="1">
                <a:off x="3839265" y="3708155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241" name="Straight Connector 240"/>
              <p:cNvCxnSpPr/>
              <p:nvPr/>
            </p:nvCxnSpPr>
            <p:spPr bwMode="auto">
              <a:xfrm flipH="1">
                <a:off x="3433482" y="386763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3433482" y="415084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210" name="Straight Connector 209"/>
              <p:cNvCxnSpPr/>
              <p:nvPr/>
            </p:nvCxnSpPr>
            <p:spPr bwMode="auto">
              <a:xfrm flipH="1">
                <a:off x="4443142" y="4010247"/>
                <a:ext cx="317117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45" name="TextBox 244"/>
            <p:cNvSpPr txBox="1"/>
            <p:nvPr/>
          </p:nvSpPr>
          <p:spPr>
            <a:xfrm>
              <a:off x="664753" y="450487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x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664753" y="479827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y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009513" y="4496685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out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207686" y="5630839"/>
            <a:ext cx="1859645" cy="549192"/>
            <a:chOff x="683685" y="5545114"/>
            <a:chExt cx="1859645" cy="549192"/>
          </a:xfrm>
        </p:grpSpPr>
        <p:grpSp>
          <p:nvGrpSpPr>
            <p:cNvPr id="221" name="Group 220"/>
            <p:cNvGrpSpPr/>
            <p:nvPr/>
          </p:nvGrpSpPr>
          <p:grpSpPr>
            <a:xfrm>
              <a:off x="1452587" y="5687906"/>
              <a:ext cx="408925" cy="406400"/>
              <a:chOff x="1704573" y="3867638"/>
              <a:chExt cx="408925" cy="406400"/>
            </a:xfrm>
          </p:grpSpPr>
          <p:sp>
            <p:nvSpPr>
              <p:cNvPr id="222" name="Isosceles Triangle 221"/>
              <p:cNvSpPr/>
              <p:nvPr/>
            </p:nvSpPr>
            <p:spPr bwMode="auto">
              <a:xfrm rot="5400000">
                <a:off x="1676546" y="38956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23" name="Oval 222"/>
              <p:cNvSpPr/>
              <p:nvPr/>
            </p:nvSpPr>
            <p:spPr bwMode="auto">
              <a:xfrm>
                <a:off x="1979103" y="4003639"/>
                <a:ext cx="134395" cy="134395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247" name="Straight Connector 246"/>
            <p:cNvCxnSpPr/>
            <p:nvPr/>
          </p:nvCxnSpPr>
          <p:spPr bwMode="auto">
            <a:xfrm flipH="1">
              <a:off x="959528" y="5898725"/>
              <a:ext cx="49305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248" name="TextBox 247"/>
            <p:cNvSpPr txBox="1"/>
            <p:nvPr/>
          </p:nvSpPr>
          <p:spPr>
            <a:xfrm>
              <a:off x="683685" y="57156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y</a:t>
              </a: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2028445" y="5545114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out</a:t>
              </a:r>
            </a:p>
          </p:txBody>
        </p:sp>
        <p:cxnSp>
          <p:nvCxnSpPr>
            <p:cNvPr id="250" name="Straight Connector 249"/>
            <p:cNvCxnSpPr/>
            <p:nvPr/>
          </p:nvCxnSpPr>
          <p:spPr bwMode="auto">
            <a:xfrm flipH="1">
              <a:off x="1869886" y="5891105"/>
              <a:ext cx="31711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1" name="TextBox 250"/>
          <p:cNvSpPr txBox="1"/>
          <p:nvPr/>
        </p:nvSpPr>
        <p:spPr>
          <a:xfrm rot="5400000">
            <a:off x="2959232" y="5121501"/>
            <a:ext cx="23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  <a:cs typeface="Calibri"/>
              </a:rPr>
              <a:t>≡</a:t>
            </a:r>
            <a:endParaRPr lang="en-US" sz="3600" dirty="0">
              <a:latin typeface="+mj-lt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313389" y="4601458"/>
            <a:ext cx="1859645" cy="670923"/>
            <a:chOff x="2789388" y="4515732"/>
            <a:chExt cx="1859645" cy="670923"/>
          </a:xfrm>
        </p:grpSpPr>
        <p:grpSp>
          <p:nvGrpSpPr>
            <p:cNvPr id="252" name="Group 251"/>
            <p:cNvGrpSpPr/>
            <p:nvPr/>
          </p:nvGrpSpPr>
          <p:grpSpPr>
            <a:xfrm>
              <a:off x="3078937" y="4572110"/>
              <a:ext cx="1326777" cy="604184"/>
              <a:chOff x="3433482" y="3708155"/>
              <a:chExt cx="1326777" cy="604184"/>
            </a:xfrm>
          </p:grpSpPr>
          <p:sp>
            <p:nvSpPr>
              <p:cNvPr id="253" name="Oval 252"/>
              <p:cNvSpPr/>
              <p:nvPr/>
            </p:nvSpPr>
            <p:spPr bwMode="auto">
              <a:xfrm>
                <a:off x="4305407" y="3941380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54" name="Flowchart: Delay 18"/>
              <p:cNvSpPr/>
              <p:nvPr/>
            </p:nvSpPr>
            <p:spPr bwMode="auto">
              <a:xfrm flipH="1">
                <a:off x="3839265" y="3708155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255" name="Straight Connector 254"/>
              <p:cNvCxnSpPr/>
              <p:nvPr/>
            </p:nvCxnSpPr>
            <p:spPr bwMode="auto">
              <a:xfrm flipH="1">
                <a:off x="3433482" y="386763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256" name="Straight Connector 255"/>
              <p:cNvCxnSpPr/>
              <p:nvPr/>
            </p:nvCxnSpPr>
            <p:spPr bwMode="auto">
              <a:xfrm flipH="1">
                <a:off x="3433482" y="415084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257" name="Straight Connector 256"/>
              <p:cNvCxnSpPr/>
              <p:nvPr/>
            </p:nvCxnSpPr>
            <p:spPr bwMode="auto">
              <a:xfrm flipH="1">
                <a:off x="4443142" y="4010247"/>
                <a:ext cx="317117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60" name="TextBox 259"/>
            <p:cNvSpPr txBox="1"/>
            <p:nvPr/>
          </p:nvSpPr>
          <p:spPr>
            <a:xfrm>
              <a:off x="2789388" y="452391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x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789388" y="4817323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y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4134148" y="4515732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out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786647" y="5318039"/>
            <a:ext cx="910140" cy="700667"/>
            <a:chOff x="3262647" y="5232313"/>
            <a:chExt cx="910140" cy="700667"/>
          </a:xfrm>
        </p:grpSpPr>
        <p:sp>
          <p:nvSpPr>
            <p:cNvPr id="244" name="TextBox 243"/>
            <p:cNvSpPr txBox="1"/>
            <p:nvPr/>
          </p:nvSpPr>
          <p:spPr>
            <a:xfrm>
              <a:off x="3262647" y="553287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latin typeface="+mj-lt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63" name="TextBox 262"/>
            <p:cNvSpPr txBox="1"/>
            <p:nvPr/>
          </p:nvSpPr>
          <p:spPr>
            <a:xfrm rot="5400000">
              <a:off x="3579723" y="5025987"/>
              <a:ext cx="233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+mj-lt"/>
                  <a:cs typeface="Calibri"/>
                </a:rPr>
                <a:t>≡</a:t>
              </a:r>
              <a:endParaRPr lang="en-US" sz="3600" dirty="0">
                <a:latin typeface="+mj-lt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3657902" y="5563648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out</a:t>
              </a:r>
            </a:p>
          </p:txBody>
        </p:sp>
        <p:cxnSp>
          <p:nvCxnSpPr>
            <p:cNvPr id="266" name="Straight Connector 265"/>
            <p:cNvCxnSpPr/>
            <p:nvPr/>
          </p:nvCxnSpPr>
          <p:spPr bwMode="auto">
            <a:xfrm flipH="1">
              <a:off x="3499343" y="5909639"/>
              <a:ext cx="31711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4" name="Group 63"/>
          <p:cNvGrpSpPr/>
          <p:nvPr/>
        </p:nvGrpSpPr>
        <p:grpSpPr>
          <a:xfrm>
            <a:off x="5125148" y="1712541"/>
            <a:ext cx="2253249" cy="1963216"/>
            <a:chOff x="3601147" y="1450966"/>
            <a:chExt cx="2253249" cy="1963216"/>
          </a:xfrm>
        </p:grpSpPr>
        <p:grpSp>
          <p:nvGrpSpPr>
            <p:cNvPr id="32" name="Group 31"/>
            <p:cNvGrpSpPr/>
            <p:nvPr/>
          </p:nvGrpSpPr>
          <p:grpSpPr>
            <a:xfrm>
              <a:off x="4506668" y="1668728"/>
              <a:ext cx="603876" cy="604184"/>
              <a:chOff x="1220315" y="3970921"/>
              <a:chExt cx="603876" cy="604184"/>
            </a:xfrm>
          </p:grpSpPr>
          <p:sp>
            <p:nvSpPr>
              <p:cNvPr id="268" name="Oval 267"/>
              <p:cNvSpPr/>
              <p:nvPr/>
            </p:nvSpPr>
            <p:spPr bwMode="auto">
              <a:xfrm>
                <a:off x="1686457" y="4204146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69" name="Flowchart: Delay 18"/>
              <p:cNvSpPr/>
              <p:nvPr/>
            </p:nvSpPr>
            <p:spPr bwMode="auto">
              <a:xfrm flipH="1">
                <a:off x="1220315" y="3970921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10800000">
              <a:off x="4441549" y="2599377"/>
              <a:ext cx="603876" cy="604184"/>
              <a:chOff x="1220315" y="4880169"/>
              <a:chExt cx="603876" cy="604184"/>
            </a:xfrm>
          </p:grpSpPr>
          <p:sp>
            <p:nvSpPr>
              <p:cNvPr id="270" name="Oval 269"/>
              <p:cNvSpPr/>
              <p:nvPr/>
            </p:nvSpPr>
            <p:spPr bwMode="auto">
              <a:xfrm>
                <a:off x="1686457" y="5113394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1" name="Flowchart: Delay 18"/>
              <p:cNvSpPr/>
              <p:nvPr/>
            </p:nvSpPr>
            <p:spPr bwMode="auto">
              <a:xfrm flipH="1">
                <a:off x="1220315" y="4880169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272" name="Straight Connector 271"/>
            <p:cNvCxnSpPr/>
            <p:nvPr/>
          </p:nvCxnSpPr>
          <p:spPr bwMode="auto">
            <a:xfrm>
              <a:off x="5110544" y="1975755"/>
              <a:ext cx="556550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3" name="TextBox 272"/>
            <p:cNvSpPr txBox="1"/>
            <p:nvPr/>
          </p:nvSpPr>
          <p:spPr>
            <a:xfrm>
              <a:off x="5414460" y="1610130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Q</a:t>
              </a:r>
            </a:p>
          </p:txBody>
        </p:sp>
        <p:cxnSp>
          <p:nvCxnSpPr>
            <p:cNvPr id="38" name="Elbow Connector 37"/>
            <p:cNvCxnSpPr/>
            <p:nvPr/>
          </p:nvCxnSpPr>
          <p:spPr bwMode="auto">
            <a:xfrm rot="5400000" flipH="1" flipV="1">
              <a:off x="4794392" y="2129929"/>
              <a:ext cx="802704" cy="484488"/>
            </a:xfrm>
            <a:prstGeom prst="bentConnector3">
              <a:avLst>
                <a:gd name="adj1" fmla="val -1262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274" name="Straight Connector 273"/>
            <p:cNvCxnSpPr/>
            <p:nvPr/>
          </p:nvCxnSpPr>
          <p:spPr bwMode="auto">
            <a:xfrm flipH="1">
              <a:off x="3864656" y="2910036"/>
              <a:ext cx="5768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5" name="TextBox 274"/>
            <p:cNvSpPr txBox="1"/>
            <p:nvPr/>
          </p:nvSpPr>
          <p:spPr>
            <a:xfrm>
              <a:off x="3601147" y="25221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!Q</a:t>
              </a:r>
            </a:p>
          </p:txBody>
        </p:sp>
        <p:cxnSp>
          <p:nvCxnSpPr>
            <p:cNvPr id="47" name="Elbow Connector 46"/>
            <p:cNvCxnSpPr/>
            <p:nvPr/>
          </p:nvCxnSpPr>
          <p:spPr bwMode="auto">
            <a:xfrm rot="5400000">
              <a:off x="4012478" y="2314525"/>
              <a:ext cx="764000" cy="409887"/>
            </a:xfrm>
            <a:prstGeom prst="bentConnector3">
              <a:avLst>
                <a:gd name="adj1" fmla="val 131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3891451" y="1855756"/>
              <a:ext cx="71559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76" name="Straight Connector 275"/>
            <p:cNvCxnSpPr/>
            <p:nvPr/>
          </p:nvCxnSpPr>
          <p:spPr bwMode="auto">
            <a:xfrm>
              <a:off x="4939819" y="3044850"/>
              <a:ext cx="71559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277" name="TextBox 276"/>
            <p:cNvSpPr txBox="1"/>
            <p:nvPr/>
          </p:nvSpPr>
          <p:spPr>
            <a:xfrm>
              <a:off x="3625546" y="1450966"/>
              <a:ext cx="658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reset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5388819" y="3044850"/>
              <a:ext cx="465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set</a:t>
              </a:r>
            </a:p>
          </p:txBody>
        </p:sp>
      </p:grpSp>
      <p:sp>
        <p:nvSpPr>
          <p:cNvPr id="279" name="TextBox 278"/>
          <p:cNvSpPr txBox="1"/>
          <p:nvPr/>
        </p:nvSpPr>
        <p:spPr>
          <a:xfrm>
            <a:off x="5062926" y="2067987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7215531" y="3017276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5062926" y="2077030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7211148" y="2168757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5063610" y="3166094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7228363" y="3002454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5040021" y="3171880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7214187" y="2180190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286335" y="4421318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NOR: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8800652" y="1539286"/>
            <a:ext cx="895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SR latch:</a:t>
            </a:r>
          </a:p>
        </p:txBody>
      </p:sp>
      <p:sp>
        <p:nvSpPr>
          <p:cNvPr id="61" name="Curved Up Arrow 60"/>
          <p:cNvSpPr/>
          <p:nvPr/>
        </p:nvSpPr>
        <p:spPr bwMode="auto">
          <a:xfrm>
            <a:off x="5812170" y="3600311"/>
            <a:ext cx="1048368" cy="453345"/>
          </a:xfrm>
          <a:prstGeom prst="curvedUp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38713" y="1091707"/>
            <a:ext cx="23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The simplest store element: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4926232" y="1088121"/>
            <a:ext cx="228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SR latch: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2359965" y="4386871"/>
            <a:ext cx="569572" cy="487498"/>
            <a:chOff x="835965" y="4301146"/>
            <a:chExt cx="569572" cy="487498"/>
          </a:xfrm>
        </p:grpSpPr>
        <p:sp>
          <p:nvSpPr>
            <p:cNvPr id="267" name="TextBox 266"/>
            <p:cNvSpPr txBox="1"/>
            <p:nvPr/>
          </p:nvSpPr>
          <p:spPr>
            <a:xfrm>
              <a:off x="835965" y="430114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latin typeface="+mj-lt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948805" y="4636446"/>
              <a:ext cx="456732" cy="152198"/>
            </a:xfrm>
            <a:prstGeom prst="rect">
              <a:avLst/>
            </a:prstGeom>
            <a:solidFill>
              <a:schemeClr val="accent1">
                <a:alpha val="69804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490118" y="4409588"/>
            <a:ext cx="564054" cy="483829"/>
            <a:chOff x="2966118" y="4323862"/>
            <a:chExt cx="564054" cy="483829"/>
          </a:xfrm>
        </p:grpSpPr>
        <p:sp>
          <p:nvSpPr>
            <p:cNvPr id="259" name="TextBox 258"/>
            <p:cNvSpPr txBox="1"/>
            <p:nvPr/>
          </p:nvSpPr>
          <p:spPr>
            <a:xfrm>
              <a:off x="2966118" y="432386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+mj-lt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3073440" y="4655493"/>
              <a:ext cx="456732" cy="152198"/>
            </a:xfrm>
            <a:prstGeom prst="rect">
              <a:avLst/>
            </a:prstGeom>
            <a:solidFill>
              <a:srgbClr val="FF0000">
                <a:alpha val="69804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856917" y="2231440"/>
            <a:ext cx="1707408" cy="369332"/>
            <a:chOff x="6549916" y="999409"/>
            <a:chExt cx="1707408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7917166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Q</a:t>
              </a:r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8856917" y="2579302"/>
            <a:ext cx="1678554" cy="369332"/>
            <a:chOff x="6549916" y="999409"/>
            <a:chExt cx="1678554" cy="369332"/>
          </a:xfrm>
        </p:grpSpPr>
        <p:sp>
          <p:nvSpPr>
            <p:cNvPr id="293" name="TextBox 292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79171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8855461" y="2916719"/>
            <a:ext cx="1678554" cy="369332"/>
            <a:chOff x="6549916" y="999409"/>
            <a:chExt cx="1678554" cy="369332"/>
          </a:xfrm>
        </p:grpSpPr>
        <p:sp>
          <p:nvSpPr>
            <p:cNvPr id="298" name="TextBox 297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79171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1</a:t>
              </a:r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8855461" y="3236049"/>
            <a:ext cx="1678554" cy="369332"/>
            <a:chOff x="6549916" y="999409"/>
            <a:chExt cx="1678554" cy="369332"/>
          </a:xfrm>
        </p:grpSpPr>
        <p:sp>
          <p:nvSpPr>
            <p:cNvPr id="303" name="TextBox 302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j-lt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j-lt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j-lt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79171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j-lt"/>
                  <a:cs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842106" y="1612821"/>
            <a:ext cx="2805952" cy="2624965"/>
            <a:chOff x="7055224" y="3469340"/>
            <a:chExt cx="2805952" cy="2624965"/>
          </a:xfrm>
        </p:grpSpPr>
        <p:sp>
          <p:nvSpPr>
            <p:cNvPr id="60" name="Rectangle 59"/>
            <p:cNvSpPr/>
            <p:nvPr/>
          </p:nvSpPr>
          <p:spPr bwMode="auto">
            <a:xfrm>
              <a:off x="7055224" y="3469340"/>
              <a:ext cx="2805952" cy="2624965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8759304" y="3989928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" name="Flowchart: Delay 18"/>
            <p:cNvSpPr/>
            <p:nvPr/>
          </p:nvSpPr>
          <p:spPr bwMode="auto">
            <a:xfrm flipH="1">
              <a:off x="8293162" y="3756703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7430219" y="39077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8070297" y="4227939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H="1">
              <a:off x="8907240" y="4058277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7123138" y="3544787"/>
              <a:ext cx="866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reset</a:t>
              </a: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8759304" y="5181244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22" name="Flowchart: Delay 18"/>
            <p:cNvSpPr/>
            <p:nvPr/>
          </p:nvSpPr>
          <p:spPr bwMode="auto">
            <a:xfrm flipH="1">
              <a:off x="8293162" y="4948019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7430219" y="54192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flipH="1">
              <a:off x="8907240" y="5249593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8077820" y="5123381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8077820" y="4833044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9149085" y="4058277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7123138" y="5054885"/>
              <a:ext cx="913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set</a:t>
              </a: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>
              <a:off x="9151607" y="4958412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8070297" y="4506056"/>
              <a:ext cx="1083831" cy="452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8070297" y="4215719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Oval 50"/>
            <p:cNvSpPr/>
            <p:nvPr/>
          </p:nvSpPr>
          <p:spPr bwMode="auto">
            <a:xfrm>
              <a:off x="8399460" y="4618790"/>
              <a:ext cx="101267" cy="98247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 flipH="1">
              <a:off x="8080342" y="4348615"/>
              <a:ext cx="1071265" cy="4844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8992958" y="3717394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Q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992958" y="4895747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!Q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8845849" y="3620482"/>
            <a:ext cx="1675267" cy="692179"/>
            <a:chOff x="6579873" y="3477287"/>
            <a:chExt cx="1675267" cy="692179"/>
          </a:xfrm>
        </p:grpSpPr>
        <p:sp>
          <p:nvSpPr>
            <p:cNvPr id="74" name="TextBox 73"/>
            <p:cNvSpPr txBox="1"/>
            <p:nvPr/>
          </p:nvSpPr>
          <p:spPr>
            <a:xfrm>
              <a:off x="6579873" y="3800134"/>
              <a:ext cx="167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Prohibited state</a:t>
              </a:r>
            </a:p>
          </p:txBody>
        </p:sp>
        <p:cxnSp>
          <p:nvCxnSpPr>
            <p:cNvPr id="76" name="Straight Arrow Connector 75"/>
            <p:cNvCxnSpPr>
              <a:stCxn id="74" idx="0"/>
            </p:cNvCxnSpPr>
            <p:nvPr/>
          </p:nvCxnSpPr>
          <p:spPr bwMode="auto">
            <a:xfrm flipH="1" flipV="1">
              <a:off x="7007056" y="3477287"/>
              <a:ext cx="410451" cy="322847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4207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251" grpId="0"/>
      <p:bldP spid="279" grpId="0" animBg="1"/>
      <p:bldP spid="280" grpId="0" animBg="1"/>
      <p:bldP spid="281" grpId="0" animBg="1"/>
      <p:bldP spid="281" grpId="1" animBg="1"/>
      <p:bldP spid="281" grpId="2" animBg="1"/>
      <p:bldP spid="282" grpId="0" animBg="1"/>
      <p:bldP spid="283" grpId="0" animBg="1"/>
      <p:bldP spid="284" grpId="0" animBg="1"/>
      <p:bldP spid="285" grpId="0" animBg="1"/>
      <p:bldP spid="286" grpId="0" animBg="1"/>
      <p:bldP spid="286" grpId="1" animBg="1"/>
      <p:bldP spid="58" grpId="0"/>
      <p:bldP spid="287" grpId="0"/>
      <p:bldP spid="61" grpId="0" animBg="1"/>
      <p:bldP spid="63" grpId="0"/>
      <p:bldP spid="288" grpId="0"/>
    </p:bld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34135" y="842437"/>
            <a:ext cx="2429206" cy="2007416"/>
            <a:chOff x="468775" y="1830131"/>
            <a:chExt cx="2429206" cy="2007416"/>
          </a:xfrm>
        </p:grpSpPr>
        <p:sp>
          <p:nvSpPr>
            <p:cNvPr id="17" name="Oval 16"/>
            <p:cNvSpPr/>
            <p:nvPr/>
          </p:nvSpPr>
          <p:spPr bwMode="auto">
            <a:xfrm>
              <a:off x="2104941" y="2275272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cs typeface="Arial" pitchFamily="34" charset="0"/>
              </a:endParaRPr>
            </a:p>
          </p:txBody>
        </p:sp>
        <p:sp>
          <p:nvSpPr>
            <p:cNvPr id="11" name="Flowchart: Delay 18"/>
            <p:cNvSpPr/>
            <p:nvPr/>
          </p:nvSpPr>
          <p:spPr bwMode="auto">
            <a:xfrm flipH="1">
              <a:off x="1638799" y="2042047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cs typeface="Arial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775856" y="2193098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1415934" y="2513283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H="1">
              <a:off x="2252877" y="2343621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468775" y="1830131"/>
              <a:ext cx="866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reset</a:t>
              </a: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2104941" y="3466588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cs typeface="Arial" pitchFamily="34" charset="0"/>
              </a:endParaRPr>
            </a:p>
          </p:txBody>
        </p:sp>
        <p:sp>
          <p:nvSpPr>
            <p:cNvPr id="22" name="Flowchart: Delay 18"/>
            <p:cNvSpPr/>
            <p:nvPr/>
          </p:nvSpPr>
          <p:spPr bwMode="auto">
            <a:xfrm flipH="1">
              <a:off x="1638799" y="3233363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cs typeface="Arial" pitchFamily="34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775856" y="3704598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flipH="1">
              <a:off x="2252877" y="3534937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1423457" y="3408725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1423457" y="3118388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2494722" y="2343621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468775" y="3340229"/>
              <a:ext cx="913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set</a:t>
              </a: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>
              <a:off x="2497244" y="3243756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1415934" y="2791400"/>
              <a:ext cx="1083831" cy="452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415934" y="2501063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Oval 50"/>
            <p:cNvSpPr/>
            <p:nvPr/>
          </p:nvSpPr>
          <p:spPr bwMode="auto">
            <a:xfrm>
              <a:off x="1745097" y="2904134"/>
              <a:ext cx="101267" cy="98247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cs typeface="Arial" pitchFamily="34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 flipH="1">
              <a:off x="1425979" y="2633959"/>
              <a:ext cx="1071265" cy="4844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2338595" y="2002738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Q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38595" y="3181091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!Q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106473" y="1342778"/>
            <a:ext cx="1522301" cy="1093694"/>
            <a:chOff x="1237558" y="4455457"/>
            <a:chExt cx="2393549" cy="1093694"/>
          </a:xfrm>
        </p:grpSpPr>
        <p:sp>
          <p:nvSpPr>
            <p:cNvPr id="87" name="Rectangle 86"/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 dirty="0">
                <a:cs typeface="Arial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000470" y="4547707"/>
              <a:ext cx="4667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R</a:t>
              </a:r>
            </a:p>
          </p:txBody>
        </p:sp>
        <p:cxnSp>
          <p:nvCxnSpPr>
            <p:cNvPr id="89" name="Straight Connector 88"/>
            <p:cNvCxnSpPr/>
            <p:nvPr/>
          </p:nvCxnSpPr>
          <p:spPr bwMode="auto">
            <a:xfrm flipV="1">
              <a:off x="1237558" y="4733656"/>
              <a:ext cx="761570" cy="774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 flipV="1">
              <a:off x="1237558" y="5271538"/>
              <a:ext cx="761570" cy="978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92" name="Rectangle 91"/>
            <p:cNvSpPr/>
            <p:nvPr/>
          </p:nvSpPr>
          <p:spPr>
            <a:xfrm>
              <a:off x="2758972" y="5102261"/>
              <a:ext cx="6331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!Q</a:t>
              </a:r>
            </a:p>
          </p:txBody>
        </p:sp>
        <p:cxnSp>
          <p:nvCxnSpPr>
            <p:cNvPr id="93" name="Straight Connector 92"/>
            <p:cNvCxnSpPr/>
            <p:nvPr/>
          </p:nvCxnSpPr>
          <p:spPr bwMode="auto">
            <a:xfrm flipH="1">
              <a:off x="3291512" y="5271537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94" name="Rectangle 93"/>
            <p:cNvSpPr/>
            <p:nvPr/>
          </p:nvSpPr>
          <p:spPr>
            <a:xfrm>
              <a:off x="1995391" y="5098329"/>
              <a:ext cx="4390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S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711073" y="4537702"/>
              <a:ext cx="58020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 Q</a:t>
              </a:r>
            </a:p>
          </p:txBody>
        </p:sp>
      </p:grpSp>
      <p:graphicFrame>
        <p:nvGraphicFramePr>
          <p:cNvPr id="96" name="Table 95"/>
          <p:cNvGraphicFramePr>
            <a:graphicFrameLocks noGrp="1"/>
          </p:cNvGraphicFramePr>
          <p:nvPr>
            <p:extLst/>
          </p:nvPr>
        </p:nvGraphicFramePr>
        <p:xfrm>
          <a:off x="8050057" y="1195557"/>
          <a:ext cx="1782501" cy="167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400" dirty="0"/>
                        <a:t>t-1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909581" y="3093426"/>
            <a:ext cx="694658" cy="738664"/>
            <a:chOff x="1139501" y="3550642"/>
            <a:chExt cx="694658" cy="738664"/>
          </a:xfrm>
        </p:grpSpPr>
        <p:sp>
          <p:nvSpPr>
            <p:cNvPr id="6" name="TextBox 5"/>
            <p:cNvSpPr txBox="1"/>
            <p:nvPr/>
          </p:nvSpPr>
          <p:spPr>
            <a:xfrm>
              <a:off x="1139501" y="366389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Neo Sans Intel" pitchFamily="34" charset="0"/>
                </a:rPr>
                <a:t>S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</p:grpSp>
      </p:grpSp>
      <p:grpSp>
        <p:nvGrpSpPr>
          <p:cNvPr id="100" name="Group 99"/>
          <p:cNvGrpSpPr/>
          <p:nvPr/>
        </p:nvGrpSpPr>
        <p:grpSpPr>
          <a:xfrm>
            <a:off x="1909581" y="3960675"/>
            <a:ext cx="694658" cy="738664"/>
            <a:chOff x="1139501" y="3550642"/>
            <a:chExt cx="694658" cy="738664"/>
          </a:xfrm>
        </p:grpSpPr>
        <p:sp>
          <p:nvSpPr>
            <p:cNvPr id="101" name="TextBox 100"/>
            <p:cNvSpPr txBox="1"/>
            <p:nvPr/>
          </p:nvSpPr>
          <p:spPr>
            <a:xfrm>
              <a:off x="1139501" y="3663890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Neo Sans Intel" pitchFamily="34" charset="0"/>
                </a:rPr>
                <a:t>R</a:t>
              </a: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1909581" y="4827924"/>
            <a:ext cx="694658" cy="738664"/>
            <a:chOff x="1139501" y="3550642"/>
            <a:chExt cx="694658" cy="738664"/>
          </a:xfrm>
        </p:grpSpPr>
        <p:sp>
          <p:nvSpPr>
            <p:cNvPr id="106" name="TextBox 105"/>
            <p:cNvSpPr txBox="1"/>
            <p:nvPr/>
          </p:nvSpPr>
          <p:spPr>
            <a:xfrm>
              <a:off x="1139501" y="3663890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Neo Sans Intel" pitchFamily="34" charset="0"/>
                </a:rPr>
                <a:t>Q</a:t>
              </a: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</p:grpSp>
      </p:grpSp>
      <p:grpSp>
        <p:nvGrpSpPr>
          <p:cNvPr id="197" name="Group 196"/>
          <p:cNvGrpSpPr/>
          <p:nvPr/>
        </p:nvGrpSpPr>
        <p:grpSpPr>
          <a:xfrm>
            <a:off x="3426058" y="3279997"/>
            <a:ext cx="953378" cy="1234676"/>
            <a:chOff x="2344674" y="3279997"/>
            <a:chExt cx="953378" cy="1234676"/>
          </a:xfrm>
        </p:grpSpPr>
        <p:grpSp>
          <p:nvGrpSpPr>
            <p:cNvPr id="19" name="Group 18"/>
            <p:cNvGrpSpPr/>
            <p:nvPr/>
          </p:nvGrpSpPr>
          <p:grpSpPr>
            <a:xfrm>
              <a:off x="2344674" y="3279997"/>
              <a:ext cx="953378" cy="366919"/>
              <a:chOff x="2344674" y="3737213"/>
              <a:chExt cx="953378" cy="366919"/>
            </a:xfrm>
          </p:grpSpPr>
          <p:cxnSp>
            <p:nvCxnSpPr>
              <p:cNvPr id="112" name="Straight Connector 111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4" name="Freeform 13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13" name="Straight Connector 112"/>
            <p:cNvCxnSpPr/>
            <p:nvPr/>
          </p:nvCxnSpPr>
          <p:spPr bwMode="auto">
            <a:xfrm>
              <a:off x="2344674" y="4514673"/>
              <a:ext cx="953378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2" name="Group 211"/>
          <p:cNvGrpSpPr/>
          <p:nvPr/>
        </p:nvGrpSpPr>
        <p:grpSpPr>
          <a:xfrm>
            <a:off x="4376633" y="3279997"/>
            <a:ext cx="763508" cy="1234676"/>
            <a:chOff x="3295249" y="3279997"/>
            <a:chExt cx="763508" cy="1234676"/>
          </a:xfrm>
        </p:grpSpPr>
        <p:grpSp>
          <p:nvGrpSpPr>
            <p:cNvPr id="30" name="Group 29"/>
            <p:cNvGrpSpPr/>
            <p:nvPr/>
          </p:nvGrpSpPr>
          <p:grpSpPr>
            <a:xfrm flipH="1">
              <a:off x="3295249" y="3279997"/>
              <a:ext cx="763508" cy="367427"/>
              <a:chOff x="2231018" y="3738443"/>
              <a:chExt cx="763508" cy="367427"/>
            </a:xfrm>
          </p:grpSpPr>
          <p:cxnSp>
            <p:nvCxnSpPr>
              <p:cNvPr id="126" name="Straight Connector 125"/>
              <p:cNvCxnSpPr/>
              <p:nvPr/>
            </p:nvCxnSpPr>
            <p:spPr bwMode="auto">
              <a:xfrm>
                <a:off x="2231018" y="4105870"/>
                <a:ext cx="37893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127" name="Group 126"/>
              <p:cNvGrpSpPr/>
              <p:nvPr/>
            </p:nvGrpSpPr>
            <p:grpSpPr>
              <a:xfrm>
                <a:off x="2606492" y="3738443"/>
                <a:ext cx="388034" cy="366919"/>
                <a:chOff x="2344674" y="3737213"/>
                <a:chExt cx="388034" cy="366919"/>
              </a:xfrm>
            </p:grpSpPr>
            <p:cxnSp>
              <p:nvCxnSpPr>
                <p:cNvPr id="128" name="Straight Connector 127"/>
                <p:cNvCxnSpPr/>
                <p:nvPr/>
              </p:nvCxnSpPr>
              <p:spPr bwMode="auto">
                <a:xfrm>
                  <a:off x="2540177" y="3737213"/>
                  <a:ext cx="19253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29" name="Freeform 128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</p:grpSp>
        <p:cxnSp>
          <p:nvCxnSpPr>
            <p:cNvPr id="130" name="Straight Connector 129"/>
            <p:cNvCxnSpPr/>
            <p:nvPr/>
          </p:nvCxnSpPr>
          <p:spPr bwMode="auto">
            <a:xfrm>
              <a:off x="3298052" y="4514673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4" name="Group 213"/>
          <p:cNvGrpSpPr/>
          <p:nvPr/>
        </p:nvGrpSpPr>
        <p:grpSpPr>
          <a:xfrm>
            <a:off x="5137310" y="3646917"/>
            <a:ext cx="953378" cy="867757"/>
            <a:chOff x="4055926" y="3646916"/>
            <a:chExt cx="953378" cy="867757"/>
          </a:xfrm>
        </p:grpSpPr>
        <p:grpSp>
          <p:nvGrpSpPr>
            <p:cNvPr id="132" name="Group 131"/>
            <p:cNvGrpSpPr/>
            <p:nvPr/>
          </p:nvGrpSpPr>
          <p:grpSpPr>
            <a:xfrm>
              <a:off x="4055926" y="4147754"/>
              <a:ext cx="953378" cy="366919"/>
              <a:chOff x="2344674" y="3737213"/>
              <a:chExt cx="953378" cy="366919"/>
            </a:xfrm>
          </p:grpSpPr>
          <p:cxnSp>
            <p:nvCxnSpPr>
              <p:cNvPr id="133" name="Straight Connector 132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34" name="Freeform 133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45" name="Straight Connector 144"/>
            <p:cNvCxnSpPr/>
            <p:nvPr/>
          </p:nvCxnSpPr>
          <p:spPr bwMode="auto">
            <a:xfrm>
              <a:off x="4055926" y="3646916"/>
              <a:ext cx="953378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24" name="Group 223"/>
          <p:cNvGrpSpPr/>
          <p:nvPr/>
        </p:nvGrpSpPr>
        <p:grpSpPr>
          <a:xfrm>
            <a:off x="6089585" y="3646917"/>
            <a:ext cx="1328852" cy="867757"/>
            <a:chOff x="5008201" y="3646916"/>
            <a:chExt cx="1328852" cy="867757"/>
          </a:xfrm>
        </p:grpSpPr>
        <p:grpSp>
          <p:nvGrpSpPr>
            <p:cNvPr id="146" name="Group 145"/>
            <p:cNvGrpSpPr/>
            <p:nvPr/>
          </p:nvGrpSpPr>
          <p:grpSpPr>
            <a:xfrm flipH="1">
              <a:off x="5008201" y="4147246"/>
              <a:ext cx="1328852" cy="367427"/>
              <a:chOff x="2231018" y="3738443"/>
              <a:chExt cx="1328852" cy="367427"/>
            </a:xfrm>
          </p:grpSpPr>
          <p:cxnSp>
            <p:nvCxnSpPr>
              <p:cNvPr id="147" name="Straight Connector 146"/>
              <p:cNvCxnSpPr/>
              <p:nvPr/>
            </p:nvCxnSpPr>
            <p:spPr bwMode="auto">
              <a:xfrm>
                <a:off x="2231018" y="4105870"/>
                <a:ext cx="37893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148" name="Group 147"/>
              <p:cNvGrpSpPr/>
              <p:nvPr/>
            </p:nvGrpSpPr>
            <p:grpSpPr>
              <a:xfrm>
                <a:off x="2606492" y="3738443"/>
                <a:ext cx="953378" cy="366919"/>
                <a:chOff x="2344674" y="3737213"/>
                <a:chExt cx="953378" cy="366919"/>
              </a:xfrm>
            </p:grpSpPr>
            <p:cxnSp>
              <p:nvCxnSpPr>
                <p:cNvPr id="149" name="Straight Connector 148"/>
                <p:cNvCxnSpPr/>
                <p:nvPr/>
              </p:nvCxnSpPr>
              <p:spPr bwMode="auto">
                <a:xfrm>
                  <a:off x="2540178" y="3737213"/>
                  <a:ext cx="757874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50" name="Freeform 149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</p:grpSp>
        <p:cxnSp>
          <p:nvCxnSpPr>
            <p:cNvPr id="151" name="Straight Connector 150"/>
            <p:cNvCxnSpPr/>
            <p:nvPr/>
          </p:nvCxnSpPr>
          <p:spPr bwMode="auto">
            <a:xfrm>
              <a:off x="5008201" y="3646916"/>
              <a:ext cx="1328852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26" name="Group 225"/>
          <p:cNvGrpSpPr/>
          <p:nvPr/>
        </p:nvGrpSpPr>
        <p:grpSpPr>
          <a:xfrm>
            <a:off x="7417415" y="3278211"/>
            <a:ext cx="954401" cy="1235716"/>
            <a:chOff x="6336030" y="3278211"/>
            <a:chExt cx="954401" cy="1235716"/>
          </a:xfrm>
        </p:grpSpPr>
        <p:grpSp>
          <p:nvGrpSpPr>
            <p:cNvPr id="153" name="Group 152"/>
            <p:cNvGrpSpPr/>
            <p:nvPr/>
          </p:nvGrpSpPr>
          <p:grpSpPr>
            <a:xfrm>
              <a:off x="6337053" y="3278211"/>
              <a:ext cx="953378" cy="366919"/>
              <a:chOff x="2344674" y="3737213"/>
              <a:chExt cx="953378" cy="366919"/>
            </a:xfrm>
          </p:grpSpPr>
          <p:cxnSp>
            <p:nvCxnSpPr>
              <p:cNvPr id="154" name="Straight Connector 153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55" name="Freeform 154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6336030" y="4147008"/>
              <a:ext cx="953378" cy="366919"/>
              <a:chOff x="2344674" y="3737213"/>
              <a:chExt cx="953378" cy="366919"/>
            </a:xfrm>
          </p:grpSpPr>
          <p:cxnSp>
            <p:nvCxnSpPr>
              <p:cNvPr id="157" name="Straight Connector 156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58" name="Freeform 157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231" name="Group 230"/>
          <p:cNvGrpSpPr/>
          <p:nvPr/>
        </p:nvGrpSpPr>
        <p:grpSpPr>
          <a:xfrm>
            <a:off x="7992879" y="3278093"/>
            <a:ext cx="972879" cy="1235835"/>
            <a:chOff x="6911494" y="3278092"/>
            <a:chExt cx="972879" cy="1235835"/>
          </a:xfrm>
        </p:grpSpPr>
        <p:grpSp>
          <p:nvGrpSpPr>
            <p:cNvPr id="160" name="Group 159"/>
            <p:cNvGrpSpPr/>
            <p:nvPr/>
          </p:nvGrpSpPr>
          <p:grpSpPr>
            <a:xfrm flipV="1">
              <a:off x="6911494" y="3278092"/>
              <a:ext cx="953378" cy="366919"/>
              <a:chOff x="4142453" y="5399447"/>
              <a:chExt cx="953378" cy="366919"/>
            </a:xfrm>
          </p:grpSpPr>
          <p:grpSp>
            <p:nvGrpSpPr>
              <p:cNvPr id="161" name="Group 160"/>
              <p:cNvGrpSpPr/>
              <p:nvPr/>
            </p:nvGrpSpPr>
            <p:grpSpPr>
              <a:xfrm>
                <a:off x="4539251" y="5399447"/>
                <a:ext cx="556580" cy="366919"/>
                <a:chOff x="2344674" y="3737213"/>
                <a:chExt cx="556580" cy="366919"/>
              </a:xfrm>
            </p:grpSpPr>
            <p:cxnSp>
              <p:nvCxnSpPr>
                <p:cNvPr id="163" name="Straight Connector 162"/>
                <p:cNvCxnSpPr/>
                <p:nvPr/>
              </p:nvCxnSpPr>
              <p:spPr bwMode="auto">
                <a:xfrm>
                  <a:off x="2540178" y="3737213"/>
                  <a:ext cx="361076" cy="1159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64" name="Freeform 163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62" name="Straight Connector 161"/>
              <p:cNvCxnSpPr/>
              <p:nvPr/>
            </p:nvCxnSpPr>
            <p:spPr bwMode="auto">
              <a:xfrm>
                <a:off x="4142453" y="5766366"/>
                <a:ext cx="396798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65" name="Group 164"/>
            <p:cNvGrpSpPr/>
            <p:nvPr/>
          </p:nvGrpSpPr>
          <p:grpSpPr>
            <a:xfrm flipV="1">
              <a:off x="6930995" y="4147008"/>
              <a:ext cx="953378" cy="366919"/>
              <a:chOff x="4142453" y="5399447"/>
              <a:chExt cx="953378" cy="366919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4539251" y="5399447"/>
                <a:ext cx="556580" cy="366919"/>
                <a:chOff x="2344674" y="3737213"/>
                <a:chExt cx="556580" cy="366919"/>
              </a:xfrm>
            </p:grpSpPr>
            <p:cxnSp>
              <p:nvCxnSpPr>
                <p:cNvPr id="168" name="Straight Connector 167"/>
                <p:cNvCxnSpPr/>
                <p:nvPr/>
              </p:nvCxnSpPr>
              <p:spPr bwMode="auto">
                <a:xfrm>
                  <a:off x="2540178" y="3737213"/>
                  <a:ext cx="361076" cy="1159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69" name="Freeform 168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67" name="Straight Connector 166"/>
              <p:cNvCxnSpPr/>
              <p:nvPr/>
            </p:nvCxnSpPr>
            <p:spPr bwMode="auto">
              <a:xfrm>
                <a:off x="4142453" y="5766366"/>
                <a:ext cx="396798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170" name="Group 169"/>
          <p:cNvGrpSpPr/>
          <p:nvPr/>
        </p:nvGrpSpPr>
        <p:grpSpPr>
          <a:xfrm>
            <a:off x="1906778" y="5556860"/>
            <a:ext cx="694658" cy="738664"/>
            <a:chOff x="1139501" y="3550642"/>
            <a:chExt cx="694658" cy="738664"/>
          </a:xfrm>
        </p:grpSpPr>
        <p:sp>
          <p:nvSpPr>
            <p:cNvPr id="171" name="TextBox 170"/>
            <p:cNvSpPr txBox="1"/>
            <p:nvPr/>
          </p:nvSpPr>
          <p:spPr>
            <a:xfrm>
              <a:off x="1139501" y="3663890"/>
              <a:ext cx="526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Neo Sans Intel" pitchFamily="34" charset="0"/>
                </a:rPr>
                <a:t>!Q</a:t>
              </a:r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173" name="TextBox 172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</p:grpSp>
      </p:grpSp>
      <p:grpSp>
        <p:nvGrpSpPr>
          <p:cNvPr id="192" name="Group 191"/>
          <p:cNvGrpSpPr/>
          <p:nvPr/>
        </p:nvGrpSpPr>
        <p:grpSpPr>
          <a:xfrm>
            <a:off x="2668845" y="3647424"/>
            <a:ext cx="760677" cy="2098944"/>
            <a:chOff x="1587460" y="3647424"/>
            <a:chExt cx="760677" cy="2098944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1590263" y="3647424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1590263" y="4514673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>
              <a:off x="1590263" y="5381922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 bwMode="auto">
            <a:xfrm flipV="1">
              <a:off x="1587460" y="5746368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00" name="Group 199"/>
          <p:cNvGrpSpPr/>
          <p:nvPr/>
        </p:nvGrpSpPr>
        <p:grpSpPr>
          <a:xfrm>
            <a:off x="3423256" y="5016162"/>
            <a:ext cx="956181" cy="1097126"/>
            <a:chOff x="2341871" y="5016162"/>
            <a:chExt cx="956181" cy="1097126"/>
          </a:xfrm>
        </p:grpSpPr>
        <p:grpSp>
          <p:nvGrpSpPr>
            <p:cNvPr id="198" name="Group 197"/>
            <p:cNvGrpSpPr/>
            <p:nvPr/>
          </p:nvGrpSpPr>
          <p:grpSpPr>
            <a:xfrm>
              <a:off x="2344674" y="5016162"/>
              <a:ext cx="953378" cy="365760"/>
              <a:chOff x="2344674" y="5016162"/>
              <a:chExt cx="953378" cy="36576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2780792" y="5016162"/>
                <a:ext cx="517260" cy="365760"/>
                <a:chOff x="2383994" y="3738372"/>
                <a:chExt cx="517260" cy="365760"/>
              </a:xfrm>
            </p:grpSpPr>
            <p:cxnSp>
              <p:nvCxnSpPr>
                <p:cNvPr id="115" name="Straight Connector 114"/>
                <p:cNvCxnSpPr/>
                <p:nvPr/>
              </p:nvCxnSpPr>
              <p:spPr bwMode="auto">
                <a:xfrm>
                  <a:off x="2585162" y="3738372"/>
                  <a:ext cx="31609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16" name="Freeform 115"/>
                <p:cNvSpPr/>
                <p:nvPr/>
              </p:nvSpPr>
              <p:spPr bwMode="auto">
                <a:xfrm>
                  <a:off x="238399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28" name="Straight Connector 27"/>
              <p:cNvCxnSpPr>
                <a:endCxn id="116" idx="0"/>
              </p:cNvCxnSpPr>
              <p:nvPr/>
            </p:nvCxnSpPr>
            <p:spPr bwMode="auto">
              <a:xfrm>
                <a:off x="2344674" y="5381922"/>
                <a:ext cx="436118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99" name="Group 198"/>
            <p:cNvGrpSpPr/>
            <p:nvPr/>
          </p:nvGrpSpPr>
          <p:grpSpPr>
            <a:xfrm>
              <a:off x="2341871" y="5746368"/>
              <a:ext cx="956181" cy="366920"/>
              <a:chOff x="2341871" y="5746368"/>
              <a:chExt cx="956181" cy="366920"/>
            </a:xfrm>
          </p:grpSpPr>
          <p:grpSp>
            <p:nvGrpSpPr>
              <p:cNvPr id="176" name="Group 175"/>
              <p:cNvGrpSpPr/>
              <p:nvPr/>
            </p:nvGrpSpPr>
            <p:grpSpPr>
              <a:xfrm flipV="1">
                <a:off x="2602320" y="5746368"/>
                <a:ext cx="695732" cy="366920"/>
                <a:chOff x="2208325" y="3737212"/>
                <a:chExt cx="695732" cy="366920"/>
              </a:xfrm>
            </p:grpSpPr>
            <p:cxnSp>
              <p:nvCxnSpPr>
                <p:cNvPr id="177" name="Straight Connector 176"/>
                <p:cNvCxnSpPr/>
                <p:nvPr/>
              </p:nvCxnSpPr>
              <p:spPr bwMode="auto">
                <a:xfrm flipV="1">
                  <a:off x="2409493" y="3737212"/>
                  <a:ext cx="494564" cy="1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78" name="Freeform 177"/>
                <p:cNvSpPr/>
                <p:nvPr/>
              </p:nvSpPr>
              <p:spPr bwMode="auto">
                <a:xfrm>
                  <a:off x="2208325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79" name="Straight Connector 178"/>
              <p:cNvCxnSpPr/>
              <p:nvPr/>
            </p:nvCxnSpPr>
            <p:spPr bwMode="auto">
              <a:xfrm>
                <a:off x="2341871" y="5746368"/>
                <a:ext cx="260449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213" name="Group 212"/>
          <p:cNvGrpSpPr/>
          <p:nvPr/>
        </p:nvGrpSpPr>
        <p:grpSpPr>
          <a:xfrm>
            <a:off x="4376634" y="5017432"/>
            <a:ext cx="760677" cy="1095856"/>
            <a:chOff x="3295249" y="5017432"/>
            <a:chExt cx="760677" cy="1095856"/>
          </a:xfrm>
        </p:grpSpPr>
        <p:cxnSp>
          <p:nvCxnSpPr>
            <p:cNvPr id="131" name="Straight Connector 130"/>
            <p:cNvCxnSpPr/>
            <p:nvPr/>
          </p:nvCxnSpPr>
          <p:spPr bwMode="auto">
            <a:xfrm>
              <a:off x="3298052" y="5017432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0" name="Straight Connector 179"/>
            <p:cNvCxnSpPr/>
            <p:nvPr/>
          </p:nvCxnSpPr>
          <p:spPr bwMode="auto">
            <a:xfrm flipV="1">
              <a:off x="3295249" y="6113288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5" name="Group 214"/>
          <p:cNvGrpSpPr/>
          <p:nvPr/>
        </p:nvGrpSpPr>
        <p:grpSpPr>
          <a:xfrm>
            <a:off x="5133405" y="5017433"/>
            <a:ext cx="956181" cy="1095331"/>
            <a:chOff x="4052020" y="5017432"/>
            <a:chExt cx="956181" cy="1095331"/>
          </a:xfrm>
        </p:grpSpPr>
        <p:grpSp>
          <p:nvGrpSpPr>
            <p:cNvPr id="33" name="Group 32"/>
            <p:cNvGrpSpPr/>
            <p:nvPr/>
          </p:nvGrpSpPr>
          <p:grpSpPr>
            <a:xfrm flipV="1">
              <a:off x="4052020" y="5017432"/>
              <a:ext cx="956181" cy="368301"/>
              <a:chOff x="4139650" y="5398065"/>
              <a:chExt cx="956181" cy="368301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4418330" y="5398065"/>
                <a:ext cx="677501" cy="368301"/>
                <a:chOff x="2223753" y="3735831"/>
                <a:chExt cx="677501" cy="368301"/>
              </a:xfrm>
            </p:grpSpPr>
            <p:cxnSp>
              <p:nvCxnSpPr>
                <p:cNvPr id="141" name="Straight Connector 140"/>
                <p:cNvCxnSpPr/>
                <p:nvPr/>
              </p:nvCxnSpPr>
              <p:spPr bwMode="auto">
                <a:xfrm flipV="1">
                  <a:off x="2425668" y="3735831"/>
                  <a:ext cx="47558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42" name="Freeform 141"/>
                <p:cNvSpPr/>
                <p:nvPr/>
              </p:nvSpPr>
              <p:spPr bwMode="auto">
                <a:xfrm>
                  <a:off x="2223753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43" name="Straight Connector 142"/>
              <p:cNvCxnSpPr>
                <a:endCxn id="142" idx="0"/>
              </p:cNvCxnSpPr>
              <p:nvPr/>
            </p:nvCxnSpPr>
            <p:spPr bwMode="auto">
              <a:xfrm flipV="1">
                <a:off x="4139650" y="5766366"/>
                <a:ext cx="278680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81" name="Group 180"/>
            <p:cNvGrpSpPr/>
            <p:nvPr/>
          </p:nvGrpSpPr>
          <p:grpSpPr>
            <a:xfrm>
              <a:off x="4052020" y="5742558"/>
              <a:ext cx="953378" cy="370205"/>
              <a:chOff x="4142453" y="5398066"/>
              <a:chExt cx="953378" cy="370205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4587511" y="5398066"/>
                <a:ext cx="508320" cy="368300"/>
                <a:chOff x="2392934" y="3735832"/>
                <a:chExt cx="508320" cy="368300"/>
              </a:xfrm>
            </p:grpSpPr>
            <p:cxnSp>
              <p:nvCxnSpPr>
                <p:cNvPr id="184" name="Straight Connector 183"/>
                <p:cNvCxnSpPr/>
                <p:nvPr/>
              </p:nvCxnSpPr>
              <p:spPr bwMode="auto">
                <a:xfrm>
                  <a:off x="2598538" y="3735832"/>
                  <a:ext cx="30271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85" name="Freeform 184"/>
                <p:cNvSpPr/>
                <p:nvPr/>
              </p:nvSpPr>
              <p:spPr bwMode="auto">
                <a:xfrm>
                  <a:off x="239293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83" name="Straight Connector 182"/>
              <p:cNvCxnSpPr>
                <a:endCxn id="185" idx="0"/>
              </p:cNvCxnSpPr>
              <p:nvPr/>
            </p:nvCxnSpPr>
            <p:spPr bwMode="auto">
              <a:xfrm flipV="1">
                <a:off x="4142453" y="5766366"/>
                <a:ext cx="445058" cy="1905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225" name="Group 224"/>
          <p:cNvGrpSpPr/>
          <p:nvPr/>
        </p:nvGrpSpPr>
        <p:grpSpPr>
          <a:xfrm>
            <a:off x="6081449" y="5384351"/>
            <a:ext cx="1346761" cy="359588"/>
            <a:chOff x="5000064" y="5384351"/>
            <a:chExt cx="1346761" cy="359588"/>
          </a:xfrm>
        </p:grpSpPr>
        <p:cxnSp>
          <p:nvCxnSpPr>
            <p:cNvPr id="152" name="Straight Connector 151"/>
            <p:cNvCxnSpPr/>
            <p:nvPr/>
          </p:nvCxnSpPr>
          <p:spPr bwMode="auto">
            <a:xfrm>
              <a:off x="5002867" y="5384351"/>
              <a:ext cx="1343958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6" name="Straight Connector 185"/>
            <p:cNvCxnSpPr/>
            <p:nvPr/>
          </p:nvCxnSpPr>
          <p:spPr bwMode="auto">
            <a:xfrm flipV="1">
              <a:off x="5000064" y="5743939"/>
              <a:ext cx="1343958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30" name="Group 229"/>
          <p:cNvGrpSpPr/>
          <p:nvPr/>
        </p:nvGrpSpPr>
        <p:grpSpPr>
          <a:xfrm>
            <a:off x="7415634" y="5384351"/>
            <a:ext cx="1001588" cy="726398"/>
            <a:chOff x="6334250" y="5384351"/>
            <a:chExt cx="1001588" cy="726398"/>
          </a:xfrm>
        </p:grpSpPr>
        <p:cxnSp>
          <p:nvCxnSpPr>
            <p:cNvPr id="159" name="Straight Connector 158"/>
            <p:cNvCxnSpPr/>
            <p:nvPr/>
          </p:nvCxnSpPr>
          <p:spPr bwMode="auto">
            <a:xfrm>
              <a:off x="6337053" y="5384351"/>
              <a:ext cx="998785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229" name="Group 228"/>
            <p:cNvGrpSpPr/>
            <p:nvPr/>
          </p:nvGrpSpPr>
          <p:grpSpPr>
            <a:xfrm>
              <a:off x="6334250" y="5743828"/>
              <a:ext cx="993543" cy="366921"/>
              <a:chOff x="6334250" y="5743828"/>
              <a:chExt cx="993543" cy="366921"/>
            </a:xfrm>
          </p:grpSpPr>
          <p:cxnSp>
            <p:nvCxnSpPr>
              <p:cNvPr id="187" name="Straight Connector 186"/>
              <p:cNvCxnSpPr/>
              <p:nvPr/>
            </p:nvCxnSpPr>
            <p:spPr bwMode="auto">
              <a:xfrm>
                <a:off x="6334250" y="5743939"/>
                <a:ext cx="246890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188" name="Group 187"/>
              <p:cNvGrpSpPr/>
              <p:nvPr/>
            </p:nvGrpSpPr>
            <p:grpSpPr>
              <a:xfrm flipV="1">
                <a:off x="6583301" y="5743828"/>
                <a:ext cx="744492" cy="366921"/>
                <a:chOff x="2070862" y="3737211"/>
                <a:chExt cx="744492" cy="366921"/>
              </a:xfrm>
            </p:grpSpPr>
            <p:cxnSp>
              <p:nvCxnSpPr>
                <p:cNvPr id="189" name="Straight Connector 188"/>
                <p:cNvCxnSpPr/>
                <p:nvPr/>
              </p:nvCxnSpPr>
              <p:spPr bwMode="auto">
                <a:xfrm flipV="1">
                  <a:off x="2272030" y="3737211"/>
                  <a:ext cx="543324" cy="1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90" name="Freeform 189"/>
                <p:cNvSpPr/>
                <p:nvPr/>
              </p:nvSpPr>
              <p:spPr bwMode="auto">
                <a:xfrm>
                  <a:off x="2070862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</p:grpSp>
      </p:grpSp>
      <p:sp>
        <p:nvSpPr>
          <p:cNvPr id="209" name="Rectangle 208"/>
          <p:cNvSpPr/>
          <p:nvPr/>
        </p:nvSpPr>
        <p:spPr bwMode="auto">
          <a:xfrm>
            <a:off x="3605180" y="3164840"/>
            <a:ext cx="458165" cy="3060862"/>
          </a:xfrm>
          <a:prstGeom prst="rect">
            <a:avLst/>
          </a:prstGeom>
          <a:solidFill>
            <a:srgbClr val="FFCC99">
              <a:alpha val="50196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02" name="Straight Connector 201"/>
          <p:cNvCxnSpPr/>
          <p:nvPr/>
        </p:nvCxnSpPr>
        <p:spPr bwMode="auto">
          <a:xfrm>
            <a:off x="3602106" y="3093426"/>
            <a:ext cx="0" cy="320209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208" name="Straight Connector 207"/>
          <p:cNvCxnSpPr/>
          <p:nvPr/>
        </p:nvCxnSpPr>
        <p:spPr bwMode="auto">
          <a:xfrm>
            <a:off x="4063344" y="3098290"/>
            <a:ext cx="0" cy="320209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216" name="Rectangle 215"/>
          <p:cNvSpPr/>
          <p:nvPr/>
        </p:nvSpPr>
        <p:spPr bwMode="auto">
          <a:xfrm>
            <a:off x="5325902" y="3194837"/>
            <a:ext cx="458165" cy="3060862"/>
          </a:xfrm>
          <a:prstGeom prst="rect">
            <a:avLst/>
          </a:prstGeom>
          <a:solidFill>
            <a:srgbClr val="FFCC99">
              <a:alpha val="50196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17" name="Straight Connector 216"/>
          <p:cNvCxnSpPr/>
          <p:nvPr/>
        </p:nvCxnSpPr>
        <p:spPr bwMode="auto">
          <a:xfrm>
            <a:off x="5322828" y="3123423"/>
            <a:ext cx="0" cy="320209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218" name="Straight Connector 217"/>
          <p:cNvCxnSpPr/>
          <p:nvPr/>
        </p:nvCxnSpPr>
        <p:spPr bwMode="auto">
          <a:xfrm>
            <a:off x="5784066" y="3128287"/>
            <a:ext cx="0" cy="320209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grpSp>
        <p:nvGrpSpPr>
          <p:cNvPr id="234" name="Group 233"/>
          <p:cNvGrpSpPr/>
          <p:nvPr/>
        </p:nvGrpSpPr>
        <p:grpSpPr>
          <a:xfrm>
            <a:off x="8371815" y="4972085"/>
            <a:ext cx="389144" cy="1305608"/>
            <a:chOff x="7290431" y="4972085"/>
            <a:chExt cx="389144" cy="1305608"/>
          </a:xfrm>
        </p:grpSpPr>
        <p:sp>
          <p:nvSpPr>
            <p:cNvPr id="232" name="TextBox 231"/>
            <p:cNvSpPr txBox="1"/>
            <p:nvPr/>
          </p:nvSpPr>
          <p:spPr>
            <a:xfrm>
              <a:off x="7304151" y="4972085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7290431" y="5692918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235" name="Rectangle 234"/>
          <p:cNvSpPr/>
          <p:nvPr/>
        </p:nvSpPr>
        <p:spPr>
          <a:xfrm>
            <a:off x="8966200" y="4964692"/>
            <a:ext cx="17068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But, which signal will be really faster will depend on many factors (e.g., temperature).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8966576" y="3710043"/>
            <a:ext cx="17113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The output will be determined by the fastest signal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30.09.2019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19</a:t>
            </a:fld>
            <a:endParaRPr lang="ru-RU"/>
          </a:p>
        </p:txBody>
      </p:sp>
      <p:sp>
        <p:nvSpPr>
          <p:cNvPr id="191" name="Title 1"/>
          <p:cNvSpPr txBox="1">
            <a:spLocks/>
          </p:cNvSpPr>
          <p:nvPr/>
        </p:nvSpPr>
        <p:spPr>
          <a:xfrm>
            <a:off x="838200" y="365126"/>
            <a:ext cx="10515600" cy="517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SR Latch: Timing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408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2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  <p:bldP spid="216" grpId="0" animBg="1"/>
      <p:bldP spid="235" grpId="0"/>
      <p:bldP spid="236" grpId="0"/>
    </p:bld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609375" y="1622857"/>
            <a:ext cx="4274236" cy="2872551"/>
            <a:chOff x="2300535" y="1039903"/>
            <a:chExt cx="4632576" cy="3257794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Application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Algorithms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Microarchitecture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09375" y="4511886"/>
            <a:ext cx="4274236" cy="1426169"/>
            <a:chOff x="2300535" y="4320619"/>
            <a:chExt cx="4632576" cy="1617435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Circuits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3609375" y="1067083"/>
            <a:ext cx="4370360" cy="3444804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557285" y="5026833"/>
            <a:ext cx="4370360" cy="1188772"/>
          </a:xfrm>
          <a:prstGeom prst="rect">
            <a:avLst/>
          </a:prstGeom>
          <a:gradFill flip="none" rotWithShape="1">
            <a:gsLst>
              <a:gs pos="68000">
                <a:srgbClr val="FFFFFF">
                  <a:alpha val="66000"/>
                </a:srgbClr>
              </a:gs>
              <a:gs pos="28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6" name="Left Brace 15"/>
          <p:cNvSpPr/>
          <p:nvPr/>
        </p:nvSpPr>
        <p:spPr bwMode="auto">
          <a:xfrm>
            <a:off x="3357559" y="4511886"/>
            <a:ext cx="155692" cy="1426169"/>
          </a:xfrm>
          <a:prstGeom prst="leftBrace">
            <a:avLst>
              <a:gd name="adj1" fmla="val 38114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31997" y="4871027"/>
            <a:ext cx="1629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+mj-lt"/>
              </a:rPr>
              <a:t>Topics of </a:t>
            </a:r>
          </a:p>
          <a:p>
            <a:pPr algn="r"/>
            <a:r>
              <a:rPr lang="en-US" sz="2000" dirty="0">
                <a:latin typeface="+mj-lt"/>
              </a:rPr>
              <a:t>this lecture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8297" cy="1325563"/>
          </a:xfrm>
        </p:spPr>
        <p:txBody>
          <a:bodyPr/>
          <a:lstStyle/>
          <a:p>
            <a:r>
              <a:rPr lang="en-US" dirty="0"/>
              <a:t>Layers of Abstraction in Computer Science (CS)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30.09.2019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011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2" grpId="0" animBg="1"/>
      <p:bldP spid="16" grpId="0" animBg="1"/>
      <p:bldP spid="17" grpId="0"/>
    </p:bld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D Latch</a:t>
            </a:r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838200" y="3835583"/>
            <a:ext cx="10515600" cy="2118749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</a:pPr>
            <a:r>
              <a:rPr lang="en-US" sz="2400" dirty="0"/>
              <a:t>Don’t have prohibited states</a:t>
            </a:r>
          </a:p>
          <a:p>
            <a:pPr marL="342900" indent="-342900">
              <a:spcBef>
                <a:spcPts val="600"/>
              </a:spcBef>
            </a:pPr>
            <a:r>
              <a:rPr lang="en-US" sz="2400" i="1" dirty="0"/>
              <a:t>Asserted by a level of the write enable signal (we)</a:t>
            </a:r>
          </a:p>
          <a:p>
            <a:pPr marL="342900" indent="-342900">
              <a:spcBef>
                <a:spcPts val="600"/>
              </a:spcBef>
            </a:pPr>
            <a:r>
              <a:rPr lang="en-US" sz="2400" dirty="0"/>
              <a:t>Store one bit of information</a:t>
            </a:r>
          </a:p>
          <a:p>
            <a:pPr marL="342900" indent="-342900">
              <a:spcBef>
                <a:spcPts val="600"/>
              </a:spcBef>
            </a:pPr>
            <a:r>
              <a:rPr lang="en-US" sz="2400" dirty="0"/>
              <a:t>Can be used as building block for creating static memory arrays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30.09.2019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20</a:t>
            </a:fld>
            <a:endParaRPr lang="ru-RU"/>
          </a:p>
        </p:txBody>
      </p:sp>
      <p:grpSp>
        <p:nvGrpSpPr>
          <p:cNvPr id="3" name="Group 2"/>
          <p:cNvGrpSpPr/>
          <p:nvPr/>
        </p:nvGrpSpPr>
        <p:grpSpPr>
          <a:xfrm>
            <a:off x="1870916" y="1571177"/>
            <a:ext cx="3729617" cy="1965243"/>
            <a:chOff x="184355" y="1399726"/>
            <a:chExt cx="3729617" cy="1965243"/>
          </a:xfrm>
        </p:grpSpPr>
        <p:grpSp>
          <p:nvGrpSpPr>
            <p:cNvPr id="87" name="Group 86"/>
            <p:cNvGrpSpPr/>
            <p:nvPr/>
          </p:nvGrpSpPr>
          <p:grpSpPr>
            <a:xfrm>
              <a:off x="2391671" y="1587454"/>
              <a:ext cx="1522301" cy="1093694"/>
              <a:chOff x="1237558" y="4455457"/>
              <a:chExt cx="2393549" cy="1093694"/>
            </a:xfrm>
          </p:grpSpPr>
          <p:sp>
            <p:nvSpPr>
              <p:cNvPr id="90" name="Rectangle 89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000470" y="4547707"/>
                <a:ext cx="50459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S</a:t>
                </a:r>
              </a:p>
            </p:txBody>
          </p:sp>
          <p:cxnSp>
            <p:nvCxnSpPr>
              <p:cNvPr id="94" name="Straight Connector 93"/>
              <p:cNvCxnSpPr>
                <a:stCxn id="101" idx="2"/>
              </p:cNvCxnSpPr>
              <p:nvPr/>
            </p:nvCxnSpPr>
            <p:spPr bwMode="auto">
              <a:xfrm flipV="1">
                <a:off x="1237558" y="4733656"/>
                <a:ext cx="761570" cy="7744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95" name="Straight Connector 94"/>
              <p:cNvCxnSpPr>
                <a:stCxn id="102" idx="2"/>
              </p:cNvCxnSpPr>
              <p:nvPr/>
            </p:nvCxnSpPr>
            <p:spPr bwMode="auto">
              <a:xfrm flipV="1">
                <a:off x="1237558" y="5271538"/>
                <a:ext cx="761570" cy="9787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96" name="Straight Connector 95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  <p:sp>
            <p:nvSpPr>
              <p:cNvPr id="97" name="Rectangle 96"/>
              <p:cNvSpPr/>
              <p:nvPr/>
            </p:nvSpPr>
            <p:spPr>
              <a:xfrm>
                <a:off x="2758972" y="5102261"/>
                <a:ext cx="5423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Q</a:t>
                </a:r>
              </a:p>
            </p:txBody>
          </p:sp>
          <p:cxnSp>
            <p:nvCxnSpPr>
              <p:cNvPr id="98" name="Straight Connector 97"/>
              <p:cNvCxnSpPr/>
              <p:nvPr/>
            </p:nvCxnSpPr>
            <p:spPr bwMode="auto">
              <a:xfrm flipH="1">
                <a:off x="3291512" y="5271537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  <p:sp>
          <p:nvSpPr>
            <p:cNvPr id="99" name="Rectangle 98"/>
            <p:cNvSpPr/>
            <p:nvPr/>
          </p:nvSpPr>
          <p:spPr>
            <a:xfrm>
              <a:off x="2878383" y="2234258"/>
              <a:ext cx="3321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R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301585" y="1696375"/>
              <a:ext cx="40267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!Q</a:t>
              </a:r>
            </a:p>
          </p:txBody>
        </p:sp>
        <p:sp>
          <p:nvSpPr>
            <p:cNvPr id="101" name="Flowchart: Delay 10"/>
            <p:cNvSpPr/>
            <p:nvPr/>
          </p:nvSpPr>
          <p:spPr bwMode="auto">
            <a:xfrm>
              <a:off x="2008762" y="1638947"/>
              <a:ext cx="382909" cy="4689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02" name="Flowchart: Delay 10"/>
            <p:cNvSpPr/>
            <p:nvPr/>
          </p:nvSpPr>
          <p:spPr bwMode="auto">
            <a:xfrm>
              <a:off x="2008762" y="2178872"/>
              <a:ext cx="382909" cy="4689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824586" y="2352602"/>
              <a:ext cx="424236" cy="406400"/>
              <a:chOff x="1607464" y="2009795"/>
              <a:chExt cx="720577" cy="690282"/>
            </a:xfrm>
          </p:grpSpPr>
          <p:sp>
            <p:nvSpPr>
              <p:cNvPr id="104" name="Isosceles Triangle 103"/>
              <p:cNvSpPr/>
              <p:nvPr/>
            </p:nvSpPr>
            <p:spPr bwMode="auto">
              <a:xfrm rot="5400000">
                <a:off x="1559859" y="2057400"/>
                <a:ext cx="690282" cy="595071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 bwMode="auto">
              <a:xfrm>
                <a:off x="2193570" y="2287699"/>
                <a:ext cx="134471" cy="134471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06" name="Straight Connector 105"/>
            <p:cNvCxnSpPr>
              <a:endCxn id="102" idx="5"/>
            </p:cNvCxnSpPr>
            <p:nvPr/>
          </p:nvCxnSpPr>
          <p:spPr bwMode="auto">
            <a:xfrm>
              <a:off x="1300441" y="2555801"/>
              <a:ext cx="708321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107" name="Straight Connector 106"/>
            <p:cNvCxnSpPr>
              <a:endCxn id="102" idx="6"/>
            </p:cNvCxnSpPr>
            <p:nvPr/>
          </p:nvCxnSpPr>
          <p:spPr bwMode="auto">
            <a:xfrm>
              <a:off x="1592826" y="2294243"/>
              <a:ext cx="41813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8" name="Straight Connector 107"/>
            <p:cNvCxnSpPr>
              <a:endCxn id="101" idx="5"/>
            </p:cNvCxnSpPr>
            <p:nvPr/>
          </p:nvCxnSpPr>
          <p:spPr bwMode="auto">
            <a:xfrm>
              <a:off x="1592826" y="2012586"/>
              <a:ext cx="415936" cy="329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09" name="Oval 108"/>
            <p:cNvSpPr/>
            <p:nvPr/>
          </p:nvSpPr>
          <p:spPr bwMode="auto">
            <a:xfrm>
              <a:off x="1534540" y="2488997"/>
              <a:ext cx="120061" cy="106389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 bwMode="auto">
            <a:xfrm>
              <a:off x="1603298" y="1996481"/>
              <a:ext cx="0" cy="106380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Rectangle 110"/>
            <p:cNvSpPr/>
            <p:nvPr/>
          </p:nvSpPr>
          <p:spPr>
            <a:xfrm>
              <a:off x="988837" y="3026415"/>
              <a:ext cx="13319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Write enable</a:t>
              </a:r>
            </a:p>
          </p:txBody>
        </p:sp>
        <p:cxnSp>
          <p:nvCxnSpPr>
            <p:cNvPr id="113" name="Straight Connector 112"/>
            <p:cNvCxnSpPr>
              <a:endCxn id="101" idx="6"/>
            </p:cNvCxnSpPr>
            <p:nvPr/>
          </p:nvCxnSpPr>
          <p:spPr bwMode="auto">
            <a:xfrm>
              <a:off x="184355" y="1754318"/>
              <a:ext cx="18266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4" name="Straight Connector 113"/>
            <p:cNvCxnSpPr>
              <a:endCxn id="104" idx="3"/>
            </p:cNvCxnSpPr>
            <p:nvPr/>
          </p:nvCxnSpPr>
          <p:spPr bwMode="auto">
            <a:xfrm flipV="1">
              <a:off x="530942" y="2555802"/>
              <a:ext cx="293645" cy="850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>
              <a:off x="530942" y="1754318"/>
              <a:ext cx="0" cy="8184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Rectangle 115"/>
            <p:cNvSpPr/>
            <p:nvPr/>
          </p:nvSpPr>
          <p:spPr>
            <a:xfrm>
              <a:off x="184355" y="1399726"/>
              <a:ext cx="6174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Data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259915" y="1771913"/>
            <a:ext cx="1280121" cy="1093694"/>
            <a:chOff x="1618343" y="4455457"/>
            <a:chExt cx="2012764" cy="1093694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00469" y="4547707"/>
              <a:ext cx="5222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D</a:t>
              </a: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>
              <a:off x="1618343" y="4733655"/>
              <a:ext cx="380785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1618343" y="5271539"/>
              <a:ext cx="38078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44" name="Rectangle 43"/>
            <p:cNvSpPr/>
            <p:nvPr/>
          </p:nvSpPr>
          <p:spPr>
            <a:xfrm>
              <a:off x="1995391" y="5098329"/>
              <a:ext cx="70481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we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65672" y="4537702"/>
              <a:ext cx="5423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Q</a:t>
              </a:r>
            </a:p>
          </p:txBody>
        </p:sp>
      </p:grpSp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8219950" y="1765901"/>
          <a:ext cx="1782501" cy="1343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400" dirty="0"/>
                        <a:t>t-1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3965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Single port 2</a:t>
            </a:r>
            <a:r>
              <a:rPr lang="en-US" baseline="30000" dirty="0"/>
              <a:t>M</a:t>
            </a:r>
            <a:r>
              <a:rPr lang="en-US" dirty="0"/>
              <a:t>xN Memory Array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Memory array has 3 input signals and 1 output</a:t>
            </a:r>
          </a:p>
          <a:p>
            <a:pPr marL="285750" indent="-285750"/>
            <a:r>
              <a:rPr lang="en-US" dirty="0"/>
              <a:t>Data buses are N bits wide (each chunk is N bits)</a:t>
            </a:r>
          </a:p>
          <a:p>
            <a:pPr marL="285750" indent="-285750"/>
            <a:r>
              <a:rPr lang="en-US" dirty="0"/>
              <a:t>Address is M bits wide if 2</a:t>
            </a:r>
            <a:r>
              <a:rPr lang="en-US" baseline="30000" dirty="0"/>
              <a:t>M</a:t>
            </a:r>
            <a:r>
              <a:rPr lang="en-US" dirty="0"/>
              <a:t> is array size</a:t>
            </a:r>
          </a:p>
          <a:p>
            <a:pPr marL="285750" indent="-285750"/>
            <a:endParaRPr lang="ru-RU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30.09.2019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21</a:t>
            </a:fld>
            <a:endParaRPr lang="ru-RU"/>
          </a:p>
        </p:txBody>
      </p:sp>
      <p:sp>
        <p:nvSpPr>
          <p:cNvPr id="28" name="Rectangle 27"/>
          <p:cNvSpPr/>
          <p:nvPr/>
        </p:nvSpPr>
        <p:spPr bwMode="auto">
          <a:xfrm>
            <a:off x="4896635" y="4659171"/>
            <a:ext cx="2027808" cy="14138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Memory</a:t>
            </a:r>
          </a:p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Array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5979164" y="3698524"/>
            <a:ext cx="0" cy="96064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5536604" y="3329192"/>
            <a:ext cx="904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j-lt"/>
                <a:cs typeface="Arial" pitchFamily="34" charset="0"/>
              </a:rPr>
              <a:t>address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 rot="5400000" flipV="1">
            <a:off x="4416312" y="5106398"/>
            <a:ext cx="0" cy="96064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3147082" y="5671327"/>
            <a:ext cx="1175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j-lt"/>
                <a:cs typeface="Arial" pitchFamily="34" charset="0"/>
              </a:rPr>
              <a:t>input data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 rot="5400000" flipV="1">
            <a:off x="7406224" y="5129549"/>
            <a:ext cx="0" cy="96064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7432672" y="5694477"/>
            <a:ext cx="1277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j-lt"/>
                <a:cs typeface="Arial" pitchFamily="34" charset="0"/>
              </a:rPr>
              <a:t>output data</a:t>
            </a:r>
          </a:p>
        </p:txBody>
      </p:sp>
      <p:cxnSp>
        <p:nvCxnSpPr>
          <p:cNvPr id="49" name="Straight Connector 48"/>
          <p:cNvCxnSpPr/>
          <p:nvPr/>
        </p:nvCxnSpPr>
        <p:spPr bwMode="auto">
          <a:xfrm flipV="1">
            <a:off x="5910539" y="4103415"/>
            <a:ext cx="139488" cy="13948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050027" y="3803000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M</a:t>
            </a:r>
            <a:endParaRPr lang="ru-RU" sz="2400" dirty="0" err="1">
              <a:latin typeface="+mj-lt"/>
            </a:endParaRPr>
          </a:p>
        </p:txBody>
      </p:sp>
      <p:cxnSp>
        <p:nvCxnSpPr>
          <p:cNvPr id="51" name="Straight Connector 50"/>
          <p:cNvCxnSpPr/>
          <p:nvPr/>
        </p:nvCxnSpPr>
        <p:spPr bwMode="auto">
          <a:xfrm flipV="1">
            <a:off x="4275948" y="5509642"/>
            <a:ext cx="139488" cy="13948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4415436" y="5197652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N</a:t>
            </a:r>
            <a:endParaRPr lang="ru-RU" sz="2400" dirty="0" err="1">
              <a:latin typeface="+mj-lt"/>
            </a:endParaRPr>
          </a:p>
        </p:txBody>
      </p:sp>
      <p:cxnSp>
        <p:nvCxnSpPr>
          <p:cNvPr id="53" name="Straight Connector 52"/>
          <p:cNvCxnSpPr/>
          <p:nvPr/>
        </p:nvCxnSpPr>
        <p:spPr bwMode="auto">
          <a:xfrm flipV="1">
            <a:off x="7193671" y="5521217"/>
            <a:ext cx="139488" cy="13948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7333159" y="5220802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N</a:t>
            </a:r>
            <a:endParaRPr lang="ru-RU" sz="2400" dirty="0" err="1">
              <a:latin typeface="+mj-lt"/>
            </a:endParaRPr>
          </a:p>
        </p:txBody>
      </p:sp>
      <p:sp>
        <p:nvSpPr>
          <p:cNvPr id="42" name="Rectangle 10"/>
          <p:cNvSpPr/>
          <p:nvPr/>
        </p:nvSpPr>
        <p:spPr>
          <a:xfrm>
            <a:off x="3294838" y="4335466"/>
            <a:ext cx="1417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j-lt"/>
                <a:cs typeface="Arial" pitchFamily="34" charset="0"/>
              </a:rPr>
              <a:t>Write enable</a:t>
            </a:r>
          </a:p>
        </p:txBody>
      </p:sp>
      <p:cxnSp>
        <p:nvCxnSpPr>
          <p:cNvPr id="6" name="Соединительная линия уступом 5"/>
          <p:cNvCxnSpPr>
            <a:endCxn id="42" idx="2"/>
          </p:cNvCxnSpPr>
          <p:nvPr/>
        </p:nvCxnSpPr>
        <p:spPr bwMode="auto">
          <a:xfrm rot="10800000">
            <a:off x="4003528" y="4704800"/>
            <a:ext cx="884139" cy="171565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grpSp>
        <p:nvGrpSpPr>
          <p:cNvPr id="20" name="Group 19"/>
          <p:cNvGrpSpPr/>
          <p:nvPr/>
        </p:nvGrpSpPr>
        <p:grpSpPr>
          <a:xfrm>
            <a:off x="3147082" y="3332887"/>
            <a:ext cx="5562671" cy="2743823"/>
            <a:chOff x="1895131" y="1538919"/>
            <a:chExt cx="5562671" cy="2743823"/>
          </a:xfrm>
        </p:grpSpPr>
        <p:sp>
          <p:nvSpPr>
            <p:cNvPr id="21" name="Rectangle 20"/>
            <p:cNvSpPr/>
            <p:nvPr/>
          </p:nvSpPr>
          <p:spPr bwMode="auto">
            <a:xfrm>
              <a:off x="3644685" y="2868898"/>
              <a:ext cx="2027808" cy="141384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800" b="1" dirty="0">
                  <a:latin typeface="+mj-lt"/>
                  <a:cs typeface="Arial" pitchFamily="34" charset="0"/>
                </a:rPr>
                <a:t>Memory</a:t>
              </a:r>
            </a:p>
            <a:p>
              <a:pPr algn="ctr" eaLnBrk="0" hangingPunct="0"/>
              <a:r>
                <a:rPr lang="en-US" sz="2800" b="1" dirty="0">
                  <a:latin typeface="+mj-lt"/>
                  <a:cs typeface="Arial" pitchFamily="34" charset="0"/>
                </a:rPr>
                <a:t>Array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4727214" y="1908251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3" name="Rectangle 22"/>
            <p:cNvSpPr/>
            <p:nvPr/>
          </p:nvSpPr>
          <p:spPr>
            <a:xfrm>
              <a:off x="4284654" y="1538919"/>
              <a:ext cx="9042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+mj-lt"/>
                  <a:cs typeface="Arial" pitchFamily="34" charset="0"/>
                </a:rPr>
                <a:t>address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 rot="5400000" flipV="1">
              <a:off x="3164362" y="3316125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5" name="Rectangle 24"/>
            <p:cNvSpPr/>
            <p:nvPr/>
          </p:nvSpPr>
          <p:spPr>
            <a:xfrm>
              <a:off x="1895131" y="3881054"/>
              <a:ext cx="1175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+mj-lt"/>
                  <a:cs typeface="Arial" pitchFamily="34" charset="0"/>
                </a:rPr>
                <a:t>input data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 rot="5400000" flipV="1">
              <a:off x="6154274" y="3339276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7" name="Rectangle 26"/>
            <p:cNvSpPr/>
            <p:nvPr/>
          </p:nvSpPr>
          <p:spPr>
            <a:xfrm>
              <a:off x="6180721" y="3904204"/>
              <a:ext cx="1277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+mj-lt"/>
                  <a:cs typeface="Arial" pitchFamily="34" charset="0"/>
                </a:rPr>
                <a:t>output data</a:t>
              </a: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flipV="1">
              <a:off x="4658589" y="2313142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4798077" y="201272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2</a:t>
              </a:r>
              <a:endParaRPr lang="ru-RU" sz="2400" dirty="0" err="1">
                <a:latin typeface="+mj-lt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 flipV="1">
              <a:off x="3023998" y="3719369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3163486" y="340737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1</a:t>
              </a:r>
              <a:endParaRPr lang="ru-RU" sz="2400" dirty="0" err="1">
                <a:latin typeface="+mj-lt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 flipV="1">
              <a:off x="5941721" y="3730944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6081209" y="343052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1</a:t>
              </a:r>
              <a:endParaRPr lang="ru-RU" sz="2400" dirty="0" err="1">
                <a:latin typeface="+mj-lt"/>
              </a:endParaRPr>
            </a:p>
          </p:txBody>
        </p:sp>
        <p:sp>
          <p:nvSpPr>
            <p:cNvPr id="40" name="Rectangle 10"/>
            <p:cNvSpPr/>
            <p:nvPr/>
          </p:nvSpPr>
          <p:spPr>
            <a:xfrm>
              <a:off x="2042888" y="2545193"/>
              <a:ext cx="14173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+mj-lt"/>
                  <a:cs typeface="Arial" pitchFamily="34" charset="0"/>
                </a:rPr>
                <a:t>Write enable</a:t>
              </a:r>
            </a:p>
          </p:txBody>
        </p:sp>
        <p:cxnSp>
          <p:nvCxnSpPr>
            <p:cNvPr id="43" name="Соединительная линия уступом 5"/>
            <p:cNvCxnSpPr>
              <a:endCxn id="40" idx="2"/>
            </p:cNvCxnSpPr>
            <p:nvPr/>
          </p:nvCxnSpPr>
          <p:spPr bwMode="auto">
            <a:xfrm rot="10800000">
              <a:off x="2751577" y="2914526"/>
              <a:ext cx="884139" cy="171565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60711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0" grpId="0"/>
      <p:bldP spid="30" grpId="1"/>
      <p:bldP spid="32" grpId="0"/>
      <p:bldP spid="32" grpId="1"/>
      <p:bldP spid="34" grpId="0"/>
      <p:bldP spid="34" grpId="1"/>
      <p:bldP spid="50" grpId="0"/>
      <p:bldP spid="50" grpId="1"/>
      <p:bldP spid="52" grpId="0"/>
      <p:bldP spid="52" grpId="1"/>
      <p:bldP spid="54" grpId="0"/>
      <p:bldP spid="54" grpId="1"/>
      <p:bldP spid="42" grpId="0"/>
      <p:bldP spid="42" grpId="1"/>
    </p:bld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 – practice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examples of combinational and sequential circuits</a:t>
            </a:r>
          </a:p>
          <a:p>
            <a:r>
              <a:rPr lang="en-US" dirty="0"/>
              <a:t>You will need the </a:t>
            </a:r>
            <a:r>
              <a:rPr lang="en-US" b="1" dirty="0">
                <a:hlinkClick r:id="rId2"/>
              </a:rPr>
              <a:t>Logisim</a:t>
            </a:r>
            <a:r>
              <a:rPr lang="en-US" dirty="0"/>
              <a:t> app: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Install Java: </a:t>
            </a:r>
            <a:r>
              <a:rPr lang="en-US" dirty="0">
                <a:hlinkClick r:id="rId3"/>
              </a:rPr>
              <a:t>https://www.java.com/ru/download/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Download </a:t>
            </a:r>
            <a:r>
              <a:rPr lang="en-US" dirty="0" err="1"/>
              <a:t>Ligisim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https://sourceforge.net/projects/circuit/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30.09.2019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627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23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07323742"/>
      </p:ext>
    </p:extLst>
  </p:cSld>
  <p:clrMapOvr>
    <a:masterClrMapping/>
  </p:clrMapOvr>
  <p:transition>
    <p:fade/>
  </p:transition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24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9822195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paths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25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2807048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critical path of scheme?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Critical path is the slowest logic path in the circuit</a:t>
            </a:r>
          </a:p>
          <a:p>
            <a:pPr marL="342900" indent="-342900"/>
            <a:r>
              <a:rPr lang="en-US" i="1" dirty="0"/>
              <a:t>Reliable</a:t>
            </a:r>
            <a:r>
              <a:rPr lang="en-US" dirty="0"/>
              <a:t> result of whole logic path can not be ready until critical path is passed by signal</a:t>
            </a:r>
            <a:endParaRPr lang="ru-RU" dirty="0"/>
          </a:p>
        </p:txBody>
      </p:sp>
      <p:grpSp>
        <p:nvGrpSpPr>
          <p:cNvPr id="4" name="Group 7"/>
          <p:cNvGrpSpPr/>
          <p:nvPr/>
        </p:nvGrpSpPr>
        <p:grpSpPr>
          <a:xfrm>
            <a:off x="4416265" y="4127313"/>
            <a:ext cx="424236" cy="406400"/>
            <a:chOff x="1607464" y="2009795"/>
            <a:chExt cx="720577" cy="690282"/>
          </a:xfrm>
        </p:grpSpPr>
        <p:sp>
          <p:nvSpPr>
            <p:cNvPr id="5" name="Isosceles Triangle 8"/>
            <p:cNvSpPr/>
            <p:nvPr/>
          </p:nvSpPr>
          <p:spPr bwMode="auto">
            <a:xfrm rot="5400000">
              <a:off x="1559859" y="2057400"/>
              <a:ext cx="690282" cy="595071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" name="Oval 9"/>
            <p:cNvSpPr/>
            <p:nvPr/>
          </p:nvSpPr>
          <p:spPr bwMode="auto">
            <a:xfrm>
              <a:off x="2193570" y="2287699"/>
              <a:ext cx="134471" cy="134471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7" name="Flowchart: Delay 10"/>
          <p:cNvSpPr/>
          <p:nvPr/>
        </p:nvSpPr>
        <p:spPr bwMode="auto">
          <a:xfrm>
            <a:off x="5194859" y="4131123"/>
            <a:ext cx="663742" cy="812800"/>
          </a:xfrm>
          <a:custGeom>
            <a:avLst/>
            <a:gdLst>
              <a:gd name="connsiteX0" fmla="*/ 0 w 658964"/>
              <a:gd name="connsiteY0" fmla="*/ 0 h 812800"/>
              <a:gd name="connsiteX1" fmla="*/ 329482 w 658964"/>
              <a:gd name="connsiteY1" fmla="*/ 0 h 812800"/>
              <a:gd name="connsiteX2" fmla="*/ 658964 w 658964"/>
              <a:gd name="connsiteY2" fmla="*/ 406400 h 812800"/>
              <a:gd name="connsiteX3" fmla="*/ 329482 w 658964"/>
              <a:gd name="connsiteY3" fmla="*/ 812800 h 812800"/>
              <a:gd name="connsiteX4" fmla="*/ 0 w 658964"/>
              <a:gd name="connsiteY4" fmla="*/ 812800 h 812800"/>
              <a:gd name="connsiteX5" fmla="*/ 0 w 658964"/>
              <a:gd name="connsiteY5" fmla="*/ 0 h 812800"/>
              <a:gd name="connsiteX0" fmla="*/ 969 w 659933"/>
              <a:gd name="connsiteY0" fmla="*/ 0 h 812800"/>
              <a:gd name="connsiteX1" fmla="*/ 330451 w 659933"/>
              <a:gd name="connsiteY1" fmla="*/ 0 h 812800"/>
              <a:gd name="connsiteX2" fmla="*/ 659933 w 659933"/>
              <a:gd name="connsiteY2" fmla="*/ 406400 h 812800"/>
              <a:gd name="connsiteX3" fmla="*/ 330451 w 659933"/>
              <a:gd name="connsiteY3" fmla="*/ 812800 h 812800"/>
              <a:gd name="connsiteX4" fmla="*/ 969 w 659933"/>
              <a:gd name="connsiteY4" fmla="*/ 812800 h 812800"/>
              <a:gd name="connsiteX5" fmla="*/ 0 w 659933"/>
              <a:gd name="connsiteY5" fmla="*/ 199987 h 812800"/>
              <a:gd name="connsiteX6" fmla="*/ 969 w 659933"/>
              <a:gd name="connsiteY6" fmla="*/ 0 h 812800"/>
              <a:gd name="connsiteX0" fmla="*/ 4778 w 663742"/>
              <a:gd name="connsiteY0" fmla="*/ 0 h 812800"/>
              <a:gd name="connsiteX1" fmla="*/ 334260 w 663742"/>
              <a:gd name="connsiteY1" fmla="*/ 0 h 812800"/>
              <a:gd name="connsiteX2" fmla="*/ 663742 w 663742"/>
              <a:gd name="connsiteY2" fmla="*/ 406400 h 812800"/>
              <a:gd name="connsiteX3" fmla="*/ 334260 w 663742"/>
              <a:gd name="connsiteY3" fmla="*/ 812800 h 812800"/>
              <a:gd name="connsiteX4" fmla="*/ 4778 w 663742"/>
              <a:gd name="connsiteY4" fmla="*/ 812800 h 812800"/>
              <a:gd name="connsiteX5" fmla="*/ 0 w 663742"/>
              <a:gd name="connsiteY5" fmla="*/ 653377 h 812800"/>
              <a:gd name="connsiteX6" fmla="*/ 3809 w 663742"/>
              <a:gd name="connsiteY6" fmla="*/ 199987 h 812800"/>
              <a:gd name="connsiteX7" fmla="*/ 4778 w 663742"/>
              <a:gd name="connsiteY7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3742" h="812800">
                <a:moveTo>
                  <a:pt x="4778" y="0"/>
                </a:moveTo>
                <a:lnTo>
                  <a:pt x="334260" y="0"/>
                </a:lnTo>
                <a:cubicBezTo>
                  <a:pt x="516228" y="0"/>
                  <a:pt x="663742" y="181951"/>
                  <a:pt x="663742" y="406400"/>
                </a:cubicBezTo>
                <a:cubicBezTo>
                  <a:pt x="663742" y="630849"/>
                  <a:pt x="516228" y="812800"/>
                  <a:pt x="334260" y="812800"/>
                </a:cubicBezTo>
                <a:lnTo>
                  <a:pt x="4778" y="812800"/>
                </a:lnTo>
                <a:lnTo>
                  <a:pt x="0" y="653377"/>
                </a:lnTo>
                <a:cubicBezTo>
                  <a:pt x="1270" y="502247"/>
                  <a:pt x="2539" y="351117"/>
                  <a:pt x="3809" y="199987"/>
                </a:cubicBezTo>
                <a:lnTo>
                  <a:pt x="4778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8" name="Flowchart: Delay 18"/>
          <p:cNvSpPr/>
          <p:nvPr/>
        </p:nvSpPr>
        <p:spPr bwMode="auto">
          <a:xfrm flipH="1">
            <a:off x="6447120" y="3512856"/>
            <a:ext cx="632999" cy="820453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276 w 10041"/>
              <a:gd name="connsiteY0" fmla="*/ 0 h 10023"/>
              <a:gd name="connsiteX1" fmla="*/ 10041 w 10041"/>
              <a:gd name="connsiteY1" fmla="*/ 23 h 10023"/>
              <a:gd name="connsiteX2" fmla="*/ 8374 w 10041"/>
              <a:gd name="connsiteY2" fmla="*/ 5023 h 10023"/>
              <a:gd name="connsiteX3" fmla="*/ 10041 w 10041"/>
              <a:gd name="connsiteY3" fmla="*/ 10023 h 10023"/>
              <a:gd name="connsiteX4" fmla="*/ 1708 w 10041"/>
              <a:gd name="connsiteY4" fmla="*/ 10023 h 10023"/>
              <a:gd name="connsiteX5" fmla="*/ 41 w 10041"/>
              <a:gd name="connsiteY5" fmla="*/ 5023 h 10023"/>
              <a:gd name="connsiteX6" fmla="*/ 3276 w 10041"/>
              <a:gd name="connsiteY6" fmla="*/ 0 h 10023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8335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7439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2761 w 9526"/>
              <a:gd name="connsiteY0" fmla="*/ 0 h 10070"/>
              <a:gd name="connsiteX1" fmla="*/ 9526 w 9526"/>
              <a:gd name="connsiteY1" fmla="*/ 23 h 10070"/>
              <a:gd name="connsiteX2" fmla="*/ 6963 w 9526"/>
              <a:gd name="connsiteY2" fmla="*/ 5023 h 10070"/>
              <a:gd name="connsiteX3" fmla="*/ 9526 w 9526"/>
              <a:gd name="connsiteY3" fmla="*/ 10023 h 10070"/>
              <a:gd name="connsiteX4" fmla="*/ 3180 w 9526"/>
              <a:gd name="connsiteY4" fmla="*/ 10070 h 10070"/>
              <a:gd name="connsiteX5" fmla="*/ 2 w 9526"/>
              <a:gd name="connsiteY5" fmla="*/ 5023 h 10070"/>
              <a:gd name="connsiteX6" fmla="*/ 2761 w 9526"/>
              <a:gd name="connsiteY6" fmla="*/ 0 h 10070"/>
              <a:gd name="connsiteX0" fmla="*/ 2898 w 10000"/>
              <a:gd name="connsiteY0" fmla="*/ 0 h 10000"/>
              <a:gd name="connsiteX1" fmla="*/ 10000 w 10000"/>
              <a:gd name="connsiteY1" fmla="*/ 23 h 10000"/>
              <a:gd name="connsiteX2" fmla="*/ 7309 w 10000"/>
              <a:gd name="connsiteY2" fmla="*/ 4988 h 10000"/>
              <a:gd name="connsiteX3" fmla="*/ 10000 w 10000"/>
              <a:gd name="connsiteY3" fmla="*/ 9953 h 10000"/>
              <a:gd name="connsiteX4" fmla="*/ 3338 w 10000"/>
              <a:gd name="connsiteY4" fmla="*/ 10000 h 10000"/>
              <a:gd name="connsiteX5" fmla="*/ 2 w 10000"/>
              <a:gd name="connsiteY5" fmla="*/ 4988 h 10000"/>
              <a:gd name="connsiteX6" fmla="*/ 2898 w 10000"/>
              <a:gd name="connsiteY6" fmla="*/ 0 h 10000"/>
              <a:gd name="connsiteX0" fmla="*/ 4522 w 10008"/>
              <a:gd name="connsiteY0" fmla="*/ 0 h 10000"/>
              <a:gd name="connsiteX1" fmla="*/ 10008 w 10008"/>
              <a:gd name="connsiteY1" fmla="*/ 23 h 10000"/>
              <a:gd name="connsiteX2" fmla="*/ 7317 w 10008"/>
              <a:gd name="connsiteY2" fmla="*/ 4988 h 10000"/>
              <a:gd name="connsiteX3" fmla="*/ 10008 w 10008"/>
              <a:gd name="connsiteY3" fmla="*/ 9953 h 10000"/>
              <a:gd name="connsiteX4" fmla="*/ 3346 w 10008"/>
              <a:gd name="connsiteY4" fmla="*/ 10000 h 10000"/>
              <a:gd name="connsiteX5" fmla="*/ 10 w 10008"/>
              <a:gd name="connsiteY5" fmla="*/ 4988 h 10000"/>
              <a:gd name="connsiteX6" fmla="*/ 4522 w 10008"/>
              <a:gd name="connsiteY6" fmla="*/ 0 h 10000"/>
              <a:gd name="connsiteX0" fmla="*/ 4518 w 10004"/>
              <a:gd name="connsiteY0" fmla="*/ 0 h 10000"/>
              <a:gd name="connsiteX1" fmla="*/ 10004 w 10004"/>
              <a:gd name="connsiteY1" fmla="*/ 23 h 10000"/>
              <a:gd name="connsiteX2" fmla="*/ 7313 w 10004"/>
              <a:gd name="connsiteY2" fmla="*/ 4988 h 10000"/>
              <a:gd name="connsiteX3" fmla="*/ 10004 w 10004"/>
              <a:gd name="connsiteY3" fmla="*/ 9953 h 10000"/>
              <a:gd name="connsiteX4" fmla="*/ 5516 w 10004"/>
              <a:gd name="connsiteY4" fmla="*/ 10000 h 10000"/>
              <a:gd name="connsiteX5" fmla="*/ 6 w 10004"/>
              <a:gd name="connsiteY5" fmla="*/ 4988 h 10000"/>
              <a:gd name="connsiteX6" fmla="*/ 4518 w 10004"/>
              <a:gd name="connsiteY6" fmla="*/ 0 h 10000"/>
              <a:gd name="connsiteX0" fmla="*/ 4530 w 10016"/>
              <a:gd name="connsiteY0" fmla="*/ 0 h 10047"/>
              <a:gd name="connsiteX1" fmla="*/ 10016 w 10016"/>
              <a:gd name="connsiteY1" fmla="*/ 23 h 10047"/>
              <a:gd name="connsiteX2" fmla="*/ 7325 w 10016"/>
              <a:gd name="connsiteY2" fmla="*/ 4988 h 10047"/>
              <a:gd name="connsiteX3" fmla="*/ 10016 w 10016"/>
              <a:gd name="connsiteY3" fmla="*/ 9953 h 10047"/>
              <a:gd name="connsiteX4" fmla="*/ 6439 w 10016"/>
              <a:gd name="connsiteY4" fmla="*/ 10047 h 10047"/>
              <a:gd name="connsiteX5" fmla="*/ 18 w 10016"/>
              <a:gd name="connsiteY5" fmla="*/ 4988 h 10047"/>
              <a:gd name="connsiteX6" fmla="*/ 4530 w 10016"/>
              <a:gd name="connsiteY6" fmla="*/ 0 h 10047"/>
              <a:gd name="connsiteX0" fmla="*/ 5602 w 10001"/>
              <a:gd name="connsiteY0" fmla="*/ 0 h 10024"/>
              <a:gd name="connsiteX1" fmla="*/ 10001 w 10001"/>
              <a:gd name="connsiteY1" fmla="*/ 0 h 10024"/>
              <a:gd name="connsiteX2" fmla="*/ 7310 w 10001"/>
              <a:gd name="connsiteY2" fmla="*/ 4965 h 10024"/>
              <a:gd name="connsiteX3" fmla="*/ 10001 w 10001"/>
              <a:gd name="connsiteY3" fmla="*/ 9930 h 10024"/>
              <a:gd name="connsiteX4" fmla="*/ 6424 w 10001"/>
              <a:gd name="connsiteY4" fmla="*/ 10024 h 10024"/>
              <a:gd name="connsiteX5" fmla="*/ 3 w 10001"/>
              <a:gd name="connsiteY5" fmla="*/ 4965 h 10024"/>
              <a:gd name="connsiteX6" fmla="*/ 5602 w 10001"/>
              <a:gd name="connsiteY6" fmla="*/ 0 h 10024"/>
              <a:gd name="connsiteX0" fmla="*/ 6158 w 9999"/>
              <a:gd name="connsiteY0" fmla="*/ 0 h 10024"/>
              <a:gd name="connsiteX1" fmla="*/ 9999 w 9999"/>
              <a:gd name="connsiteY1" fmla="*/ 0 h 10024"/>
              <a:gd name="connsiteX2" fmla="*/ 7308 w 9999"/>
              <a:gd name="connsiteY2" fmla="*/ 4965 h 10024"/>
              <a:gd name="connsiteX3" fmla="*/ 9999 w 9999"/>
              <a:gd name="connsiteY3" fmla="*/ 9930 h 10024"/>
              <a:gd name="connsiteX4" fmla="*/ 6422 w 9999"/>
              <a:gd name="connsiteY4" fmla="*/ 10024 h 10024"/>
              <a:gd name="connsiteX5" fmla="*/ 1 w 9999"/>
              <a:gd name="connsiteY5" fmla="*/ 4965 h 10024"/>
              <a:gd name="connsiteX6" fmla="*/ 6158 w 9999"/>
              <a:gd name="connsiteY6" fmla="*/ 0 h 10024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5924 w 9765"/>
              <a:gd name="connsiteY0" fmla="*/ 0 h 10000"/>
              <a:gd name="connsiteX1" fmla="*/ 9765 w 9765"/>
              <a:gd name="connsiteY1" fmla="*/ 0 h 10000"/>
              <a:gd name="connsiteX2" fmla="*/ 7074 w 9765"/>
              <a:gd name="connsiteY2" fmla="*/ 4953 h 10000"/>
              <a:gd name="connsiteX3" fmla="*/ 9765 w 9765"/>
              <a:gd name="connsiteY3" fmla="*/ 9906 h 10000"/>
              <a:gd name="connsiteX4" fmla="*/ 6188 w 9765"/>
              <a:gd name="connsiteY4" fmla="*/ 10000 h 10000"/>
              <a:gd name="connsiteX5" fmla="*/ 1 w 9765"/>
              <a:gd name="connsiteY5" fmla="*/ 4953 h 10000"/>
              <a:gd name="connsiteX6" fmla="*/ 5924 w 9765"/>
              <a:gd name="connsiteY6" fmla="*/ 0 h 10000"/>
              <a:gd name="connsiteX0" fmla="*/ 6067 w 10039"/>
              <a:gd name="connsiteY0" fmla="*/ 0 h 10000"/>
              <a:gd name="connsiteX1" fmla="*/ 10000 w 10039"/>
              <a:gd name="connsiteY1" fmla="*/ 0 h 10000"/>
              <a:gd name="connsiteX2" fmla="*/ 8034 w 10039"/>
              <a:gd name="connsiteY2" fmla="*/ 1970 h 10000"/>
              <a:gd name="connsiteX3" fmla="*/ 7244 w 10039"/>
              <a:gd name="connsiteY3" fmla="*/ 4953 h 10000"/>
              <a:gd name="connsiteX4" fmla="*/ 10000 w 10039"/>
              <a:gd name="connsiteY4" fmla="*/ 9906 h 10000"/>
              <a:gd name="connsiteX5" fmla="*/ 6337 w 10039"/>
              <a:gd name="connsiteY5" fmla="*/ 10000 h 10000"/>
              <a:gd name="connsiteX6" fmla="*/ 1 w 10039"/>
              <a:gd name="connsiteY6" fmla="*/ 4953 h 10000"/>
              <a:gd name="connsiteX7" fmla="*/ 6067 w 10039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64"/>
              <a:gd name="connsiteY0" fmla="*/ 0 h 10000"/>
              <a:gd name="connsiteX1" fmla="*/ 10000 w 10064"/>
              <a:gd name="connsiteY1" fmla="*/ 0 h 10000"/>
              <a:gd name="connsiteX2" fmla="*/ 7914 w 10064"/>
              <a:gd name="connsiteY2" fmla="*/ 2179 h 10000"/>
              <a:gd name="connsiteX3" fmla="*/ 7244 w 10064"/>
              <a:gd name="connsiteY3" fmla="*/ 4953 h 10000"/>
              <a:gd name="connsiteX4" fmla="*/ 8566 w 10064"/>
              <a:gd name="connsiteY4" fmla="*/ 8000 h 10000"/>
              <a:gd name="connsiteX5" fmla="*/ 10000 w 10064"/>
              <a:gd name="connsiteY5" fmla="*/ 9906 h 10000"/>
              <a:gd name="connsiteX6" fmla="*/ 6337 w 10064"/>
              <a:gd name="connsiteY6" fmla="*/ 10000 h 10000"/>
              <a:gd name="connsiteX7" fmla="*/ 1 w 10064"/>
              <a:gd name="connsiteY7" fmla="*/ 4953 h 10000"/>
              <a:gd name="connsiteX8" fmla="*/ 6067 w 10064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00">
                <a:moveTo>
                  <a:pt x="6067" y="0"/>
                </a:moveTo>
                <a:lnTo>
                  <a:pt x="10000" y="0"/>
                </a:lnTo>
                <a:cubicBezTo>
                  <a:pt x="9586" y="448"/>
                  <a:pt x="8389" y="1731"/>
                  <a:pt x="8125" y="2063"/>
                </a:cubicBezTo>
                <a:cubicBezTo>
                  <a:pt x="7877" y="2448"/>
                  <a:pt x="7141" y="3848"/>
                  <a:pt x="7214" y="4837"/>
                </a:cubicBezTo>
                <a:cubicBezTo>
                  <a:pt x="7287" y="5826"/>
                  <a:pt x="8348" y="7639"/>
                  <a:pt x="8566" y="8000"/>
                </a:cubicBezTo>
                <a:cubicBezTo>
                  <a:pt x="8754" y="8315"/>
                  <a:pt x="9710" y="9480"/>
                  <a:pt x="10000" y="9906"/>
                </a:cubicBezTo>
                <a:lnTo>
                  <a:pt x="6337" y="10000"/>
                </a:lnTo>
                <a:cubicBezTo>
                  <a:pt x="2638" y="10046"/>
                  <a:pt x="46" y="6620"/>
                  <a:pt x="1" y="4953"/>
                </a:cubicBezTo>
                <a:cubicBezTo>
                  <a:pt x="-44" y="3286"/>
                  <a:pt x="1797" y="0"/>
                  <a:pt x="6067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9" name="Elbow Connector 18"/>
          <p:cNvCxnSpPr>
            <a:stCxn id="6" idx="6"/>
            <a:endCxn id="7" idx="6"/>
          </p:cNvCxnSpPr>
          <p:nvPr/>
        </p:nvCxnSpPr>
        <p:spPr bwMode="auto">
          <a:xfrm>
            <a:off x="4840502" y="4330514"/>
            <a:ext cx="358167" cy="5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0" name="Elbow Connector 22"/>
          <p:cNvCxnSpPr>
            <a:stCxn id="7" idx="2"/>
            <a:endCxn id="8" idx="4"/>
          </p:cNvCxnSpPr>
          <p:nvPr/>
        </p:nvCxnSpPr>
        <p:spPr bwMode="auto">
          <a:xfrm flipV="1">
            <a:off x="5858601" y="4169217"/>
            <a:ext cx="679290" cy="368306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2" name="Elbow Connector 25"/>
          <p:cNvCxnSpPr>
            <a:stCxn id="8" idx="2"/>
          </p:cNvCxnSpPr>
          <p:nvPr/>
        </p:nvCxnSpPr>
        <p:spPr bwMode="auto">
          <a:xfrm flipH="1" flipV="1">
            <a:off x="4056932" y="3679794"/>
            <a:ext cx="2508875" cy="23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4" name="Straight Connector 29"/>
          <p:cNvCxnSpPr>
            <a:stCxn id="5" idx="3"/>
          </p:cNvCxnSpPr>
          <p:nvPr/>
        </p:nvCxnSpPr>
        <p:spPr bwMode="auto">
          <a:xfrm flipH="1">
            <a:off x="4053726" y="4330513"/>
            <a:ext cx="362541" cy="344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6" name="Straight Connector 33"/>
          <p:cNvCxnSpPr>
            <a:stCxn id="7" idx="5"/>
          </p:cNvCxnSpPr>
          <p:nvPr/>
        </p:nvCxnSpPr>
        <p:spPr bwMode="auto">
          <a:xfrm flipH="1" flipV="1">
            <a:off x="4039297" y="4782270"/>
            <a:ext cx="1155562" cy="22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7" name="Straight Connector 36"/>
          <p:cNvCxnSpPr>
            <a:stCxn id="8" idx="7"/>
          </p:cNvCxnSpPr>
          <p:nvPr/>
        </p:nvCxnSpPr>
        <p:spPr bwMode="auto">
          <a:xfrm>
            <a:off x="7080055" y="3919225"/>
            <a:ext cx="339180" cy="385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19" name="Овал 18"/>
          <p:cNvSpPr/>
          <p:nvPr/>
        </p:nvSpPr>
        <p:spPr bwMode="auto">
          <a:xfrm>
            <a:off x="3532787" y="3512855"/>
            <a:ext cx="328013" cy="311000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Овал 19"/>
          <p:cNvSpPr/>
          <p:nvPr/>
        </p:nvSpPr>
        <p:spPr bwMode="auto">
          <a:xfrm>
            <a:off x="3532787" y="4169217"/>
            <a:ext cx="328013" cy="311000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Овал 20"/>
          <p:cNvSpPr/>
          <p:nvPr/>
        </p:nvSpPr>
        <p:spPr bwMode="auto">
          <a:xfrm>
            <a:off x="3532787" y="4632923"/>
            <a:ext cx="328013" cy="311000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Овал 21"/>
          <p:cNvSpPr/>
          <p:nvPr/>
        </p:nvSpPr>
        <p:spPr bwMode="auto">
          <a:xfrm>
            <a:off x="5694595" y="4370097"/>
            <a:ext cx="328013" cy="311000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Овал 22"/>
          <p:cNvSpPr/>
          <p:nvPr/>
        </p:nvSpPr>
        <p:spPr bwMode="auto">
          <a:xfrm>
            <a:off x="6875450" y="3763725"/>
            <a:ext cx="328013" cy="311000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30.09.2019</a:t>
            </a:r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26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08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46588E-6 L 0.31632 -0.0002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16" y="-2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02637E-6 L 0.07691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7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6595E-6 L 0.16563 -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8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91 -0.00023 L 0.16285 -0.0004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27944E-6 L 0.07482 -0.0527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3" y="-26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46588E-6 L 0.31632 -0.0002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1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19" grpId="1" animBg="1"/>
      <p:bldP spid="20" grpId="0" animBg="1"/>
      <p:bldP spid="20" grpId="1" animBg="1"/>
      <p:bldP spid="20" grpId="2" animBg="1"/>
      <p:bldP spid="21" grpId="0" animBg="1"/>
      <p:bldP spid="21" grpId="1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</p:bldLst>
  </p:timing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Example of critical path finding: Multiplexer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23349" y="636584"/>
            <a:ext cx="3617226" cy="5965465"/>
          </a:xfrm>
        </p:spPr>
      </p:pic>
      <p:sp>
        <p:nvSpPr>
          <p:cNvPr id="5" name="Полилиния 4"/>
          <p:cNvSpPr/>
          <p:nvPr/>
        </p:nvSpPr>
        <p:spPr bwMode="auto">
          <a:xfrm>
            <a:off x="3962400" y="2576264"/>
            <a:ext cx="4969164" cy="2032681"/>
          </a:xfrm>
          <a:custGeom>
            <a:avLst/>
            <a:gdLst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444027 h 2041918"/>
              <a:gd name="connsiteX19" fmla="*/ 2346036 w 4969164"/>
              <a:gd name="connsiteY19" fmla="*/ 425554 h 2041918"/>
              <a:gd name="connsiteX20" fmla="*/ 2512291 w 4969164"/>
              <a:gd name="connsiteY20" fmla="*/ 407081 h 2041918"/>
              <a:gd name="connsiteX21" fmla="*/ 2595418 w 4969164"/>
              <a:gd name="connsiteY21" fmla="*/ 397845 h 2041918"/>
              <a:gd name="connsiteX22" fmla="*/ 2706255 w 4969164"/>
              <a:gd name="connsiteY22" fmla="*/ 379372 h 2041918"/>
              <a:gd name="connsiteX23" fmla="*/ 2789382 w 4969164"/>
              <a:gd name="connsiteY23" fmla="*/ 360900 h 2041918"/>
              <a:gd name="connsiteX24" fmla="*/ 2946400 w 4969164"/>
              <a:gd name="connsiteY24" fmla="*/ 351663 h 2041918"/>
              <a:gd name="connsiteX25" fmla="*/ 2992582 w 4969164"/>
              <a:gd name="connsiteY25" fmla="*/ 342427 h 2041918"/>
              <a:gd name="connsiteX26" fmla="*/ 3057236 w 4969164"/>
              <a:gd name="connsiteY26" fmla="*/ 333191 h 2041918"/>
              <a:gd name="connsiteX27" fmla="*/ 3094182 w 4969164"/>
              <a:gd name="connsiteY27" fmla="*/ 323954 h 2041918"/>
              <a:gd name="connsiteX28" fmla="*/ 3205018 w 4969164"/>
              <a:gd name="connsiteY28" fmla="*/ 305481 h 2041918"/>
              <a:gd name="connsiteX29" fmla="*/ 3297382 w 4969164"/>
              <a:gd name="connsiteY29" fmla="*/ 287009 h 2041918"/>
              <a:gd name="connsiteX30" fmla="*/ 3352800 w 4969164"/>
              <a:gd name="connsiteY30" fmla="*/ 259300 h 2041918"/>
              <a:gd name="connsiteX31" fmla="*/ 3389745 w 4969164"/>
              <a:gd name="connsiteY31" fmla="*/ 203881 h 2041918"/>
              <a:gd name="connsiteX32" fmla="*/ 3417455 w 4969164"/>
              <a:gd name="connsiteY32" fmla="*/ 185409 h 2041918"/>
              <a:gd name="connsiteX33" fmla="*/ 3491345 w 4969164"/>
              <a:gd name="connsiteY33" fmla="*/ 129991 h 2041918"/>
              <a:gd name="connsiteX34" fmla="*/ 3537527 w 4969164"/>
              <a:gd name="connsiteY34" fmla="*/ 111518 h 2041918"/>
              <a:gd name="connsiteX35" fmla="*/ 3620655 w 4969164"/>
              <a:gd name="connsiteY35" fmla="*/ 83809 h 2041918"/>
              <a:gd name="connsiteX36" fmla="*/ 3694545 w 4969164"/>
              <a:gd name="connsiteY36" fmla="*/ 56100 h 2041918"/>
              <a:gd name="connsiteX37" fmla="*/ 3823855 w 4969164"/>
              <a:gd name="connsiteY37" fmla="*/ 19154 h 2041918"/>
              <a:gd name="connsiteX38" fmla="*/ 4756727 w 4969164"/>
              <a:gd name="connsiteY38" fmla="*/ 19154 h 2041918"/>
              <a:gd name="connsiteX39" fmla="*/ 4913745 w 4969164"/>
              <a:gd name="connsiteY39" fmla="*/ 681 h 2041918"/>
              <a:gd name="connsiteX40" fmla="*/ 4969164 w 4969164"/>
              <a:gd name="connsiteY40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346036 w 4969164"/>
              <a:gd name="connsiteY19" fmla="*/ 425554 h 2041918"/>
              <a:gd name="connsiteX20" fmla="*/ 2512291 w 4969164"/>
              <a:gd name="connsiteY20" fmla="*/ 407081 h 2041918"/>
              <a:gd name="connsiteX21" fmla="*/ 2595418 w 4969164"/>
              <a:gd name="connsiteY21" fmla="*/ 397845 h 2041918"/>
              <a:gd name="connsiteX22" fmla="*/ 2706255 w 4969164"/>
              <a:gd name="connsiteY22" fmla="*/ 379372 h 2041918"/>
              <a:gd name="connsiteX23" fmla="*/ 2789382 w 4969164"/>
              <a:gd name="connsiteY23" fmla="*/ 360900 h 2041918"/>
              <a:gd name="connsiteX24" fmla="*/ 2946400 w 4969164"/>
              <a:gd name="connsiteY24" fmla="*/ 351663 h 2041918"/>
              <a:gd name="connsiteX25" fmla="*/ 2992582 w 4969164"/>
              <a:gd name="connsiteY25" fmla="*/ 342427 h 2041918"/>
              <a:gd name="connsiteX26" fmla="*/ 3057236 w 4969164"/>
              <a:gd name="connsiteY26" fmla="*/ 333191 h 2041918"/>
              <a:gd name="connsiteX27" fmla="*/ 3094182 w 4969164"/>
              <a:gd name="connsiteY27" fmla="*/ 323954 h 2041918"/>
              <a:gd name="connsiteX28" fmla="*/ 3205018 w 4969164"/>
              <a:gd name="connsiteY28" fmla="*/ 305481 h 2041918"/>
              <a:gd name="connsiteX29" fmla="*/ 3297382 w 4969164"/>
              <a:gd name="connsiteY29" fmla="*/ 287009 h 2041918"/>
              <a:gd name="connsiteX30" fmla="*/ 3352800 w 4969164"/>
              <a:gd name="connsiteY30" fmla="*/ 259300 h 2041918"/>
              <a:gd name="connsiteX31" fmla="*/ 3389745 w 4969164"/>
              <a:gd name="connsiteY31" fmla="*/ 203881 h 2041918"/>
              <a:gd name="connsiteX32" fmla="*/ 3417455 w 4969164"/>
              <a:gd name="connsiteY32" fmla="*/ 185409 h 2041918"/>
              <a:gd name="connsiteX33" fmla="*/ 3491345 w 4969164"/>
              <a:gd name="connsiteY33" fmla="*/ 129991 h 2041918"/>
              <a:gd name="connsiteX34" fmla="*/ 3537527 w 4969164"/>
              <a:gd name="connsiteY34" fmla="*/ 111518 h 2041918"/>
              <a:gd name="connsiteX35" fmla="*/ 3620655 w 4969164"/>
              <a:gd name="connsiteY35" fmla="*/ 83809 h 2041918"/>
              <a:gd name="connsiteX36" fmla="*/ 3694545 w 4969164"/>
              <a:gd name="connsiteY36" fmla="*/ 56100 h 2041918"/>
              <a:gd name="connsiteX37" fmla="*/ 3823855 w 4969164"/>
              <a:gd name="connsiteY37" fmla="*/ 19154 h 2041918"/>
              <a:gd name="connsiteX38" fmla="*/ 4756727 w 4969164"/>
              <a:gd name="connsiteY38" fmla="*/ 19154 h 2041918"/>
              <a:gd name="connsiteX39" fmla="*/ 4913745 w 4969164"/>
              <a:gd name="connsiteY39" fmla="*/ 681 h 2041918"/>
              <a:gd name="connsiteX40" fmla="*/ 4969164 w 4969164"/>
              <a:gd name="connsiteY40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641600 w 4969164"/>
              <a:gd name="connsiteY19" fmla="*/ 120754 h 2041918"/>
              <a:gd name="connsiteX20" fmla="*/ 2346036 w 4969164"/>
              <a:gd name="connsiteY20" fmla="*/ 425554 h 2041918"/>
              <a:gd name="connsiteX21" fmla="*/ 2512291 w 4969164"/>
              <a:gd name="connsiteY21" fmla="*/ 407081 h 2041918"/>
              <a:gd name="connsiteX22" fmla="*/ 2595418 w 4969164"/>
              <a:gd name="connsiteY22" fmla="*/ 397845 h 2041918"/>
              <a:gd name="connsiteX23" fmla="*/ 2706255 w 4969164"/>
              <a:gd name="connsiteY23" fmla="*/ 379372 h 2041918"/>
              <a:gd name="connsiteX24" fmla="*/ 2789382 w 4969164"/>
              <a:gd name="connsiteY24" fmla="*/ 360900 h 2041918"/>
              <a:gd name="connsiteX25" fmla="*/ 2946400 w 4969164"/>
              <a:gd name="connsiteY25" fmla="*/ 351663 h 2041918"/>
              <a:gd name="connsiteX26" fmla="*/ 2992582 w 4969164"/>
              <a:gd name="connsiteY26" fmla="*/ 342427 h 2041918"/>
              <a:gd name="connsiteX27" fmla="*/ 3057236 w 4969164"/>
              <a:gd name="connsiteY27" fmla="*/ 333191 h 2041918"/>
              <a:gd name="connsiteX28" fmla="*/ 3094182 w 4969164"/>
              <a:gd name="connsiteY28" fmla="*/ 323954 h 2041918"/>
              <a:gd name="connsiteX29" fmla="*/ 3205018 w 4969164"/>
              <a:gd name="connsiteY29" fmla="*/ 305481 h 2041918"/>
              <a:gd name="connsiteX30" fmla="*/ 3297382 w 4969164"/>
              <a:gd name="connsiteY30" fmla="*/ 287009 h 2041918"/>
              <a:gd name="connsiteX31" fmla="*/ 3352800 w 4969164"/>
              <a:gd name="connsiteY31" fmla="*/ 259300 h 2041918"/>
              <a:gd name="connsiteX32" fmla="*/ 3389745 w 4969164"/>
              <a:gd name="connsiteY32" fmla="*/ 203881 h 2041918"/>
              <a:gd name="connsiteX33" fmla="*/ 3417455 w 4969164"/>
              <a:gd name="connsiteY33" fmla="*/ 185409 h 2041918"/>
              <a:gd name="connsiteX34" fmla="*/ 3491345 w 4969164"/>
              <a:gd name="connsiteY34" fmla="*/ 129991 h 2041918"/>
              <a:gd name="connsiteX35" fmla="*/ 3537527 w 4969164"/>
              <a:gd name="connsiteY35" fmla="*/ 111518 h 2041918"/>
              <a:gd name="connsiteX36" fmla="*/ 3620655 w 4969164"/>
              <a:gd name="connsiteY36" fmla="*/ 83809 h 2041918"/>
              <a:gd name="connsiteX37" fmla="*/ 3694545 w 4969164"/>
              <a:gd name="connsiteY37" fmla="*/ 56100 h 2041918"/>
              <a:gd name="connsiteX38" fmla="*/ 3823855 w 4969164"/>
              <a:gd name="connsiteY38" fmla="*/ 19154 h 2041918"/>
              <a:gd name="connsiteX39" fmla="*/ 4756727 w 4969164"/>
              <a:gd name="connsiteY39" fmla="*/ 19154 h 2041918"/>
              <a:gd name="connsiteX40" fmla="*/ 4913745 w 4969164"/>
              <a:gd name="connsiteY40" fmla="*/ 681 h 2041918"/>
              <a:gd name="connsiteX41" fmla="*/ 4969164 w 4969164"/>
              <a:gd name="connsiteY41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346036 w 4969164"/>
              <a:gd name="connsiteY19" fmla="*/ 425554 h 2041918"/>
              <a:gd name="connsiteX20" fmla="*/ 2512291 w 4969164"/>
              <a:gd name="connsiteY20" fmla="*/ 407081 h 2041918"/>
              <a:gd name="connsiteX21" fmla="*/ 2595418 w 4969164"/>
              <a:gd name="connsiteY21" fmla="*/ 397845 h 2041918"/>
              <a:gd name="connsiteX22" fmla="*/ 2706255 w 4969164"/>
              <a:gd name="connsiteY22" fmla="*/ 379372 h 2041918"/>
              <a:gd name="connsiteX23" fmla="*/ 2789382 w 4969164"/>
              <a:gd name="connsiteY23" fmla="*/ 360900 h 2041918"/>
              <a:gd name="connsiteX24" fmla="*/ 2946400 w 4969164"/>
              <a:gd name="connsiteY24" fmla="*/ 351663 h 2041918"/>
              <a:gd name="connsiteX25" fmla="*/ 2992582 w 4969164"/>
              <a:gd name="connsiteY25" fmla="*/ 342427 h 2041918"/>
              <a:gd name="connsiteX26" fmla="*/ 3057236 w 4969164"/>
              <a:gd name="connsiteY26" fmla="*/ 333191 h 2041918"/>
              <a:gd name="connsiteX27" fmla="*/ 3094182 w 4969164"/>
              <a:gd name="connsiteY27" fmla="*/ 323954 h 2041918"/>
              <a:gd name="connsiteX28" fmla="*/ 3205018 w 4969164"/>
              <a:gd name="connsiteY28" fmla="*/ 305481 h 2041918"/>
              <a:gd name="connsiteX29" fmla="*/ 3297382 w 4969164"/>
              <a:gd name="connsiteY29" fmla="*/ 287009 h 2041918"/>
              <a:gd name="connsiteX30" fmla="*/ 3352800 w 4969164"/>
              <a:gd name="connsiteY30" fmla="*/ 259300 h 2041918"/>
              <a:gd name="connsiteX31" fmla="*/ 3389745 w 4969164"/>
              <a:gd name="connsiteY31" fmla="*/ 203881 h 2041918"/>
              <a:gd name="connsiteX32" fmla="*/ 3417455 w 4969164"/>
              <a:gd name="connsiteY32" fmla="*/ 185409 h 2041918"/>
              <a:gd name="connsiteX33" fmla="*/ 3491345 w 4969164"/>
              <a:gd name="connsiteY33" fmla="*/ 129991 h 2041918"/>
              <a:gd name="connsiteX34" fmla="*/ 3537527 w 4969164"/>
              <a:gd name="connsiteY34" fmla="*/ 111518 h 2041918"/>
              <a:gd name="connsiteX35" fmla="*/ 3620655 w 4969164"/>
              <a:gd name="connsiteY35" fmla="*/ 83809 h 2041918"/>
              <a:gd name="connsiteX36" fmla="*/ 3694545 w 4969164"/>
              <a:gd name="connsiteY36" fmla="*/ 56100 h 2041918"/>
              <a:gd name="connsiteX37" fmla="*/ 3823855 w 4969164"/>
              <a:gd name="connsiteY37" fmla="*/ 19154 h 2041918"/>
              <a:gd name="connsiteX38" fmla="*/ 4756727 w 4969164"/>
              <a:gd name="connsiteY38" fmla="*/ 19154 h 2041918"/>
              <a:gd name="connsiteX39" fmla="*/ 4913745 w 4969164"/>
              <a:gd name="connsiteY39" fmla="*/ 681 h 2041918"/>
              <a:gd name="connsiteX40" fmla="*/ 4969164 w 4969164"/>
              <a:gd name="connsiteY40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346036 w 4969164"/>
              <a:gd name="connsiteY19" fmla="*/ 425554 h 2041918"/>
              <a:gd name="connsiteX20" fmla="*/ 2512291 w 4969164"/>
              <a:gd name="connsiteY20" fmla="*/ 407081 h 2041918"/>
              <a:gd name="connsiteX21" fmla="*/ 2595418 w 4969164"/>
              <a:gd name="connsiteY21" fmla="*/ 397845 h 2041918"/>
              <a:gd name="connsiteX22" fmla="*/ 2706255 w 4969164"/>
              <a:gd name="connsiteY22" fmla="*/ 379372 h 2041918"/>
              <a:gd name="connsiteX23" fmla="*/ 2789382 w 4969164"/>
              <a:gd name="connsiteY23" fmla="*/ 360900 h 2041918"/>
              <a:gd name="connsiteX24" fmla="*/ 2946400 w 4969164"/>
              <a:gd name="connsiteY24" fmla="*/ 351663 h 2041918"/>
              <a:gd name="connsiteX25" fmla="*/ 2992582 w 4969164"/>
              <a:gd name="connsiteY25" fmla="*/ 342427 h 2041918"/>
              <a:gd name="connsiteX26" fmla="*/ 3057236 w 4969164"/>
              <a:gd name="connsiteY26" fmla="*/ 333191 h 2041918"/>
              <a:gd name="connsiteX27" fmla="*/ 3094182 w 4969164"/>
              <a:gd name="connsiteY27" fmla="*/ 323954 h 2041918"/>
              <a:gd name="connsiteX28" fmla="*/ 3205018 w 4969164"/>
              <a:gd name="connsiteY28" fmla="*/ 305481 h 2041918"/>
              <a:gd name="connsiteX29" fmla="*/ 3297382 w 4969164"/>
              <a:gd name="connsiteY29" fmla="*/ 287009 h 2041918"/>
              <a:gd name="connsiteX30" fmla="*/ 3352800 w 4969164"/>
              <a:gd name="connsiteY30" fmla="*/ 259300 h 2041918"/>
              <a:gd name="connsiteX31" fmla="*/ 3389745 w 4969164"/>
              <a:gd name="connsiteY31" fmla="*/ 203881 h 2041918"/>
              <a:gd name="connsiteX32" fmla="*/ 3417455 w 4969164"/>
              <a:gd name="connsiteY32" fmla="*/ 185409 h 2041918"/>
              <a:gd name="connsiteX33" fmla="*/ 3491345 w 4969164"/>
              <a:gd name="connsiteY33" fmla="*/ 129991 h 2041918"/>
              <a:gd name="connsiteX34" fmla="*/ 3537527 w 4969164"/>
              <a:gd name="connsiteY34" fmla="*/ 111518 h 2041918"/>
              <a:gd name="connsiteX35" fmla="*/ 3620655 w 4969164"/>
              <a:gd name="connsiteY35" fmla="*/ 83809 h 2041918"/>
              <a:gd name="connsiteX36" fmla="*/ 3694545 w 4969164"/>
              <a:gd name="connsiteY36" fmla="*/ 56100 h 2041918"/>
              <a:gd name="connsiteX37" fmla="*/ 3823855 w 4969164"/>
              <a:gd name="connsiteY37" fmla="*/ 19154 h 2041918"/>
              <a:gd name="connsiteX38" fmla="*/ 4756727 w 4969164"/>
              <a:gd name="connsiteY38" fmla="*/ 19154 h 2041918"/>
              <a:gd name="connsiteX39" fmla="*/ 4913745 w 4969164"/>
              <a:gd name="connsiteY39" fmla="*/ 681 h 2041918"/>
              <a:gd name="connsiteX40" fmla="*/ 4969164 w 4969164"/>
              <a:gd name="connsiteY40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512291 w 4969164"/>
              <a:gd name="connsiteY19" fmla="*/ 407081 h 2041918"/>
              <a:gd name="connsiteX20" fmla="*/ 2595418 w 4969164"/>
              <a:gd name="connsiteY20" fmla="*/ 397845 h 2041918"/>
              <a:gd name="connsiteX21" fmla="*/ 2706255 w 4969164"/>
              <a:gd name="connsiteY21" fmla="*/ 379372 h 2041918"/>
              <a:gd name="connsiteX22" fmla="*/ 2789382 w 4969164"/>
              <a:gd name="connsiteY22" fmla="*/ 360900 h 2041918"/>
              <a:gd name="connsiteX23" fmla="*/ 2946400 w 4969164"/>
              <a:gd name="connsiteY23" fmla="*/ 351663 h 2041918"/>
              <a:gd name="connsiteX24" fmla="*/ 2992582 w 4969164"/>
              <a:gd name="connsiteY24" fmla="*/ 342427 h 2041918"/>
              <a:gd name="connsiteX25" fmla="*/ 3057236 w 4969164"/>
              <a:gd name="connsiteY25" fmla="*/ 333191 h 2041918"/>
              <a:gd name="connsiteX26" fmla="*/ 3094182 w 4969164"/>
              <a:gd name="connsiteY26" fmla="*/ 323954 h 2041918"/>
              <a:gd name="connsiteX27" fmla="*/ 3205018 w 4969164"/>
              <a:gd name="connsiteY27" fmla="*/ 305481 h 2041918"/>
              <a:gd name="connsiteX28" fmla="*/ 3297382 w 4969164"/>
              <a:gd name="connsiteY28" fmla="*/ 287009 h 2041918"/>
              <a:gd name="connsiteX29" fmla="*/ 3352800 w 4969164"/>
              <a:gd name="connsiteY29" fmla="*/ 259300 h 2041918"/>
              <a:gd name="connsiteX30" fmla="*/ 3389745 w 4969164"/>
              <a:gd name="connsiteY30" fmla="*/ 203881 h 2041918"/>
              <a:gd name="connsiteX31" fmla="*/ 3417455 w 4969164"/>
              <a:gd name="connsiteY31" fmla="*/ 185409 h 2041918"/>
              <a:gd name="connsiteX32" fmla="*/ 3491345 w 4969164"/>
              <a:gd name="connsiteY32" fmla="*/ 129991 h 2041918"/>
              <a:gd name="connsiteX33" fmla="*/ 3537527 w 4969164"/>
              <a:gd name="connsiteY33" fmla="*/ 111518 h 2041918"/>
              <a:gd name="connsiteX34" fmla="*/ 3620655 w 4969164"/>
              <a:gd name="connsiteY34" fmla="*/ 83809 h 2041918"/>
              <a:gd name="connsiteX35" fmla="*/ 3694545 w 4969164"/>
              <a:gd name="connsiteY35" fmla="*/ 56100 h 2041918"/>
              <a:gd name="connsiteX36" fmla="*/ 3823855 w 4969164"/>
              <a:gd name="connsiteY36" fmla="*/ 19154 h 2041918"/>
              <a:gd name="connsiteX37" fmla="*/ 4756727 w 4969164"/>
              <a:gd name="connsiteY37" fmla="*/ 19154 h 2041918"/>
              <a:gd name="connsiteX38" fmla="*/ 4913745 w 4969164"/>
              <a:gd name="connsiteY38" fmla="*/ 681 h 2041918"/>
              <a:gd name="connsiteX39" fmla="*/ 4969164 w 4969164"/>
              <a:gd name="connsiteY39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595418 w 4969164"/>
              <a:gd name="connsiteY19" fmla="*/ 397845 h 2041918"/>
              <a:gd name="connsiteX20" fmla="*/ 2706255 w 4969164"/>
              <a:gd name="connsiteY20" fmla="*/ 379372 h 2041918"/>
              <a:gd name="connsiteX21" fmla="*/ 2789382 w 4969164"/>
              <a:gd name="connsiteY21" fmla="*/ 360900 h 2041918"/>
              <a:gd name="connsiteX22" fmla="*/ 2946400 w 4969164"/>
              <a:gd name="connsiteY22" fmla="*/ 351663 h 2041918"/>
              <a:gd name="connsiteX23" fmla="*/ 2992582 w 4969164"/>
              <a:gd name="connsiteY23" fmla="*/ 342427 h 2041918"/>
              <a:gd name="connsiteX24" fmla="*/ 3057236 w 4969164"/>
              <a:gd name="connsiteY24" fmla="*/ 333191 h 2041918"/>
              <a:gd name="connsiteX25" fmla="*/ 3094182 w 4969164"/>
              <a:gd name="connsiteY25" fmla="*/ 323954 h 2041918"/>
              <a:gd name="connsiteX26" fmla="*/ 3205018 w 4969164"/>
              <a:gd name="connsiteY26" fmla="*/ 305481 h 2041918"/>
              <a:gd name="connsiteX27" fmla="*/ 3297382 w 4969164"/>
              <a:gd name="connsiteY27" fmla="*/ 287009 h 2041918"/>
              <a:gd name="connsiteX28" fmla="*/ 3352800 w 4969164"/>
              <a:gd name="connsiteY28" fmla="*/ 259300 h 2041918"/>
              <a:gd name="connsiteX29" fmla="*/ 3389745 w 4969164"/>
              <a:gd name="connsiteY29" fmla="*/ 203881 h 2041918"/>
              <a:gd name="connsiteX30" fmla="*/ 3417455 w 4969164"/>
              <a:gd name="connsiteY30" fmla="*/ 185409 h 2041918"/>
              <a:gd name="connsiteX31" fmla="*/ 3491345 w 4969164"/>
              <a:gd name="connsiteY31" fmla="*/ 129991 h 2041918"/>
              <a:gd name="connsiteX32" fmla="*/ 3537527 w 4969164"/>
              <a:gd name="connsiteY32" fmla="*/ 111518 h 2041918"/>
              <a:gd name="connsiteX33" fmla="*/ 3620655 w 4969164"/>
              <a:gd name="connsiteY33" fmla="*/ 83809 h 2041918"/>
              <a:gd name="connsiteX34" fmla="*/ 3694545 w 4969164"/>
              <a:gd name="connsiteY34" fmla="*/ 56100 h 2041918"/>
              <a:gd name="connsiteX35" fmla="*/ 3823855 w 4969164"/>
              <a:gd name="connsiteY35" fmla="*/ 19154 h 2041918"/>
              <a:gd name="connsiteX36" fmla="*/ 4756727 w 4969164"/>
              <a:gd name="connsiteY36" fmla="*/ 19154 h 2041918"/>
              <a:gd name="connsiteX37" fmla="*/ 4913745 w 4969164"/>
              <a:gd name="connsiteY37" fmla="*/ 681 h 2041918"/>
              <a:gd name="connsiteX38" fmla="*/ 4969164 w 4969164"/>
              <a:gd name="connsiteY38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351664 h 2041918"/>
              <a:gd name="connsiteX19" fmla="*/ 2595418 w 4969164"/>
              <a:gd name="connsiteY19" fmla="*/ 397845 h 2041918"/>
              <a:gd name="connsiteX20" fmla="*/ 2706255 w 4969164"/>
              <a:gd name="connsiteY20" fmla="*/ 379372 h 2041918"/>
              <a:gd name="connsiteX21" fmla="*/ 2789382 w 4969164"/>
              <a:gd name="connsiteY21" fmla="*/ 360900 h 2041918"/>
              <a:gd name="connsiteX22" fmla="*/ 2946400 w 4969164"/>
              <a:gd name="connsiteY22" fmla="*/ 351663 h 2041918"/>
              <a:gd name="connsiteX23" fmla="*/ 2992582 w 4969164"/>
              <a:gd name="connsiteY23" fmla="*/ 342427 h 2041918"/>
              <a:gd name="connsiteX24" fmla="*/ 3057236 w 4969164"/>
              <a:gd name="connsiteY24" fmla="*/ 333191 h 2041918"/>
              <a:gd name="connsiteX25" fmla="*/ 3094182 w 4969164"/>
              <a:gd name="connsiteY25" fmla="*/ 323954 h 2041918"/>
              <a:gd name="connsiteX26" fmla="*/ 3205018 w 4969164"/>
              <a:gd name="connsiteY26" fmla="*/ 305481 h 2041918"/>
              <a:gd name="connsiteX27" fmla="*/ 3297382 w 4969164"/>
              <a:gd name="connsiteY27" fmla="*/ 287009 h 2041918"/>
              <a:gd name="connsiteX28" fmla="*/ 3352800 w 4969164"/>
              <a:gd name="connsiteY28" fmla="*/ 259300 h 2041918"/>
              <a:gd name="connsiteX29" fmla="*/ 3389745 w 4969164"/>
              <a:gd name="connsiteY29" fmla="*/ 203881 h 2041918"/>
              <a:gd name="connsiteX30" fmla="*/ 3417455 w 4969164"/>
              <a:gd name="connsiteY30" fmla="*/ 185409 h 2041918"/>
              <a:gd name="connsiteX31" fmla="*/ 3491345 w 4969164"/>
              <a:gd name="connsiteY31" fmla="*/ 129991 h 2041918"/>
              <a:gd name="connsiteX32" fmla="*/ 3537527 w 4969164"/>
              <a:gd name="connsiteY32" fmla="*/ 111518 h 2041918"/>
              <a:gd name="connsiteX33" fmla="*/ 3620655 w 4969164"/>
              <a:gd name="connsiteY33" fmla="*/ 83809 h 2041918"/>
              <a:gd name="connsiteX34" fmla="*/ 3694545 w 4969164"/>
              <a:gd name="connsiteY34" fmla="*/ 56100 h 2041918"/>
              <a:gd name="connsiteX35" fmla="*/ 3823855 w 4969164"/>
              <a:gd name="connsiteY35" fmla="*/ 19154 h 2041918"/>
              <a:gd name="connsiteX36" fmla="*/ 4756727 w 4969164"/>
              <a:gd name="connsiteY36" fmla="*/ 19154 h 2041918"/>
              <a:gd name="connsiteX37" fmla="*/ 4913745 w 4969164"/>
              <a:gd name="connsiteY37" fmla="*/ 681 h 2041918"/>
              <a:gd name="connsiteX38" fmla="*/ 4969164 w 4969164"/>
              <a:gd name="connsiteY38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351664 h 2041918"/>
              <a:gd name="connsiteX19" fmla="*/ 2595418 w 4969164"/>
              <a:gd name="connsiteY19" fmla="*/ 370136 h 2041918"/>
              <a:gd name="connsiteX20" fmla="*/ 2706255 w 4969164"/>
              <a:gd name="connsiteY20" fmla="*/ 379372 h 2041918"/>
              <a:gd name="connsiteX21" fmla="*/ 2789382 w 4969164"/>
              <a:gd name="connsiteY21" fmla="*/ 360900 h 2041918"/>
              <a:gd name="connsiteX22" fmla="*/ 2946400 w 4969164"/>
              <a:gd name="connsiteY22" fmla="*/ 351663 h 2041918"/>
              <a:gd name="connsiteX23" fmla="*/ 2992582 w 4969164"/>
              <a:gd name="connsiteY23" fmla="*/ 342427 h 2041918"/>
              <a:gd name="connsiteX24" fmla="*/ 3057236 w 4969164"/>
              <a:gd name="connsiteY24" fmla="*/ 333191 h 2041918"/>
              <a:gd name="connsiteX25" fmla="*/ 3094182 w 4969164"/>
              <a:gd name="connsiteY25" fmla="*/ 323954 h 2041918"/>
              <a:gd name="connsiteX26" fmla="*/ 3205018 w 4969164"/>
              <a:gd name="connsiteY26" fmla="*/ 305481 h 2041918"/>
              <a:gd name="connsiteX27" fmla="*/ 3297382 w 4969164"/>
              <a:gd name="connsiteY27" fmla="*/ 287009 h 2041918"/>
              <a:gd name="connsiteX28" fmla="*/ 3352800 w 4969164"/>
              <a:gd name="connsiteY28" fmla="*/ 259300 h 2041918"/>
              <a:gd name="connsiteX29" fmla="*/ 3389745 w 4969164"/>
              <a:gd name="connsiteY29" fmla="*/ 203881 h 2041918"/>
              <a:gd name="connsiteX30" fmla="*/ 3417455 w 4969164"/>
              <a:gd name="connsiteY30" fmla="*/ 185409 h 2041918"/>
              <a:gd name="connsiteX31" fmla="*/ 3491345 w 4969164"/>
              <a:gd name="connsiteY31" fmla="*/ 129991 h 2041918"/>
              <a:gd name="connsiteX32" fmla="*/ 3537527 w 4969164"/>
              <a:gd name="connsiteY32" fmla="*/ 111518 h 2041918"/>
              <a:gd name="connsiteX33" fmla="*/ 3620655 w 4969164"/>
              <a:gd name="connsiteY33" fmla="*/ 83809 h 2041918"/>
              <a:gd name="connsiteX34" fmla="*/ 3694545 w 4969164"/>
              <a:gd name="connsiteY34" fmla="*/ 56100 h 2041918"/>
              <a:gd name="connsiteX35" fmla="*/ 3823855 w 4969164"/>
              <a:gd name="connsiteY35" fmla="*/ 19154 h 2041918"/>
              <a:gd name="connsiteX36" fmla="*/ 4756727 w 4969164"/>
              <a:gd name="connsiteY36" fmla="*/ 19154 h 2041918"/>
              <a:gd name="connsiteX37" fmla="*/ 4913745 w 4969164"/>
              <a:gd name="connsiteY37" fmla="*/ 681 h 2041918"/>
              <a:gd name="connsiteX38" fmla="*/ 4969164 w 4969164"/>
              <a:gd name="connsiteY38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351664 h 2041918"/>
              <a:gd name="connsiteX19" fmla="*/ 2706255 w 4969164"/>
              <a:gd name="connsiteY19" fmla="*/ 379372 h 2041918"/>
              <a:gd name="connsiteX20" fmla="*/ 2789382 w 4969164"/>
              <a:gd name="connsiteY20" fmla="*/ 360900 h 2041918"/>
              <a:gd name="connsiteX21" fmla="*/ 2946400 w 4969164"/>
              <a:gd name="connsiteY21" fmla="*/ 351663 h 2041918"/>
              <a:gd name="connsiteX22" fmla="*/ 2992582 w 4969164"/>
              <a:gd name="connsiteY22" fmla="*/ 342427 h 2041918"/>
              <a:gd name="connsiteX23" fmla="*/ 3057236 w 4969164"/>
              <a:gd name="connsiteY23" fmla="*/ 333191 h 2041918"/>
              <a:gd name="connsiteX24" fmla="*/ 3094182 w 4969164"/>
              <a:gd name="connsiteY24" fmla="*/ 323954 h 2041918"/>
              <a:gd name="connsiteX25" fmla="*/ 3205018 w 4969164"/>
              <a:gd name="connsiteY25" fmla="*/ 305481 h 2041918"/>
              <a:gd name="connsiteX26" fmla="*/ 3297382 w 4969164"/>
              <a:gd name="connsiteY26" fmla="*/ 287009 h 2041918"/>
              <a:gd name="connsiteX27" fmla="*/ 3352800 w 4969164"/>
              <a:gd name="connsiteY27" fmla="*/ 259300 h 2041918"/>
              <a:gd name="connsiteX28" fmla="*/ 3389745 w 4969164"/>
              <a:gd name="connsiteY28" fmla="*/ 203881 h 2041918"/>
              <a:gd name="connsiteX29" fmla="*/ 3417455 w 4969164"/>
              <a:gd name="connsiteY29" fmla="*/ 185409 h 2041918"/>
              <a:gd name="connsiteX30" fmla="*/ 3491345 w 4969164"/>
              <a:gd name="connsiteY30" fmla="*/ 129991 h 2041918"/>
              <a:gd name="connsiteX31" fmla="*/ 3537527 w 4969164"/>
              <a:gd name="connsiteY31" fmla="*/ 111518 h 2041918"/>
              <a:gd name="connsiteX32" fmla="*/ 3620655 w 4969164"/>
              <a:gd name="connsiteY32" fmla="*/ 83809 h 2041918"/>
              <a:gd name="connsiteX33" fmla="*/ 3694545 w 4969164"/>
              <a:gd name="connsiteY33" fmla="*/ 56100 h 2041918"/>
              <a:gd name="connsiteX34" fmla="*/ 3823855 w 4969164"/>
              <a:gd name="connsiteY34" fmla="*/ 19154 h 2041918"/>
              <a:gd name="connsiteX35" fmla="*/ 4756727 w 4969164"/>
              <a:gd name="connsiteY35" fmla="*/ 19154 h 2041918"/>
              <a:gd name="connsiteX36" fmla="*/ 4913745 w 4969164"/>
              <a:gd name="connsiteY36" fmla="*/ 681 h 2041918"/>
              <a:gd name="connsiteX37" fmla="*/ 4969164 w 4969164"/>
              <a:gd name="connsiteY37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351664 h 2041918"/>
              <a:gd name="connsiteX19" fmla="*/ 2789382 w 4969164"/>
              <a:gd name="connsiteY19" fmla="*/ 360900 h 2041918"/>
              <a:gd name="connsiteX20" fmla="*/ 2946400 w 4969164"/>
              <a:gd name="connsiteY20" fmla="*/ 351663 h 2041918"/>
              <a:gd name="connsiteX21" fmla="*/ 2992582 w 4969164"/>
              <a:gd name="connsiteY21" fmla="*/ 342427 h 2041918"/>
              <a:gd name="connsiteX22" fmla="*/ 3057236 w 4969164"/>
              <a:gd name="connsiteY22" fmla="*/ 333191 h 2041918"/>
              <a:gd name="connsiteX23" fmla="*/ 3094182 w 4969164"/>
              <a:gd name="connsiteY23" fmla="*/ 323954 h 2041918"/>
              <a:gd name="connsiteX24" fmla="*/ 3205018 w 4969164"/>
              <a:gd name="connsiteY24" fmla="*/ 305481 h 2041918"/>
              <a:gd name="connsiteX25" fmla="*/ 3297382 w 4969164"/>
              <a:gd name="connsiteY25" fmla="*/ 287009 h 2041918"/>
              <a:gd name="connsiteX26" fmla="*/ 3352800 w 4969164"/>
              <a:gd name="connsiteY26" fmla="*/ 259300 h 2041918"/>
              <a:gd name="connsiteX27" fmla="*/ 3389745 w 4969164"/>
              <a:gd name="connsiteY27" fmla="*/ 203881 h 2041918"/>
              <a:gd name="connsiteX28" fmla="*/ 3417455 w 4969164"/>
              <a:gd name="connsiteY28" fmla="*/ 185409 h 2041918"/>
              <a:gd name="connsiteX29" fmla="*/ 3491345 w 4969164"/>
              <a:gd name="connsiteY29" fmla="*/ 129991 h 2041918"/>
              <a:gd name="connsiteX30" fmla="*/ 3537527 w 4969164"/>
              <a:gd name="connsiteY30" fmla="*/ 111518 h 2041918"/>
              <a:gd name="connsiteX31" fmla="*/ 3620655 w 4969164"/>
              <a:gd name="connsiteY31" fmla="*/ 83809 h 2041918"/>
              <a:gd name="connsiteX32" fmla="*/ 3694545 w 4969164"/>
              <a:gd name="connsiteY32" fmla="*/ 56100 h 2041918"/>
              <a:gd name="connsiteX33" fmla="*/ 3823855 w 4969164"/>
              <a:gd name="connsiteY33" fmla="*/ 19154 h 2041918"/>
              <a:gd name="connsiteX34" fmla="*/ 4756727 w 4969164"/>
              <a:gd name="connsiteY34" fmla="*/ 19154 h 2041918"/>
              <a:gd name="connsiteX35" fmla="*/ 4913745 w 4969164"/>
              <a:gd name="connsiteY35" fmla="*/ 681 h 2041918"/>
              <a:gd name="connsiteX36" fmla="*/ 4969164 w 4969164"/>
              <a:gd name="connsiteY36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351664 h 2041918"/>
              <a:gd name="connsiteX19" fmla="*/ 2946400 w 4969164"/>
              <a:gd name="connsiteY19" fmla="*/ 351663 h 2041918"/>
              <a:gd name="connsiteX20" fmla="*/ 2992582 w 4969164"/>
              <a:gd name="connsiteY20" fmla="*/ 342427 h 2041918"/>
              <a:gd name="connsiteX21" fmla="*/ 3057236 w 4969164"/>
              <a:gd name="connsiteY21" fmla="*/ 333191 h 2041918"/>
              <a:gd name="connsiteX22" fmla="*/ 3094182 w 4969164"/>
              <a:gd name="connsiteY22" fmla="*/ 323954 h 2041918"/>
              <a:gd name="connsiteX23" fmla="*/ 3205018 w 4969164"/>
              <a:gd name="connsiteY23" fmla="*/ 305481 h 2041918"/>
              <a:gd name="connsiteX24" fmla="*/ 3297382 w 4969164"/>
              <a:gd name="connsiteY24" fmla="*/ 287009 h 2041918"/>
              <a:gd name="connsiteX25" fmla="*/ 3352800 w 4969164"/>
              <a:gd name="connsiteY25" fmla="*/ 259300 h 2041918"/>
              <a:gd name="connsiteX26" fmla="*/ 3389745 w 4969164"/>
              <a:gd name="connsiteY26" fmla="*/ 203881 h 2041918"/>
              <a:gd name="connsiteX27" fmla="*/ 3417455 w 4969164"/>
              <a:gd name="connsiteY27" fmla="*/ 185409 h 2041918"/>
              <a:gd name="connsiteX28" fmla="*/ 3491345 w 4969164"/>
              <a:gd name="connsiteY28" fmla="*/ 129991 h 2041918"/>
              <a:gd name="connsiteX29" fmla="*/ 3537527 w 4969164"/>
              <a:gd name="connsiteY29" fmla="*/ 111518 h 2041918"/>
              <a:gd name="connsiteX30" fmla="*/ 3620655 w 4969164"/>
              <a:gd name="connsiteY30" fmla="*/ 83809 h 2041918"/>
              <a:gd name="connsiteX31" fmla="*/ 3694545 w 4969164"/>
              <a:gd name="connsiteY31" fmla="*/ 56100 h 2041918"/>
              <a:gd name="connsiteX32" fmla="*/ 3823855 w 4969164"/>
              <a:gd name="connsiteY32" fmla="*/ 19154 h 2041918"/>
              <a:gd name="connsiteX33" fmla="*/ 4756727 w 4969164"/>
              <a:gd name="connsiteY33" fmla="*/ 19154 h 2041918"/>
              <a:gd name="connsiteX34" fmla="*/ 4913745 w 4969164"/>
              <a:gd name="connsiteY34" fmla="*/ 681 h 2041918"/>
              <a:gd name="connsiteX35" fmla="*/ 4969164 w 4969164"/>
              <a:gd name="connsiteY35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72145 w 4969164"/>
              <a:gd name="connsiteY17" fmla="*/ 351664 h 2041918"/>
              <a:gd name="connsiteX18" fmla="*/ 2946400 w 4969164"/>
              <a:gd name="connsiteY18" fmla="*/ 351663 h 2041918"/>
              <a:gd name="connsiteX19" fmla="*/ 2992582 w 4969164"/>
              <a:gd name="connsiteY19" fmla="*/ 342427 h 2041918"/>
              <a:gd name="connsiteX20" fmla="*/ 3057236 w 4969164"/>
              <a:gd name="connsiteY20" fmla="*/ 333191 h 2041918"/>
              <a:gd name="connsiteX21" fmla="*/ 3094182 w 4969164"/>
              <a:gd name="connsiteY21" fmla="*/ 323954 h 2041918"/>
              <a:gd name="connsiteX22" fmla="*/ 3205018 w 4969164"/>
              <a:gd name="connsiteY22" fmla="*/ 305481 h 2041918"/>
              <a:gd name="connsiteX23" fmla="*/ 3297382 w 4969164"/>
              <a:gd name="connsiteY23" fmla="*/ 287009 h 2041918"/>
              <a:gd name="connsiteX24" fmla="*/ 3352800 w 4969164"/>
              <a:gd name="connsiteY24" fmla="*/ 259300 h 2041918"/>
              <a:gd name="connsiteX25" fmla="*/ 3389745 w 4969164"/>
              <a:gd name="connsiteY25" fmla="*/ 203881 h 2041918"/>
              <a:gd name="connsiteX26" fmla="*/ 3417455 w 4969164"/>
              <a:gd name="connsiteY26" fmla="*/ 185409 h 2041918"/>
              <a:gd name="connsiteX27" fmla="*/ 3491345 w 4969164"/>
              <a:gd name="connsiteY27" fmla="*/ 129991 h 2041918"/>
              <a:gd name="connsiteX28" fmla="*/ 3537527 w 4969164"/>
              <a:gd name="connsiteY28" fmla="*/ 111518 h 2041918"/>
              <a:gd name="connsiteX29" fmla="*/ 3620655 w 4969164"/>
              <a:gd name="connsiteY29" fmla="*/ 83809 h 2041918"/>
              <a:gd name="connsiteX30" fmla="*/ 3694545 w 4969164"/>
              <a:gd name="connsiteY30" fmla="*/ 56100 h 2041918"/>
              <a:gd name="connsiteX31" fmla="*/ 3823855 w 4969164"/>
              <a:gd name="connsiteY31" fmla="*/ 19154 h 2041918"/>
              <a:gd name="connsiteX32" fmla="*/ 4756727 w 4969164"/>
              <a:gd name="connsiteY32" fmla="*/ 19154 h 2041918"/>
              <a:gd name="connsiteX33" fmla="*/ 4913745 w 4969164"/>
              <a:gd name="connsiteY33" fmla="*/ 681 h 2041918"/>
              <a:gd name="connsiteX34" fmla="*/ 4969164 w 4969164"/>
              <a:gd name="connsiteY34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72145 w 4969164"/>
              <a:gd name="connsiteY16" fmla="*/ 351664 h 2041918"/>
              <a:gd name="connsiteX17" fmla="*/ 2946400 w 4969164"/>
              <a:gd name="connsiteY17" fmla="*/ 351663 h 2041918"/>
              <a:gd name="connsiteX18" fmla="*/ 2992582 w 4969164"/>
              <a:gd name="connsiteY18" fmla="*/ 342427 h 2041918"/>
              <a:gd name="connsiteX19" fmla="*/ 3057236 w 4969164"/>
              <a:gd name="connsiteY19" fmla="*/ 333191 h 2041918"/>
              <a:gd name="connsiteX20" fmla="*/ 3094182 w 4969164"/>
              <a:gd name="connsiteY20" fmla="*/ 323954 h 2041918"/>
              <a:gd name="connsiteX21" fmla="*/ 3205018 w 4969164"/>
              <a:gd name="connsiteY21" fmla="*/ 305481 h 2041918"/>
              <a:gd name="connsiteX22" fmla="*/ 3297382 w 4969164"/>
              <a:gd name="connsiteY22" fmla="*/ 287009 h 2041918"/>
              <a:gd name="connsiteX23" fmla="*/ 3352800 w 4969164"/>
              <a:gd name="connsiteY23" fmla="*/ 259300 h 2041918"/>
              <a:gd name="connsiteX24" fmla="*/ 3389745 w 4969164"/>
              <a:gd name="connsiteY24" fmla="*/ 203881 h 2041918"/>
              <a:gd name="connsiteX25" fmla="*/ 3417455 w 4969164"/>
              <a:gd name="connsiteY25" fmla="*/ 185409 h 2041918"/>
              <a:gd name="connsiteX26" fmla="*/ 3491345 w 4969164"/>
              <a:gd name="connsiteY26" fmla="*/ 129991 h 2041918"/>
              <a:gd name="connsiteX27" fmla="*/ 3537527 w 4969164"/>
              <a:gd name="connsiteY27" fmla="*/ 111518 h 2041918"/>
              <a:gd name="connsiteX28" fmla="*/ 3620655 w 4969164"/>
              <a:gd name="connsiteY28" fmla="*/ 83809 h 2041918"/>
              <a:gd name="connsiteX29" fmla="*/ 3694545 w 4969164"/>
              <a:gd name="connsiteY29" fmla="*/ 56100 h 2041918"/>
              <a:gd name="connsiteX30" fmla="*/ 3823855 w 4969164"/>
              <a:gd name="connsiteY30" fmla="*/ 19154 h 2041918"/>
              <a:gd name="connsiteX31" fmla="*/ 4756727 w 4969164"/>
              <a:gd name="connsiteY31" fmla="*/ 19154 h 2041918"/>
              <a:gd name="connsiteX32" fmla="*/ 4913745 w 4969164"/>
              <a:gd name="connsiteY32" fmla="*/ 681 h 2041918"/>
              <a:gd name="connsiteX33" fmla="*/ 4969164 w 4969164"/>
              <a:gd name="connsiteY33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198254 w 4969164"/>
              <a:gd name="connsiteY13" fmla="*/ 1644754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179782 w 4969164"/>
              <a:gd name="connsiteY12" fmla="*/ 1995736 h 2041918"/>
              <a:gd name="connsiteX13" fmla="*/ 2198254 w 4969164"/>
              <a:gd name="connsiteY13" fmla="*/ 1644754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179782 w 4969164"/>
              <a:gd name="connsiteY12" fmla="*/ 1995736 h 2041918"/>
              <a:gd name="connsiteX13" fmla="*/ 2198254 w 4969164"/>
              <a:gd name="connsiteY13" fmla="*/ 1644754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179782 w 4969164"/>
              <a:gd name="connsiteY12" fmla="*/ 1995736 h 2041918"/>
              <a:gd name="connsiteX13" fmla="*/ 2198254 w 4969164"/>
              <a:gd name="connsiteY13" fmla="*/ 1644754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179782 w 4969164"/>
              <a:gd name="connsiteY11" fmla="*/ 1995736 h 2041918"/>
              <a:gd name="connsiteX12" fmla="*/ 2198254 w 4969164"/>
              <a:gd name="connsiteY12" fmla="*/ 1644754 h 2041918"/>
              <a:gd name="connsiteX13" fmla="*/ 2272146 w 4969164"/>
              <a:gd name="connsiteY13" fmla="*/ 1275300 h 2041918"/>
              <a:gd name="connsiteX14" fmla="*/ 2272145 w 4969164"/>
              <a:gd name="connsiteY14" fmla="*/ 351664 h 2041918"/>
              <a:gd name="connsiteX15" fmla="*/ 2946400 w 4969164"/>
              <a:gd name="connsiteY15" fmla="*/ 351663 h 2041918"/>
              <a:gd name="connsiteX16" fmla="*/ 2992582 w 4969164"/>
              <a:gd name="connsiteY16" fmla="*/ 342427 h 2041918"/>
              <a:gd name="connsiteX17" fmla="*/ 3057236 w 4969164"/>
              <a:gd name="connsiteY17" fmla="*/ 333191 h 2041918"/>
              <a:gd name="connsiteX18" fmla="*/ 3094182 w 4969164"/>
              <a:gd name="connsiteY18" fmla="*/ 323954 h 2041918"/>
              <a:gd name="connsiteX19" fmla="*/ 3205018 w 4969164"/>
              <a:gd name="connsiteY19" fmla="*/ 305481 h 2041918"/>
              <a:gd name="connsiteX20" fmla="*/ 3297382 w 4969164"/>
              <a:gd name="connsiteY20" fmla="*/ 287009 h 2041918"/>
              <a:gd name="connsiteX21" fmla="*/ 3352800 w 4969164"/>
              <a:gd name="connsiteY21" fmla="*/ 259300 h 2041918"/>
              <a:gd name="connsiteX22" fmla="*/ 3389745 w 4969164"/>
              <a:gd name="connsiteY22" fmla="*/ 203881 h 2041918"/>
              <a:gd name="connsiteX23" fmla="*/ 3417455 w 4969164"/>
              <a:gd name="connsiteY23" fmla="*/ 185409 h 2041918"/>
              <a:gd name="connsiteX24" fmla="*/ 3491345 w 4969164"/>
              <a:gd name="connsiteY24" fmla="*/ 129991 h 2041918"/>
              <a:gd name="connsiteX25" fmla="*/ 3537527 w 4969164"/>
              <a:gd name="connsiteY25" fmla="*/ 111518 h 2041918"/>
              <a:gd name="connsiteX26" fmla="*/ 3620655 w 4969164"/>
              <a:gd name="connsiteY26" fmla="*/ 83809 h 2041918"/>
              <a:gd name="connsiteX27" fmla="*/ 3694545 w 4969164"/>
              <a:gd name="connsiteY27" fmla="*/ 56100 h 2041918"/>
              <a:gd name="connsiteX28" fmla="*/ 3823855 w 4969164"/>
              <a:gd name="connsiteY28" fmla="*/ 19154 h 2041918"/>
              <a:gd name="connsiteX29" fmla="*/ 4756727 w 4969164"/>
              <a:gd name="connsiteY29" fmla="*/ 19154 h 2041918"/>
              <a:gd name="connsiteX30" fmla="*/ 4913745 w 4969164"/>
              <a:gd name="connsiteY30" fmla="*/ 681 h 2041918"/>
              <a:gd name="connsiteX31" fmla="*/ 4969164 w 4969164"/>
              <a:gd name="connsiteY31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2004973 h 2041918"/>
              <a:gd name="connsiteX11" fmla="*/ 2179782 w 4969164"/>
              <a:gd name="connsiteY11" fmla="*/ 1995736 h 2041918"/>
              <a:gd name="connsiteX12" fmla="*/ 2198254 w 4969164"/>
              <a:gd name="connsiteY12" fmla="*/ 1644754 h 2041918"/>
              <a:gd name="connsiteX13" fmla="*/ 2272146 w 4969164"/>
              <a:gd name="connsiteY13" fmla="*/ 1275300 h 2041918"/>
              <a:gd name="connsiteX14" fmla="*/ 2272145 w 4969164"/>
              <a:gd name="connsiteY14" fmla="*/ 351664 h 2041918"/>
              <a:gd name="connsiteX15" fmla="*/ 2946400 w 4969164"/>
              <a:gd name="connsiteY15" fmla="*/ 351663 h 2041918"/>
              <a:gd name="connsiteX16" fmla="*/ 2992582 w 4969164"/>
              <a:gd name="connsiteY16" fmla="*/ 342427 h 2041918"/>
              <a:gd name="connsiteX17" fmla="*/ 3057236 w 4969164"/>
              <a:gd name="connsiteY17" fmla="*/ 333191 h 2041918"/>
              <a:gd name="connsiteX18" fmla="*/ 3094182 w 4969164"/>
              <a:gd name="connsiteY18" fmla="*/ 323954 h 2041918"/>
              <a:gd name="connsiteX19" fmla="*/ 3205018 w 4969164"/>
              <a:gd name="connsiteY19" fmla="*/ 305481 h 2041918"/>
              <a:gd name="connsiteX20" fmla="*/ 3297382 w 4969164"/>
              <a:gd name="connsiteY20" fmla="*/ 287009 h 2041918"/>
              <a:gd name="connsiteX21" fmla="*/ 3352800 w 4969164"/>
              <a:gd name="connsiteY21" fmla="*/ 259300 h 2041918"/>
              <a:gd name="connsiteX22" fmla="*/ 3389745 w 4969164"/>
              <a:gd name="connsiteY22" fmla="*/ 203881 h 2041918"/>
              <a:gd name="connsiteX23" fmla="*/ 3417455 w 4969164"/>
              <a:gd name="connsiteY23" fmla="*/ 185409 h 2041918"/>
              <a:gd name="connsiteX24" fmla="*/ 3491345 w 4969164"/>
              <a:gd name="connsiteY24" fmla="*/ 129991 h 2041918"/>
              <a:gd name="connsiteX25" fmla="*/ 3537527 w 4969164"/>
              <a:gd name="connsiteY25" fmla="*/ 111518 h 2041918"/>
              <a:gd name="connsiteX26" fmla="*/ 3620655 w 4969164"/>
              <a:gd name="connsiteY26" fmla="*/ 83809 h 2041918"/>
              <a:gd name="connsiteX27" fmla="*/ 3694545 w 4969164"/>
              <a:gd name="connsiteY27" fmla="*/ 56100 h 2041918"/>
              <a:gd name="connsiteX28" fmla="*/ 3823855 w 4969164"/>
              <a:gd name="connsiteY28" fmla="*/ 19154 h 2041918"/>
              <a:gd name="connsiteX29" fmla="*/ 4756727 w 4969164"/>
              <a:gd name="connsiteY29" fmla="*/ 19154 h 2041918"/>
              <a:gd name="connsiteX30" fmla="*/ 4913745 w 4969164"/>
              <a:gd name="connsiteY30" fmla="*/ 681 h 2041918"/>
              <a:gd name="connsiteX31" fmla="*/ 4969164 w 4969164"/>
              <a:gd name="connsiteY31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136073 w 4969164"/>
              <a:gd name="connsiteY9" fmla="*/ 2004973 h 2041918"/>
              <a:gd name="connsiteX10" fmla="*/ 2179782 w 4969164"/>
              <a:gd name="connsiteY10" fmla="*/ 1995736 h 2041918"/>
              <a:gd name="connsiteX11" fmla="*/ 2198254 w 4969164"/>
              <a:gd name="connsiteY11" fmla="*/ 1644754 h 2041918"/>
              <a:gd name="connsiteX12" fmla="*/ 2272146 w 4969164"/>
              <a:gd name="connsiteY12" fmla="*/ 1275300 h 2041918"/>
              <a:gd name="connsiteX13" fmla="*/ 2272145 w 4969164"/>
              <a:gd name="connsiteY13" fmla="*/ 351664 h 2041918"/>
              <a:gd name="connsiteX14" fmla="*/ 2946400 w 4969164"/>
              <a:gd name="connsiteY14" fmla="*/ 351663 h 2041918"/>
              <a:gd name="connsiteX15" fmla="*/ 2992582 w 4969164"/>
              <a:gd name="connsiteY15" fmla="*/ 342427 h 2041918"/>
              <a:gd name="connsiteX16" fmla="*/ 3057236 w 4969164"/>
              <a:gd name="connsiteY16" fmla="*/ 333191 h 2041918"/>
              <a:gd name="connsiteX17" fmla="*/ 3094182 w 4969164"/>
              <a:gd name="connsiteY17" fmla="*/ 323954 h 2041918"/>
              <a:gd name="connsiteX18" fmla="*/ 3205018 w 4969164"/>
              <a:gd name="connsiteY18" fmla="*/ 305481 h 2041918"/>
              <a:gd name="connsiteX19" fmla="*/ 3297382 w 4969164"/>
              <a:gd name="connsiteY19" fmla="*/ 287009 h 2041918"/>
              <a:gd name="connsiteX20" fmla="*/ 3352800 w 4969164"/>
              <a:gd name="connsiteY20" fmla="*/ 259300 h 2041918"/>
              <a:gd name="connsiteX21" fmla="*/ 3389745 w 4969164"/>
              <a:gd name="connsiteY21" fmla="*/ 203881 h 2041918"/>
              <a:gd name="connsiteX22" fmla="*/ 3417455 w 4969164"/>
              <a:gd name="connsiteY22" fmla="*/ 185409 h 2041918"/>
              <a:gd name="connsiteX23" fmla="*/ 3491345 w 4969164"/>
              <a:gd name="connsiteY23" fmla="*/ 129991 h 2041918"/>
              <a:gd name="connsiteX24" fmla="*/ 3537527 w 4969164"/>
              <a:gd name="connsiteY24" fmla="*/ 111518 h 2041918"/>
              <a:gd name="connsiteX25" fmla="*/ 3620655 w 4969164"/>
              <a:gd name="connsiteY25" fmla="*/ 83809 h 2041918"/>
              <a:gd name="connsiteX26" fmla="*/ 3694545 w 4969164"/>
              <a:gd name="connsiteY26" fmla="*/ 56100 h 2041918"/>
              <a:gd name="connsiteX27" fmla="*/ 3823855 w 4969164"/>
              <a:gd name="connsiteY27" fmla="*/ 19154 h 2041918"/>
              <a:gd name="connsiteX28" fmla="*/ 4756727 w 4969164"/>
              <a:gd name="connsiteY28" fmla="*/ 19154 h 2041918"/>
              <a:gd name="connsiteX29" fmla="*/ 4913745 w 4969164"/>
              <a:gd name="connsiteY29" fmla="*/ 681 h 2041918"/>
              <a:gd name="connsiteX30" fmla="*/ 4969164 w 4969164"/>
              <a:gd name="connsiteY30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840509 w 4969164"/>
              <a:gd name="connsiteY7" fmla="*/ 2014209 h 2041918"/>
              <a:gd name="connsiteX8" fmla="*/ 1136073 w 4969164"/>
              <a:gd name="connsiteY8" fmla="*/ 2004973 h 2041918"/>
              <a:gd name="connsiteX9" fmla="*/ 2179782 w 4969164"/>
              <a:gd name="connsiteY9" fmla="*/ 1995736 h 2041918"/>
              <a:gd name="connsiteX10" fmla="*/ 2198254 w 4969164"/>
              <a:gd name="connsiteY10" fmla="*/ 1644754 h 2041918"/>
              <a:gd name="connsiteX11" fmla="*/ 2272146 w 4969164"/>
              <a:gd name="connsiteY11" fmla="*/ 1275300 h 2041918"/>
              <a:gd name="connsiteX12" fmla="*/ 2272145 w 4969164"/>
              <a:gd name="connsiteY12" fmla="*/ 351664 h 2041918"/>
              <a:gd name="connsiteX13" fmla="*/ 2946400 w 4969164"/>
              <a:gd name="connsiteY13" fmla="*/ 351663 h 2041918"/>
              <a:gd name="connsiteX14" fmla="*/ 2992582 w 4969164"/>
              <a:gd name="connsiteY14" fmla="*/ 342427 h 2041918"/>
              <a:gd name="connsiteX15" fmla="*/ 3057236 w 4969164"/>
              <a:gd name="connsiteY15" fmla="*/ 333191 h 2041918"/>
              <a:gd name="connsiteX16" fmla="*/ 3094182 w 4969164"/>
              <a:gd name="connsiteY16" fmla="*/ 323954 h 2041918"/>
              <a:gd name="connsiteX17" fmla="*/ 3205018 w 4969164"/>
              <a:gd name="connsiteY17" fmla="*/ 305481 h 2041918"/>
              <a:gd name="connsiteX18" fmla="*/ 3297382 w 4969164"/>
              <a:gd name="connsiteY18" fmla="*/ 287009 h 2041918"/>
              <a:gd name="connsiteX19" fmla="*/ 3352800 w 4969164"/>
              <a:gd name="connsiteY19" fmla="*/ 259300 h 2041918"/>
              <a:gd name="connsiteX20" fmla="*/ 3389745 w 4969164"/>
              <a:gd name="connsiteY20" fmla="*/ 203881 h 2041918"/>
              <a:gd name="connsiteX21" fmla="*/ 3417455 w 4969164"/>
              <a:gd name="connsiteY21" fmla="*/ 185409 h 2041918"/>
              <a:gd name="connsiteX22" fmla="*/ 3491345 w 4969164"/>
              <a:gd name="connsiteY22" fmla="*/ 129991 h 2041918"/>
              <a:gd name="connsiteX23" fmla="*/ 3537527 w 4969164"/>
              <a:gd name="connsiteY23" fmla="*/ 111518 h 2041918"/>
              <a:gd name="connsiteX24" fmla="*/ 3620655 w 4969164"/>
              <a:gd name="connsiteY24" fmla="*/ 83809 h 2041918"/>
              <a:gd name="connsiteX25" fmla="*/ 3694545 w 4969164"/>
              <a:gd name="connsiteY25" fmla="*/ 56100 h 2041918"/>
              <a:gd name="connsiteX26" fmla="*/ 3823855 w 4969164"/>
              <a:gd name="connsiteY26" fmla="*/ 19154 h 2041918"/>
              <a:gd name="connsiteX27" fmla="*/ 4756727 w 4969164"/>
              <a:gd name="connsiteY27" fmla="*/ 19154 h 2041918"/>
              <a:gd name="connsiteX28" fmla="*/ 4913745 w 4969164"/>
              <a:gd name="connsiteY28" fmla="*/ 681 h 2041918"/>
              <a:gd name="connsiteX29" fmla="*/ 4969164 w 4969164"/>
              <a:gd name="connsiteY29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840509 w 4969164"/>
              <a:gd name="connsiteY6" fmla="*/ 2014209 h 2041918"/>
              <a:gd name="connsiteX7" fmla="*/ 1136073 w 4969164"/>
              <a:gd name="connsiteY7" fmla="*/ 2004973 h 2041918"/>
              <a:gd name="connsiteX8" fmla="*/ 2179782 w 4969164"/>
              <a:gd name="connsiteY8" fmla="*/ 1995736 h 2041918"/>
              <a:gd name="connsiteX9" fmla="*/ 2198254 w 4969164"/>
              <a:gd name="connsiteY9" fmla="*/ 1644754 h 2041918"/>
              <a:gd name="connsiteX10" fmla="*/ 2272146 w 4969164"/>
              <a:gd name="connsiteY10" fmla="*/ 1275300 h 2041918"/>
              <a:gd name="connsiteX11" fmla="*/ 2272145 w 4969164"/>
              <a:gd name="connsiteY11" fmla="*/ 351664 h 2041918"/>
              <a:gd name="connsiteX12" fmla="*/ 2946400 w 4969164"/>
              <a:gd name="connsiteY12" fmla="*/ 351663 h 2041918"/>
              <a:gd name="connsiteX13" fmla="*/ 2992582 w 4969164"/>
              <a:gd name="connsiteY13" fmla="*/ 342427 h 2041918"/>
              <a:gd name="connsiteX14" fmla="*/ 3057236 w 4969164"/>
              <a:gd name="connsiteY14" fmla="*/ 333191 h 2041918"/>
              <a:gd name="connsiteX15" fmla="*/ 3094182 w 4969164"/>
              <a:gd name="connsiteY15" fmla="*/ 323954 h 2041918"/>
              <a:gd name="connsiteX16" fmla="*/ 3205018 w 4969164"/>
              <a:gd name="connsiteY16" fmla="*/ 305481 h 2041918"/>
              <a:gd name="connsiteX17" fmla="*/ 3297382 w 4969164"/>
              <a:gd name="connsiteY17" fmla="*/ 287009 h 2041918"/>
              <a:gd name="connsiteX18" fmla="*/ 3352800 w 4969164"/>
              <a:gd name="connsiteY18" fmla="*/ 259300 h 2041918"/>
              <a:gd name="connsiteX19" fmla="*/ 3389745 w 4969164"/>
              <a:gd name="connsiteY19" fmla="*/ 203881 h 2041918"/>
              <a:gd name="connsiteX20" fmla="*/ 3417455 w 4969164"/>
              <a:gd name="connsiteY20" fmla="*/ 185409 h 2041918"/>
              <a:gd name="connsiteX21" fmla="*/ 3491345 w 4969164"/>
              <a:gd name="connsiteY21" fmla="*/ 129991 h 2041918"/>
              <a:gd name="connsiteX22" fmla="*/ 3537527 w 4969164"/>
              <a:gd name="connsiteY22" fmla="*/ 111518 h 2041918"/>
              <a:gd name="connsiteX23" fmla="*/ 3620655 w 4969164"/>
              <a:gd name="connsiteY23" fmla="*/ 83809 h 2041918"/>
              <a:gd name="connsiteX24" fmla="*/ 3694545 w 4969164"/>
              <a:gd name="connsiteY24" fmla="*/ 56100 h 2041918"/>
              <a:gd name="connsiteX25" fmla="*/ 3823855 w 4969164"/>
              <a:gd name="connsiteY25" fmla="*/ 19154 h 2041918"/>
              <a:gd name="connsiteX26" fmla="*/ 4756727 w 4969164"/>
              <a:gd name="connsiteY26" fmla="*/ 19154 h 2041918"/>
              <a:gd name="connsiteX27" fmla="*/ 4913745 w 4969164"/>
              <a:gd name="connsiteY27" fmla="*/ 681 h 2041918"/>
              <a:gd name="connsiteX28" fmla="*/ 4969164 w 4969164"/>
              <a:gd name="connsiteY28" fmla="*/ 681 h 2041918"/>
              <a:gd name="connsiteX0" fmla="*/ 0 w 4969164"/>
              <a:gd name="connsiteY0" fmla="*/ 1774063 h 2043434"/>
              <a:gd name="connsiteX1" fmla="*/ 489527 w 4969164"/>
              <a:gd name="connsiteY1" fmla="*/ 1774063 h 2043434"/>
              <a:gd name="connsiteX2" fmla="*/ 508000 w 4969164"/>
              <a:gd name="connsiteY2" fmla="*/ 1801772 h 2043434"/>
              <a:gd name="connsiteX3" fmla="*/ 517236 w 4969164"/>
              <a:gd name="connsiteY3" fmla="*/ 1829481 h 2043434"/>
              <a:gd name="connsiteX4" fmla="*/ 526473 w 4969164"/>
              <a:gd name="connsiteY4" fmla="*/ 2032681 h 2043434"/>
              <a:gd name="connsiteX5" fmla="*/ 840509 w 4969164"/>
              <a:gd name="connsiteY5" fmla="*/ 2014209 h 2043434"/>
              <a:gd name="connsiteX6" fmla="*/ 1136073 w 4969164"/>
              <a:gd name="connsiteY6" fmla="*/ 2004973 h 2043434"/>
              <a:gd name="connsiteX7" fmla="*/ 2179782 w 4969164"/>
              <a:gd name="connsiteY7" fmla="*/ 1995736 h 2043434"/>
              <a:gd name="connsiteX8" fmla="*/ 2198254 w 4969164"/>
              <a:gd name="connsiteY8" fmla="*/ 1644754 h 2043434"/>
              <a:gd name="connsiteX9" fmla="*/ 2272146 w 4969164"/>
              <a:gd name="connsiteY9" fmla="*/ 1275300 h 2043434"/>
              <a:gd name="connsiteX10" fmla="*/ 2272145 w 4969164"/>
              <a:gd name="connsiteY10" fmla="*/ 351664 h 2043434"/>
              <a:gd name="connsiteX11" fmla="*/ 2946400 w 4969164"/>
              <a:gd name="connsiteY11" fmla="*/ 351663 h 2043434"/>
              <a:gd name="connsiteX12" fmla="*/ 2992582 w 4969164"/>
              <a:gd name="connsiteY12" fmla="*/ 342427 h 2043434"/>
              <a:gd name="connsiteX13" fmla="*/ 3057236 w 4969164"/>
              <a:gd name="connsiteY13" fmla="*/ 333191 h 2043434"/>
              <a:gd name="connsiteX14" fmla="*/ 3094182 w 4969164"/>
              <a:gd name="connsiteY14" fmla="*/ 323954 h 2043434"/>
              <a:gd name="connsiteX15" fmla="*/ 3205018 w 4969164"/>
              <a:gd name="connsiteY15" fmla="*/ 305481 h 2043434"/>
              <a:gd name="connsiteX16" fmla="*/ 3297382 w 4969164"/>
              <a:gd name="connsiteY16" fmla="*/ 287009 h 2043434"/>
              <a:gd name="connsiteX17" fmla="*/ 3352800 w 4969164"/>
              <a:gd name="connsiteY17" fmla="*/ 259300 h 2043434"/>
              <a:gd name="connsiteX18" fmla="*/ 3389745 w 4969164"/>
              <a:gd name="connsiteY18" fmla="*/ 203881 h 2043434"/>
              <a:gd name="connsiteX19" fmla="*/ 3417455 w 4969164"/>
              <a:gd name="connsiteY19" fmla="*/ 185409 h 2043434"/>
              <a:gd name="connsiteX20" fmla="*/ 3491345 w 4969164"/>
              <a:gd name="connsiteY20" fmla="*/ 129991 h 2043434"/>
              <a:gd name="connsiteX21" fmla="*/ 3537527 w 4969164"/>
              <a:gd name="connsiteY21" fmla="*/ 111518 h 2043434"/>
              <a:gd name="connsiteX22" fmla="*/ 3620655 w 4969164"/>
              <a:gd name="connsiteY22" fmla="*/ 83809 h 2043434"/>
              <a:gd name="connsiteX23" fmla="*/ 3694545 w 4969164"/>
              <a:gd name="connsiteY23" fmla="*/ 56100 h 2043434"/>
              <a:gd name="connsiteX24" fmla="*/ 3823855 w 4969164"/>
              <a:gd name="connsiteY24" fmla="*/ 19154 h 2043434"/>
              <a:gd name="connsiteX25" fmla="*/ 4756727 w 4969164"/>
              <a:gd name="connsiteY25" fmla="*/ 19154 h 2043434"/>
              <a:gd name="connsiteX26" fmla="*/ 4913745 w 4969164"/>
              <a:gd name="connsiteY26" fmla="*/ 681 h 2043434"/>
              <a:gd name="connsiteX27" fmla="*/ 4969164 w 4969164"/>
              <a:gd name="connsiteY27" fmla="*/ 681 h 2043434"/>
              <a:gd name="connsiteX0" fmla="*/ 0 w 4969164"/>
              <a:gd name="connsiteY0" fmla="*/ 1774063 h 2045400"/>
              <a:gd name="connsiteX1" fmla="*/ 489527 w 4969164"/>
              <a:gd name="connsiteY1" fmla="*/ 1774063 h 2045400"/>
              <a:gd name="connsiteX2" fmla="*/ 508000 w 4969164"/>
              <a:gd name="connsiteY2" fmla="*/ 1801772 h 2045400"/>
              <a:gd name="connsiteX3" fmla="*/ 526473 w 4969164"/>
              <a:gd name="connsiteY3" fmla="*/ 2032681 h 2045400"/>
              <a:gd name="connsiteX4" fmla="*/ 840509 w 4969164"/>
              <a:gd name="connsiteY4" fmla="*/ 2014209 h 2045400"/>
              <a:gd name="connsiteX5" fmla="*/ 1136073 w 4969164"/>
              <a:gd name="connsiteY5" fmla="*/ 2004973 h 2045400"/>
              <a:gd name="connsiteX6" fmla="*/ 2179782 w 4969164"/>
              <a:gd name="connsiteY6" fmla="*/ 1995736 h 2045400"/>
              <a:gd name="connsiteX7" fmla="*/ 2198254 w 4969164"/>
              <a:gd name="connsiteY7" fmla="*/ 1644754 h 2045400"/>
              <a:gd name="connsiteX8" fmla="*/ 2272146 w 4969164"/>
              <a:gd name="connsiteY8" fmla="*/ 1275300 h 2045400"/>
              <a:gd name="connsiteX9" fmla="*/ 2272145 w 4969164"/>
              <a:gd name="connsiteY9" fmla="*/ 351664 h 2045400"/>
              <a:gd name="connsiteX10" fmla="*/ 2946400 w 4969164"/>
              <a:gd name="connsiteY10" fmla="*/ 351663 h 2045400"/>
              <a:gd name="connsiteX11" fmla="*/ 2992582 w 4969164"/>
              <a:gd name="connsiteY11" fmla="*/ 342427 h 2045400"/>
              <a:gd name="connsiteX12" fmla="*/ 3057236 w 4969164"/>
              <a:gd name="connsiteY12" fmla="*/ 333191 h 2045400"/>
              <a:gd name="connsiteX13" fmla="*/ 3094182 w 4969164"/>
              <a:gd name="connsiteY13" fmla="*/ 323954 h 2045400"/>
              <a:gd name="connsiteX14" fmla="*/ 3205018 w 4969164"/>
              <a:gd name="connsiteY14" fmla="*/ 305481 h 2045400"/>
              <a:gd name="connsiteX15" fmla="*/ 3297382 w 4969164"/>
              <a:gd name="connsiteY15" fmla="*/ 287009 h 2045400"/>
              <a:gd name="connsiteX16" fmla="*/ 3352800 w 4969164"/>
              <a:gd name="connsiteY16" fmla="*/ 259300 h 2045400"/>
              <a:gd name="connsiteX17" fmla="*/ 3389745 w 4969164"/>
              <a:gd name="connsiteY17" fmla="*/ 203881 h 2045400"/>
              <a:gd name="connsiteX18" fmla="*/ 3417455 w 4969164"/>
              <a:gd name="connsiteY18" fmla="*/ 185409 h 2045400"/>
              <a:gd name="connsiteX19" fmla="*/ 3491345 w 4969164"/>
              <a:gd name="connsiteY19" fmla="*/ 129991 h 2045400"/>
              <a:gd name="connsiteX20" fmla="*/ 3537527 w 4969164"/>
              <a:gd name="connsiteY20" fmla="*/ 111518 h 2045400"/>
              <a:gd name="connsiteX21" fmla="*/ 3620655 w 4969164"/>
              <a:gd name="connsiteY21" fmla="*/ 83809 h 2045400"/>
              <a:gd name="connsiteX22" fmla="*/ 3694545 w 4969164"/>
              <a:gd name="connsiteY22" fmla="*/ 56100 h 2045400"/>
              <a:gd name="connsiteX23" fmla="*/ 3823855 w 4969164"/>
              <a:gd name="connsiteY23" fmla="*/ 19154 h 2045400"/>
              <a:gd name="connsiteX24" fmla="*/ 4756727 w 4969164"/>
              <a:gd name="connsiteY24" fmla="*/ 19154 h 2045400"/>
              <a:gd name="connsiteX25" fmla="*/ 4913745 w 4969164"/>
              <a:gd name="connsiteY25" fmla="*/ 681 h 2045400"/>
              <a:gd name="connsiteX26" fmla="*/ 4969164 w 4969164"/>
              <a:gd name="connsiteY2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057236 w 4969164"/>
              <a:gd name="connsiteY10" fmla="*/ 333191 h 2045400"/>
              <a:gd name="connsiteX11" fmla="*/ 3094182 w 4969164"/>
              <a:gd name="connsiteY11" fmla="*/ 323954 h 2045400"/>
              <a:gd name="connsiteX12" fmla="*/ 3205018 w 4969164"/>
              <a:gd name="connsiteY12" fmla="*/ 305481 h 2045400"/>
              <a:gd name="connsiteX13" fmla="*/ 3297382 w 4969164"/>
              <a:gd name="connsiteY13" fmla="*/ 287009 h 2045400"/>
              <a:gd name="connsiteX14" fmla="*/ 3352800 w 4969164"/>
              <a:gd name="connsiteY14" fmla="*/ 259300 h 2045400"/>
              <a:gd name="connsiteX15" fmla="*/ 3389745 w 4969164"/>
              <a:gd name="connsiteY15" fmla="*/ 203881 h 2045400"/>
              <a:gd name="connsiteX16" fmla="*/ 3417455 w 4969164"/>
              <a:gd name="connsiteY16" fmla="*/ 185409 h 2045400"/>
              <a:gd name="connsiteX17" fmla="*/ 3491345 w 4969164"/>
              <a:gd name="connsiteY17" fmla="*/ 129991 h 2045400"/>
              <a:gd name="connsiteX18" fmla="*/ 3537527 w 4969164"/>
              <a:gd name="connsiteY18" fmla="*/ 111518 h 2045400"/>
              <a:gd name="connsiteX19" fmla="*/ 3620655 w 4969164"/>
              <a:gd name="connsiteY19" fmla="*/ 83809 h 2045400"/>
              <a:gd name="connsiteX20" fmla="*/ 3694545 w 4969164"/>
              <a:gd name="connsiteY20" fmla="*/ 56100 h 2045400"/>
              <a:gd name="connsiteX21" fmla="*/ 3823855 w 4969164"/>
              <a:gd name="connsiteY21" fmla="*/ 19154 h 2045400"/>
              <a:gd name="connsiteX22" fmla="*/ 4756727 w 4969164"/>
              <a:gd name="connsiteY22" fmla="*/ 19154 h 2045400"/>
              <a:gd name="connsiteX23" fmla="*/ 4913745 w 4969164"/>
              <a:gd name="connsiteY23" fmla="*/ 681 h 2045400"/>
              <a:gd name="connsiteX24" fmla="*/ 4969164 w 4969164"/>
              <a:gd name="connsiteY24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094182 w 4969164"/>
              <a:gd name="connsiteY10" fmla="*/ 323954 h 2045400"/>
              <a:gd name="connsiteX11" fmla="*/ 3205018 w 4969164"/>
              <a:gd name="connsiteY11" fmla="*/ 305481 h 2045400"/>
              <a:gd name="connsiteX12" fmla="*/ 3297382 w 4969164"/>
              <a:gd name="connsiteY12" fmla="*/ 287009 h 2045400"/>
              <a:gd name="connsiteX13" fmla="*/ 3352800 w 4969164"/>
              <a:gd name="connsiteY13" fmla="*/ 259300 h 2045400"/>
              <a:gd name="connsiteX14" fmla="*/ 3389745 w 4969164"/>
              <a:gd name="connsiteY14" fmla="*/ 203881 h 2045400"/>
              <a:gd name="connsiteX15" fmla="*/ 3417455 w 4969164"/>
              <a:gd name="connsiteY15" fmla="*/ 185409 h 2045400"/>
              <a:gd name="connsiteX16" fmla="*/ 3491345 w 4969164"/>
              <a:gd name="connsiteY16" fmla="*/ 129991 h 2045400"/>
              <a:gd name="connsiteX17" fmla="*/ 3537527 w 4969164"/>
              <a:gd name="connsiteY17" fmla="*/ 111518 h 2045400"/>
              <a:gd name="connsiteX18" fmla="*/ 3620655 w 4969164"/>
              <a:gd name="connsiteY18" fmla="*/ 83809 h 2045400"/>
              <a:gd name="connsiteX19" fmla="*/ 3694545 w 4969164"/>
              <a:gd name="connsiteY19" fmla="*/ 56100 h 2045400"/>
              <a:gd name="connsiteX20" fmla="*/ 3823855 w 4969164"/>
              <a:gd name="connsiteY20" fmla="*/ 19154 h 2045400"/>
              <a:gd name="connsiteX21" fmla="*/ 4756727 w 4969164"/>
              <a:gd name="connsiteY21" fmla="*/ 19154 h 2045400"/>
              <a:gd name="connsiteX22" fmla="*/ 4913745 w 4969164"/>
              <a:gd name="connsiteY22" fmla="*/ 681 h 2045400"/>
              <a:gd name="connsiteX23" fmla="*/ 4969164 w 4969164"/>
              <a:gd name="connsiteY23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05018 w 4969164"/>
              <a:gd name="connsiteY10" fmla="*/ 305481 h 2045400"/>
              <a:gd name="connsiteX11" fmla="*/ 3297382 w 4969164"/>
              <a:gd name="connsiteY11" fmla="*/ 287009 h 2045400"/>
              <a:gd name="connsiteX12" fmla="*/ 3352800 w 4969164"/>
              <a:gd name="connsiteY12" fmla="*/ 259300 h 2045400"/>
              <a:gd name="connsiteX13" fmla="*/ 3389745 w 4969164"/>
              <a:gd name="connsiteY13" fmla="*/ 203881 h 2045400"/>
              <a:gd name="connsiteX14" fmla="*/ 3417455 w 4969164"/>
              <a:gd name="connsiteY14" fmla="*/ 185409 h 2045400"/>
              <a:gd name="connsiteX15" fmla="*/ 3491345 w 4969164"/>
              <a:gd name="connsiteY15" fmla="*/ 129991 h 2045400"/>
              <a:gd name="connsiteX16" fmla="*/ 3537527 w 4969164"/>
              <a:gd name="connsiteY16" fmla="*/ 111518 h 2045400"/>
              <a:gd name="connsiteX17" fmla="*/ 3620655 w 4969164"/>
              <a:gd name="connsiteY17" fmla="*/ 83809 h 2045400"/>
              <a:gd name="connsiteX18" fmla="*/ 3694545 w 4969164"/>
              <a:gd name="connsiteY18" fmla="*/ 56100 h 2045400"/>
              <a:gd name="connsiteX19" fmla="*/ 3823855 w 4969164"/>
              <a:gd name="connsiteY19" fmla="*/ 19154 h 2045400"/>
              <a:gd name="connsiteX20" fmla="*/ 4756727 w 4969164"/>
              <a:gd name="connsiteY20" fmla="*/ 19154 h 2045400"/>
              <a:gd name="connsiteX21" fmla="*/ 4913745 w 4969164"/>
              <a:gd name="connsiteY21" fmla="*/ 681 h 2045400"/>
              <a:gd name="connsiteX22" fmla="*/ 4969164 w 4969164"/>
              <a:gd name="connsiteY22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352800 w 4969164"/>
              <a:gd name="connsiteY11" fmla="*/ 259300 h 2045400"/>
              <a:gd name="connsiteX12" fmla="*/ 3389745 w 4969164"/>
              <a:gd name="connsiteY12" fmla="*/ 203881 h 2045400"/>
              <a:gd name="connsiteX13" fmla="*/ 3417455 w 4969164"/>
              <a:gd name="connsiteY13" fmla="*/ 185409 h 2045400"/>
              <a:gd name="connsiteX14" fmla="*/ 3491345 w 4969164"/>
              <a:gd name="connsiteY14" fmla="*/ 129991 h 2045400"/>
              <a:gd name="connsiteX15" fmla="*/ 3537527 w 4969164"/>
              <a:gd name="connsiteY15" fmla="*/ 111518 h 2045400"/>
              <a:gd name="connsiteX16" fmla="*/ 3620655 w 4969164"/>
              <a:gd name="connsiteY16" fmla="*/ 83809 h 2045400"/>
              <a:gd name="connsiteX17" fmla="*/ 3694545 w 4969164"/>
              <a:gd name="connsiteY17" fmla="*/ 56100 h 2045400"/>
              <a:gd name="connsiteX18" fmla="*/ 3823855 w 4969164"/>
              <a:gd name="connsiteY18" fmla="*/ 19154 h 2045400"/>
              <a:gd name="connsiteX19" fmla="*/ 4756727 w 4969164"/>
              <a:gd name="connsiteY19" fmla="*/ 19154 h 2045400"/>
              <a:gd name="connsiteX20" fmla="*/ 4913745 w 4969164"/>
              <a:gd name="connsiteY20" fmla="*/ 681 h 2045400"/>
              <a:gd name="connsiteX21" fmla="*/ 4969164 w 4969164"/>
              <a:gd name="connsiteY21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389745 w 4969164"/>
              <a:gd name="connsiteY11" fmla="*/ 203881 h 2045400"/>
              <a:gd name="connsiteX12" fmla="*/ 3417455 w 4969164"/>
              <a:gd name="connsiteY12" fmla="*/ 185409 h 2045400"/>
              <a:gd name="connsiteX13" fmla="*/ 3491345 w 4969164"/>
              <a:gd name="connsiteY13" fmla="*/ 129991 h 2045400"/>
              <a:gd name="connsiteX14" fmla="*/ 3537527 w 4969164"/>
              <a:gd name="connsiteY14" fmla="*/ 111518 h 2045400"/>
              <a:gd name="connsiteX15" fmla="*/ 3620655 w 4969164"/>
              <a:gd name="connsiteY15" fmla="*/ 83809 h 2045400"/>
              <a:gd name="connsiteX16" fmla="*/ 3694545 w 4969164"/>
              <a:gd name="connsiteY16" fmla="*/ 56100 h 2045400"/>
              <a:gd name="connsiteX17" fmla="*/ 3823855 w 4969164"/>
              <a:gd name="connsiteY17" fmla="*/ 19154 h 2045400"/>
              <a:gd name="connsiteX18" fmla="*/ 4756727 w 4969164"/>
              <a:gd name="connsiteY18" fmla="*/ 19154 h 2045400"/>
              <a:gd name="connsiteX19" fmla="*/ 4913745 w 4969164"/>
              <a:gd name="connsiteY19" fmla="*/ 681 h 2045400"/>
              <a:gd name="connsiteX20" fmla="*/ 4969164 w 4969164"/>
              <a:gd name="connsiteY20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389745 w 4969164"/>
              <a:gd name="connsiteY11" fmla="*/ 203881 h 2045400"/>
              <a:gd name="connsiteX12" fmla="*/ 3491345 w 4969164"/>
              <a:gd name="connsiteY12" fmla="*/ 129991 h 2045400"/>
              <a:gd name="connsiteX13" fmla="*/ 3537527 w 4969164"/>
              <a:gd name="connsiteY13" fmla="*/ 111518 h 2045400"/>
              <a:gd name="connsiteX14" fmla="*/ 3620655 w 4969164"/>
              <a:gd name="connsiteY14" fmla="*/ 83809 h 2045400"/>
              <a:gd name="connsiteX15" fmla="*/ 3694545 w 4969164"/>
              <a:gd name="connsiteY15" fmla="*/ 56100 h 2045400"/>
              <a:gd name="connsiteX16" fmla="*/ 3823855 w 4969164"/>
              <a:gd name="connsiteY16" fmla="*/ 19154 h 2045400"/>
              <a:gd name="connsiteX17" fmla="*/ 4756727 w 4969164"/>
              <a:gd name="connsiteY17" fmla="*/ 19154 h 2045400"/>
              <a:gd name="connsiteX18" fmla="*/ 4913745 w 4969164"/>
              <a:gd name="connsiteY18" fmla="*/ 681 h 2045400"/>
              <a:gd name="connsiteX19" fmla="*/ 4969164 w 4969164"/>
              <a:gd name="connsiteY19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93045 h 2045400"/>
              <a:gd name="connsiteX12" fmla="*/ 3491345 w 4969164"/>
              <a:gd name="connsiteY12" fmla="*/ 129991 h 2045400"/>
              <a:gd name="connsiteX13" fmla="*/ 3537527 w 4969164"/>
              <a:gd name="connsiteY13" fmla="*/ 111518 h 2045400"/>
              <a:gd name="connsiteX14" fmla="*/ 3620655 w 4969164"/>
              <a:gd name="connsiteY14" fmla="*/ 83809 h 2045400"/>
              <a:gd name="connsiteX15" fmla="*/ 3694545 w 4969164"/>
              <a:gd name="connsiteY15" fmla="*/ 56100 h 2045400"/>
              <a:gd name="connsiteX16" fmla="*/ 3823855 w 4969164"/>
              <a:gd name="connsiteY16" fmla="*/ 19154 h 2045400"/>
              <a:gd name="connsiteX17" fmla="*/ 4756727 w 4969164"/>
              <a:gd name="connsiteY17" fmla="*/ 19154 h 2045400"/>
              <a:gd name="connsiteX18" fmla="*/ 4913745 w 4969164"/>
              <a:gd name="connsiteY18" fmla="*/ 681 h 2045400"/>
              <a:gd name="connsiteX19" fmla="*/ 4969164 w 4969164"/>
              <a:gd name="connsiteY19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91345 w 4969164"/>
              <a:gd name="connsiteY12" fmla="*/ 129991 h 2045400"/>
              <a:gd name="connsiteX13" fmla="*/ 3537527 w 4969164"/>
              <a:gd name="connsiteY13" fmla="*/ 111518 h 2045400"/>
              <a:gd name="connsiteX14" fmla="*/ 3620655 w 4969164"/>
              <a:gd name="connsiteY14" fmla="*/ 83809 h 2045400"/>
              <a:gd name="connsiteX15" fmla="*/ 3694545 w 4969164"/>
              <a:gd name="connsiteY15" fmla="*/ 56100 h 2045400"/>
              <a:gd name="connsiteX16" fmla="*/ 3823855 w 4969164"/>
              <a:gd name="connsiteY16" fmla="*/ 19154 h 2045400"/>
              <a:gd name="connsiteX17" fmla="*/ 4756727 w 4969164"/>
              <a:gd name="connsiteY17" fmla="*/ 19154 h 2045400"/>
              <a:gd name="connsiteX18" fmla="*/ 4913745 w 4969164"/>
              <a:gd name="connsiteY18" fmla="*/ 681 h 2045400"/>
              <a:gd name="connsiteX19" fmla="*/ 4969164 w 4969164"/>
              <a:gd name="connsiteY19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537527 w 4969164"/>
              <a:gd name="connsiteY13" fmla="*/ 111518 h 2045400"/>
              <a:gd name="connsiteX14" fmla="*/ 3620655 w 4969164"/>
              <a:gd name="connsiteY14" fmla="*/ 83809 h 2045400"/>
              <a:gd name="connsiteX15" fmla="*/ 3694545 w 4969164"/>
              <a:gd name="connsiteY15" fmla="*/ 56100 h 2045400"/>
              <a:gd name="connsiteX16" fmla="*/ 3823855 w 4969164"/>
              <a:gd name="connsiteY16" fmla="*/ 19154 h 2045400"/>
              <a:gd name="connsiteX17" fmla="*/ 4756727 w 4969164"/>
              <a:gd name="connsiteY17" fmla="*/ 19154 h 2045400"/>
              <a:gd name="connsiteX18" fmla="*/ 4913745 w 4969164"/>
              <a:gd name="connsiteY18" fmla="*/ 681 h 2045400"/>
              <a:gd name="connsiteX19" fmla="*/ 4969164 w 4969164"/>
              <a:gd name="connsiteY19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620655 w 4969164"/>
              <a:gd name="connsiteY13" fmla="*/ 83809 h 2045400"/>
              <a:gd name="connsiteX14" fmla="*/ 3694545 w 4969164"/>
              <a:gd name="connsiteY14" fmla="*/ 56100 h 2045400"/>
              <a:gd name="connsiteX15" fmla="*/ 3823855 w 4969164"/>
              <a:gd name="connsiteY15" fmla="*/ 19154 h 2045400"/>
              <a:gd name="connsiteX16" fmla="*/ 4756727 w 4969164"/>
              <a:gd name="connsiteY16" fmla="*/ 19154 h 2045400"/>
              <a:gd name="connsiteX17" fmla="*/ 4913745 w 4969164"/>
              <a:gd name="connsiteY17" fmla="*/ 681 h 2045400"/>
              <a:gd name="connsiteX18" fmla="*/ 4969164 w 4969164"/>
              <a:gd name="connsiteY18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620655 w 4969164"/>
              <a:gd name="connsiteY13" fmla="*/ 83809 h 2045400"/>
              <a:gd name="connsiteX14" fmla="*/ 3694545 w 4969164"/>
              <a:gd name="connsiteY14" fmla="*/ 56100 h 2045400"/>
              <a:gd name="connsiteX15" fmla="*/ 3860801 w 4969164"/>
              <a:gd name="connsiteY15" fmla="*/ 93045 h 2045400"/>
              <a:gd name="connsiteX16" fmla="*/ 4756727 w 4969164"/>
              <a:gd name="connsiteY16" fmla="*/ 19154 h 2045400"/>
              <a:gd name="connsiteX17" fmla="*/ 4913745 w 4969164"/>
              <a:gd name="connsiteY17" fmla="*/ 681 h 2045400"/>
              <a:gd name="connsiteX18" fmla="*/ 4969164 w 4969164"/>
              <a:gd name="connsiteY18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620655 w 4969164"/>
              <a:gd name="connsiteY13" fmla="*/ 83809 h 2045400"/>
              <a:gd name="connsiteX14" fmla="*/ 3860801 w 4969164"/>
              <a:gd name="connsiteY14" fmla="*/ 93045 h 2045400"/>
              <a:gd name="connsiteX15" fmla="*/ 4756727 w 4969164"/>
              <a:gd name="connsiteY15" fmla="*/ 19154 h 2045400"/>
              <a:gd name="connsiteX16" fmla="*/ 4913745 w 4969164"/>
              <a:gd name="connsiteY16" fmla="*/ 681 h 2045400"/>
              <a:gd name="connsiteX17" fmla="*/ 4969164 w 4969164"/>
              <a:gd name="connsiteY17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32681"/>
              <a:gd name="connsiteX1" fmla="*/ 508000 w 4969164"/>
              <a:gd name="connsiteY1" fmla="*/ 1801772 h 2032681"/>
              <a:gd name="connsiteX2" fmla="*/ 526473 w 4969164"/>
              <a:gd name="connsiteY2" fmla="*/ 2032681 h 2032681"/>
              <a:gd name="connsiteX3" fmla="*/ 840509 w 4969164"/>
              <a:gd name="connsiteY3" fmla="*/ 2014209 h 2032681"/>
              <a:gd name="connsiteX4" fmla="*/ 1136073 w 4969164"/>
              <a:gd name="connsiteY4" fmla="*/ 2004973 h 2032681"/>
              <a:gd name="connsiteX5" fmla="*/ 2179782 w 4969164"/>
              <a:gd name="connsiteY5" fmla="*/ 1995736 h 2032681"/>
              <a:gd name="connsiteX6" fmla="*/ 2198254 w 4969164"/>
              <a:gd name="connsiteY6" fmla="*/ 1644754 h 2032681"/>
              <a:gd name="connsiteX7" fmla="*/ 2272146 w 4969164"/>
              <a:gd name="connsiteY7" fmla="*/ 1275300 h 2032681"/>
              <a:gd name="connsiteX8" fmla="*/ 2272145 w 4969164"/>
              <a:gd name="connsiteY8" fmla="*/ 351664 h 2032681"/>
              <a:gd name="connsiteX9" fmla="*/ 2946400 w 4969164"/>
              <a:gd name="connsiteY9" fmla="*/ 351663 h 2032681"/>
              <a:gd name="connsiteX10" fmla="*/ 3297382 w 4969164"/>
              <a:gd name="connsiteY10" fmla="*/ 287009 h 2032681"/>
              <a:gd name="connsiteX11" fmla="*/ 3408218 w 4969164"/>
              <a:gd name="connsiteY11" fmla="*/ 268536 h 2032681"/>
              <a:gd name="connsiteX12" fmla="*/ 3417454 w 4969164"/>
              <a:gd name="connsiteY12" fmla="*/ 102281 h 2032681"/>
              <a:gd name="connsiteX13" fmla="*/ 3860801 w 4969164"/>
              <a:gd name="connsiteY13" fmla="*/ 93045 h 2032681"/>
              <a:gd name="connsiteX14" fmla="*/ 4756727 w 4969164"/>
              <a:gd name="connsiteY14" fmla="*/ 19154 h 2032681"/>
              <a:gd name="connsiteX15" fmla="*/ 4913745 w 4969164"/>
              <a:gd name="connsiteY15" fmla="*/ 681 h 2032681"/>
              <a:gd name="connsiteX16" fmla="*/ 4969164 w 4969164"/>
              <a:gd name="connsiteY16" fmla="*/ 681 h 2032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969164" h="2032681">
                <a:moveTo>
                  <a:pt x="0" y="1774063"/>
                </a:moveTo>
                <a:lnTo>
                  <a:pt x="508000" y="1801772"/>
                </a:lnTo>
                <a:cubicBezTo>
                  <a:pt x="499931" y="1964050"/>
                  <a:pt x="517236" y="1917226"/>
                  <a:pt x="526473" y="2032681"/>
                </a:cubicBezTo>
                <a:lnTo>
                  <a:pt x="840509" y="2014209"/>
                </a:lnTo>
                <a:cubicBezTo>
                  <a:pt x="906703" y="2011130"/>
                  <a:pt x="912861" y="2008052"/>
                  <a:pt x="1136073" y="2004973"/>
                </a:cubicBezTo>
                <a:lnTo>
                  <a:pt x="2179782" y="1995736"/>
                </a:lnTo>
                <a:cubicBezTo>
                  <a:pt x="2204329" y="1774318"/>
                  <a:pt x="2182860" y="1764826"/>
                  <a:pt x="2198254" y="1644754"/>
                </a:cubicBezTo>
                <a:cubicBezTo>
                  <a:pt x="2213648" y="1524682"/>
                  <a:pt x="2263629" y="1368995"/>
                  <a:pt x="2272146" y="1275300"/>
                </a:cubicBezTo>
                <a:cubicBezTo>
                  <a:pt x="2276764" y="1092112"/>
                  <a:pt x="2258311" y="404914"/>
                  <a:pt x="2272145" y="351664"/>
                </a:cubicBezTo>
                <a:cubicBezTo>
                  <a:pt x="2282036" y="313591"/>
                  <a:pt x="2826327" y="353202"/>
                  <a:pt x="2946400" y="351663"/>
                </a:cubicBezTo>
                <a:cubicBezTo>
                  <a:pt x="3117273" y="340887"/>
                  <a:pt x="3121891" y="330112"/>
                  <a:pt x="3297382" y="287009"/>
                </a:cubicBezTo>
                <a:cubicBezTo>
                  <a:pt x="3472873" y="243906"/>
                  <a:pt x="3388206" y="299324"/>
                  <a:pt x="3408218" y="268536"/>
                </a:cubicBezTo>
                <a:cubicBezTo>
                  <a:pt x="3428230" y="237748"/>
                  <a:pt x="3415914" y="279312"/>
                  <a:pt x="3417454" y="102281"/>
                </a:cubicBezTo>
                <a:lnTo>
                  <a:pt x="3860801" y="93045"/>
                </a:lnTo>
                <a:cubicBezTo>
                  <a:pt x="4084013" y="79190"/>
                  <a:pt x="4581236" y="34548"/>
                  <a:pt x="4756727" y="19154"/>
                </a:cubicBezTo>
                <a:cubicBezTo>
                  <a:pt x="4932218" y="3760"/>
                  <a:pt x="4773734" y="12349"/>
                  <a:pt x="4913745" y="681"/>
                </a:cubicBezTo>
                <a:cubicBezTo>
                  <a:pt x="4932154" y="-853"/>
                  <a:pt x="4950691" y="681"/>
                  <a:pt x="4969164" y="681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43927" y="4054642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j-lt"/>
              </a:rPr>
              <a:t>1t</a:t>
            </a:r>
            <a:endParaRPr lang="ru-RU" b="1" dirty="0" err="1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5431" y="3592603"/>
            <a:ext cx="44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j-lt"/>
              </a:rPr>
              <a:t>1t</a:t>
            </a:r>
            <a:endParaRPr lang="ru-RU" b="1" dirty="0" err="1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6899" y="2830603"/>
            <a:ext cx="38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j-lt"/>
              </a:rPr>
              <a:t>1t</a:t>
            </a:r>
            <a:endParaRPr lang="ru-RU" b="1" dirty="0" err="1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90070" y="2830603"/>
            <a:ext cx="38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j-lt"/>
              </a:rPr>
              <a:t>2t</a:t>
            </a:r>
            <a:endParaRPr lang="ru-RU" b="1" dirty="0" err="1">
              <a:solidFill>
                <a:srgbClr val="C0000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0585" y="2391597"/>
            <a:ext cx="73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j-lt"/>
              </a:rPr>
              <a:t>= 5t</a:t>
            </a:r>
            <a:endParaRPr lang="ru-RU" b="1" dirty="0" err="1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30.09.2019</a:t>
            </a:r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27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869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6" grpId="0"/>
      <p:bldP spid="7" grpId="0"/>
      <p:bldP spid="8" grpId="0"/>
      <p:bldP spid="9" grpId="0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operations: Inversion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sz="2200" dirty="0"/>
              <a:t>NOT (Inversion)</a:t>
            </a:r>
            <a:endParaRPr lang="ru-RU" sz="2200" dirty="0"/>
          </a:p>
        </p:txBody>
      </p:sp>
      <p:grpSp>
        <p:nvGrpSpPr>
          <p:cNvPr id="6" name="Group 5"/>
          <p:cNvGrpSpPr/>
          <p:nvPr/>
        </p:nvGrpSpPr>
        <p:grpSpPr>
          <a:xfrm>
            <a:off x="1094032" y="3748873"/>
            <a:ext cx="2343746" cy="690282"/>
            <a:chOff x="2361022" y="4201692"/>
            <a:chExt cx="2343746" cy="690282"/>
          </a:xfrm>
        </p:grpSpPr>
        <p:grpSp>
          <p:nvGrpSpPr>
            <p:cNvPr id="27" name="Group 26"/>
            <p:cNvGrpSpPr/>
            <p:nvPr/>
          </p:nvGrpSpPr>
          <p:grpSpPr>
            <a:xfrm>
              <a:off x="3131465" y="4201692"/>
              <a:ext cx="720577" cy="690282"/>
              <a:chOff x="1607464" y="2009795"/>
              <a:chExt cx="720577" cy="690282"/>
            </a:xfrm>
          </p:grpSpPr>
          <p:sp>
            <p:nvSpPr>
              <p:cNvPr id="29" name="Isosceles Triangle 28"/>
              <p:cNvSpPr/>
              <p:nvPr/>
            </p:nvSpPr>
            <p:spPr bwMode="auto">
              <a:xfrm rot="5400000">
                <a:off x="1559859" y="2057400"/>
                <a:ext cx="690282" cy="595071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 bwMode="auto">
              <a:xfrm>
                <a:off x="2193570" y="2287699"/>
                <a:ext cx="134471" cy="134471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2361022" y="4331390"/>
              <a:ext cx="34015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</a:p>
          </p:txBody>
        </p:sp>
        <p:cxnSp>
          <p:nvCxnSpPr>
            <p:cNvPr id="35" name="Straight Connector 34"/>
            <p:cNvCxnSpPr>
              <a:stCxn id="34" idx="3"/>
            </p:cNvCxnSpPr>
            <p:nvPr/>
          </p:nvCxnSpPr>
          <p:spPr bwMode="auto">
            <a:xfrm>
              <a:off x="2701181" y="4546833"/>
              <a:ext cx="41394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>
              <a:off x="3852432" y="4546833"/>
              <a:ext cx="3395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none" w="med" len="med"/>
            </a:ln>
            <a:effectLst/>
          </p:spPr>
        </p:cxnSp>
        <p:sp>
          <p:nvSpPr>
            <p:cNvPr id="37" name="Rectangle 36"/>
            <p:cNvSpPr/>
            <p:nvPr/>
          </p:nvSpPr>
          <p:spPr>
            <a:xfrm>
              <a:off x="4209119" y="4331390"/>
              <a:ext cx="49564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!x</a:t>
              </a:r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198415"/>
              </p:ext>
            </p:extLst>
          </p:nvPr>
        </p:nvGraphicFramePr>
        <p:xfrm>
          <a:off x="4500995" y="3530010"/>
          <a:ext cx="20160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0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</a:t>
                      </a: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0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0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7495828" y="2436212"/>
            <a:ext cx="2813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2 MOSFET</a:t>
            </a:r>
            <a:endParaRPr lang="ru-RU" sz="2000" b="1" dirty="0">
              <a:solidFill>
                <a:srgbClr val="7030A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240281" y="2925362"/>
            <a:ext cx="3013710" cy="2268761"/>
            <a:chOff x="7240281" y="2925362"/>
            <a:chExt cx="3013710" cy="2268761"/>
          </a:xfrm>
        </p:grpSpPr>
        <p:grpSp>
          <p:nvGrpSpPr>
            <p:cNvPr id="15" name="Group 14"/>
            <p:cNvGrpSpPr/>
            <p:nvPr/>
          </p:nvGrpSpPr>
          <p:grpSpPr>
            <a:xfrm>
              <a:off x="7240281" y="2925362"/>
              <a:ext cx="3013710" cy="2268761"/>
              <a:chOff x="7240281" y="2925362"/>
              <a:chExt cx="3013710" cy="2268761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8438709" y="2925677"/>
                <a:ext cx="10340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err="1">
                    <a:latin typeface="Consolas" panose="020B0609020204030204" pitchFamily="49" charset="0"/>
                  </a:rPr>
                  <a:t>V</a:t>
                </a:r>
                <a:r>
                  <a:rPr lang="en-US" sz="1400" b="1" dirty="0" err="1">
                    <a:latin typeface="Consolas" panose="020B0609020204030204" pitchFamily="49" charset="0"/>
                  </a:rPr>
                  <a:t>cc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190234" y="2925362"/>
                <a:ext cx="876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itchFamily="49" charset="0"/>
                  </a:rPr>
                  <a:t>1</a:t>
                </a:r>
              </a:p>
            </p:txBody>
          </p:sp>
          <p:cxnSp>
            <p:nvCxnSpPr>
              <p:cNvPr id="71" name="Straight Arrow Connector 70"/>
              <p:cNvCxnSpPr/>
              <p:nvPr/>
            </p:nvCxnSpPr>
            <p:spPr bwMode="auto">
              <a:xfrm>
                <a:off x="8948932" y="4132161"/>
                <a:ext cx="457286" cy="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72" name="TextBox 71"/>
              <p:cNvSpPr txBox="1"/>
              <p:nvPr/>
            </p:nvSpPr>
            <p:spPr>
              <a:xfrm>
                <a:off x="8558444" y="4177848"/>
                <a:ext cx="16955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</a:rPr>
                  <a:t>Output</a:t>
                </a:r>
              </a:p>
            </p:txBody>
          </p:sp>
          <p:cxnSp>
            <p:nvCxnSpPr>
              <p:cNvPr id="30" name="Straight Connector 29"/>
              <p:cNvCxnSpPr/>
              <p:nvPr/>
            </p:nvCxnSpPr>
            <p:spPr bwMode="auto">
              <a:xfrm flipV="1">
                <a:off x="8957496" y="3244770"/>
                <a:ext cx="2" cy="285240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31" name="Group 30"/>
              <p:cNvGrpSpPr/>
              <p:nvPr/>
            </p:nvGrpSpPr>
            <p:grpSpPr>
              <a:xfrm>
                <a:off x="8061846" y="3836446"/>
                <a:ext cx="987269" cy="1357677"/>
                <a:chOff x="6660254" y="4274997"/>
                <a:chExt cx="1260254" cy="1733087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6660254" y="4274997"/>
                  <a:ext cx="1169692" cy="1499117"/>
                  <a:chOff x="7602113" y="3174482"/>
                  <a:chExt cx="1169692" cy="1499117"/>
                </a:xfrm>
              </p:grpSpPr>
              <p:cxnSp>
                <p:nvCxnSpPr>
                  <p:cNvPr id="55" name="Straight Connector 54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6" name="Straight Connector 55"/>
                  <p:cNvCxnSpPr/>
                  <p:nvPr/>
                </p:nvCxnSpPr>
                <p:spPr bwMode="auto">
                  <a:xfrm>
                    <a:off x="8579212" y="3920565"/>
                    <a:ext cx="192593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7" name="Straight Connector 56"/>
                  <p:cNvCxnSpPr/>
                  <p:nvPr/>
                </p:nvCxnSpPr>
                <p:spPr bwMode="auto">
                  <a:xfrm>
                    <a:off x="8579212" y="4297082"/>
                    <a:ext cx="19259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8" name="Straight Connector 57"/>
                  <p:cNvCxnSpPr/>
                  <p:nvPr/>
                </p:nvCxnSpPr>
                <p:spPr bwMode="auto">
                  <a:xfrm>
                    <a:off x="8747760" y="3174482"/>
                    <a:ext cx="0" cy="746084"/>
                  </a:xfrm>
                  <a:prstGeom prst="line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9" name="Straight Connector 58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0" name="Straight Connector 59"/>
                  <p:cNvCxnSpPr/>
                  <p:nvPr/>
                </p:nvCxnSpPr>
                <p:spPr bwMode="auto">
                  <a:xfrm flipH="1">
                    <a:off x="7602113" y="4108822"/>
                    <a:ext cx="90180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1" name="Straight Connector 60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7695718" y="5766631"/>
                  <a:ext cx="224790" cy="126945"/>
                  <a:chOff x="3539490" y="4938999"/>
                  <a:chExt cx="224790" cy="126945"/>
                </a:xfrm>
              </p:grpSpPr>
              <p:cxnSp>
                <p:nvCxnSpPr>
                  <p:cNvPr id="52" name="Straight Connector 51"/>
                  <p:cNvCxnSpPr/>
                  <p:nvPr/>
                </p:nvCxnSpPr>
                <p:spPr bwMode="auto">
                  <a:xfrm>
                    <a:off x="3539490" y="4938999"/>
                    <a:ext cx="22479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3" name="Straight Connector 52"/>
                  <p:cNvCxnSpPr/>
                  <p:nvPr/>
                </p:nvCxnSpPr>
                <p:spPr bwMode="auto">
                  <a:xfrm>
                    <a:off x="3583152" y="5000445"/>
                    <a:ext cx="13746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4" name="Straight Connector 53"/>
                  <p:cNvCxnSpPr/>
                  <p:nvPr/>
                </p:nvCxnSpPr>
                <p:spPr bwMode="auto">
                  <a:xfrm>
                    <a:off x="3630055" y="5065944"/>
                    <a:ext cx="4366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51" name="TextBox 50"/>
                <p:cNvSpPr txBox="1"/>
                <p:nvPr/>
              </p:nvSpPr>
              <p:spPr>
                <a:xfrm>
                  <a:off x="7412473" y="5536628"/>
                  <a:ext cx="224882" cy="4714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accent1"/>
                      </a:solidFill>
                      <a:latin typeface="Consolas" panose="020B0609020204030204" pitchFamily="49" charset="0"/>
                      <a:cs typeface="Consolas" pitchFamily="49" charset="0"/>
                    </a:rPr>
                    <a:t>0</a:t>
                  </a:r>
                </a:p>
              </p:txBody>
            </p:sp>
          </p:grpSp>
          <p:cxnSp>
            <p:nvCxnSpPr>
              <p:cNvPr id="32" name="Straight Connector 31"/>
              <p:cNvCxnSpPr/>
              <p:nvPr/>
            </p:nvCxnSpPr>
            <p:spPr bwMode="auto">
              <a:xfrm>
                <a:off x="8847043" y="3541487"/>
                <a:ext cx="0" cy="294959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>
                <a:off x="8827294" y="3541487"/>
                <a:ext cx="150874" cy="0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>
                <a:off x="8827294" y="3836446"/>
                <a:ext cx="150874" cy="0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 flipH="1">
                <a:off x="8061843" y="3688967"/>
                <a:ext cx="705140" cy="0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7" name="TextBox 46"/>
              <p:cNvSpPr txBox="1"/>
              <p:nvPr/>
            </p:nvSpPr>
            <p:spPr>
              <a:xfrm>
                <a:off x="7240281" y="3927426"/>
                <a:ext cx="662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x</a:t>
                </a:r>
              </a:p>
            </p:txBody>
          </p:sp>
          <p:cxnSp>
            <p:nvCxnSpPr>
              <p:cNvPr id="46" name="Straight Connector 45"/>
              <p:cNvCxnSpPr/>
              <p:nvPr/>
            </p:nvCxnSpPr>
            <p:spPr bwMode="auto">
              <a:xfrm>
                <a:off x="8766984" y="3541487"/>
                <a:ext cx="0" cy="294959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74" name="Oval 73"/>
              <p:cNvSpPr>
                <a:spLocks noChangeAspect="1"/>
              </p:cNvSpPr>
              <p:nvPr/>
            </p:nvSpPr>
            <p:spPr bwMode="auto">
              <a:xfrm>
                <a:off x="8638515" y="3629059"/>
                <a:ext cx="119814" cy="119814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44" name="Straight Connector 43"/>
            <p:cNvCxnSpPr/>
            <p:nvPr/>
          </p:nvCxnSpPr>
          <p:spPr bwMode="auto">
            <a:xfrm flipV="1">
              <a:off x="8080893" y="3670727"/>
              <a:ext cx="0" cy="89766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 flipH="1">
              <a:off x="7664525" y="4129864"/>
              <a:ext cx="416368" cy="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30.09.2019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055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operations: AND &amp;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707"/>
            <a:ext cx="4769342" cy="4777743"/>
          </a:xfrm>
        </p:spPr>
        <p:txBody>
          <a:bodyPr/>
          <a:lstStyle/>
          <a:p>
            <a:pPr marL="342900" indent="-342900"/>
            <a:r>
              <a:rPr lang="en-US" sz="2200" dirty="0"/>
              <a:t>AND (or Boolean multiplication)</a:t>
            </a:r>
            <a:endParaRPr lang="ru-RU" sz="2200" dirty="0"/>
          </a:p>
          <a:p>
            <a:pPr marL="342900" indent="-342900"/>
            <a:endParaRPr lang="ru-RU" sz="2200" dirty="0"/>
          </a:p>
          <a:p>
            <a:pPr marL="342900" indent="-342900"/>
            <a:endParaRPr lang="ru-RU" sz="2200" dirty="0"/>
          </a:p>
          <a:p>
            <a:endParaRPr lang="en-US" sz="2200" dirty="0"/>
          </a:p>
          <a:p>
            <a:pPr marL="231775" indent="-342900"/>
            <a:endParaRPr lang="en-US" sz="2200" dirty="0"/>
          </a:p>
          <a:p>
            <a:pPr marL="342900" indent="-342900"/>
            <a:endParaRPr lang="en-US" sz="2200" dirty="0"/>
          </a:p>
          <a:p>
            <a:pPr marL="342900" indent="-342900"/>
            <a:r>
              <a:rPr lang="en-US" sz="2200" dirty="0"/>
              <a:t>NAND</a:t>
            </a:r>
            <a:endParaRPr lang="ru-RU" sz="2200" dirty="0"/>
          </a:p>
        </p:txBody>
      </p:sp>
      <p:grpSp>
        <p:nvGrpSpPr>
          <p:cNvPr id="5" name="Group 4"/>
          <p:cNvGrpSpPr/>
          <p:nvPr/>
        </p:nvGrpSpPr>
        <p:grpSpPr>
          <a:xfrm>
            <a:off x="582172" y="2260773"/>
            <a:ext cx="2440128" cy="865683"/>
            <a:chOff x="2662976" y="1874152"/>
            <a:chExt cx="2440128" cy="865683"/>
          </a:xfrm>
        </p:grpSpPr>
        <p:sp>
          <p:nvSpPr>
            <p:cNvPr id="24" name="Rectangle 23"/>
            <p:cNvSpPr/>
            <p:nvPr/>
          </p:nvSpPr>
          <p:spPr>
            <a:xfrm>
              <a:off x="4451964" y="2075451"/>
              <a:ext cx="65114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x*y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662976" y="1874152"/>
              <a:ext cx="1788989" cy="865683"/>
              <a:chOff x="822885" y="4045688"/>
              <a:chExt cx="1788989" cy="865683"/>
            </a:xfrm>
          </p:grpSpPr>
          <p:sp>
            <p:nvSpPr>
              <p:cNvPr id="19" name="Flowchart: Delay 18"/>
              <p:cNvSpPr/>
              <p:nvPr/>
            </p:nvSpPr>
            <p:spPr bwMode="auto">
              <a:xfrm>
                <a:off x="1595120" y="4074160"/>
                <a:ext cx="658964" cy="812800"/>
              </a:xfrm>
              <a:prstGeom prst="flowChartDelay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22885" y="4045688"/>
                <a:ext cx="34015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</p:txBody>
          </p:sp>
          <p:cxnSp>
            <p:nvCxnSpPr>
              <p:cNvPr id="21" name="Straight Connector 20"/>
              <p:cNvCxnSpPr>
                <a:stCxn id="20" idx="3"/>
              </p:cNvCxnSpPr>
              <p:nvPr/>
            </p:nvCxnSpPr>
            <p:spPr bwMode="auto">
              <a:xfrm>
                <a:off x="1163043" y="4261132"/>
                <a:ext cx="413941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sp>
            <p:nvSpPr>
              <p:cNvPr id="22" name="Rectangle 21"/>
              <p:cNvSpPr/>
              <p:nvPr/>
            </p:nvSpPr>
            <p:spPr>
              <a:xfrm>
                <a:off x="822885" y="4480484"/>
                <a:ext cx="34015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</a:p>
            </p:txBody>
          </p:sp>
          <p:cxnSp>
            <p:nvCxnSpPr>
              <p:cNvPr id="23" name="Straight Connector 22"/>
              <p:cNvCxnSpPr>
                <a:stCxn id="22" idx="3"/>
              </p:cNvCxnSpPr>
              <p:nvPr/>
            </p:nvCxnSpPr>
            <p:spPr bwMode="auto">
              <a:xfrm>
                <a:off x="1163043" y="4695928"/>
                <a:ext cx="413941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 flipH="1">
                <a:off x="2272280" y="4472495"/>
                <a:ext cx="339594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</p:grp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158147"/>
              </p:ext>
            </p:extLst>
          </p:nvPr>
        </p:nvGraphicFramePr>
        <p:xfrm>
          <a:off x="3600203" y="1901612"/>
          <a:ext cx="1333518" cy="171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x*y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82172" y="4791762"/>
            <a:ext cx="2900031" cy="865683"/>
            <a:chOff x="1141443" y="5124582"/>
            <a:chExt cx="2886854" cy="865683"/>
          </a:xfrm>
        </p:grpSpPr>
        <p:sp>
          <p:nvSpPr>
            <p:cNvPr id="18" name="Rectangle 17"/>
            <p:cNvSpPr/>
            <p:nvPr/>
          </p:nvSpPr>
          <p:spPr>
            <a:xfrm>
              <a:off x="2910683" y="5330856"/>
              <a:ext cx="111761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!(x*y)</a:t>
              </a:r>
            </a:p>
          </p:txBody>
        </p:sp>
        <p:sp>
          <p:nvSpPr>
            <p:cNvPr id="29" name="Flowchart: Delay 28"/>
            <p:cNvSpPr/>
            <p:nvPr/>
          </p:nvSpPr>
          <p:spPr bwMode="auto">
            <a:xfrm>
              <a:off x="1913678" y="5153054"/>
              <a:ext cx="658964" cy="812800"/>
            </a:xfrm>
            <a:prstGeom prst="flowChartDelay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141443" y="5124582"/>
              <a:ext cx="34015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</a:p>
          </p:txBody>
        </p:sp>
        <p:cxnSp>
          <p:nvCxnSpPr>
            <p:cNvPr id="34" name="Straight Connector 33"/>
            <p:cNvCxnSpPr>
              <a:stCxn id="33" idx="3"/>
            </p:cNvCxnSpPr>
            <p:nvPr/>
          </p:nvCxnSpPr>
          <p:spPr bwMode="auto">
            <a:xfrm>
              <a:off x="1481601" y="5340026"/>
              <a:ext cx="41394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35" name="Rectangle 34"/>
            <p:cNvSpPr/>
            <p:nvPr/>
          </p:nvSpPr>
          <p:spPr>
            <a:xfrm>
              <a:off x="1141443" y="5559378"/>
              <a:ext cx="34015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</a:p>
          </p:txBody>
        </p:sp>
        <p:cxnSp>
          <p:nvCxnSpPr>
            <p:cNvPr id="36" name="Straight Connector 35"/>
            <p:cNvCxnSpPr>
              <a:stCxn id="35" idx="3"/>
            </p:cNvCxnSpPr>
            <p:nvPr/>
          </p:nvCxnSpPr>
          <p:spPr bwMode="auto">
            <a:xfrm>
              <a:off x="1481601" y="5774822"/>
              <a:ext cx="41394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 flipH="1">
              <a:off x="2753356" y="5555469"/>
              <a:ext cx="284878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38" name="Oval 37"/>
            <p:cNvSpPr/>
            <p:nvPr/>
          </p:nvSpPr>
          <p:spPr bwMode="auto">
            <a:xfrm>
              <a:off x="2573710" y="5488233"/>
              <a:ext cx="134471" cy="134471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5" name="Content Placeholder 2"/>
          <p:cNvSpPr txBox="1">
            <a:spLocks/>
          </p:cNvSpPr>
          <p:nvPr/>
        </p:nvSpPr>
        <p:spPr>
          <a:xfrm>
            <a:off x="6580989" y="1489707"/>
            <a:ext cx="4943731" cy="461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200" dirty="0"/>
              <a:t>OR (or Boolean addition)</a:t>
            </a:r>
          </a:p>
          <a:p>
            <a:pPr marL="342900" indent="-342900"/>
            <a:endParaRPr lang="en-US" sz="2200" dirty="0"/>
          </a:p>
          <a:p>
            <a:pPr marL="342900" indent="-342900"/>
            <a:endParaRPr lang="en-US" sz="2200" dirty="0"/>
          </a:p>
          <a:p>
            <a:pPr marL="342900" indent="-342900"/>
            <a:endParaRPr lang="en-US" sz="2200" dirty="0"/>
          </a:p>
          <a:p>
            <a:pPr marL="342900" indent="-342900"/>
            <a:endParaRPr lang="en-US" sz="2200" dirty="0"/>
          </a:p>
          <a:p>
            <a:pPr marL="342900" indent="-342900"/>
            <a:endParaRPr lang="en-US" sz="2200" dirty="0"/>
          </a:p>
          <a:p>
            <a:pPr marL="342900" indent="-342900"/>
            <a:r>
              <a:rPr lang="en-US" sz="2200" dirty="0"/>
              <a:t>NOR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364713" y="2264678"/>
            <a:ext cx="2274010" cy="865683"/>
            <a:chOff x="1978025" y="1954308"/>
            <a:chExt cx="2274010" cy="865683"/>
          </a:xfrm>
        </p:grpSpPr>
        <p:sp>
          <p:nvSpPr>
            <p:cNvPr id="47" name="Rectangle 46"/>
            <p:cNvSpPr/>
            <p:nvPr/>
          </p:nvSpPr>
          <p:spPr>
            <a:xfrm>
              <a:off x="3600895" y="2137477"/>
              <a:ext cx="65114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err="1">
                  <a:latin typeface="Consolas" panose="020B0609020204030204" pitchFamily="49" charset="0"/>
                </a:rPr>
                <a:t>x+y</a:t>
              </a:r>
              <a:endParaRPr lang="en-US" sz="2200" dirty="0">
                <a:latin typeface="Consolas" panose="020B0609020204030204" pitchFamily="49" charset="0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978025" y="1954308"/>
              <a:ext cx="1626546" cy="865683"/>
              <a:chOff x="822885" y="1708888"/>
              <a:chExt cx="1626546" cy="865683"/>
            </a:xfrm>
          </p:grpSpPr>
          <p:sp>
            <p:nvSpPr>
              <p:cNvPr id="49" name="Flowchart: Delay 18"/>
              <p:cNvSpPr/>
              <p:nvPr/>
            </p:nvSpPr>
            <p:spPr bwMode="auto">
              <a:xfrm flipH="1">
                <a:off x="1451254" y="1719213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822885" y="1708888"/>
                <a:ext cx="34015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</a:rPr>
                  <a:t>x</a:t>
                </a:r>
              </a:p>
            </p:txBody>
          </p:sp>
          <p:cxnSp>
            <p:nvCxnSpPr>
              <p:cNvPr id="51" name="Straight Connector 50"/>
              <p:cNvCxnSpPr>
                <a:stCxn id="50" idx="3"/>
              </p:cNvCxnSpPr>
              <p:nvPr/>
            </p:nvCxnSpPr>
            <p:spPr bwMode="auto">
              <a:xfrm>
                <a:off x="1163043" y="1924332"/>
                <a:ext cx="413941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sp>
            <p:nvSpPr>
              <p:cNvPr id="52" name="Rectangle 51"/>
              <p:cNvSpPr/>
              <p:nvPr/>
            </p:nvSpPr>
            <p:spPr>
              <a:xfrm>
                <a:off x="822885" y="2143684"/>
                <a:ext cx="34015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</a:rPr>
                  <a:t>y</a:t>
                </a:r>
              </a:p>
            </p:txBody>
          </p:sp>
          <p:cxnSp>
            <p:nvCxnSpPr>
              <p:cNvPr id="53" name="Straight Connector 52"/>
              <p:cNvCxnSpPr>
                <a:stCxn id="52" idx="3"/>
              </p:cNvCxnSpPr>
              <p:nvPr/>
            </p:nvCxnSpPr>
            <p:spPr bwMode="auto">
              <a:xfrm>
                <a:off x="1163043" y="2359128"/>
                <a:ext cx="413941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 flipH="1">
                <a:off x="2109837" y="2125630"/>
                <a:ext cx="339594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</p:grp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345328"/>
              </p:ext>
            </p:extLst>
          </p:nvPr>
        </p:nvGraphicFramePr>
        <p:xfrm>
          <a:off x="9052853" y="1901612"/>
          <a:ext cx="1373860" cy="171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7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x+y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364713" y="4794717"/>
            <a:ext cx="2783214" cy="865683"/>
            <a:chOff x="6734769" y="5231807"/>
            <a:chExt cx="2783214" cy="865683"/>
          </a:xfrm>
        </p:grpSpPr>
        <p:grpSp>
          <p:nvGrpSpPr>
            <p:cNvPr id="56" name="Group 55"/>
            <p:cNvGrpSpPr/>
            <p:nvPr/>
          </p:nvGrpSpPr>
          <p:grpSpPr>
            <a:xfrm>
              <a:off x="6734769" y="5231807"/>
              <a:ext cx="2783214" cy="865683"/>
              <a:chOff x="1978025" y="1954308"/>
              <a:chExt cx="2783214" cy="865683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643625" y="2137477"/>
                <a:ext cx="111761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</a:rPr>
                  <a:t>!(</a:t>
                </a:r>
                <a:r>
                  <a:rPr lang="en-US" sz="2200" dirty="0" err="1">
                    <a:latin typeface="Consolas" panose="020B0609020204030204" pitchFamily="49" charset="0"/>
                  </a:rPr>
                  <a:t>x+y</a:t>
                </a:r>
                <a:r>
                  <a:rPr lang="en-US" sz="2200" dirty="0">
                    <a:latin typeface="Consolas" panose="020B0609020204030204" pitchFamily="49" charset="0"/>
                  </a:rPr>
                  <a:t>)</a:t>
                </a: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1978025" y="1954308"/>
                <a:ext cx="1787517" cy="865683"/>
                <a:chOff x="822885" y="1708888"/>
                <a:chExt cx="1787517" cy="865683"/>
              </a:xfrm>
            </p:grpSpPr>
            <p:sp>
              <p:nvSpPr>
                <p:cNvPr id="59" name="Flowchart: Delay 18"/>
                <p:cNvSpPr/>
                <p:nvPr/>
              </p:nvSpPr>
              <p:spPr bwMode="auto">
                <a:xfrm flipH="1">
                  <a:off x="1451254" y="1719213"/>
                  <a:ext cx="632999" cy="820453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3276 w 10041"/>
                    <a:gd name="connsiteY0" fmla="*/ 0 h 10023"/>
                    <a:gd name="connsiteX1" fmla="*/ 10041 w 10041"/>
                    <a:gd name="connsiteY1" fmla="*/ 23 h 10023"/>
                    <a:gd name="connsiteX2" fmla="*/ 8374 w 10041"/>
                    <a:gd name="connsiteY2" fmla="*/ 5023 h 10023"/>
                    <a:gd name="connsiteX3" fmla="*/ 10041 w 10041"/>
                    <a:gd name="connsiteY3" fmla="*/ 10023 h 10023"/>
                    <a:gd name="connsiteX4" fmla="*/ 1708 w 10041"/>
                    <a:gd name="connsiteY4" fmla="*/ 10023 h 10023"/>
                    <a:gd name="connsiteX5" fmla="*/ 41 w 10041"/>
                    <a:gd name="connsiteY5" fmla="*/ 5023 h 10023"/>
                    <a:gd name="connsiteX6" fmla="*/ 3276 w 10041"/>
                    <a:gd name="connsiteY6" fmla="*/ 0 h 10023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8335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7439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2761 w 9526"/>
                    <a:gd name="connsiteY0" fmla="*/ 0 h 10070"/>
                    <a:gd name="connsiteX1" fmla="*/ 9526 w 9526"/>
                    <a:gd name="connsiteY1" fmla="*/ 23 h 10070"/>
                    <a:gd name="connsiteX2" fmla="*/ 6963 w 9526"/>
                    <a:gd name="connsiteY2" fmla="*/ 5023 h 10070"/>
                    <a:gd name="connsiteX3" fmla="*/ 9526 w 9526"/>
                    <a:gd name="connsiteY3" fmla="*/ 10023 h 10070"/>
                    <a:gd name="connsiteX4" fmla="*/ 3180 w 9526"/>
                    <a:gd name="connsiteY4" fmla="*/ 10070 h 10070"/>
                    <a:gd name="connsiteX5" fmla="*/ 2 w 9526"/>
                    <a:gd name="connsiteY5" fmla="*/ 5023 h 10070"/>
                    <a:gd name="connsiteX6" fmla="*/ 2761 w 9526"/>
                    <a:gd name="connsiteY6" fmla="*/ 0 h 10070"/>
                    <a:gd name="connsiteX0" fmla="*/ 2898 w 10000"/>
                    <a:gd name="connsiteY0" fmla="*/ 0 h 10000"/>
                    <a:gd name="connsiteX1" fmla="*/ 10000 w 10000"/>
                    <a:gd name="connsiteY1" fmla="*/ 23 h 10000"/>
                    <a:gd name="connsiteX2" fmla="*/ 7309 w 10000"/>
                    <a:gd name="connsiteY2" fmla="*/ 4988 h 10000"/>
                    <a:gd name="connsiteX3" fmla="*/ 10000 w 10000"/>
                    <a:gd name="connsiteY3" fmla="*/ 9953 h 10000"/>
                    <a:gd name="connsiteX4" fmla="*/ 3338 w 10000"/>
                    <a:gd name="connsiteY4" fmla="*/ 10000 h 10000"/>
                    <a:gd name="connsiteX5" fmla="*/ 2 w 10000"/>
                    <a:gd name="connsiteY5" fmla="*/ 4988 h 10000"/>
                    <a:gd name="connsiteX6" fmla="*/ 2898 w 10000"/>
                    <a:gd name="connsiteY6" fmla="*/ 0 h 10000"/>
                    <a:gd name="connsiteX0" fmla="*/ 4522 w 10008"/>
                    <a:gd name="connsiteY0" fmla="*/ 0 h 10000"/>
                    <a:gd name="connsiteX1" fmla="*/ 10008 w 10008"/>
                    <a:gd name="connsiteY1" fmla="*/ 23 h 10000"/>
                    <a:gd name="connsiteX2" fmla="*/ 7317 w 10008"/>
                    <a:gd name="connsiteY2" fmla="*/ 4988 h 10000"/>
                    <a:gd name="connsiteX3" fmla="*/ 10008 w 10008"/>
                    <a:gd name="connsiteY3" fmla="*/ 9953 h 10000"/>
                    <a:gd name="connsiteX4" fmla="*/ 3346 w 10008"/>
                    <a:gd name="connsiteY4" fmla="*/ 10000 h 10000"/>
                    <a:gd name="connsiteX5" fmla="*/ 10 w 10008"/>
                    <a:gd name="connsiteY5" fmla="*/ 4988 h 10000"/>
                    <a:gd name="connsiteX6" fmla="*/ 4522 w 10008"/>
                    <a:gd name="connsiteY6" fmla="*/ 0 h 10000"/>
                    <a:gd name="connsiteX0" fmla="*/ 4518 w 10004"/>
                    <a:gd name="connsiteY0" fmla="*/ 0 h 10000"/>
                    <a:gd name="connsiteX1" fmla="*/ 10004 w 10004"/>
                    <a:gd name="connsiteY1" fmla="*/ 23 h 10000"/>
                    <a:gd name="connsiteX2" fmla="*/ 7313 w 10004"/>
                    <a:gd name="connsiteY2" fmla="*/ 4988 h 10000"/>
                    <a:gd name="connsiteX3" fmla="*/ 10004 w 10004"/>
                    <a:gd name="connsiteY3" fmla="*/ 9953 h 10000"/>
                    <a:gd name="connsiteX4" fmla="*/ 5516 w 10004"/>
                    <a:gd name="connsiteY4" fmla="*/ 10000 h 10000"/>
                    <a:gd name="connsiteX5" fmla="*/ 6 w 10004"/>
                    <a:gd name="connsiteY5" fmla="*/ 4988 h 10000"/>
                    <a:gd name="connsiteX6" fmla="*/ 4518 w 10004"/>
                    <a:gd name="connsiteY6" fmla="*/ 0 h 10000"/>
                    <a:gd name="connsiteX0" fmla="*/ 4530 w 10016"/>
                    <a:gd name="connsiteY0" fmla="*/ 0 h 10047"/>
                    <a:gd name="connsiteX1" fmla="*/ 10016 w 10016"/>
                    <a:gd name="connsiteY1" fmla="*/ 23 h 10047"/>
                    <a:gd name="connsiteX2" fmla="*/ 7325 w 10016"/>
                    <a:gd name="connsiteY2" fmla="*/ 4988 h 10047"/>
                    <a:gd name="connsiteX3" fmla="*/ 10016 w 10016"/>
                    <a:gd name="connsiteY3" fmla="*/ 9953 h 10047"/>
                    <a:gd name="connsiteX4" fmla="*/ 6439 w 10016"/>
                    <a:gd name="connsiteY4" fmla="*/ 10047 h 10047"/>
                    <a:gd name="connsiteX5" fmla="*/ 18 w 10016"/>
                    <a:gd name="connsiteY5" fmla="*/ 4988 h 10047"/>
                    <a:gd name="connsiteX6" fmla="*/ 4530 w 10016"/>
                    <a:gd name="connsiteY6" fmla="*/ 0 h 10047"/>
                    <a:gd name="connsiteX0" fmla="*/ 5602 w 10001"/>
                    <a:gd name="connsiteY0" fmla="*/ 0 h 10024"/>
                    <a:gd name="connsiteX1" fmla="*/ 10001 w 10001"/>
                    <a:gd name="connsiteY1" fmla="*/ 0 h 10024"/>
                    <a:gd name="connsiteX2" fmla="*/ 7310 w 10001"/>
                    <a:gd name="connsiteY2" fmla="*/ 4965 h 10024"/>
                    <a:gd name="connsiteX3" fmla="*/ 10001 w 10001"/>
                    <a:gd name="connsiteY3" fmla="*/ 9930 h 10024"/>
                    <a:gd name="connsiteX4" fmla="*/ 6424 w 10001"/>
                    <a:gd name="connsiteY4" fmla="*/ 10024 h 10024"/>
                    <a:gd name="connsiteX5" fmla="*/ 3 w 10001"/>
                    <a:gd name="connsiteY5" fmla="*/ 4965 h 10024"/>
                    <a:gd name="connsiteX6" fmla="*/ 5602 w 10001"/>
                    <a:gd name="connsiteY6" fmla="*/ 0 h 10024"/>
                    <a:gd name="connsiteX0" fmla="*/ 6158 w 9999"/>
                    <a:gd name="connsiteY0" fmla="*/ 0 h 10024"/>
                    <a:gd name="connsiteX1" fmla="*/ 9999 w 9999"/>
                    <a:gd name="connsiteY1" fmla="*/ 0 h 10024"/>
                    <a:gd name="connsiteX2" fmla="*/ 7308 w 9999"/>
                    <a:gd name="connsiteY2" fmla="*/ 4965 h 10024"/>
                    <a:gd name="connsiteX3" fmla="*/ 9999 w 9999"/>
                    <a:gd name="connsiteY3" fmla="*/ 9930 h 10024"/>
                    <a:gd name="connsiteX4" fmla="*/ 6422 w 9999"/>
                    <a:gd name="connsiteY4" fmla="*/ 10024 h 10024"/>
                    <a:gd name="connsiteX5" fmla="*/ 1 w 9999"/>
                    <a:gd name="connsiteY5" fmla="*/ 4965 h 10024"/>
                    <a:gd name="connsiteX6" fmla="*/ 6158 w 9999"/>
                    <a:gd name="connsiteY6" fmla="*/ 0 h 10024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5924 w 9765"/>
                    <a:gd name="connsiteY0" fmla="*/ 0 h 10000"/>
                    <a:gd name="connsiteX1" fmla="*/ 9765 w 9765"/>
                    <a:gd name="connsiteY1" fmla="*/ 0 h 10000"/>
                    <a:gd name="connsiteX2" fmla="*/ 7074 w 9765"/>
                    <a:gd name="connsiteY2" fmla="*/ 4953 h 10000"/>
                    <a:gd name="connsiteX3" fmla="*/ 9765 w 9765"/>
                    <a:gd name="connsiteY3" fmla="*/ 9906 h 10000"/>
                    <a:gd name="connsiteX4" fmla="*/ 6188 w 9765"/>
                    <a:gd name="connsiteY4" fmla="*/ 10000 h 10000"/>
                    <a:gd name="connsiteX5" fmla="*/ 1 w 9765"/>
                    <a:gd name="connsiteY5" fmla="*/ 4953 h 10000"/>
                    <a:gd name="connsiteX6" fmla="*/ 5924 w 9765"/>
                    <a:gd name="connsiteY6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65" h="10000">
                      <a:moveTo>
                        <a:pt x="5924" y="0"/>
                      </a:moveTo>
                      <a:lnTo>
                        <a:pt x="9765" y="0"/>
                      </a:lnTo>
                      <a:cubicBezTo>
                        <a:pt x="8827" y="232"/>
                        <a:pt x="7074" y="2218"/>
                        <a:pt x="7074" y="4953"/>
                      </a:cubicBezTo>
                      <a:cubicBezTo>
                        <a:pt x="7074" y="7689"/>
                        <a:pt x="8769" y="9558"/>
                        <a:pt x="9765" y="9906"/>
                      </a:cubicBezTo>
                      <a:lnTo>
                        <a:pt x="6188" y="10000"/>
                      </a:lnTo>
                      <a:cubicBezTo>
                        <a:pt x="2576" y="10046"/>
                        <a:pt x="45" y="6620"/>
                        <a:pt x="1" y="4953"/>
                      </a:cubicBezTo>
                      <a:cubicBezTo>
                        <a:pt x="-43" y="3286"/>
                        <a:pt x="1755" y="0"/>
                        <a:pt x="5924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  <a:headEnd type="none" w="sm" len="sm"/>
                  <a:tailEnd type="none" w="sm" len="sm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822885" y="1708888"/>
                  <a:ext cx="340158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200" dirty="0">
                      <a:latin typeface="Consolas" panose="020B0609020204030204" pitchFamily="49" charset="0"/>
                    </a:rPr>
                    <a:t>x</a:t>
                  </a:r>
                </a:p>
              </p:txBody>
            </p:sp>
            <p:cxnSp>
              <p:nvCxnSpPr>
                <p:cNvPr id="61" name="Straight Connector 60"/>
                <p:cNvCxnSpPr>
                  <a:stCxn id="60" idx="3"/>
                </p:cNvCxnSpPr>
                <p:nvPr/>
              </p:nvCxnSpPr>
              <p:spPr bwMode="auto">
                <a:xfrm>
                  <a:off x="1163043" y="1924332"/>
                  <a:ext cx="413941" cy="0"/>
                </a:xfrm>
                <a:prstGeom prst="lin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</p:spPr>
            </p:cxnSp>
            <p:sp>
              <p:nvSpPr>
                <p:cNvPr id="62" name="Rectangle 61"/>
                <p:cNvSpPr/>
                <p:nvPr/>
              </p:nvSpPr>
              <p:spPr>
                <a:xfrm>
                  <a:off x="822885" y="2143684"/>
                  <a:ext cx="340158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200" dirty="0">
                      <a:latin typeface="Consolas" panose="020B0609020204030204" pitchFamily="49" charset="0"/>
                    </a:rPr>
                    <a:t>y</a:t>
                  </a:r>
                </a:p>
              </p:txBody>
            </p:sp>
            <p:cxnSp>
              <p:nvCxnSpPr>
                <p:cNvPr id="63" name="Straight Connector 62"/>
                <p:cNvCxnSpPr>
                  <a:stCxn id="62" idx="3"/>
                </p:cNvCxnSpPr>
                <p:nvPr/>
              </p:nvCxnSpPr>
              <p:spPr bwMode="auto">
                <a:xfrm>
                  <a:off x="1163043" y="2359128"/>
                  <a:ext cx="413941" cy="0"/>
                </a:xfrm>
                <a:prstGeom prst="lin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</p:spPr>
            </p:cxnSp>
            <p:cxnSp>
              <p:nvCxnSpPr>
                <p:cNvPr id="64" name="Straight Connector 63"/>
                <p:cNvCxnSpPr/>
                <p:nvPr/>
              </p:nvCxnSpPr>
              <p:spPr bwMode="auto">
                <a:xfrm flipH="1">
                  <a:off x="2270808" y="2125630"/>
                  <a:ext cx="339594" cy="0"/>
                </a:xfrm>
                <a:prstGeom prst="lin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lg" len="lg"/>
                  <a:tailEnd type="oval" w="med" len="med"/>
                </a:ln>
                <a:effectLst/>
              </p:spPr>
            </p:cxnSp>
          </p:grpSp>
        </p:grpSp>
        <p:sp>
          <p:nvSpPr>
            <p:cNvPr id="65" name="Oval 64"/>
            <p:cNvSpPr/>
            <p:nvPr/>
          </p:nvSpPr>
          <p:spPr bwMode="auto">
            <a:xfrm>
              <a:off x="7998363" y="5581313"/>
              <a:ext cx="135085" cy="134471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693481" y="3323154"/>
            <a:ext cx="2053891" cy="2599436"/>
            <a:chOff x="3308393" y="3215949"/>
            <a:chExt cx="2053891" cy="2599436"/>
          </a:xfrm>
        </p:grpSpPr>
        <p:grpSp>
          <p:nvGrpSpPr>
            <p:cNvPr id="126" name="Group 125"/>
            <p:cNvGrpSpPr/>
            <p:nvPr/>
          </p:nvGrpSpPr>
          <p:grpSpPr>
            <a:xfrm>
              <a:off x="3912001" y="3652393"/>
              <a:ext cx="282715" cy="514769"/>
              <a:chOff x="1094687" y="4539259"/>
              <a:chExt cx="620358" cy="1129551"/>
            </a:xfrm>
          </p:grpSpPr>
          <p:grpSp>
            <p:nvGrpSpPr>
              <p:cNvPr id="170" name="Group 169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172" name="Straight Connector 171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3" name="Straight Connector 172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4" name="Straight Connector 173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5" name="Straight Connector 174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6" name="Straight Connector 175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7" name="Straight Connector 176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8" name="Straight Connector 177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71" name="Oval 170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127" name="TextBox 126"/>
            <p:cNvSpPr txBox="1"/>
            <p:nvPr/>
          </p:nvSpPr>
          <p:spPr>
            <a:xfrm>
              <a:off x="4228500" y="3215949"/>
              <a:ext cx="6015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nsolas" panose="020B0609020204030204" pitchFamily="49" charset="0"/>
                </a:rPr>
                <a:t>V</a:t>
              </a:r>
              <a:r>
                <a:rPr lang="en-US" sz="1200" b="1" dirty="0" err="1">
                  <a:latin typeface="Consolas" panose="020B0609020204030204" pitchFamily="49" charset="0"/>
                </a:rPr>
                <a:t>cc</a:t>
              </a:r>
              <a:endParaRPr 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012384" y="3220806"/>
              <a:ext cx="510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itchFamily="49" charset="0"/>
                </a:rPr>
                <a:t>1</a:t>
              </a:r>
            </a:p>
          </p:txBody>
        </p:sp>
        <p:cxnSp>
          <p:nvCxnSpPr>
            <p:cNvPr id="129" name="Straight Connector 128"/>
            <p:cNvCxnSpPr/>
            <p:nvPr/>
          </p:nvCxnSpPr>
          <p:spPr bwMode="auto">
            <a:xfrm>
              <a:off x="4194717" y="4161786"/>
              <a:ext cx="67759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130" name="Group 129"/>
            <p:cNvGrpSpPr/>
            <p:nvPr/>
          </p:nvGrpSpPr>
          <p:grpSpPr>
            <a:xfrm>
              <a:off x="4375912" y="4477221"/>
              <a:ext cx="986372" cy="276999"/>
              <a:chOff x="7639260" y="4688163"/>
              <a:chExt cx="2930840" cy="607815"/>
            </a:xfrm>
          </p:grpSpPr>
          <p:cxnSp>
            <p:nvCxnSpPr>
              <p:cNvPr id="168" name="Straight Arrow Connector 167"/>
              <p:cNvCxnSpPr/>
              <p:nvPr/>
            </p:nvCxnSpPr>
            <p:spPr bwMode="auto">
              <a:xfrm>
                <a:off x="8083195" y="4696726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69" name="TextBox 168"/>
              <p:cNvSpPr txBox="1"/>
              <p:nvPr/>
            </p:nvSpPr>
            <p:spPr>
              <a:xfrm>
                <a:off x="7639260" y="4688163"/>
                <a:ext cx="2930840" cy="607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Consolas" panose="020B0609020204030204" pitchFamily="49" charset="0"/>
                  </a:rPr>
                  <a:t>Output</a:t>
                </a: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4267404" y="3652393"/>
              <a:ext cx="604907" cy="514769"/>
              <a:chOff x="387706" y="4539259"/>
              <a:chExt cx="1327339" cy="1129551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387706" y="4539259"/>
                <a:ext cx="1327339" cy="1129551"/>
                <a:chOff x="7420421" y="3544048"/>
                <a:chExt cx="1327339" cy="1129551"/>
              </a:xfrm>
            </p:grpSpPr>
            <p:cxnSp>
              <p:nvCxnSpPr>
                <p:cNvPr id="161" name="Straight Connector 160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2" name="Straight Connector 161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3" name="Straight Connector 162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4" name="Straight Connector 163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5" name="Straight Connector 164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6" name="Straight Connector 165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7" name="Straight Connector 166"/>
                <p:cNvCxnSpPr/>
                <p:nvPr/>
              </p:nvCxnSpPr>
              <p:spPr bwMode="auto">
                <a:xfrm flipH="1">
                  <a:off x="7420421" y="4108825"/>
                  <a:ext cx="1083503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60" name="Oval 159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132" name="Straight Connector 131"/>
            <p:cNvCxnSpPr/>
            <p:nvPr/>
          </p:nvCxnSpPr>
          <p:spPr bwMode="auto">
            <a:xfrm>
              <a:off x="4191504" y="3655764"/>
              <a:ext cx="67759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 flipV="1">
              <a:off x="4530300" y="3495776"/>
              <a:ext cx="1" cy="16593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134" name="Group 133"/>
            <p:cNvGrpSpPr/>
            <p:nvPr/>
          </p:nvGrpSpPr>
          <p:grpSpPr>
            <a:xfrm>
              <a:off x="3598280" y="4966327"/>
              <a:ext cx="1041925" cy="849058"/>
              <a:chOff x="5758450" y="4274997"/>
              <a:chExt cx="2286276" cy="1863076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5758450" y="4274997"/>
                <a:ext cx="2047451" cy="1499117"/>
                <a:chOff x="6700309" y="3174482"/>
                <a:chExt cx="2047451" cy="1499117"/>
              </a:xfrm>
            </p:grpSpPr>
            <p:cxnSp>
              <p:nvCxnSpPr>
                <p:cNvPr id="152" name="Straight Connector 151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3" name="Straight Connector 152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4" name="Straight Connector 153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5" name="Straight Connector 154"/>
                <p:cNvCxnSpPr/>
                <p:nvPr/>
              </p:nvCxnSpPr>
              <p:spPr bwMode="auto">
                <a:xfrm>
                  <a:off x="8747760" y="3174482"/>
                  <a:ext cx="0" cy="746084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6" name="Straight Connector 155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>
                  <a:off x="6700309" y="4108822"/>
                  <a:ext cx="180361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8" name="Straight Connector 157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47" name="Group 146"/>
              <p:cNvGrpSpPr/>
              <p:nvPr/>
            </p:nvGrpSpPr>
            <p:grpSpPr>
              <a:xfrm>
                <a:off x="7695718" y="5766631"/>
                <a:ext cx="224790" cy="106680"/>
                <a:chOff x="3539490" y="4938999"/>
                <a:chExt cx="224790" cy="106680"/>
              </a:xfrm>
            </p:grpSpPr>
            <p:cxnSp>
              <p:nvCxnSpPr>
                <p:cNvPr id="149" name="Straight Connector 148"/>
                <p:cNvCxnSpPr/>
                <p:nvPr/>
              </p:nvCxnSpPr>
              <p:spPr bwMode="auto">
                <a:xfrm>
                  <a:off x="3539490" y="4938999"/>
                  <a:ext cx="224790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0" name="Straight Connector 149"/>
                <p:cNvCxnSpPr/>
                <p:nvPr/>
              </p:nvCxnSpPr>
              <p:spPr bwMode="auto">
                <a:xfrm>
                  <a:off x="3583152" y="4992339"/>
                  <a:ext cx="137467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1" name="Straight Connector 150"/>
                <p:cNvCxnSpPr/>
                <p:nvPr/>
              </p:nvCxnSpPr>
              <p:spPr bwMode="auto">
                <a:xfrm>
                  <a:off x="3630055" y="5045679"/>
                  <a:ext cx="4366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48" name="TextBox 147"/>
              <p:cNvSpPr txBox="1"/>
              <p:nvPr/>
            </p:nvSpPr>
            <p:spPr>
              <a:xfrm>
                <a:off x="6925559" y="5395189"/>
                <a:ext cx="1119167" cy="742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itchFamily="49" charset="0"/>
                  </a:rPr>
                  <a:t>0</a:t>
                </a:r>
              </a:p>
            </p:txBody>
          </p:sp>
        </p:grpSp>
        <p:cxnSp>
          <p:nvCxnSpPr>
            <p:cNvPr id="135" name="Straight Connector 134"/>
            <p:cNvCxnSpPr/>
            <p:nvPr/>
          </p:nvCxnSpPr>
          <p:spPr bwMode="auto">
            <a:xfrm>
              <a:off x="4466045" y="4794737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 bwMode="auto">
            <a:xfrm>
              <a:off x="4466045" y="4794737"/>
              <a:ext cx="6455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7" name="Straight Connector 136"/>
            <p:cNvCxnSpPr/>
            <p:nvPr/>
          </p:nvCxnSpPr>
          <p:spPr bwMode="auto">
            <a:xfrm>
              <a:off x="4466045" y="4966327"/>
              <a:ext cx="6455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8" name="Straight Connector 137"/>
            <p:cNvCxnSpPr/>
            <p:nvPr/>
          </p:nvCxnSpPr>
          <p:spPr bwMode="auto">
            <a:xfrm>
              <a:off x="4530596" y="4169569"/>
              <a:ext cx="0" cy="62516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9" name="Straight Connector 138"/>
            <p:cNvCxnSpPr/>
            <p:nvPr/>
          </p:nvCxnSpPr>
          <p:spPr bwMode="auto">
            <a:xfrm flipH="1">
              <a:off x="3598279" y="4880532"/>
              <a:ext cx="821192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140" name="Group 139"/>
            <p:cNvGrpSpPr/>
            <p:nvPr/>
          </p:nvGrpSpPr>
          <p:grpSpPr>
            <a:xfrm>
              <a:off x="3308393" y="4719151"/>
              <a:ext cx="385257" cy="831196"/>
              <a:chOff x="5887141" y="2733541"/>
              <a:chExt cx="1484896" cy="1807842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5887141" y="2733541"/>
                <a:ext cx="1484896" cy="736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Consolas" panose="020B0609020204030204" pitchFamily="49" charset="0"/>
                  </a:rPr>
                  <a:t>A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5889731" y="3805032"/>
                <a:ext cx="1476127" cy="736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Consolas" panose="020B0609020204030204" pitchFamily="49" charset="0"/>
                  </a:rPr>
                  <a:t>B</a:t>
                </a:r>
              </a:p>
            </p:txBody>
          </p:sp>
        </p:grpSp>
        <p:cxnSp>
          <p:nvCxnSpPr>
            <p:cNvPr id="141" name="Straight Connector 140"/>
            <p:cNvCxnSpPr/>
            <p:nvPr/>
          </p:nvCxnSpPr>
          <p:spPr bwMode="auto">
            <a:xfrm flipV="1">
              <a:off x="4271835" y="3906758"/>
              <a:ext cx="0" cy="1485375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2" name="Straight Connector 141"/>
            <p:cNvCxnSpPr/>
            <p:nvPr/>
          </p:nvCxnSpPr>
          <p:spPr bwMode="auto">
            <a:xfrm flipV="1">
              <a:off x="3912001" y="3906757"/>
              <a:ext cx="0" cy="973775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3" name="Straight Connector 142"/>
            <p:cNvCxnSpPr/>
            <p:nvPr/>
          </p:nvCxnSpPr>
          <p:spPr bwMode="auto">
            <a:xfrm>
              <a:off x="4419471" y="4794737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79" name="Group 178"/>
          <p:cNvGrpSpPr/>
          <p:nvPr/>
        </p:nvGrpSpPr>
        <p:grpSpPr>
          <a:xfrm>
            <a:off x="9066431" y="3316010"/>
            <a:ext cx="2121352" cy="2606580"/>
            <a:chOff x="7096085" y="3213216"/>
            <a:chExt cx="2121352" cy="2606580"/>
          </a:xfrm>
        </p:grpSpPr>
        <p:sp>
          <p:nvSpPr>
            <p:cNvPr id="180" name="TextBox 179"/>
            <p:cNvSpPr txBox="1"/>
            <p:nvPr/>
          </p:nvSpPr>
          <p:spPr>
            <a:xfrm>
              <a:off x="8083653" y="3213216"/>
              <a:ext cx="6015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nsolas" panose="020B0609020204030204" pitchFamily="49" charset="0"/>
                </a:rPr>
                <a:t>V</a:t>
              </a:r>
              <a:r>
                <a:rPr lang="en-US" sz="1200" b="1" dirty="0" err="1">
                  <a:latin typeface="Consolas" panose="020B0609020204030204" pitchFamily="49" charset="0"/>
                </a:rPr>
                <a:t>cc</a:t>
              </a:r>
              <a:endParaRPr 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7867537" y="3218073"/>
              <a:ext cx="510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itchFamily="49" charset="0"/>
                </a:rPr>
                <a:t>1</a:t>
              </a:r>
            </a:p>
          </p:txBody>
        </p:sp>
        <p:cxnSp>
          <p:nvCxnSpPr>
            <p:cNvPr id="182" name="Straight Connector 181"/>
            <p:cNvCxnSpPr/>
            <p:nvPr/>
          </p:nvCxnSpPr>
          <p:spPr bwMode="auto">
            <a:xfrm>
              <a:off x="8041993" y="5482159"/>
              <a:ext cx="67759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183" name="Group 182"/>
            <p:cNvGrpSpPr/>
            <p:nvPr/>
          </p:nvGrpSpPr>
          <p:grpSpPr>
            <a:xfrm>
              <a:off x="8231065" y="4368870"/>
              <a:ext cx="986372" cy="285731"/>
              <a:chOff x="7639260" y="4069750"/>
              <a:chExt cx="2930840" cy="626976"/>
            </a:xfrm>
          </p:grpSpPr>
          <p:cxnSp>
            <p:nvCxnSpPr>
              <p:cNvPr id="226" name="Straight Arrow Connector 225"/>
              <p:cNvCxnSpPr/>
              <p:nvPr/>
            </p:nvCxnSpPr>
            <p:spPr bwMode="auto">
              <a:xfrm>
                <a:off x="8083195" y="4696726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227" name="TextBox 226"/>
              <p:cNvSpPr txBox="1"/>
              <p:nvPr/>
            </p:nvSpPr>
            <p:spPr>
              <a:xfrm>
                <a:off x="7639260" y="4069750"/>
                <a:ext cx="2930840" cy="607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Consolas" panose="020B0609020204030204" pitchFamily="49" charset="0"/>
                  </a:rPr>
                  <a:t>Output</a:t>
                </a:r>
              </a:p>
            </p:txBody>
          </p:sp>
        </p:grpSp>
        <p:cxnSp>
          <p:nvCxnSpPr>
            <p:cNvPr id="184" name="Straight Connector 183"/>
            <p:cNvCxnSpPr/>
            <p:nvPr/>
          </p:nvCxnSpPr>
          <p:spPr bwMode="auto">
            <a:xfrm>
              <a:off x="8038780" y="4976137"/>
              <a:ext cx="67759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5" name="Straight Connector 184"/>
            <p:cNvCxnSpPr/>
            <p:nvPr/>
          </p:nvCxnSpPr>
          <p:spPr bwMode="auto">
            <a:xfrm flipV="1">
              <a:off x="8385453" y="3493043"/>
              <a:ext cx="1" cy="16593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6" name="Straight Connector 185"/>
            <p:cNvCxnSpPr/>
            <p:nvPr/>
          </p:nvCxnSpPr>
          <p:spPr bwMode="auto">
            <a:xfrm>
              <a:off x="8320902" y="4169569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7" name="Straight Connector 186"/>
            <p:cNvCxnSpPr/>
            <p:nvPr/>
          </p:nvCxnSpPr>
          <p:spPr bwMode="auto">
            <a:xfrm>
              <a:off x="8320902" y="4169569"/>
              <a:ext cx="6455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8" name="Straight Connector 187"/>
            <p:cNvCxnSpPr/>
            <p:nvPr/>
          </p:nvCxnSpPr>
          <p:spPr bwMode="auto">
            <a:xfrm>
              <a:off x="8320902" y="4341158"/>
              <a:ext cx="6455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9" name="Straight Connector 188"/>
            <p:cNvCxnSpPr/>
            <p:nvPr/>
          </p:nvCxnSpPr>
          <p:spPr bwMode="auto">
            <a:xfrm>
              <a:off x="8385453" y="3829557"/>
              <a:ext cx="0" cy="34001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0" name="Straight Connector 189"/>
            <p:cNvCxnSpPr/>
            <p:nvPr/>
          </p:nvCxnSpPr>
          <p:spPr bwMode="auto">
            <a:xfrm>
              <a:off x="8386518" y="5482339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1" name="Straight Connector 190"/>
            <p:cNvCxnSpPr/>
            <p:nvPr/>
          </p:nvCxnSpPr>
          <p:spPr bwMode="auto">
            <a:xfrm flipH="1">
              <a:off x="7385972" y="4257685"/>
              <a:ext cx="82196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2" name="Straight Connector 191"/>
            <p:cNvCxnSpPr/>
            <p:nvPr/>
          </p:nvCxnSpPr>
          <p:spPr bwMode="auto">
            <a:xfrm>
              <a:off x="8274328" y="4169568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193" name="Group 192"/>
            <p:cNvGrpSpPr/>
            <p:nvPr/>
          </p:nvGrpSpPr>
          <p:grpSpPr>
            <a:xfrm>
              <a:off x="8336305" y="5650519"/>
              <a:ext cx="102444" cy="48617"/>
              <a:chOff x="3539490" y="4938999"/>
              <a:chExt cx="224790" cy="106680"/>
            </a:xfrm>
          </p:grpSpPr>
          <p:cxnSp>
            <p:nvCxnSpPr>
              <p:cNvPr id="223" name="Straight Connector 222"/>
              <p:cNvCxnSpPr/>
              <p:nvPr/>
            </p:nvCxnSpPr>
            <p:spPr bwMode="auto">
              <a:xfrm>
                <a:off x="3539490" y="4938999"/>
                <a:ext cx="224790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4" name="Straight Connector 223"/>
              <p:cNvCxnSpPr/>
              <p:nvPr/>
            </p:nvCxnSpPr>
            <p:spPr bwMode="auto">
              <a:xfrm>
                <a:off x="3583152" y="4992339"/>
                <a:ext cx="13746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5" name="Straight Connector 224"/>
              <p:cNvCxnSpPr/>
              <p:nvPr/>
            </p:nvCxnSpPr>
            <p:spPr bwMode="auto">
              <a:xfrm>
                <a:off x="3630055" y="5045679"/>
                <a:ext cx="43661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94" name="TextBox 193"/>
            <p:cNvSpPr txBox="1"/>
            <p:nvPr/>
          </p:nvSpPr>
          <p:spPr>
            <a:xfrm>
              <a:off x="7976046" y="5481242"/>
              <a:ext cx="5100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itchFamily="49" charset="0"/>
                </a:rPr>
                <a:t>0</a:t>
              </a:r>
            </a:p>
          </p:txBody>
        </p:sp>
        <p:cxnSp>
          <p:nvCxnSpPr>
            <p:cNvPr id="195" name="Straight Connector 194"/>
            <p:cNvCxnSpPr/>
            <p:nvPr/>
          </p:nvCxnSpPr>
          <p:spPr bwMode="auto">
            <a:xfrm>
              <a:off x="8320133" y="3657967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6" name="Straight Connector 195"/>
            <p:cNvCxnSpPr/>
            <p:nvPr/>
          </p:nvCxnSpPr>
          <p:spPr bwMode="auto">
            <a:xfrm>
              <a:off x="8320133" y="3657967"/>
              <a:ext cx="6455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7" name="Straight Connector 196"/>
            <p:cNvCxnSpPr/>
            <p:nvPr/>
          </p:nvCxnSpPr>
          <p:spPr bwMode="auto">
            <a:xfrm>
              <a:off x="8320133" y="3829557"/>
              <a:ext cx="6455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8" name="Straight Connector 197"/>
            <p:cNvCxnSpPr/>
            <p:nvPr/>
          </p:nvCxnSpPr>
          <p:spPr bwMode="auto">
            <a:xfrm>
              <a:off x="8385749" y="4343048"/>
              <a:ext cx="0" cy="62516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9" name="Straight Connector 198"/>
            <p:cNvCxnSpPr/>
            <p:nvPr/>
          </p:nvCxnSpPr>
          <p:spPr bwMode="auto">
            <a:xfrm flipH="1">
              <a:off x="7385971" y="3746084"/>
              <a:ext cx="821192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200" name="Group 199"/>
            <p:cNvGrpSpPr/>
            <p:nvPr/>
          </p:nvGrpSpPr>
          <p:grpSpPr>
            <a:xfrm>
              <a:off x="7096085" y="3584703"/>
              <a:ext cx="385257" cy="831196"/>
              <a:chOff x="5887141" y="2733541"/>
              <a:chExt cx="1484896" cy="1807842"/>
            </a:xfrm>
          </p:grpSpPr>
          <p:sp>
            <p:nvSpPr>
              <p:cNvPr id="221" name="TextBox 220"/>
              <p:cNvSpPr txBox="1"/>
              <p:nvPr/>
            </p:nvSpPr>
            <p:spPr>
              <a:xfrm>
                <a:off x="5887141" y="2733541"/>
                <a:ext cx="1484896" cy="736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Consolas" panose="020B0609020204030204" pitchFamily="49" charset="0"/>
                  </a:rPr>
                  <a:t>A</a:t>
                </a: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5889731" y="3805032"/>
                <a:ext cx="1476127" cy="736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Consolas" panose="020B0609020204030204" pitchFamily="49" charset="0"/>
                  </a:rPr>
                  <a:t>B</a:t>
                </a:r>
              </a:p>
            </p:txBody>
          </p:sp>
        </p:grpSp>
        <p:cxnSp>
          <p:nvCxnSpPr>
            <p:cNvPr id="201" name="Straight Connector 200"/>
            <p:cNvCxnSpPr/>
            <p:nvPr/>
          </p:nvCxnSpPr>
          <p:spPr bwMode="auto">
            <a:xfrm flipV="1">
              <a:off x="7759277" y="3746084"/>
              <a:ext cx="0" cy="1485375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2" name="Straight Connector 201"/>
            <p:cNvCxnSpPr/>
            <p:nvPr/>
          </p:nvCxnSpPr>
          <p:spPr bwMode="auto">
            <a:xfrm flipV="1">
              <a:off x="8114680" y="4256376"/>
              <a:ext cx="0" cy="973775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3" name="Straight Connector 202"/>
            <p:cNvCxnSpPr/>
            <p:nvPr/>
          </p:nvCxnSpPr>
          <p:spPr bwMode="auto">
            <a:xfrm>
              <a:off x="8273559" y="3657967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4" name="Straight Connector 203"/>
            <p:cNvCxnSpPr/>
            <p:nvPr/>
          </p:nvCxnSpPr>
          <p:spPr bwMode="auto">
            <a:xfrm>
              <a:off x="7977442" y="5144356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5" name="Straight Connector 204"/>
            <p:cNvCxnSpPr/>
            <p:nvPr/>
          </p:nvCxnSpPr>
          <p:spPr bwMode="auto">
            <a:xfrm>
              <a:off x="7977442" y="5144356"/>
              <a:ext cx="6455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6" name="Straight Connector 205"/>
            <p:cNvCxnSpPr/>
            <p:nvPr/>
          </p:nvCxnSpPr>
          <p:spPr bwMode="auto">
            <a:xfrm>
              <a:off x="7977442" y="5315945"/>
              <a:ext cx="6455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7" name="Straight Connector 206"/>
            <p:cNvCxnSpPr/>
            <p:nvPr/>
          </p:nvCxnSpPr>
          <p:spPr bwMode="auto">
            <a:xfrm>
              <a:off x="8041992" y="4972766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8" name="Straight Connector 207"/>
            <p:cNvCxnSpPr/>
            <p:nvPr/>
          </p:nvCxnSpPr>
          <p:spPr bwMode="auto">
            <a:xfrm>
              <a:off x="8041992" y="5315945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9" name="Straight Connector 208"/>
            <p:cNvCxnSpPr/>
            <p:nvPr/>
          </p:nvCxnSpPr>
          <p:spPr bwMode="auto">
            <a:xfrm rot="5400000">
              <a:off x="7845072" y="5144356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10" name="Oval 209"/>
            <p:cNvSpPr>
              <a:spLocks noChangeAspect="1"/>
            </p:cNvSpPr>
            <p:nvPr/>
          </p:nvSpPr>
          <p:spPr bwMode="auto">
            <a:xfrm>
              <a:off x="8209213" y="3711589"/>
              <a:ext cx="64346" cy="6434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+mj-lt"/>
                <a:cs typeface="Arial" pitchFamily="34" charset="0"/>
              </a:endParaRPr>
            </a:p>
          </p:txBody>
        </p:sp>
        <p:grpSp>
          <p:nvGrpSpPr>
            <p:cNvPr id="211" name="Group 210"/>
            <p:cNvGrpSpPr/>
            <p:nvPr/>
          </p:nvGrpSpPr>
          <p:grpSpPr>
            <a:xfrm>
              <a:off x="8114680" y="4972766"/>
              <a:ext cx="604907" cy="514769"/>
              <a:chOff x="7420421" y="3544048"/>
              <a:chExt cx="1327339" cy="1129551"/>
            </a:xfrm>
          </p:grpSpPr>
          <p:cxnSp>
            <p:nvCxnSpPr>
              <p:cNvPr id="214" name="Straight Connector 213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5" name="Straight Connector 214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6" name="Straight Connector 215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7" name="Straight Connector 216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8" name="Straight Connector 217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9" name="Straight Connector 218"/>
              <p:cNvCxnSpPr/>
              <p:nvPr/>
            </p:nvCxnSpPr>
            <p:spPr bwMode="auto">
              <a:xfrm flipH="1">
                <a:off x="7420421" y="4108825"/>
                <a:ext cx="108350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0" name="Straight Connector 219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212" name="Oval 211"/>
            <p:cNvSpPr>
              <a:spLocks noChangeAspect="1"/>
            </p:cNvSpPr>
            <p:nvPr/>
          </p:nvSpPr>
          <p:spPr bwMode="auto">
            <a:xfrm>
              <a:off x="8209778" y="4224395"/>
              <a:ext cx="64346" cy="6434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+mj-lt"/>
                <a:cs typeface="Arial" pitchFamily="34" charset="0"/>
              </a:endParaRPr>
            </a:p>
          </p:txBody>
        </p:sp>
        <p:cxnSp>
          <p:nvCxnSpPr>
            <p:cNvPr id="213" name="Straight Connector 212"/>
            <p:cNvCxnSpPr/>
            <p:nvPr/>
          </p:nvCxnSpPr>
          <p:spPr bwMode="auto">
            <a:xfrm>
              <a:off x="7930867" y="5144355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228" name="TextBox 227"/>
          <p:cNvSpPr txBox="1"/>
          <p:nvPr/>
        </p:nvSpPr>
        <p:spPr>
          <a:xfrm>
            <a:off x="3492481" y="2931428"/>
            <a:ext cx="281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4 MOSFET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8941020" y="2929796"/>
            <a:ext cx="281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4 MOSFET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30.09.2019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168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6851"/>
            <a:ext cx="10515600" cy="4487482"/>
          </a:xfrm>
        </p:spPr>
        <p:txBody>
          <a:bodyPr/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/>
              <a:t>Boolean operations can be combined into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6000" y="2498135"/>
            <a:ext cx="3591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F(</a:t>
            </a:r>
            <a:r>
              <a:rPr lang="en-US" sz="2400" dirty="0" err="1">
                <a:latin typeface="Consolas" panose="020B0609020204030204" pitchFamily="49" charset="0"/>
              </a:rPr>
              <a:t>x,y,z</a:t>
            </a:r>
            <a:r>
              <a:rPr lang="en-US" sz="2400" dirty="0">
                <a:latin typeface="Consolas" panose="020B0609020204030204" pitchFamily="49" charset="0"/>
              </a:rPr>
              <a:t>) = x + !y*z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887278" y="3093382"/>
            <a:ext cx="424236" cy="406400"/>
            <a:chOff x="1607464" y="2009795"/>
            <a:chExt cx="720577" cy="690282"/>
          </a:xfrm>
        </p:grpSpPr>
        <p:sp>
          <p:nvSpPr>
            <p:cNvPr id="9" name="Isosceles Triangle 8"/>
            <p:cNvSpPr/>
            <p:nvPr/>
          </p:nvSpPr>
          <p:spPr bwMode="auto">
            <a:xfrm rot="5400000">
              <a:off x="1559859" y="2057400"/>
              <a:ext cx="690282" cy="595071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193570" y="2287699"/>
              <a:ext cx="134471" cy="134471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1" name="Flowchart: Delay 10"/>
          <p:cNvSpPr/>
          <p:nvPr/>
        </p:nvSpPr>
        <p:spPr bwMode="auto">
          <a:xfrm>
            <a:off x="6665872" y="3097192"/>
            <a:ext cx="663742" cy="812800"/>
          </a:xfrm>
          <a:custGeom>
            <a:avLst/>
            <a:gdLst>
              <a:gd name="connsiteX0" fmla="*/ 0 w 658964"/>
              <a:gd name="connsiteY0" fmla="*/ 0 h 812800"/>
              <a:gd name="connsiteX1" fmla="*/ 329482 w 658964"/>
              <a:gd name="connsiteY1" fmla="*/ 0 h 812800"/>
              <a:gd name="connsiteX2" fmla="*/ 658964 w 658964"/>
              <a:gd name="connsiteY2" fmla="*/ 406400 h 812800"/>
              <a:gd name="connsiteX3" fmla="*/ 329482 w 658964"/>
              <a:gd name="connsiteY3" fmla="*/ 812800 h 812800"/>
              <a:gd name="connsiteX4" fmla="*/ 0 w 658964"/>
              <a:gd name="connsiteY4" fmla="*/ 812800 h 812800"/>
              <a:gd name="connsiteX5" fmla="*/ 0 w 658964"/>
              <a:gd name="connsiteY5" fmla="*/ 0 h 812800"/>
              <a:gd name="connsiteX0" fmla="*/ 969 w 659933"/>
              <a:gd name="connsiteY0" fmla="*/ 0 h 812800"/>
              <a:gd name="connsiteX1" fmla="*/ 330451 w 659933"/>
              <a:gd name="connsiteY1" fmla="*/ 0 h 812800"/>
              <a:gd name="connsiteX2" fmla="*/ 659933 w 659933"/>
              <a:gd name="connsiteY2" fmla="*/ 406400 h 812800"/>
              <a:gd name="connsiteX3" fmla="*/ 330451 w 659933"/>
              <a:gd name="connsiteY3" fmla="*/ 812800 h 812800"/>
              <a:gd name="connsiteX4" fmla="*/ 969 w 659933"/>
              <a:gd name="connsiteY4" fmla="*/ 812800 h 812800"/>
              <a:gd name="connsiteX5" fmla="*/ 0 w 659933"/>
              <a:gd name="connsiteY5" fmla="*/ 199987 h 812800"/>
              <a:gd name="connsiteX6" fmla="*/ 969 w 659933"/>
              <a:gd name="connsiteY6" fmla="*/ 0 h 812800"/>
              <a:gd name="connsiteX0" fmla="*/ 4778 w 663742"/>
              <a:gd name="connsiteY0" fmla="*/ 0 h 812800"/>
              <a:gd name="connsiteX1" fmla="*/ 334260 w 663742"/>
              <a:gd name="connsiteY1" fmla="*/ 0 h 812800"/>
              <a:gd name="connsiteX2" fmla="*/ 663742 w 663742"/>
              <a:gd name="connsiteY2" fmla="*/ 406400 h 812800"/>
              <a:gd name="connsiteX3" fmla="*/ 334260 w 663742"/>
              <a:gd name="connsiteY3" fmla="*/ 812800 h 812800"/>
              <a:gd name="connsiteX4" fmla="*/ 4778 w 663742"/>
              <a:gd name="connsiteY4" fmla="*/ 812800 h 812800"/>
              <a:gd name="connsiteX5" fmla="*/ 0 w 663742"/>
              <a:gd name="connsiteY5" fmla="*/ 653377 h 812800"/>
              <a:gd name="connsiteX6" fmla="*/ 3809 w 663742"/>
              <a:gd name="connsiteY6" fmla="*/ 199987 h 812800"/>
              <a:gd name="connsiteX7" fmla="*/ 4778 w 663742"/>
              <a:gd name="connsiteY7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3742" h="812800">
                <a:moveTo>
                  <a:pt x="4778" y="0"/>
                </a:moveTo>
                <a:lnTo>
                  <a:pt x="334260" y="0"/>
                </a:lnTo>
                <a:cubicBezTo>
                  <a:pt x="516228" y="0"/>
                  <a:pt x="663742" y="181951"/>
                  <a:pt x="663742" y="406400"/>
                </a:cubicBezTo>
                <a:cubicBezTo>
                  <a:pt x="663742" y="630849"/>
                  <a:pt x="516228" y="812800"/>
                  <a:pt x="334260" y="812800"/>
                </a:cubicBezTo>
                <a:lnTo>
                  <a:pt x="4778" y="812800"/>
                </a:lnTo>
                <a:lnTo>
                  <a:pt x="0" y="653377"/>
                </a:lnTo>
                <a:cubicBezTo>
                  <a:pt x="1270" y="502247"/>
                  <a:pt x="2539" y="351117"/>
                  <a:pt x="3809" y="199987"/>
                </a:cubicBezTo>
                <a:lnTo>
                  <a:pt x="4778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Flowchart: Delay 18"/>
          <p:cNvSpPr/>
          <p:nvPr/>
        </p:nvSpPr>
        <p:spPr bwMode="auto">
          <a:xfrm flipH="1">
            <a:off x="7918133" y="2478925"/>
            <a:ext cx="632999" cy="820453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276 w 10041"/>
              <a:gd name="connsiteY0" fmla="*/ 0 h 10023"/>
              <a:gd name="connsiteX1" fmla="*/ 10041 w 10041"/>
              <a:gd name="connsiteY1" fmla="*/ 23 h 10023"/>
              <a:gd name="connsiteX2" fmla="*/ 8374 w 10041"/>
              <a:gd name="connsiteY2" fmla="*/ 5023 h 10023"/>
              <a:gd name="connsiteX3" fmla="*/ 10041 w 10041"/>
              <a:gd name="connsiteY3" fmla="*/ 10023 h 10023"/>
              <a:gd name="connsiteX4" fmla="*/ 1708 w 10041"/>
              <a:gd name="connsiteY4" fmla="*/ 10023 h 10023"/>
              <a:gd name="connsiteX5" fmla="*/ 41 w 10041"/>
              <a:gd name="connsiteY5" fmla="*/ 5023 h 10023"/>
              <a:gd name="connsiteX6" fmla="*/ 3276 w 10041"/>
              <a:gd name="connsiteY6" fmla="*/ 0 h 10023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8335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7439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2761 w 9526"/>
              <a:gd name="connsiteY0" fmla="*/ 0 h 10070"/>
              <a:gd name="connsiteX1" fmla="*/ 9526 w 9526"/>
              <a:gd name="connsiteY1" fmla="*/ 23 h 10070"/>
              <a:gd name="connsiteX2" fmla="*/ 6963 w 9526"/>
              <a:gd name="connsiteY2" fmla="*/ 5023 h 10070"/>
              <a:gd name="connsiteX3" fmla="*/ 9526 w 9526"/>
              <a:gd name="connsiteY3" fmla="*/ 10023 h 10070"/>
              <a:gd name="connsiteX4" fmla="*/ 3180 w 9526"/>
              <a:gd name="connsiteY4" fmla="*/ 10070 h 10070"/>
              <a:gd name="connsiteX5" fmla="*/ 2 w 9526"/>
              <a:gd name="connsiteY5" fmla="*/ 5023 h 10070"/>
              <a:gd name="connsiteX6" fmla="*/ 2761 w 9526"/>
              <a:gd name="connsiteY6" fmla="*/ 0 h 10070"/>
              <a:gd name="connsiteX0" fmla="*/ 2898 w 10000"/>
              <a:gd name="connsiteY0" fmla="*/ 0 h 10000"/>
              <a:gd name="connsiteX1" fmla="*/ 10000 w 10000"/>
              <a:gd name="connsiteY1" fmla="*/ 23 h 10000"/>
              <a:gd name="connsiteX2" fmla="*/ 7309 w 10000"/>
              <a:gd name="connsiteY2" fmla="*/ 4988 h 10000"/>
              <a:gd name="connsiteX3" fmla="*/ 10000 w 10000"/>
              <a:gd name="connsiteY3" fmla="*/ 9953 h 10000"/>
              <a:gd name="connsiteX4" fmla="*/ 3338 w 10000"/>
              <a:gd name="connsiteY4" fmla="*/ 10000 h 10000"/>
              <a:gd name="connsiteX5" fmla="*/ 2 w 10000"/>
              <a:gd name="connsiteY5" fmla="*/ 4988 h 10000"/>
              <a:gd name="connsiteX6" fmla="*/ 2898 w 10000"/>
              <a:gd name="connsiteY6" fmla="*/ 0 h 10000"/>
              <a:gd name="connsiteX0" fmla="*/ 4522 w 10008"/>
              <a:gd name="connsiteY0" fmla="*/ 0 h 10000"/>
              <a:gd name="connsiteX1" fmla="*/ 10008 w 10008"/>
              <a:gd name="connsiteY1" fmla="*/ 23 h 10000"/>
              <a:gd name="connsiteX2" fmla="*/ 7317 w 10008"/>
              <a:gd name="connsiteY2" fmla="*/ 4988 h 10000"/>
              <a:gd name="connsiteX3" fmla="*/ 10008 w 10008"/>
              <a:gd name="connsiteY3" fmla="*/ 9953 h 10000"/>
              <a:gd name="connsiteX4" fmla="*/ 3346 w 10008"/>
              <a:gd name="connsiteY4" fmla="*/ 10000 h 10000"/>
              <a:gd name="connsiteX5" fmla="*/ 10 w 10008"/>
              <a:gd name="connsiteY5" fmla="*/ 4988 h 10000"/>
              <a:gd name="connsiteX6" fmla="*/ 4522 w 10008"/>
              <a:gd name="connsiteY6" fmla="*/ 0 h 10000"/>
              <a:gd name="connsiteX0" fmla="*/ 4518 w 10004"/>
              <a:gd name="connsiteY0" fmla="*/ 0 h 10000"/>
              <a:gd name="connsiteX1" fmla="*/ 10004 w 10004"/>
              <a:gd name="connsiteY1" fmla="*/ 23 h 10000"/>
              <a:gd name="connsiteX2" fmla="*/ 7313 w 10004"/>
              <a:gd name="connsiteY2" fmla="*/ 4988 h 10000"/>
              <a:gd name="connsiteX3" fmla="*/ 10004 w 10004"/>
              <a:gd name="connsiteY3" fmla="*/ 9953 h 10000"/>
              <a:gd name="connsiteX4" fmla="*/ 5516 w 10004"/>
              <a:gd name="connsiteY4" fmla="*/ 10000 h 10000"/>
              <a:gd name="connsiteX5" fmla="*/ 6 w 10004"/>
              <a:gd name="connsiteY5" fmla="*/ 4988 h 10000"/>
              <a:gd name="connsiteX6" fmla="*/ 4518 w 10004"/>
              <a:gd name="connsiteY6" fmla="*/ 0 h 10000"/>
              <a:gd name="connsiteX0" fmla="*/ 4530 w 10016"/>
              <a:gd name="connsiteY0" fmla="*/ 0 h 10047"/>
              <a:gd name="connsiteX1" fmla="*/ 10016 w 10016"/>
              <a:gd name="connsiteY1" fmla="*/ 23 h 10047"/>
              <a:gd name="connsiteX2" fmla="*/ 7325 w 10016"/>
              <a:gd name="connsiteY2" fmla="*/ 4988 h 10047"/>
              <a:gd name="connsiteX3" fmla="*/ 10016 w 10016"/>
              <a:gd name="connsiteY3" fmla="*/ 9953 h 10047"/>
              <a:gd name="connsiteX4" fmla="*/ 6439 w 10016"/>
              <a:gd name="connsiteY4" fmla="*/ 10047 h 10047"/>
              <a:gd name="connsiteX5" fmla="*/ 18 w 10016"/>
              <a:gd name="connsiteY5" fmla="*/ 4988 h 10047"/>
              <a:gd name="connsiteX6" fmla="*/ 4530 w 10016"/>
              <a:gd name="connsiteY6" fmla="*/ 0 h 10047"/>
              <a:gd name="connsiteX0" fmla="*/ 5602 w 10001"/>
              <a:gd name="connsiteY0" fmla="*/ 0 h 10024"/>
              <a:gd name="connsiteX1" fmla="*/ 10001 w 10001"/>
              <a:gd name="connsiteY1" fmla="*/ 0 h 10024"/>
              <a:gd name="connsiteX2" fmla="*/ 7310 w 10001"/>
              <a:gd name="connsiteY2" fmla="*/ 4965 h 10024"/>
              <a:gd name="connsiteX3" fmla="*/ 10001 w 10001"/>
              <a:gd name="connsiteY3" fmla="*/ 9930 h 10024"/>
              <a:gd name="connsiteX4" fmla="*/ 6424 w 10001"/>
              <a:gd name="connsiteY4" fmla="*/ 10024 h 10024"/>
              <a:gd name="connsiteX5" fmla="*/ 3 w 10001"/>
              <a:gd name="connsiteY5" fmla="*/ 4965 h 10024"/>
              <a:gd name="connsiteX6" fmla="*/ 5602 w 10001"/>
              <a:gd name="connsiteY6" fmla="*/ 0 h 10024"/>
              <a:gd name="connsiteX0" fmla="*/ 6158 w 9999"/>
              <a:gd name="connsiteY0" fmla="*/ 0 h 10024"/>
              <a:gd name="connsiteX1" fmla="*/ 9999 w 9999"/>
              <a:gd name="connsiteY1" fmla="*/ 0 h 10024"/>
              <a:gd name="connsiteX2" fmla="*/ 7308 w 9999"/>
              <a:gd name="connsiteY2" fmla="*/ 4965 h 10024"/>
              <a:gd name="connsiteX3" fmla="*/ 9999 w 9999"/>
              <a:gd name="connsiteY3" fmla="*/ 9930 h 10024"/>
              <a:gd name="connsiteX4" fmla="*/ 6422 w 9999"/>
              <a:gd name="connsiteY4" fmla="*/ 10024 h 10024"/>
              <a:gd name="connsiteX5" fmla="*/ 1 w 9999"/>
              <a:gd name="connsiteY5" fmla="*/ 4965 h 10024"/>
              <a:gd name="connsiteX6" fmla="*/ 6158 w 9999"/>
              <a:gd name="connsiteY6" fmla="*/ 0 h 10024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5924 w 9765"/>
              <a:gd name="connsiteY0" fmla="*/ 0 h 10000"/>
              <a:gd name="connsiteX1" fmla="*/ 9765 w 9765"/>
              <a:gd name="connsiteY1" fmla="*/ 0 h 10000"/>
              <a:gd name="connsiteX2" fmla="*/ 7074 w 9765"/>
              <a:gd name="connsiteY2" fmla="*/ 4953 h 10000"/>
              <a:gd name="connsiteX3" fmla="*/ 9765 w 9765"/>
              <a:gd name="connsiteY3" fmla="*/ 9906 h 10000"/>
              <a:gd name="connsiteX4" fmla="*/ 6188 w 9765"/>
              <a:gd name="connsiteY4" fmla="*/ 10000 h 10000"/>
              <a:gd name="connsiteX5" fmla="*/ 1 w 9765"/>
              <a:gd name="connsiteY5" fmla="*/ 4953 h 10000"/>
              <a:gd name="connsiteX6" fmla="*/ 5924 w 9765"/>
              <a:gd name="connsiteY6" fmla="*/ 0 h 10000"/>
              <a:gd name="connsiteX0" fmla="*/ 6067 w 10039"/>
              <a:gd name="connsiteY0" fmla="*/ 0 h 10000"/>
              <a:gd name="connsiteX1" fmla="*/ 10000 w 10039"/>
              <a:gd name="connsiteY1" fmla="*/ 0 h 10000"/>
              <a:gd name="connsiteX2" fmla="*/ 8034 w 10039"/>
              <a:gd name="connsiteY2" fmla="*/ 1970 h 10000"/>
              <a:gd name="connsiteX3" fmla="*/ 7244 w 10039"/>
              <a:gd name="connsiteY3" fmla="*/ 4953 h 10000"/>
              <a:gd name="connsiteX4" fmla="*/ 10000 w 10039"/>
              <a:gd name="connsiteY4" fmla="*/ 9906 h 10000"/>
              <a:gd name="connsiteX5" fmla="*/ 6337 w 10039"/>
              <a:gd name="connsiteY5" fmla="*/ 10000 h 10000"/>
              <a:gd name="connsiteX6" fmla="*/ 1 w 10039"/>
              <a:gd name="connsiteY6" fmla="*/ 4953 h 10000"/>
              <a:gd name="connsiteX7" fmla="*/ 6067 w 10039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64"/>
              <a:gd name="connsiteY0" fmla="*/ 0 h 10000"/>
              <a:gd name="connsiteX1" fmla="*/ 10000 w 10064"/>
              <a:gd name="connsiteY1" fmla="*/ 0 h 10000"/>
              <a:gd name="connsiteX2" fmla="*/ 7914 w 10064"/>
              <a:gd name="connsiteY2" fmla="*/ 2179 h 10000"/>
              <a:gd name="connsiteX3" fmla="*/ 7244 w 10064"/>
              <a:gd name="connsiteY3" fmla="*/ 4953 h 10000"/>
              <a:gd name="connsiteX4" fmla="*/ 8566 w 10064"/>
              <a:gd name="connsiteY4" fmla="*/ 8000 h 10000"/>
              <a:gd name="connsiteX5" fmla="*/ 10000 w 10064"/>
              <a:gd name="connsiteY5" fmla="*/ 9906 h 10000"/>
              <a:gd name="connsiteX6" fmla="*/ 6337 w 10064"/>
              <a:gd name="connsiteY6" fmla="*/ 10000 h 10000"/>
              <a:gd name="connsiteX7" fmla="*/ 1 w 10064"/>
              <a:gd name="connsiteY7" fmla="*/ 4953 h 10000"/>
              <a:gd name="connsiteX8" fmla="*/ 6067 w 10064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00">
                <a:moveTo>
                  <a:pt x="6067" y="0"/>
                </a:moveTo>
                <a:lnTo>
                  <a:pt x="10000" y="0"/>
                </a:lnTo>
                <a:cubicBezTo>
                  <a:pt x="9586" y="448"/>
                  <a:pt x="8389" y="1731"/>
                  <a:pt x="8125" y="2063"/>
                </a:cubicBezTo>
                <a:cubicBezTo>
                  <a:pt x="7877" y="2448"/>
                  <a:pt x="7141" y="3848"/>
                  <a:pt x="7214" y="4837"/>
                </a:cubicBezTo>
                <a:cubicBezTo>
                  <a:pt x="7287" y="5826"/>
                  <a:pt x="8348" y="7639"/>
                  <a:pt x="8566" y="8000"/>
                </a:cubicBezTo>
                <a:cubicBezTo>
                  <a:pt x="8754" y="8315"/>
                  <a:pt x="9710" y="9480"/>
                  <a:pt x="10000" y="9906"/>
                </a:cubicBezTo>
                <a:lnTo>
                  <a:pt x="6337" y="10000"/>
                </a:lnTo>
                <a:cubicBezTo>
                  <a:pt x="2638" y="10046"/>
                  <a:pt x="46" y="6620"/>
                  <a:pt x="1" y="4953"/>
                </a:cubicBezTo>
                <a:cubicBezTo>
                  <a:pt x="-44" y="3286"/>
                  <a:pt x="1797" y="0"/>
                  <a:pt x="6067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Elbow Connector 18"/>
          <p:cNvCxnSpPr>
            <a:stCxn id="10" idx="6"/>
            <a:endCxn id="11" idx="6"/>
          </p:cNvCxnSpPr>
          <p:nvPr/>
        </p:nvCxnSpPr>
        <p:spPr bwMode="auto">
          <a:xfrm>
            <a:off x="6311515" y="3296583"/>
            <a:ext cx="358167" cy="5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23" name="Elbow Connector 22"/>
          <p:cNvCxnSpPr>
            <a:stCxn id="11" idx="2"/>
            <a:endCxn id="15" idx="4"/>
          </p:cNvCxnSpPr>
          <p:nvPr/>
        </p:nvCxnSpPr>
        <p:spPr bwMode="auto">
          <a:xfrm flipV="1">
            <a:off x="7329614" y="3135286"/>
            <a:ext cx="679290" cy="368306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5207022" y="2445808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cxnSp>
        <p:nvCxnSpPr>
          <p:cNvPr id="26" name="Elbow Connector 25"/>
          <p:cNvCxnSpPr>
            <a:stCxn id="15" idx="2"/>
            <a:endCxn id="24" idx="3"/>
          </p:cNvCxnSpPr>
          <p:nvPr/>
        </p:nvCxnSpPr>
        <p:spPr bwMode="auto">
          <a:xfrm flipH="1" flipV="1">
            <a:off x="5532753" y="2645863"/>
            <a:ext cx="2504067" cy="23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5207022" y="3099973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cxnSp>
        <p:nvCxnSpPr>
          <p:cNvPr id="30" name="Straight Connector 29"/>
          <p:cNvCxnSpPr>
            <a:stCxn id="9" idx="3"/>
            <a:endCxn id="28" idx="3"/>
          </p:cNvCxnSpPr>
          <p:nvPr/>
        </p:nvCxnSpPr>
        <p:spPr bwMode="auto">
          <a:xfrm flipH="1">
            <a:off x="5532753" y="3296582"/>
            <a:ext cx="354527" cy="344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5207022" y="3548284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</p:txBody>
      </p:sp>
      <p:cxnSp>
        <p:nvCxnSpPr>
          <p:cNvPr id="34" name="Straight Connector 33"/>
          <p:cNvCxnSpPr>
            <a:stCxn id="11" idx="5"/>
            <a:endCxn id="32" idx="3"/>
          </p:cNvCxnSpPr>
          <p:nvPr/>
        </p:nvCxnSpPr>
        <p:spPr bwMode="auto">
          <a:xfrm flipH="1" flipV="1">
            <a:off x="5532752" y="3748339"/>
            <a:ext cx="1133120" cy="22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37" name="Straight Connector 36"/>
          <p:cNvCxnSpPr>
            <a:stCxn id="15" idx="7"/>
            <a:endCxn id="35" idx="1"/>
          </p:cNvCxnSpPr>
          <p:nvPr/>
        </p:nvCxnSpPr>
        <p:spPr bwMode="auto">
          <a:xfrm>
            <a:off x="8551068" y="2885294"/>
            <a:ext cx="339180" cy="385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35" name="Rectangle 34"/>
          <p:cNvSpPr/>
          <p:nvPr/>
        </p:nvSpPr>
        <p:spPr>
          <a:xfrm>
            <a:off x="8890248" y="2689095"/>
            <a:ext cx="1313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x + !y*z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953603"/>
              </p:ext>
            </p:extLst>
          </p:nvPr>
        </p:nvGraphicFramePr>
        <p:xfrm>
          <a:off x="2409132" y="3191629"/>
          <a:ext cx="22725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243075" y="3561413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252600" y="3932739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243075" y="4298867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43075" y="466759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30.09.2019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5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657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5" grpId="0" animBg="1"/>
      <p:bldP spid="24" grpId="0"/>
      <p:bldP spid="28" grpId="0"/>
      <p:bldP spid="32" grpId="0"/>
      <p:bldP spid="35" grpId="0"/>
      <p:bldP spid="43" grpId="0"/>
      <p:bldP spid="44" grpId="0"/>
      <p:bldP spid="45" grpId="0"/>
      <p:bldP spid="46" grpId="0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Circuits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71171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038" y="1690688"/>
            <a:ext cx="8228012" cy="795803"/>
          </a:xfrm>
        </p:spPr>
        <p:txBody>
          <a:bodyPr>
            <a:normAutofit fontScale="92500" lnSpcReduction="10000"/>
          </a:bodyPr>
          <a:lstStyle/>
          <a:p>
            <a:pPr marL="342900" indent="-342900"/>
            <a:r>
              <a:rPr lang="en-US" dirty="0"/>
              <a:t>If the output of a function is completely defined by the current input then the function is called </a:t>
            </a:r>
            <a:r>
              <a:rPr lang="en-US" i="1" dirty="0">
                <a:solidFill>
                  <a:schemeClr val="accent1"/>
                </a:solidFill>
              </a:rPr>
              <a:t>combinational </a:t>
            </a:r>
            <a:r>
              <a:rPr lang="en-US" dirty="0"/>
              <a:t>:</a:t>
            </a:r>
          </a:p>
          <a:p>
            <a:pPr marL="342900" indent="-342900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86264" y="2464527"/>
            <a:ext cx="315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+mj-lt"/>
              </a:rPr>
              <a:t>Q</a:t>
            </a:r>
            <a:r>
              <a:rPr lang="en-US" sz="2000" dirty="0" err="1">
                <a:latin typeface="+mj-lt"/>
              </a:rPr>
              <a:t>t</a:t>
            </a:r>
            <a:r>
              <a:rPr lang="en-US" sz="2800" dirty="0">
                <a:latin typeface="+mj-lt"/>
              </a:rPr>
              <a:t> = F(</a:t>
            </a:r>
            <a:r>
              <a:rPr lang="en-US" sz="2800" dirty="0" err="1">
                <a:latin typeface="+mj-lt"/>
              </a:rPr>
              <a:t>x</a:t>
            </a:r>
            <a:r>
              <a:rPr lang="en-US" dirty="0" err="1">
                <a:latin typeface="+mj-lt"/>
              </a:rPr>
              <a:t>t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y</a:t>
            </a:r>
            <a:r>
              <a:rPr lang="en-US" dirty="0" err="1">
                <a:latin typeface="+mj-lt"/>
              </a:rPr>
              <a:t>t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z</a:t>
            </a:r>
            <a:r>
              <a:rPr lang="en-US" dirty="0" err="1">
                <a:latin typeface="+mj-lt"/>
              </a:rPr>
              <a:t>t</a:t>
            </a:r>
            <a:r>
              <a:rPr lang="en-US" sz="2800" dirty="0">
                <a:latin typeface="+mj-lt"/>
              </a:rPr>
              <a:t>, …)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951119" y="3150600"/>
            <a:ext cx="8228012" cy="316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A lot of things can be implemented using combinational circuits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e. g. adder, decoder, multiplexer…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30.09.2019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7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68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Adder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59769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2246344" y="2764764"/>
            <a:ext cx="3418869" cy="1093694"/>
            <a:chOff x="1245030" y="4455457"/>
            <a:chExt cx="3418869" cy="1093694"/>
          </a:xfrm>
        </p:grpSpPr>
        <p:sp>
          <p:nvSpPr>
            <p:cNvPr id="52" name="Rectangle 51"/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b="1" dirty="0">
                  <a:latin typeface="Consolas" panose="020B0609020204030204" pitchFamily="49" charset="0"/>
                  <a:cs typeface="Arial" pitchFamily="34" charset="0"/>
                </a:rPr>
                <a:t>half</a:t>
              </a:r>
              <a:r>
                <a:rPr lang="en-US" b="1" dirty="0">
                  <a:latin typeface="Consolas" panose="020B0609020204030204" pitchFamily="49" charset="0"/>
                  <a:cs typeface="Arial" pitchFamily="34" charset="0"/>
                </a:rPr>
                <a:t> </a:t>
              </a:r>
              <a:r>
                <a:rPr lang="en-US" sz="2800" b="1" dirty="0">
                  <a:latin typeface="Consolas" panose="020B0609020204030204" pitchFamily="49" charset="0"/>
                  <a:cs typeface="Arial" pitchFamily="34" charset="0"/>
                </a:rPr>
                <a:t>+</a:t>
              </a:r>
              <a:endParaRPr lang="en-US" sz="3200" b="1" dirty="0">
                <a:latin typeface="Consolas" panose="020B0609020204030204" pitchFamily="49" charset="0"/>
                <a:cs typeface="Arial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245030" y="5048474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y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245030" y="4518212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x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629642" y="4504015"/>
              <a:ext cx="6944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sum</a:t>
              </a:r>
            </a:p>
          </p:txBody>
        </p:sp>
        <p:cxnSp>
          <p:nvCxnSpPr>
            <p:cNvPr id="56" name="Straight Connector 55"/>
            <p:cNvCxnSpPr>
              <a:stCxn id="54" idx="3"/>
            </p:cNvCxnSpPr>
            <p:nvPr/>
          </p:nvCxnSpPr>
          <p:spPr bwMode="auto">
            <a:xfrm flipV="1">
              <a:off x="1599614" y="4749044"/>
              <a:ext cx="399515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7" name="Straight Connector 56"/>
            <p:cNvCxnSpPr>
              <a:stCxn id="53" idx="3"/>
            </p:cNvCxnSpPr>
            <p:nvPr/>
          </p:nvCxnSpPr>
          <p:spPr bwMode="auto">
            <a:xfrm flipV="1">
              <a:off x="1599614" y="5279306"/>
              <a:ext cx="399515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59" name="Rectangle 58"/>
            <p:cNvSpPr/>
            <p:nvPr/>
          </p:nvSpPr>
          <p:spPr>
            <a:xfrm>
              <a:off x="3629642" y="5041897"/>
              <a:ext cx="10342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carry</a:t>
              </a:r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 flipH="1">
              <a:off x="3291512" y="5271537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adder scheme</a:t>
            </a:r>
          </a:p>
        </p:txBody>
      </p:sp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729383" y="1378174"/>
            <a:ext cx="8228012" cy="795803"/>
          </a:xfrm>
        </p:spPr>
        <p:txBody>
          <a:bodyPr>
            <a:normAutofit lnSpcReduction="10000"/>
          </a:bodyPr>
          <a:lstStyle/>
          <a:p>
            <a:pPr marL="342900" indent="-342900"/>
            <a:r>
              <a:rPr lang="en-US" dirty="0"/>
              <a:t>It is an adder</a:t>
            </a:r>
            <a:r>
              <a:rPr lang="en-US" dirty="0">
                <a:solidFill>
                  <a:schemeClr val="bg1"/>
                </a:solidFill>
              </a:rPr>
              <a:t>, but it is not a full adder, because it does not have input carry</a:t>
            </a:r>
          </a:p>
          <a:p>
            <a:pPr marL="342900" indent="-342900"/>
            <a:endParaRPr lang="en-US" dirty="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415633"/>
              </p:ext>
            </p:extLst>
          </p:nvPr>
        </p:nvGraphicFramePr>
        <p:xfrm>
          <a:off x="6850190" y="2060630"/>
          <a:ext cx="3312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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x*y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21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sum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carry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" name="Content Placeholder 2"/>
          <p:cNvSpPr txBox="1">
            <a:spLocks/>
          </p:cNvSpPr>
          <p:nvPr/>
        </p:nvSpPr>
        <p:spPr bwMode="auto">
          <a:xfrm>
            <a:off x="838200" y="1375258"/>
            <a:ext cx="10244137" cy="57647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800" b="1" dirty="0">
                <a:latin typeface="+mn-lt"/>
              </a:rPr>
              <a:t>It is an adder …but not a full adder</a:t>
            </a:r>
            <a:endParaRPr lang="en-US" sz="2600" b="1" dirty="0">
              <a:latin typeface="+mn-lt"/>
            </a:endParaRPr>
          </a:p>
          <a:p>
            <a:pPr marL="528638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No input carry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03703" y="4862311"/>
            <a:ext cx="3541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sum = </a:t>
            </a:r>
            <a:r>
              <a:rPr lang="en-US" sz="2000" dirty="0" err="1">
                <a:latin typeface="Consolas" panose="020B0609020204030204" pitchFamily="49" charset="0"/>
              </a:rPr>
              <a:t>x</a:t>
            </a:r>
            <a:r>
              <a:rPr lang="en-US" sz="2000" dirty="0" err="1">
                <a:latin typeface="Consolas" panose="020B0609020204030204" pitchFamily="49" charset="0"/>
                <a:sym typeface="Symbol"/>
              </a:rPr>
              <a:t>y</a:t>
            </a:r>
            <a:r>
              <a:rPr lang="en-US" sz="2000" dirty="0">
                <a:latin typeface="Consolas" panose="020B0609020204030204" pitchFamily="49" charset="0"/>
                <a:sym typeface="Symbol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 !x*y + x*!y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carry = x*y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465204" y="2431789"/>
            <a:ext cx="4649165" cy="229811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196103" y="2736222"/>
            <a:ext cx="1195010" cy="1929157"/>
            <a:chOff x="2719916" y="2873056"/>
            <a:chExt cx="1437403" cy="2320463"/>
          </a:xfrm>
        </p:grpSpPr>
        <p:sp>
          <p:nvSpPr>
            <p:cNvPr id="62" name="Flowchart: Delay 10"/>
            <p:cNvSpPr/>
            <p:nvPr/>
          </p:nvSpPr>
          <p:spPr bwMode="auto">
            <a:xfrm rot="5400000">
              <a:off x="2794445" y="3708437"/>
              <a:ext cx="663742" cy="8128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 rot="5400000">
              <a:off x="2667373" y="3126171"/>
              <a:ext cx="910445" cy="404215"/>
              <a:chOff x="2036730" y="2873050"/>
              <a:chExt cx="2033015" cy="404215"/>
            </a:xfrm>
          </p:grpSpPr>
          <p:cxnSp>
            <p:nvCxnSpPr>
              <p:cNvPr id="74" name="Elbow Connector 25"/>
              <p:cNvCxnSpPr/>
              <p:nvPr/>
            </p:nvCxnSpPr>
            <p:spPr bwMode="auto">
              <a:xfrm rot="16200000" flipV="1">
                <a:off x="3053237" y="1856543"/>
                <a:ext cx="0" cy="2033014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75" name="Straight Connector 74"/>
              <p:cNvCxnSpPr/>
              <p:nvPr/>
            </p:nvCxnSpPr>
            <p:spPr bwMode="auto">
              <a:xfrm rot="16200000" flipV="1">
                <a:off x="3504537" y="2712056"/>
                <a:ext cx="0" cy="11304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72" name="Rectangle 71"/>
            <p:cNvSpPr/>
            <p:nvPr/>
          </p:nvSpPr>
          <p:spPr>
            <a:xfrm>
              <a:off x="2913276" y="4638211"/>
              <a:ext cx="1244043" cy="5553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carry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73" name="Straight Connector 72"/>
            <p:cNvCxnSpPr>
              <a:endCxn id="62" idx="2"/>
            </p:cNvCxnSpPr>
            <p:nvPr/>
          </p:nvCxnSpPr>
          <p:spPr bwMode="auto">
            <a:xfrm flipV="1">
              <a:off x="3126316" y="4446707"/>
              <a:ext cx="0" cy="31014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</p:grpSp>
      <p:grpSp>
        <p:nvGrpSpPr>
          <p:cNvPr id="28" name="Group 27"/>
          <p:cNvGrpSpPr/>
          <p:nvPr/>
        </p:nvGrpSpPr>
        <p:grpSpPr>
          <a:xfrm>
            <a:off x="2575930" y="2509318"/>
            <a:ext cx="2987656" cy="791367"/>
            <a:chOff x="2575930" y="2067358"/>
            <a:chExt cx="2987656" cy="791367"/>
          </a:xfrm>
        </p:grpSpPr>
        <p:grpSp>
          <p:nvGrpSpPr>
            <p:cNvPr id="39" name="Group 38"/>
            <p:cNvGrpSpPr/>
            <p:nvPr/>
          </p:nvGrpSpPr>
          <p:grpSpPr>
            <a:xfrm>
              <a:off x="2575930" y="2067358"/>
              <a:ext cx="2331781" cy="791367"/>
              <a:chOff x="2123777" y="2596615"/>
              <a:chExt cx="2804752" cy="95188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128246" y="2596615"/>
                <a:ext cx="426507" cy="555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x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123777" y="2993193"/>
                <a:ext cx="426507" cy="555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y</a:t>
                </a: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783510" y="2662878"/>
                <a:ext cx="799964" cy="820453"/>
                <a:chOff x="1973995" y="4803088"/>
                <a:chExt cx="799964" cy="820453"/>
              </a:xfrm>
            </p:grpSpPr>
            <p:sp>
              <p:nvSpPr>
                <p:cNvPr id="21" name="Flowchart: Delay 18"/>
                <p:cNvSpPr/>
                <p:nvPr/>
              </p:nvSpPr>
              <p:spPr bwMode="auto">
                <a:xfrm flipH="1">
                  <a:off x="2140960" y="4803088"/>
                  <a:ext cx="632999" cy="820453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3276 w 10041"/>
                    <a:gd name="connsiteY0" fmla="*/ 0 h 10023"/>
                    <a:gd name="connsiteX1" fmla="*/ 10041 w 10041"/>
                    <a:gd name="connsiteY1" fmla="*/ 23 h 10023"/>
                    <a:gd name="connsiteX2" fmla="*/ 8374 w 10041"/>
                    <a:gd name="connsiteY2" fmla="*/ 5023 h 10023"/>
                    <a:gd name="connsiteX3" fmla="*/ 10041 w 10041"/>
                    <a:gd name="connsiteY3" fmla="*/ 10023 h 10023"/>
                    <a:gd name="connsiteX4" fmla="*/ 1708 w 10041"/>
                    <a:gd name="connsiteY4" fmla="*/ 10023 h 10023"/>
                    <a:gd name="connsiteX5" fmla="*/ 41 w 10041"/>
                    <a:gd name="connsiteY5" fmla="*/ 5023 h 10023"/>
                    <a:gd name="connsiteX6" fmla="*/ 3276 w 10041"/>
                    <a:gd name="connsiteY6" fmla="*/ 0 h 10023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8335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7439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2761 w 9526"/>
                    <a:gd name="connsiteY0" fmla="*/ 0 h 10070"/>
                    <a:gd name="connsiteX1" fmla="*/ 9526 w 9526"/>
                    <a:gd name="connsiteY1" fmla="*/ 23 h 10070"/>
                    <a:gd name="connsiteX2" fmla="*/ 6963 w 9526"/>
                    <a:gd name="connsiteY2" fmla="*/ 5023 h 10070"/>
                    <a:gd name="connsiteX3" fmla="*/ 9526 w 9526"/>
                    <a:gd name="connsiteY3" fmla="*/ 10023 h 10070"/>
                    <a:gd name="connsiteX4" fmla="*/ 3180 w 9526"/>
                    <a:gd name="connsiteY4" fmla="*/ 10070 h 10070"/>
                    <a:gd name="connsiteX5" fmla="*/ 2 w 9526"/>
                    <a:gd name="connsiteY5" fmla="*/ 5023 h 10070"/>
                    <a:gd name="connsiteX6" fmla="*/ 2761 w 9526"/>
                    <a:gd name="connsiteY6" fmla="*/ 0 h 10070"/>
                    <a:gd name="connsiteX0" fmla="*/ 2898 w 10000"/>
                    <a:gd name="connsiteY0" fmla="*/ 0 h 10000"/>
                    <a:gd name="connsiteX1" fmla="*/ 10000 w 10000"/>
                    <a:gd name="connsiteY1" fmla="*/ 23 h 10000"/>
                    <a:gd name="connsiteX2" fmla="*/ 7309 w 10000"/>
                    <a:gd name="connsiteY2" fmla="*/ 4988 h 10000"/>
                    <a:gd name="connsiteX3" fmla="*/ 10000 w 10000"/>
                    <a:gd name="connsiteY3" fmla="*/ 9953 h 10000"/>
                    <a:gd name="connsiteX4" fmla="*/ 3338 w 10000"/>
                    <a:gd name="connsiteY4" fmla="*/ 10000 h 10000"/>
                    <a:gd name="connsiteX5" fmla="*/ 2 w 10000"/>
                    <a:gd name="connsiteY5" fmla="*/ 4988 h 10000"/>
                    <a:gd name="connsiteX6" fmla="*/ 2898 w 10000"/>
                    <a:gd name="connsiteY6" fmla="*/ 0 h 10000"/>
                    <a:gd name="connsiteX0" fmla="*/ 4522 w 10008"/>
                    <a:gd name="connsiteY0" fmla="*/ 0 h 10000"/>
                    <a:gd name="connsiteX1" fmla="*/ 10008 w 10008"/>
                    <a:gd name="connsiteY1" fmla="*/ 23 h 10000"/>
                    <a:gd name="connsiteX2" fmla="*/ 7317 w 10008"/>
                    <a:gd name="connsiteY2" fmla="*/ 4988 h 10000"/>
                    <a:gd name="connsiteX3" fmla="*/ 10008 w 10008"/>
                    <a:gd name="connsiteY3" fmla="*/ 9953 h 10000"/>
                    <a:gd name="connsiteX4" fmla="*/ 3346 w 10008"/>
                    <a:gd name="connsiteY4" fmla="*/ 10000 h 10000"/>
                    <a:gd name="connsiteX5" fmla="*/ 10 w 10008"/>
                    <a:gd name="connsiteY5" fmla="*/ 4988 h 10000"/>
                    <a:gd name="connsiteX6" fmla="*/ 4522 w 10008"/>
                    <a:gd name="connsiteY6" fmla="*/ 0 h 10000"/>
                    <a:gd name="connsiteX0" fmla="*/ 4518 w 10004"/>
                    <a:gd name="connsiteY0" fmla="*/ 0 h 10000"/>
                    <a:gd name="connsiteX1" fmla="*/ 10004 w 10004"/>
                    <a:gd name="connsiteY1" fmla="*/ 23 h 10000"/>
                    <a:gd name="connsiteX2" fmla="*/ 7313 w 10004"/>
                    <a:gd name="connsiteY2" fmla="*/ 4988 h 10000"/>
                    <a:gd name="connsiteX3" fmla="*/ 10004 w 10004"/>
                    <a:gd name="connsiteY3" fmla="*/ 9953 h 10000"/>
                    <a:gd name="connsiteX4" fmla="*/ 5516 w 10004"/>
                    <a:gd name="connsiteY4" fmla="*/ 10000 h 10000"/>
                    <a:gd name="connsiteX5" fmla="*/ 6 w 10004"/>
                    <a:gd name="connsiteY5" fmla="*/ 4988 h 10000"/>
                    <a:gd name="connsiteX6" fmla="*/ 4518 w 10004"/>
                    <a:gd name="connsiteY6" fmla="*/ 0 h 10000"/>
                    <a:gd name="connsiteX0" fmla="*/ 4530 w 10016"/>
                    <a:gd name="connsiteY0" fmla="*/ 0 h 10047"/>
                    <a:gd name="connsiteX1" fmla="*/ 10016 w 10016"/>
                    <a:gd name="connsiteY1" fmla="*/ 23 h 10047"/>
                    <a:gd name="connsiteX2" fmla="*/ 7325 w 10016"/>
                    <a:gd name="connsiteY2" fmla="*/ 4988 h 10047"/>
                    <a:gd name="connsiteX3" fmla="*/ 10016 w 10016"/>
                    <a:gd name="connsiteY3" fmla="*/ 9953 h 10047"/>
                    <a:gd name="connsiteX4" fmla="*/ 6439 w 10016"/>
                    <a:gd name="connsiteY4" fmla="*/ 10047 h 10047"/>
                    <a:gd name="connsiteX5" fmla="*/ 18 w 10016"/>
                    <a:gd name="connsiteY5" fmla="*/ 4988 h 10047"/>
                    <a:gd name="connsiteX6" fmla="*/ 4530 w 10016"/>
                    <a:gd name="connsiteY6" fmla="*/ 0 h 10047"/>
                    <a:gd name="connsiteX0" fmla="*/ 5602 w 10001"/>
                    <a:gd name="connsiteY0" fmla="*/ 0 h 10024"/>
                    <a:gd name="connsiteX1" fmla="*/ 10001 w 10001"/>
                    <a:gd name="connsiteY1" fmla="*/ 0 h 10024"/>
                    <a:gd name="connsiteX2" fmla="*/ 7310 w 10001"/>
                    <a:gd name="connsiteY2" fmla="*/ 4965 h 10024"/>
                    <a:gd name="connsiteX3" fmla="*/ 10001 w 10001"/>
                    <a:gd name="connsiteY3" fmla="*/ 9930 h 10024"/>
                    <a:gd name="connsiteX4" fmla="*/ 6424 w 10001"/>
                    <a:gd name="connsiteY4" fmla="*/ 10024 h 10024"/>
                    <a:gd name="connsiteX5" fmla="*/ 3 w 10001"/>
                    <a:gd name="connsiteY5" fmla="*/ 4965 h 10024"/>
                    <a:gd name="connsiteX6" fmla="*/ 5602 w 10001"/>
                    <a:gd name="connsiteY6" fmla="*/ 0 h 10024"/>
                    <a:gd name="connsiteX0" fmla="*/ 6158 w 9999"/>
                    <a:gd name="connsiteY0" fmla="*/ 0 h 10024"/>
                    <a:gd name="connsiteX1" fmla="*/ 9999 w 9999"/>
                    <a:gd name="connsiteY1" fmla="*/ 0 h 10024"/>
                    <a:gd name="connsiteX2" fmla="*/ 7308 w 9999"/>
                    <a:gd name="connsiteY2" fmla="*/ 4965 h 10024"/>
                    <a:gd name="connsiteX3" fmla="*/ 9999 w 9999"/>
                    <a:gd name="connsiteY3" fmla="*/ 9930 h 10024"/>
                    <a:gd name="connsiteX4" fmla="*/ 6422 w 9999"/>
                    <a:gd name="connsiteY4" fmla="*/ 10024 h 10024"/>
                    <a:gd name="connsiteX5" fmla="*/ 1 w 9999"/>
                    <a:gd name="connsiteY5" fmla="*/ 4965 h 10024"/>
                    <a:gd name="connsiteX6" fmla="*/ 6158 w 9999"/>
                    <a:gd name="connsiteY6" fmla="*/ 0 h 10024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5924 w 9765"/>
                    <a:gd name="connsiteY0" fmla="*/ 0 h 10000"/>
                    <a:gd name="connsiteX1" fmla="*/ 9765 w 9765"/>
                    <a:gd name="connsiteY1" fmla="*/ 0 h 10000"/>
                    <a:gd name="connsiteX2" fmla="*/ 7074 w 9765"/>
                    <a:gd name="connsiteY2" fmla="*/ 4953 h 10000"/>
                    <a:gd name="connsiteX3" fmla="*/ 9765 w 9765"/>
                    <a:gd name="connsiteY3" fmla="*/ 9906 h 10000"/>
                    <a:gd name="connsiteX4" fmla="*/ 6188 w 9765"/>
                    <a:gd name="connsiteY4" fmla="*/ 10000 h 10000"/>
                    <a:gd name="connsiteX5" fmla="*/ 1 w 9765"/>
                    <a:gd name="connsiteY5" fmla="*/ 4953 h 10000"/>
                    <a:gd name="connsiteX6" fmla="*/ 5924 w 9765"/>
                    <a:gd name="connsiteY6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65" h="10000">
                      <a:moveTo>
                        <a:pt x="5924" y="0"/>
                      </a:moveTo>
                      <a:lnTo>
                        <a:pt x="9765" y="0"/>
                      </a:lnTo>
                      <a:cubicBezTo>
                        <a:pt x="8827" y="232"/>
                        <a:pt x="7074" y="2218"/>
                        <a:pt x="7074" y="4953"/>
                      </a:cubicBezTo>
                      <a:cubicBezTo>
                        <a:pt x="7074" y="7689"/>
                        <a:pt x="8769" y="9558"/>
                        <a:pt x="9765" y="9906"/>
                      </a:cubicBezTo>
                      <a:lnTo>
                        <a:pt x="6188" y="10000"/>
                      </a:lnTo>
                      <a:cubicBezTo>
                        <a:pt x="2576" y="10046"/>
                        <a:pt x="45" y="6620"/>
                        <a:pt x="1" y="4953"/>
                      </a:cubicBezTo>
                      <a:cubicBezTo>
                        <a:pt x="-43" y="3286"/>
                        <a:pt x="1755" y="0"/>
                        <a:pt x="5924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  <a:headEnd type="none" w="sm" len="sm"/>
                  <a:tailEnd type="none" w="sm" len="sm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" name="Arc 21"/>
                <p:cNvSpPr/>
                <p:nvPr/>
              </p:nvSpPr>
              <p:spPr bwMode="auto">
                <a:xfrm>
                  <a:off x="1973995" y="4832615"/>
                  <a:ext cx="239757" cy="763371"/>
                </a:xfrm>
                <a:custGeom>
                  <a:avLst/>
                  <a:gdLst>
                    <a:gd name="connsiteX0" fmla="*/ 282852 w 519245"/>
                    <a:gd name="connsiteY0" fmla="*/ 1536 h 766030"/>
                    <a:gd name="connsiteX1" fmla="*/ 519244 w 519245"/>
                    <a:gd name="connsiteY1" fmla="*/ 384163 h 766030"/>
                    <a:gd name="connsiteX2" fmla="*/ 279488 w 519245"/>
                    <a:gd name="connsiteY2" fmla="*/ 764907 h 766030"/>
                    <a:gd name="connsiteX3" fmla="*/ 259623 w 519245"/>
                    <a:gd name="connsiteY3" fmla="*/ 383015 h 766030"/>
                    <a:gd name="connsiteX4" fmla="*/ 282852 w 519245"/>
                    <a:gd name="connsiteY4" fmla="*/ 1536 h 766030"/>
                    <a:gd name="connsiteX0" fmla="*/ 282852 w 519245"/>
                    <a:gd name="connsiteY0" fmla="*/ 1536 h 766030"/>
                    <a:gd name="connsiteX1" fmla="*/ 519244 w 519245"/>
                    <a:gd name="connsiteY1" fmla="*/ 384163 h 766030"/>
                    <a:gd name="connsiteX2" fmla="*/ 279488 w 519245"/>
                    <a:gd name="connsiteY2" fmla="*/ 764907 h 766030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3" fmla="*/ 0 w 259622"/>
                    <a:gd name="connsiteY3" fmla="*/ 381479 h 763371"/>
                    <a:gd name="connsiteX4" fmla="*/ 4211 w 259622"/>
                    <a:gd name="connsiteY4" fmla="*/ 284214 h 763371"/>
                    <a:gd name="connsiteX5" fmla="*/ 23229 w 259622"/>
                    <a:gd name="connsiteY5" fmla="*/ 0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3" fmla="*/ 0 w 259622"/>
                    <a:gd name="connsiteY3" fmla="*/ 381479 h 763371"/>
                    <a:gd name="connsiteX4" fmla="*/ 211856 w 259622"/>
                    <a:gd name="connsiteY4" fmla="*/ 175629 h 763371"/>
                    <a:gd name="connsiteX5" fmla="*/ 23229 w 259622"/>
                    <a:gd name="connsiteY5" fmla="*/ 0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1991 w 239757"/>
                    <a:gd name="connsiteY4" fmla="*/ 175629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9611 w 239757"/>
                    <a:gd name="connsiteY4" fmla="*/ 175629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19601 w 239757"/>
                    <a:gd name="connsiteY4" fmla="*/ 181344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3896 w 239757"/>
                    <a:gd name="connsiteY4" fmla="*/ 169914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9757" h="763371" stroke="0" extrusionOk="0">
                      <a:moveTo>
                        <a:pt x="3364" y="0"/>
                      </a:moveTo>
                      <a:cubicBezTo>
                        <a:pt x="137506" y="17778"/>
                        <a:pt x="240160" y="183934"/>
                        <a:pt x="239756" y="382627"/>
                      </a:cubicBezTo>
                      <a:cubicBezTo>
                        <a:pt x="239350" y="582350"/>
                        <a:pt x="134984" y="748088"/>
                        <a:pt x="0" y="763371"/>
                      </a:cubicBezTo>
                      <a:lnTo>
                        <a:pt x="185875" y="627224"/>
                      </a:lnTo>
                      <a:cubicBezTo>
                        <a:pt x="187914" y="476692"/>
                        <a:pt x="191857" y="320446"/>
                        <a:pt x="193896" y="169914"/>
                      </a:cubicBezTo>
                      <a:lnTo>
                        <a:pt x="3364" y="0"/>
                      </a:lnTo>
                      <a:close/>
                    </a:path>
                    <a:path w="239757" h="763371" fill="none">
                      <a:moveTo>
                        <a:pt x="3364" y="0"/>
                      </a:moveTo>
                      <a:cubicBezTo>
                        <a:pt x="137506" y="17778"/>
                        <a:pt x="240160" y="183934"/>
                        <a:pt x="239756" y="382627"/>
                      </a:cubicBezTo>
                      <a:cubicBezTo>
                        <a:pt x="239350" y="582350"/>
                        <a:pt x="134984" y="748088"/>
                        <a:pt x="0" y="763371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chemeClr val="bg2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2554116" y="2873051"/>
                <a:ext cx="1426842" cy="400769"/>
                <a:chOff x="2690372" y="2873051"/>
                <a:chExt cx="1915429" cy="400769"/>
              </a:xfrm>
            </p:grpSpPr>
            <p:cxnSp>
              <p:nvCxnSpPr>
                <p:cNvPr id="12" name="Elbow Connector 25"/>
                <p:cNvCxnSpPr/>
                <p:nvPr/>
              </p:nvCxnSpPr>
              <p:spPr bwMode="auto">
                <a:xfrm flipH="1" flipV="1">
                  <a:off x="2690372" y="2873051"/>
                  <a:ext cx="1915429" cy="1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oval" w="med" len="med"/>
                  <a:tailEnd type="oval" w="med" len="med"/>
                </a:ln>
                <a:effectLst/>
              </p:spPr>
            </p:cxnSp>
            <p:cxnSp>
              <p:nvCxnSpPr>
                <p:cNvPr id="14" name="Straight Connector 13"/>
                <p:cNvCxnSpPr/>
                <p:nvPr/>
              </p:nvCxnSpPr>
              <p:spPr bwMode="auto">
                <a:xfrm flipH="1">
                  <a:off x="2690372" y="3273820"/>
                  <a:ext cx="1915424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oval" w="med" len="med"/>
                  <a:tailEnd type="oval" w="med" len="med"/>
                </a:ln>
                <a:effectLst/>
              </p:spPr>
            </p:cxnSp>
          </p:grpSp>
          <p:cxnSp>
            <p:nvCxnSpPr>
              <p:cNvPr id="17" name="Straight Connector 16"/>
              <p:cNvCxnSpPr/>
              <p:nvPr/>
            </p:nvCxnSpPr>
            <p:spPr bwMode="auto">
              <a:xfrm>
                <a:off x="4589349" y="3069248"/>
                <a:ext cx="339180" cy="3856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</p:grpSp>
        <p:sp>
          <p:nvSpPr>
            <p:cNvPr id="83" name="Rectangle 82"/>
            <p:cNvSpPr/>
            <p:nvPr/>
          </p:nvSpPr>
          <p:spPr>
            <a:xfrm>
              <a:off x="4869165" y="2211054"/>
              <a:ext cx="6944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sum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9336096" y="2397059"/>
            <a:ext cx="1241610" cy="2428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/>
          <p:cNvSpPr/>
          <p:nvPr/>
        </p:nvSpPr>
        <p:spPr>
          <a:xfrm>
            <a:off x="8549640" y="1975739"/>
            <a:ext cx="731520" cy="421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/>
          <p:cNvSpPr/>
          <p:nvPr/>
        </p:nvSpPr>
        <p:spPr>
          <a:xfrm>
            <a:off x="9336096" y="1975739"/>
            <a:ext cx="731520" cy="421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/>
          <p:cNvSpPr/>
          <p:nvPr/>
        </p:nvSpPr>
        <p:spPr>
          <a:xfrm>
            <a:off x="3177425" y="1388060"/>
            <a:ext cx="3651213" cy="421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30.09.2019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9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693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 animBg="1"/>
      <p:bldP spid="29" grpId="0" animBg="1"/>
      <p:bldP spid="84" grpId="0" animBg="1"/>
      <p:bldP spid="85" grpId="0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0.9|4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2.7|5.3|14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21.3|6.4|1.6|11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|2.6|19|2.9|-67.5|83.8|20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5.3|232.8|1.2|22.8|1.6|8.7|12|1.3|0.8|14.3|0.6|17.6|2.1|2.6|18.1|2.1|24.1|1.9|10.1|15.3|1.2|28.9|46|1.1|11.7|13.2|2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1|4.9|11.7|3.7|14.2|8.7|65.2|4.4|13|2.1|2.3|1.8|4.7|4.1|1.3|3.3|1.7|2.4|1.8|4.7|2.9|1.5|0.7|0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47.3|2.5|145.8|1.3|0.5|4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15.8|2|0.8|0.6|75.8|46.1|2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38.1|23.1|4.3|2.2|1.2|17.4|32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48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2.7|12.6|1.1|35.1|45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5.9|7.1|3.9|11.7|6.3|9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8.6|5.2|1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37.4|10.4|48.2|22.4|15.9|6.6|15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14.9|5.5|48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16.2|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26.9|38.2|16.2|15.8|32.4|55.7|26.7|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1299</Words>
  <Application>Microsoft Office PowerPoint</Application>
  <PresentationFormat>Widescreen</PresentationFormat>
  <Paragraphs>677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ＭＳ Ｐゴシック</vt:lpstr>
      <vt:lpstr>Arial</vt:lpstr>
      <vt:lpstr>Calibri</vt:lpstr>
      <vt:lpstr>Calibri Light</vt:lpstr>
      <vt:lpstr>Cambria Math</vt:lpstr>
      <vt:lpstr>Consolas</vt:lpstr>
      <vt:lpstr>Courier New</vt:lpstr>
      <vt:lpstr>Neo Sans Intel</vt:lpstr>
      <vt:lpstr>Symbol</vt:lpstr>
      <vt:lpstr>Wingdings</vt:lpstr>
      <vt:lpstr>Office Theme</vt:lpstr>
      <vt:lpstr>Combinational and Sequential Circuits</vt:lpstr>
      <vt:lpstr>Layers of Abstraction in Computer Science (CS)</vt:lpstr>
      <vt:lpstr>Boolean operations: Inversion</vt:lpstr>
      <vt:lpstr>Boolean operations: AND &amp; OR</vt:lpstr>
      <vt:lpstr>Boolean functions</vt:lpstr>
      <vt:lpstr>Combinational Circuits</vt:lpstr>
      <vt:lpstr>Combinational Circuits</vt:lpstr>
      <vt:lpstr>Adder</vt:lpstr>
      <vt:lpstr>Half adder scheme</vt:lpstr>
      <vt:lpstr>Full adder scheme</vt:lpstr>
      <vt:lpstr>Wide adder</vt:lpstr>
      <vt:lpstr>Subtraction</vt:lpstr>
      <vt:lpstr>Representation of negative numbers</vt:lpstr>
      <vt:lpstr>Example of subtraction</vt:lpstr>
      <vt:lpstr>Overflow</vt:lpstr>
      <vt:lpstr>Sequential Circuits</vt:lpstr>
      <vt:lpstr>Sequential Circuits</vt:lpstr>
      <vt:lpstr>SR Latch: Overview</vt:lpstr>
      <vt:lpstr>PowerPoint Presentation</vt:lpstr>
      <vt:lpstr>D Latch</vt:lpstr>
      <vt:lpstr>Single port 2MxN Memory Array</vt:lpstr>
      <vt:lpstr>Next time – practice</vt:lpstr>
      <vt:lpstr>Thank You</vt:lpstr>
      <vt:lpstr>Appendix</vt:lpstr>
      <vt:lpstr>Critical paths</vt:lpstr>
      <vt:lpstr>What is a critical path of scheme?</vt:lpstr>
      <vt:lpstr>Example of critical path finding: Multiplexer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Пользователь Windows</cp:lastModifiedBy>
  <cp:revision>187</cp:revision>
  <dcterms:created xsi:type="dcterms:W3CDTF">2018-09-18T18:10:21Z</dcterms:created>
  <dcterms:modified xsi:type="dcterms:W3CDTF">2019-10-13T09:45:14Z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2019-09-30 19:57:22Z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