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2" r:id="rId2"/>
    <p:sldId id="357" r:id="rId3"/>
    <p:sldId id="374" r:id="rId4"/>
    <p:sldId id="370" r:id="rId5"/>
    <p:sldId id="375" r:id="rId6"/>
    <p:sldId id="371" r:id="rId7"/>
    <p:sldId id="376" r:id="rId8"/>
    <p:sldId id="367" r:id="rId9"/>
    <p:sldId id="377" r:id="rId10"/>
    <p:sldId id="373" r:id="rId11"/>
    <p:sldId id="372" r:id="rId12"/>
    <p:sldId id="363" r:id="rId13"/>
    <p:sldId id="378" r:id="rId14"/>
    <p:sldId id="33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7112" autoAdjust="0"/>
  </p:normalViewPr>
  <p:slideViewPr>
    <p:cSldViewPr snapToGrid="0">
      <p:cViewPr varScale="1">
        <p:scale>
          <a:sx n="100" d="100"/>
          <a:sy n="100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2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37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5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2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9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4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86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21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MIPT-V 2019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Practice 1</a:t>
            </a:r>
            <a:br>
              <a:rPr lang="en-US" sz="3600" dirty="0"/>
            </a:br>
            <a:r>
              <a:rPr lang="en-US" sz="3600" dirty="0"/>
              <a:t>Combinational and Sequential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7 October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Arithmetic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5526409" cy="431401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i="1" dirty="0">
                <a:solidFill>
                  <a:schemeClr val="accent1"/>
                </a:solidFill>
              </a:rPr>
              <a:t>ALU</a:t>
            </a:r>
            <a:r>
              <a:rPr lang="en-US" sz="2000" dirty="0"/>
              <a:t> is a circuit that is able to perform different arithmetic and bitwise logical operations on integer binary numbers</a:t>
            </a:r>
            <a:endParaRPr lang="ru-RU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38302" y="2543175"/>
            <a:ext cx="4191002" cy="3678616"/>
            <a:chOff x="4716161" y="1573422"/>
            <a:chExt cx="5061016" cy="4061364"/>
          </a:xfrm>
        </p:grpSpPr>
        <p:sp>
          <p:nvSpPr>
            <p:cNvPr id="4" name="Freeform 127"/>
            <p:cNvSpPr>
              <a:spLocks/>
            </p:cNvSpPr>
            <p:nvPr/>
          </p:nvSpPr>
          <p:spPr bwMode="auto">
            <a:xfrm>
              <a:off x="6354612" y="1573422"/>
              <a:ext cx="1700991" cy="336627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    ALU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5734494" y="2300021"/>
              <a:ext cx="620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729368" y="4300838"/>
              <a:ext cx="625243" cy="80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 flipV="1">
              <a:off x="7218960" y="4412513"/>
              <a:ext cx="4091" cy="90148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8055603" y="3267033"/>
              <a:ext cx="8866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4716161" y="1961467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1 (X)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16161" y="3936819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2 (Y)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73450" y="5296232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Opcode (I)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85829" y="2928479"/>
              <a:ext cx="1691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Result (out)</a:t>
              </a:r>
              <a:endParaRPr lang="en-US" sz="1100" dirty="0">
                <a:latin typeface="+mj-lt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375991-1F80-4A4E-B597-E24D75DC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CF2F5B6-EDB4-450E-A184-E1E8C8ED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F520EC-5F3A-4434-B8E6-065E1883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553F0-1F81-4B75-9AEF-1E46BCCF2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711" y="3112901"/>
            <a:ext cx="2838846" cy="1724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53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523"/>
            <a:ext cx="10744200" cy="76264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comparator</a:t>
            </a:r>
            <a:r>
              <a:rPr lang="en-US" sz="2000" dirty="0"/>
              <a:t> is a device that takes two numbers as input in binary form and determines whether one number is greater than, less than or equal to the other number</a:t>
            </a:r>
            <a:endParaRPr lang="ru-RU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8904"/>
              </p:ext>
            </p:extLst>
          </p:nvPr>
        </p:nvGraphicFramePr>
        <p:xfrm>
          <a:off x="2468709" y="3038288"/>
          <a:ext cx="237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LEQ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A==B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9BB686-C475-4906-8038-4E92086F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4588BD-E71C-46A0-B319-742D122B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AB758B-B543-4827-AE4C-8181B74B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BD08DF-127A-434B-A2CA-BB85DDC96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63678"/>
              </p:ext>
            </p:extLst>
          </p:nvPr>
        </p:nvGraphicFramePr>
        <p:xfrm>
          <a:off x="6342503" y="3038288"/>
          <a:ext cx="316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7657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GR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A==B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2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Edge-triggered D Latch (D flip-flop)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38200" y="3511784"/>
            <a:ext cx="7822485" cy="257893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/>
              <a:t>Don’t </a:t>
            </a:r>
            <a:r>
              <a:rPr lang="en-US" sz="2000" i="1" dirty="0"/>
              <a:t>open</a:t>
            </a:r>
            <a:r>
              <a:rPr lang="en-US" sz="2000" dirty="0"/>
              <a:t> for writing neither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000" dirty="0"/>
              <a:t> nor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en-US" sz="2000" dirty="0"/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It is open for a very small amount of time when the write enable goes 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/>
              <a:t>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800" dirty="0"/>
              <a:t>It is a trigger asserted by the positive edge of write enable signal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Such types of triggers are mostly used to organize pipelined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61216"/>
              </p:ext>
            </p:extLst>
          </p:nvPr>
        </p:nvGraphicFramePr>
        <p:xfrm>
          <a:off x="6790770" y="1572181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3456491" y="1819255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9051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latin typeface="Neo Sans Intel" pitchFamily="34" charset="0"/>
                </a:rPr>
                <a:t>clk</a:t>
              </a:r>
              <a:r>
                <a:rPr lang="en-US" sz="1600" dirty="0">
                  <a:latin typeface="Neo Sans Intel" pitchFamily="34" charset="0"/>
                </a:rPr>
                <a:t> (we)</a:t>
              </a: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9" y="2569682"/>
              <a:ext cx="25586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6866651" y="1889527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75696" y="2238961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75696" y="2552413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↑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76811" y="2877533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68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scheme in Logisim – several variants</a:t>
            </a:r>
          </a:p>
          <a:p>
            <a:r>
              <a:rPr lang="en-US" dirty="0"/>
              <a:t>Will be announced via email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2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323742"/>
      </p:ext>
    </p:extLst>
  </p:cSld>
  <p:clrMapOvr>
    <a:masterClrMapping/>
  </p:clrMapOvr>
  <p:transition>
    <p:fade/>
  </p:transition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7F6E6-B181-4C06-A515-E679B23FA3E8}"/>
              </a:ext>
            </a:extLst>
          </p:cNvPr>
          <p:cNvGrpSpPr/>
          <p:nvPr/>
        </p:nvGrpSpPr>
        <p:grpSpPr>
          <a:xfrm>
            <a:off x="838200" y="2321850"/>
            <a:ext cx="2805952" cy="2624965"/>
            <a:chOff x="7055224" y="3469340"/>
            <a:chExt cx="2805952" cy="26249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1F5402-6F7D-4658-9746-F464E68050AD}"/>
                </a:ext>
              </a:extLst>
            </p:cNvPr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DB22FE-CB1D-4EF8-9C43-05FC442D667A}"/>
                </a:ext>
              </a:extLst>
            </p:cNvPr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3" name="Flowchart: Delay 18">
              <a:extLst>
                <a:ext uri="{FF2B5EF4-FFF2-40B4-BE49-F238E27FC236}">
                  <a16:creationId xmlns:a16="http://schemas.microsoft.com/office/drawing/2014/main" id="{DA31BF4A-D2C0-4A0E-ACC5-A4D400B202A6}"/>
                </a:ext>
              </a:extLst>
            </p:cNvPr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7E58C-99EC-40D4-AC47-04F6A3E0E35A}"/>
                </a:ext>
              </a:extLst>
            </p:cNvPr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445A51-7A9E-4B98-BC3B-BE4A1FE3DC38}"/>
                </a:ext>
              </a:extLst>
            </p:cNvPr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F9E26-82B3-4D29-8AB7-F501BA3F063F}"/>
                </a:ext>
              </a:extLst>
            </p:cNvPr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F3F8C1-4D74-4C03-ADEB-E2A2AA818111}"/>
                </a:ext>
              </a:extLst>
            </p:cNvPr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718BF6-9364-4DE9-899E-414CB5F754A7}"/>
                </a:ext>
              </a:extLst>
            </p:cNvPr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7CB831F9-6506-46E3-856C-79403F2CD608}"/>
                </a:ext>
              </a:extLst>
            </p:cNvPr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384944-920A-41C0-AF0E-51440A1D52FC}"/>
                </a:ext>
              </a:extLst>
            </p:cNvPr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0369EB-1559-450D-BF6E-E38C142FEE4B}"/>
                </a:ext>
              </a:extLst>
            </p:cNvPr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29950A-991A-4F57-BA84-D8384D67EC0F}"/>
                </a:ext>
              </a:extLst>
            </p:cNvPr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BF3F1B-6527-4525-9BE1-D98DBEFAE3F3}"/>
                </a:ext>
              </a:extLst>
            </p:cNvPr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207D59-EFC8-4B22-9A27-84613F94D127}"/>
                </a:ext>
              </a:extLst>
            </p:cNvPr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26EC41-6909-497D-B438-5C879F35DDD1}"/>
                </a:ext>
              </a:extLst>
            </p:cNvPr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EAF555-AAC9-4D17-ACFE-5C06D38C175D}"/>
                </a:ext>
              </a:extLst>
            </p:cNvPr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F71E38-7976-47EB-8309-C9360A100AE0}"/>
                </a:ext>
              </a:extLst>
            </p:cNvPr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45D588-8106-4C53-A8E6-E204C9CFD9EB}"/>
                </a:ext>
              </a:extLst>
            </p:cNvPr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519F63-3100-4B5B-B814-DE20845C151A}"/>
                </a:ext>
              </a:extLst>
            </p:cNvPr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6C710E-2F6C-4937-ADD3-302A6E54DADF}"/>
                </a:ext>
              </a:extLst>
            </p:cNvPr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8A3CFA-C110-4B34-98B1-EF39741ADA49}"/>
                </a:ext>
              </a:extLst>
            </p:cNvPr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Q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E4A16E-1662-4793-BD2E-2897DC371BBC}"/>
                </a:ext>
              </a:extLst>
            </p:cNvPr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4E6FB-A2EC-4284-8ABC-F0AD35723CA0}"/>
              </a:ext>
            </a:extLst>
          </p:cNvPr>
          <p:cNvGrpSpPr/>
          <p:nvPr/>
        </p:nvGrpSpPr>
        <p:grpSpPr>
          <a:xfrm>
            <a:off x="5218233" y="2879296"/>
            <a:ext cx="1522301" cy="1093694"/>
            <a:chOff x="1237558" y="4455457"/>
            <a:chExt cx="2393549" cy="109369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B10BBE4-F0B1-4613-BCEA-936F1AFA2950}"/>
                </a:ext>
              </a:extLst>
            </p:cNvPr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cs typeface="Arial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969793-2E40-4A2E-99CF-5C6AF3376900}"/>
                </a:ext>
              </a:extLst>
            </p:cNvPr>
            <p:cNvSpPr/>
            <p:nvPr/>
          </p:nvSpPr>
          <p:spPr>
            <a:xfrm>
              <a:off x="2000470" y="4547707"/>
              <a:ext cx="466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C7CD6CA-5A81-4247-9CBE-BB1814DA8789}"/>
                </a:ext>
              </a:extLst>
            </p:cNvPr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1DF17D-9E07-4FCC-B68D-6B95CFA4A34F}"/>
                </a:ext>
              </a:extLst>
            </p:cNvPr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1AF7005-6065-49CE-ABF9-C082CB19649A}"/>
                </a:ext>
              </a:extLst>
            </p:cNvPr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C1117B-48E7-45D2-A1B3-BCBE04D93B53}"/>
                </a:ext>
              </a:extLst>
            </p:cNvPr>
            <p:cNvSpPr/>
            <p:nvPr/>
          </p:nvSpPr>
          <p:spPr>
            <a:xfrm>
              <a:off x="2758972" y="5102261"/>
              <a:ext cx="6331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C17B063-A073-4E15-9E0A-776FC9EB16F8}"/>
                </a:ext>
              </a:extLst>
            </p:cNvPr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C5E9B5-A59F-4F79-9A0B-AEE390F230F5}"/>
                </a:ext>
              </a:extLst>
            </p:cNvPr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BC0DDB-861D-4978-87EC-B4A1FA0C3D0A}"/>
                </a:ext>
              </a:extLst>
            </p:cNvPr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Q</a:t>
              </a:r>
            </a:p>
          </p:txBody>
        </p:sp>
      </p:grp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F8AD67EC-B601-41A2-B879-BB65A519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21155"/>
              </p:ext>
            </p:extLst>
          </p:nvPr>
        </p:nvGraphicFramePr>
        <p:xfrm>
          <a:off x="8893744" y="2455592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9D96DAA2-A926-4427-AC3E-F4A86C1D78C8}"/>
              </a:ext>
            </a:extLst>
          </p:cNvPr>
          <p:cNvSpPr txBox="1"/>
          <p:nvPr/>
        </p:nvSpPr>
        <p:spPr>
          <a:xfrm>
            <a:off x="9015348" y="4547715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Prohibited state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5979C7-1E44-4D09-9F8F-8002CA31C08F}"/>
              </a:ext>
            </a:extLst>
          </p:cNvPr>
          <p:cNvCxnSpPr>
            <a:stCxn id="91" idx="0"/>
          </p:cNvCxnSpPr>
          <p:nvPr/>
        </p:nvCxnSpPr>
        <p:spPr bwMode="auto">
          <a:xfrm flipH="1" flipV="1">
            <a:off x="9442531" y="4224868"/>
            <a:ext cx="410451" cy="3228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540B1A-2AB9-469B-8B75-85CC2788AE89}"/>
              </a:ext>
            </a:extLst>
          </p:cNvPr>
          <p:cNvSpPr txBox="1"/>
          <p:nvPr/>
        </p:nvSpPr>
        <p:spPr>
          <a:xfrm>
            <a:off x="5460413" y="1714923"/>
            <a:ext cx="1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6F09D-4166-4424-B421-6D4EBD52372C}"/>
              </a:ext>
            </a:extLst>
          </p:cNvPr>
          <p:cNvSpPr txBox="1"/>
          <p:nvPr/>
        </p:nvSpPr>
        <p:spPr>
          <a:xfrm>
            <a:off x="1690960" y="1774038"/>
            <a:ext cx="14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Scheme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44FDAE-D586-4543-8E5F-1246195A335A}"/>
              </a:ext>
            </a:extLst>
          </p:cNvPr>
          <p:cNvSpPr txBox="1"/>
          <p:nvPr/>
        </p:nvSpPr>
        <p:spPr>
          <a:xfrm>
            <a:off x="8924034" y="1781194"/>
            <a:ext cx="17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Truth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281342"/>
      </p:ext>
    </p:extLst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 Latch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540B1A-2AB9-469B-8B75-85CC2788AE89}"/>
              </a:ext>
            </a:extLst>
          </p:cNvPr>
          <p:cNvSpPr txBox="1"/>
          <p:nvPr/>
        </p:nvSpPr>
        <p:spPr>
          <a:xfrm>
            <a:off x="5460413" y="1714923"/>
            <a:ext cx="1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6F09D-4166-4424-B421-6D4EBD52372C}"/>
              </a:ext>
            </a:extLst>
          </p:cNvPr>
          <p:cNvSpPr txBox="1"/>
          <p:nvPr/>
        </p:nvSpPr>
        <p:spPr>
          <a:xfrm>
            <a:off x="1690960" y="1774038"/>
            <a:ext cx="14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Scheme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44FDAE-D586-4543-8E5F-1246195A335A}"/>
              </a:ext>
            </a:extLst>
          </p:cNvPr>
          <p:cNvSpPr txBox="1"/>
          <p:nvPr/>
        </p:nvSpPr>
        <p:spPr>
          <a:xfrm>
            <a:off x="8924034" y="1781194"/>
            <a:ext cx="17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Truth table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886DE16-5C73-43A5-AC84-267CC756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59886"/>
              </p:ext>
            </p:extLst>
          </p:nvPr>
        </p:nvGraphicFramePr>
        <p:xfrm>
          <a:off x="8908114" y="2557438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19D1B208-40B3-4A01-AA82-2D81E9E974E5}"/>
              </a:ext>
            </a:extLst>
          </p:cNvPr>
          <p:cNvGrpSpPr/>
          <p:nvPr/>
        </p:nvGrpSpPr>
        <p:grpSpPr>
          <a:xfrm>
            <a:off x="5455939" y="2752908"/>
            <a:ext cx="1280121" cy="1093694"/>
            <a:chOff x="1618343" y="4455457"/>
            <a:chExt cx="2012764" cy="109369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9DBF4A-20AB-4B69-BBCA-C91208BBD1AA}"/>
                </a:ext>
              </a:extLst>
            </p:cNvPr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28E3F4-81C0-4EFB-9876-B32B3B8926D5}"/>
                </a:ext>
              </a:extLst>
            </p:cNvPr>
            <p:cNvSpPr/>
            <p:nvPr/>
          </p:nvSpPr>
          <p:spPr>
            <a:xfrm>
              <a:off x="2000469" y="4547707"/>
              <a:ext cx="522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545A627-0DD9-4BB2-959C-EB43FCF11D48}"/>
                </a:ext>
              </a:extLst>
            </p:cNvPr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DBAEDE3-0A95-45CD-A2C7-AB8F7D7D7DD5}"/>
                </a:ext>
              </a:extLst>
            </p:cNvPr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E45F47B-4012-4E67-AAF3-E4300F9DD377}"/>
                </a:ext>
              </a:extLst>
            </p:cNvPr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7A1BCA-2A8E-4005-8DD5-A4D82D47321A}"/>
                </a:ext>
              </a:extLst>
            </p:cNvPr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3D622E-FBB4-439C-9854-F4CA30417785}"/>
                </a:ext>
              </a:extLst>
            </p:cNvPr>
            <p:cNvSpPr/>
            <p:nvPr/>
          </p:nvSpPr>
          <p:spPr>
            <a:xfrm>
              <a:off x="2765672" y="4537702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3EB33B-D801-4F49-9A00-A80E93F4FD60}"/>
              </a:ext>
            </a:extLst>
          </p:cNvPr>
          <p:cNvGrpSpPr/>
          <p:nvPr/>
        </p:nvGrpSpPr>
        <p:grpSpPr>
          <a:xfrm>
            <a:off x="613374" y="2557438"/>
            <a:ext cx="3729617" cy="1965243"/>
            <a:chOff x="184355" y="1399726"/>
            <a:chExt cx="3729617" cy="196524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C28E437-9F7D-4B94-BCC0-872B95FAD2ED}"/>
                </a:ext>
              </a:extLst>
            </p:cNvPr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C83408D-1FD6-4961-B546-DA035C04C39D}"/>
                  </a:ext>
                </a:extLst>
              </p:cNvPr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BEA50E-D359-4E78-B8B6-D9635F127882}"/>
                  </a:ext>
                </a:extLst>
              </p:cNvPr>
              <p:cNvSpPr/>
              <p:nvPr/>
            </p:nvSpPr>
            <p:spPr>
              <a:xfrm>
                <a:off x="2000470" y="4547707"/>
                <a:ext cx="504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43D11FA-B530-453E-9848-154E66FADFE2}"/>
                  </a:ext>
                </a:extLst>
              </p:cNvPr>
              <p:cNvCxnSpPr>
                <a:stCxn id="58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70E8542-921B-479F-AE0B-8034CE3AA171}"/>
                  </a:ext>
                </a:extLst>
              </p:cNvPr>
              <p:cNvCxnSpPr>
                <a:stCxn id="59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D1FE95-3AF4-40CA-A0CD-69B45FC2B3F9}"/>
                  </a:ext>
                </a:extLst>
              </p:cNvPr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4149807-3F63-47FA-8E1A-386B9FB907EC}"/>
                  </a:ext>
                </a:extLst>
              </p:cNvPr>
              <p:cNvSpPr/>
              <p:nvPr/>
            </p:nvSpPr>
            <p:spPr>
              <a:xfrm>
                <a:off x="2758972" y="5102261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97DD02D-D104-4486-B51D-92545D6A97A9}"/>
                  </a:ext>
                </a:extLst>
              </p:cNvPr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DF393D-82FE-44F1-8068-98A0B22BE444}"/>
                </a:ext>
              </a:extLst>
            </p:cNvPr>
            <p:cNvSpPr/>
            <p:nvPr/>
          </p:nvSpPr>
          <p:spPr>
            <a:xfrm>
              <a:off x="2878383" y="22342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47081FE-0842-4C82-BCEA-9E00D39802A8}"/>
                </a:ext>
              </a:extLst>
            </p:cNvPr>
            <p:cNvSpPr/>
            <p:nvPr/>
          </p:nvSpPr>
          <p:spPr>
            <a:xfrm>
              <a:off x="3301585" y="1696375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58" name="Flowchart: Delay 10">
              <a:extLst>
                <a:ext uri="{FF2B5EF4-FFF2-40B4-BE49-F238E27FC236}">
                  <a16:creationId xmlns:a16="http://schemas.microsoft.com/office/drawing/2014/main" id="{5513FEB4-4FD7-4EBF-BC52-3AC01ECE0118}"/>
                </a:ext>
              </a:extLst>
            </p:cNvPr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Flowchart: Delay 10">
              <a:extLst>
                <a:ext uri="{FF2B5EF4-FFF2-40B4-BE49-F238E27FC236}">
                  <a16:creationId xmlns:a16="http://schemas.microsoft.com/office/drawing/2014/main" id="{50397218-AD56-4FD8-824A-751D16CD6FB8}"/>
                </a:ext>
              </a:extLst>
            </p:cNvPr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D5D28FE-B40C-4052-995A-89E1A2059D63}"/>
                </a:ext>
              </a:extLst>
            </p:cNvPr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6113B998-4A34-4AA4-B1B4-E46A3F674B64}"/>
                  </a:ext>
                </a:extLst>
              </p:cNvPr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EE6CCF3-3995-4433-94B6-9633B6423A83}"/>
                  </a:ext>
                </a:extLst>
              </p:cNvPr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4B27A4-7A3D-4494-9BD5-F4CA4D53E517}"/>
                </a:ext>
              </a:extLst>
            </p:cNvPr>
            <p:cNvCxnSpPr>
              <a:endCxn id="59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5BC4DA-EE2B-41EC-8DC0-4BE6B672249C}"/>
                </a:ext>
              </a:extLst>
            </p:cNvPr>
            <p:cNvCxnSpPr>
              <a:endCxn id="59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6EEE609-904B-493C-894C-11752EE97DDE}"/>
                </a:ext>
              </a:extLst>
            </p:cNvPr>
            <p:cNvCxnSpPr>
              <a:endCxn id="58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14CE864-1879-4C75-9AD7-444074F33993}"/>
                </a:ext>
              </a:extLst>
            </p:cNvPr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A1516D-2170-4A87-804F-AE2C8DC70EDF}"/>
                </a:ext>
              </a:extLst>
            </p:cNvPr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6FB3E30-D9B1-4097-B7EA-0CC3403C73EC}"/>
                </a:ext>
              </a:extLst>
            </p:cNvPr>
            <p:cNvSpPr/>
            <p:nvPr/>
          </p:nvSpPr>
          <p:spPr>
            <a:xfrm>
              <a:off x="988837" y="3026415"/>
              <a:ext cx="13319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Write enable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ABEBD2-248D-42A1-B50B-7DB2F8B6ED83}"/>
                </a:ext>
              </a:extLst>
            </p:cNvPr>
            <p:cNvCxnSpPr>
              <a:endCxn id="58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6B12A0-5625-4E66-A748-734B79661A34}"/>
                </a:ext>
              </a:extLst>
            </p:cNvPr>
            <p:cNvCxnSpPr>
              <a:endCxn id="71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FAE1DE-38E7-4F80-B397-45F4D109FA3E}"/>
                </a:ext>
              </a:extLst>
            </p:cNvPr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29C2AB2-1D68-4D8C-91FE-C3DC6559C1A0}"/>
                </a:ext>
              </a:extLst>
            </p:cNvPr>
            <p:cNvSpPr/>
            <p:nvPr/>
          </p:nvSpPr>
          <p:spPr>
            <a:xfrm>
              <a:off x="184355" y="139972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Data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6545183"/>
      </p:ext>
    </p:extLst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62353" y="2702643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Binary Decoder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18"/>
            <a:ext cx="10515600" cy="9861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binary decoder</a:t>
            </a:r>
            <a:r>
              <a:rPr lang="en-US" sz="2000" dirty="0"/>
              <a:t> is a logic circuit that converts a binary integer value to an associated pattern of output bits.</a:t>
            </a:r>
            <a:endParaRPr lang="ru-RU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DF5C-13D2-4193-B3FD-2382F57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150C-6270-4982-9BA1-1D38037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786D3-98B1-4F2C-A011-DE2CBB49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62353" y="2702643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Binary Decoder – Answer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18"/>
            <a:ext cx="10515600" cy="9861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binary decoder</a:t>
            </a:r>
            <a:r>
              <a:rPr lang="en-US" sz="2000" dirty="0"/>
              <a:t> is a logic circuit that converts a binary integer value to an associated pattern of output bits.</a:t>
            </a: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60" y="2702644"/>
            <a:ext cx="4401693" cy="31214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DF5C-13D2-4193-B3FD-2382F57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150C-6270-4982-9BA1-1D38037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786D3-98B1-4F2C-A011-DE2CBB49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Multiplexer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39452"/>
            <a:ext cx="5676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multiplexer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(or </a:t>
            </a:r>
            <a:r>
              <a:rPr lang="en-US" sz="2000" i="1" dirty="0">
                <a:solidFill>
                  <a:schemeClr val="accent1"/>
                </a:solidFill>
              </a:rPr>
              <a:t>mux</a:t>
            </a:r>
            <a:r>
              <a:rPr lang="en-US" sz="2000" dirty="0"/>
              <a:t>) is a device that selects one signal and forwards the selected input into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entry wires are </a:t>
            </a:r>
            <a:r>
              <a:rPr lang="en-US" sz="2000" i="1" dirty="0">
                <a:solidFill>
                  <a:schemeClr val="accent1"/>
                </a:solidFill>
              </a:rPr>
              <a:t>address bus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chemeClr val="accent1"/>
                </a:solidFill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bus is connected via decoder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97512" y="3921737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31051" y="3561254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9D450B-A9AD-4EAC-B8E1-CF2D774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B43042-7C84-4F3E-9D6E-4E561590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7725F4F-6F72-4DDE-9616-DCE14CC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Multiplexer – Answer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39452"/>
            <a:ext cx="5676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multiplexer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(or </a:t>
            </a:r>
            <a:r>
              <a:rPr lang="en-US" sz="2000" i="1" dirty="0">
                <a:solidFill>
                  <a:schemeClr val="accent1"/>
                </a:solidFill>
              </a:rPr>
              <a:t>mux</a:t>
            </a:r>
            <a:r>
              <a:rPr lang="en-US" sz="2000" dirty="0"/>
              <a:t>) is a device that selects one signal and forwards the selected input into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entry wires are </a:t>
            </a:r>
            <a:r>
              <a:rPr lang="en-US" sz="2000" i="1" dirty="0">
                <a:solidFill>
                  <a:schemeClr val="accent1"/>
                </a:solidFill>
              </a:rPr>
              <a:t>address bus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chemeClr val="accent1"/>
                </a:solidFill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bus is connected via decoder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8978" y="679520"/>
            <a:ext cx="3778472" cy="5498960"/>
            <a:chOff x="4905153" y="710454"/>
            <a:chExt cx="3778472" cy="5498960"/>
          </a:xfrm>
        </p:grpSpPr>
        <p:pic>
          <p:nvPicPr>
            <p:cNvPr id="102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4956587" y="710454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4905153" y="4508205"/>
              <a:ext cx="2055628" cy="170120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97512" y="3921737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31051" y="3561254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9D450B-A9AD-4EAC-B8E1-CF2D774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B43042-7C84-4F3E-9D6E-4E561590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7725F4F-6F72-4DDE-9616-DCE14CC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2</a:t>
            </a:r>
            <a:r>
              <a:rPr lang="en-US" baseline="30000" dirty="0"/>
              <a:t>M</a:t>
            </a:r>
            <a:r>
              <a:rPr lang="en-US" dirty="0"/>
              <a:t>xN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Memory array has 3 input signals and 1 output</a:t>
            </a:r>
          </a:p>
          <a:p>
            <a:pPr marL="285750" indent="-285750"/>
            <a:r>
              <a:rPr lang="en-US" dirty="0"/>
              <a:t>Data buses are N bits wide (each chunk is N bits)</a:t>
            </a:r>
          </a:p>
          <a:p>
            <a:pPr marL="285750" indent="-285750"/>
            <a:r>
              <a:rPr lang="en-US" dirty="0"/>
              <a:t>Address is M bits wide if 2</a:t>
            </a:r>
            <a:r>
              <a:rPr lang="en-US" baseline="30000" dirty="0"/>
              <a:t>M</a:t>
            </a:r>
            <a:r>
              <a:rPr lang="en-US" dirty="0"/>
              <a:t> is array size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28" name="Rectangle 27"/>
          <p:cNvSpPr/>
          <p:nvPr/>
        </p:nvSpPr>
        <p:spPr bwMode="auto">
          <a:xfrm>
            <a:off x="4896635" y="4659171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979164" y="369852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36604" y="3329192"/>
            <a:ext cx="9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address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4416312" y="5106398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47082" y="5671327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input data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7406224" y="5129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7432672" y="5694477"/>
            <a:ext cx="127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output data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910539" y="4103415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50027" y="3803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4275948" y="55096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415436" y="51976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193671" y="552121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33159" y="522080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294838" y="433546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Write enable</a:t>
            </a: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4003528" y="4704800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83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2" grpId="0"/>
      <p:bldP spid="34" grpId="0"/>
      <p:bldP spid="50" grpId="0"/>
      <p:bldP spid="52" grpId="0"/>
      <p:bldP spid="54" grpId="0"/>
      <p:bldP spid="42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Task 3: Single port 4x1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Data is stored in D latches</a:t>
            </a:r>
          </a:p>
          <a:p>
            <a:pPr marL="285750" indent="-285750"/>
            <a:r>
              <a:rPr lang="en-US" dirty="0"/>
              <a:t>Use decoder and mux to select memory entry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1B32EB-A426-468E-91C9-673B9D517979}"/>
              </a:ext>
            </a:extLst>
          </p:cNvPr>
          <p:cNvGrpSpPr/>
          <p:nvPr/>
        </p:nvGrpSpPr>
        <p:grpSpPr>
          <a:xfrm>
            <a:off x="3147082" y="3332887"/>
            <a:ext cx="5562671" cy="2743823"/>
            <a:chOff x="1895131" y="1538919"/>
            <a:chExt cx="5562671" cy="274382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B369E57-C5ED-45E2-9F57-C5E4BF72607B}"/>
                </a:ext>
              </a:extLst>
            </p:cNvPr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270ECB7-0456-4E50-9109-2BB474467337}"/>
                </a:ext>
              </a:extLst>
            </p:cNvPr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0A4AB1-F508-4137-B69D-DA34EBEA31D0}"/>
                </a:ext>
              </a:extLst>
            </p:cNvPr>
            <p:cNvSpPr/>
            <p:nvPr/>
          </p:nvSpPr>
          <p:spPr>
            <a:xfrm>
              <a:off x="4284654" y="1538919"/>
              <a:ext cx="904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address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A1A006-DF25-4164-912E-BE9B5D77AAD2}"/>
                </a:ext>
              </a:extLst>
            </p:cNvPr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6B4DB7-415B-46C1-970E-9902249B762D}"/>
                </a:ext>
              </a:extLst>
            </p:cNvPr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D9FDD6-E9E5-4C68-B2C1-B87287FC0EAE}"/>
                </a:ext>
              </a:extLst>
            </p:cNvPr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35C0F4-3B6B-4B2E-9479-E3B521DCFBB1}"/>
                </a:ext>
              </a:extLst>
            </p:cNvPr>
            <p:cNvSpPr/>
            <p:nvPr/>
          </p:nvSpPr>
          <p:spPr>
            <a:xfrm>
              <a:off x="6180721" y="3904204"/>
              <a:ext cx="1277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3BAC9-4BB6-47FC-8DFC-2BAF583B3273}"/>
                </a:ext>
              </a:extLst>
            </p:cNvPr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61C849-BA84-408D-9B8E-3BFB9A6A8B1F}"/>
                </a:ext>
              </a:extLst>
            </p:cNvPr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3C902F-5677-4815-891A-7670762EAFE8}"/>
                </a:ext>
              </a:extLst>
            </p:cNvPr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E3CDDB-0535-4E25-AA35-DA09ABD6D320}"/>
                </a:ext>
              </a:extLst>
            </p:cNvPr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58864E-1B4B-434B-8718-78CC3760AF06}"/>
                </a:ext>
              </a:extLst>
            </p:cNvPr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00A566-42B5-4B82-9B22-EC32C5C8B56F}"/>
                </a:ext>
              </a:extLst>
            </p:cNvPr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329AD030-1DB4-49CF-90E8-877566EFEB5C}"/>
                </a:ext>
              </a:extLst>
            </p:cNvPr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66" name="Соединительная линия уступом 5">
              <a:extLst>
                <a:ext uri="{FF2B5EF4-FFF2-40B4-BE49-F238E27FC236}">
                  <a16:creationId xmlns:a16="http://schemas.microsoft.com/office/drawing/2014/main" id="{625F62E1-F773-4809-9C2F-6F6540A61A07}"/>
                </a:ext>
              </a:extLst>
            </p:cNvPr>
            <p:cNvCxnSpPr>
              <a:endCxn id="65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8807236"/>
      </p:ext>
    </p:extLst>
  </p:cSld>
  <p:clrMapOvr>
    <a:masterClrMapping/>
  </p:clrMapOvr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677</Words>
  <Application>Microsoft Office PowerPoint</Application>
  <PresentationFormat>Widescreen</PresentationFormat>
  <Paragraphs>322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Consolas</vt:lpstr>
      <vt:lpstr>Neo Sans Intel</vt:lpstr>
      <vt:lpstr>Verdana</vt:lpstr>
      <vt:lpstr>Office Theme</vt:lpstr>
      <vt:lpstr>Practice 1 Combinational and Sequential Circuits</vt:lpstr>
      <vt:lpstr>SR Latch</vt:lpstr>
      <vt:lpstr>D Latch</vt:lpstr>
      <vt:lpstr>Task 1: Binary Decoder</vt:lpstr>
      <vt:lpstr>Task 1: Binary Decoder – Answer</vt:lpstr>
      <vt:lpstr>Task 2: Multiplexer</vt:lpstr>
      <vt:lpstr>Task 2: Multiplexer – Answer</vt:lpstr>
      <vt:lpstr>Single port 2MxN Memory Array</vt:lpstr>
      <vt:lpstr>Task 3: Single port 4x1 Memory Array</vt:lpstr>
      <vt:lpstr>Arithmetic Logic Unit</vt:lpstr>
      <vt:lpstr>Comparator</vt:lpstr>
      <vt:lpstr>Edge-triggered D Latch (D flip-flop)</vt:lpstr>
      <vt:lpstr>Home work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Пользователь Windows</cp:lastModifiedBy>
  <cp:revision>180</cp:revision>
  <dcterms:created xsi:type="dcterms:W3CDTF">2018-09-18T18:10:21Z</dcterms:created>
  <dcterms:modified xsi:type="dcterms:W3CDTF">2019-10-13T09:46:07Z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2019-10-07 11:53:51Z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