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6"/>
  </p:notesMasterIdLst>
  <p:sldIdLst>
    <p:sldId id="471" r:id="rId2"/>
    <p:sldId id="473" r:id="rId3"/>
    <p:sldId id="486" r:id="rId4"/>
    <p:sldId id="490" r:id="rId5"/>
    <p:sldId id="474" r:id="rId6"/>
    <p:sldId id="477" r:id="rId7"/>
    <p:sldId id="478" r:id="rId8"/>
    <p:sldId id="475" r:id="rId9"/>
    <p:sldId id="491" r:id="rId10"/>
    <p:sldId id="479" r:id="rId11"/>
    <p:sldId id="480" r:id="rId12"/>
    <p:sldId id="495" r:id="rId13"/>
    <p:sldId id="488" r:id="rId14"/>
    <p:sldId id="485" r:id="rId15"/>
    <p:sldId id="492" r:id="rId16"/>
    <p:sldId id="481" r:id="rId17"/>
    <p:sldId id="482" r:id="rId18"/>
    <p:sldId id="487" r:id="rId19"/>
    <p:sldId id="493" r:id="rId20"/>
    <p:sldId id="494" r:id="rId21"/>
    <p:sldId id="483" r:id="rId22"/>
    <p:sldId id="484" r:id="rId23"/>
    <p:sldId id="469" r:id="rId24"/>
    <p:sldId id="49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B084"/>
    <a:srgbClr val="FFC000"/>
    <a:srgbClr val="F8BAAE"/>
    <a:srgbClr val="F8CBAD"/>
    <a:srgbClr val="FFCC99"/>
    <a:srgbClr val="EEC6F1"/>
    <a:srgbClr val="000000"/>
    <a:srgbClr val="ADE9FF"/>
    <a:srgbClr val="F9B1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5244" autoAdjust="0"/>
  </p:normalViewPr>
  <p:slideViewPr>
    <p:cSldViewPr snapToGrid="0">
      <p:cViewPr varScale="1">
        <p:scale>
          <a:sx n="111" d="100"/>
          <a:sy n="111" d="100"/>
        </p:scale>
        <p:origin x="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12B7F347-582E-4053-A3AF-7CBAA2735739}"/>
    <pc:docChg chg="modSld">
      <pc:chgData name="Ladin, Oleg" userId="37e65f59-2971-4074-92fd-420db51840ca" providerId="ADAL" clId="{12B7F347-582E-4053-A3AF-7CBAA2735739}" dt="2021-02-28T17:53:47.954" v="7" actId="404"/>
      <pc:docMkLst>
        <pc:docMk/>
      </pc:docMkLst>
      <pc:sldChg chg="modSp mod">
        <pc:chgData name="Ladin, Oleg" userId="37e65f59-2971-4074-92fd-420db51840ca" providerId="ADAL" clId="{12B7F347-582E-4053-A3AF-7CBAA2735739}" dt="2021-02-28T17:53:47.954" v="7" actId="404"/>
        <pc:sldMkLst>
          <pc:docMk/>
          <pc:sldMk cId="2874654843" sldId="474"/>
        </pc:sldMkLst>
        <pc:spChg chg="mod">
          <ac:chgData name="Ladin, Oleg" userId="37e65f59-2971-4074-92fd-420db51840ca" providerId="ADAL" clId="{12B7F347-582E-4053-A3AF-7CBAA2735739}" dt="2021-02-28T17:53:47.954" v="7" actId="404"/>
          <ac:spMkLst>
            <pc:docMk/>
            <pc:sldMk cId="2874654843" sldId="474"/>
            <ac:spMk id="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7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5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86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3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2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9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Virtual memory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Daniil Vorobyev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28.02.2022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Contains the following information for each page: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Is the page in memory or on the disc?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 physical address of the page (if it is in memory)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Was its data modified?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→ need for evictions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Access rights (read-only, read-write, etc.)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→ security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Each process has its own PT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All complex tasks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(initialization, misses, evictions, etc.)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 are performed by OS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HW uses PT only to translate virtual addresses into physical addresses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8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225551"/>
                  </p:ext>
                </p:extLst>
              </p:nvPr>
            </p:nvGraphicFramePr>
            <p:xfrm>
              <a:off x="3136556" y="2821667"/>
              <a:ext cx="4655802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45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42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28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9423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Disc or memory?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Modified?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Access</a:t>
                          </a:r>
                          <a:r>
                            <a:rPr lang="en-US" sz="1400" b="0" baseline="0" dirty="0">
                              <a:latin typeface="+mj-lt"/>
                            </a:rPr>
                            <a:t> Rights?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Physical</a:t>
                          </a:r>
                          <a:r>
                            <a:rPr lang="en-US" sz="1400" b="0" baseline="0" dirty="0">
                              <a:latin typeface="+mj-lt"/>
                            </a:rPr>
                            <a:t> page number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225551"/>
                  </p:ext>
                </p:extLst>
              </p:nvPr>
            </p:nvGraphicFramePr>
            <p:xfrm>
              <a:off x="3136556" y="2821667"/>
              <a:ext cx="4655802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864524"/>
                    <a:gridCol w="884256"/>
                    <a:gridCol w="822828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Disc or memory?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Modified?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Access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Rights?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Physical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page number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4"/>
                          <a:stretch>
                            <a:fillRect l="-885" t="-593333" r="-580531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090791" y="2373155"/>
            <a:ext cx="129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Page Table</a:t>
            </a:r>
            <a:endParaRPr lang="ru-RU" sz="2000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91888"/>
              </p:ext>
            </p:extLst>
          </p:nvPr>
        </p:nvGraphicFramePr>
        <p:xfrm>
          <a:off x="3049697" y="1398345"/>
          <a:ext cx="6495972" cy="584685"/>
        </p:xfrm>
        <a:graphic>
          <a:graphicData uri="http://schemas.openxmlformats.org/drawingml/2006/table">
            <a:tbl>
              <a:tblPr/>
              <a:tblGrid>
                <a:gridCol w="515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67335" y="1084355"/>
            <a:ext cx="42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/>
              </a:rPr>
              <a:t>Virtual Address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29961"/>
              </p:ext>
            </p:extLst>
          </p:nvPr>
        </p:nvGraphicFramePr>
        <p:xfrm>
          <a:off x="5971195" y="5479323"/>
          <a:ext cx="3607724" cy="584685"/>
        </p:xfrm>
        <a:graphic>
          <a:graphicData uri="http://schemas.openxmlformats.org/drawingml/2006/table">
            <a:tbl>
              <a:tblPr/>
              <a:tblGrid>
                <a:gridCol w="224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02447" y="6146234"/>
            <a:ext cx="42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/>
              </a:rPr>
              <a:t>Physical Address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01574" y="3877760"/>
            <a:ext cx="4006735" cy="315883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85101" y="4035701"/>
            <a:ext cx="0" cy="16292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" name="Elbow Connector 14"/>
          <p:cNvCxnSpPr>
            <a:endCxn id="11" idx="1"/>
          </p:cNvCxnSpPr>
          <p:nvPr/>
        </p:nvCxnSpPr>
        <p:spPr bwMode="auto">
          <a:xfrm rot="5400000">
            <a:off x="3672726" y="2111304"/>
            <a:ext cx="2053244" cy="1795550"/>
          </a:xfrm>
          <a:prstGeom prst="bentConnector4">
            <a:avLst>
              <a:gd name="adj1" fmla="val 14575"/>
              <a:gd name="adj2" fmla="val 147453"/>
            </a:avLst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897276" y="1982457"/>
            <a:ext cx="0" cy="368253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5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394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structure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33"/>
            <a:ext cx="10515600" cy="13732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Implementation of a page table is defined by OS</a:t>
            </a:r>
          </a:p>
          <a:p>
            <a:r>
              <a:rPr lang="en-US" dirty="0"/>
              <a:t>Usually it is a multi-level table</a:t>
            </a:r>
          </a:p>
          <a:p>
            <a:pPr lvl="1"/>
            <a:r>
              <a:rPr lang="en-US" dirty="0"/>
              <a:t>Accessing of final page table entry is a chain of loads (“walk”)</a:t>
            </a:r>
          </a:p>
          <a:p>
            <a:pPr lvl="1"/>
            <a:r>
              <a:rPr lang="en-US" dirty="0"/>
              <a:t>Effective when pages are sparse in the virtual address space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84670"/>
              </p:ext>
            </p:extLst>
          </p:nvPr>
        </p:nvGraphicFramePr>
        <p:xfrm>
          <a:off x="473487" y="3383939"/>
          <a:ext cx="5967266" cy="584685"/>
        </p:xfrm>
        <a:graphic>
          <a:graphicData uri="http://schemas.openxmlformats.org/drawingml/2006/table">
            <a:tbl>
              <a:tblPr/>
              <a:tblGrid>
                <a:gridCol w="430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44548"/>
              </p:ext>
            </p:extLst>
          </p:nvPr>
        </p:nvGraphicFramePr>
        <p:xfrm>
          <a:off x="8453138" y="3363421"/>
          <a:ext cx="3607724" cy="584685"/>
        </p:xfrm>
        <a:graphic>
          <a:graphicData uri="http://schemas.openxmlformats.org/drawingml/2006/table">
            <a:tbl>
              <a:tblPr/>
              <a:tblGrid>
                <a:gridCol w="224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Elbow Connector 16"/>
          <p:cNvCxnSpPr/>
          <p:nvPr/>
        </p:nvCxnSpPr>
        <p:spPr bwMode="auto">
          <a:xfrm rot="5400000">
            <a:off x="1325766" y="4097471"/>
            <a:ext cx="2053244" cy="1795550"/>
          </a:xfrm>
          <a:prstGeom prst="bentConnector4">
            <a:avLst>
              <a:gd name="adj1" fmla="val 14575"/>
              <a:gd name="adj2" fmla="val 147453"/>
            </a:avLst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79437"/>
                  </p:ext>
                </p:extLst>
              </p:nvPr>
            </p:nvGraphicFramePr>
            <p:xfrm>
              <a:off x="1465019" y="4499672"/>
              <a:ext cx="2084194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42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Level</a:t>
                          </a:r>
                          <a:r>
                            <a:rPr lang="en-US" sz="1400" b="0" baseline="0" dirty="0">
                              <a:latin typeface="+mj-lt"/>
                            </a:rPr>
                            <a:t> 1 Table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79437"/>
                  </p:ext>
                </p:extLst>
              </p:nvPr>
            </p:nvGraphicFramePr>
            <p:xfrm>
              <a:off x="1465019" y="4499672"/>
              <a:ext cx="2084194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1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877" t="-606818" r="-204386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20" name="Elbow Connector 19"/>
          <p:cNvCxnSpPr>
            <a:endCxn id="28" idx="0"/>
          </p:cNvCxnSpPr>
          <p:nvPr/>
        </p:nvCxnSpPr>
        <p:spPr bwMode="auto">
          <a:xfrm flipV="1">
            <a:off x="2842284" y="4450715"/>
            <a:ext cx="2113739" cy="1540509"/>
          </a:xfrm>
          <a:prstGeom prst="bentConnector4">
            <a:avLst>
              <a:gd name="adj1" fmla="val 45125"/>
              <a:gd name="adj2" fmla="val 114839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09003"/>
                  </p:ext>
                </p:extLst>
              </p:nvPr>
            </p:nvGraphicFramePr>
            <p:xfrm>
              <a:off x="3913926" y="4450715"/>
              <a:ext cx="2084194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42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>
                              <a:latin typeface="+mj-lt"/>
                            </a:rPr>
                            <a:t>2 Table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09003"/>
                  </p:ext>
                </p:extLst>
              </p:nvPr>
            </p:nvGraphicFramePr>
            <p:xfrm>
              <a:off x="3913926" y="4450715"/>
              <a:ext cx="2084194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1394238"/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2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4"/>
                          <a:stretch>
                            <a:fillRect l="-885" t="-613636" r="-207080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577442"/>
                  </p:ext>
                </p:extLst>
              </p:nvPr>
            </p:nvGraphicFramePr>
            <p:xfrm>
              <a:off x="7282940" y="4450715"/>
              <a:ext cx="2974060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13276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>
                              <a:latin typeface="+mj-lt"/>
                            </a:rPr>
                            <a:t>N Table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52−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−…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577442"/>
                  </p:ext>
                </p:extLst>
              </p:nvPr>
            </p:nvGraphicFramePr>
            <p:xfrm>
              <a:off x="7282940" y="4450715"/>
              <a:ext cx="2974060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1327660"/>
                    <a:gridCol w="1646400"/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N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5"/>
                          <a:stretch>
                            <a:fillRect l="-459" t="-613636" r="-12614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33" name="Elbow Connector 32"/>
          <p:cNvCxnSpPr>
            <a:stCxn id="40" idx="3"/>
            <a:endCxn id="32" idx="0"/>
          </p:cNvCxnSpPr>
          <p:nvPr/>
        </p:nvCxnSpPr>
        <p:spPr bwMode="auto">
          <a:xfrm flipV="1">
            <a:off x="7040706" y="4450715"/>
            <a:ext cx="1729264" cy="991767"/>
          </a:xfrm>
          <a:prstGeom prst="bentConnector4">
            <a:avLst>
              <a:gd name="adj1" fmla="val 7004"/>
              <a:gd name="adj2" fmla="val 123050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283060" y="5180872"/>
            <a:ext cx="75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...</a:t>
            </a:r>
            <a:endParaRPr lang="ru-RU" sz="2800" dirty="0"/>
          </a:p>
        </p:txBody>
      </p:sp>
      <p:cxnSp>
        <p:nvCxnSpPr>
          <p:cNvPr id="18" name="Elbow Connector 17"/>
          <p:cNvCxnSpPr>
            <a:stCxn id="32" idx="3"/>
            <a:endCxn id="13" idx="2"/>
          </p:cNvCxnSpPr>
          <p:nvPr/>
        </p:nvCxnSpPr>
        <p:spPr bwMode="auto">
          <a:xfrm flipV="1">
            <a:off x="10257000" y="3948106"/>
            <a:ext cx="12700" cy="1455426"/>
          </a:xfrm>
          <a:prstGeom prst="bentConnector4">
            <a:avLst>
              <a:gd name="adj1" fmla="val 2220000"/>
              <a:gd name="adj2" fmla="val 82733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9779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8659"/>
            <a:ext cx="1447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failures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83" y="1825625"/>
            <a:ext cx="10830017" cy="4128707"/>
          </a:xfrm>
        </p:spPr>
        <p:txBody>
          <a:bodyPr/>
          <a:lstStyle/>
          <a:p>
            <a:r>
              <a:rPr lang="en-US" dirty="0"/>
              <a:t>The virtual address is invalid → “Segmentation fault” exception is raised</a:t>
            </a:r>
          </a:p>
          <a:p>
            <a:pPr lvl="1"/>
            <a:r>
              <a:rPr lang="en-US" dirty="0"/>
              <a:t>When no PT entry were allocated for this virtual address by OS</a:t>
            </a:r>
          </a:p>
          <a:p>
            <a:r>
              <a:rPr lang="en-US" dirty="0"/>
              <a:t>The page is not in physical memory → Page 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HW saves the current state and gives control to 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detects the page causing the 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evicts some page, if no free pages left in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loads the page from a disk to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updates the PT entry (a physical address and “on disk?” bit)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gives control back to HW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protection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process must not access physical memory of another process</a:t>
            </a:r>
          </a:p>
          <a:p>
            <a:pPr lvl="1"/>
            <a:r>
              <a:rPr lang="en-US" dirty="0"/>
              <a:t>Each process has its own page table therefore</a:t>
            </a:r>
          </a:p>
          <a:p>
            <a:r>
              <a:rPr lang="en-US" dirty="0"/>
              <a:t>How to write to PT? CPU works in 2 modes at least</a:t>
            </a:r>
          </a:p>
          <a:p>
            <a:r>
              <a:rPr lang="en-US" b="1" dirty="0"/>
              <a:t>Kernel</a:t>
            </a:r>
            <a:r>
              <a:rPr lang="en-US" dirty="0"/>
              <a:t> mode: </a:t>
            </a:r>
          </a:p>
          <a:p>
            <a:pPr lvl="1"/>
            <a:r>
              <a:rPr lang="en-US" dirty="0"/>
              <a:t>entered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has write access to PTs of all processes</a:t>
            </a:r>
          </a:p>
          <a:p>
            <a:pPr lvl="1"/>
            <a:r>
              <a:rPr lang="en-US" dirty="0"/>
              <a:t>knows what physical addresses are</a:t>
            </a:r>
          </a:p>
          <a:p>
            <a:r>
              <a:rPr lang="en-US" b="1" dirty="0"/>
              <a:t>User</a:t>
            </a:r>
            <a:r>
              <a:rPr lang="en-US" dirty="0"/>
              <a:t> mode:</a:t>
            </a:r>
          </a:p>
          <a:p>
            <a:pPr lvl="1"/>
            <a:r>
              <a:rPr lang="en-US" dirty="0"/>
              <a:t>return from kernel mode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operates only with own PT in a read-only manner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- Translation Lookaside Buffer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128707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PT is too huge to be in HW → it is stored in memory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There are multiple methods to compact it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Each translation requires several memory accesses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Needed for every load or store → too many!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Data cache helps, but not much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TLB caches recently used PT entries 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speed up translation 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typically 64 to 256 entries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usually 2 to 8 way associative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TLB access time is faster than L1 cache access time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209506" y="2347625"/>
            <a:ext cx="3254378" cy="3908426"/>
            <a:chOff x="3293" y="1138"/>
            <a:chExt cx="2050" cy="2462"/>
          </a:xfrm>
        </p:grpSpPr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4851" y="2868"/>
              <a:ext cx="2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4139" y="2393"/>
              <a:ext cx="2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 bwMode="auto">
            <a:xfrm>
              <a:off x="4393" y="2307"/>
              <a:ext cx="745" cy="554"/>
              <a:chOff x="1940" y="1887"/>
              <a:chExt cx="735" cy="504"/>
            </a:xfrm>
          </p:grpSpPr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 bwMode="auto">
              <a:xfrm>
                <a:off x="1940" y="1887"/>
                <a:ext cx="735" cy="504"/>
                <a:chOff x="1940" y="1887"/>
                <a:chExt cx="735" cy="504"/>
              </a:xfrm>
            </p:grpSpPr>
            <p:sp>
              <p:nvSpPr>
                <p:cNvPr id="28" name="Freeform 27"/>
                <p:cNvSpPr>
                  <a:spLocks noChangeAspect="1"/>
                </p:cNvSpPr>
                <p:nvPr/>
              </p:nvSpPr>
              <p:spPr bwMode="auto">
                <a:xfrm>
                  <a:off x="1940" y="1887"/>
                  <a:ext cx="735" cy="504"/>
                </a:xfrm>
                <a:custGeom>
                  <a:avLst/>
                  <a:gdLst>
                    <a:gd name="T0" fmla="*/ 365 w 735"/>
                    <a:gd name="T1" fmla="*/ 0 h 504"/>
                    <a:gd name="T2" fmla="*/ 0 w 735"/>
                    <a:gd name="T3" fmla="*/ 250 h 504"/>
                    <a:gd name="T4" fmla="*/ 368 w 735"/>
                    <a:gd name="T5" fmla="*/ 503 h 504"/>
                    <a:gd name="T6" fmla="*/ 734 w 735"/>
                    <a:gd name="T7" fmla="*/ 250 h 504"/>
                    <a:gd name="T8" fmla="*/ 368 w 735"/>
                    <a:gd name="T9" fmla="*/ 0 h 504"/>
                    <a:gd name="T10" fmla="*/ 368 w 735"/>
                    <a:gd name="T11" fmla="*/ 0 h 504"/>
                    <a:gd name="T12" fmla="*/ 365 w 735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5"/>
                    <a:gd name="T22" fmla="*/ 0 h 504"/>
                    <a:gd name="T23" fmla="*/ 735 w 735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5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4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ru-RU" b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9" name="Freeform 28"/>
                <p:cNvSpPr>
                  <a:spLocks noChangeAspect="1"/>
                </p:cNvSpPr>
                <p:nvPr/>
              </p:nvSpPr>
              <p:spPr bwMode="auto">
                <a:xfrm>
                  <a:off x="1940" y="1887"/>
                  <a:ext cx="735" cy="504"/>
                </a:xfrm>
                <a:custGeom>
                  <a:avLst/>
                  <a:gdLst>
                    <a:gd name="T0" fmla="*/ 365 w 735"/>
                    <a:gd name="T1" fmla="*/ 0 h 504"/>
                    <a:gd name="T2" fmla="*/ 0 w 735"/>
                    <a:gd name="T3" fmla="*/ 250 h 504"/>
                    <a:gd name="T4" fmla="*/ 368 w 735"/>
                    <a:gd name="T5" fmla="*/ 503 h 504"/>
                    <a:gd name="T6" fmla="*/ 734 w 735"/>
                    <a:gd name="T7" fmla="*/ 250 h 504"/>
                    <a:gd name="T8" fmla="*/ 368 w 735"/>
                    <a:gd name="T9" fmla="*/ 0 h 504"/>
                    <a:gd name="T10" fmla="*/ 368 w 735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5"/>
                    <a:gd name="T19" fmla="*/ 0 h 504"/>
                    <a:gd name="T20" fmla="*/ 735 w 735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5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4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ru-RU" b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2025" y="2049"/>
                <a:ext cx="57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600" b="0">
                    <a:solidFill>
                      <a:srgbClr val="000000"/>
                    </a:solidFill>
                    <a:latin typeface="+mj-lt"/>
                  </a:rPr>
                  <a:t>TLB Hit ?</a:t>
                </a:r>
              </a:p>
            </p:txBody>
          </p:sp>
        </p:grpSp>
        <p:sp>
          <p:nvSpPr>
            <p:cNvPr id="24" name="Freeform 23"/>
            <p:cNvSpPr>
              <a:spLocks noChangeAspect="1"/>
            </p:cNvSpPr>
            <p:nvPr/>
          </p:nvSpPr>
          <p:spPr bwMode="auto">
            <a:xfrm>
              <a:off x="3293" y="2366"/>
              <a:ext cx="751" cy="415"/>
            </a:xfrm>
            <a:custGeom>
              <a:avLst/>
              <a:gdLst>
                <a:gd name="T0" fmla="*/ 0 w 739"/>
                <a:gd name="T1" fmla="*/ 374 h 378"/>
                <a:gd name="T2" fmla="*/ 2 w 739"/>
                <a:gd name="T3" fmla="*/ 0 h 378"/>
                <a:gd name="T4" fmla="*/ 738 w 739"/>
                <a:gd name="T5" fmla="*/ 0 h 378"/>
                <a:gd name="T6" fmla="*/ 738 w 739"/>
                <a:gd name="T7" fmla="*/ 377 h 378"/>
                <a:gd name="T8" fmla="*/ 2 w 739"/>
                <a:gd name="T9" fmla="*/ 377 h 378"/>
                <a:gd name="T10" fmla="*/ 2 w 739"/>
                <a:gd name="T11" fmla="*/ 377 h 378"/>
                <a:gd name="T12" fmla="*/ 0 w 739"/>
                <a:gd name="T13" fmla="*/ 374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9"/>
                <a:gd name="T22" fmla="*/ 0 h 378"/>
                <a:gd name="T23" fmla="*/ 739 w 739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9" h="378">
                  <a:moveTo>
                    <a:pt x="0" y="374"/>
                  </a:moveTo>
                  <a:lnTo>
                    <a:pt x="2" y="0"/>
                  </a:lnTo>
                  <a:lnTo>
                    <a:pt x="738" y="0"/>
                  </a:lnTo>
                  <a:lnTo>
                    <a:pt x="738" y="377"/>
                  </a:lnTo>
                  <a:lnTo>
                    <a:pt x="2" y="377"/>
                  </a:lnTo>
                  <a:lnTo>
                    <a:pt x="0" y="374"/>
                  </a:lnTo>
                </a:path>
              </a:pathLst>
            </a:custGeom>
            <a:solidFill>
              <a:srgbClr val="F4B0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3304" y="2396"/>
              <a:ext cx="6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600" b="0" dirty="0">
                  <a:solidFill>
                    <a:srgbClr val="000000"/>
                  </a:solidFill>
                  <a:latin typeface="+mj-lt"/>
                </a:rPr>
                <a:t>Access</a:t>
              </a:r>
            </a:p>
            <a:p>
              <a:pPr algn="ctr">
                <a:defRPr/>
              </a:pPr>
              <a:r>
                <a:rPr lang="en-US" altLang="en-US" sz="1600" b="0" dirty="0">
                  <a:solidFill>
                    <a:srgbClr val="000000"/>
                  </a:solidFill>
                  <a:latin typeface="+mj-lt"/>
                </a:rPr>
                <a:t>Page Table</a:t>
              </a:r>
            </a:p>
          </p:txBody>
        </p:sp>
        <p:sp>
          <p:nvSpPr>
            <p:cNvPr id="10" name="Line 23"/>
            <p:cNvSpPr>
              <a:spLocks noChangeAspect="1" noChangeShapeType="1"/>
            </p:cNvSpPr>
            <p:nvPr/>
          </p:nvSpPr>
          <p:spPr bwMode="auto">
            <a:xfrm flipH="1">
              <a:off x="4052" y="2580"/>
              <a:ext cx="3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1" name="Line 29"/>
            <p:cNvSpPr>
              <a:spLocks noChangeAspect="1" noChangeShapeType="1"/>
            </p:cNvSpPr>
            <p:nvPr/>
          </p:nvSpPr>
          <p:spPr bwMode="auto">
            <a:xfrm>
              <a:off x="4767" y="2870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" name="Line 30"/>
            <p:cNvSpPr>
              <a:spLocks noChangeAspect="1" noChangeShapeType="1"/>
            </p:cNvSpPr>
            <p:nvPr/>
          </p:nvSpPr>
          <p:spPr bwMode="auto">
            <a:xfrm>
              <a:off x="4767" y="2049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" name="Line 31"/>
            <p:cNvSpPr>
              <a:spLocks noChangeAspect="1" noChangeShapeType="1"/>
            </p:cNvSpPr>
            <p:nvPr/>
          </p:nvSpPr>
          <p:spPr bwMode="auto">
            <a:xfrm flipH="1">
              <a:off x="3641" y="2781"/>
              <a:ext cx="1" cy="1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" name="Line 32"/>
            <p:cNvSpPr>
              <a:spLocks noChangeAspect="1" noChangeShapeType="1"/>
            </p:cNvSpPr>
            <p:nvPr/>
          </p:nvSpPr>
          <p:spPr bwMode="auto">
            <a:xfrm flipH="1">
              <a:off x="3642" y="2976"/>
              <a:ext cx="7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 bwMode="auto">
            <a:xfrm>
              <a:off x="3902" y="1138"/>
              <a:ext cx="1441" cy="331"/>
              <a:chOff x="1612" y="824"/>
              <a:chExt cx="1236" cy="301"/>
            </a:xfrm>
          </p:grpSpPr>
          <p:sp>
            <p:nvSpPr>
              <p:cNvPr id="22" name="Oval 21"/>
              <p:cNvSpPr>
                <a:spLocks noChangeAspect="1" noChangeArrowheads="1"/>
              </p:cNvSpPr>
              <p:nvPr/>
            </p:nvSpPr>
            <p:spPr bwMode="auto">
              <a:xfrm>
                <a:off x="1760" y="824"/>
                <a:ext cx="1088" cy="301"/>
              </a:xfrm>
              <a:prstGeom prst="ellipse">
                <a:avLst/>
              </a:prstGeom>
              <a:no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he-IL" altLang="en-US" b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612" y="870"/>
                <a:ext cx="116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Virtual Address</a:t>
                </a:r>
              </a:p>
            </p:txBody>
          </p:sp>
        </p:grpSp>
        <p:sp>
          <p:nvSpPr>
            <p:cNvPr id="16" name="Line 36"/>
            <p:cNvSpPr>
              <a:spLocks noChangeAspect="1" noChangeShapeType="1"/>
            </p:cNvSpPr>
            <p:nvPr/>
          </p:nvSpPr>
          <p:spPr bwMode="auto">
            <a:xfrm>
              <a:off x="4765" y="1463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" name="Line 42"/>
            <p:cNvSpPr>
              <a:spLocks noChangeAspect="1" noChangeShapeType="1"/>
            </p:cNvSpPr>
            <p:nvPr/>
          </p:nvSpPr>
          <p:spPr bwMode="auto">
            <a:xfrm>
              <a:off x="4420" y="2976"/>
              <a:ext cx="0" cy="1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18" name="Group 17"/>
            <p:cNvGrpSpPr>
              <a:grpSpLocks noChangeAspect="1"/>
            </p:cNvGrpSpPr>
            <p:nvPr/>
          </p:nvGrpSpPr>
          <p:grpSpPr bwMode="auto">
            <a:xfrm>
              <a:off x="4016" y="3143"/>
              <a:ext cx="1104" cy="457"/>
              <a:chOff x="1568" y="2648"/>
              <a:chExt cx="1088" cy="416"/>
            </a:xfrm>
          </p:grpSpPr>
          <p:sp>
            <p:nvSpPr>
              <p:cNvPr id="20" name="Oval 19"/>
              <p:cNvSpPr>
                <a:spLocks noChangeAspect="1" noChangeArrowheads="1"/>
              </p:cNvSpPr>
              <p:nvPr/>
            </p:nvSpPr>
            <p:spPr bwMode="auto">
              <a:xfrm>
                <a:off x="1568" y="2648"/>
                <a:ext cx="1088" cy="416"/>
              </a:xfrm>
              <a:prstGeom prst="ellipse">
                <a:avLst/>
              </a:prstGeom>
              <a:no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he-IL" altLang="en-US" b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763" y="2678"/>
                <a:ext cx="718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Physical </a:t>
                </a:r>
              </a:p>
              <a:p>
                <a:pPr algn="ctr"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Addresses</a:t>
                </a:r>
              </a:p>
            </p:txBody>
          </p:sp>
        </p:grp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272" y="1728"/>
              <a:ext cx="972" cy="3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cap="rnd" algn="ctr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b="0">
                  <a:solidFill>
                    <a:srgbClr val="000000"/>
                  </a:solidFill>
                  <a:latin typeface="+mj-lt"/>
                </a:rPr>
                <a:t>TLB Access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94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PT + TLB + Cache</a:t>
            </a:r>
            <a:endParaRPr lang="ru-RU" sz="3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686813" y="1140959"/>
            <a:ext cx="4099886" cy="4334512"/>
            <a:chOff x="162813" y="1140959"/>
            <a:chExt cx="4099886" cy="4334512"/>
          </a:xfrm>
        </p:grpSpPr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3762941" y="4072092"/>
              <a:ext cx="46128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 bwMode="auto">
            <a:xfrm>
              <a:off x="3076700" y="2244782"/>
              <a:ext cx="1185999" cy="536605"/>
              <a:chOff x="1939" y="1351"/>
              <a:chExt cx="737" cy="307"/>
            </a:xfrm>
          </p:grpSpPr>
          <p:sp>
            <p:nvSpPr>
              <p:cNvPr id="81" name="Freeform 80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w 737"/>
                  <a:gd name="T13" fmla="*/ 304 h 3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7"/>
                  <a:gd name="T22" fmla="*/ 0 h 307"/>
                  <a:gd name="T23" fmla="*/ 737 w 737"/>
                  <a:gd name="T24" fmla="*/ 307 h 3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  <a:lnTo>
                      <a:pt x="0" y="304"/>
                    </a:lnTo>
                  </a:path>
                </a:pathLst>
              </a:custGeom>
              <a:solidFill>
                <a:srgbClr val="FCE9D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  <p:sp>
            <p:nvSpPr>
              <p:cNvPr id="82" name="Freeform 81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7"/>
                  <a:gd name="T19" fmla="*/ 0 h 307"/>
                  <a:gd name="T20" fmla="*/ 737 w 737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</a:path>
                </a:pathLst>
              </a:custGeom>
              <a:noFill/>
              <a:ln w="25400" cap="rnd">
                <a:noFill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</p:grpSp>
        <p:sp>
          <p:nvSpPr>
            <p:cNvPr id="8" name="Rectangle 7"/>
            <p:cNvSpPr>
              <a:spLocks noChangeAspect="1" noChangeArrowheads="1"/>
            </p:cNvSpPr>
            <p:nvPr/>
          </p:nvSpPr>
          <p:spPr bwMode="auto">
            <a:xfrm>
              <a:off x="2808209" y="3317989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3315257" y="2211880"/>
              <a:ext cx="750205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TLB </a:t>
              </a:r>
            </a:p>
          </p:txBody>
        </p:sp>
        <p:sp>
          <p:nvSpPr>
            <p:cNvPr id="10" name="Freeform 9"/>
            <p:cNvSpPr>
              <a:spLocks noChangeAspect="1"/>
            </p:cNvSpPr>
            <p:nvPr/>
          </p:nvSpPr>
          <p:spPr bwMode="auto">
            <a:xfrm>
              <a:off x="162813" y="3230671"/>
              <a:ext cx="1189174" cy="838245"/>
            </a:xfrm>
            <a:custGeom>
              <a:avLst/>
              <a:gdLst>
                <a:gd name="T0" fmla="*/ 0 w 739"/>
                <a:gd name="T1" fmla="*/ 2147483647 h 378"/>
                <a:gd name="T2" fmla="*/ 2147483647 w 739"/>
                <a:gd name="T3" fmla="*/ 0 h 378"/>
                <a:gd name="T4" fmla="*/ 2147483647 w 739"/>
                <a:gd name="T5" fmla="*/ 0 h 378"/>
                <a:gd name="T6" fmla="*/ 2147483647 w 739"/>
                <a:gd name="T7" fmla="*/ 2147483647 h 378"/>
                <a:gd name="T8" fmla="*/ 2147483647 w 739"/>
                <a:gd name="T9" fmla="*/ 2147483647 h 378"/>
                <a:gd name="T10" fmla="*/ 2147483647 w 739"/>
                <a:gd name="T11" fmla="*/ 2147483647 h 378"/>
                <a:gd name="T12" fmla="*/ 0 w 739"/>
                <a:gd name="T13" fmla="*/ 2147483647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9"/>
                <a:gd name="T22" fmla="*/ 0 h 378"/>
                <a:gd name="T23" fmla="*/ 739 w 739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9" h="378">
                  <a:moveTo>
                    <a:pt x="0" y="374"/>
                  </a:moveTo>
                  <a:lnTo>
                    <a:pt x="2" y="0"/>
                  </a:lnTo>
                  <a:lnTo>
                    <a:pt x="738" y="0"/>
                  </a:lnTo>
                  <a:lnTo>
                    <a:pt x="738" y="377"/>
                  </a:lnTo>
                  <a:lnTo>
                    <a:pt x="2" y="377"/>
                  </a:lnTo>
                  <a:lnTo>
                    <a:pt x="0" y="374"/>
                  </a:lnTo>
                </a:path>
              </a:pathLst>
            </a:custGeom>
            <a:solidFill>
              <a:srgbClr val="FCE9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2" name="Rectangle 11"/>
            <p:cNvSpPr>
              <a:spLocks noChangeAspect="1" noChangeArrowheads="1"/>
            </p:cNvSpPr>
            <p:nvPr/>
          </p:nvSpPr>
          <p:spPr bwMode="auto">
            <a:xfrm>
              <a:off x="189517" y="3217304"/>
              <a:ext cx="1129412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Page Table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In Memory</a:t>
              </a:r>
            </a:p>
          </p:txBody>
        </p:sp>
        <p:sp>
          <p:nvSpPr>
            <p:cNvPr id="13" name="Line 21"/>
            <p:cNvSpPr>
              <a:spLocks noChangeAspect="1" noChangeShapeType="1"/>
            </p:cNvSpPr>
            <p:nvPr/>
          </p:nvSpPr>
          <p:spPr bwMode="auto">
            <a:xfrm flipH="1">
              <a:off x="2793599" y="3659758"/>
              <a:ext cx="38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5" name="Line 27"/>
            <p:cNvSpPr>
              <a:spLocks noChangeAspect="1" noChangeShapeType="1"/>
            </p:cNvSpPr>
            <p:nvPr/>
          </p:nvSpPr>
          <p:spPr bwMode="auto">
            <a:xfrm>
              <a:off x="3672076" y="4075267"/>
              <a:ext cx="0" cy="625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6" name="Line 28"/>
            <p:cNvSpPr>
              <a:spLocks noChangeAspect="1" noChangeShapeType="1"/>
            </p:cNvSpPr>
            <p:nvPr/>
          </p:nvSpPr>
          <p:spPr bwMode="auto">
            <a:xfrm>
              <a:off x="3672076" y="2771859"/>
              <a:ext cx="0" cy="419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7" name="Line 29"/>
            <p:cNvSpPr>
              <a:spLocks noChangeAspect="1" noChangeShapeType="1"/>
            </p:cNvSpPr>
            <p:nvPr/>
          </p:nvSpPr>
          <p:spPr bwMode="auto">
            <a:xfrm flipH="1">
              <a:off x="2278313" y="4153304"/>
              <a:ext cx="1588" cy="309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8" name="Line 30"/>
            <p:cNvSpPr>
              <a:spLocks noChangeAspect="1" noChangeShapeType="1"/>
            </p:cNvSpPr>
            <p:nvPr/>
          </p:nvSpPr>
          <p:spPr bwMode="auto">
            <a:xfrm flipH="1">
              <a:off x="2279900" y="4462883"/>
              <a:ext cx="10968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0" name="Rectangle 19"/>
            <p:cNvSpPr>
              <a:spLocks noChangeAspect="1" noChangeArrowheads="1"/>
            </p:cNvSpPr>
            <p:nvPr/>
          </p:nvSpPr>
          <p:spPr bwMode="auto">
            <a:xfrm>
              <a:off x="3128019" y="1140959"/>
              <a:ext cx="1057983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 anchorCtr="1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 dirty="0">
                  <a:latin typeface="+mj-lt"/>
                </a:rPr>
                <a:t>  Virtual </a:t>
              </a:r>
              <a:br>
                <a:rPr lang="en-US" altLang="en-US" sz="2000" b="0" dirty="0">
                  <a:latin typeface="+mj-lt"/>
                </a:rPr>
              </a:br>
              <a:r>
                <a:rPr lang="en-US" altLang="en-US" sz="2000" b="0" dirty="0">
                  <a:latin typeface="+mj-lt"/>
                </a:rPr>
                <a:t>Address</a:t>
              </a:r>
            </a:p>
          </p:txBody>
        </p:sp>
        <p:sp>
          <p:nvSpPr>
            <p:cNvPr id="21" name="Line 34"/>
            <p:cNvSpPr>
              <a:spLocks noChangeAspect="1" noChangeShapeType="1"/>
            </p:cNvSpPr>
            <p:nvPr/>
          </p:nvSpPr>
          <p:spPr bwMode="auto">
            <a:xfrm>
              <a:off x="3668901" y="1841534"/>
              <a:ext cx="0" cy="419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3" name="Line 40"/>
            <p:cNvSpPr>
              <a:spLocks noChangeAspect="1" noChangeShapeType="1"/>
            </p:cNvSpPr>
            <p:nvPr/>
          </p:nvSpPr>
          <p:spPr bwMode="auto">
            <a:xfrm>
              <a:off x="3376768" y="4462883"/>
              <a:ext cx="0" cy="250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35" name="Group 34"/>
            <p:cNvGrpSpPr>
              <a:grpSpLocks noChangeAspect="1"/>
            </p:cNvGrpSpPr>
            <p:nvPr/>
          </p:nvGrpSpPr>
          <p:grpSpPr bwMode="auto">
            <a:xfrm>
              <a:off x="2478143" y="4715063"/>
              <a:ext cx="1752801" cy="760408"/>
              <a:chOff x="1568" y="2648"/>
              <a:chExt cx="1088" cy="436"/>
            </a:xfrm>
            <a:noFill/>
          </p:grpSpPr>
          <p:sp>
            <p:nvSpPr>
              <p:cNvPr id="71" name="Oval 70"/>
              <p:cNvSpPr>
                <a:spLocks noChangeAspect="1" noChangeArrowheads="1"/>
              </p:cNvSpPr>
              <p:nvPr/>
            </p:nvSpPr>
            <p:spPr bwMode="auto">
              <a:xfrm>
                <a:off x="1568" y="2648"/>
                <a:ext cx="1088" cy="416"/>
              </a:xfrm>
              <a:prstGeom prst="ellipse">
                <a:avLst/>
              </a:prstGeom>
              <a:grp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600" b="0">
                  <a:latin typeface="+mj-lt"/>
                </a:endParaRPr>
              </a:p>
            </p:txBody>
          </p:sp>
          <p:sp>
            <p:nvSpPr>
              <p:cNvPr id="7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1733" y="2678"/>
                <a:ext cx="776" cy="40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 dirty="0">
                    <a:latin typeface="+mj-lt"/>
                  </a:rPr>
                  <a:t>Physical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 dirty="0">
                    <a:latin typeface="+mj-lt"/>
                  </a:rPr>
                  <a:t>Addresses</a:t>
                </a:r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3174642" y="3154467"/>
              <a:ext cx="1011360" cy="1006434"/>
              <a:chOff x="4724400" y="2987774"/>
              <a:chExt cx="1011245" cy="1006380"/>
            </a:xfrm>
          </p:grpSpPr>
          <p:grpSp>
            <p:nvGrpSpPr>
              <p:cNvPr id="57" name="Group 56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0" name="Freeform 59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58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4968126" y="3164356"/>
                <a:ext cx="577015" cy="585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TLB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Hit ?</a:t>
                </a: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775204" y="3168536"/>
              <a:ext cx="1011360" cy="1006434"/>
              <a:chOff x="4724400" y="2987774"/>
              <a:chExt cx="1011245" cy="1006380"/>
            </a:xfrm>
          </p:grpSpPr>
          <p:grpSp>
            <p:nvGrpSpPr>
              <p:cNvPr id="53" name="Group 52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55" name="Freeform 54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56" name="Freeform 55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54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4885583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L2</a:t>
                </a:r>
                <a:br>
                  <a:rPr lang="en-US" altLang="en-US" sz="1600" b="0" dirty="0">
                    <a:latin typeface="+mj-lt"/>
                  </a:rPr>
                </a:br>
                <a:r>
                  <a:rPr lang="en-US" altLang="en-US" sz="1600" b="0" dirty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Hit ?</a:t>
                </a:r>
              </a:p>
            </p:txBody>
          </p:sp>
        </p:grpSp>
        <p:sp>
          <p:nvSpPr>
            <p:cNvPr id="48" name="Rectangle 47"/>
            <p:cNvSpPr>
              <a:spLocks noChangeAspect="1" noChangeArrowheads="1"/>
            </p:cNvSpPr>
            <p:nvPr/>
          </p:nvSpPr>
          <p:spPr bwMode="auto">
            <a:xfrm>
              <a:off x="1395419" y="3327979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49" name="Line 21"/>
            <p:cNvSpPr>
              <a:spLocks noChangeAspect="1" noChangeShapeType="1"/>
            </p:cNvSpPr>
            <p:nvPr/>
          </p:nvSpPr>
          <p:spPr bwMode="auto">
            <a:xfrm flipH="1">
              <a:off x="1380808" y="3669748"/>
              <a:ext cx="38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0" name="Line 29"/>
            <p:cNvSpPr>
              <a:spLocks noChangeAspect="1" noChangeShapeType="1"/>
            </p:cNvSpPr>
            <p:nvPr/>
          </p:nvSpPr>
          <p:spPr bwMode="auto">
            <a:xfrm flipH="1">
              <a:off x="785674" y="4068917"/>
              <a:ext cx="0" cy="538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1" name="Line 30"/>
            <p:cNvSpPr>
              <a:spLocks noChangeAspect="1" noChangeShapeType="1"/>
            </p:cNvSpPr>
            <p:nvPr/>
          </p:nvSpPr>
          <p:spPr bwMode="auto">
            <a:xfrm flipH="1">
              <a:off x="785674" y="4602345"/>
              <a:ext cx="2203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2" name="Line 40"/>
            <p:cNvSpPr>
              <a:spLocks noChangeAspect="1" noChangeShapeType="1"/>
            </p:cNvSpPr>
            <p:nvPr/>
          </p:nvSpPr>
          <p:spPr bwMode="auto">
            <a:xfrm>
              <a:off x="2995725" y="4602345"/>
              <a:ext cx="0" cy="15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876952" y="1744472"/>
            <a:ext cx="5663256" cy="3940362"/>
            <a:chOff x="3352952" y="1744472"/>
            <a:chExt cx="5663256" cy="3940362"/>
          </a:xfrm>
        </p:grpSpPr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5262054" y="3145721"/>
              <a:ext cx="1011360" cy="1006434"/>
              <a:chOff x="4724400" y="2987774"/>
              <a:chExt cx="1011245" cy="1006380"/>
            </a:xfrm>
          </p:grpSpPr>
          <p:grpSp>
            <p:nvGrpSpPr>
              <p:cNvPr id="73" name="Group 72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75" name="Freeform 74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76" name="Freeform 75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74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4885582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L1</a:t>
                </a:r>
                <a:br>
                  <a:rPr lang="en-US" altLang="en-US" sz="1600" b="0">
                    <a:latin typeface="+mj-lt"/>
                  </a:rPr>
                </a:br>
                <a:r>
                  <a:rPr lang="en-US" altLang="en-US" sz="1600" b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sp>
          <p:nvSpPr>
            <p:cNvPr id="24" name="Line 41"/>
            <p:cNvSpPr>
              <a:spLocks noChangeAspect="1" noChangeShapeType="1"/>
            </p:cNvSpPr>
            <p:nvPr/>
          </p:nvSpPr>
          <p:spPr bwMode="auto">
            <a:xfrm>
              <a:off x="5768304" y="2724232"/>
              <a:ext cx="0" cy="417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5" name="Line 42"/>
            <p:cNvSpPr>
              <a:spLocks noChangeAspect="1" noChangeShapeType="1"/>
            </p:cNvSpPr>
            <p:nvPr/>
          </p:nvSpPr>
          <p:spPr bwMode="auto">
            <a:xfrm>
              <a:off x="3352952" y="5440590"/>
              <a:ext cx="0" cy="2286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6" name="Line 43"/>
            <p:cNvSpPr>
              <a:spLocks noChangeAspect="1" noChangeShapeType="1"/>
            </p:cNvSpPr>
            <p:nvPr/>
          </p:nvSpPr>
          <p:spPr bwMode="auto">
            <a:xfrm>
              <a:off x="3352952" y="5681685"/>
              <a:ext cx="14717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7" name="Line 45"/>
            <p:cNvSpPr>
              <a:spLocks noChangeAspect="1" noChangeShapeType="1"/>
            </p:cNvSpPr>
            <p:nvPr/>
          </p:nvSpPr>
          <p:spPr bwMode="auto">
            <a:xfrm flipV="1">
              <a:off x="4824732" y="1747621"/>
              <a:ext cx="0" cy="3937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8" name="Line 46"/>
            <p:cNvSpPr>
              <a:spLocks noChangeAspect="1" noChangeShapeType="1"/>
            </p:cNvSpPr>
            <p:nvPr/>
          </p:nvSpPr>
          <p:spPr bwMode="auto">
            <a:xfrm>
              <a:off x="4824732" y="1744472"/>
              <a:ext cx="914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9" name="Line 47"/>
            <p:cNvSpPr>
              <a:spLocks noChangeAspect="1" noChangeShapeType="1"/>
            </p:cNvSpPr>
            <p:nvPr/>
          </p:nvSpPr>
          <p:spPr bwMode="auto">
            <a:xfrm flipH="1">
              <a:off x="5739726" y="1744691"/>
              <a:ext cx="4764" cy="4556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0" name="Line 48"/>
            <p:cNvSpPr>
              <a:spLocks noChangeAspect="1" noChangeShapeType="1"/>
            </p:cNvSpPr>
            <p:nvPr/>
          </p:nvSpPr>
          <p:spPr bwMode="auto">
            <a:xfrm flipH="1">
              <a:off x="5767375" y="4145121"/>
              <a:ext cx="0" cy="710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1" name="Rectangle 30"/>
            <p:cNvSpPr>
              <a:spLocks noChangeAspect="1" noChangeArrowheads="1"/>
            </p:cNvSpPr>
            <p:nvPr/>
          </p:nvSpPr>
          <p:spPr bwMode="auto">
            <a:xfrm>
              <a:off x="5328065" y="4122895"/>
              <a:ext cx="46128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sp>
          <p:nvSpPr>
            <p:cNvPr id="32" name="Line 50"/>
            <p:cNvSpPr>
              <a:spLocks noChangeAspect="1" noChangeShapeType="1"/>
            </p:cNvSpPr>
            <p:nvPr/>
          </p:nvSpPr>
          <p:spPr bwMode="auto">
            <a:xfrm>
              <a:off x="6284030" y="3654801"/>
              <a:ext cx="357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3" name="Rectangle 32"/>
            <p:cNvSpPr>
              <a:spLocks noChangeAspect="1" noChangeArrowheads="1"/>
            </p:cNvSpPr>
            <p:nvPr/>
          </p:nvSpPr>
          <p:spPr bwMode="auto">
            <a:xfrm>
              <a:off x="6238063" y="3342705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34" name="Line 53"/>
            <p:cNvSpPr>
              <a:spLocks noChangeAspect="1" noChangeShapeType="1"/>
            </p:cNvSpPr>
            <p:nvPr/>
          </p:nvSpPr>
          <p:spPr bwMode="auto">
            <a:xfrm>
              <a:off x="6114419" y="4297529"/>
              <a:ext cx="0" cy="533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6" name="Line 57"/>
            <p:cNvSpPr>
              <a:spLocks noChangeAspect="1" noChangeShapeType="1"/>
            </p:cNvSpPr>
            <p:nvPr/>
          </p:nvSpPr>
          <p:spPr bwMode="auto">
            <a:xfrm flipH="1">
              <a:off x="7160235" y="4145121"/>
              <a:ext cx="0" cy="15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7" name="Line 58"/>
            <p:cNvSpPr>
              <a:spLocks noChangeAspect="1" noChangeShapeType="1"/>
            </p:cNvSpPr>
            <p:nvPr/>
          </p:nvSpPr>
          <p:spPr bwMode="auto">
            <a:xfrm flipH="1">
              <a:off x="6114419" y="4297529"/>
              <a:ext cx="1065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5242124" y="4838898"/>
              <a:ext cx="1752799" cy="556194"/>
              <a:chOff x="4559300" y="4581525"/>
              <a:chExt cx="1752600" cy="556164"/>
            </a:xfrm>
            <a:noFill/>
          </p:grpSpPr>
          <p:sp>
            <p:nvSpPr>
              <p:cNvPr id="69" name="Oval 68"/>
              <p:cNvSpPr>
                <a:spLocks noChangeAspect="1" noChangeArrowheads="1"/>
              </p:cNvSpPr>
              <p:nvPr/>
            </p:nvSpPr>
            <p:spPr bwMode="auto">
              <a:xfrm>
                <a:off x="4559300" y="4581525"/>
                <a:ext cx="1752600" cy="525463"/>
              </a:xfrm>
              <a:prstGeom prst="ellipse">
                <a:avLst/>
              </a:prstGeom>
              <a:grp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600" b="0">
                  <a:latin typeface="+mj-lt"/>
                </a:endParaRPr>
              </a:p>
            </p:txBody>
          </p:sp>
          <p:sp>
            <p:nvSpPr>
              <p:cNvPr id="7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5033715" y="4675407"/>
                <a:ext cx="765892" cy="46228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 dirty="0">
                    <a:latin typeface="+mj-lt"/>
                  </a:rPr>
                  <a:t>Data</a:t>
                </a:r>
              </a:p>
            </p:txBody>
          </p:sp>
        </p:grpSp>
        <p:sp>
          <p:nvSpPr>
            <p:cNvPr id="39" name="Line 53"/>
            <p:cNvSpPr>
              <a:spLocks noChangeAspect="1" noChangeShapeType="1"/>
            </p:cNvSpPr>
            <p:nvPr/>
          </p:nvSpPr>
          <p:spPr bwMode="auto">
            <a:xfrm>
              <a:off x="6571671" y="4526141"/>
              <a:ext cx="0" cy="3810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0" name="Line 58"/>
            <p:cNvSpPr>
              <a:spLocks noChangeAspect="1" noChangeShapeType="1"/>
            </p:cNvSpPr>
            <p:nvPr/>
          </p:nvSpPr>
          <p:spPr bwMode="auto">
            <a:xfrm flipH="1">
              <a:off x="6573259" y="4526141"/>
              <a:ext cx="1979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1" name="Line 50"/>
            <p:cNvSpPr>
              <a:spLocks noChangeAspect="1" noChangeShapeType="1"/>
            </p:cNvSpPr>
            <p:nvPr/>
          </p:nvSpPr>
          <p:spPr bwMode="auto">
            <a:xfrm>
              <a:off x="7662407" y="3640487"/>
              <a:ext cx="357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2" name="Rectangle 41"/>
            <p:cNvSpPr>
              <a:spLocks noChangeAspect="1" noChangeArrowheads="1"/>
            </p:cNvSpPr>
            <p:nvPr/>
          </p:nvSpPr>
          <p:spPr bwMode="auto">
            <a:xfrm>
              <a:off x="7587888" y="3328637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43" name="Line 57"/>
            <p:cNvSpPr>
              <a:spLocks noChangeAspect="1" noChangeShapeType="1"/>
            </p:cNvSpPr>
            <p:nvPr/>
          </p:nvSpPr>
          <p:spPr bwMode="auto">
            <a:xfrm flipH="1">
              <a:off x="8553095" y="3916508"/>
              <a:ext cx="0" cy="609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7999624" y="3340898"/>
              <a:ext cx="1016584" cy="585418"/>
              <a:chOff x="7441731" y="3303587"/>
              <a:chExt cx="1016469" cy="585386"/>
            </a:xfrm>
          </p:grpSpPr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 bwMode="auto">
              <a:xfrm>
                <a:off x="7467601" y="3339664"/>
                <a:ext cx="990599" cy="534988"/>
                <a:chOff x="4638" y="1971"/>
                <a:chExt cx="738" cy="307"/>
              </a:xfrm>
            </p:grpSpPr>
            <p:sp>
              <p:nvSpPr>
                <p:cNvPr id="67" name="Freeform 66"/>
                <p:cNvSpPr>
                  <a:spLocks noChangeAspect="1"/>
                </p:cNvSpPr>
                <p:nvPr/>
              </p:nvSpPr>
              <p:spPr bwMode="auto">
                <a:xfrm>
                  <a:off x="4638" y="1971"/>
                  <a:ext cx="738" cy="307"/>
                </a:xfrm>
                <a:custGeom>
                  <a:avLst/>
                  <a:gdLst>
                    <a:gd name="T0" fmla="*/ 0 w 738"/>
                    <a:gd name="T1" fmla="*/ 304 h 307"/>
                    <a:gd name="T2" fmla="*/ 2 w 738"/>
                    <a:gd name="T3" fmla="*/ 0 h 307"/>
                    <a:gd name="T4" fmla="*/ 737 w 738"/>
                    <a:gd name="T5" fmla="*/ 0 h 307"/>
                    <a:gd name="T6" fmla="*/ 737 w 738"/>
                    <a:gd name="T7" fmla="*/ 306 h 307"/>
                    <a:gd name="T8" fmla="*/ 2 w 738"/>
                    <a:gd name="T9" fmla="*/ 306 h 307"/>
                    <a:gd name="T10" fmla="*/ 2 w 738"/>
                    <a:gd name="T11" fmla="*/ 306 h 307"/>
                    <a:gd name="T12" fmla="*/ 0 w 738"/>
                    <a:gd name="T13" fmla="*/ 304 h 30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8"/>
                    <a:gd name="T22" fmla="*/ 0 h 307"/>
                    <a:gd name="T23" fmla="*/ 738 w 738"/>
                    <a:gd name="T24" fmla="*/ 307 h 30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8" h="307">
                      <a:moveTo>
                        <a:pt x="0" y="304"/>
                      </a:moveTo>
                      <a:lnTo>
                        <a:pt x="2" y="0"/>
                      </a:lnTo>
                      <a:lnTo>
                        <a:pt x="737" y="0"/>
                      </a:lnTo>
                      <a:lnTo>
                        <a:pt x="737" y="306"/>
                      </a:lnTo>
                      <a:lnTo>
                        <a:pt x="2" y="306"/>
                      </a:lnTo>
                      <a:lnTo>
                        <a:pt x="0" y="304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 bwMode="auto">
                <a:xfrm>
                  <a:off x="4638" y="1971"/>
                  <a:ext cx="738" cy="307"/>
                </a:xfrm>
                <a:custGeom>
                  <a:avLst/>
                  <a:gdLst>
                    <a:gd name="T0" fmla="*/ 0 w 738"/>
                    <a:gd name="T1" fmla="*/ 304 h 307"/>
                    <a:gd name="T2" fmla="*/ 2 w 738"/>
                    <a:gd name="T3" fmla="*/ 0 h 307"/>
                    <a:gd name="T4" fmla="*/ 737 w 738"/>
                    <a:gd name="T5" fmla="*/ 0 h 307"/>
                    <a:gd name="T6" fmla="*/ 737 w 738"/>
                    <a:gd name="T7" fmla="*/ 306 h 307"/>
                    <a:gd name="T8" fmla="*/ 2 w 738"/>
                    <a:gd name="T9" fmla="*/ 306 h 307"/>
                    <a:gd name="T10" fmla="*/ 2 w 738"/>
                    <a:gd name="T11" fmla="*/ 306 h 3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8"/>
                    <a:gd name="T19" fmla="*/ 0 h 307"/>
                    <a:gd name="T20" fmla="*/ 738 w 738"/>
                    <a:gd name="T21" fmla="*/ 307 h 3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8" h="307">
                      <a:moveTo>
                        <a:pt x="0" y="304"/>
                      </a:moveTo>
                      <a:lnTo>
                        <a:pt x="2" y="0"/>
                      </a:lnTo>
                      <a:lnTo>
                        <a:pt x="737" y="0"/>
                      </a:lnTo>
                      <a:lnTo>
                        <a:pt x="737" y="306"/>
                      </a:lnTo>
                      <a:lnTo>
                        <a:pt x="2" y="306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6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7441731" y="3303587"/>
                <a:ext cx="917710" cy="585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Access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Memory</a:t>
                </a:r>
              </a:p>
            </p:txBody>
          </p:sp>
        </p:grp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6647879" y="3154467"/>
              <a:ext cx="1011360" cy="1006434"/>
              <a:chOff x="4724400" y="2987774"/>
              <a:chExt cx="1011245" cy="1006380"/>
            </a:xfrm>
          </p:grpSpPr>
          <p:grpSp>
            <p:nvGrpSpPr>
              <p:cNvPr id="61" name="Group 60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63" name="Freeform 62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4" name="Freeform 63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6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4885583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L2</a:t>
                </a:r>
                <a:br>
                  <a:rPr lang="en-US" altLang="en-US" sz="1600" b="0">
                    <a:latin typeface="+mj-lt"/>
                  </a:rPr>
                </a:br>
                <a:r>
                  <a:rPr lang="en-US" altLang="en-US" sz="1600" b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grpSp>
          <p:nvGrpSpPr>
            <p:cNvPr id="83" name="Group 82"/>
            <p:cNvGrpSpPr>
              <a:grpSpLocks noChangeAspect="1"/>
            </p:cNvGrpSpPr>
            <p:nvPr/>
          </p:nvGrpSpPr>
          <p:grpSpPr bwMode="auto">
            <a:xfrm>
              <a:off x="5146236" y="2187626"/>
              <a:ext cx="1185999" cy="536605"/>
              <a:chOff x="1939" y="1351"/>
              <a:chExt cx="737" cy="307"/>
            </a:xfrm>
          </p:grpSpPr>
          <p:sp>
            <p:nvSpPr>
              <p:cNvPr id="84" name="Freeform 83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w 737"/>
                  <a:gd name="T13" fmla="*/ 304 h 3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7"/>
                  <a:gd name="T22" fmla="*/ 0 h 307"/>
                  <a:gd name="T23" fmla="*/ 737 w 737"/>
                  <a:gd name="T24" fmla="*/ 307 h 3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  <a:lnTo>
                      <a:pt x="0" y="304"/>
                    </a:lnTo>
                  </a:path>
                </a:pathLst>
              </a:custGeom>
              <a:solidFill>
                <a:srgbClr val="FCE9D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  <p:sp>
            <p:nvSpPr>
              <p:cNvPr id="85" name="Freeform 84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7"/>
                  <a:gd name="T19" fmla="*/ 0 h 307"/>
                  <a:gd name="T20" fmla="*/ 737 w 737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</a:path>
                </a:pathLst>
              </a:custGeom>
              <a:noFill/>
              <a:ln w="25400" cap="rnd">
                <a:noFill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</p:grpSp>
        <p:sp>
          <p:nvSpPr>
            <p:cNvPr id="86" name="Rectangle 85"/>
            <p:cNvSpPr>
              <a:spLocks noChangeAspect="1" noChangeArrowheads="1"/>
            </p:cNvSpPr>
            <p:nvPr/>
          </p:nvSpPr>
          <p:spPr bwMode="auto">
            <a:xfrm>
              <a:off x="5384750" y="2169571"/>
              <a:ext cx="750205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Cache 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6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TLB miss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TLB miss can be handled by SW:</a:t>
            </a:r>
          </a:p>
          <a:p>
            <a:pPr lvl="1"/>
            <a:r>
              <a:rPr lang="en-US" dirty="0"/>
              <a:t>Exception is raised, control is given to OS</a:t>
            </a:r>
          </a:p>
          <a:p>
            <a:pPr lvl="1"/>
            <a:r>
              <a:rPr lang="en-US" dirty="0"/>
              <a:t>OS fetches a PT entry from memory and writes it into TLB</a:t>
            </a:r>
          </a:p>
          <a:p>
            <a:r>
              <a:rPr lang="en-US" dirty="0"/>
              <a:t>or by HW:</a:t>
            </a:r>
          </a:p>
          <a:p>
            <a:pPr lvl="1"/>
            <a:r>
              <a:rPr lang="en-US" dirty="0"/>
              <a:t>Handled as a usual cache miss</a:t>
            </a:r>
          </a:p>
          <a:p>
            <a:r>
              <a:rPr lang="en-US" dirty="0"/>
              <a:t>RISC-V allows both, x86 uses HW, MIPS - SW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8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protection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solution — flush TLB on context switch</a:t>
            </a:r>
          </a:p>
          <a:p>
            <a:pPr lvl="1"/>
            <a:r>
              <a:rPr lang="en-US" dirty="0"/>
              <a:t>Not optimal if “new” context switches back early</a:t>
            </a:r>
          </a:p>
          <a:p>
            <a:r>
              <a:rPr lang="en-US" dirty="0"/>
              <a:t>Performance-friendly solution — process id is a part of TLB tag</a:t>
            </a:r>
          </a:p>
          <a:p>
            <a:pPr lvl="1"/>
            <a:r>
              <a:rPr lang="en-US" dirty="0"/>
              <a:t>Translate for different contexts simultaneously</a:t>
            </a:r>
          </a:p>
          <a:p>
            <a:pPr lvl="1"/>
            <a:r>
              <a:rPr lang="en-US" dirty="0"/>
              <a:t>Safe: one context will not read TLB entries of other contexts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0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Layers of Abstraction in Computer Science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609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320620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564551" y="935579"/>
            <a:ext cx="4736759" cy="1744682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829" y="3285958"/>
            <a:ext cx="277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Topics of 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564551" y="4297698"/>
            <a:ext cx="4736759" cy="1821163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2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optimizations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430000" cy="1325563"/>
          </a:xfrm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/>
              <a:t>Optimization 1: overlapped TLB &amp; cache access</a:t>
            </a:r>
          </a:p>
        </p:txBody>
      </p:sp>
      <p:sp>
        <p:nvSpPr>
          <p:cNvPr id="18435" name="Rectangle 15"/>
          <p:cNvSpPr>
            <a:spLocks noChangeArrowheads="1"/>
          </p:cNvSpPr>
          <p:nvPr/>
        </p:nvSpPr>
        <p:spPr bwMode="auto">
          <a:xfrm>
            <a:off x="629620" y="3537783"/>
            <a:ext cx="8308236" cy="28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#Set is contained within the Page Offset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#Set is known immediately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Cache can be accessed in parallel with address translation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Once translation is done, match upper bits with tags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hlink"/>
                </a:solidFill>
              </a:rPr>
              <a:t>Limitation: Cache ≤ (page size × associativity)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5131" y="1690688"/>
            <a:ext cx="11007512" cy="762000"/>
            <a:chOff x="675131" y="1690688"/>
            <a:chExt cx="11007512" cy="762000"/>
          </a:xfrm>
        </p:grpSpPr>
        <p:sp>
          <p:nvSpPr>
            <p:cNvPr id="18436" name="Rectangle 368"/>
            <p:cNvSpPr>
              <a:spLocks noChangeArrowheads="1"/>
            </p:cNvSpPr>
            <p:nvPr/>
          </p:nvSpPr>
          <p:spPr bwMode="auto">
            <a:xfrm>
              <a:off x="675131" y="2034824"/>
              <a:ext cx="4526880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+mj-lt"/>
                </a:rPr>
                <a:t>Virtual Memory view of a Physical Address</a:t>
              </a:r>
            </a:p>
          </p:txBody>
        </p:sp>
        <p:sp>
          <p:nvSpPr>
            <p:cNvPr id="18438" name="Rectangle 371"/>
            <p:cNvSpPr>
              <a:spLocks noChangeArrowheads="1"/>
            </p:cNvSpPr>
            <p:nvPr/>
          </p:nvSpPr>
          <p:spPr bwMode="auto">
            <a:xfrm>
              <a:off x="11565623" y="1690688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18439" name="Rectangle 372"/>
            <p:cNvSpPr>
              <a:spLocks noChangeArrowheads="1"/>
            </p:cNvSpPr>
            <p:nvPr/>
          </p:nvSpPr>
          <p:spPr bwMode="auto">
            <a:xfrm>
              <a:off x="9485998" y="2017713"/>
              <a:ext cx="2178050" cy="43497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sz="2000">
                  <a:latin typeface="+mj-lt"/>
                </a:rPr>
                <a:t>Page offset</a:t>
              </a:r>
            </a:p>
          </p:txBody>
        </p:sp>
        <p:sp>
          <p:nvSpPr>
            <p:cNvPr id="18440" name="Rectangle 373"/>
            <p:cNvSpPr>
              <a:spLocks noChangeArrowheads="1"/>
            </p:cNvSpPr>
            <p:nvPr/>
          </p:nvSpPr>
          <p:spPr bwMode="auto">
            <a:xfrm>
              <a:off x="9536798" y="1690688"/>
              <a:ext cx="2340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+mj-lt"/>
                </a:rPr>
                <a:t>11</a:t>
              </a:r>
            </a:p>
          </p:txBody>
        </p:sp>
        <p:sp>
          <p:nvSpPr>
            <p:cNvPr id="18441" name="Rectangle 374"/>
            <p:cNvSpPr>
              <a:spLocks noChangeArrowheads="1"/>
            </p:cNvSpPr>
            <p:nvPr/>
          </p:nvSpPr>
          <p:spPr bwMode="auto">
            <a:xfrm>
              <a:off x="5269597" y="2017713"/>
              <a:ext cx="4233177" cy="434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sz="2000" dirty="0">
                  <a:latin typeface="+mj-lt"/>
                </a:rPr>
                <a:t>Physical Page Number</a:t>
              </a:r>
            </a:p>
          </p:txBody>
        </p:sp>
        <p:sp>
          <p:nvSpPr>
            <p:cNvPr id="18443" name="Rectangle 376"/>
            <p:cNvSpPr>
              <a:spLocks noChangeArrowheads="1"/>
            </p:cNvSpPr>
            <p:nvPr/>
          </p:nvSpPr>
          <p:spPr bwMode="auto">
            <a:xfrm>
              <a:off x="5269598" y="1690688"/>
              <a:ext cx="2340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+mj-lt"/>
                </a:rPr>
                <a:t>38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88639" y="2532912"/>
            <a:ext cx="10133919" cy="784225"/>
            <a:chOff x="1588639" y="2532912"/>
            <a:chExt cx="10133919" cy="784225"/>
          </a:xfrm>
        </p:grpSpPr>
        <p:sp>
          <p:nvSpPr>
            <p:cNvPr id="18437" name="Rectangle 369"/>
            <p:cNvSpPr>
              <a:spLocks noChangeArrowheads="1"/>
            </p:cNvSpPr>
            <p:nvPr/>
          </p:nvSpPr>
          <p:spPr bwMode="auto">
            <a:xfrm>
              <a:off x="1588639" y="2860032"/>
              <a:ext cx="353173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+mj-lt"/>
                </a:rPr>
                <a:t>Cache view of a Physical Address</a:t>
              </a:r>
            </a:p>
          </p:txBody>
        </p:sp>
        <p:sp>
          <p:nvSpPr>
            <p:cNvPr id="18444" name="Rectangle 378"/>
            <p:cNvSpPr>
              <a:spLocks noChangeArrowheads="1"/>
            </p:cNvSpPr>
            <p:nvPr/>
          </p:nvSpPr>
          <p:spPr bwMode="auto">
            <a:xfrm>
              <a:off x="11605538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18446" name="Rectangle 384"/>
            <p:cNvSpPr>
              <a:spLocks noChangeArrowheads="1"/>
            </p:cNvSpPr>
            <p:nvPr/>
          </p:nvSpPr>
          <p:spPr bwMode="auto">
            <a:xfrm>
              <a:off x="10767338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5</a:t>
              </a:r>
            </a:p>
          </p:txBody>
        </p:sp>
        <p:grpSp>
          <p:nvGrpSpPr>
            <p:cNvPr id="18447" name="Group 390"/>
            <p:cNvGrpSpPr>
              <a:grpSpLocks/>
            </p:cNvGrpSpPr>
            <p:nvPr/>
          </p:nvGrpSpPr>
          <p:grpSpPr bwMode="auto">
            <a:xfrm>
              <a:off x="5269597" y="2837712"/>
              <a:ext cx="6413728" cy="479425"/>
              <a:chOff x="864" y="2050"/>
              <a:chExt cx="4013" cy="302"/>
            </a:xfrm>
          </p:grpSpPr>
          <p:sp>
            <p:nvSpPr>
              <p:cNvPr id="18452" name="Rectangle 379"/>
              <p:cNvSpPr>
                <a:spLocks noChangeArrowheads="1"/>
              </p:cNvSpPr>
              <p:nvPr/>
            </p:nvSpPr>
            <p:spPr bwMode="auto">
              <a:xfrm>
                <a:off x="4278" y="2050"/>
                <a:ext cx="599" cy="30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disp</a:t>
                </a:r>
              </a:p>
            </p:txBody>
          </p:sp>
          <p:sp>
            <p:nvSpPr>
              <p:cNvPr id="18453" name="Rectangle 381"/>
              <p:cNvSpPr>
                <a:spLocks noChangeArrowheads="1"/>
              </p:cNvSpPr>
              <p:nvPr/>
            </p:nvSpPr>
            <p:spPr bwMode="auto">
              <a:xfrm>
                <a:off x="864" y="2050"/>
                <a:ext cx="2651" cy="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tag</a:t>
                </a:r>
              </a:p>
            </p:txBody>
          </p:sp>
          <p:sp>
            <p:nvSpPr>
              <p:cNvPr id="18454" name="Rectangle 385"/>
              <p:cNvSpPr>
                <a:spLocks noChangeArrowheads="1"/>
              </p:cNvSpPr>
              <p:nvPr/>
            </p:nvSpPr>
            <p:spPr bwMode="auto">
              <a:xfrm>
                <a:off x="3511" y="2050"/>
                <a:ext cx="767" cy="30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set</a:t>
                </a:r>
              </a:p>
            </p:txBody>
          </p:sp>
        </p:grpSp>
        <p:sp>
          <p:nvSpPr>
            <p:cNvPr id="18448" name="Rectangle 386"/>
            <p:cNvSpPr>
              <a:spLocks noChangeArrowheads="1"/>
            </p:cNvSpPr>
            <p:nvPr/>
          </p:nvSpPr>
          <p:spPr bwMode="auto">
            <a:xfrm>
              <a:off x="10568900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</p:grpSp>
      <p:sp>
        <p:nvSpPr>
          <p:cNvPr id="26" name="Line 387"/>
          <p:cNvSpPr>
            <a:spLocks noChangeShapeType="1"/>
          </p:cNvSpPr>
          <p:nvPr/>
        </p:nvSpPr>
        <p:spPr bwMode="auto">
          <a:xfrm>
            <a:off x="9502775" y="1798345"/>
            <a:ext cx="0" cy="17394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med" len="lg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6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virtually-addressed cache</a:t>
            </a:r>
          </a:p>
        </p:txBody>
      </p:sp>
      <p:sp>
        <p:nvSpPr>
          <p:cNvPr id="23555" name="Rectangle 37"/>
          <p:cNvSpPr>
            <a:spLocks noGrp="1" noChangeArrowheads="1"/>
          </p:cNvSpPr>
          <p:nvPr>
            <p:ph idx="1"/>
          </p:nvPr>
        </p:nvSpPr>
        <p:spPr>
          <a:xfrm>
            <a:off x="838200" y="1524001"/>
            <a:ext cx="10515600" cy="4857750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sz="2400" dirty="0"/>
              <a:t>Address translation only done on a cache miss</a:t>
            </a: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Problem 1: two virtual pages mapped to the same physical page </a:t>
            </a:r>
          </a:p>
          <a:p>
            <a:pPr lvl="2"/>
            <a:r>
              <a:rPr lang="en-US" sz="1800" dirty="0"/>
              <a:t>Must not reside in the cache together</a:t>
            </a:r>
          </a:p>
          <a:p>
            <a:pPr lvl="2">
              <a:spcAft>
                <a:spcPts val="1200"/>
              </a:spcAft>
            </a:pPr>
            <a:r>
              <a:rPr lang="en-US" sz="1800" dirty="0"/>
              <a:t>On a cache miss, use a reverse TLB to verify that no other cache line already in the cache mapped to the missed physical address</a:t>
            </a:r>
          </a:p>
          <a:p>
            <a:pPr marL="342900" indent="-342900"/>
            <a:r>
              <a:rPr lang="en-US" sz="2400" dirty="0"/>
              <a:t>Problem 2: flush cache on context switch</a:t>
            </a:r>
          </a:p>
          <a:p>
            <a:pPr lvl="2"/>
            <a:r>
              <a:rPr lang="en-US" sz="1800" dirty="0"/>
              <a:t>Alternatively: add process ID as part of the tag</a:t>
            </a:r>
          </a:p>
        </p:txBody>
      </p:sp>
      <p:grpSp>
        <p:nvGrpSpPr>
          <p:cNvPr id="23556" name="Group 33"/>
          <p:cNvGrpSpPr>
            <a:grpSpLocks/>
          </p:cNvGrpSpPr>
          <p:nvPr/>
        </p:nvGrpSpPr>
        <p:grpSpPr bwMode="auto">
          <a:xfrm>
            <a:off x="3261241" y="2169319"/>
            <a:ext cx="5892285" cy="1590675"/>
            <a:chOff x="945" y="982"/>
            <a:chExt cx="4020" cy="1002"/>
          </a:xfrm>
        </p:grpSpPr>
        <p:sp>
          <p:nvSpPr>
            <p:cNvPr id="23558" name="Rectangle 9"/>
            <p:cNvSpPr>
              <a:spLocks noChangeArrowheads="1"/>
            </p:cNvSpPr>
            <p:nvPr/>
          </p:nvSpPr>
          <p:spPr bwMode="auto">
            <a:xfrm>
              <a:off x="2666" y="1056"/>
              <a:ext cx="695" cy="4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Cache</a:t>
              </a:r>
            </a:p>
          </p:txBody>
        </p:sp>
        <p:sp>
          <p:nvSpPr>
            <p:cNvPr id="23559" name="Rectangle 10"/>
            <p:cNvSpPr>
              <a:spLocks noChangeArrowheads="1"/>
            </p:cNvSpPr>
            <p:nvPr/>
          </p:nvSpPr>
          <p:spPr bwMode="auto">
            <a:xfrm>
              <a:off x="2666" y="1558"/>
              <a:ext cx="695" cy="4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TLB</a:t>
              </a:r>
            </a:p>
          </p:txBody>
        </p:sp>
        <p:sp>
          <p:nvSpPr>
            <p:cNvPr id="23560" name="Rectangle 11"/>
            <p:cNvSpPr>
              <a:spLocks noChangeArrowheads="1"/>
            </p:cNvSpPr>
            <p:nvPr/>
          </p:nvSpPr>
          <p:spPr bwMode="auto">
            <a:xfrm>
              <a:off x="4272" y="1056"/>
              <a:ext cx="693" cy="4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Main</a:t>
              </a:r>
            </a:p>
            <a:p>
              <a:pPr algn="ctr" eaLnBrk="0" hangingPunct="0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>
              <a:off x="1640" y="1407"/>
              <a:ext cx="1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>
              <a:off x="1952" y="1770"/>
              <a:ext cx="7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3792" y="13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flipH="1">
              <a:off x="3365" y="1768"/>
              <a:ext cx="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 flipH="1">
              <a:off x="3792" y="1386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72" name="Rectangle 24"/>
            <p:cNvSpPr>
              <a:spLocks noChangeArrowheads="1"/>
            </p:cNvSpPr>
            <p:nvPr/>
          </p:nvSpPr>
          <p:spPr bwMode="auto">
            <a:xfrm>
              <a:off x="2023" y="1247"/>
              <a:ext cx="24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VA</a:t>
              </a:r>
            </a:p>
          </p:txBody>
        </p:sp>
        <p:sp>
          <p:nvSpPr>
            <p:cNvPr id="23574" name="Line 26"/>
            <p:cNvSpPr>
              <a:spLocks noChangeShapeType="1"/>
            </p:cNvSpPr>
            <p:nvPr/>
          </p:nvSpPr>
          <p:spPr bwMode="auto">
            <a:xfrm flipV="1">
              <a:off x="1952" y="1407"/>
              <a:ext cx="0" cy="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75" name="Rectangle 27"/>
            <p:cNvSpPr>
              <a:spLocks noChangeArrowheads="1"/>
            </p:cNvSpPr>
            <p:nvPr/>
          </p:nvSpPr>
          <p:spPr bwMode="auto">
            <a:xfrm>
              <a:off x="3447" y="1582"/>
              <a:ext cx="23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PA</a:t>
              </a:r>
            </a:p>
          </p:txBody>
        </p:sp>
        <p:sp>
          <p:nvSpPr>
            <p:cNvPr id="23576" name="Rectangle 30"/>
            <p:cNvSpPr>
              <a:spLocks noChangeArrowheads="1"/>
            </p:cNvSpPr>
            <p:nvPr/>
          </p:nvSpPr>
          <p:spPr bwMode="auto">
            <a:xfrm>
              <a:off x="945" y="1056"/>
              <a:ext cx="695" cy="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CPU</a:t>
              </a:r>
            </a:p>
          </p:txBody>
        </p:sp>
        <p:sp>
          <p:nvSpPr>
            <p:cNvPr id="23578" name="Oval 32"/>
            <p:cNvSpPr>
              <a:spLocks noChangeAspect="1" noChangeArrowheads="1"/>
            </p:cNvSpPr>
            <p:nvPr/>
          </p:nvSpPr>
          <p:spPr bwMode="auto">
            <a:xfrm>
              <a:off x="1927" y="1386"/>
              <a:ext cx="46" cy="4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+mj-lt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1635" y="1146"/>
              <a:ext cx="1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981" y="982"/>
              <a:ext cx="3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data</a:t>
              </a: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H="1">
              <a:off x="3365" y="1146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704" y="982"/>
              <a:ext cx="3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data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4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OS kernel keeps some of its data in the process PT</a:t>
            </a:r>
          </a:p>
          <a:p>
            <a:pPr lvl="1"/>
            <a:r>
              <a:rPr lang="en-US" dirty="0"/>
              <a:t>Effective for exceptions handling</a:t>
            </a:r>
          </a:p>
          <a:p>
            <a:pPr lvl="1"/>
            <a:r>
              <a:rPr lang="en-US" dirty="0"/>
              <a:t>Reading requires kernel privileges, but it still can be read speculatively: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speculative path after a conditional branch: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 $r1, 0x0($r2)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[$r2] is in kernel-space memory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andi</a:t>
            </a:r>
            <a:r>
              <a:rPr lang="en-US" dirty="0">
                <a:latin typeface="Consolas" panose="020B0609020204030204" pitchFamily="49" charset="0"/>
              </a:rPr>
              <a:t> $r1, $r1, 0x1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read the bit 0 (may be any)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slli</a:t>
            </a:r>
            <a:r>
              <a:rPr lang="en-US" dirty="0">
                <a:latin typeface="Consolas" panose="020B0609020204030204" pitchFamily="49" charset="0"/>
              </a:rPr>
              <a:t> $r1, $r1, 0x40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0, if the bit is 0, else 0x40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</a:rPr>
              <a:t> $r3, $r3, $r1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 $r4, 0x0($r3)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fill the cache with [$r3] or [$r3 + 0x40]</a:t>
            </a:r>
          </a:p>
          <a:p>
            <a:pPr marL="457200" lvl="1" indent="0">
              <a:buNone/>
            </a:pP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...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 $r4, 0x0($r3)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measure exec. time of this instruction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7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  <a:p>
            <a:r>
              <a:rPr lang="en-US" dirty="0"/>
              <a:t>Page table</a:t>
            </a:r>
          </a:p>
          <a:p>
            <a:r>
              <a:rPr lang="en-US" dirty="0"/>
              <a:t>TLB</a:t>
            </a:r>
          </a:p>
          <a:p>
            <a:r>
              <a:rPr lang="en-US" dirty="0"/>
              <a:t>Virtual memory HW optimizations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8502" y="1806925"/>
            <a:ext cx="7773140" cy="41287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6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Before: the whole machine for one program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Resources are managed manually by the SW developer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No “external” SW with unknown requirements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6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Now: multi-tasking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It’s effective to share resources between processes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Co-existence of many unknown processes cannot be planned</a:t>
            </a:r>
            <a:endParaRPr lang="en-US" sz="19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6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How multiple processes share memory?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What if a process accesses memory of another process?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What if process needs more memory and there is left?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What if a new process is spawned?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634732" y="4576163"/>
            <a:ext cx="1856913" cy="42394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176986" y="1091954"/>
            <a:ext cx="733316" cy="4474346"/>
            <a:chOff x="11176986" y="1091954"/>
            <a:chExt cx="733316" cy="4474346"/>
          </a:xfrm>
        </p:grpSpPr>
        <p:sp>
          <p:nvSpPr>
            <p:cNvPr id="29" name="Right Brace 28"/>
            <p:cNvSpPr/>
            <p:nvPr/>
          </p:nvSpPr>
          <p:spPr>
            <a:xfrm>
              <a:off x="11176986" y="1091954"/>
              <a:ext cx="301100" cy="2549283"/>
            </a:xfrm>
            <a:prstGeom prst="rightBrace">
              <a:avLst>
                <a:gd name="adj1" fmla="val 6140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11176986" y="3641237"/>
              <a:ext cx="301100" cy="1925063"/>
            </a:xfrm>
            <a:prstGeom prst="rightBrace">
              <a:avLst>
                <a:gd name="adj1" fmla="val 6140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11100456" y="4419102"/>
              <a:ext cx="125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part</a:t>
              </a:r>
              <a:endParaRPr lang="ru-RU" dirty="0"/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0983972" y="2181929"/>
              <a:ext cx="1483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dynamic part</a:t>
              </a:r>
              <a:endParaRPr lang="ru-R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735626" y="721068"/>
            <a:ext cx="2378476" cy="5214564"/>
            <a:chOff x="8735626" y="721068"/>
            <a:chExt cx="2378476" cy="5214564"/>
          </a:xfrm>
        </p:grpSpPr>
        <p:grpSp>
          <p:nvGrpSpPr>
            <p:cNvPr id="28" name="Group 27"/>
            <p:cNvGrpSpPr/>
            <p:nvPr/>
          </p:nvGrpSpPr>
          <p:grpSpPr>
            <a:xfrm>
              <a:off x="8735626" y="1091954"/>
              <a:ext cx="2378476" cy="4474346"/>
              <a:chOff x="8735626" y="1091954"/>
              <a:chExt cx="2378476" cy="447434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735626" y="1091954"/>
                <a:ext cx="2378476" cy="44743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735626" y="4927026"/>
                <a:ext cx="2378476" cy="63927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</a:t>
                </a:r>
              </a:p>
              <a:p>
                <a:pPr algn="ctr"/>
                <a:r>
                  <a:rPr lang="en-US" sz="1400" dirty="0"/>
                  <a:t>Executable code</a:t>
                </a:r>
                <a:endParaRPr lang="ru-RU" sz="1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735626" y="2868880"/>
                <a:ext cx="2378476" cy="772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Heap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Dynamic memory allocation</a:t>
                </a:r>
                <a:endParaRPr lang="ru-RU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735626" y="1100832"/>
                <a:ext cx="2378476" cy="7723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Stack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Local variables in </a:t>
                </a: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</a:rPr>
                  <a:t>func</a:t>
                </a:r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. calls</a:t>
                </a:r>
                <a:endParaRPr lang="ru-RU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35626" y="4287752"/>
                <a:ext cx="2378476" cy="63927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  <a:p>
                <a:pPr algn="ctr"/>
                <a:r>
                  <a:rPr lang="en-US" sz="1400" dirty="0"/>
                  <a:t>Initialized static variables</a:t>
                </a:r>
                <a:endParaRPr lang="ru-RU" sz="1400" dirty="0"/>
              </a:p>
            </p:txBody>
          </p:sp>
          <p:sp>
            <p:nvSpPr>
              <p:cNvPr id="18" name="Up Arrow 17"/>
              <p:cNvSpPr/>
              <p:nvPr/>
            </p:nvSpPr>
            <p:spPr>
              <a:xfrm>
                <a:off x="9742872" y="2489808"/>
                <a:ext cx="363984" cy="333339"/>
              </a:xfrm>
              <a:prstGeom prst="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Up Arrow 23"/>
              <p:cNvSpPr/>
              <p:nvPr/>
            </p:nvSpPr>
            <p:spPr>
              <a:xfrm rot="10800000">
                <a:off x="9742872" y="1913453"/>
                <a:ext cx="363984" cy="333339"/>
              </a:xfrm>
              <a:prstGeom prst="up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735626" y="3648478"/>
                <a:ext cx="2378476" cy="63927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BSS </a:t>
                </a:r>
                <a:r>
                  <a:rPr lang="en-US" sz="1400" dirty="0"/>
                  <a:t>(block starting symbol)</a:t>
                </a:r>
                <a:endParaRPr lang="en-US" dirty="0"/>
              </a:p>
              <a:p>
                <a:pPr algn="ctr"/>
                <a:r>
                  <a:rPr lang="en-US" sz="1400" dirty="0"/>
                  <a:t>Uninitialized static variables</a:t>
                </a:r>
                <a:endParaRPr lang="ru-RU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735626" y="1854595"/>
                <a:ext cx="10072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stack growth</a:t>
                </a:r>
                <a:endParaRPr lang="ru-RU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106856" y="2338408"/>
                <a:ext cx="10072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heap growth</a:t>
                </a:r>
                <a:endParaRPr lang="ru-RU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735626" y="5566300"/>
              <a:ext cx="1349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0</a:t>
              </a:r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35626" y="721068"/>
              <a:ext cx="1349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N</a:t>
              </a:r>
              <a:endParaRPr lang="ru-RU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46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&amp; physical memory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707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4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virtual address space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Perfect abstraction = contiguous and completely belongs to the process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Visible to the programmer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 physical address space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real computer memory (e. g. DRAM) used by multiple processes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Hidden from the programmer by OS and HW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How to map the virtual space to the physical one?</a:t>
            </a:r>
          </a:p>
          <a:p>
            <a:pPr marL="457200" lvl="1" indent="0">
              <a:spcBef>
                <a:spcPts val="600"/>
              </a:spcBef>
              <a:buNone/>
              <a:defRPr/>
            </a:pP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3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of VM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031" y="1690688"/>
            <a:ext cx="10515600" cy="4128707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One process = one virtual address space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Split virtual and physical spaces into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blocks of fixed size (</a:t>
            </a:r>
            <a:r>
              <a:rPr lang="en-US" dirty="0">
                <a:cs typeface="Arial" charset="0"/>
              </a:rPr>
              <a:t>usually 4KB)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–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pages</a:t>
            </a:r>
            <a:endParaRPr lang="en-US" kern="1200" dirty="0">
              <a:latin typeface="Calibri"/>
              <a:ea typeface="+mn-ea"/>
              <a:cs typeface="Arial" charset="0"/>
            </a:endParaRP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Only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pages used by the process are stored in computer memory</a:t>
            </a:r>
          </a:p>
          <a:p>
            <a:pPr marL="800100" lvl="2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No need to place the whole virtual space</a:t>
            </a:r>
            <a:endParaRPr lang="en-US" kern="1200" dirty="0">
              <a:solidFill>
                <a:sysClr val="windowText" lastClr="000000"/>
              </a:solidFill>
              <a:latin typeface="Calibri" panose="020F0502020204030204" pitchFamily="34" charset="0"/>
              <a:cs typeface="Arial" charset="0"/>
            </a:endParaRP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Pages can be in physical memory or a disk</a:t>
            </a:r>
          </a:p>
          <a:p>
            <a:pPr marL="800100" lvl="2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acts as a cache for the secondary storage – the disk</a:t>
            </a:r>
          </a:p>
          <a:p>
            <a:pPr marL="800100" lvl="2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Process may use more pages than physical memory can keep</a:t>
            </a:r>
          </a:p>
        </p:txBody>
      </p:sp>
      <p:graphicFrame>
        <p:nvGraphicFramePr>
          <p:cNvPr id="5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535028"/>
              </p:ext>
            </p:extLst>
          </p:nvPr>
        </p:nvGraphicFramePr>
        <p:xfrm>
          <a:off x="8837814" y="3441445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7375053" y="4129391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Virtual Space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884" y="3718501"/>
            <a:ext cx="202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Physical Space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7930" y="3069600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5612" y="4075523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504182" y="3958025"/>
            <a:ext cx="749300" cy="1336655"/>
            <a:chOff x="6972300" y="4044639"/>
            <a:chExt cx="749300" cy="133665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15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50525"/>
              </p:ext>
            </p:extLst>
          </p:nvPr>
        </p:nvGraphicFramePr>
        <p:xfrm>
          <a:off x="8837814" y="3441445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06231"/>
              </p:ext>
            </p:extLst>
          </p:nvPr>
        </p:nvGraphicFramePr>
        <p:xfrm>
          <a:off x="8520314" y="3441445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02617"/>
              </p:ext>
            </p:extLst>
          </p:nvPr>
        </p:nvGraphicFramePr>
        <p:xfrm>
          <a:off x="10654238" y="4406790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91975"/>
              </p:ext>
            </p:extLst>
          </p:nvPr>
        </p:nvGraphicFramePr>
        <p:xfrm>
          <a:off x="10654238" y="4406790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86453"/>
              </p:ext>
            </p:extLst>
          </p:nvPr>
        </p:nvGraphicFramePr>
        <p:xfrm>
          <a:off x="10654238" y="4406790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61337"/>
              </p:ext>
            </p:extLst>
          </p:nvPr>
        </p:nvGraphicFramePr>
        <p:xfrm>
          <a:off x="10298638" y="4406790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509753" y="5314051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Disk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07040" y="5620844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66493"/>
              </p:ext>
            </p:extLst>
          </p:nvPr>
        </p:nvGraphicFramePr>
        <p:xfrm>
          <a:off x="10695666" y="5952111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09970"/>
              </p:ext>
            </p:extLst>
          </p:nvPr>
        </p:nvGraphicFramePr>
        <p:xfrm>
          <a:off x="10695666" y="5952111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60771"/>
              </p:ext>
            </p:extLst>
          </p:nvPr>
        </p:nvGraphicFramePr>
        <p:xfrm>
          <a:off x="10695666" y="5952111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29055"/>
              </p:ext>
            </p:extLst>
          </p:nvPr>
        </p:nvGraphicFramePr>
        <p:xfrm>
          <a:off x="10340066" y="5952111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A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9504182" y="4744975"/>
            <a:ext cx="749300" cy="1315022"/>
          </a:xfrm>
          <a:prstGeom prst="straightConnector1">
            <a:avLst/>
          </a:prstGeom>
          <a:noFill/>
          <a:ln w="9525" cap="flat" cmpd="sng" algn="ctr">
            <a:solidFill>
              <a:srgbClr val="D21E1E"/>
            </a:solidFill>
            <a:prstDash val="soli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9504182" y="5721443"/>
            <a:ext cx="749300" cy="578012"/>
          </a:xfrm>
          <a:prstGeom prst="straightConnector1">
            <a:avLst/>
          </a:prstGeom>
          <a:noFill/>
          <a:ln w="9525" cap="flat" cmpd="sng" algn="ctr">
            <a:solidFill>
              <a:srgbClr val="D21E1E"/>
            </a:solidFill>
            <a:prstDash val="solid"/>
            <a:tailEnd type="triangle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91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advantages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43039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Isolation of processes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VM prevents them from illegal accessing the memory of one another</a:t>
            </a: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Illusion of large memory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VM size can be bigger than physical memory size</a:t>
            </a: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Illusion of co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ntiguous memory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Programmers need not worry about where data is placed exactly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Dynamic memory growth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Can add memory to processes at runtime as needed</a:t>
            </a:r>
            <a:endParaRPr lang="en-US" dirty="0"/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2021-2022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1|4|8.5|0|21.7|2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0.7|26.8|15.7|5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2.2|16.3|1.3|13|13.8|4.1|0.8|2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0.6|51.4|17.5|1.5|12.2|2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5.7|40.3|2|57.3|20.7|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7|6.3|9.8|10.7|23|10.8|6.8|5.1|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9.9|1.1|7.7|4.9|18|25.2|5.4|2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9.8|1.6|43.3|11.2|11.3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2.8|1.4|1.5|0.7|17.5|38|2.6|19.1|2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9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8663</TotalTime>
  <Words>1476</Words>
  <Application>Microsoft Office PowerPoint</Application>
  <PresentationFormat>Widescreen</PresentationFormat>
  <Paragraphs>429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Verdana</vt:lpstr>
      <vt:lpstr>2_Office Theme</vt:lpstr>
      <vt:lpstr>Virtual memory</vt:lpstr>
      <vt:lpstr>Layers of Abstraction in Computer Science </vt:lpstr>
      <vt:lpstr>Agenda</vt:lpstr>
      <vt:lpstr>Virtual Memory</vt:lpstr>
      <vt:lpstr>Memory management</vt:lpstr>
      <vt:lpstr>Virtual &amp; physical memory</vt:lpstr>
      <vt:lpstr>Basic Idea of VM</vt:lpstr>
      <vt:lpstr>Virtual memory advantages</vt:lpstr>
      <vt:lpstr>Page Table</vt:lpstr>
      <vt:lpstr>Page Table</vt:lpstr>
      <vt:lpstr>Translation</vt:lpstr>
      <vt:lpstr>Page table structure</vt:lpstr>
      <vt:lpstr>Translation failures</vt:lpstr>
      <vt:lpstr>Context protection</vt:lpstr>
      <vt:lpstr>TLB - Translation Lookaside Buffer</vt:lpstr>
      <vt:lpstr>TLB</vt:lpstr>
      <vt:lpstr>PT + TLB + Cache</vt:lpstr>
      <vt:lpstr>Handling TLB miss</vt:lpstr>
      <vt:lpstr>TLB protection</vt:lpstr>
      <vt:lpstr>HW optimizations</vt:lpstr>
      <vt:lpstr>Optimization 1: overlapped TLB &amp; cache access</vt:lpstr>
      <vt:lpstr>Optimization 2: virtually-addressed cache</vt:lpstr>
      <vt:lpstr>Thank You</vt:lpstr>
      <vt:lpstr>Meltdown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Vorobyev, Daniil</cp:lastModifiedBy>
  <cp:revision>569</cp:revision>
  <dcterms:created xsi:type="dcterms:W3CDTF">2018-09-18T18:10:21Z</dcterms:created>
  <dcterms:modified xsi:type="dcterms:W3CDTF">2022-02-27T23:00:35Z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2019-03-29 15:25:00Z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