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5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8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75" r:id="rId25"/>
    <p:sldId id="276" r:id="rId26"/>
    <p:sldId id="277" r:id="rId27"/>
    <p:sldId id="284" r:id="rId28"/>
    <p:sldId id="280" r:id="rId29"/>
    <p:sldId id="281" r:id="rId30"/>
    <p:sldId id="282" r:id="rId31"/>
    <p:sldId id="279" r:id="rId32"/>
    <p:sldId id="286" r:id="rId33"/>
    <p:sldId id="289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8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2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4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6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 smtClean="0"/>
              <a:t>Caches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 smtClean="0"/>
              <a:t>Pavel Kryukov</a:t>
            </a:r>
            <a:br>
              <a:rPr lang="en-US" i="1" dirty="0" smtClean="0"/>
            </a:br>
            <a:r>
              <a:rPr lang="en-US" i="1" dirty="0" smtClean="0"/>
              <a:t>Kirill </a:t>
            </a:r>
            <a:r>
              <a:rPr lang="en-US" i="1" dirty="0" err="1" smtClean="0"/>
              <a:t>Korolev</a:t>
            </a:r>
            <a:endParaRPr lang="en-US" i="1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15 </a:t>
            </a:r>
            <a:r>
              <a:rPr lang="en-US" dirty="0" smtClean="0"/>
              <a:t>February 2019</a:t>
            </a:r>
            <a:br>
              <a:rPr lang="en-US" dirty="0" smtClean="0"/>
            </a:br>
            <a:r>
              <a:rPr lang="en-US" dirty="0" smtClean="0"/>
              <a:t>22 February 2019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Temporal Locality (Locality in Time):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If an item is accessed, it will tend to be accessed again soon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Example: code and variables in loops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Keep recently accessed data closer to the processor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/>
              <a:t>Spatial </a:t>
            </a:r>
            <a:r>
              <a:rPr lang="en-US" dirty="0"/>
              <a:t>Locality (Locality in Space):</a:t>
            </a:r>
          </a:p>
          <a:p>
            <a:pPr marL="1082675" lvl="1">
              <a:defRPr/>
            </a:pPr>
            <a:r>
              <a:rPr lang="en-US" sz="2200" dirty="0"/>
              <a:t>If an item is accessed, nearby items tend to be accessed soon</a:t>
            </a:r>
          </a:p>
          <a:p>
            <a:pPr marL="1082675" lvl="1">
              <a:defRPr/>
            </a:pPr>
            <a:r>
              <a:rPr lang="en-US" sz="2200" dirty="0"/>
              <a:t>Example: scanning an </a:t>
            </a:r>
            <a:r>
              <a:rPr lang="en-US" sz="2200" dirty="0" smtClean="0"/>
              <a:t>array</a:t>
            </a:r>
          </a:p>
          <a:p>
            <a:pPr marL="746125" indent="-350838">
              <a:buNone/>
              <a:defRPr/>
            </a:pPr>
            <a:r>
              <a:rPr lang="en-US" sz="2400" b="1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>
                <a:latin typeface="Calibri" panose="020F0502020204030204" pitchFamily="34" charset="0"/>
              </a:rPr>
              <a:t> Move contiguous blocks closer to the processor</a:t>
            </a:r>
          </a:p>
          <a:p>
            <a:pPr marL="746125" indent="-350838">
              <a:buNone/>
              <a:defRPr/>
            </a:pPr>
            <a:endParaRPr lang="en-US" sz="16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Locality </a:t>
            </a:r>
            <a:r>
              <a:rPr lang="en-US" dirty="0">
                <a:solidFill>
                  <a:sysClr val="windowText" lastClr="000000"/>
                </a:solidFill>
              </a:rPr>
              <a:t>+ smaller HW is faster memory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 smtClean="0">
                <a:solidFill>
                  <a:sysClr val="windowText" lastClr="000000"/>
                </a:solidFill>
              </a:rPr>
              <a:t>hierarchy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Localities are usually contradicting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Read of a </a:t>
            </a:r>
            <a:r>
              <a:rPr lang="en-US" dirty="0">
                <a:solidFill>
                  <a:prstClr val="black"/>
                </a:solidFill>
              </a:rPr>
              <a:t>large data array (data size &gt;&gt; cache size</a:t>
            </a:r>
            <a:r>
              <a:rPr lang="en-US" dirty="0" smtClean="0">
                <a:solidFill>
                  <a:prstClr val="black"/>
                </a:solidFill>
              </a:rPr>
              <a:t>) has spatial locality, but no temporal locality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of a single variable has temporal locality, but no spatial locality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448" y="2767741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2447" y="4352358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+ *a;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implementation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Main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holds a small part of the entire memory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map parts of the memory into the cache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virtually partitioned into lines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Typical block size is 32 to 64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Blocks are aligned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The cache holds data by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Only a subset of the blocks is </a:t>
            </a:r>
            <a:r>
              <a:rPr lang="en-US" dirty="0" smtClean="0">
                <a:solidFill>
                  <a:prstClr val="black"/>
                </a:solidFill>
              </a:rPr>
              <a:t>mapped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to </a:t>
            </a:r>
            <a:r>
              <a:rPr lang="en-US" dirty="0">
                <a:solidFill>
                  <a:prstClr val="black"/>
                </a:solidFill>
              </a:rPr>
              <a:t>the cache at a given time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13305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1981200" y="889449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7045" y="2320053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8601" y="328243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8444" y="26688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574" y="36245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94144" y="3507028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83116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594638"/>
              </p:ext>
            </p:extLst>
          </p:nvPr>
        </p:nvGraphicFramePr>
        <p:xfrm>
          <a:off x="8610276" y="299044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8285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60148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4552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7939"/>
              </p:ext>
            </p:extLst>
          </p:nvPr>
        </p:nvGraphicFramePr>
        <p:xfrm>
          <a:off x="10388600" y="395579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endParaRPr lang="ru-RU" dirty="0"/>
          </a:p>
        </p:txBody>
      </p:sp>
      <p:sp>
        <p:nvSpPr>
          <p:cNvPr id="3" name="U-Turn Arrow 2"/>
          <p:cNvSpPr/>
          <p:nvPr/>
        </p:nvSpPr>
        <p:spPr>
          <a:xfrm>
            <a:off x="9373822" y="3886749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89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7601" y="1636777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157" y="259915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>
            <p:extLst/>
          </p:nvPr>
        </p:nvGraphicFramePr>
        <p:xfrm>
          <a:off x="7410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04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0949" y="3626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30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5710" y="3676344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9128437" y="3575974"/>
            <a:ext cx="454841" cy="417585"/>
            <a:chOff x="7039011" y="3613666"/>
            <a:chExt cx="580989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96998" y="5005975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</a:t>
            </a:r>
            <a:r>
              <a:rPr lang="en-US" b="1" dirty="0">
                <a:solidFill>
                  <a:sysClr val="windowText" lastClr="000000"/>
                </a:solidFill>
              </a:rPr>
              <a:t>not </a:t>
            </a:r>
            <a:r>
              <a:rPr lang="en-US" dirty="0">
                <a:solidFill>
                  <a:sysClr val="windowText" lastClr="000000"/>
                </a:solidFill>
              </a:rPr>
              <a:t>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fetch it from the main memory (</a:t>
            </a:r>
            <a:r>
              <a:rPr lang="en-US" dirty="0" smtClean="0">
                <a:solidFill>
                  <a:sysClr val="windowText" lastClr="000000"/>
                </a:solidFill>
              </a:rPr>
              <a:t>slow)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ysClr val="windowText" lastClr="000000"/>
                </a:solidFill>
              </a:rPr>
              <a:t>fill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May need to evict another line </a:t>
            </a:r>
            <a:r>
              <a:rPr lang="en-US" dirty="0" smtClean="0">
                <a:solidFill>
                  <a:sysClr val="windowText" lastClr="000000"/>
                </a:solidFill>
              </a:rPr>
              <a:t>from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cache to free space for the new one</a:t>
            </a: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8224766" y="3338106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9373822" y="389017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9189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1" y="164020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9157" y="26025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6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>
            <p:extLst/>
          </p:nvPr>
        </p:nvGraphicFramePr>
        <p:xfrm>
          <a:off x="7410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49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0949" y="36399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7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0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55710" y="367977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9082728" y="3422998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549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72782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66201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5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998" y="5009404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7 L 4.44444E-6 0.00023 L 4.44444E-6 -0.05926 C 4.44444E-6 -0.06968 0.00017 -0.0801 0.00034 -0.09051 C 0.00121 -0.10278 0.00225 -0.11482 0.00312 -0.12686 L 0.01076 -0.14283 L 0.01875 -0.1544 L 0.03333 -0.16343 L 0.05017 -0.16875 L 0.07326 -0.16945 C 0.0842 -0.16991 0.09513 -0.17824 0.11666 -0.1801 C 0.13802 -0.18195 0.18368 -0.18033 0.19809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/>
              <a:t>A</a:t>
            </a:r>
            <a:r>
              <a:rPr lang="en-US" dirty="0" smtClean="0"/>
              <a:t>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may be mapped to any cache entry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all entries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(so-called </a:t>
            </a:r>
            <a:r>
              <a:rPr lang="en-US" i="1" dirty="0">
                <a:solidFill>
                  <a:sysClr val="windowText" lastClr="000000"/>
                </a:solidFill>
              </a:rPr>
              <a:t>tag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cache entry has a tag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All tags are compared to the line#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one of the tags matches the line#, we have a hit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61706"/>
              </p:ext>
            </p:extLst>
          </p:nvPr>
        </p:nvGraphicFramePr>
        <p:xfrm>
          <a:off x="10008262" y="2421584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0447544" y="4734414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3531" y="2113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98341" y="2127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227940" y="2455718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2000" b="1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819701" y="1565766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5602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3921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1057"/>
              </p:ext>
            </p:extLst>
          </p:nvPr>
        </p:nvGraphicFramePr>
        <p:xfrm>
          <a:off x="8166616" y="1049511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/>
                <a:gridCol w="317500"/>
                <a:gridCol w="3048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693995" y="771411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793123" y="1558302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0105"/>
              </p:ext>
            </p:extLst>
          </p:nvPr>
        </p:nvGraphicFramePr>
        <p:xfrm>
          <a:off x="7920382" y="2420160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0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  <p:bldP spid="91" grpId="0"/>
      <p:bldP spid="92" grpId="0"/>
      <p:bldP spid="94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is mapped to the fixed entry only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one entry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Set (fixed cache entry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Tag (works as a key)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possible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several lines are </a:t>
            </a:r>
            <a:r>
              <a:rPr lang="en-US" dirty="0" smtClean="0">
                <a:solidFill>
                  <a:sysClr val="windowText" lastClr="000000"/>
                </a:solidFill>
              </a:rPr>
              <a:t>mapped to </a:t>
            </a:r>
            <a:r>
              <a:rPr lang="en-US" dirty="0">
                <a:solidFill>
                  <a:sysClr val="windowText" lastClr="000000"/>
                </a:solidFill>
              </a:rPr>
              <a:t>the same </a:t>
            </a:r>
            <a:r>
              <a:rPr lang="en-US" dirty="0" smtClean="0">
                <a:solidFill>
                  <a:sysClr val="windowText" lastClr="000000"/>
                </a:solidFill>
              </a:rPr>
              <a:t>entry,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only one can </a:t>
            </a:r>
            <a:r>
              <a:rPr lang="en-US" dirty="0">
                <a:solidFill>
                  <a:sysClr val="windowText" lastClr="000000"/>
                </a:solidFill>
              </a:rPr>
              <a:t>reside in the cache</a:t>
            </a:r>
          </a:p>
          <a:p>
            <a:pPr marL="457200" lvl="1" indent="0"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851274" y="4731044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63830"/>
              </p:ext>
            </p:extLst>
          </p:nvPr>
        </p:nvGraphicFramePr>
        <p:xfrm>
          <a:off x="8331732" y="2503936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934720"/>
                <a:gridCol w="12750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297261" y="2195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3244" y="2209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6748" y="1948503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1340" y="1787560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7725" y="85376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87707" y="1649800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16239"/>
              </p:ext>
            </p:extLst>
          </p:nvPr>
        </p:nvGraphicFramePr>
        <p:xfrm>
          <a:off x="8564690" y="1142815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/>
                <a:gridCol w="469900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214514" y="2510797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080802" y="2913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40636" y="2510797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7899932" y="1647134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048776" y="1648783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730416" y="5100553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9227082" y="481676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1495" y="2253416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Direct Mapped Cache</a:t>
            </a:r>
            <a:endParaRPr lang="ru-RU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into lines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size = 2 ^ </a:t>
            </a:r>
            <a:r>
              <a:rPr lang="en-US" dirty="0" err="1">
                <a:solidFill>
                  <a:sysClr val="windowText" lastClr="000000"/>
                </a:solidFill>
              </a:rPr>
              <a:t>offset_size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lines grouped into slices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# of lines in slices = 2 ^ </a:t>
            </a:r>
            <a:r>
              <a:rPr lang="en-US" dirty="0" err="1">
                <a:solidFill>
                  <a:sysClr val="windowText" lastClr="000000"/>
                </a:solidFill>
              </a:rPr>
              <a:t>set_size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# of lines in slice * </a:t>
            </a:r>
            <a:r>
              <a:rPr lang="en-US" dirty="0" err="1">
                <a:solidFill>
                  <a:sysClr val="windowText" lastClr="000000"/>
                </a:solidFill>
              </a:rPr>
              <a:t>line_size</a:t>
            </a:r>
            <a:r>
              <a:rPr lang="en-US" dirty="0">
                <a:solidFill>
                  <a:sysClr val="windowText" lastClr="000000"/>
                </a:solidFill>
              </a:rPr>
              <a:t> = cache size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# =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</a:rPr>
              <a:t>tag </a:t>
            </a:r>
            <a:r>
              <a:rPr lang="en-US" dirty="0">
                <a:solidFill>
                  <a:sysClr val="windowText" lastClr="000000"/>
                </a:solidFill>
              </a:rPr>
              <a:t>value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inside a slice =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set </a:t>
            </a:r>
            <a:r>
              <a:rPr lang="en-US" dirty="0" smtClean="0">
                <a:solidFill>
                  <a:sysClr val="windowText" lastClr="000000"/>
                </a:solidFill>
              </a:rPr>
              <a:t>value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Disadvantage is line evictions due to set conflicts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945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0607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322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55316" y="3626050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tag#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9455316" y="3626050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5235"/>
              </p:ext>
            </p:extLst>
          </p:nvPr>
        </p:nvGraphicFramePr>
        <p:xfrm>
          <a:off x="10760189" y="2059897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10674703" y="459537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9239" y="2961183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5825"/>
              </p:ext>
            </p:extLst>
          </p:nvPr>
        </p:nvGraphicFramePr>
        <p:xfrm>
          <a:off x="10760189" y="2585994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651"/>
              </p:ext>
            </p:extLst>
          </p:nvPr>
        </p:nvGraphicFramePr>
        <p:xfrm>
          <a:off x="10760189" y="342800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9176"/>
              </p:ext>
            </p:extLst>
          </p:nvPr>
        </p:nvGraphicFramePr>
        <p:xfrm>
          <a:off x="10760189" y="42719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60061"/>
              </p:ext>
            </p:extLst>
          </p:nvPr>
        </p:nvGraphicFramePr>
        <p:xfrm>
          <a:off x="10760189" y="56385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11242790" y="2067009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11242790" y="2919337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1242790" y="3771665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11242790" y="5138062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cache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911548" y="156744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293589" y="2059896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10152781" y="2067249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0152781" y="2907217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0152781" y="3753174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10152781" y="5112345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10737330" y="26101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1415" y="3957569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Mapped to the same set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ru-RU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10737329" y="430375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9801277" y="2633035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10734853" y="34557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9801279" y="3478607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9801278" y="4316475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9801277" y="4433844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5471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74708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9954"/>
              </p:ext>
            </p:extLst>
          </p:nvPr>
        </p:nvGraphicFramePr>
        <p:xfrm>
          <a:off x="7326039" y="1933659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338417" y="1663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91533" y="166368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9" grpId="0" animBg="1"/>
      <p:bldP spid="12" grpId="0"/>
      <p:bldP spid="32" grpId="0"/>
      <p:bldP spid="71" grpId="0"/>
      <p:bldP spid="72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13245"/>
              </p:ext>
            </p:extLst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9534"/>
              </p:ext>
            </p:extLst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4341"/>
              </p:ext>
            </p:extLst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4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32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Wall</a:t>
            </a:r>
          </a:p>
          <a:p>
            <a:r>
              <a:rPr lang="en-US" dirty="0" smtClean="0"/>
              <a:t>Spatial and temporal locality</a:t>
            </a:r>
          </a:p>
          <a:p>
            <a:r>
              <a:rPr lang="en-US" dirty="0" smtClean="0"/>
              <a:t>Hardware implementations</a:t>
            </a:r>
          </a:p>
          <a:p>
            <a:r>
              <a:rPr lang="en-US" dirty="0" smtClean="0"/>
              <a:t>Performance metrics</a:t>
            </a:r>
          </a:p>
          <a:p>
            <a:r>
              <a:rPr lang="en-US" dirty="0" smtClean="0"/>
              <a:t>Software optimizations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optimizations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Prefetching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Replacement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Multi-level cache organization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Modeling in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64620" y="1518390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27537"/>
              </p:ext>
            </p:extLst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7704"/>
              </p:ext>
            </p:extLst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5643"/>
              </p:ext>
            </p:extLst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/>
                <a:gridCol w="995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0654"/>
              </p:ext>
            </p:extLst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66933"/>
              </p:ext>
            </p:extLst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Multi-Way Cache</a:t>
            </a:r>
            <a:endParaRPr lang="ru-RU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6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is virtually partitioned </a:t>
            </a:r>
            <a:r>
              <a:rPr lang="en-US" dirty="0" smtClean="0">
                <a:solidFill>
                  <a:sysClr val="windowText" lastClr="000000"/>
                </a:solidFill>
              </a:rPr>
              <a:t>almost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ysClr val="windowText" lastClr="000000"/>
                </a:solidFill>
              </a:rPr>
              <a:t>same as in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only difference is slice size</a:t>
            </a:r>
          </a:p>
          <a:p>
            <a:pPr lvl="2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slice size = cache size / # of ways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Compared to direct map cache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Decrease slice size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increase # of slices</a:t>
            </a:r>
            <a: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  <a:t/>
            </a:r>
            <a:br>
              <a:rPr lang="en-US" dirty="0">
                <a:solidFill>
                  <a:sysClr val="windowText" lastClr="000000"/>
                </a:solidFill>
                <a:cs typeface="Tahoma" pitchFamily="34" charset="0"/>
                <a:sym typeface="Symbol" pitchFamily="18" charset="2"/>
              </a:rPr>
            </a:b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 → increase # of lines mapped to the same set</a:t>
            </a:r>
          </a:p>
          <a:p>
            <a:pPr lvl="1">
              <a:spcBef>
                <a:spcPts val="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But in each set we can have multiple </a:t>
            </a: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lines</a:t>
            </a:r>
            <a:b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ysClr val="windowText" lastClr="000000"/>
                </a:solidFill>
                <a:sym typeface="Symbol" pitchFamily="18" charset="2"/>
              </a:rPr>
              <a:t>(= </a:t>
            </a: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# of ways) at a given time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</a:t>
            </a:r>
            <a:r>
              <a:rPr lang="en-US" sz="2400" dirty="0" smtClean="0">
                <a:solidFill>
                  <a:prstClr val="black"/>
                </a:solidFill>
              </a:rPr>
              <a:t>line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way size = 32KB / 8 = 4KB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# of sets = 4KB / 64B = 64</a:t>
            </a:r>
            <a:endParaRPr lang="ru-RU" sz="18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64139"/>
              </p:ext>
            </p:extLst>
          </p:nvPr>
        </p:nvGraphicFramePr>
        <p:xfrm>
          <a:off x="10658591" y="1067205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0588000" y="31699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6537"/>
              </p:ext>
            </p:extLst>
          </p:nvPr>
        </p:nvGraphicFramePr>
        <p:xfrm>
          <a:off x="10658591" y="1278285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2669"/>
              </p:ext>
            </p:extLst>
          </p:nvPr>
        </p:nvGraphicFramePr>
        <p:xfrm>
          <a:off x="10658591" y="254056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3089"/>
              </p:ext>
            </p:extLst>
          </p:nvPr>
        </p:nvGraphicFramePr>
        <p:xfrm>
          <a:off x="10658591" y="169949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715"/>
              </p:ext>
            </p:extLst>
          </p:nvPr>
        </p:nvGraphicFramePr>
        <p:xfrm>
          <a:off x="10658128" y="4273574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65321" y="1062909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way size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09950" y="57475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91991" y="1067205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10027978" y="1058062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10638400" y="130520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39734" y="215134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8592" y="172842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63147"/>
              </p:ext>
            </p:extLst>
          </p:nvPr>
        </p:nvGraphicFramePr>
        <p:xfrm>
          <a:off x="10658591" y="211969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38350" y="2119697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9907564" y="219037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907564" y="230060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907564" y="241082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07564" y="252104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07564" y="26312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921658" y="1299156"/>
            <a:ext cx="705310" cy="2998135"/>
            <a:chOff x="8429283" y="1713073"/>
            <a:chExt cx="705310" cy="2998135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8429284" y="171307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8429284" y="213629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8429283" y="2928916"/>
              <a:ext cx="705308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8429283" y="2557331"/>
              <a:ext cx="705308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8429284" y="3039140"/>
              <a:ext cx="704845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672"/>
              </p:ext>
            </p:extLst>
          </p:nvPr>
        </p:nvGraphicFramePr>
        <p:xfrm>
          <a:off x="8271286" y="5108330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12955" y="4739393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5" grpId="0"/>
      <p:bldP spid="13" grpId="0"/>
      <p:bldP spid="24" grpId="0" animBg="1"/>
      <p:bldP spid="42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1706794" y="1817130"/>
            <a:ext cx="4729054" cy="232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Slice is </a:t>
            </a:r>
            <a:r>
              <a:rPr lang="en-US" sz="2000" dirty="0" err="1">
                <a:solidFill>
                  <a:sysClr val="windowText" lastClr="000000"/>
                </a:solidFill>
                <a:latin typeface="Calibri"/>
              </a:rPr>
              <a:t>Nx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 smaller</a:t>
            </a: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fully-associative cache N is equal to cache size in lines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For direct mapped cache N == 1</a:t>
            </a:r>
            <a:endParaRPr lang="ru-RU" sz="20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prstClr val="black"/>
                </a:solidFill>
              </a:rPr>
              <a:t>Address partitioning formulas: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4257532" y="441077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25283" y="4898341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X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block_size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Y = log(</a:t>
            </a:r>
            <a:r>
              <a:rPr lang="en-US" sz="2200" i="1" dirty="0" err="1">
                <a:solidFill>
                  <a:prstClr val="black"/>
                </a:solidFill>
                <a:latin typeface="Calibri"/>
              </a:rPr>
              <a:t>cache_size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 / N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9383041" y="234707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9312450" y="44498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/>
          </p:nvPr>
        </p:nvGraphicFramePr>
        <p:xfrm>
          <a:off x="9383041" y="2558158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9383041" y="382044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9383041" y="297937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9382578" y="5553447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9889771" y="234278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slice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9916441" y="234707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8731912" y="2337934"/>
            <a:ext cx="581215" cy="253916"/>
            <a:chOff x="7877175" y="1436186"/>
            <a:chExt cx="581215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922666" y="1436186"/>
              <a:ext cx="53572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set #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62851" y="258507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364185" y="34312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383043" y="3008302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9383041" y="3399570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848354" y="3399570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Mapped to N cache lines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632015" y="347024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32015" y="3580473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632015" y="36906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632015" y="38009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632015" y="391114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8677732" y="2591897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6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8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Terms: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Miss Rate = Misses / total CPU request 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Hit Rate = Hits / total CPU request = 1 – Miss Rate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Cache goal is decreasing average memory access time (AMAT)</a:t>
            </a:r>
          </a:p>
          <a:p>
            <a:pPr lvl="1">
              <a:lnSpc>
                <a:spcPct val="85000"/>
              </a:lnSpc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lvl="1">
              <a:lnSpc>
                <a:spcPct val="85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AMAT </a:t>
            </a:r>
            <a:r>
              <a:rPr lang="en-GB" sz="2000" dirty="0">
                <a:solidFill>
                  <a:sysClr val="windowText" lastClr="000000"/>
                </a:solidFill>
              </a:rPr>
              <a:t>≈ 		</a:t>
            </a:r>
            <a:r>
              <a:rPr lang="ru-RU" sz="2000" dirty="0">
                <a:solidFill>
                  <a:sysClr val="windowText" lastClr="000000"/>
                </a:solidFill>
              </a:rPr>
              <a:t>Hit Time + Miss Rate * Miss 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pPr lvl="1">
              <a:defRPr/>
            </a:pPr>
            <a:r>
              <a:rPr lang="en-GB" sz="2000" dirty="0" err="1">
                <a:solidFill>
                  <a:sysClr val="windowText" lastClr="000000"/>
                </a:solidFill>
              </a:rPr>
              <a:t>HitRate</a:t>
            </a:r>
            <a:r>
              <a:rPr lang="en-GB" sz="2000" dirty="0">
                <a:solidFill>
                  <a:sysClr val="windowText" lastClr="000000"/>
                </a:solidFill>
              </a:rPr>
              <a:t> ≈ 0.9, </a:t>
            </a:r>
            <a:r>
              <a:rPr lang="en-GB" sz="2000" dirty="0" err="1">
                <a:solidFill>
                  <a:sysClr val="windowText" lastClr="000000"/>
                </a:solidFill>
              </a:rPr>
              <a:t>HitTime</a:t>
            </a:r>
            <a:r>
              <a:rPr lang="en-GB" sz="2000" dirty="0">
                <a:solidFill>
                  <a:sysClr val="windowText" lastClr="000000"/>
                </a:solidFill>
              </a:rPr>
              <a:t> ≈ 4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MissRate</a:t>
            </a:r>
            <a:r>
              <a:rPr lang="en-GB" sz="2000" dirty="0">
                <a:solidFill>
                  <a:sysClr val="windowText" lastClr="000000"/>
                </a:solidFill>
              </a:rPr>
              <a:t> ≈ 0.1, </a:t>
            </a:r>
            <a:r>
              <a:rPr lang="en-GB" sz="2000" dirty="0" err="1">
                <a:solidFill>
                  <a:sysClr val="windowText" lastClr="000000"/>
                </a:solidFill>
              </a:rPr>
              <a:t>MissPenalty</a:t>
            </a:r>
            <a:r>
              <a:rPr lang="en-GB" sz="2000" dirty="0">
                <a:solidFill>
                  <a:sysClr val="windowText" lastClr="000000"/>
                </a:solidFill>
              </a:rPr>
              <a:t> ≈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r>
              <a:rPr lang="en-GB" sz="2000" dirty="0">
                <a:solidFill>
                  <a:sysClr val="windowText" lastClr="000000"/>
                </a:solidFill>
              </a:rPr>
              <a:t>, then…</a:t>
            </a: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= 0.9 * 4 + 0.1 * 200 = 23.6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AMAT w/o cache = 200 </a:t>
            </a:r>
            <a:r>
              <a:rPr lang="en-GB" sz="2000" dirty="0" err="1">
                <a:solidFill>
                  <a:sysClr val="windowText" lastClr="000000"/>
                </a:solidFill>
              </a:rPr>
              <a:t>clk</a:t>
            </a:r>
            <a:endParaRPr lang="en-GB" sz="2000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ysClr val="windowText" lastClr="000000"/>
                </a:solidFill>
              </a:rPr>
              <a:t>About 10x improve!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5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L1 cache: </a:t>
            </a:r>
            <a:r>
              <a:rPr lang="it-IT" sz="20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</a:t>
            </a:r>
            <a:r>
              <a:rPr lang="en-US" sz="2400" dirty="0"/>
              <a:t>reduces L1 miss penalty – saves access to memory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Now, on L1 miss we access L2, but not memory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(better </a:t>
            </a:r>
            <a:r>
              <a:rPr lang="en-US" sz="2400" dirty="0" err="1">
                <a:solidFill>
                  <a:sysClr val="windowText" lastClr="000000"/>
                </a:solidFill>
              </a:rPr>
              <a:t>HitRate</a:t>
            </a:r>
            <a:r>
              <a:rPr lang="en-US" sz="2400" dirty="0">
                <a:solidFill>
                  <a:sysClr val="windowText" lastClr="000000"/>
                </a:solidFill>
              </a:rPr>
              <a:t>), 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03" y="4146092"/>
            <a:ext cx="6509518" cy="2539688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9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Cache Misses (3-C)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78995"/>
            <a:ext cx="10515600" cy="4128707"/>
          </a:xfrm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Compulsory</a:t>
            </a:r>
            <a:r>
              <a:rPr lang="en-US" dirty="0" smtClean="0"/>
              <a:t> </a:t>
            </a:r>
            <a:r>
              <a:rPr lang="en-US" dirty="0"/>
              <a:t>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even in a infinite cache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First access to data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So-called cold misses</a:t>
            </a:r>
          </a:p>
          <a:p>
            <a:pPr marL="342900" indent="-342900">
              <a:buClr>
                <a:schemeClr val="tx1"/>
              </a:buClr>
            </a:pPr>
            <a:r>
              <a:rPr lang="en-US" dirty="0" smtClean="0">
                <a:solidFill>
                  <a:schemeClr val="accent6"/>
                </a:solidFill>
              </a:rPr>
              <a:t>Capacity</a:t>
            </a:r>
            <a:r>
              <a:rPr lang="en-US" dirty="0" smtClean="0"/>
              <a:t> misses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/>
              <a:t>Those that occurs in an fully associative cache</a:t>
            </a:r>
            <a:endParaRPr lang="ru-RU" sz="2000" dirty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en-US" sz="2000" dirty="0" err="1"/>
              <a:t>Workset</a:t>
            </a:r>
            <a:r>
              <a:rPr lang="en-US" sz="2000" dirty="0"/>
              <a:t> is larger than the cache </a:t>
            </a:r>
            <a:r>
              <a:rPr lang="en-US" sz="2000" dirty="0" smtClean="0"/>
              <a:t>size</a:t>
            </a:r>
          </a:p>
          <a:p>
            <a:pPr marL="342900" indent="-342900">
              <a:buClr>
                <a:schemeClr val="tx1"/>
              </a:buClr>
            </a:pPr>
            <a:r>
              <a:rPr lang="en-US" kern="0" dirty="0">
                <a:solidFill>
                  <a:srgbClr val="C00000"/>
                </a:solidFill>
              </a:rPr>
              <a:t>Conflict</a:t>
            </a:r>
            <a:r>
              <a:rPr lang="en-US" kern="0" dirty="0">
                <a:solidFill>
                  <a:srgbClr val="061922"/>
                </a:solidFill>
              </a:rPr>
              <a:t> misses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Difference between fully associate and direct mapped cache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en-US" sz="2000" kern="0" dirty="0">
                <a:solidFill>
                  <a:srgbClr val="061922"/>
                </a:solidFill>
              </a:rPr>
              <a:t>The size of the cache is enough, but the problem is in line mapping to </a:t>
            </a:r>
            <a:r>
              <a:rPr lang="en-US" sz="2000" kern="0" dirty="0" smtClean="0">
                <a:solidFill>
                  <a:srgbClr val="061922"/>
                </a:solidFill>
              </a:rPr>
              <a:t>sets</a:t>
            </a:r>
            <a:endParaRPr lang="ru-RU" sz="2000" kern="0" dirty="0">
              <a:solidFill>
                <a:srgbClr val="06192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79305" y="4651080"/>
            <a:ext cx="8375015" cy="12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00" y="1494387"/>
            <a:ext cx="5227449" cy="39978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12436" y="4427590"/>
            <a:ext cx="4308736" cy="238858"/>
          </a:xfrm>
          <a:prstGeom prst="roundRect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694785" y="2548572"/>
            <a:ext cx="1889634" cy="1613620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10730529" y="3035874"/>
            <a:ext cx="1057275" cy="851611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Compulsory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9295424" y="1637021"/>
            <a:ext cx="1057275" cy="851611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Conflict</a:t>
            </a:r>
            <a:endParaRPr lang="ru-RU" sz="20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0537" y="3461679"/>
            <a:ext cx="1157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</a:rPr>
              <a:t>Capacity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5364" y="1436965"/>
            <a:ext cx="469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Miss Rate = F(Cache Capacity, Associativity)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4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Fusion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Combine loops that have same looping and work with the same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Assume each element is 8 bytes, 32KB cache, 64 B/line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Fuse the loops </a:t>
            </a:r>
          </a:p>
          <a:p>
            <a:pPr marL="1260475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[i];</a:t>
            </a:r>
          </a:p>
          <a:p>
            <a:pPr marL="1260475" lvl="1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temporal </a:t>
            </a:r>
            <a:r>
              <a:rPr lang="en-US" dirty="0" smtClean="0">
                <a:solidFill>
                  <a:sysClr val="windowText" lastClr="000000"/>
                </a:solidFill>
              </a:rPr>
              <a:t>locality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/>
              <a:t>Interchange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Change loops nesting to access data in order stored in memory</a:t>
            </a:r>
            <a:endParaRPr lang="en-US" dirty="0">
              <a:solidFill>
                <a:sysClr val="windowText" lastClr="000000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Two dimensional array in memory:</a:t>
            </a:r>
          </a:p>
          <a:p>
            <a:pPr marL="1262063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 x[0][1] … x[0][99] x[1][0] x[1][1] … 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Before: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1363" lvl="1" indent="0">
              <a:spcBef>
                <a:spcPts val="600"/>
              </a:spcBef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en-US" sz="16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Improves spatial locality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Sequential accesses instead of striding through memory every 100 words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711201" y="3576857"/>
            <a:ext cx="3657600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82" y="3141517"/>
            <a:ext cx="899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sz="24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After: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1562" y="3884651"/>
            <a:ext cx="320746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9712" y="4216121"/>
            <a:ext cx="2765501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1201" y="3576858"/>
            <a:ext cx="3657600" cy="98488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x[i][j]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x[i][j];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493 0.043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4914 -0.045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22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9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6" y="1165788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8910" y="1608659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4053339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714" y="1928737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60%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368" y="3909630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9%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7913637" y="3122740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“Stop using linked lists”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01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Linked lists have no spatial locality  </a:t>
            </a:r>
            <a:endParaRPr lang="ru-RU" sz="20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cache handles them worse than arrays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/>
              <a:t>O(N)</a:t>
            </a:r>
            <a:r>
              <a:rPr lang="ru-RU" sz="1800" dirty="0"/>
              <a:t> </a:t>
            </a:r>
            <a:r>
              <a:rPr lang="en-US" sz="1800" dirty="0"/>
              <a:t>operation with array is much faster than O(N) operation with list</a:t>
            </a:r>
            <a:endParaRPr lang="ru-RU" sz="1800" dirty="0"/>
          </a:p>
          <a:p>
            <a:pPr marL="342900" indent="-342900"/>
            <a:r>
              <a:rPr lang="en-US" sz="2200" dirty="0"/>
              <a:t>Example: random insert after linear search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endParaRPr lang="ru-RU" sz="1800" dirty="0"/>
          </a:p>
          <a:p>
            <a:endParaRPr lang="ru-RU" sz="1100" dirty="0"/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endParaRPr lang="en-US" sz="1400" dirty="0">
              <a:hlinkClick r:id=""/>
            </a:endParaRPr>
          </a:p>
          <a:p>
            <a:endParaRPr lang="en-US" sz="1400" dirty="0" smtClean="0">
              <a:hlinkClick r:id=""/>
            </a:endParaRPr>
          </a:p>
          <a:p>
            <a:r>
              <a:rPr lang="en-US" sz="1400" dirty="0" smtClean="0">
                <a:hlinkClick r:id=""/>
              </a:rPr>
              <a:t>https</a:t>
            </a:r>
            <a:r>
              <a:rPr lang="en-US" sz="1400" dirty="0">
                <a:hlinkClick r:id="rId2"/>
              </a:rPr>
              <a:t>://kjellkod.wordpress.com/2012/02/25/why-you-should-never-ever-ever-use-linked-list-in-your-code-again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5" y="3165723"/>
            <a:ext cx="5324670" cy="292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vs </a:t>
            </a:r>
            <a:r>
              <a:rPr lang="en-US" dirty="0" err="1" smtClean="0"/>
              <a:t>SoA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Array of structures (</a:t>
            </a:r>
            <a:r>
              <a:rPr lang="en-US" dirty="0" err="1">
                <a:solidFill>
                  <a:sysClr val="windowText" lastClr="000000"/>
                </a:solidFill>
              </a:rPr>
              <a:t>AoS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merged_array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used together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Worse utilization otherwise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Structure of arrays (</a:t>
            </a:r>
            <a:r>
              <a:rPr lang="en-US" dirty="0" err="1">
                <a:solidFill>
                  <a:sysClr val="windowText" lastClr="000000"/>
                </a:solidFill>
              </a:rPr>
              <a:t>SoA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err="1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{</a:t>
            </a:r>
            <a:endParaRPr lang="en-US" sz="1800" dirty="0">
              <a:solidFill>
                <a:srgbClr val="4F81BD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key[SIZE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merged_struct</a:t>
            </a:r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800" dirty="0">
                <a:solidFill>
                  <a:sysClr val="windowText" lastClr="000000"/>
                </a:solidFill>
                <a:cs typeface="Consolas" panose="020B0609020204030204" pitchFamily="49" charset="0"/>
              </a:rPr>
              <a:t>Locality if value and key are </a:t>
            </a: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used independently</a:t>
            </a:r>
          </a:p>
          <a:p>
            <a:pPr>
              <a:defRPr/>
            </a:pPr>
            <a:r>
              <a:rPr lang="en-US" sz="1800" dirty="0" smtClean="0">
                <a:solidFill>
                  <a:sysClr val="windowText" lastClr="000000"/>
                </a:solidFill>
                <a:cs typeface="Consolas" panose="020B0609020204030204" pitchFamily="49" charset="0"/>
              </a:rPr>
              <a:t>Possible inter-set conflicts between values</a:t>
            </a:r>
            <a:endParaRPr lang="en-US" sz="1800" dirty="0">
              <a:solidFill>
                <a:sysClr val="windowText" lastClr="000000"/>
              </a:solidFill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cache line size is 64 bytes, we load 4 bytes by address 0x3c</a:t>
            </a:r>
          </a:p>
          <a:p>
            <a:pPr lvl="1"/>
            <a:r>
              <a:rPr lang="en-US" dirty="0" smtClean="0"/>
              <a:t>How many cache lines has to be looked up?</a:t>
            </a:r>
          </a:p>
          <a:p>
            <a:pPr lvl="1"/>
            <a:r>
              <a:rPr lang="en-US" dirty="0" smtClean="0"/>
              <a:t>What if the first is hit and the second is miss?</a:t>
            </a:r>
          </a:p>
          <a:p>
            <a:r>
              <a:rPr lang="en-US" dirty="0" smtClean="0"/>
              <a:t>Preferable solution: align memory access </a:t>
            </a:r>
            <a:r>
              <a:rPr lang="en-US" dirty="0" smtClean="0"/>
              <a:t>in a cache line</a:t>
            </a:r>
            <a:endParaRPr lang="en-US" dirty="0" smtClean="0"/>
          </a:p>
          <a:p>
            <a:pPr lvl="1"/>
            <a:r>
              <a:rPr lang="en-US" dirty="0" smtClean="0"/>
              <a:t>Required by many ISA, e.g. MIPS, RISC-V, x86 vector extensions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>
                <a:latin typeface="Courier" pitchFamily="49" charset="0"/>
              </a:rPr>
              <a:t>sizeof</a:t>
            </a:r>
            <a:r>
              <a:rPr lang="en-US" dirty="0" smtClean="0">
                <a:latin typeface="Courier" pitchFamily="49" charset="0"/>
              </a:rPr>
              <a:t>(long double)</a:t>
            </a:r>
            <a:r>
              <a:rPr lang="en-US" dirty="0" smtClean="0"/>
              <a:t> alignment guaranteed by C </a:t>
            </a:r>
          </a:p>
          <a:p>
            <a:r>
              <a:rPr lang="en-US" dirty="0" smtClean="0"/>
              <a:t>Alternative solution: add HW to make two accesses</a:t>
            </a:r>
          </a:p>
          <a:p>
            <a:pPr lvl="1"/>
            <a:r>
              <a:rPr lang="en-US" dirty="0" smtClean="0"/>
              <a:t>Handles legacy cases and has worse performance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Amhdal’s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law)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memory slow?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A1: Memory uses DRAM technology, while registers are SRAM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688975" lvl="1" indent="-342900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DRAM is slower, but cheaper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This is not the answer: may we use SRAM for memory?</a:t>
            </a:r>
          </a:p>
          <a:p>
            <a:pPr marL="342900" indent="-342900"/>
            <a:r>
              <a:rPr lang="en-US" dirty="0" smtClean="0"/>
              <a:t>A2: Memory transistors are smaller, therefore they are slower</a:t>
            </a:r>
          </a:p>
          <a:p>
            <a:pPr marL="688975" lvl="1" indent="-3429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Again: may we use big transistors for memory?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357728" y="2367781"/>
            <a:ext cx="3168202" cy="1769558"/>
            <a:chOff x="1262130" y="1696453"/>
            <a:chExt cx="3168202" cy="176955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62130" y="2189408"/>
              <a:ext cx="316820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87132" y="1816994"/>
              <a:ext cx="0" cy="1415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2492777" y="2189409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207295" y="2534455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207295" y="2599200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12941" y="3216947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12941" y="3281692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782550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07295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687132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778259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98423" y="2869841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300652" y="3281692"/>
              <a:ext cx="0" cy="18431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3262526" y="3394217"/>
              <a:ext cx="71794" cy="71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8979" y="1696453"/>
              <a:ext cx="177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DRAM cell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99636" y="2236601"/>
            <a:ext cx="2593266" cy="2273750"/>
            <a:chOff x="7289798" y="3386949"/>
            <a:chExt cx="2593266" cy="22737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7289798" y="3469340"/>
              <a:ext cx="2571377" cy="219135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0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505475" y="3386949"/>
              <a:ext cx="137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SRAM cell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6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answer is: density/latency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751"/>
          </a:xfrm>
        </p:spPr>
        <p:txBody>
          <a:bodyPr/>
          <a:lstStyle/>
          <a:p>
            <a:pPr marL="342900" indent="-342900"/>
            <a:r>
              <a:rPr lang="en-US" dirty="0" smtClean="0"/>
              <a:t>Large memory arrays have large area, so wires have to be long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algn="ctr"/>
            <a:r>
              <a:rPr lang="en-US" b="1" dirty="0" smtClean="0"/>
              <a:t>Large memory cannot be fast.</a:t>
            </a:r>
            <a:br>
              <a:rPr lang="en-US" b="1" dirty="0" smtClean="0"/>
            </a:br>
            <a:r>
              <a:rPr lang="en-US" b="1" dirty="0" smtClean="0"/>
              <a:t>Fast memory cannot be large.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3" y="2304769"/>
            <a:ext cx="6412832" cy="31112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 rot="6883864">
            <a:off x="5986199" y="977183"/>
            <a:ext cx="372979" cy="5656088"/>
          </a:xfrm>
          <a:prstGeom prst="downArrow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Pipeline limitations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Max speed of the pipeline is one instruction per clock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is rare achievable in in-order processors due to dependencies among instructions and </a:t>
            </a:r>
            <a:r>
              <a:rPr lang="en-US" b="1" dirty="0">
                <a:solidFill>
                  <a:sysClr val="windowText" lastClr="000000"/>
                </a:solidFill>
              </a:rPr>
              <a:t>long latency operations</a:t>
            </a:r>
          </a:p>
          <a:p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28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5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8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95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48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72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6286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Load from the memory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large, but too slow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Small memory is fast, but cannot hold all required data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Solution: take the best of both and combine</a:t>
            </a:r>
          </a:p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Memory hierarchy</a:t>
            </a:r>
            <a:r>
              <a:rPr lang="en-US" dirty="0">
                <a:solidFill>
                  <a:sysClr val="windowText" lastClr="000000"/>
                </a:solidFill>
              </a:rPr>
              <a:t> provides visibility that memory is usually fast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81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72225" y="3742184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3909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098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6" y="68264"/>
            <a:ext cx="8410575" cy="757237"/>
          </a:xfrm>
        </p:spPr>
        <p:txBody>
          <a:bodyPr/>
          <a:lstStyle/>
          <a:p>
            <a:pPr eaLnBrk="1" hangingPunct="1"/>
            <a:r>
              <a:rPr lang="en-GB" dirty="0" smtClean="0"/>
              <a:t>Real life example: Logistics</a:t>
            </a:r>
            <a:endParaRPr lang="ru-RU" dirty="0" smtClean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3265489" y="1377951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370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3670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4257676" y="2368551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4830764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3725863" y="2292351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8507414" y="1554164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4911726" y="3028951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8255001" y="2259014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5026025" y="2208214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4879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7248526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7031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6089651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4962526" y="3009901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5295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5600700" y="5346700"/>
            <a:ext cx="27559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example: bookshelf</a:t>
            </a:r>
            <a:endParaRPr lang="ru-RU" dirty="0"/>
          </a:p>
        </p:txBody>
      </p:sp>
      <p:graphicFrame>
        <p:nvGraphicFramePr>
          <p:cNvPr id="4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87250"/>
              </p:ext>
            </p:extLst>
          </p:nvPr>
        </p:nvGraphicFramePr>
        <p:xfrm>
          <a:off x="3805239" y="1892104"/>
          <a:ext cx="4503737" cy="1060647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7987"/>
                <a:gridCol w="409575"/>
                <a:gridCol w="409575"/>
              </a:tblGrid>
              <a:tr h="850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1901825" y="2598738"/>
            <a:ext cx="1841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latin typeface="+mj-lt"/>
              </a:rPr>
              <a:t>The first letter in the name of the author</a:t>
            </a:r>
            <a:endParaRPr lang="ru-RU" sz="1400" dirty="0">
              <a:latin typeface="+mj-lt"/>
            </a:endParaRPr>
          </a:p>
        </p:txBody>
      </p: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1901825" y="1901825"/>
            <a:ext cx="184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latin typeface="+mj-lt"/>
              </a:rPr>
              <a:t>Places for books</a:t>
            </a:r>
            <a:endParaRPr lang="ru-RU" sz="1400">
              <a:latin typeface="+mj-lt"/>
            </a:endParaRPr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2660650" y="4400550"/>
            <a:ext cx="1879600" cy="9271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+mj-lt"/>
              </a:rPr>
              <a:t>Your table</a:t>
            </a:r>
            <a:endParaRPr lang="ru-RU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6614" y="4361782"/>
            <a:ext cx="2036763" cy="1047750"/>
            <a:chOff x="3122613" y="4361782"/>
            <a:chExt cx="2036763" cy="1047750"/>
          </a:xfrm>
        </p:grpSpPr>
        <p:sp>
          <p:nvSpPr>
            <p:cNvPr id="11" name="AutoShape 113"/>
            <p:cNvSpPr>
              <a:spLocks noChangeArrowheads="1"/>
            </p:cNvSpPr>
            <p:nvPr/>
          </p:nvSpPr>
          <p:spPr bwMode="auto">
            <a:xfrm>
              <a:off x="3122613" y="4580857"/>
              <a:ext cx="2036763" cy="669925"/>
            </a:xfrm>
            <a:prstGeom prst="leftRightArrow">
              <a:avLst>
                <a:gd name="adj1" fmla="val 50000"/>
                <a:gd name="adj2" fmla="val 60806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2" name="AutoShape 114"/>
            <p:cNvSpPr>
              <a:spLocks noChangeArrowheads="1"/>
            </p:cNvSpPr>
            <p:nvPr/>
          </p:nvSpPr>
          <p:spPr bwMode="auto">
            <a:xfrm>
              <a:off x="3671888" y="4361782"/>
              <a:ext cx="963613" cy="104775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6814" y="3317875"/>
            <a:ext cx="1450975" cy="668338"/>
            <a:chOff x="2182813" y="3317875"/>
            <a:chExt cx="1450975" cy="668338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rot="-2579235">
              <a:off x="2366963" y="3449638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3" name="Text Box 115"/>
            <p:cNvSpPr txBox="1">
              <a:spLocks noChangeArrowheads="1"/>
            </p:cNvSpPr>
            <p:nvPr/>
          </p:nvSpPr>
          <p:spPr bwMode="auto">
            <a:xfrm>
              <a:off x="2182813" y="3317875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fast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651" y="3257550"/>
            <a:ext cx="1546225" cy="679450"/>
            <a:chOff x="5708650" y="3257550"/>
            <a:chExt cx="1546225" cy="679450"/>
          </a:xfrm>
        </p:grpSpPr>
        <p:sp>
          <p:nvSpPr>
            <p:cNvPr id="10" name="AutoShape 111"/>
            <p:cNvSpPr>
              <a:spLocks noChangeArrowheads="1"/>
            </p:cNvSpPr>
            <p:nvPr/>
          </p:nvSpPr>
          <p:spPr bwMode="auto">
            <a:xfrm rot="2246311">
              <a:off x="5708650" y="3400425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4" name="Text Box 116"/>
            <p:cNvSpPr txBox="1">
              <a:spLocks noChangeArrowheads="1"/>
            </p:cNvSpPr>
            <p:nvPr/>
          </p:nvSpPr>
          <p:spPr bwMode="auto">
            <a:xfrm>
              <a:off x="6315075" y="3257550"/>
              <a:ext cx="939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solidFill>
                    <a:srgbClr val="003366"/>
                  </a:solidFill>
                  <a:latin typeface="+mj-lt"/>
                </a:rPr>
                <a:t>slow</a:t>
              </a:r>
              <a:endParaRPr lang="ru-RU" sz="1600">
                <a:solidFill>
                  <a:srgbClr val="003366"/>
                </a:solidFill>
                <a:latin typeface="+mj-lt"/>
              </a:endParaRPr>
            </a:p>
          </p:txBody>
        </p:sp>
      </p:grpSp>
      <p:sp>
        <p:nvSpPr>
          <p:cNvPr id="15" name="Text Box 117"/>
          <p:cNvSpPr txBox="1">
            <a:spLocks noChangeArrowheads="1"/>
          </p:cNvSpPr>
          <p:nvPr/>
        </p:nvSpPr>
        <p:spPr bwMode="auto">
          <a:xfrm>
            <a:off x="5372102" y="1506537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dirty="0">
                <a:latin typeface="+mj-lt"/>
              </a:rPr>
              <a:t>Your bookshelf</a:t>
            </a:r>
            <a:endParaRPr lang="ru-RU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38211" y="4262115"/>
            <a:ext cx="3565380" cy="1775643"/>
            <a:chOff x="5414211" y="4262114"/>
            <a:chExt cx="3565380" cy="1775643"/>
          </a:xfrm>
        </p:grpSpPr>
        <p:pic>
          <p:nvPicPr>
            <p:cNvPr id="1026" name="Picture 2" descr="http://dic.academic.ru/pictures/bse/jpg/029287499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211" y="4262114"/>
              <a:ext cx="3565380" cy="140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653463" y="5668425"/>
              <a:ext cx="167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City library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19.09.2018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1900</Words>
  <Application>Microsoft Office PowerPoint</Application>
  <PresentationFormat>Widescreen</PresentationFormat>
  <Paragraphs>1058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Consolas</vt:lpstr>
      <vt:lpstr>Courier</vt:lpstr>
      <vt:lpstr>Courier New</vt:lpstr>
      <vt:lpstr>Neo Sans Intel</vt:lpstr>
      <vt:lpstr>Neo Sans Intel Medium</vt:lpstr>
      <vt:lpstr>Symbol</vt:lpstr>
      <vt:lpstr>Tahoma</vt:lpstr>
      <vt:lpstr>Verdana</vt:lpstr>
      <vt:lpstr>Wingdings</vt:lpstr>
      <vt:lpstr>2_Office Theme</vt:lpstr>
      <vt:lpstr> Caches</vt:lpstr>
      <vt:lpstr>Agenda</vt:lpstr>
      <vt:lpstr>Memory Is Slow</vt:lpstr>
      <vt:lpstr>Why is memory slow?</vt:lpstr>
      <vt:lpstr>Correct answer is: density/latency balance</vt:lpstr>
      <vt:lpstr>Refresher: Pipeline limitations</vt:lpstr>
      <vt:lpstr>Memory Hierarchy</vt:lpstr>
      <vt:lpstr>Real life example: Logistics</vt:lpstr>
      <vt:lpstr>Real life example: bookshelf</vt:lpstr>
      <vt:lpstr>Why Does It Work?</vt:lpstr>
      <vt:lpstr>Localities are usually contradicting</vt:lpstr>
      <vt:lpstr>Cache implementation</vt:lpstr>
      <vt:lpstr>Cache: Main Idea</vt:lpstr>
      <vt:lpstr>Cache Lookup</vt:lpstr>
      <vt:lpstr>Cache Lookup</vt:lpstr>
      <vt:lpstr>Fully Associative Cache</vt:lpstr>
      <vt:lpstr>Direct Mapped Cache</vt:lpstr>
      <vt:lpstr>Memory Layout: Direct Mapped Cache</vt:lpstr>
      <vt:lpstr>2-Way Set Associative Cache</vt:lpstr>
      <vt:lpstr>2-Way Set Associative Cache</vt:lpstr>
      <vt:lpstr>Memory Layout: Multi-Way Cache</vt:lpstr>
      <vt:lpstr>Memory Layout: Multi-Way Cache</vt:lpstr>
      <vt:lpstr>Performance metrics</vt:lpstr>
      <vt:lpstr>Cache Performance</vt:lpstr>
      <vt:lpstr>Motivation for multi-level caches</vt:lpstr>
      <vt:lpstr>Three Types of Cache Misses (3-C)</vt:lpstr>
      <vt:lpstr>Software Optimizations</vt:lpstr>
      <vt:lpstr>Loop Fusion</vt:lpstr>
      <vt:lpstr>Loop Interchange</vt:lpstr>
      <vt:lpstr>“Stop using linked lists”</vt:lpstr>
      <vt:lpstr>AoS vs SoA</vt:lpstr>
      <vt:lpstr>Data alignment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371</cp:revision>
  <dcterms:created xsi:type="dcterms:W3CDTF">2018-09-18T18:10:21Z</dcterms:created>
  <dcterms:modified xsi:type="dcterms:W3CDTF">2019-02-15T18:21:09Z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