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0"/>
  </p:notesMasterIdLst>
  <p:sldIdLst>
    <p:sldId id="446" r:id="rId2"/>
    <p:sldId id="449" r:id="rId3"/>
    <p:sldId id="450" r:id="rId4"/>
    <p:sldId id="475" r:id="rId5"/>
    <p:sldId id="476" r:id="rId6"/>
    <p:sldId id="477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43" r:id="rId28"/>
    <p:sldId id="44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FFFFFF"/>
    <a:srgbClr val="FFC000"/>
    <a:srgbClr val="F8BAAE"/>
    <a:srgbClr val="F8CBAD"/>
    <a:srgbClr val="FFCC99"/>
    <a:srgbClr val="EEC6F1"/>
    <a:srgbClr val="000000"/>
    <a:srgbClr val="ADE9FF"/>
    <a:srgbClr val="F9B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6433" autoAdjust="0"/>
  </p:normalViewPr>
  <p:slideViewPr>
    <p:cSldViewPr snapToGrid="0">
      <p:cViewPr varScale="1">
        <p:scale>
          <a:sx n="82" d="100"/>
          <a:sy n="82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n, Oleg" userId="37e65f59-2971-4074-92fd-420db51840ca" providerId="ADAL" clId="{6157D1F5-E15C-4631-BDEB-112B97C83779}"/>
    <pc:docChg chg="modSld sldOrd modMainMaster">
      <pc:chgData name="Ladin, Oleg" userId="37e65f59-2971-4074-92fd-420db51840ca" providerId="ADAL" clId="{6157D1F5-E15C-4631-BDEB-112B97C83779}" dt="2021-11-20T14:45:26.586" v="36" actId="1076"/>
      <pc:docMkLst>
        <pc:docMk/>
      </pc:docMkLst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1998624898" sldId="443"/>
        </pc:sldMkLst>
      </pc:sldChg>
      <pc:sldChg chg="modSp mod modTransition">
        <pc:chgData name="Ladin, Oleg" userId="37e65f59-2971-4074-92fd-420db51840ca" providerId="ADAL" clId="{6157D1F5-E15C-4631-BDEB-112B97C83779}" dt="2021-11-20T14:38:41.320" v="20"/>
        <pc:sldMkLst>
          <pc:docMk/>
          <pc:sldMk cId="2554398429" sldId="446"/>
        </pc:sldMkLst>
        <pc:spChg chg="mod">
          <ac:chgData name="Ladin, Oleg" userId="37e65f59-2971-4074-92fd-420db51840ca" providerId="ADAL" clId="{6157D1F5-E15C-4631-BDEB-112B97C83779}" dt="2021-11-20T14:16:10.555" v="4" actId="20577"/>
          <ac:spMkLst>
            <pc:docMk/>
            <pc:sldMk cId="2554398429" sldId="446"/>
            <ac:spMk id="3" creationId="{00000000-0000-0000-0000-000000000000}"/>
          </ac:spMkLst>
        </pc:spChg>
      </pc:sldChg>
      <pc:sldChg chg="ord modTransition">
        <pc:chgData name="Ladin, Oleg" userId="37e65f59-2971-4074-92fd-420db51840ca" providerId="ADAL" clId="{6157D1F5-E15C-4631-BDEB-112B97C83779}" dt="2021-11-20T14:38:41.320" v="20"/>
        <pc:sldMkLst>
          <pc:docMk/>
          <pc:sldMk cId="1057103028" sldId="447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2098820707" sldId="449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3167075226" sldId="450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1968910901" sldId="454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25482652" sldId="455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2280370308" sldId="456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3111738024" sldId="457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977446259" sldId="458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3918146196" sldId="459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327701445" sldId="460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4251596096" sldId="461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1833163452" sldId="462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732983295" sldId="463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2933422855" sldId="464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2350065660" sldId="465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433263334" sldId="466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1276740881" sldId="467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2802516423" sldId="468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3195183456" sldId="469"/>
        </pc:sldMkLst>
      </pc:sldChg>
      <pc:sldChg chg="addSp modSp mod modTransition">
        <pc:chgData name="Ladin, Oleg" userId="37e65f59-2971-4074-92fd-420db51840ca" providerId="ADAL" clId="{6157D1F5-E15C-4631-BDEB-112B97C83779}" dt="2021-11-20T14:45:26.586" v="36" actId="1076"/>
        <pc:sldMkLst>
          <pc:docMk/>
          <pc:sldMk cId="2630510077" sldId="470"/>
        </pc:sldMkLst>
        <pc:spChg chg="mod">
          <ac:chgData name="Ladin, Oleg" userId="37e65f59-2971-4074-92fd-420db51840ca" providerId="ADAL" clId="{6157D1F5-E15C-4631-BDEB-112B97C83779}" dt="2021-11-20T14:44:50.818" v="29" actId="1076"/>
          <ac:spMkLst>
            <pc:docMk/>
            <pc:sldMk cId="2630510077" sldId="470"/>
            <ac:spMk id="2" creationId="{00000000-0000-0000-0000-000000000000}"/>
          </ac:spMkLst>
        </pc:spChg>
        <pc:picChg chg="add mod">
          <ac:chgData name="Ladin, Oleg" userId="37e65f59-2971-4074-92fd-420db51840ca" providerId="ADAL" clId="{6157D1F5-E15C-4631-BDEB-112B97C83779}" dt="2021-11-20T14:45:26.586" v="36" actId="1076"/>
          <ac:picMkLst>
            <pc:docMk/>
            <pc:sldMk cId="2630510077" sldId="470"/>
            <ac:picMk id="5" creationId="{BF1A55CA-850E-4AE4-99C1-ABCB76B0CF2F}"/>
          </ac:picMkLst>
        </pc:picChg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3224615325" sldId="471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2826242370" sldId="472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809635892" sldId="473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609394696" sldId="475"/>
        </pc:sldMkLst>
      </pc:sldChg>
      <pc:sldChg chg="modTransition">
        <pc:chgData name="Ladin, Oleg" userId="37e65f59-2971-4074-92fd-420db51840ca" providerId="ADAL" clId="{6157D1F5-E15C-4631-BDEB-112B97C83779}" dt="2021-11-20T14:38:41.320" v="20"/>
        <pc:sldMkLst>
          <pc:docMk/>
          <pc:sldMk cId="2415398741" sldId="476"/>
        </pc:sldMkLst>
      </pc:sldChg>
      <pc:sldChg chg="modSp modTransition">
        <pc:chgData name="Ladin, Oleg" userId="37e65f59-2971-4074-92fd-420db51840ca" providerId="ADAL" clId="{6157D1F5-E15C-4631-BDEB-112B97C83779}" dt="2021-11-20T14:38:41.320" v="20"/>
        <pc:sldMkLst>
          <pc:docMk/>
          <pc:sldMk cId="2846638600" sldId="477"/>
        </pc:sldMkLst>
        <pc:spChg chg="mod">
          <ac:chgData name="Ladin, Oleg" userId="37e65f59-2971-4074-92fd-420db51840ca" providerId="ADAL" clId="{6157D1F5-E15C-4631-BDEB-112B97C83779}" dt="2021-11-20T14:17:10.258" v="5" actId="20577"/>
          <ac:spMkLst>
            <pc:docMk/>
            <pc:sldMk cId="2846638600" sldId="477"/>
            <ac:spMk id="311" creationId="{590B2630-943F-43BE-969B-DE6AB77127FB}"/>
          </ac:spMkLst>
        </pc:spChg>
      </pc:sldChg>
      <pc:sldMasterChg chg="modTransition modSldLayout">
        <pc:chgData name="Ladin, Oleg" userId="37e65f59-2971-4074-92fd-420db51840ca" providerId="ADAL" clId="{6157D1F5-E15C-4631-BDEB-112B97C83779}" dt="2021-11-20T14:38:41.320" v="20"/>
        <pc:sldMasterMkLst>
          <pc:docMk/>
          <pc:sldMasterMk cId="1885823426" sldId="2147483677"/>
        </pc:sldMasterMkLst>
        <pc:sldLayoutChg chg="modTransition">
          <pc:chgData name="Ladin, Oleg" userId="37e65f59-2971-4074-92fd-420db51840ca" providerId="ADAL" clId="{6157D1F5-E15C-4631-BDEB-112B97C83779}" dt="2021-11-20T14:38:41.320" v="20"/>
          <pc:sldLayoutMkLst>
            <pc:docMk/>
            <pc:sldMasterMk cId="1885823426" sldId="2147483677"/>
            <pc:sldLayoutMk cId="1990644370" sldId="2147483678"/>
          </pc:sldLayoutMkLst>
        </pc:sldLayoutChg>
        <pc:sldLayoutChg chg="modTransition">
          <pc:chgData name="Ladin, Oleg" userId="37e65f59-2971-4074-92fd-420db51840ca" providerId="ADAL" clId="{6157D1F5-E15C-4631-BDEB-112B97C83779}" dt="2021-11-20T14:38:41.320" v="20"/>
          <pc:sldLayoutMkLst>
            <pc:docMk/>
            <pc:sldMasterMk cId="1885823426" sldId="2147483677"/>
            <pc:sldLayoutMk cId="3435392691" sldId="2147483679"/>
          </pc:sldLayoutMkLst>
        </pc:sldLayoutChg>
        <pc:sldLayoutChg chg="modTransition">
          <pc:chgData name="Ladin, Oleg" userId="37e65f59-2971-4074-92fd-420db51840ca" providerId="ADAL" clId="{6157D1F5-E15C-4631-BDEB-112B97C83779}" dt="2021-11-20T14:38:41.320" v="20"/>
          <pc:sldLayoutMkLst>
            <pc:docMk/>
            <pc:sldMasterMk cId="1885823426" sldId="2147483677"/>
            <pc:sldLayoutMk cId="86537823" sldId="2147483680"/>
          </pc:sldLayoutMkLst>
        </pc:sldLayoutChg>
        <pc:sldLayoutChg chg="modTransition">
          <pc:chgData name="Ladin, Oleg" userId="37e65f59-2971-4074-92fd-420db51840ca" providerId="ADAL" clId="{6157D1F5-E15C-4631-BDEB-112B97C83779}" dt="2021-11-20T14:38:41.320" v="20"/>
          <pc:sldLayoutMkLst>
            <pc:docMk/>
            <pc:sldMasterMk cId="1885823426" sldId="2147483677"/>
            <pc:sldLayoutMk cId="3206185215" sldId="2147483681"/>
          </pc:sldLayoutMkLst>
        </pc:sldLayoutChg>
        <pc:sldLayoutChg chg="modTransition">
          <pc:chgData name="Ladin, Oleg" userId="37e65f59-2971-4074-92fd-420db51840ca" providerId="ADAL" clId="{6157D1F5-E15C-4631-BDEB-112B97C83779}" dt="2021-11-20T14:38:41.320" v="20"/>
          <pc:sldLayoutMkLst>
            <pc:docMk/>
            <pc:sldMasterMk cId="1885823426" sldId="2147483677"/>
            <pc:sldLayoutMk cId="1098143151" sldId="2147483682"/>
          </pc:sldLayoutMkLst>
        </pc:sldLayoutChg>
        <pc:sldLayoutChg chg="modTransition">
          <pc:chgData name="Ladin, Oleg" userId="37e65f59-2971-4074-92fd-420db51840ca" providerId="ADAL" clId="{6157D1F5-E15C-4631-BDEB-112B97C83779}" dt="2021-11-20T14:38:41.320" v="20"/>
          <pc:sldLayoutMkLst>
            <pc:docMk/>
            <pc:sldMasterMk cId="1885823426" sldId="2147483677"/>
            <pc:sldLayoutMk cId="3781014645" sldId="2147483683"/>
          </pc:sldLayoutMkLst>
        </pc:sldLayoutChg>
        <pc:sldLayoutChg chg="modTransition">
          <pc:chgData name="Ladin, Oleg" userId="37e65f59-2971-4074-92fd-420db51840ca" providerId="ADAL" clId="{6157D1F5-E15C-4631-BDEB-112B97C83779}" dt="2021-11-20T14:38:41.320" v="20"/>
          <pc:sldLayoutMkLst>
            <pc:docMk/>
            <pc:sldMasterMk cId="1885823426" sldId="2147483677"/>
            <pc:sldLayoutMk cId="888322118" sldId="2147483684"/>
          </pc:sldLayoutMkLst>
        </pc:sldLayoutChg>
        <pc:sldLayoutChg chg="modTransition">
          <pc:chgData name="Ladin, Oleg" userId="37e65f59-2971-4074-92fd-420db51840ca" providerId="ADAL" clId="{6157D1F5-E15C-4631-BDEB-112B97C83779}" dt="2021-11-20T14:38:41.320" v="20"/>
          <pc:sldLayoutMkLst>
            <pc:docMk/>
            <pc:sldMasterMk cId="1885823426" sldId="2147483677"/>
            <pc:sldLayoutMk cId="3919657608" sldId="2147483685"/>
          </pc:sldLayoutMkLst>
        </pc:sldLayoutChg>
        <pc:sldLayoutChg chg="modTransition">
          <pc:chgData name="Ladin, Oleg" userId="37e65f59-2971-4074-92fd-420db51840ca" providerId="ADAL" clId="{6157D1F5-E15C-4631-BDEB-112B97C83779}" dt="2021-11-20T14:38:41.320" v="20"/>
          <pc:sldLayoutMkLst>
            <pc:docMk/>
            <pc:sldMasterMk cId="1885823426" sldId="2147483677"/>
            <pc:sldLayoutMk cId="2724170046" sldId="2147483686"/>
          </pc:sldLayoutMkLst>
        </pc:sldLayoutChg>
        <pc:sldLayoutChg chg="modTransition">
          <pc:chgData name="Ladin, Oleg" userId="37e65f59-2971-4074-92fd-420db51840ca" providerId="ADAL" clId="{6157D1F5-E15C-4631-BDEB-112B97C83779}" dt="2021-11-20T14:38:41.320" v="20"/>
          <pc:sldLayoutMkLst>
            <pc:docMk/>
            <pc:sldMasterMk cId="1885823426" sldId="2147483677"/>
            <pc:sldLayoutMk cId="880878573" sldId="2147483687"/>
          </pc:sldLayoutMkLst>
        </pc:sldLayoutChg>
        <pc:sldLayoutChg chg="modTransition">
          <pc:chgData name="Ladin, Oleg" userId="37e65f59-2971-4074-92fd-420db51840ca" providerId="ADAL" clId="{6157D1F5-E15C-4631-BDEB-112B97C83779}" dt="2021-11-20T14:38:41.320" v="20"/>
          <pc:sldLayoutMkLst>
            <pc:docMk/>
            <pc:sldMasterMk cId="1885823426" sldId="2147483677"/>
            <pc:sldLayoutMk cId="1912204971" sldId="2147483688"/>
          </pc:sldLayoutMkLst>
        </pc:sldLayoutChg>
        <pc:sldLayoutChg chg="modTransition">
          <pc:chgData name="Ladin, Oleg" userId="37e65f59-2971-4074-92fd-420db51840ca" providerId="ADAL" clId="{6157D1F5-E15C-4631-BDEB-112B97C83779}" dt="2021-11-20T14:38:41.320" v="20"/>
          <pc:sldLayoutMkLst>
            <pc:docMk/>
            <pc:sldMasterMk cId="1885823426" sldId="2147483677"/>
            <pc:sldLayoutMk cId="139946601" sldId="2147483690"/>
          </pc:sldLayoutMkLst>
        </pc:sldLayoutChg>
        <pc:sldLayoutChg chg="modTransition">
          <pc:chgData name="Ladin, Oleg" userId="37e65f59-2971-4074-92fd-420db51840ca" providerId="ADAL" clId="{6157D1F5-E15C-4631-BDEB-112B97C83779}" dt="2021-11-20T14:38:41.320" v="20"/>
          <pc:sldLayoutMkLst>
            <pc:docMk/>
            <pc:sldMasterMk cId="1885823426" sldId="2147483677"/>
            <pc:sldLayoutMk cId="1000672872" sldId="2147483691"/>
          </pc:sldLayoutMkLst>
        </pc:sldLayoutChg>
      </pc:sldMasterChg>
    </pc:docChg>
  </pc:docChgLst>
  <pc:docChgLst>
    <pc:chgData name="Ladin, Oleg" userId="37e65f59-2971-4074-92fd-420db51840ca" providerId="ADAL" clId="{018B1258-7B8B-4F68-BE84-2CDC107DDF54}"/>
    <pc:docChg chg="modSld">
      <pc:chgData name="Ladin, Oleg" userId="37e65f59-2971-4074-92fd-420db51840ca" providerId="ADAL" clId="{018B1258-7B8B-4F68-BE84-2CDC107DDF54}" dt="2020-11-08T21:24:51.398" v="12"/>
      <pc:docMkLst>
        <pc:docMk/>
      </pc:docMkLst>
      <pc:sldChg chg="modSp">
        <pc:chgData name="Ladin, Oleg" userId="37e65f59-2971-4074-92fd-420db51840ca" providerId="ADAL" clId="{018B1258-7B8B-4F68-BE84-2CDC107DDF54}" dt="2020-11-08T19:38:43.646" v="8" actId="20577"/>
        <pc:sldMkLst>
          <pc:docMk/>
          <pc:sldMk cId="2554398429" sldId="446"/>
        </pc:sldMkLst>
        <pc:spChg chg="mod">
          <ac:chgData name="Ladin, Oleg" userId="37e65f59-2971-4074-92fd-420db51840ca" providerId="ADAL" clId="{018B1258-7B8B-4F68-BE84-2CDC107DDF54}" dt="2020-11-08T19:38:43.646" v="8" actId="20577"/>
          <ac:spMkLst>
            <pc:docMk/>
            <pc:sldMk cId="2554398429" sldId="446"/>
            <ac:spMk id="3" creationId="{00000000-0000-0000-0000-000000000000}"/>
          </ac:spMkLst>
        </pc:spChg>
      </pc:sldChg>
      <pc:sldChg chg="modTransition">
        <pc:chgData name="Ladin, Oleg" userId="37e65f59-2971-4074-92fd-420db51840ca" providerId="ADAL" clId="{018B1258-7B8B-4F68-BE84-2CDC107DDF54}" dt="2020-11-08T21:24:51.398" v="12"/>
        <pc:sldMkLst>
          <pc:docMk/>
          <pc:sldMk cId="1057103028" sldId="447"/>
        </pc:sldMkLst>
      </pc:sldChg>
      <pc:sldChg chg="modSp">
        <pc:chgData name="Ladin, Oleg" userId="37e65f59-2971-4074-92fd-420db51840ca" providerId="ADAL" clId="{018B1258-7B8B-4F68-BE84-2CDC107DDF54}" dt="2020-11-08T21:24:13.598" v="11" actId="20577"/>
        <pc:sldMkLst>
          <pc:docMk/>
          <pc:sldMk cId="2350065660" sldId="465"/>
        </pc:sldMkLst>
        <pc:spChg chg="mod">
          <ac:chgData name="Ladin, Oleg" userId="37e65f59-2971-4074-92fd-420db51840ca" providerId="ADAL" clId="{018B1258-7B8B-4F68-BE84-2CDC107DDF54}" dt="2020-11-08T21:24:13.598" v="11" actId="20577"/>
          <ac:spMkLst>
            <pc:docMk/>
            <pc:sldMk cId="2350065660" sldId="465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35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4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1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98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3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73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73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74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</p:sldLayoutIdLst>
  <p:transition spd="slow"/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urse.cs.technion.ac.il/234267/Winter2012-2013/en/ho_Lecture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course.cs.technion.ac.il/234267/Winter2012-2013/ho/WCFiles/L2_pipeline_2012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Control Hazards. Branch Prediction</a:t>
            </a:r>
            <a:endParaRPr lang="ru-R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latin typeface="+mj-lt"/>
              </a:rPr>
              <a:t>Oleg Ladin</a:t>
            </a:r>
          </a:p>
          <a:p>
            <a:r>
              <a:rPr lang="en-US" i="1" dirty="0">
                <a:latin typeface="+mj-lt"/>
              </a:rPr>
              <a:t>22 November 2021</a:t>
            </a:r>
            <a:endParaRPr lang="ru-RU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9842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3: Delayed Branches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3"/>
              <p:cNvSpPr/>
              <p:nvPr/>
            </p:nvSpPr>
            <p:spPr>
              <a:xfrm>
                <a:off x="838199" y="1825625"/>
                <a:ext cx="9839325" cy="2697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ts val="12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Unfortunately, filling 1 delay slot is easy, 2 is hard, 3 is harder …</a:t>
                </a: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Assuming we can effectively fill d% of the delayed slots</a:t>
                </a:r>
              </a:p>
              <a:p>
                <a:pPr lvl="1" fontAlgn="base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600" dirty="0">
                  <a:solidFill>
                    <a:srgbClr val="061922"/>
                  </a:solidFill>
                  <a:cs typeface="Arial" charset="0"/>
                </a:endParaRP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For example, for d=0.6, we get CPI</a:t>
                </a:r>
                <a:r>
                  <a:rPr lang="en-US" sz="1050" dirty="0">
                    <a:solidFill>
                      <a:srgbClr val="061922"/>
                    </a:solidFill>
                    <a:cs typeface="Arial" charset="0"/>
                  </a:rPr>
                  <a:t> </a:t>
                </a:r>
                <a:r>
                  <a:rPr lang="en-US" sz="1200" dirty="0">
                    <a:solidFill>
                      <a:srgbClr val="061922"/>
                    </a:solidFill>
                    <a:cs typeface="Arial" charset="0"/>
                  </a:rPr>
                  <a:t>real </a:t>
                </a: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= 1.2 (IPC = 0.83%)</a:t>
                </a:r>
              </a:p>
              <a:p>
                <a:pPr marL="342900" indent="-342900" fontAlgn="base">
                  <a:spcBef>
                    <a:spcPts val="18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Mixing architecture with micro-arch</a:t>
                </a: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New generations requires more delay slots</a:t>
                </a: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Compatibility issues between generations –&gt; RISC-V has no delayed branches</a:t>
                </a:r>
              </a:p>
            </p:txBody>
          </p:sp>
        </mc:Choice>
        <mc:Fallback xmlns="">
          <p:sp>
            <p:nvSpPr>
              <p:cNvPr id="7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9839325" cy="2697918"/>
              </a:xfrm>
              <a:prstGeom prst="rect">
                <a:avLst/>
              </a:prstGeom>
              <a:blipFill rotWithShape="0">
                <a:blip r:embed="rId2"/>
                <a:stretch>
                  <a:fillRect l="-557" t="-1129" b="-2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4600" y="4690983"/>
            <a:ext cx="7162800" cy="1497925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FDB813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Still far from the ideal and mixing Arch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almost always not the best decision.</a:t>
            </a: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we do something even better?</a:t>
            </a:r>
          </a:p>
        </p:txBody>
      </p:sp>
    </p:spTree>
    <p:extLst>
      <p:ext uri="{BB962C8B-B14F-4D97-AF65-F5344CB8AC3E}">
        <p14:creationId xmlns:p14="http://schemas.microsoft.com/office/powerpoint/2010/main" val="31117380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Decision 4: Dynamic prediction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29"/>
          <p:cNvSpPr/>
          <p:nvPr/>
        </p:nvSpPr>
        <p:spPr>
          <a:xfrm>
            <a:off x="838200" y="1825625"/>
            <a:ext cx="95059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Dynamic branch prediction approach: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As soon as branch is fetched (at IF stage) change the PC to the predicted path.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Switch to the right path after the branch execution if the prediction was wrong.</a:t>
            </a:r>
          </a:p>
          <a:p>
            <a:pPr marL="285750" indent="-285750" fontAlgn="base">
              <a:spcBef>
                <a:spcPts val="18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It required complex hardware at IF stage that will predicts: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Whether the instruction is a branch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Branch taken or not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Taken branch target</a:t>
            </a:r>
          </a:p>
        </p:txBody>
      </p:sp>
      <p:sp>
        <p:nvSpPr>
          <p:cNvPr id="8" name="Прямоугольник 31"/>
          <p:cNvSpPr/>
          <p:nvPr/>
        </p:nvSpPr>
        <p:spPr>
          <a:xfrm>
            <a:off x="851452" y="4589191"/>
            <a:ext cx="495879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Structure performs such function is called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Branch Target Buffer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(BTB)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In fact, it is organized exactly as a cache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3020584"/>
            <a:ext cx="4267464" cy="31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462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321"/>
            <a:ext cx="10515600" cy="704784"/>
          </a:xfrm>
        </p:spPr>
        <p:txBody>
          <a:bodyPr>
            <a:normAutofit/>
          </a:bodyPr>
          <a:lstStyle/>
          <a:p>
            <a:r>
              <a:rPr lang="en-US" dirty="0"/>
              <a:t>Using The BTB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943100" y="4191468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8" name="Группа 59"/>
          <p:cNvGrpSpPr/>
          <p:nvPr/>
        </p:nvGrpSpPr>
        <p:grpSpPr>
          <a:xfrm>
            <a:off x="1943100" y="838668"/>
            <a:ext cx="8229600" cy="409575"/>
            <a:chOff x="457200" y="914400"/>
            <a:chExt cx="8229600" cy="40957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457200" y="1066800"/>
              <a:ext cx="8229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219200" y="914400"/>
              <a:ext cx="67056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moves to next instruction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6705600" y="3124668"/>
            <a:ext cx="1609725" cy="766763"/>
            <a:chOff x="3546" y="1869"/>
            <a:chExt cx="1014" cy="483"/>
          </a:xfrm>
        </p:grpSpPr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3546" y="1869"/>
              <a:ext cx="1014" cy="483"/>
              <a:chOff x="3546" y="1869"/>
              <a:chExt cx="734" cy="504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365 w 734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4"/>
                  <a:gd name="T22" fmla="*/ 0 h 504"/>
                  <a:gd name="T23" fmla="*/ 734 w 734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  <a:lnTo>
                      <a:pt x="365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6192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4"/>
                  <a:gd name="T19" fmla="*/ 0 h 504"/>
                  <a:gd name="T20" fmla="*/ 734 w 734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3600" y="2000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 taken ?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6" name="Группа 64"/>
          <p:cNvGrpSpPr/>
          <p:nvPr/>
        </p:nvGrpSpPr>
        <p:grpSpPr>
          <a:xfrm>
            <a:off x="7724775" y="2222968"/>
            <a:ext cx="1609725" cy="982663"/>
            <a:chOff x="6238875" y="2298700"/>
            <a:chExt cx="1609725" cy="982663"/>
          </a:xfrm>
        </p:grpSpPr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6238875" y="2514600"/>
              <a:ext cx="1609725" cy="766763"/>
              <a:chOff x="3546" y="1869"/>
              <a:chExt cx="1014" cy="483"/>
            </a:xfrm>
          </p:grpSpPr>
          <p:grpSp>
            <p:nvGrpSpPr>
              <p:cNvPr id="19" name="Group 10"/>
              <p:cNvGrpSpPr>
                <a:grpSpLocks/>
              </p:cNvGrpSpPr>
              <p:nvPr/>
            </p:nvGrpSpPr>
            <p:grpSpPr bwMode="auto">
              <a:xfrm>
                <a:off x="3546" y="1869"/>
                <a:ext cx="1014" cy="483"/>
                <a:chOff x="3546" y="1869"/>
                <a:chExt cx="734" cy="504"/>
              </a:xfrm>
            </p:grpSpPr>
            <p:sp>
              <p:nvSpPr>
                <p:cNvPr id="21" name="Freeform 20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3600" y="2000"/>
                <a:ext cx="9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BTB Hit ?</a:t>
                </a: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7048500" y="2298700"/>
              <a:ext cx="0" cy="2286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7505700" y="2819868"/>
            <a:ext cx="0" cy="30480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7505700" y="2819868"/>
            <a:ext cx="228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8648700" y="3505668"/>
            <a:ext cx="0" cy="45720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8332788" y="3505668"/>
            <a:ext cx="315912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27" name="Группа 61"/>
          <p:cNvGrpSpPr/>
          <p:nvPr/>
        </p:nvGrpSpPr>
        <p:grpSpPr>
          <a:xfrm>
            <a:off x="2400300" y="1219668"/>
            <a:ext cx="2667000" cy="1019175"/>
            <a:chOff x="914400" y="1295400"/>
            <a:chExt cx="2667000" cy="1019175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9144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Mem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gets PC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and fetches new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286000" y="1295400"/>
              <a:ext cx="0" cy="3048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0" name="Группа 63"/>
          <p:cNvGrpSpPr/>
          <p:nvPr/>
        </p:nvGrpSpPr>
        <p:grpSpPr>
          <a:xfrm>
            <a:off x="7200900" y="1219668"/>
            <a:ext cx="2667000" cy="1019175"/>
            <a:chOff x="5715000" y="1295400"/>
            <a:chExt cx="2667000" cy="1019175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7150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BTB gets PC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and looks it up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010400" y="1295400"/>
              <a:ext cx="0" cy="3048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3" name="Группа 62"/>
          <p:cNvGrpSpPr/>
          <p:nvPr/>
        </p:nvGrpSpPr>
        <p:grpSpPr>
          <a:xfrm>
            <a:off x="2628900" y="2210268"/>
            <a:ext cx="2209800" cy="2286000"/>
            <a:chOff x="1143000" y="2286000"/>
            <a:chExt cx="2209800" cy="2286000"/>
          </a:xfrm>
        </p:grpSpPr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1143000" y="38576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new inst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286000" y="2286000"/>
              <a:ext cx="0" cy="16002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6" name="Группа 60"/>
          <p:cNvGrpSpPr/>
          <p:nvPr/>
        </p:nvGrpSpPr>
        <p:grpSpPr>
          <a:xfrm>
            <a:off x="1847850" y="991068"/>
            <a:ext cx="381000" cy="3200400"/>
            <a:chOff x="361950" y="1066800"/>
            <a:chExt cx="381000" cy="3200400"/>
          </a:xfrm>
        </p:grpSpPr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533400" y="1066800"/>
              <a:ext cx="0" cy="32004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61950" y="2441247"/>
              <a:ext cx="381000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</a:t>
              </a:r>
            </a:p>
          </p:txBody>
        </p:sp>
      </p:grp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1883569" y="5779761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0" name="Группа 67"/>
          <p:cNvGrpSpPr/>
          <p:nvPr/>
        </p:nvGrpSpPr>
        <p:grpSpPr>
          <a:xfrm>
            <a:off x="1808163" y="4191467"/>
            <a:ext cx="440531" cy="1514512"/>
            <a:chOff x="322263" y="4267200"/>
            <a:chExt cx="440531" cy="1066800"/>
          </a:xfrm>
        </p:grpSpPr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533400" y="4267200"/>
              <a:ext cx="0" cy="10668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322263" y="4643411"/>
              <a:ext cx="440531" cy="26015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ID</a:t>
              </a:r>
            </a:p>
          </p:txBody>
        </p:sp>
      </p:grp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4914900" y="5444005"/>
            <a:ext cx="1521619" cy="523220"/>
          </a:xfrm>
          <a:prstGeom prst="rect">
            <a:avLst/>
          </a:prstGeom>
          <a:solidFill>
            <a:srgbClr val="FFCC99"/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wrap="square"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IF/ID latch loaded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with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pred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inst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4" name="Группа 70"/>
          <p:cNvGrpSpPr/>
          <p:nvPr/>
        </p:nvGrpSpPr>
        <p:grpSpPr>
          <a:xfrm>
            <a:off x="7810500" y="4343868"/>
            <a:ext cx="2209800" cy="1762917"/>
            <a:chOff x="6324600" y="4419600"/>
            <a:chExt cx="2209800" cy="1762917"/>
          </a:xfrm>
        </p:grpSpPr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7619999" y="4419600"/>
              <a:ext cx="9525" cy="1033464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6324600" y="5468142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seq.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7124700" y="2502368"/>
            <a:ext cx="457200" cy="3048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yes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8" name="Группа 65"/>
          <p:cNvGrpSpPr/>
          <p:nvPr/>
        </p:nvGrpSpPr>
        <p:grpSpPr>
          <a:xfrm>
            <a:off x="8191500" y="2502368"/>
            <a:ext cx="1828800" cy="1841500"/>
            <a:chOff x="6705600" y="2578100"/>
            <a:chExt cx="1828800" cy="1841500"/>
          </a:xfrm>
        </p:grpSpPr>
        <p:sp>
          <p:nvSpPr>
            <p:cNvPr id="49" name="Line 22"/>
            <p:cNvSpPr>
              <a:spLocks noChangeShapeType="1"/>
            </p:cNvSpPr>
            <p:nvPr/>
          </p:nvSpPr>
          <p:spPr bwMode="auto">
            <a:xfrm>
              <a:off x="7848600" y="2895600"/>
              <a:ext cx="228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>
              <a:off x="8077200" y="2895600"/>
              <a:ext cx="0" cy="11430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6705600" y="4010025"/>
              <a:ext cx="1828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 PC + 4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7924800" y="2578100"/>
              <a:ext cx="3810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no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8661400" y="3277068"/>
            <a:ext cx="381000" cy="3048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no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54" name="Группа 66"/>
          <p:cNvGrpSpPr/>
          <p:nvPr/>
        </p:nvGrpSpPr>
        <p:grpSpPr>
          <a:xfrm>
            <a:off x="5295900" y="3277068"/>
            <a:ext cx="2057400" cy="1066800"/>
            <a:chOff x="3810000" y="3352800"/>
            <a:chExt cx="2057400" cy="1066800"/>
          </a:xfrm>
        </p:grpSpPr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4876800" y="3581400"/>
              <a:ext cx="0" cy="4572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 flipV="1">
              <a:off x="4876800" y="3570288"/>
              <a:ext cx="366713" cy="11112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3810000" y="4010025"/>
              <a:ext cx="2057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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pred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addr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4406900" y="3352800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yes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59" name="Группа 72"/>
          <p:cNvGrpSpPr/>
          <p:nvPr/>
        </p:nvGrpSpPr>
        <p:grpSpPr>
          <a:xfrm>
            <a:off x="2764631" y="4496269"/>
            <a:ext cx="2006600" cy="1759377"/>
            <a:chOff x="1295400" y="4031829"/>
            <a:chExt cx="2006600" cy="1759377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>
              <a:off x="2286000" y="4031829"/>
              <a:ext cx="0" cy="997372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61" name="Группа 68"/>
            <p:cNvGrpSpPr/>
            <p:nvPr/>
          </p:nvGrpSpPr>
          <p:grpSpPr>
            <a:xfrm>
              <a:off x="1295400" y="5024443"/>
              <a:ext cx="2006600" cy="766763"/>
              <a:chOff x="1295400" y="5024443"/>
              <a:chExt cx="2006600" cy="766763"/>
            </a:xfrm>
          </p:grpSpPr>
          <p:grpSp>
            <p:nvGrpSpPr>
              <p:cNvPr id="62" name="Group 43"/>
              <p:cNvGrpSpPr>
                <a:grpSpLocks/>
              </p:cNvGrpSpPr>
              <p:nvPr/>
            </p:nvGrpSpPr>
            <p:grpSpPr bwMode="auto">
              <a:xfrm>
                <a:off x="1489076" y="5024443"/>
                <a:ext cx="1609725" cy="766763"/>
                <a:chOff x="3546" y="1869"/>
                <a:chExt cx="1014" cy="483"/>
              </a:xfrm>
            </p:grpSpPr>
            <p:sp>
              <p:nvSpPr>
                <p:cNvPr id="67" name="Freeform 66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1014" cy="483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68" name="Rectangle 47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Branch ?</a:t>
                  </a:r>
                  <a:endPara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63" name="Line 52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4" name="Line 53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5" name="Line 55"/>
              <p:cNvSpPr>
                <a:spLocks noChangeShapeType="1"/>
              </p:cNvSpPr>
              <p:nvPr/>
            </p:nvSpPr>
            <p:spPr bwMode="auto">
              <a:xfrm>
                <a:off x="3302000" y="5410200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6" name="Line 56"/>
              <p:cNvSpPr>
                <a:spLocks noChangeShapeType="1"/>
              </p:cNvSpPr>
              <p:nvPr/>
            </p:nvSpPr>
            <p:spPr bwMode="auto">
              <a:xfrm>
                <a:off x="3073400" y="5410200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grpSp>
        <p:nvGrpSpPr>
          <p:cNvPr id="69" name="Группа 71"/>
          <p:cNvGrpSpPr/>
          <p:nvPr/>
        </p:nvGrpSpPr>
        <p:grpSpPr>
          <a:xfrm>
            <a:off x="1808163" y="5779760"/>
            <a:ext cx="430213" cy="545307"/>
            <a:chOff x="322263" y="5664200"/>
            <a:chExt cx="430213" cy="736600"/>
          </a:xfrm>
        </p:grpSpPr>
        <p:sp>
          <p:nvSpPr>
            <p:cNvPr id="70" name="Line 58"/>
            <p:cNvSpPr>
              <a:spLocks noChangeShapeType="1"/>
            </p:cNvSpPr>
            <p:nvPr/>
          </p:nvSpPr>
          <p:spPr bwMode="auto">
            <a:xfrm>
              <a:off x="533400" y="5664200"/>
              <a:ext cx="0" cy="7366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1" name="Text Box 59"/>
            <p:cNvSpPr txBox="1">
              <a:spLocks noChangeArrowheads="1"/>
            </p:cNvSpPr>
            <p:nvPr/>
          </p:nvSpPr>
          <p:spPr bwMode="auto">
            <a:xfrm>
              <a:off x="322263" y="5924292"/>
              <a:ext cx="430213" cy="38273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EXE</a:t>
              </a:r>
            </a:p>
          </p:txBody>
        </p:sp>
      </p:grpSp>
      <p:grpSp>
        <p:nvGrpSpPr>
          <p:cNvPr id="72" name="Группа 72"/>
          <p:cNvGrpSpPr/>
          <p:nvPr/>
        </p:nvGrpSpPr>
        <p:grpSpPr>
          <a:xfrm>
            <a:off x="5260180" y="4343868"/>
            <a:ext cx="2055020" cy="1132096"/>
            <a:chOff x="1035050" y="4201905"/>
            <a:chExt cx="2055020" cy="1132096"/>
          </a:xfrm>
        </p:grpSpPr>
        <p:sp>
          <p:nvSpPr>
            <p:cNvPr id="73" name="Line 42"/>
            <p:cNvSpPr>
              <a:spLocks noChangeShapeType="1"/>
            </p:cNvSpPr>
            <p:nvPr/>
          </p:nvSpPr>
          <p:spPr bwMode="auto">
            <a:xfrm>
              <a:off x="2061370" y="4201905"/>
              <a:ext cx="7939" cy="697468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74" name="Группа 68"/>
            <p:cNvGrpSpPr/>
            <p:nvPr/>
          </p:nvGrpSpPr>
          <p:grpSpPr>
            <a:xfrm>
              <a:off x="1035050" y="4387855"/>
              <a:ext cx="2055020" cy="946146"/>
              <a:chOff x="1035050" y="4387855"/>
              <a:chExt cx="2055020" cy="946146"/>
            </a:xfrm>
          </p:grpSpPr>
          <p:grpSp>
            <p:nvGrpSpPr>
              <p:cNvPr id="75" name="Group 43"/>
              <p:cNvGrpSpPr>
                <a:grpSpLocks/>
              </p:cNvGrpSpPr>
              <p:nvPr/>
            </p:nvGrpSpPr>
            <p:grpSpPr bwMode="auto">
              <a:xfrm>
                <a:off x="1265239" y="4387855"/>
                <a:ext cx="1609725" cy="766763"/>
                <a:chOff x="3405" y="1468"/>
                <a:chExt cx="1014" cy="483"/>
              </a:xfrm>
            </p:grpSpPr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3405" y="1468"/>
                  <a:ext cx="1014" cy="483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00AEEF">
                    <a:lumMod val="60000"/>
                    <a:lumOff val="40000"/>
                  </a:srgbClr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81" name="Rectangle 47"/>
                <p:cNvSpPr>
                  <a:spLocks noChangeArrowheads="1"/>
                </p:cNvSpPr>
                <p:nvPr/>
              </p:nvSpPr>
              <p:spPr bwMode="auto">
                <a:xfrm>
                  <a:off x="3424" y="1622"/>
                  <a:ext cx="960" cy="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Correct target?</a:t>
                  </a:r>
                  <a:endPara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76" name="Line 52"/>
              <p:cNvSpPr>
                <a:spLocks noChangeShapeType="1"/>
              </p:cNvSpPr>
              <p:nvPr/>
            </p:nvSpPr>
            <p:spPr bwMode="auto">
              <a:xfrm flipH="1">
                <a:off x="1035050" y="4768268"/>
                <a:ext cx="1588" cy="565733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7" name="Line 53"/>
              <p:cNvSpPr>
                <a:spLocks noChangeShapeType="1"/>
              </p:cNvSpPr>
              <p:nvPr/>
            </p:nvSpPr>
            <p:spPr bwMode="auto">
              <a:xfrm>
                <a:off x="1036639" y="4768268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8" name="Line 55"/>
              <p:cNvSpPr>
                <a:spLocks noChangeShapeType="1"/>
              </p:cNvSpPr>
              <p:nvPr/>
            </p:nvSpPr>
            <p:spPr bwMode="auto">
              <a:xfrm>
                <a:off x="3090070" y="4757742"/>
                <a:ext cx="0" cy="544299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9" name="Line 56"/>
              <p:cNvSpPr>
                <a:spLocks noChangeShapeType="1"/>
              </p:cNvSpPr>
              <p:nvPr/>
            </p:nvSpPr>
            <p:spPr bwMode="auto">
              <a:xfrm>
                <a:off x="2861470" y="4771236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82" name="Text Box 21"/>
          <p:cNvSpPr txBox="1">
            <a:spLocks noChangeArrowheads="1"/>
          </p:cNvSpPr>
          <p:nvPr/>
        </p:nvSpPr>
        <p:spPr bwMode="auto">
          <a:xfrm>
            <a:off x="6476208" y="5447023"/>
            <a:ext cx="1281112" cy="523220"/>
          </a:xfrm>
          <a:prstGeom prst="rect">
            <a:avLst/>
          </a:prstGeom>
          <a:solidFill>
            <a:srgbClr val="00AEEF">
              <a:lumMod val="60000"/>
              <a:lumOff val="40000"/>
            </a:srgbClr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wrap="square"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Flush pipe &amp;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update PC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83" name="Группа 59"/>
          <p:cNvGrpSpPr/>
          <p:nvPr/>
        </p:nvGrpSpPr>
        <p:grpSpPr>
          <a:xfrm>
            <a:off x="6476208" y="5973259"/>
            <a:ext cx="1291429" cy="748215"/>
            <a:chOff x="1180924" y="9876630"/>
            <a:chExt cx="1291429" cy="871383"/>
          </a:xfrm>
        </p:grpSpPr>
        <p:sp>
          <p:nvSpPr>
            <p:cNvPr id="84" name="Text Box 33"/>
            <p:cNvSpPr txBox="1">
              <a:spLocks noChangeArrowheads="1"/>
            </p:cNvSpPr>
            <p:nvPr/>
          </p:nvSpPr>
          <p:spPr bwMode="auto">
            <a:xfrm>
              <a:off x="1180924" y="10286348"/>
              <a:ext cx="1291429" cy="461665"/>
            </a:xfrm>
            <a:prstGeom prst="rect">
              <a:avLst/>
            </a:prstGeom>
            <a:solidFill>
              <a:srgbClr val="00AEEF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wrap="square"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correct 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 flipH="1">
              <a:off x="1829414" y="9876630"/>
              <a:ext cx="0" cy="409718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1461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 animBg="1"/>
      <p:bldP spid="26" grpId="0" animBg="1"/>
      <p:bldP spid="39" grpId="0" animBg="1"/>
      <p:bldP spid="43" grpId="0" animBg="1"/>
      <p:bldP spid="47" grpId="0" animBg="1"/>
      <p:bldP spid="53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5" name="Line 8"/>
          <p:cNvSpPr>
            <a:spLocks noChangeShapeType="1"/>
          </p:cNvSpPr>
          <p:nvPr/>
        </p:nvSpPr>
        <p:spPr bwMode="auto">
          <a:xfrm>
            <a:off x="1771650" y="3340099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36" name="Группа 54"/>
          <p:cNvGrpSpPr/>
          <p:nvPr/>
        </p:nvGrpSpPr>
        <p:grpSpPr>
          <a:xfrm>
            <a:off x="1470422" y="3340099"/>
            <a:ext cx="8530828" cy="1981200"/>
            <a:chOff x="155972" y="3200400"/>
            <a:chExt cx="8530828" cy="1981200"/>
          </a:xfrm>
        </p:grpSpPr>
        <p:sp>
          <p:nvSpPr>
            <p:cNvPr id="137" name="Line 7"/>
            <p:cNvSpPr>
              <a:spLocks noChangeShapeType="1"/>
            </p:cNvSpPr>
            <p:nvPr/>
          </p:nvSpPr>
          <p:spPr bwMode="auto">
            <a:xfrm>
              <a:off x="533400" y="3200400"/>
              <a:ext cx="0" cy="19812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8" name="Line 9"/>
            <p:cNvSpPr>
              <a:spLocks noChangeShapeType="1"/>
            </p:cNvSpPr>
            <p:nvPr/>
          </p:nvSpPr>
          <p:spPr bwMode="auto">
            <a:xfrm>
              <a:off x="457200" y="5181600"/>
              <a:ext cx="8229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9" name="Text Box 11"/>
            <p:cNvSpPr txBox="1">
              <a:spLocks noChangeArrowheads="1"/>
            </p:cNvSpPr>
            <p:nvPr/>
          </p:nvSpPr>
          <p:spPr bwMode="auto">
            <a:xfrm>
              <a:off x="155972" y="3974067"/>
              <a:ext cx="754856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MEM</a:t>
              </a:r>
            </a:p>
          </p:txBody>
        </p:sp>
      </p:grpSp>
      <p:sp>
        <p:nvSpPr>
          <p:cNvPr id="140" name="Line 12"/>
          <p:cNvSpPr>
            <a:spLocks noChangeShapeType="1"/>
          </p:cNvSpPr>
          <p:nvPr/>
        </p:nvSpPr>
        <p:spPr bwMode="auto">
          <a:xfrm>
            <a:off x="1771650" y="6464299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41" name="Группа 58"/>
          <p:cNvGrpSpPr/>
          <p:nvPr/>
        </p:nvGrpSpPr>
        <p:grpSpPr>
          <a:xfrm>
            <a:off x="1550194" y="5321299"/>
            <a:ext cx="595312" cy="1143000"/>
            <a:chOff x="235744" y="5181600"/>
            <a:chExt cx="595312" cy="1143000"/>
          </a:xfrm>
        </p:grpSpPr>
        <p:sp>
          <p:nvSpPr>
            <p:cNvPr id="142" name="Line 13"/>
            <p:cNvSpPr>
              <a:spLocks noChangeShapeType="1"/>
            </p:cNvSpPr>
            <p:nvPr/>
          </p:nvSpPr>
          <p:spPr bwMode="auto">
            <a:xfrm>
              <a:off x="533400" y="5181600"/>
              <a:ext cx="0" cy="11430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3" name="Text Box 14"/>
            <p:cNvSpPr txBox="1">
              <a:spLocks noChangeArrowheads="1"/>
            </p:cNvSpPr>
            <p:nvPr/>
          </p:nvSpPr>
          <p:spPr bwMode="auto">
            <a:xfrm>
              <a:off x="235744" y="5534025"/>
              <a:ext cx="595312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WB</a:t>
              </a:r>
            </a:p>
          </p:txBody>
        </p:sp>
      </p:grpSp>
      <p:grpSp>
        <p:nvGrpSpPr>
          <p:cNvPr id="144" name="Группа 56"/>
          <p:cNvGrpSpPr/>
          <p:nvPr/>
        </p:nvGrpSpPr>
        <p:grpSpPr>
          <a:xfrm>
            <a:off x="5124450" y="3944937"/>
            <a:ext cx="1905000" cy="1681162"/>
            <a:chOff x="3810000" y="3805238"/>
            <a:chExt cx="1905000" cy="1681162"/>
          </a:xfrm>
        </p:grpSpPr>
        <p:sp>
          <p:nvSpPr>
            <p:cNvPr id="145" name="Text Box 21"/>
            <p:cNvSpPr txBox="1">
              <a:spLocks noChangeArrowheads="1"/>
            </p:cNvSpPr>
            <p:nvPr/>
          </p:nvSpPr>
          <p:spPr bwMode="auto">
            <a:xfrm>
              <a:off x="3810000" y="4772025"/>
              <a:ext cx="1905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Flush pipe &amp;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update PC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6" name="Line 30"/>
            <p:cNvSpPr>
              <a:spLocks noChangeShapeType="1"/>
            </p:cNvSpPr>
            <p:nvPr/>
          </p:nvSpPr>
          <p:spPr bwMode="auto">
            <a:xfrm>
              <a:off x="4724400" y="4110038"/>
              <a:ext cx="0" cy="690562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7" name="Line 31"/>
            <p:cNvSpPr>
              <a:spLocks noChangeShapeType="1"/>
            </p:cNvSpPr>
            <p:nvPr/>
          </p:nvSpPr>
          <p:spPr bwMode="auto">
            <a:xfrm>
              <a:off x="4521200" y="4110038"/>
              <a:ext cx="228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8" name="Text Box 32"/>
            <p:cNvSpPr txBox="1">
              <a:spLocks noChangeArrowheads="1"/>
            </p:cNvSpPr>
            <p:nvPr/>
          </p:nvSpPr>
          <p:spPr bwMode="auto">
            <a:xfrm>
              <a:off x="4724400" y="3805238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no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49" name="Группа 59"/>
          <p:cNvGrpSpPr/>
          <p:nvPr/>
        </p:nvGrpSpPr>
        <p:grpSpPr>
          <a:xfrm>
            <a:off x="4972050" y="5626099"/>
            <a:ext cx="2209800" cy="1095375"/>
            <a:chOff x="3657600" y="5486400"/>
            <a:chExt cx="2209800" cy="1095375"/>
          </a:xfrm>
        </p:grpSpPr>
        <p:sp>
          <p:nvSpPr>
            <p:cNvPr id="150" name="Text Box 33"/>
            <p:cNvSpPr txBox="1">
              <a:spLocks noChangeArrowheads="1"/>
            </p:cNvSpPr>
            <p:nvPr/>
          </p:nvSpPr>
          <p:spPr bwMode="auto">
            <a:xfrm>
              <a:off x="3657600" y="5867400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correct inst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1" name="Line 34"/>
            <p:cNvSpPr>
              <a:spLocks noChangeShapeType="1"/>
            </p:cNvSpPr>
            <p:nvPr/>
          </p:nvSpPr>
          <p:spPr bwMode="auto">
            <a:xfrm>
              <a:off x="4800600" y="5486400"/>
              <a:ext cx="0" cy="3810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52" name="Группа 57"/>
          <p:cNvGrpSpPr/>
          <p:nvPr/>
        </p:nvGrpSpPr>
        <p:grpSpPr>
          <a:xfrm>
            <a:off x="2990850" y="3944937"/>
            <a:ext cx="1676400" cy="1023937"/>
            <a:chOff x="1676400" y="3805238"/>
            <a:chExt cx="1676400" cy="1023937"/>
          </a:xfrm>
        </p:grpSpPr>
        <p:sp>
          <p:nvSpPr>
            <p:cNvPr id="153" name="Line 27"/>
            <p:cNvSpPr>
              <a:spLocks noChangeShapeType="1"/>
            </p:cNvSpPr>
            <p:nvPr/>
          </p:nvSpPr>
          <p:spPr bwMode="auto">
            <a:xfrm>
              <a:off x="2590800" y="4122738"/>
              <a:ext cx="0" cy="3048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4" name="Line 28"/>
            <p:cNvSpPr>
              <a:spLocks noChangeShapeType="1"/>
            </p:cNvSpPr>
            <p:nvPr/>
          </p:nvSpPr>
          <p:spPr bwMode="auto">
            <a:xfrm>
              <a:off x="2590800" y="4114800"/>
              <a:ext cx="381000" cy="7938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5" name="Text Box 29"/>
            <p:cNvSpPr txBox="1">
              <a:spLocks noChangeArrowheads="1"/>
            </p:cNvSpPr>
            <p:nvPr/>
          </p:nvSpPr>
          <p:spPr bwMode="auto">
            <a:xfrm>
              <a:off x="2362200" y="3805238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yes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6" name="Text Box 35"/>
            <p:cNvSpPr txBox="1">
              <a:spLocks noChangeArrowheads="1"/>
            </p:cNvSpPr>
            <p:nvPr/>
          </p:nvSpPr>
          <p:spPr bwMode="auto">
            <a:xfrm>
              <a:off x="1676400" y="4419600"/>
              <a:ext cx="1676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continue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157" name="Text Box 43"/>
          <p:cNvSpPr txBox="1">
            <a:spLocks noChangeArrowheads="1"/>
          </p:cNvSpPr>
          <p:nvPr/>
        </p:nvSpPr>
        <p:spPr bwMode="auto">
          <a:xfrm>
            <a:off x="6953250" y="2092324"/>
            <a:ext cx="1676400" cy="409575"/>
          </a:xfrm>
          <a:prstGeom prst="rect">
            <a:avLst/>
          </a:prstGeom>
          <a:solidFill>
            <a:srgbClr val="FFCC99"/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continue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58" name="Группа 55"/>
          <p:cNvGrpSpPr/>
          <p:nvPr/>
        </p:nvGrpSpPr>
        <p:grpSpPr>
          <a:xfrm>
            <a:off x="4286250" y="3568699"/>
            <a:ext cx="1609725" cy="1066800"/>
            <a:chOff x="2971800" y="3429000"/>
            <a:chExt cx="1609725" cy="1066800"/>
          </a:xfrm>
        </p:grpSpPr>
        <p:grpSp>
          <p:nvGrpSpPr>
            <p:cNvPr id="159" name="Group 22"/>
            <p:cNvGrpSpPr>
              <a:grpSpLocks/>
            </p:cNvGrpSpPr>
            <p:nvPr/>
          </p:nvGrpSpPr>
          <p:grpSpPr bwMode="auto">
            <a:xfrm>
              <a:off x="2971800" y="3729038"/>
              <a:ext cx="1609725" cy="766762"/>
              <a:chOff x="1248" y="2784"/>
              <a:chExt cx="1014" cy="483"/>
            </a:xfrm>
          </p:grpSpPr>
          <p:grpSp>
            <p:nvGrpSpPr>
              <p:cNvPr id="161" name="Group 23"/>
              <p:cNvGrpSpPr>
                <a:grpSpLocks/>
              </p:cNvGrpSpPr>
              <p:nvPr/>
            </p:nvGrpSpPr>
            <p:grpSpPr bwMode="auto">
              <a:xfrm>
                <a:off x="1248" y="2784"/>
                <a:ext cx="1014" cy="483"/>
                <a:chOff x="3546" y="1869"/>
                <a:chExt cx="734" cy="504"/>
              </a:xfrm>
            </p:grpSpPr>
            <p:sp>
              <p:nvSpPr>
                <p:cNvPr id="163" name="Freeform 162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164" name="Freeform 163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162" name="Rectangle 26"/>
              <p:cNvSpPr>
                <a:spLocks noChangeArrowheads="1"/>
              </p:cNvSpPr>
              <p:nvPr/>
            </p:nvSpPr>
            <p:spPr bwMode="auto">
              <a:xfrm>
                <a:off x="1302" y="2812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Corect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pred ?</a:t>
                </a: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60" name="Line 44"/>
            <p:cNvSpPr>
              <a:spLocks noChangeShapeType="1"/>
            </p:cNvSpPr>
            <p:nvPr/>
          </p:nvSpPr>
          <p:spPr bwMode="auto">
            <a:xfrm>
              <a:off x="3784600" y="3429000"/>
              <a:ext cx="0" cy="2921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165" name="Text Box 20"/>
          <p:cNvSpPr txBox="1">
            <a:spLocks noChangeArrowheads="1"/>
          </p:cNvSpPr>
          <p:nvPr/>
        </p:nvSpPr>
        <p:spPr bwMode="auto">
          <a:xfrm>
            <a:off x="4286250" y="2092324"/>
            <a:ext cx="1676400" cy="714375"/>
          </a:xfrm>
          <a:prstGeom prst="rect">
            <a:avLst/>
          </a:prstGeom>
          <a:solidFill>
            <a:srgbClr val="FFCC99"/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Calculate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br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cond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&amp;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trgt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66" name="Группа 50"/>
          <p:cNvGrpSpPr/>
          <p:nvPr/>
        </p:nvGrpSpPr>
        <p:grpSpPr>
          <a:xfrm>
            <a:off x="1550194" y="669924"/>
            <a:ext cx="8451056" cy="2670175"/>
            <a:chOff x="235744" y="530225"/>
            <a:chExt cx="8451056" cy="2670175"/>
          </a:xfrm>
        </p:grpSpPr>
        <p:sp>
          <p:nvSpPr>
            <p:cNvPr id="167" name="Line 3"/>
            <p:cNvSpPr>
              <a:spLocks noChangeShapeType="1"/>
            </p:cNvSpPr>
            <p:nvPr/>
          </p:nvSpPr>
          <p:spPr bwMode="auto">
            <a:xfrm>
              <a:off x="533400" y="685800"/>
              <a:ext cx="0" cy="4572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med" len="lg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8" name="Text Box 4"/>
            <p:cNvSpPr txBox="1">
              <a:spLocks noChangeArrowheads="1"/>
            </p:cNvSpPr>
            <p:nvPr/>
          </p:nvSpPr>
          <p:spPr bwMode="auto">
            <a:xfrm>
              <a:off x="319087" y="530225"/>
              <a:ext cx="428625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ID</a:t>
              </a:r>
            </a:p>
          </p:txBody>
        </p:sp>
        <p:grpSp>
          <p:nvGrpSpPr>
            <p:cNvPr id="169" name="Группа 49"/>
            <p:cNvGrpSpPr/>
            <p:nvPr/>
          </p:nvGrpSpPr>
          <p:grpSpPr>
            <a:xfrm>
              <a:off x="235744" y="762000"/>
              <a:ext cx="8451056" cy="2438400"/>
              <a:chOff x="235744" y="762000"/>
              <a:chExt cx="8451056" cy="2438400"/>
            </a:xfrm>
          </p:grpSpPr>
          <p:sp>
            <p:nvSpPr>
              <p:cNvPr id="170" name="Line 5"/>
              <p:cNvSpPr>
                <a:spLocks noChangeShapeType="1"/>
              </p:cNvSpPr>
              <p:nvPr/>
            </p:nvSpPr>
            <p:spPr bwMode="auto">
              <a:xfrm>
                <a:off x="457200" y="1143000"/>
                <a:ext cx="8229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1" name="Line 6"/>
              <p:cNvSpPr>
                <a:spLocks noChangeShapeType="1"/>
              </p:cNvSpPr>
              <p:nvPr/>
            </p:nvSpPr>
            <p:spPr bwMode="auto">
              <a:xfrm>
                <a:off x="533400" y="1143000"/>
                <a:ext cx="0" cy="2057400"/>
              </a:xfrm>
              <a:prstGeom prst="line">
                <a:avLst/>
              </a:prstGeom>
              <a:noFill/>
              <a:ln w="12700">
                <a:solidFill>
                  <a:srgbClr val="061922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2" name="Text Box 10"/>
              <p:cNvSpPr txBox="1">
                <a:spLocks noChangeArrowheads="1"/>
              </p:cNvSpPr>
              <p:nvPr/>
            </p:nvSpPr>
            <p:spPr bwMode="auto">
              <a:xfrm>
                <a:off x="235744" y="1881188"/>
                <a:ext cx="595312" cy="369332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EXE</a:t>
                </a:r>
              </a:p>
            </p:txBody>
          </p:sp>
          <p:grpSp>
            <p:nvGrpSpPr>
              <p:cNvPr id="173" name="Group 15"/>
              <p:cNvGrpSpPr>
                <a:grpSpLocks/>
              </p:cNvGrpSpPr>
              <p:nvPr/>
            </p:nvGrpSpPr>
            <p:grpSpPr bwMode="auto">
              <a:xfrm>
                <a:off x="4419600" y="1114425"/>
                <a:ext cx="1609725" cy="766763"/>
                <a:chOff x="3546" y="1869"/>
                <a:chExt cx="1014" cy="483"/>
              </a:xfrm>
            </p:grpSpPr>
            <p:grpSp>
              <p:nvGrpSpPr>
                <p:cNvPr id="181" name="Group 16"/>
                <p:cNvGrpSpPr>
                  <a:grpSpLocks/>
                </p:cNvGrpSpPr>
                <p:nvPr/>
              </p:nvGrpSpPr>
              <p:grpSpPr bwMode="auto">
                <a:xfrm>
                  <a:off x="3546" y="1869"/>
                  <a:ext cx="1014" cy="483"/>
                  <a:chOff x="3546" y="1869"/>
                  <a:chExt cx="734" cy="504"/>
                </a:xfrm>
              </p:grpSpPr>
              <p:sp>
                <p:nvSpPr>
                  <p:cNvPr id="183" name="Freeform 182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365 w 734"/>
                      <a:gd name="T13" fmla="*/ 0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34"/>
                      <a:gd name="T22" fmla="*/ 0 h 504"/>
                      <a:gd name="T23" fmla="*/ 734 w 734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  <a:lnTo>
                          <a:pt x="36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6192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endParaRPr>
                  </a:p>
                </p:txBody>
              </p:sp>
              <p:sp>
                <p:nvSpPr>
                  <p:cNvPr id="184" name="Freeform 183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4"/>
                      <a:gd name="T19" fmla="*/ 0 h 504"/>
                      <a:gd name="T20" fmla="*/ 734 w 734"/>
                      <a:gd name="T21" fmla="*/ 504 h 50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endParaRPr>
                  </a:p>
                </p:txBody>
              </p:sp>
            </p:grpSp>
            <p:sp>
              <p:nvSpPr>
                <p:cNvPr id="182" name="Rectangle 19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Branch ?</a:t>
                  </a:r>
                  <a:endPara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174" name="Line 37"/>
              <p:cNvSpPr>
                <a:spLocks noChangeShapeType="1"/>
              </p:cNvSpPr>
              <p:nvPr/>
            </p:nvSpPr>
            <p:spPr bwMode="auto">
              <a:xfrm>
                <a:off x="3810000" y="1508125"/>
                <a:ext cx="0" cy="4445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5" name="Line 38"/>
              <p:cNvSpPr>
                <a:spLocks noChangeShapeType="1"/>
              </p:cNvSpPr>
              <p:nvPr/>
            </p:nvSpPr>
            <p:spPr bwMode="auto">
              <a:xfrm>
                <a:off x="3810000" y="1495425"/>
                <a:ext cx="609600" cy="127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6" name="Text Box 39"/>
              <p:cNvSpPr txBox="1">
                <a:spLocks noChangeArrowheads="1"/>
              </p:cNvSpPr>
              <p:nvPr/>
            </p:nvSpPr>
            <p:spPr bwMode="auto">
              <a:xfrm>
                <a:off x="3810000" y="1190625"/>
                <a:ext cx="4572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yes</a:t>
                </a: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7" name="Line 40"/>
              <p:cNvSpPr>
                <a:spLocks noChangeShapeType="1"/>
              </p:cNvSpPr>
              <p:nvPr/>
            </p:nvSpPr>
            <p:spPr bwMode="auto">
              <a:xfrm>
                <a:off x="6477000" y="1495425"/>
                <a:ext cx="0" cy="4572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8" name="Line 41"/>
              <p:cNvSpPr>
                <a:spLocks noChangeShapeType="1"/>
              </p:cNvSpPr>
              <p:nvPr/>
            </p:nvSpPr>
            <p:spPr bwMode="auto">
              <a:xfrm>
                <a:off x="5969000" y="1495425"/>
                <a:ext cx="5080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9" name="Text Box 42"/>
              <p:cNvSpPr txBox="1">
                <a:spLocks noChangeArrowheads="1"/>
              </p:cNvSpPr>
              <p:nvPr/>
            </p:nvSpPr>
            <p:spPr bwMode="auto">
              <a:xfrm>
                <a:off x="6172200" y="1177925"/>
                <a:ext cx="4572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no</a:t>
                </a: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80" name="Line 46"/>
              <p:cNvSpPr>
                <a:spLocks noChangeShapeType="1"/>
              </p:cNvSpPr>
              <p:nvPr/>
            </p:nvSpPr>
            <p:spPr bwMode="auto">
              <a:xfrm>
                <a:off x="5219700" y="762000"/>
                <a:ext cx="0" cy="3683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grpSp>
        <p:nvGrpSpPr>
          <p:cNvPr id="185" name="Группа 53"/>
          <p:cNvGrpSpPr/>
          <p:nvPr/>
        </p:nvGrpSpPr>
        <p:grpSpPr>
          <a:xfrm>
            <a:off x="3981450" y="2819399"/>
            <a:ext cx="2209800" cy="749300"/>
            <a:chOff x="2667000" y="2679700"/>
            <a:chExt cx="2209800" cy="749300"/>
          </a:xfrm>
        </p:grpSpPr>
        <p:sp>
          <p:nvSpPr>
            <p:cNvPr id="186" name="Text Box 36"/>
            <p:cNvSpPr txBox="1">
              <a:spLocks noChangeArrowheads="1"/>
            </p:cNvSpPr>
            <p:nvPr/>
          </p:nvSpPr>
          <p:spPr bwMode="auto">
            <a:xfrm>
              <a:off x="2667000" y="3019425"/>
              <a:ext cx="2209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Update BTB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7" name="Line 45"/>
            <p:cNvSpPr>
              <a:spLocks noChangeShapeType="1"/>
            </p:cNvSpPr>
            <p:nvPr/>
          </p:nvSpPr>
          <p:spPr bwMode="auto">
            <a:xfrm>
              <a:off x="3771900" y="2679700"/>
              <a:ext cx="0" cy="3683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321"/>
            <a:ext cx="10515600" cy="704784"/>
          </a:xfrm>
        </p:spPr>
        <p:txBody>
          <a:bodyPr>
            <a:normAutofit/>
          </a:bodyPr>
          <a:lstStyle/>
          <a:p>
            <a:r>
              <a:rPr lang="en-US" dirty="0"/>
              <a:t>Using The BTB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014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40" grpId="0" animBg="1"/>
      <p:bldP spid="157" grpId="0" animBg="1"/>
      <p:bldP spid="1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BTB to the Pipeline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540254" y="2270954"/>
            <a:ext cx="3126676" cy="1772936"/>
            <a:chOff x="4616204" y="1508954"/>
            <a:chExt cx="3126676" cy="1772936"/>
          </a:xfrm>
        </p:grpSpPr>
        <p:grpSp>
          <p:nvGrpSpPr>
            <p:cNvPr id="46" name="Group 45"/>
            <p:cNvGrpSpPr/>
            <p:nvPr/>
          </p:nvGrpSpPr>
          <p:grpSpPr>
            <a:xfrm>
              <a:off x="4616204" y="1508954"/>
              <a:ext cx="3126676" cy="1772936"/>
              <a:chOff x="4616204" y="1508954"/>
              <a:chExt cx="3126676" cy="177293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16204" y="1508954"/>
                <a:ext cx="3126676" cy="1772936"/>
                <a:chOff x="1120187" y="2381668"/>
                <a:chExt cx="3126676" cy="1772936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140828" y="2381668"/>
                  <a:ext cx="2608962" cy="1772936"/>
                  <a:chOff x="5945593" y="3417338"/>
                  <a:chExt cx="2608962" cy="1151981"/>
                </a:xfrm>
                <a:solidFill>
                  <a:srgbClr val="66FFCC"/>
                </a:solidFill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6404964" y="3417338"/>
                    <a:ext cx="2149591" cy="1151981"/>
                    <a:chOff x="3021105" y="3598050"/>
                    <a:chExt cx="2149591" cy="1151981"/>
                  </a:xfrm>
                  <a:grpFill/>
                </p:grpSpPr>
                <p:sp>
                  <p:nvSpPr>
                    <p:cNvPr id="62" name="Rectangle 61"/>
                    <p:cNvSpPr/>
                    <p:nvPr/>
                  </p:nvSpPr>
                  <p:spPr bwMode="auto">
                    <a:xfrm>
                      <a:off x="3021105" y="3598050"/>
                      <a:ext cx="2149591" cy="1151981"/>
                    </a:xfrm>
                    <a:prstGeom prst="rect">
                      <a:avLst/>
                    </a:prstGeom>
                    <a:grpFill/>
                    <a:ln w="9525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61922"/>
                        </a:solidFill>
                        <a:effectLst/>
                        <a:uLnTx/>
                        <a:uFillTx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3156408" y="3639748"/>
                      <a:ext cx="1948867" cy="199981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1922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Mis</a:t>
                      </a: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1922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-prediction detector</a:t>
                      </a:r>
                    </a:p>
                  </p:txBody>
                </p:sp>
              </p:grpSp>
              <p:cxnSp>
                <p:nvCxnSpPr>
                  <p:cNvPr id="61" name="Straight Arrow Connector 60"/>
                  <p:cNvCxnSpPr/>
                  <p:nvPr/>
                </p:nvCxnSpPr>
                <p:spPr bwMode="auto">
                  <a:xfrm>
                    <a:off x="5945593" y="4232712"/>
                    <a:ext cx="474059" cy="0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61922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</p:grpSp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1140828" y="3932993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1754499" y="3539714"/>
                  <a:ext cx="696024" cy="261610"/>
                </a:xfrm>
                <a:prstGeom prst="rect">
                  <a:avLst/>
                </a:prstGeom>
                <a:solidFill>
                  <a:srgbClr val="66FFCC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direction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754499" y="3802188"/>
                  <a:ext cx="530916" cy="261610"/>
                </a:xfrm>
                <a:prstGeom prst="rect">
                  <a:avLst/>
                </a:prstGeom>
                <a:solidFill>
                  <a:srgbClr val="66FFCC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target</a:t>
                  </a:r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3772804" y="2946530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cxnSp>
              <p:nvCxnSpPr>
                <p:cNvPr id="56" name="Straight Arrow Connector 55"/>
                <p:cNvCxnSpPr/>
                <p:nvPr/>
              </p:nvCxnSpPr>
              <p:spPr bwMode="auto">
                <a:xfrm>
                  <a:off x="1120187" y="3305662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57" name="TextBox 56"/>
                <p:cNvSpPr txBox="1"/>
                <p:nvPr/>
              </p:nvSpPr>
              <p:spPr>
                <a:xfrm rot="5400000">
                  <a:off x="1387251" y="3649788"/>
                  <a:ext cx="73449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predicted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5400000">
                  <a:off x="3158698" y="2815725"/>
                  <a:ext cx="8871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flush</a:t>
                  </a:r>
                </a:p>
              </p:txBody>
            </p:sp>
            <p:cxnSp>
              <p:nvCxnSpPr>
                <p:cNvPr id="59" name="Straight Arrow Connector 58"/>
                <p:cNvCxnSpPr/>
                <p:nvPr/>
              </p:nvCxnSpPr>
              <p:spPr bwMode="auto">
                <a:xfrm>
                  <a:off x="1126140" y="2946530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5254281" y="1959618"/>
                <a:ext cx="696024" cy="261610"/>
              </a:xfrm>
              <a:prstGeom prst="rect">
                <a:avLst/>
              </a:prstGeom>
              <a:solidFill>
                <a:srgbClr val="66FFCC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direction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254281" y="2222092"/>
                <a:ext cx="530916" cy="261610"/>
              </a:xfrm>
              <a:prstGeom prst="rect">
                <a:avLst/>
              </a:prstGeom>
              <a:solidFill>
                <a:srgbClr val="66FFCC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 rot="5400000">
              <a:off x="4988824" y="2069692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actual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658880" y="1998875"/>
            <a:ext cx="2499012" cy="2139871"/>
            <a:chOff x="1126141" y="2381667"/>
            <a:chExt cx="2499012" cy="2139871"/>
          </a:xfrm>
        </p:grpSpPr>
        <p:grpSp>
          <p:nvGrpSpPr>
            <p:cNvPr id="65" name="Group 64"/>
            <p:cNvGrpSpPr/>
            <p:nvPr/>
          </p:nvGrpSpPr>
          <p:grpSpPr>
            <a:xfrm>
              <a:off x="1140828" y="2381667"/>
              <a:ext cx="2010266" cy="2133600"/>
              <a:chOff x="5945593" y="3417338"/>
              <a:chExt cx="2010266" cy="1386326"/>
            </a:xfrm>
            <a:solidFill>
              <a:srgbClr val="66FFCC"/>
            </a:solidFill>
          </p:grpSpPr>
          <p:grpSp>
            <p:nvGrpSpPr>
              <p:cNvPr id="79" name="Group 78"/>
              <p:cNvGrpSpPr/>
              <p:nvPr/>
            </p:nvGrpSpPr>
            <p:grpSpPr>
              <a:xfrm>
                <a:off x="6404965" y="3417338"/>
                <a:ext cx="1550894" cy="1386326"/>
                <a:chOff x="3021106" y="3598050"/>
                <a:chExt cx="1550894" cy="1386326"/>
              </a:xfrm>
              <a:grpFill/>
            </p:grpSpPr>
            <p:sp>
              <p:nvSpPr>
                <p:cNvPr id="81" name="Rectangle 80"/>
                <p:cNvSpPr/>
                <p:nvPr/>
              </p:nvSpPr>
              <p:spPr bwMode="auto">
                <a:xfrm>
                  <a:off x="3021106" y="3598050"/>
                  <a:ext cx="1550894" cy="138632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073191" y="3639753"/>
                  <a:ext cx="470835" cy="19998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BTB</a:t>
                  </a:r>
                </a:p>
              </p:txBody>
            </p:sp>
          </p:grpSp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5945593" y="4359025"/>
                <a:ext cx="474059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cxnSp>
          <p:nvCxnSpPr>
            <p:cNvPr id="66" name="Straight Arrow Connector 65"/>
            <p:cNvCxnSpPr/>
            <p:nvPr/>
          </p:nvCxnSpPr>
          <p:spPr bwMode="auto">
            <a:xfrm>
              <a:off x="1140828" y="4127394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1140828" y="4412090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1754499" y="3734115"/>
              <a:ext cx="696024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754499" y="3996589"/>
              <a:ext cx="530916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55340" y="4259928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branch IP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151094" y="2973288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3151094" y="3278204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 rot="5400000">
              <a:off x="1432135" y="3996589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updates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5400000">
              <a:off x="2606989" y="3004881"/>
              <a:ext cx="8871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predictions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62200" y="2844822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99369" y="3091615"/>
              <a:ext cx="530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>
              <a:off x="1126141" y="3091615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1627063" y="2962544"/>
              <a:ext cx="721672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branch 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5960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39"/>
          <p:cNvGrpSpPr>
            <a:grpSpLocks/>
          </p:cNvGrpSpPr>
          <p:nvPr/>
        </p:nvGrpSpPr>
        <p:grpSpPr bwMode="auto">
          <a:xfrm>
            <a:off x="1816100" y="1500000"/>
            <a:ext cx="8344912" cy="4727575"/>
            <a:chOff x="436" y="912"/>
            <a:chExt cx="4833" cy="2738"/>
          </a:xfrm>
        </p:grpSpPr>
        <p:sp>
          <p:nvSpPr>
            <p:cNvPr id="47" name="AutoShape 151"/>
            <p:cNvSpPr>
              <a:spLocks noChangeArrowheads="1"/>
            </p:cNvSpPr>
            <p:nvPr/>
          </p:nvSpPr>
          <p:spPr bwMode="auto">
            <a:xfrm rot="5400000">
              <a:off x="4939" y="2562"/>
              <a:ext cx="29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960" y="2019"/>
              <a:ext cx="128" cy="152"/>
            </a:xfrm>
            <a:custGeom>
              <a:avLst/>
              <a:gdLst>
                <a:gd name="T0" fmla="*/ 73 w 151"/>
                <a:gd name="T1" fmla="*/ 177 h 239"/>
                <a:gd name="T2" fmla="*/ 86 w 151"/>
                <a:gd name="T3" fmla="*/ 177 h 239"/>
                <a:gd name="T4" fmla="*/ 98 w 151"/>
                <a:gd name="T5" fmla="*/ 174 h 239"/>
                <a:gd name="T6" fmla="*/ 109 w 151"/>
                <a:gd name="T7" fmla="*/ 168 h 239"/>
                <a:gd name="T8" fmla="*/ 119 w 151"/>
                <a:gd name="T9" fmla="*/ 161 h 239"/>
                <a:gd name="T10" fmla="*/ 129 w 151"/>
                <a:gd name="T11" fmla="*/ 152 h 239"/>
                <a:gd name="T12" fmla="*/ 134 w 151"/>
                <a:gd name="T13" fmla="*/ 141 h 239"/>
                <a:gd name="T14" fmla="*/ 142 w 151"/>
                <a:gd name="T15" fmla="*/ 129 h 239"/>
                <a:gd name="T16" fmla="*/ 146 w 151"/>
                <a:gd name="T17" fmla="*/ 116 h 239"/>
                <a:gd name="T18" fmla="*/ 150 w 151"/>
                <a:gd name="T19" fmla="*/ 103 h 239"/>
                <a:gd name="T20" fmla="*/ 150 w 151"/>
                <a:gd name="T21" fmla="*/ 89 h 239"/>
                <a:gd name="T22" fmla="*/ 150 w 151"/>
                <a:gd name="T23" fmla="*/ 75 h 239"/>
                <a:gd name="T24" fmla="*/ 146 w 151"/>
                <a:gd name="T25" fmla="*/ 60 h 239"/>
                <a:gd name="T26" fmla="*/ 142 w 151"/>
                <a:gd name="T27" fmla="*/ 47 h 239"/>
                <a:gd name="T28" fmla="*/ 134 w 151"/>
                <a:gd name="T29" fmla="*/ 36 h 239"/>
                <a:gd name="T30" fmla="*/ 129 w 151"/>
                <a:gd name="T31" fmla="*/ 25 h 239"/>
                <a:gd name="T32" fmla="*/ 119 w 151"/>
                <a:gd name="T33" fmla="*/ 17 h 239"/>
                <a:gd name="T34" fmla="*/ 109 w 151"/>
                <a:gd name="T35" fmla="*/ 10 h 239"/>
                <a:gd name="T36" fmla="*/ 98 w 151"/>
                <a:gd name="T37" fmla="*/ 4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4 h 239"/>
                <a:gd name="T46" fmla="*/ 40 w 151"/>
                <a:gd name="T47" fmla="*/ 10 h 239"/>
                <a:gd name="T48" fmla="*/ 31 w 151"/>
                <a:gd name="T49" fmla="*/ 17 h 239"/>
                <a:gd name="T50" fmla="*/ 21 w 151"/>
                <a:gd name="T51" fmla="*/ 25 h 239"/>
                <a:gd name="T52" fmla="*/ 14 w 151"/>
                <a:gd name="T53" fmla="*/ 36 h 239"/>
                <a:gd name="T54" fmla="*/ 8 w 151"/>
                <a:gd name="T55" fmla="*/ 47 h 239"/>
                <a:gd name="T56" fmla="*/ 4 w 151"/>
                <a:gd name="T57" fmla="*/ 60 h 239"/>
                <a:gd name="T58" fmla="*/ 0 w 151"/>
                <a:gd name="T59" fmla="*/ 75 h 239"/>
                <a:gd name="T60" fmla="*/ 0 w 151"/>
                <a:gd name="T61" fmla="*/ 89 h 239"/>
                <a:gd name="T62" fmla="*/ 0 w 151"/>
                <a:gd name="T63" fmla="*/ 103 h 239"/>
                <a:gd name="T64" fmla="*/ 4 w 151"/>
                <a:gd name="T65" fmla="*/ 116 h 239"/>
                <a:gd name="T66" fmla="*/ 8 w 151"/>
                <a:gd name="T67" fmla="*/ 129 h 239"/>
                <a:gd name="T68" fmla="*/ 14 w 151"/>
                <a:gd name="T69" fmla="*/ 141 h 239"/>
                <a:gd name="T70" fmla="*/ 21 w 151"/>
                <a:gd name="T71" fmla="*/ 152 h 239"/>
                <a:gd name="T72" fmla="*/ 31 w 151"/>
                <a:gd name="T73" fmla="*/ 161 h 239"/>
                <a:gd name="T74" fmla="*/ 40 w 151"/>
                <a:gd name="T75" fmla="*/ 168 h 239"/>
                <a:gd name="T76" fmla="*/ 50 w 151"/>
                <a:gd name="T77" fmla="*/ 174 h 239"/>
                <a:gd name="T78" fmla="*/ 62 w 151"/>
                <a:gd name="T79" fmla="*/ 177 h 239"/>
                <a:gd name="T80" fmla="*/ 75 w 151"/>
                <a:gd name="T81" fmla="*/ 178 h 239"/>
                <a:gd name="T82" fmla="*/ 75 w 151"/>
                <a:gd name="T83" fmla="*/ 17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2987" y="2054"/>
              <a:ext cx="80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Shift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left 1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AutoShape 142"/>
            <p:cNvSpPr>
              <a:spLocks noChangeArrowheads="1"/>
            </p:cNvSpPr>
            <p:nvPr/>
          </p:nvSpPr>
          <p:spPr bwMode="auto">
            <a:xfrm rot="5400000">
              <a:off x="2992" y="2540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AutoShape 147"/>
            <p:cNvSpPr>
              <a:spLocks noChangeArrowheads="1"/>
            </p:cNvSpPr>
            <p:nvPr/>
          </p:nvSpPr>
          <p:spPr bwMode="auto">
            <a:xfrm rot="16200000" flipH="1">
              <a:off x="1006" y="1425"/>
              <a:ext cx="32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3" name="Rectangle 153"/>
            <p:cNvSpPr>
              <a:spLocks noChangeArrowheads="1"/>
            </p:cNvSpPr>
            <p:nvPr/>
          </p:nvSpPr>
          <p:spPr bwMode="auto">
            <a:xfrm>
              <a:off x="1162" y="2852"/>
              <a:ext cx="436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4" name="Line 3"/>
            <p:cNvSpPr>
              <a:spLocks noChangeShapeType="1"/>
            </p:cNvSpPr>
            <p:nvPr/>
          </p:nvSpPr>
          <p:spPr bwMode="auto">
            <a:xfrm flipV="1">
              <a:off x="1566" y="1584"/>
              <a:ext cx="0" cy="33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1041" y="2136"/>
              <a:ext cx="12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2260" y="3037"/>
              <a:ext cx="10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2169" y="2112"/>
              <a:ext cx="479" cy="612"/>
            </a:xfrm>
            <a:custGeom>
              <a:avLst/>
              <a:gdLst>
                <a:gd name="T0" fmla="*/ 478 w 519"/>
                <a:gd name="T1" fmla="*/ 611 h 541"/>
                <a:gd name="T2" fmla="*/ 47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478 w 519"/>
                <a:gd name="T9" fmla="*/ 611 h 541"/>
                <a:gd name="T10" fmla="*/ 47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2233" y="2154"/>
              <a:ext cx="10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2013" y="2908"/>
              <a:ext cx="4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V="1">
              <a:off x="2617" y="2994"/>
              <a:ext cx="12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2002" y="2441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2002" y="234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1836" y="2449"/>
              <a:ext cx="18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V="1">
              <a:off x="2258" y="3203"/>
              <a:ext cx="4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>
              <a:off x="1834" y="1920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>
              <a:off x="4841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>
              <a:off x="2747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3134" y="2388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3273" y="3168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 flipV="1">
              <a:off x="3604" y="2395"/>
              <a:ext cx="19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5" name="Freeform 24"/>
            <p:cNvSpPr>
              <a:spLocks/>
            </p:cNvSpPr>
            <p:nvPr/>
          </p:nvSpPr>
          <p:spPr bwMode="auto">
            <a:xfrm>
              <a:off x="3154" y="2817"/>
              <a:ext cx="226" cy="345"/>
            </a:xfrm>
            <a:custGeom>
              <a:avLst/>
              <a:gdLst>
                <a:gd name="T0" fmla="*/ 113 w 174"/>
                <a:gd name="T1" fmla="*/ 344 h 367"/>
                <a:gd name="T2" fmla="*/ 132 w 174"/>
                <a:gd name="T3" fmla="*/ 342 h 367"/>
                <a:gd name="T4" fmla="*/ 149 w 174"/>
                <a:gd name="T5" fmla="*/ 336 h 367"/>
                <a:gd name="T6" fmla="*/ 165 w 174"/>
                <a:gd name="T7" fmla="*/ 324 h 367"/>
                <a:gd name="T8" fmla="*/ 179 w 174"/>
                <a:gd name="T9" fmla="*/ 312 h 367"/>
                <a:gd name="T10" fmla="*/ 192 w 174"/>
                <a:gd name="T11" fmla="*/ 294 h 367"/>
                <a:gd name="T12" fmla="*/ 204 w 174"/>
                <a:gd name="T13" fmla="*/ 274 h 367"/>
                <a:gd name="T14" fmla="*/ 212 w 174"/>
                <a:gd name="T15" fmla="*/ 251 h 367"/>
                <a:gd name="T16" fmla="*/ 220 w 174"/>
                <a:gd name="T17" fmla="*/ 227 h 367"/>
                <a:gd name="T18" fmla="*/ 225 w 174"/>
                <a:gd name="T19" fmla="*/ 200 h 367"/>
                <a:gd name="T20" fmla="*/ 225 w 174"/>
                <a:gd name="T21" fmla="*/ 171 h 367"/>
                <a:gd name="T22" fmla="*/ 225 w 174"/>
                <a:gd name="T23" fmla="*/ 145 h 367"/>
                <a:gd name="T24" fmla="*/ 220 w 174"/>
                <a:gd name="T25" fmla="*/ 118 h 367"/>
                <a:gd name="T26" fmla="*/ 212 w 174"/>
                <a:gd name="T27" fmla="*/ 92 h 367"/>
                <a:gd name="T28" fmla="*/ 204 w 174"/>
                <a:gd name="T29" fmla="*/ 71 h 367"/>
                <a:gd name="T30" fmla="*/ 192 w 174"/>
                <a:gd name="T31" fmla="*/ 51 h 367"/>
                <a:gd name="T32" fmla="*/ 179 w 174"/>
                <a:gd name="T33" fmla="*/ 33 h 367"/>
                <a:gd name="T34" fmla="*/ 165 w 174"/>
                <a:gd name="T35" fmla="*/ 19 h 367"/>
                <a:gd name="T36" fmla="*/ 149 w 174"/>
                <a:gd name="T37" fmla="*/ 8 h 367"/>
                <a:gd name="T38" fmla="*/ 132 w 174"/>
                <a:gd name="T39" fmla="*/ 2 h 367"/>
                <a:gd name="T40" fmla="*/ 113 w 174"/>
                <a:gd name="T41" fmla="*/ 0 h 367"/>
                <a:gd name="T42" fmla="*/ 95 w 174"/>
                <a:gd name="T43" fmla="*/ 2 h 367"/>
                <a:gd name="T44" fmla="*/ 78 w 174"/>
                <a:gd name="T45" fmla="*/ 8 h 367"/>
                <a:gd name="T46" fmla="*/ 62 w 174"/>
                <a:gd name="T47" fmla="*/ 19 h 367"/>
                <a:gd name="T48" fmla="*/ 48 w 174"/>
                <a:gd name="T49" fmla="*/ 33 h 367"/>
                <a:gd name="T50" fmla="*/ 35 w 174"/>
                <a:gd name="T51" fmla="*/ 51 h 367"/>
                <a:gd name="T52" fmla="*/ 22 w 174"/>
                <a:gd name="T53" fmla="*/ 71 h 367"/>
                <a:gd name="T54" fmla="*/ 13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3 w 174"/>
                <a:gd name="T67" fmla="*/ 251 h 367"/>
                <a:gd name="T68" fmla="*/ 22 w 174"/>
                <a:gd name="T69" fmla="*/ 274 h 367"/>
                <a:gd name="T70" fmla="*/ 35 w 174"/>
                <a:gd name="T71" fmla="*/ 294 h 367"/>
                <a:gd name="T72" fmla="*/ 48 w 174"/>
                <a:gd name="T73" fmla="*/ 312 h 367"/>
                <a:gd name="T74" fmla="*/ 62 w 174"/>
                <a:gd name="T75" fmla="*/ 324 h 367"/>
                <a:gd name="T76" fmla="*/ 78 w 174"/>
                <a:gd name="T77" fmla="*/ 336 h 367"/>
                <a:gd name="T78" fmla="*/ 95 w 174"/>
                <a:gd name="T79" fmla="*/ 342 h 367"/>
                <a:gd name="T80" fmla="*/ 113 w 174"/>
                <a:gd name="T81" fmla="*/ 344 h 367"/>
                <a:gd name="T82" fmla="*/ 11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2834" y="2987"/>
              <a:ext cx="3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2946" y="2304"/>
              <a:ext cx="1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ALUSrc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 flipH="1" flipV="1">
              <a:off x="3085" y="1920"/>
              <a:ext cx="1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9" name="Freeform 28"/>
            <p:cNvSpPr>
              <a:spLocks/>
            </p:cNvSpPr>
            <p:nvPr/>
          </p:nvSpPr>
          <p:spPr bwMode="auto">
            <a:xfrm>
              <a:off x="2973" y="2472"/>
              <a:ext cx="24" cy="24"/>
            </a:xfrm>
            <a:custGeom>
              <a:avLst/>
              <a:gdLst>
                <a:gd name="T0" fmla="*/ 10 w 26"/>
                <a:gd name="T1" fmla="*/ 23 h 24"/>
                <a:gd name="T2" fmla="*/ 12 w 26"/>
                <a:gd name="T3" fmla="*/ 23 h 24"/>
                <a:gd name="T4" fmla="*/ 14 w 26"/>
                <a:gd name="T5" fmla="*/ 23 h 24"/>
                <a:gd name="T6" fmla="*/ 16 w 26"/>
                <a:gd name="T7" fmla="*/ 23 h 24"/>
                <a:gd name="T8" fmla="*/ 18 w 26"/>
                <a:gd name="T9" fmla="*/ 21 h 24"/>
                <a:gd name="T10" fmla="*/ 19 w 26"/>
                <a:gd name="T11" fmla="*/ 21 h 24"/>
                <a:gd name="T12" fmla="*/ 19 w 26"/>
                <a:gd name="T13" fmla="*/ 19 h 24"/>
                <a:gd name="T14" fmla="*/ 21 w 26"/>
                <a:gd name="T15" fmla="*/ 17 h 24"/>
                <a:gd name="T16" fmla="*/ 21 w 26"/>
                <a:gd name="T17" fmla="*/ 15 h 24"/>
                <a:gd name="T18" fmla="*/ 21 w 26"/>
                <a:gd name="T19" fmla="*/ 14 h 24"/>
                <a:gd name="T20" fmla="*/ 23 w 26"/>
                <a:gd name="T21" fmla="*/ 12 h 24"/>
                <a:gd name="T22" fmla="*/ 21 w 26"/>
                <a:gd name="T23" fmla="*/ 10 h 24"/>
                <a:gd name="T24" fmla="*/ 21 w 26"/>
                <a:gd name="T25" fmla="*/ 10 h 24"/>
                <a:gd name="T26" fmla="*/ 21 w 26"/>
                <a:gd name="T27" fmla="*/ 8 h 24"/>
                <a:gd name="T28" fmla="*/ 19 w 26"/>
                <a:gd name="T29" fmla="*/ 6 h 24"/>
                <a:gd name="T30" fmla="*/ 19 w 26"/>
                <a:gd name="T31" fmla="*/ 4 h 24"/>
                <a:gd name="T32" fmla="*/ 18 w 26"/>
                <a:gd name="T33" fmla="*/ 4 h 24"/>
                <a:gd name="T34" fmla="*/ 16 w 26"/>
                <a:gd name="T35" fmla="*/ 2 h 24"/>
                <a:gd name="T36" fmla="*/ 14 w 26"/>
                <a:gd name="T37" fmla="*/ 2 h 24"/>
                <a:gd name="T38" fmla="*/ 12 w 26"/>
                <a:gd name="T39" fmla="*/ 2 h 24"/>
                <a:gd name="T40" fmla="*/ 10 w 26"/>
                <a:gd name="T41" fmla="*/ 0 h 24"/>
                <a:gd name="T42" fmla="*/ 10 w 26"/>
                <a:gd name="T43" fmla="*/ 2 h 24"/>
                <a:gd name="T44" fmla="*/ 8 w 26"/>
                <a:gd name="T45" fmla="*/ 2 h 24"/>
                <a:gd name="T46" fmla="*/ 7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7 w 26"/>
                <a:gd name="T75" fmla="*/ 23 h 24"/>
                <a:gd name="T76" fmla="*/ 8 w 26"/>
                <a:gd name="T77" fmla="*/ 23 h 24"/>
                <a:gd name="T78" fmla="*/ 10 w 26"/>
                <a:gd name="T79" fmla="*/ 23 h 24"/>
                <a:gd name="T80" fmla="*/ 10 w 26"/>
                <a:gd name="T81" fmla="*/ 23 h 24"/>
                <a:gd name="T82" fmla="*/ 10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>
              <a:off x="3031" y="2175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1" name="Freeform 30"/>
            <p:cNvSpPr>
              <a:spLocks/>
            </p:cNvSpPr>
            <p:nvPr/>
          </p:nvSpPr>
          <p:spPr bwMode="auto">
            <a:xfrm>
              <a:off x="3023" y="2679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1 h 24"/>
                <a:gd name="T8" fmla="*/ 16 w 24"/>
                <a:gd name="T9" fmla="*/ 21 h 24"/>
                <a:gd name="T10" fmla="*/ 17 w 24"/>
                <a:gd name="T11" fmla="*/ 19 h 24"/>
                <a:gd name="T12" fmla="*/ 19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9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2" name="Freeform 31"/>
            <p:cNvSpPr>
              <a:spLocks/>
            </p:cNvSpPr>
            <p:nvPr/>
          </p:nvSpPr>
          <p:spPr bwMode="auto">
            <a:xfrm>
              <a:off x="3023" y="2976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3 h 24"/>
                <a:gd name="T8" fmla="*/ 16 w 24"/>
                <a:gd name="T9" fmla="*/ 21 h 24"/>
                <a:gd name="T10" fmla="*/ 17 w 24"/>
                <a:gd name="T11" fmla="*/ 19 h 24"/>
                <a:gd name="T12" fmla="*/ 17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7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 flipH="1" flipV="1">
              <a:off x="2836" y="2289"/>
              <a:ext cx="40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6" name="Freeform 35"/>
            <p:cNvSpPr>
              <a:spLocks/>
            </p:cNvSpPr>
            <p:nvPr/>
          </p:nvSpPr>
          <p:spPr bwMode="auto">
            <a:xfrm>
              <a:off x="2983" y="2484"/>
              <a:ext cx="822" cy="284"/>
            </a:xfrm>
            <a:custGeom>
              <a:avLst/>
              <a:gdLst>
                <a:gd name="T0" fmla="*/ 821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3805" y="1584"/>
              <a:ext cx="86" cy="1872"/>
            </a:xfrm>
            <a:custGeom>
              <a:avLst/>
              <a:gdLst>
                <a:gd name="T0" fmla="*/ 83 w 93"/>
                <a:gd name="T1" fmla="*/ 1871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871 h 1777"/>
                <a:gd name="T8" fmla="*/ 85 w 93"/>
                <a:gd name="T9" fmla="*/ 1871 h 1777"/>
                <a:gd name="T10" fmla="*/ 85 w 93"/>
                <a:gd name="T11" fmla="*/ 1871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8" name="Freeform 37"/>
            <p:cNvSpPr>
              <a:spLocks/>
            </p:cNvSpPr>
            <p:nvPr/>
          </p:nvSpPr>
          <p:spPr bwMode="auto">
            <a:xfrm>
              <a:off x="3230" y="1864"/>
              <a:ext cx="192" cy="276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11 h 422"/>
                <a:gd name="T4" fmla="*/ 40 w 301"/>
                <a:gd name="T5" fmla="*/ 137 h 422"/>
                <a:gd name="T6" fmla="*/ 0 w 301"/>
                <a:gd name="T7" fmla="*/ 164 h 422"/>
                <a:gd name="T8" fmla="*/ 0 w 301"/>
                <a:gd name="T9" fmla="*/ 275 h 422"/>
                <a:gd name="T10" fmla="*/ 191 w 301"/>
                <a:gd name="T11" fmla="*/ 186 h 422"/>
                <a:gd name="T12" fmla="*/ 191 w 301"/>
                <a:gd name="T13" fmla="*/ 90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9" name="Freeform 38"/>
            <p:cNvSpPr>
              <a:spLocks/>
            </p:cNvSpPr>
            <p:nvPr/>
          </p:nvSpPr>
          <p:spPr bwMode="auto">
            <a:xfrm>
              <a:off x="3239" y="2223"/>
              <a:ext cx="36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73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60 w 300"/>
                <a:gd name="T11" fmla="*/ 309 h 422"/>
                <a:gd name="T12" fmla="*/ 36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0" name="Rectangle 40"/>
            <p:cNvSpPr>
              <a:spLocks noChangeArrowheads="1"/>
            </p:cNvSpPr>
            <p:nvPr/>
          </p:nvSpPr>
          <p:spPr bwMode="auto">
            <a:xfrm>
              <a:off x="3251" y="2499"/>
              <a:ext cx="14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ALU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1" name="Rectangle 41"/>
            <p:cNvSpPr>
              <a:spLocks noChangeArrowheads="1"/>
            </p:cNvSpPr>
            <p:nvPr/>
          </p:nvSpPr>
          <p:spPr bwMode="auto">
            <a:xfrm>
              <a:off x="3428" y="2459"/>
              <a:ext cx="142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result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2" name="Rectangle 42"/>
            <p:cNvSpPr>
              <a:spLocks noChangeArrowheads="1"/>
            </p:cNvSpPr>
            <p:nvPr/>
          </p:nvSpPr>
          <p:spPr bwMode="auto">
            <a:xfrm>
              <a:off x="3460" y="2366"/>
              <a:ext cx="111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Zero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3" name="Rectangle 43"/>
            <p:cNvSpPr>
              <a:spLocks noChangeArrowheads="1"/>
            </p:cNvSpPr>
            <p:nvPr/>
          </p:nvSpPr>
          <p:spPr bwMode="auto">
            <a:xfrm>
              <a:off x="3318" y="194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+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auto">
            <a:xfrm flipH="1" flipV="1">
              <a:off x="3182" y="2582"/>
              <a:ext cx="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H="1" flipV="1">
              <a:off x="2830" y="2483"/>
              <a:ext cx="2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H="1" flipV="1">
              <a:off x="3033" y="268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7" name="Line 48"/>
            <p:cNvSpPr>
              <a:spLocks noChangeShapeType="1"/>
            </p:cNvSpPr>
            <p:nvPr/>
          </p:nvSpPr>
          <p:spPr bwMode="auto">
            <a:xfrm flipH="1" flipV="1">
              <a:off x="3422" y="199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8" name="Line 49"/>
            <p:cNvSpPr>
              <a:spLocks noChangeShapeType="1"/>
            </p:cNvSpPr>
            <p:nvPr/>
          </p:nvSpPr>
          <p:spPr bwMode="auto">
            <a:xfrm flipH="1" flipV="1">
              <a:off x="3596" y="2510"/>
              <a:ext cx="2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1" name="Rectangle 52"/>
            <p:cNvSpPr>
              <a:spLocks noChangeArrowheads="1"/>
            </p:cNvSpPr>
            <p:nvPr/>
          </p:nvSpPr>
          <p:spPr bwMode="auto">
            <a:xfrm>
              <a:off x="3177" y="2889"/>
              <a:ext cx="183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Control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3197" y="3196"/>
              <a:ext cx="19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ALUOp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4" name="Line 55"/>
            <p:cNvSpPr>
              <a:spLocks noChangeShapeType="1"/>
            </p:cNvSpPr>
            <p:nvPr/>
          </p:nvSpPr>
          <p:spPr bwMode="auto">
            <a:xfrm flipH="1">
              <a:off x="2830" y="3317"/>
              <a:ext cx="9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 flipH="1" flipV="1">
              <a:off x="3096" y="2094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6" name="Rectangle 57"/>
            <p:cNvSpPr>
              <a:spLocks noChangeArrowheads="1"/>
            </p:cNvSpPr>
            <p:nvPr/>
          </p:nvSpPr>
          <p:spPr bwMode="auto">
            <a:xfrm>
              <a:off x="2258" y="1968"/>
              <a:ext cx="26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RegWrite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2182" y="2136"/>
              <a:ext cx="11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 1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8" name="Rectangle 59"/>
            <p:cNvSpPr>
              <a:spLocks noChangeArrowheads="1"/>
            </p:cNvSpPr>
            <p:nvPr/>
          </p:nvSpPr>
          <p:spPr bwMode="auto">
            <a:xfrm>
              <a:off x="2181" y="2286"/>
              <a:ext cx="11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 2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2187" y="2445"/>
              <a:ext cx="1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2190" y="2598"/>
              <a:ext cx="1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2473" y="2232"/>
              <a:ext cx="15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 1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2" name="Rectangle 63"/>
            <p:cNvSpPr>
              <a:spLocks noChangeArrowheads="1"/>
            </p:cNvSpPr>
            <p:nvPr/>
          </p:nvSpPr>
          <p:spPr bwMode="auto">
            <a:xfrm>
              <a:off x="2464" y="2406"/>
              <a:ext cx="15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 2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3" name="Rectangle 64"/>
            <p:cNvSpPr>
              <a:spLocks noChangeArrowheads="1"/>
            </p:cNvSpPr>
            <p:nvPr/>
          </p:nvSpPr>
          <p:spPr bwMode="auto">
            <a:xfrm rot="16200000">
              <a:off x="2170" y="2362"/>
              <a:ext cx="4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Register File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auto">
            <a:xfrm>
              <a:off x="2116" y="2834"/>
              <a:ext cx="19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[31-20]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6" name="Rectangle 67"/>
            <p:cNvSpPr>
              <a:spLocks noChangeArrowheads="1"/>
            </p:cNvSpPr>
            <p:nvPr/>
          </p:nvSpPr>
          <p:spPr bwMode="auto">
            <a:xfrm>
              <a:off x="2129" y="2952"/>
              <a:ext cx="163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[11-7]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7" name="Freeform 68"/>
            <p:cNvSpPr>
              <a:spLocks/>
            </p:cNvSpPr>
            <p:nvPr/>
          </p:nvSpPr>
          <p:spPr bwMode="auto">
            <a:xfrm>
              <a:off x="1999" y="289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8" name="Freeform 69"/>
            <p:cNvSpPr>
              <a:spLocks/>
            </p:cNvSpPr>
            <p:nvPr/>
          </p:nvSpPr>
          <p:spPr bwMode="auto">
            <a:xfrm>
              <a:off x="2428" y="2801"/>
              <a:ext cx="199" cy="367"/>
            </a:xfrm>
            <a:custGeom>
              <a:avLst/>
              <a:gdLst>
                <a:gd name="T0" fmla="*/ 99 w 173"/>
                <a:gd name="T1" fmla="*/ 366 h 367"/>
                <a:gd name="T2" fmla="*/ 114 w 173"/>
                <a:gd name="T3" fmla="*/ 364 h 367"/>
                <a:gd name="T4" fmla="*/ 130 w 173"/>
                <a:gd name="T5" fmla="*/ 357 h 367"/>
                <a:gd name="T6" fmla="*/ 145 w 173"/>
                <a:gd name="T7" fmla="*/ 345 h 367"/>
                <a:gd name="T8" fmla="*/ 159 w 173"/>
                <a:gd name="T9" fmla="*/ 332 h 367"/>
                <a:gd name="T10" fmla="*/ 169 w 173"/>
                <a:gd name="T11" fmla="*/ 313 h 367"/>
                <a:gd name="T12" fmla="*/ 178 w 173"/>
                <a:gd name="T13" fmla="*/ 292 h 367"/>
                <a:gd name="T14" fmla="*/ 187 w 173"/>
                <a:gd name="T15" fmla="*/ 267 h 367"/>
                <a:gd name="T16" fmla="*/ 193 w 173"/>
                <a:gd name="T17" fmla="*/ 242 h 367"/>
                <a:gd name="T18" fmla="*/ 198 w 173"/>
                <a:gd name="T19" fmla="*/ 213 h 367"/>
                <a:gd name="T20" fmla="*/ 198 w 173"/>
                <a:gd name="T21" fmla="*/ 182 h 367"/>
                <a:gd name="T22" fmla="*/ 198 w 173"/>
                <a:gd name="T23" fmla="*/ 154 h 367"/>
                <a:gd name="T24" fmla="*/ 193 w 173"/>
                <a:gd name="T25" fmla="*/ 125 h 367"/>
                <a:gd name="T26" fmla="*/ 187 w 173"/>
                <a:gd name="T27" fmla="*/ 98 h 367"/>
                <a:gd name="T28" fmla="*/ 178 w 173"/>
                <a:gd name="T29" fmla="*/ 75 h 367"/>
                <a:gd name="T30" fmla="*/ 169 w 173"/>
                <a:gd name="T31" fmla="*/ 54 h 367"/>
                <a:gd name="T32" fmla="*/ 159 w 173"/>
                <a:gd name="T33" fmla="*/ 35 h 367"/>
                <a:gd name="T34" fmla="*/ 145 w 173"/>
                <a:gd name="T35" fmla="*/ 20 h 367"/>
                <a:gd name="T36" fmla="*/ 130 w 173"/>
                <a:gd name="T37" fmla="*/ 8 h 367"/>
                <a:gd name="T38" fmla="*/ 114 w 173"/>
                <a:gd name="T39" fmla="*/ 2 h 367"/>
                <a:gd name="T40" fmla="*/ 99 w 173"/>
                <a:gd name="T41" fmla="*/ 0 h 367"/>
                <a:gd name="T42" fmla="*/ 84 w 173"/>
                <a:gd name="T43" fmla="*/ 2 h 367"/>
                <a:gd name="T44" fmla="*/ 68 w 173"/>
                <a:gd name="T45" fmla="*/ 8 h 367"/>
                <a:gd name="T46" fmla="*/ 53 w 173"/>
                <a:gd name="T47" fmla="*/ 20 h 367"/>
                <a:gd name="T48" fmla="*/ 41 w 173"/>
                <a:gd name="T49" fmla="*/ 35 h 367"/>
                <a:gd name="T50" fmla="*/ 29 w 173"/>
                <a:gd name="T51" fmla="*/ 54 h 367"/>
                <a:gd name="T52" fmla="*/ 20 w 173"/>
                <a:gd name="T53" fmla="*/ 75 h 367"/>
                <a:gd name="T54" fmla="*/ 10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0 w 173"/>
                <a:gd name="T67" fmla="*/ 267 h 367"/>
                <a:gd name="T68" fmla="*/ 20 w 173"/>
                <a:gd name="T69" fmla="*/ 292 h 367"/>
                <a:gd name="T70" fmla="*/ 29 w 173"/>
                <a:gd name="T71" fmla="*/ 313 h 367"/>
                <a:gd name="T72" fmla="*/ 41 w 173"/>
                <a:gd name="T73" fmla="*/ 332 h 367"/>
                <a:gd name="T74" fmla="*/ 53 w 173"/>
                <a:gd name="T75" fmla="*/ 345 h 367"/>
                <a:gd name="T76" fmla="*/ 68 w 173"/>
                <a:gd name="T77" fmla="*/ 357 h 367"/>
                <a:gd name="T78" fmla="*/ 84 w 173"/>
                <a:gd name="T79" fmla="*/ 364 h 367"/>
                <a:gd name="T80" fmla="*/ 99 w 173"/>
                <a:gd name="T81" fmla="*/ 366 h 367"/>
                <a:gd name="T82" fmla="*/ 99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9" name="Rectangle 70"/>
            <p:cNvSpPr>
              <a:spLocks noChangeArrowheads="1"/>
            </p:cNvSpPr>
            <p:nvPr/>
          </p:nvSpPr>
          <p:spPr bwMode="auto">
            <a:xfrm>
              <a:off x="2444" y="2930"/>
              <a:ext cx="17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Sign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extend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2" name="Line 73"/>
            <p:cNvSpPr>
              <a:spLocks noChangeShapeType="1"/>
            </p:cNvSpPr>
            <p:nvPr/>
          </p:nvSpPr>
          <p:spPr bwMode="auto">
            <a:xfrm flipH="1">
              <a:off x="2009" y="2360"/>
              <a:ext cx="159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3" name="Line 74"/>
            <p:cNvSpPr>
              <a:spLocks noChangeShapeType="1"/>
            </p:cNvSpPr>
            <p:nvPr/>
          </p:nvSpPr>
          <p:spPr bwMode="auto">
            <a:xfrm flipH="1">
              <a:off x="2007" y="2196"/>
              <a:ext cx="164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4" name="Line 75"/>
            <p:cNvSpPr>
              <a:spLocks noChangeShapeType="1"/>
            </p:cNvSpPr>
            <p:nvPr/>
          </p:nvSpPr>
          <p:spPr bwMode="auto">
            <a:xfrm flipH="1">
              <a:off x="2644" y="2289"/>
              <a:ext cx="10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5" name="Line 76"/>
            <p:cNvSpPr>
              <a:spLocks noChangeShapeType="1"/>
            </p:cNvSpPr>
            <p:nvPr/>
          </p:nvSpPr>
          <p:spPr bwMode="auto">
            <a:xfrm flipH="1">
              <a:off x="2644" y="2483"/>
              <a:ext cx="10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 flipH="1">
              <a:off x="2403" y="206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7" name="Rectangle 78"/>
            <p:cNvSpPr>
              <a:spLocks noChangeArrowheads="1"/>
            </p:cNvSpPr>
            <p:nvPr/>
          </p:nvSpPr>
          <p:spPr bwMode="auto">
            <a:xfrm>
              <a:off x="2676" y="1554"/>
              <a:ext cx="21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ID/EX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8" name="Rectangle 79"/>
            <p:cNvSpPr>
              <a:spLocks noChangeArrowheads="1"/>
            </p:cNvSpPr>
            <p:nvPr/>
          </p:nvSpPr>
          <p:spPr bwMode="auto">
            <a:xfrm>
              <a:off x="3682" y="1440"/>
              <a:ext cx="33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EX/MEM</a:t>
              </a: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9" name="Rectangle 80"/>
            <p:cNvSpPr>
              <a:spLocks noChangeArrowheads="1"/>
            </p:cNvSpPr>
            <p:nvPr/>
          </p:nvSpPr>
          <p:spPr bwMode="auto">
            <a:xfrm>
              <a:off x="4768" y="1392"/>
              <a:ext cx="2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/WB</a:t>
              </a:r>
            </a:p>
          </p:txBody>
        </p:sp>
        <p:sp>
          <p:nvSpPr>
            <p:cNvPr id="130" name="Rectangle 81"/>
            <p:cNvSpPr>
              <a:spLocks noChangeArrowheads="1"/>
            </p:cNvSpPr>
            <p:nvPr/>
          </p:nvSpPr>
          <p:spPr bwMode="auto">
            <a:xfrm rot="16200000" flipH="1">
              <a:off x="1769" y="2185"/>
              <a:ext cx="33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Instruction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1" name="Freeform 82"/>
            <p:cNvSpPr>
              <a:spLocks/>
            </p:cNvSpPr>
            <p:nvPr/>
          </p:nvSpPr>
          <p:spPr bwMode="auto">
            <a:xfrm>
              <a:off x="3996" y="2497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3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8 w 24"/>
                <a:gd name="T11" fmla="*/ 19 h 24"/>
                <a:gd name="T12" fmla="*/ 18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8 w 24"/>
                <a:gd name="T29" fmla="*/ 6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3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2" name="Line 83"/>
            <p:cNvSpPr>
              <a:spLocks noChangeShapeType="1"/>
            </p:cNvSpPr>
            <p:nvPr/>
          </p:nvSpPr>
          <p:spPr bwMode="auto">
            <a:xfrm flipH="1">
              <a:off x="3895" y="2765"/>
              <a:ext cx="23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3" name="Freeform 84"/>
            <p:cNvSpPr>
              <a:spLocks/>
            </p:cNvSpPr>
            <p:nvPr/>
          </p:nvSpPr>
          <p:spPr bwMode="auto">
            <a:xfrm>
              <a:off x="4007" y="2509"/>
              <a:ext cx="834" cy="611"/>
            </a:xfrm>
            <a:custGeom>
              <a:avLst/>
              <a:gdLst>
                <a:gd name="T0" fmla="*/ 833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4" name="Line 85"/>
            <p:cNvSpPr>
              <a:spLocks noChangeShapeType="1"/>
            </p:cNvSpPr>
            <p:nvPr/>
          </p:nvSpPr>
          <p:spPr bwMode="auto">
            <a:xfrm>
              <a:off x="3893" y="3320"/>
              <a:ext cx="9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5" name="Line 86"/>
            <p:cNvSpPr>
              <a:spLocks noChangeShapeType="1"/>
            </p:cNvSpPr>
            <p:nvPr/>
          </p:nvSpPr>
          <p:spPr bwMode="auto">
            <a:xfrm flipH="1">
              <a:off x="3895" y="2509"/>
              <a:ext cx="2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6" name="Line 87"/>
            <p:cNvSpPr>
              <a:spLocks noChangeShapeType="1"/>
            </p:cNvSpPr>
            <p:nvPr/>
          </p:nvSpPr>
          <p:spPr bwMode="auto">
            <a:xfrm flipH="1">
              <a:off x="4700" y="2504"/>
              <a:ext cx="14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7" name="Line 88"/>
            <p:cNvSpPr>
              <a:spLocks noChangeShapeType="1"/>
            </p:cNvSpPr>
            <p:nvPr/>
          </p:nvSpPr>
          <p:spPr bwMode="auto">
            <a:xfrm flipH="1" flipV="1">
              <a:off x="4415" y="2244"/>
              <a:ext cx="0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8" name="Line 89"/>
            <p:cNvSpPr>
              <a:spLocks noChangeShapeType="1"/>
            </p:cNvSpPr>
            <p:nvPr/>
          </p:nvSpPr>
          <p:spPr bwMode="auto">
            <a:xfrm flipH="1">
              <a:off x="4420" y="2870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9" name="Rectangle 90"/>
            <p:cNvSpPr>
              <a:spLocks noChangeArrowheads="1"/>
            </p:cNvSpPr>
            <p:nvPr/>
          </p:nvSpPr>
          <p:spPr bwMode="auto">
            <a:xfrm>
              <a:off x="4258" y="2973"/>
              <a:ext cx="288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MemRead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0" name="Rectangle 91"/>
            <p:cNvSpPr>
              <a:spLocks noChangeArrowheads="1"/>
            </p:cNvSpPr>
            <p:nvPr/>
          </p:nvSpPr>
          <p:spPr bwMode="auto">
            <a:xfrm>
              <a:off x="4322" y="2160"/>
              <a:ext cx="382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MemWrite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1" name="Rectangle 92"/>
            <p:cNvSpPr>
              <a:spLocks noChangeArrowheads="1"/>
            </p:cNvSpPr>
            <p:nvPr/>
          </p:nvSpPr>
          <p:spPr bwMode="auto">
            <a:xfrm>
              <a:off x="4132" y="2315"/>
              <a:ext cx="562" cy="5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2" name="Rectangle 93"/>
            <p:cNvSpPr>
              <a:spLocks noChangeArrowheads="1"/>
            </p:cNvSpPr>
            <p:nvPr/>
          </p:nvSpPr>
          <p:spPr bwMode="auto">
            <a:xfrm>
              <a:off x="4145" y="2478"/>
              <a:ext cx="218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3" name="Rectangle 94"/>
            <p:cNvSpPr>
              <a:spLocks noChangeArrowheads="1"/>
            </p:cNvSpPr>
            <p:nvPr/>
          </p:nvSpPr>
          <p:spPr bwMode="auto">
            <a:xfrm>
              <a:off x="4147" y="2699"/>
              <a:ext cx="1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4" name="Rectangle 95"/>
            <p:cNvSpPr>
              <a:spLocks noChangeArrowheads="1"/>
            </p:cNvSpPr>
            <p:nvPr/>
          </p:nvSpPr>
          <p:spPr bwMode="auto">
            <a:xfrm>
              <a:off x="4517" y="2411"/>
              <a:ext cx="1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5" name="Rectangle 96"/>
            <p:cNvSpPr>
              <a:spLocks noChangeArrowheads="1"/>
            </p:cNvSpPr>
            <p:nvPr/>
          </p:nvSpPr>
          <p:spPr bwMode="auto">
            <a:xfrm>
              <a:off x="4348" y="2630"/>
              <a:ext cx="317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Memory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6" name="Freeform 97"/>
            <p:cNvSpPr>
              <a:spLocks/>
            </p:cNvSpPr>
            <p:nvPr/>
          </p:nvSpPr>
          <p:spPr bwMode="auto">
            <a:xfrm>
              <a:off x="3965" y="2104"/>
              <a:ext cx="66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65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7" name="Freeform 98"/>
            <p:cNvSpPr>
              <a:spLocks/>
            </p:cNvSpPr>
            <p:nvPr/>
          </p:nvSpPr>
          <p:spPr bwMode="auto">
            <a:xfrm>
              <a:off x="3901" y="2256"/>
              <a:ext cx="130" cy="135"/>
            </a:xfrm>
            <a:custGeom>
              <a:avLst/>
              <a:gdLst>
                <a:gd name="T0" fmla="*/ 0 w 141"/>
                <a:gd name="T1" fmla="*/ 134 h 229"/>
                <a:gd name="T2" fmla="*/ 65 w 141"/>
                <a:gd name="T3" fmla="*/ 134 h 229"/>
                <a:gd name="T4" fmla="*/ 65 w 141"/>
                <a:gd name="T5" fmla="*/ 0 h 229"/>
                <a:gd name="T6" fmla="*/ 129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8" name="Freeform 99"/>
            <p:cNvSpPr>
              <a:spLocks/>
            </p:cNvSpPr>
            <p:nvPr/>
          </p:nvSpPr>
          <p:spPr bwMode="auto">
            <a:xfrm>
              <a:off x="4030" y="2154"/>
              <a:ext cx="134" cy="122"/>
            </a:xfrm>
            <a:custGeom>
              <a:avLst/>
              <a:gdLst>
                <a:gd name="T0" fmla="*/ 79 w 145"/>
                <a:gd name="T1" fmla="*/ 119 h 122"/>
                <a:gd name="T2" fmla="*/ 89 w 145"/>
                <a:gd name="T3" fmla="*/ 119 h 122"/>
                <a:gd name="T4" fmla="*/ 96 w 145"/>
                <a:gd name="T5" fmla="*/ 117 h 122"/>
                <a:gd name="T6" fmla="*/ 104 w 145"/>
                <a:gd name="T7" fmla="*/ 113 h 122"/>
                <a:gd name="T8" fmla="*/ 112 w 145"/>
                <a:gd name="T9" fmla="*/ 107 h 122"/>
                <a:gd name="T10" fmla="*/ 117 w 145"/>
                <a:gd name="T11" fmla="*/ 102 h 122"/>
                <a:gd name="T12" fmla="*/ 122 w 145"/>
                <a:gd name="T13" fmla="*/ 96 h 122"/>
                <a:gd name="T14" fmla="*/ 128 w 145"/>
                <a:gd name="T15" fmla="*/ 88 h 122"/>
                <a:gd name="T16" fmla="*/ 131 w 145"/>
                <a:gd name="T17" fmla="*/ 79 h 122"/>
                <a:gd name="T18" fmla="*/ 133 w 145"/>
                <a:gd name="T19" fmla="*/ 69 h 122"/>
                <a:gd name="T20" fmla="*/ 133 w 145"/>
                <a:gd name="T21" fmla="*/ 60 h 122"/>
                <a:gd name="T22" fmla="*/ 133 w 145"/>
                <a:gd name="T23" fmla="*/ 50 h 122"/>
                <a:gd name="T24" fmla="*/ 131 w 145"/>
                <a:gd name="T25" fmla="*/ 40 h 122"/>
                <a:gd name="T26" fmla="*/ 128 w 145"/>
                <a:gd name="T27" fmla="*/ 33 h 122"/>
                <a:gd name="T28" fmla="*/ 122 w 145"/>
                <a:gd name="T29" fmla="*/ 25 h 122"/>
                <a:gd name="T30" fmla="*/ 117 w 145"/>
                <a:gd name="T31" fmla="*/ 17 h 122"/>
                <a:gd name="T32" fmla="*/ 112 w 145"/>
                <a:gd name="T33" fmla="*/ 12 h 122"/>
                <a:gd name="T34" fmla="*/ 104 w 145"/>
                <a:gd name="T35" fmla="*/ 6 h 122"/>
                <a:gd name="T36" fmla="*/ 96 w 145"/>
                <a:gd name="T37" fmla="*/ 2 h 122"/>
                <a:gd name="T38" fmla="*/ 89 w 145"/>
                <a:gd name="T39" fmla="*/ 0 h 122"/>
                <a:gd name="T40" fmla="*/ 79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79 w 145"/>
                <a:gd name="T47" fmla="*/ 121 h 122"/>
                <a:gd name="T48" fmla="*/ 79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9" name="Rectangle 100"/>
            <p:cNvSpPr>
              <a:spLocks noChangeArrowheads="1"/>
            </p:cNvSpPr>
            <p:nvPr/>
          </p:nvSpPr>
          <p:spPr bwMode="auto">
            <a:xfrm>
              <a:off x="3945" y="2024"/>
              <a:ext cx="195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Branch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0" name="Rectangle 101"/>
            <p:cNvSpPr>
              <a:spLocks noChangeArrowheads="1"/>
            </p:cNvSpPr>
            <p:nvPr/>
          </p:nvSpPr>
          <p:spPr bwMode="auto">
            <a:xfrm>
              <a:off x="4243" y="1344"/>
              <a:ext cx="15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PCSrc</a:t>
              </a:r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>
              <a:off x="1922" y="3566"/>
              <a:ext cx="3102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2" name="Line 103"/>
            <p:cNvSpPr>
              <a:spLocks noChangeShapeType="1"/>
            </p:cNvSpPr>
            <p:nvPr/>
          </p:nvSpPr>
          <p:spPr bwMode="auto">
            <a:xfrm flipV="1">
              <a:off x="1924" y="2513"/>
              <a:ext cx="0" cy="10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3" name="Line 104"/>
            <p:cNvSpPr>
              <a:spLocks noChangeShapeType="1"/>
            </p:cNvSpPr>
            <p:nvPr/>
          </p:nvSpPr>
          <p:spPr bwMode="auto">
            <a:xfrm>
              <a:off x="1921" y="2510"/>
              <a:ext cx="244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4" name="Line 105"/>
            <p:cNvSpPr>
              <a:spLocks noChangeShapeType="1"/>
            </p:cNvSpPr>
            <p:nvPr/>
          </p:nvSpPr>
          <p:spPr bwMode="auto">
            <a:xfrm>
              <a:off x="2090" y="2657"/>
              <a:ext cx="78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5" name="Line 106"/>
            <p:cNvSpPr>
              <a:spLocks noChangeShapeType="1"/>
            </p:cNvSpPr>
            <p:nvPr/>
          </p:nvSpPr>
          <p:spPr bwMode="auto">
            <a:xfrm flipV="1">
              <a:off x="2093" y="2657"/>
              <a:ext cx="0" cy="99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6" name="Line 107"/>
            <p:cNvSpPr>
              <a:spLocks noChangeShapeType="1"/>
            </p:cNvSpPr>
            <p:nvPr/>
          </p:nvSpPr>
          <p:spPr bwMode="auto">
            <a:xfrm>
              <a:off x="2093" y="3644"/>
              <a:ext cx="3081" cy="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7" name="Line 108"/>
            <p:cNvSpPr>
              <a:spLocks noChangeShapeType="1"/>
            </p:cNvSpPr>
            <p:nvPr/>
          </p:nvSpPr>
          <p:spPr bwMode="auto">
            <a:xfrm flipV="1">
              <a:off x="5080" y="2413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8" name="Line 109"/>
            <p:cNvSpPr>
              <a:spLocks noChangeShapeType="1"/>
            </p:cNvSpPr>
            <p:nvPr/>
          </p:nvSpPr>
          <p:spPr bwMode="auto">
            <a:xfrm flipH="1">
              <a:off x="4930" y="2506"/>
              <a:ext cx="10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9" name="Freeform 110"/>
            <p:cNvSpPr>
              <a:spLocks/>
            </p:cNvSpPr>
            <p:nvPr/>
          </p:nvSpPr>
          <p:spPr bwMode="auto">
            <a:xfrm>
              <a:off x="4930" y="2715"/>
              <a:ext cx="110" cy="405"/>
            </a:xfrm>
            <a:custGeom>
              <a:avLst/>
              <a:gdLst>
                <a:gd name="T0" fmla="*/ 109 w 104"/>
                <a:gd name="T1" fmla="*/ 0 h 204"/>
                <a:gd name="T2" fmla="*/ 55 w 104"/>
                <a:gd name="T3" fmla="*/ 0 h 204"/>
                <a:gd name="T4" fmla="*/ 55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0" name="Rectangle 111"/>
            <p:cNvSpPr>
              <a:spLocks noChangeArrowheads="1"/>
            </p:cNvSpPr>
            <p:nvPr/>
          </p:nvSpPr>
          <p:spPr bwMode="auto">
            <a:xfrm>
              <a:off x="4960" y="2323"/>
              <a:ext cx="309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MemtoReg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1" name="Line 112"/>
            <p:cNvSpPr>
              <a:spLocks noChangeShapeType="1"/>
            </p:cNvSpPr>
            <p:nvPr/>
          </p:nvSpPr>
          <p:spPr bwMode="auto">
            <a:xfrm>
              <a:off x="4933" y="3320"/>
              <a:ext cx="88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2" name="Line 113"/>
            <p:cNvSpPr>
              <a:spLocks noChangeShapeType="1"/>
            </p:cNvSpPr>
            <p:nvPr/>
          </p:nvSpPr>
          <p:spPr bwMode="auto">
            <a:xfrm rot="5400000">
              <a:off x="4892" y="3443"/>
              <a:ext cx="252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3" name="Line 114"/>
            <p:cNvSpPr>
              <a:spLocks noChangeShapeType="1"/>
            </p:cNvSpPr>
            <p:nvPr/>
          </p:nvSpPr>
          <p:spPr bwMode="auto">
            <a:xfrm flipV="1">
              <a:off x="5176" y="2609"/>
              <a:ext cx="0" cy="104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4" name="Line 115"/>
            <p:cNvSpPr>
              <a:spLocks noChangeShapeType="1"/>
            </p:cNvSpPr>
            <p:nvPr/>
          </p:nvSpPr>
          <p:spPr bwMode="auto">
            <a:xfrm flipV="1">
              <a:off x="5138" y="2609"/>
              <a:ext cx="38" cy="3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5" name="Freeform 116"/>
            <p:cNvSpPr>
              <a:spLocks/>
            </p:cNvSpPr>
            <p:nvPr/>
          </p:nvSpPr>
          <p:spPr bwMode="auto">
            <a:xfrm>
              <a:off x="1085" y="1824"/>
              <a:ext cx="255" cy="1104"/>
            </a:xfrm>
            <a:custGeom>
              <a:avLst/>
              <a:gdLst>
                <a:gd name="T0" fmla="*/ 254 w 194"/>
                <a:gd name="T1" fmla="*/ 0 h 631"/>
                <a:gd name="T2" fmla="*/ 0 w 194"/>
                <a:gd name="T3" fmla="*/ 3 h 631"/>
                <a:gd name="T4" fmla="*/ 0 w 194"/>
                <a:gd name="T5" fmla="*/ 1102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6" name="Freeform 117"/>
            <p:cNvSpPr>
              <a:spLocks/>
            </p:cNvSpPr>
            <p:nvPr/>
          </p:nvSpPr>
          <p:spPr bwMode="auto">
            <a:xfrm>
              <a:off x="1074" y="2126"/>
              <a:ext cx="22" cy="24"/>
            </a:xfrm>
            <a:custGeom>
              <a:avLst/>
              <a:gdLst>
                <a:gd name="T0" fmla="*/ 11 w 24"/>
                <a:gd name="T1" fmla="*/ 21 h 24"/>
                <a:gd name="T2" fmla="*/ 13 w 24"/>
                <a:gd name="T3" fmla="*/ 21 h 24"/>
                <a:gd name="T4" fmla="*/ 15 w 24"/>
                <a:gd name="T5" fmla="*/ 21 h 24"/>
                <a:gd name="T6" fmla="*/ 16 w 24"/>
                <a:gd name="T7" fmla="*/ 21 h 24"/>
                <a:gd name="T8" fmla="*/ 17 w 24"/>
                <a:gd name="T9" fmla="*/ 19 h 24"/>
                <a:gd name="T10" fmla="*/ 17 w 24"/>
                <a:gd name="T11" fmla="*/ 19 h 24"/>
                <a:gd name="T12" fmla="*/ 19 w 24"/>
                <a:gd name="T13" fmla="*/ 18 h 24"/>
                <a:gd name="T14" fmla="*/ 21 w 24"/>
                <a:gd name="T15" fmla="*/ 16 h 24"/>
                <a:gd name="T16" fmla="*/ 21 w 24"/>
                <a:gd name="T17" fmla="*/ 14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4 h 24"/>
                <a:gd name="T30" fmla="*/ 17 w 24"/>
                <a:gd name="T31" fmla="*/ 2 h 24"/>
                <a:gd name="T32" fmla="*/ 17 w 24"/>
                <a:gd name="T33" fmla="*/ 2 h 24"/>
                <a:gd name="T34" fmla="*/ 16 w 24"/>
                <a:gd name="T35" fmla="*/ 0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7 w 24"/>
                <a:gd name="T77" fmla="*/ 21 h 24"/>
                <a:gd name="T78" fmla="*/ 9 w 24"/>
                <a:gd name="T79" fmla="*/ 21 h 24"/>
                <a:gd name="T80" fmla="*/ 11 w 24"/>
                <a:gd name="T81" fmla="*/ 23 h 24"/>
                <a:gd name="T82" fmla="*/ 11 w 24"/>
                <a:gd name="T83" fmla="*/ 23 h 24"/>
                <a:gd name="T84" fmla="*/ 11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7" name="Rectangle 118"/>
            <p:cNvSpPr>
              <a:spLocks noChangeArrowheads="1"/>
            </p:cNvSpPr>
            <p:nvPr/>
          </p:nvSpPr>
          <p:spPr bwMode="auto">
            <a:xfrm>
              <a:off x="1179" y="1936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4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8" name="Freeform 119"/>
            <p:cNvSpPr>
              <a:spLocks/>
            </p:cNvSpPr>
            <p:nvPr/>
          </p:nvSpPr>
          <p:spPr bwMode="auto">
            <a:xfrm>
              <a:off x="1752" y="1679"/>
              <a:ext cx="86" cy="1777"/>
            </a:xfrm>
            <a:custGeom>
              <a:avLst/>
              <a:gdLst>
                <a:gd name="T0" fmla="*/ 83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9" name="Line 120"/>
            <p:cNvSpPr>
              <a:spLocks noChangeShapeType="1"/>
            </p:cNvSpPr>
            <p:nvPr/>
          </p:nvSpPr>
          <p:spPr bwMode="auto">
            <a:xfrm flipH="1" flipV="1">
              <a:off x="1505" y="19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0" name="Freeform 121"/>
            <p:cNvSpPr>
              <a:spLocks noChangeAspect="1"/>
            </p:cNvSpPr>
            <p:nvPr/>
          </p:nvSpPr>
          <p:spPr bwMode="auto">
            <a:xfrm>
              <a:off x="1550" y="1901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1" name="Freeform 122"/>
            <p:cNvSpPr>
              <a:spLocks/>
            </p:cNvSpPr>
            <p:nvPr/>
          </p:nvSpPr>
          <p:spPr bwMode="auto">
            <a:xfrm>
              <a:off x="1342" y="1788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2" name="Line 123"/>
            <p:cNvSpPr>
              <a:spLocks noChangeShapeType="1"/>
            </p:cNvSpPr>
            <p:nvPr/>
          </p:nvSpPr>
          <p:spPr bwMode="auto">
            <a:xfrm flipH="1" flipV="1">
              <a:off x="1247" y="19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3" name="Rectangle 124"/>
            <p:cNvSpPr>
              <a:spLocks noChangeArrowheads="1"/>
            </p:cNvSpPr>
            <p:nvPr/>
          </p:nvSpPr>
          <p:spPr bwMode="auto">
            <a:xfrm>
              <a:off x="1418" y="1856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+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4" name="Rectangle 125"/>
            <p:cNvSpPr>
              <a:spLocks noChangeArrowheads="1"/>
            </p:cNvSpPr>
            <p:nvPr/>
          </p:nvSpPr>
          <p:spPr bwMode="auto">
            <a:xfrm>
              <a:off x="1716" y="1552"/>
              <a:ext cx="18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IF/ID</a:t>
              </a:r>
            </a:p>
          </p:txBody>
        </p:sp>
        <p:sp>
          <p:nvSpPr>
            <p:cNvPr id="175" name="Freeform 126"/>
            <p:cNvSpPr>
              <a:spLocks/>
            </p:cNvSpPr>
            <p:nvPr/>
          </p:nvSpPr>
          <p:spPr bwMode="auto">
            <a:xfrm>
              <a:off x="897" y="2016"/>
              <a:ext cx="144" cy="245"/>
            </a:xfrm>
            <a:custGeom>
              <a:avLst/>
              <a:gdLst>
                <a:gd name="T0" fmla="*/ 143 w 104"/>
                <a:gd name="T1" fmla="*/ 242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244 h 245"/>
                <a:gd name="T8" fmla="*/ 143 w 104"/>
                <a:gd name="T9" fmla="*/ 244 h 245"/>
                <a:gd name="T10" fmla="*/ 143 w 104"/>
                <a:gd name="T11" fmla="*/ 244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6" name="Rectangle 127"/>
            <p:cNvSpPr>
              <a:spLocks noChangeArrowheads="1"/>
            </p:cNvSpPr>
            <p:nvPr/>
          </p:nvSpPr>
          <p:spPr bwMode="auto">
            <a:xfrm>
              <a:off x="907" y="2081"/>
              <a:ext cx="9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7" name="Line 128"/>
            <p:cNvSpPr>
              <a:spLocks noChangeShapeType="1"/>
            </p:cNvSpPr>
            <p:nvPr/>
          </p:nvSpPr>
          <p:spPr bwMode="auto">
            <a:xfrm flipH="1">
              <a:off x="1598" y="3096"/>
              <a:ext cx="157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8" name="Line 129"/>
            <p:cNvSpPr>
              <a:spLocks noChangeShapeType="1"/>
            </p:cNvSpPr>
            <p:nvPr/>
          </p:nvSpPr>
          <p:spPr bwMode="auto">
            <a:xfrm flipH="1" flipV="1">
              <a:off x="4142" y="1344"/>
              <a:ext cx="0" cy="6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9" name="Line 130"/>
            <p:cNvSpPr>
              <a:spLocks noChangeShapeType="1"/>
            </p:cNvSpPr>
            <p:nvPr/>
          </p:nvSpPr>
          <p:spPr bwMode="auto">
            <a:xfrm rot="16200000" flipH="1">
              <a:off x="1390" y="1408"/>
              <a:ext cx="0" cy="35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0" name="Line 131"/>
            <p:cNvSpPr>
              <a:spLocks noChangeShapeType="1"/>
            </p:cNvSpPr>
            <p:nvPr/>
          </p:nvSpPr>
          <p:spPr bwMode="auto">
            <a:xfrm rot="5400000">
              <a:off x="4105" y="1785"/>
              <a:ext cx="0" cy="43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1" name="Line 132"/>
            <p:cNvSpPr>
              <a:spLocks noChangeShapeType="1"/>
            </p:cNvSpPr>
            <p:nvPr/>
          </p:nvSpPr>
          <p:spPr bwMode="auto">
            <a:xfrm rot="16200000" flipV="1">
              <a:off x="979" y="1303"/>
              <a:ext cx="0" cy="29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2" name="Line 133"/>
            <p:cNvSpPr>
              <a:spLocks noChangeShapeType="1"/>
            </p:cNvSpPr>
            <p:nvPr/>
          </p:nvSpPr>
          <p:spPr bwMode="auto">
            <a:xfrm flipV="1">
              <a:off x="830" y="1445"/>
              <a:ext cx="0" cy="695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3" name="Line 134"/>
            <p:cNvSpPr>
              <a:spLocks noChangeShapeType="1"/>
            </p:cNvSpPr>
            <p:nvPr/>
          </p:nvSpPr>
          <p:spPr bwMode="auto">
            <a:xfrm rot="16200000" flipV="1">
              <a:off x="861" y="2106"/>
              <a:ext cx="0" cy="6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7" name="Rectangle 139"/>
            <p:cNvSpPr>
              <a:spLocks noChangeArrowheads="1"/>
            </p:cNvSpPr>
            <p:nvPr/>
          </p:nvSpPr>
          <p:spPr bwMode="auto">
            <a:xfrm>
              <a:off x="3060" y="2427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8" name="Rectangle 140"/>
            <p:cNvSpPr>
              <a:spLocks noChangeArrowheads="1"/>
            </p:cNvSpPr>
            <p:nvPr/>
          </p:nvSpPr>
          <p:spPr bwMode="auto">
            <a:xfrm>
              <a:off x="3057" y="2628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9" name="Rectangle 141"/>
            <p:cNvSpPr>
              <a:spLocks noChangeArrowheads="1"/>
            </p:cNvSpPr>
            <p:nvPr/>
          </p:nvSpPr>
          <p:spPr bwMode="auto">
            <a:xfrm>
              <a:off x="3117" y="2504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0" name="Line 143"/>
            <p:cNvSpPr>
              <a:spLocks noChangeShapeType="1"/>
            </p:cNvSpPr>
            <p:nvPr/>
          </p:nvSpPr>
          <p:spPr bwMode="auto">
            <a:xfrm flipV="1">
              <a:off x="3423" y="2606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1" name="Line 144"/>
            <p:cNvSpPr>
              <a:spLocks noChangeShapeType="1"/>
            </p:cNvSpPr>
            <p:nvPr/>
          </p:nvSpPr>
          <p:spPr bwMode="auto">
            <a:xfrm rot="5400000" flipV="1">
              <a:off x="3399" y="2967"/>
              <a:ext cx="0" cy="4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2" name="Rectangle 145"/>
            <p:cNvSpPr>
              <a:spLocks noChangeArrowheads="1"/>
            </p:cNvSpPr>
            <p:nvPr/>
          </p:nvSpPr>
          <p:spPr bwMode="auto">
            <a:xfrm flipH="1">
              <a:off x="1180" y="1334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3" name="Rectangle 146"/>
            <p:cNvSpPr>
              <a:spLocks noChangeArrowheads="1"/>
            </p:cNvSpPr>
            <p:nvPr/>
          </p:nvSpPr>
          <p:spPr bwMode="auto">
            <a:xfrm flipH="1">
              <a:off x="1139" y="1393"/>
              <a:ext cx="36" cy="1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4" name="Rectangle 148"/>
            <p:cNvSpPr>
              <a:spLocks noChangeArrowheads="1"/>
            </p:cNvSpPr>
            <p:nvPr/>
          </p:nvSpPr>
          <p:spPr bwMode="auto">
            <a:xfrm>
              <a:off x="5008" y="2448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5" name="Rectangle 149"/>
            <p:cNvSpPr>
              <a:spLocks noChangeArrowheads="1"/>
            </p:cNvSpPr>
            <p:nvPr/>
          </p:nvSpPr>
          <p:spPr bwMode="auto">
            <a:xfrm>
              <a:off x="5005" y="2649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6" name="Rectangle 150"/>
            <p:cNvSpPr>
              <a:spLocks noChangeArrowheads="1"/>
            </p:cNvSpPr>
            <p:nvPr/>
          </p:nvSpPr>
          <p:spPr bwMode="auto">
            <a:xfrm>
              <a:off x="5065" y="2525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7" name="Rectangle 152"/>
            <p:cNvSpPr>
              <a:spLocks noChangeArrowheads="1"/>
            </p:cNvSpPr>
            <p:nvPr/>
          </p:nvSpPr>
          <p:spPr bwMode="auto">
            <a:xfrm>
              <a:off x="1239" y="3186"/>
              <a:ext cx="31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Inst.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Memory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1187" y="2893"/>
              <a:ext cx="225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1214" y="3060"/>
              <a:ext cx="305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Instruction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0" name="Line 156"/>
            <p:cNvSpPr>
              <a:spLocks noChangeShapeType="1"/>
            </p:cNvSpPr>
            <p:nvPr/>
          </p:nvSpPr>
          <p:spPr bwMode="auto">
            <a:xfrm flipV="1">
              <a:off x="2007" y="2198"/>
              <a:ext cx="0" cy="83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1" name="Line 157"/>
            <p:cNvSpPr>
              <a:spLocks noChangeShapeType="1"/>
            </p:cNvSpPr>
            <p:nvPr/>
          </p:nvSpPr>
          <p:spPr bwMode="auto">
            <a:xfrm flipV="1">
              <a:off x="2007" y="3032"/>
              <a:ext cx="4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2" name="Line 158"/>
            <p:cNvSpPr>
              <a:spLocks noChangeShapeType="1"/>
            </p:cNvSpPr>
            <p:nvPr/>
          </p:nvSpPr>
          <p:spPr bwMode="auto">
            <a:xfrm flipH="1">
              <a:off x="1215" y="1356"/>
              <a:ext cx="2927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3" name="Line 159"/>
            <p:cNvSpPr>
              <a:spLocks noChangeShapeType="1"/>
            </p:cNvSpPr>
            <p:nvPr/>
          </p:nvSpPr>
          <p:spPr bwMode="auto">
            <a:xfrm flipV="1">
              <a:off x="4162" y="2211"/>
              <a:ext cx="60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4" name="Line 160"/>
            <p:cNvSpPr>
              <a:spLocks noChangeShapeType="1"/>
            </p:cNvSpPr>
            <p:nvPr/>
          </p:nvSpPr>
          <p:spPr bwMode="auto">
            <a:xfrm rot="-5400000" flipH="1" flipV="1">
              <a:off x="3714" y="1703"/>
              <a:ext cx="100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5" name="Line 161"/>
            <p:cNvSpPr>
              <a:spLocks noChangeShapeType="1"/>
            </p:cNvSpPr>
            <p:nvPr/>
          </p:nvSpPr>
          <p:spPr bwMode="auto">
            <a:xfrm>
              <a:off x="686" y="1200"/>
              <a:ext cx="353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6" name="Line 162"/>
            <p:cNvSpPr>
              <a:spLocks noChangeShapeType="1"/>
            </p:cNvSpPr>
            <p:nvPr/>
          </p:nvSpPr>
          <p:spPr bwMode="auto">
            <a:xfrm rot="-5400000" flipH="1" flipV="1">
              <a:off x="945" y="1108"/>
              <a:ext cx="395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1166" y="2100"/>
              <a:ext cx="432" cy="636"/>
            </a:xfrm>
            <a:prstGeom prst="rect">
              <a:avLst/>
            </a:prstGeom>
            <a:solidFill>
              <a:srgbClr val="66FFCC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BTB</a:t>
              </a:r>
            </a:p>
          </p:txBody>
        </p:sp>
        <p:sp>
          <p:nvSpPr>
            <p:cNvPr id="208" name="Line 164"/>
            <p:cNvSpPr>
              <a:spLocks noChangeShapeType="1"/>
            </p:cNvSpPr>
            <p:nvPr/>
          </p:nvSpPr>
          <p:spPr bwMode="auto">
            <a:xfrm>
              <a:off x="1086" y="2928"/>
              <a:ext cx="8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9" name="Line 165"/>
            <p:cNvSpPr>
              <a:spLocks noChangeShapeType="1"/>
            </p:cNvSpPr>
            <p:nvPr/>
          </p:nvSpPr>
          <p:spPr bwMode="auto">
            <a:xfrm flipH="1">
              <a:off x="686" y="1200"/>
              <a:ext cx="0" cy="124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0" name="Line 166"/>
            <p:cNvSpPr>
              <a:spLocks noChangeShapeType="1"/>
            </p:cNvSpPr>
            <p:nvPr/>
          </p:nvSpPr>
          <p:spPr bwMode="auto">
            <a:xfrm rot="10800000" flipH="1" flipV="1">
              <a:off x="686" y="2440"/>
              <a:ext cx="48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 flipH="1">
              <a:off x="1182" y="1404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 flipH="1">
              <a:off x="1180" y="1488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3" name="Line 169"/>
            <p:cNvSpPr>
              <a:spLocks noChangeShapeType="1"/>
            </p:cNvSpPr>
            <p:nvPr/>
          </p:nvSpPr>
          <p:spPr bwMode="auto">
            <a:xfrm flipV="1">
              <a:off x="1646" y="1512"/>
              <a:ext cx="0" cy="7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4" name="Line 170"/>
            <p:cNvSpPr>
              <a:spLocks noChangeShapeType="1"/>
            </p:cNvSpPr>
            <p:nvPr/>
          </p:nvSpPr>
          <p:spPr bwMode="auto">
            <a:xfrm rot="16200000" flipH="1">
              <a:off x="1430" y="1300"/>
              <a:ext cx="0" cy="432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5" name="Line 171"/>
            <p:cNvSpPr>
              <a:spLocks noChangeShapeType="1"/>
            </p:cNvSpPr>
            <p:nvPr/>
          </p:nvSpPr>
          <p:spPr bwMode="auto">
            <a:xfrm flipV="1">
              <a:off x="1598" y="2265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1251" y="2226"/>
              <a:ext cx="277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pred target</a:t>
              </a: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1255" y="2316"/>
              <a:ext cx="195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pred dir</a:t>
              </a:r>
            </a:p>
          </p:txBody>
        </p:sp>
        <p:sp>
          <p:nvSpPr>
            <p:cNvPr id="218" name="Line 174"/>
            <p:cNvSpPr>
              <a:spLocks noChangeShapeType="1"/>
            </p:cNvSpPr>
            <p:nvPr/>
          </p:nvSpPr>
          <p:spPr bwMode="auto">
            <a:xfrm rot="5400000" flipH="1">
              <a:off x="1646" y="2304"/>
              <a:ext cx="0" cy="9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9" name="Line 175"/>
            <p:cNvSpPr>
              <a:spLocks noChangeShapeType="1"/>
            </p:cNvSpPr>
            <p:nvPr/>
          </p:nvSpPr>
          <p:spPr bwMode="auto">
            <a:xfrm flipH="1">
              <a:off x="1694" y="1248"/>
              <a:ext cx="0" cy="11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0" name="Line 176"/>
            <p:cNvSpPr>
              <a:spLocks noChangeShapeType="1"/>
            </p:cNvSpPr>
            <p:nvPr/>
          </p:nvSpPr>
          <p:spPr bwMode="auto">
            <a:xfrm rot="5400000" flipH="1">
              <a:off x="1447" y="1000"/>
              <a:ext cx="0" cy="49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1" name="Line 177"/>
            <p:cNvSpPr>
              <a:spLocks noChangeShapeType="1"/>
            </p:cNvSpPr>
            <p:nvPr/>
          </p:nvSpPr>
          <p:spPr bwMode="auto">
            <a:xfrm rot="-5400000" flipH="1" flipV="1">
              <a:off x="1171" y="1277"/>
              <a:ext cx="59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1838" y="1352"/>
              <a:ext cx="7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PC+4 (Not-taken target)</a:t>
              </a:r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1838" y="1248"/>
              <a:ext cx="3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taken target</a:t>
              </a:r>
            </a:p>
          </p:txBody>
        </p:sp>
        <p:sp>
          <p:nvSpPr>
            <p:cNvPr id="224" name="Line 180"/>
            <p:cNvSpPr>
              <a:spLocks noChangeShapeType="1"/>
            </p:cNvSpPr>
            <p:nvPr/>
          </p:nvSpPr>
          <p:spPr bwMode="auto">
            <a:xfrm flipH="1">
              <a:off x="2892" y="1632"/>
              <a:ext cx="9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5" name="Freeform 224"/>
            <p:cNvSpPr>
              <a:spLocks noChangeAspect="1"/>
            </p:cNvSpPr>
            <p:nvPr/>
          </p:nvSpPr>
          <p:spPr bwMode="auto">
            <a:xfrm>
              <a:off x="2878" y="1907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6" name="Line 182"/>
            <p:cNvSpPr>
              <a:spLocks noChangeShapeType="1"/>
            </p:cNvSpPr>
            <p:nvPr/>
          </p:nvSpPr>
          <p:spPr bwMode="auto">
            <a:xfrm>
              <a:off x="2892" y="1632"/>
              <a:ext cx="0" cy="28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 rot="16200000" flipV="1">
              <a:off x="3920" y="1602"/>
              <a:ext cx="0" cy="6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 rot="10800000" flipV="1">
              <a:off x="3950" y="1434"/>
              <a:ext cx="1" cy="19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 flipH="1">
              <a:off x="1179" y="1548"/>
              <a:ext cx="25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0" name="Line 187"/>
            <p:cNvSpPr>
              <a:spLocks noChangeShapeType="1"/>
            </p:cNvSpPr>
            <p:nvPr/>
          </p:nvSpPr>
          <p:spPr bwMode="auto">
            <a:xfrm>
              <a:off x="590" y="2516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1" name="Line 188"/>
            <p:cNvSpPr>
              <a:spLocks noChangeShapeType="1"/>
            </p:cNvSpPr>
            <p:nvPr/>
          </p:nvSpPr>
          <p:spPr bwMode="auto">
            <a:xfrm flipV="1">
              <a:off x="590" y="1104"/>
              <a:ext cx="0" cy="140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2" name="Line 189"/>
            <p:cNvSpPr>
              <a:spLocks noChangeShapeType="1"/>
            </p:cNvSpPr>
            <p:nvPr/>
          </p:nvSpPr>
          <p:spPr bwMode="auto">
            <a:xfrm rot="16200000" flipV="1">
              <a:off x="998" y="696"/>
              <a:ext cx="0" cy="81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3" name="Line 190"/>
            <p:cNvSpPr>
              <a:spLocks noChangeShapeType="1"/>
            </p:cNvSpPr>
            <p:nvPr/>
          </p:nvSpPr>
          <p:spPr bwMode="auto">
            <a:xfrm>
              <a:off x="1406" y="1104"/>
              <a:ext cx="0" cy="24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4" name="Freeform 233"/>
            <p:cNvSpPr>
              <a:spLocks noChangeAspect="1"/>
            </p:cNvSpPr>
            <p:nvPr/>
          </p:nvSpPr>
          <p:spPr bwMode="auto">
            <a:xfrm>
              <a:off x="1394" y="134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5" name="Line 192"/>
            <p:cNvSpPr>
              <a:spLocks noChangeShapeType="1"/>
            </p:cNvSpPr>
            <p:nvPr/>
          </p:nvSpPr>
          <p:spPr bwMode="auto">
            <a:xfrm rot="5400000" flipV="1">
              <a:off x="1478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6" name="Line 193"/>
            <p:cNvSpPr>
              <a:spLocks noChangeShapeType="1"/>
            </p:cNvSpPr>
            <p:nvPr/>
          </p:nvSpPr>
          <p:spPr bwMode="auto">
            <a:xfrm rot="5400000" flipV="1">
              <a:off x="2486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7" name="Line 194"/>
            <p:cNvSpPr>
              <a:spLocks noChangeShapeType="1"/>
            </p:cNvSpPr>
            <p:nvPr/>
          </p:nvSpPr>
          <p:spPr bwMode="auto">
            <a:xfrm rot="5400000" flipV="1">
              <a:off x="3590" y="1320"/>
              <a:ext cx="52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8" name="Line 195"/>
            <p:cNvSpPr>
              <a:spLocks noChangeShapeType="1"/>
            </p:cNvSpPr>
            <p:nvPr/>
          </p:nvSpPr>
          <p:spPr bwMode="auto">
            <a:xfrm rot="5400000" flipH="1">
              <a:off x="3464" y="-616"/>
              <a:ext cx="0" cy="33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9" name="Oval 238"/>
            <p:cNvSpPr>
              <a:spLocks noChangeAspect="1" noChangeArrowheads="1"/>
            </p:cNvSpPr>
            <p:nvPr/>
          </p:nvSpPr>
          <p:spPr bwMode="auto">
            <a:xfrm>
              <a:off x="2782" y="1044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0" name="AutoShape 197"/>
            <p:cNvSpPr>
              <a:spLocks noChangeArrowheads="1"/>
            </p:cNvSpPr>
            <p:nvPr/>
          </p:nvSpPr>
          <p:spPr bwMode="auto">
            <a:xfrm>
              <a:off x="4320" y="1584"/>
              <a:ext cx="384" cy="480"/>
            </a:xfrm>
            <a:prstGeom prst="roundRect">
              <a:avLst>
                <a:gd name="adj" fmla="val 22222"/>
              </a:avLst>
            </a:prstGeom>
            <a:solidFill>
              <a:srgbClr val="66FFCC"/>
            </a:solidFill>
            <a:ln w="28575" algn="ctr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t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Mis</a:t>
              </a: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-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predict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Detection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Unit</a:t>
              </a:r>
            </a:p>
          </p:txBody>
        </p:sp>
        <p:sp>
          <p:nvSpPr>
            <p:cNvPr id="241" name="Oval 240"/>
            <p:cNvSpPr>
              <a:spLocks noChangeAspect="1" noChangeArrowheads="1"/>
            </p:cNvSpPr>
            <p:nvPr/>
          </p:nvSpPr>
          <p:spPr bwMode="auto">
            <a:xfrm>
              <a:off x="3840" y="104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2" name="Oval 241"/>
            <p:cNvSpPr>
              <a:spLocks noChangeAspect="1" noChangeArrowheads="1"/>
            </p:cNvSpPr>
            <p:nvPr/>
          </p:nvSpPr>
          <p:spPr bwMode="auto">
            <a:xfrm>
              <a:off x="4206" y="1632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3936" y="960"/>
              <a:ext cx="147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Flush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4" name="Freeform 243"/>
            <p:cNvSpPr>
              <a:spLocks noChangeAspect="1"/>
            </p:cNvSpPr>
            <p:nvPr/>
          </p:nvSpPr>
          <p:spPr bwMode="auto">
            <a:xfrm>
              <a:off x="4129" y="198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5" name="Line 202"/>
            <p:cNvSpPr>
              <a:spLocks noChangeShapeType="1"/>
            </p:cNvSpPr>
            <p:nvPr/>
          </p:nvSpPr>
          <p:spPr bwMode="auto">
            <a:xfrm flipH="1">
              <a:off x="1834" y="1824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6" name="Line 203"/>
            <p:cNvSpPr>
              <a:spLocks noChangeShapeType="1"/>
            </p:cNvSpPr>
            <p:nvPr/>
          </p:nvSpPr>
          <p:spPr bwMode="auto">
            <a:xfrm flipH="1" flipV="1">
              <a:off x="1646" y="1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7" name="Freeform 246"/>
            <p:cNvSpPr>
              <a:spLocks noChangeAspect="1"/>
            </p:cNvSpPr>
            <p:nvPr/>
          </p:nvSpPr>
          <p:spPr bwMode="auto">
            <a:xfrm>
              <a:off x="1634" y="1808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8" name="Line 205"/>
            <p:cNvSpPr>
              <a:spLocks noChangeShapeType="1"/>
            </p:cNvSpPr>
            <p:nvPr/>
          </p:nvSpPr>
          <p:spPr bwMode="auto">
            <a:xfrm flipH="1">
              <a:off x="2826" y="1824"/>
              <a:ext cx="9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1982" y="1728"/>
              <a:ext cx="49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predicted target</a:t>
              </a:r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1846" y="1836"/>
              <a:ext cx="7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PC+4 (Not-taken target)</a:t>
              </a:r>
            </a:p>
          </p:txBody>
        </p:sp>
        <p:sp>
          <p:nvSpPr>
            <p:cNvPr id="251" name="Line 208"/>
            <p:cNvSpPr>
              <a:spLocks noChangeShapeType="1"/>
            </p:cNvSpPr>
            <p:nvPr/>
          </p:nvSpPr>
          <p:spPr bwMode="auto">
            <a:xfrm>
              <a:off x="1838" y="1730"/>
              <a:ext cx="901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2" name="Line 209"/>
            <p:cNvSpPr>
              <a:spLocks noChangeShapeType="1"/>
            </p:cNvSpPr>
            <p:nvPr/>
          </p:nvSpPr>
          <p:spPr bwMode="auto">
            <a:xfrm flipV="1">
              <a:off x="2838" y="1729"/>
              <a:ext cx="962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1920" y="1632"/>
              <a:ext cx="58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predicted direction</a:t>
              </a:r>
            </a:p>
          </p:txBody>
        </p:sp>
        <p:sp>
          <p:nvSpPr>
            <p:cNvPr id="254" name="Line 211"/>
            <p:cNvSpPr>
              <a:spLocks noChangeShapeType="1"/>
            </p:cNvSpPr>
            <p:nvPr/>
          </p:nvSpPr>
          <p:spPr bwMode="auto">
            <a:xfrm>
              <a:off x="1694" y="1728"/>
              <a:ext cx="56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5" name="Oval 254"/>
            <p:cNvSpPr>
              <a:spLocks noChangeAspect="1" noChangeArrowheads="1"/>
            </p:cNvSpPr>
            <p:nvPr/>
          </p:nvSpPr>
          <p:spPr bwMode="auto">
            <a:xfrm>
              <a:off x="1678" y="1716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6" name="Line 213"/>
            <p:cNvSpPr>
              <a:spLocks noChangeShapeType="1"/>
            </p:cNvSpPr>
            <p:nvPr/>
          </p:nvSpPr>
          <p:spPr bwMode="auto">
            <a:xfrm rot="5400000">
              <a:off x="4104" y="1512"/>
              <a:ext cx="0" cy="43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7" name="Line 214"/>
            <p:cNvSpPr>
              <a:spLocks noChangeShapeType="1"/>
            </p:cNvSpPr>
            <p:nvPr/>
          </p:nvSpPr>
          <p:spPr bwMode="auto">
            <a:xfrm rot="5400000" flipH="1">
              <a:off x="5033" y="1720"/>
              <a:ext cx="0" cy="2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8" name="Line 215"/>
            <p:cNvSpPr>
              <a:spLocks noChangeShapeType="1"/>
            </p:cNvSpPr>
            <p:nvPr/>
          </p:nvSpPr>
          <p:spPr bwMode="auto">
            <a:xfrm rot="-5400000" flipH="1" flipV="1">
              <a:off x="1113" y="1253"/>
              <a:ext cx="107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9" name="Oval 258"/>
            <p:cNvSpPr>
              <a:spLocks noChangeAspect="1" noChangeArrowheads="1"/>
            </p:cNvSpPr>
            <p:nvPr/>
          </p:nvSpPr>
          <p:spPr bwMode="auto">
            <a:xfrm>
              <a:off x="1154" y="118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0" name="Line 217"/>
            <p:cNvSpPr>
              <a:spLocks noChangeShapeType="1"/>
            </p:cNvSpPr>
            <p:nvPr/>
          </p:nvSpPr>
          <p:spPr bwMode="auto">
            <a:xfrm flipH="1">
              <a:off x="3888" y="18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1" name="Line 218"/>
            <p:cNvSpPr>
              <a:spLocks noChangeShapeType="1"/>
            </p:cNvSpPr>
            <p:nvPr/>
          </p:nvSpPr>
          <p:spPr bwMode="auto">
            <a:xfrm rot="5400000">
              <a:off x="4270" y="1594"/>
              <a:ext cx="0" cy="1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2" name="Line 219"/>
            <p:cNvSpPr>
              <a:spLocks noChangeShapeType="1"/>
            </p:cNvSpPr>
            <p:nvPr/>
          </p:nvSpPr>
          <p:spPr bwMode="auto">
            <a:xfrm rot="5400000">
              <a:off x="4776" y="1752"/>
              <a:ext cx="0" cy="1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3" name="Line 220"/>
            <p:cNvSpPr>
              <a:spLocks noChangeShapeType="1"/>
            </p:cNvSpPr>
            <p:nvPr/>
          </p:nvSpPr>
          <p:spPr bwMode="auto">
            <a:xfrm rot="10800000" flipH="1">
              <a:off x="5136" y="1056"/>
              <a:ext cx="0" cy="76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4" name="Line 221"/>
            <p:cNvSpPr>
              <a:spLocks noChangeShapeType="1"/>
            </p:cNvSpPr>
            <p:nvPr/>
          </p:nvSpPr>
          <p:spPr bwMode="auto">
            <a:xfrm rot="10800000" flipH="1">
              <a:off x="4752" y="912"/>
              <a:ext cx="0" cy="91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5" name="Line 222"/>
            <p:cNvSpPr>
              <a:spLocks noChangeShapeType="1"/>
            </p:cNvSpPr>
            <p:nvPr/>
          </p:nvSpPr>
          <p:spPr bwMode="auto">
            <a:xfrm rot="5400000" flipH="1">
              <a:off x="2952" y="-888"/>
              <a:ext cx="0" cy="36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6" name="Oval 265"/>
            <p:cNvSpPr>
              <a:spLocks noChangeAspect="1" noChangeArrowheads="1"/>
            </p:cNvSpPr>
            <p:nvPr/>
          </p:nvSpPr>
          <p:spPr bwMode="auto">
            <a:xfrm>
              <a:off x="4744" y="180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7" name="Line 224"/>
            <p:cNvSpPr>
              <a:spLocks noChangeShapeType="1"/>
            </p:cNvSpPr>
            <p:nvPr/>
          </p:nvSpPr>
          <p:spPr bwMode="auto">
            <a:xfrm flipH="1">
              <a:off x="1536" y="1008"/>
              <a:ext cx="0" cy="432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8" name="Freeform 267"/>
            <p:cNvSpPr>
              <a:spLocks noChangeAspect="1"/>
            </p:cNvSpPr>
            <p:nvPr/>
          </p:nvSpPr>
          <p:spPr bwMode="auto">
            <a:xfrm>
              <a:off x="1522" y="1420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9" name="Line 226"/>
            <p:cNvSpPr>
              <a:spLocks noChangeShapeType="1"/>
            </p:cNvSpPr>
            <p:nvPr/>
          </p:nvSpPr>
          <p:spPr bwMode="auto">
            <a:xfrm rot="16200000" flipV="1">
              <a:off x="1008" y="480"/>
              <a:ext cx="0" cy="10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0" name="Line 227"/>
            <p:cNvSpPr>
              <a:spLocks noChangeShapeType="1"/>
            </p:cNvSpPr>
            <p:nvPr/>
          </p:nvSpPr>
          <p:spPr bwMode="auto">
            <a:xfrm flipV="1">
              <a:off x="480" y="1008"/>
              <a:ext cx="0" cy="158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608" y="2552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66FFCC"/>
            </a:solidFill>
            <a:ln w="28575" cap="flat" cmpd="sng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2" name="Line 229"/>
            <p:cNvSpPr>
              <a:spLocks noChangeShapeType="1"/>
            </p:cNvSpPr>
            <p:nvPr/>
          </p:nvSpPr>
          <p:spPr bwMode="auto">
            <a:xfrm>
              <a:off x="768" y="2688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3" name="Rectangle 272"/>
            <p:cNvSpPr>
              <a:spLocks noChangeArrowheads="1"/>
            </p:cNvSpPr>
            <p:nvPr/>
          </p:nvSpPr>
          <p:spPr bwMode="auto">
            <a:xfrm>
              <a:off x="696" y="2628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−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436" y="2705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4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5" name="Line 233"/>
            <p:cNvSpPr>
              <a:spLocks noChangeShapeType="1"/>
            </p:cNvSpPr>
            <p:nvPr/>
          </p:nvSpPr>
          <p:spPr bwMode="auto">
            <a:xfrm flipH="1" flipV="1">
              <a:off x="504" y="276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6" name="Line 234"/>
            <p:cNvSpPr>
              <a:spLocks noChangeShapeType="1"/>
            </p:cNvSpPr>
            <p:nvPr/>
          </p:nvSpPr>
          <p:spPr bwMode="auto">
            <a:xfrm flipH="1" flipV="1">
              <a:off x="480" y="2592"/>
              <a:ext cx="1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7" name="Rectangle 276"/>
            <p:cNvSpPr>
              <a:spLocks noChangeArrowheads="1"/>
            </p:cNvSpPr>
            <p:nvPr/>
          </p:nvSpPr>
          <p:spPr bwMode="auto">
            <a:xfrm>
              <a:off x="1264" y="2647"/>
              <a:ext cx="192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</a:p>
          </p:txBody>
        </p:sp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1262" y="2496"/>
              <a:ext cx="149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1262" y="2403"/>
              <a:ext cx="221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 rot="5400000" flipH="1">
              <a:off x="1085" y="2528"/>
              <a:ext cx="257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alloc/updt</a:t>
              </a:r>
            </a:p>
          </p:txBody>
        </p:sp>
        <p:sp>
          <p:nvSpPr>
            <p:cNvPr id="281" name="Line 186"/>
            <p:cNvSpPr>
              <a:spLocks noChangeShapeType="1"/>
            </p:cNvSpPr>
            <p:nvPr/>
          </p:nvSpPr>
          <p:spPr bwMode="auto">
            <a:xfrm rot="16200000" flipH="1">
              <a:off x="2582" y="68"/>
              <a:ext cx="0" cy="273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BTB to the Pipeline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4" name="Line 156">
            <a:extLst>
              <a:ext uri="{FF2B5EF4-FFF2-40B4-BE49-F238E27FC236}">
                <a16:creationId xmlns:a16="http://schemas.microsoft.com/office/drawing/2014/main" id="{B55E41AE-C011-486A-9142-B0E761B90E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061" y="5169137"/>
            <a:ext cx="0" cy="286624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5" name="Freeform 31">
            <a:extLst>
              <a:ext uri="{FF2B5EF4-FFF2-40B4-BE49-F238E27FC236}">
                <a16:creationId xmlns:a16="http://schemas.microsoft.com/office/drawing/2014/main" id="{1852C7E2-3555-4BFE-AE30-BBFAF189876F}"/>
              </a:ext>
            </a:extLst>
          </p:cNvPr>
          <p:cNvSpPr>
            <a:spLocks/>
          </p:cNvSpPr>
          <p:nvPr/>
        </p:nvSpPr>
        <p:spPr bwMode="auto">
          <a:xfrm>
            <a:off x="4943067" y="5144963"/>
            <a:ext cx="37986" cy="41440"/>
          </a:xfrm>
          <a:custGeom>
            <a:avLst/>
            <a:gdLst>
              <a:gd name="T0" fmla="*/ 8 w 24"/>
              <a:gd name="T1" fmla="*/ 23 h 24"/>
              <a:gd name="T2" fmla="*/ 12 w 24"/>
              <a:gd name="T3" fmla="*/ 23 h 24"/>
              <a:gd name="T4" fmla="*/ 14 w 24"/>
              <a:gd name="T5" fmla="*/ 23 h 24"/>
              <a:gd name="T6" fmla="*/ 14 w 24"/>
              <a:gd name="T7" fmla="*/ 23 h 24"/>
              <a:gd name="T8" fmla="*/ 16 w 24"/>
              <a:gd name="T9" fmla="*/ 21 h 24"/>
              <a:gd name="T10" fmla="*/ 17 w 24"/>
              <a:gd name="T11" fmla="*/ 19 h 24"/>
              <a:gd name="T12" fmla="*/ 17 w 24"/>
              <a:gd name="T13" fmla="*/ 19 h 24"/>
              <a:gd name="T14" fmla="*/ 19 w 24"/>
              <a:gd name="T15" fmla="*/ 17 h 24"/>
              <a:gd name="T16" fmla="*/ 19 w 24"/>
              <a:gd name="T17" fmla="*/ 15 h 24"/>
              <a:gd name="T18" fmla="*/ 21 w 24"/>
              <a:gd name="T19" fmla="*/ 13 h 24"/>
              <a:gd name="T20" fmla="*/ 21 w 24"/>
              <a:gd name="T21" fmla="*/ 11 h 24"/>
              <a:gd name="T22" fmla="*/ 21 w 24"/>
              <a:gd name="T23" fmla="*/ 10 h 24"/>
              <a:gd name="T24" fmla="*/ 19 w 24"/>
              <a:gd name="T25" fmla="*/ 8 h 24"/>
              <a:gd name="T26" fmla="*/ 19 w 24"/>
              <a:gd name="T27" fmla="*/ 6 h 24"/>
              <a:gd name="T28" fmla="*/ 17 w 24"/>
              <a:gd name="T29" fmla="*/ 6 h 24"/>
              <a:gd name="T30" fmla="*/ 17 w 24"/>
              <a:gd name="T31" fmla="*/ 4 h 24"/>
              <a:gd name="T32" fmla="*/ 16 w 24"/>
              <a:gd name="T33" fmla="*/ 2 h 24"/>
              <a:gd name="T34" fmla="*/ 14 w 24"/>
              <a:gd name="T35" fmla="*/ 2 h 24"/>
              <a:gd name="T36" fmla="*/ 14 w 24"/>
              <a:gd name="T37" fmla="*/ 0 h 24"/>
              <a:gd name="T38" fmla="*/ 12 w 24"/>
              <a:gd name="T39" fmla="*/ 0 h 24"/>
              <a:gd name="T40" fmla="*/ 10 w 24"/>
              <a:gd name="T41" fmla="*/ 0 h 24"/>
              <a:gd name="T42" fmla="*/ 8 w 24"/>
              <a:gd name="T43" fmla="*/ 0 h 24"/>
              <a:gd name="T44" fmla="*/ 6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3 h 24"/>
              <a:gd name="T76" fmla="*/ 6 w 24"/>
              <a:gd name="T77" fmla="*/ 23 h 24"/>
              <a:gd name="T78" fmla="*/ 8 w 24"/>
              <a:gd name="T79" fmla="*/ 23 h 24"/>
              <a:gd name="T80" fmla="*/ 10 w 24"/>
              <a:gd name="T81" fmla="*/ 23 h 24"/>
              <a:gd name="T82" fmla="*/ 10 w 24"/>
              <a:gd name="T83" fmla="*/ 23 h 24"/>
              <a:gd name="T84" fmla="*/ 8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3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9" name="Line 27">
            <a:extLst>
              <a:ext uri="{FF2B5EF4-FFF2-40B4-BE49-F238E27FC236}">
                <a16:creationId xmlns:a16="http://schemas.microsoft.com/office/drawing/2014/main" id="{87C816D6-6429-4ADB-93C3-E6B1353ACC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70425" y="3241858"/>
            <a:ext cx="2037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0" name="Freeform 39">
            <a:extLst>
              <a:ext uri="{FF2B5EF4-FFF2-40B4-BE49-F238E27FC236}">
                <a16:creationId xmlns:a16="http://schemas.microsoft.com/office/drawing/2014/main" id="{03959774-98D8-48C2-918D-C80544CD7639}"/>
              </a:ext>
            </a:extLst>
          </p:cNvPr>
          <p:cNvSpPr>
            <a:spLocks/>
          </p:cNvSpPr>
          <p:nvPr/>
        </p:nvSpPr>
        <p:spPr bwMode="auto">
          <a:xfrm>
            <a:off x="6174171" y="3109037"/>
            <a:ext cx="216695" cy="256877"/>
          </a:xfrm>
          <a:custGeom>
            <a:avLst/>
            <a:gdLst>
              <a:gd name="T0" fmla="*/ 73 w 151"/>
              <a:gd name="T1" fmla="*/ 177 h 239"/>
              <a:gd name="T2" fmla="*/ 86 w 151"/>
              <a:gd name="T3" fmla="*/ 177 h 239"/>
              <a:gd name="T4" fmla="*/ 98 w 151"/>
              <a:gd name="T5" fmla="*/ 174 h 239"/>
              <a:gd name="T6" fmla="*/ 109 w 151"/>
              <a:gd name="T7" fmla="*/ 168 h 239"/>
              <a:gd name="T8" fmla="*/ 119 w 151"/>
              <a:gd name="T9" fmla="*/ 161 h 239"/>
              <a:gd name="T10" fmla="*/ 129 w 151"/>
              <a:gd name="T11" fmla="*/ 152 h 239"/>
              <a:gd name="T12" fmla="*/ 134 w 151"/>
              <a:gd name="T13" fmla="*/ 141 h 239"/>
              <a:gd name="T14" fmla="*/ 142 w 151"/>
              <a:gd name="T15" fmla="*/ 129 h 239"/>
              <a:gd name="T16" fmla="*/ 146 w 151"/>
              <a:gd name="T17" fmla="*/ 116 h 239"/>
              <a:gd name="T18" fmla="*/ 150 w 151"/>
              <a:gd name="T19" fmla="*/ 103 h 239"/>
              <a:gd name="T20" fmla="*/ 150 w 151"/>
              <a:gd name="T21" fmla="*/ 89 h 239"/>
              <a:gd name="T22" fmla="*/ 150 w 151"/>
              <a:gd name="T23" fmla="*/ 75 h 239"/>
              <a:gd name="T24" fmla="*/ 146 w 151"/>
              <a:gd name="T25" fmla="*/ 60 h 239"/>
              <a:gd name="T26" fmla="*/ 142 w 151"/>
              <a:gd name="T27" fmla="*/ 47 h 239"/>
              <a:gd name="T28" fmla="*/ 134 w 151"/>
              <a:gd name="T29" fmla="*/ 36 h 239"/>
              <a:gd name="T30" fmla="*/ 129 w 151"/>
              <a:gd name="T31" fmla="*/ 25 h 239"/>
              <a:gd name="T32" fmla="*/ 119 w 151"/>
              <a:gd name="T33" fmla="*/ 17 h 239"/>
              <a:gd name="T34" fmla="*/ 109 w 151"/>
              <a:gd name="T35" fmla="*/ 10 h 239"/>
              <a:gd name="T36" fmla="*/ 98 w 151"/>
              <a:gd name="T37" fmla="*/ 4 h 239"/>
              <a:gd name="T38" fmla="*/ 86 w 151"/>
              <a:gd name="T39" fmla="*/ 0 h 239"/>
              <a:gd name="T40" fmla="*/ 75 w 151"/>
              <a:gd name="T41" fmla="*/ 0 h 239"/>
              <a:gd name="T42" fmla="*/ 62 w 151"/>
              <a:gd name="T43" fmla="*/ 0 h 239"/>
              <a:gd name="T44" fmla="*/ 50 w 151"/>
              <a:gd name="T45" fmla="*/ 4 h 239"/>
              <a:gd name="T46" fmla="*/ 40 w 151"/>
              <a:gd name="T47" fmla="*/ 10 h 239"/>
              <a:gd name="T48" fmla="*/ 31 w 151"/>
              <a:gd name="T49" fmla="*/ 17 h 239"/>
              <a:gd name="T50" fmla="*/ 21 w 151"/>
              <a:gd name="T51" fmla="*/ 25 h 239"/>
              <a:gd name="T52" fmla="*/ 14 w 151"/>
              <a:gd name="T53" fmla="*/ 36 h 239"/>
              <a:gd name="T54" fmla="*/ 8 w 151"/>
              <a:gd name="T55" fmla="*/ 47 h 239"/>
              <a:gd name="T56" fmla="*/ 4 w 151"/>
              <a:gd name="T57" fmla="*/ 60 h 239"/>
              <a:gd name="T58" fmla="*/ 0 w 151"/>
              <a:gd name="T59" fmla="*/ 75 h 239"/>
              <a:gd name="T60" fmla="*/ 0 w 151"/>
              <a:gd name="T61" fmla="*/ 89 h 239"/>
              <a:gd name="T62" fmla="*/ 0 w 151"/>
              <a:gd name="T63" fmla="*/ 103 h 239"/>
              <a:gd name="T64" fmla="*/ 4 w 151"/>
              <a:gd name="T65" fmla="*/ 116 h 239"/>
              <a:gd name="T66" fmla="*/ 8 w 151"/>
              <a:gd name="T67" fmla="*/ 129 h 239"/>
              <a:gd name="T68" fmla="*/ 14 w 151"/>
              <a:gd name="T69" fmla="*/ 141 h 239"/>
              <a:gd name="T70" fmla="*/ 21 w 151"/>
              <a:gd name="T71" fmla="*/ 152 h 239"/>
              <a:gd name="T72" fmla="*/ 31 w 151"/>
              <a:gd name="T73" fmla="*/ 161 h 239"/>
              <a:gd name="T74" fmla="*/ 40 w 151"/>
              <a:gd name="T75" fmla="*/ 168 h 239"/>
              <a:gd name="T76" fmla="*/ 50 w 151"/>
              <a:gd name="T77" fmla="*/ 174 h 239"/>
              <a:gd name="T78" fmla="*/ 62 w 151"/>
              <a:gd name="T79" fmla="*/ 177 h 239"/>
              <a:gd name="T80" fmla="*/ 75 w 151"/>
              <a:gd name="T81" fmla="*/ 178 h 239"/>
              <a:gd name="T82" fmla="*/ 75 w 151"/>
              <a:gd name="T83" fmla="*/ 178 h 2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1"/>
              <a:gd name="T127" fmla="*/ 0 h 239"/>
              <a:gd name="T128" fmla="*/ 151 w 151"/>
              <a:gd name="T129" fmla="*/ 239 h 23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1" h="239">
                <a:moveTo>
                  <a:pt x="73" y="236"/>
                </a:moveTo>
                <a:lnTo>
                  <a:pt x="86" y="236"/>
                </a:lnTo>
                <a:lnTo>
                  <a:pt x="98" y="232"/>
                </a:lnTo>
                <a:lnTo>
                  <a:pt x="109" y="224"/>
                </a:lnTo>
                <a:lnTo>
                  <a:pt x="119" y="215"/>
                </a:lnTo>
                <a:lnTo>
                  <a:pt x="129" y="203"/>
                </a:lnTo>
                <a:lnTo>
                  <a:pt x="134" y="188"/>
                </a:lnTo>
                <a:lnTo>
                  <a:pt x="142" y="172"/>
                </a:lnTo>
                <a:lnTo>
                  <a:pt x="146" y="155"/>
                </a:lnTo>
                <a:lnTo>
                  <a:pt x="150" y="138"/>
                </a:lnTo>
                <a:lnTo>
                  <a:pt x="150" y="119"/>
                </a:lnTo>
                <a:lnTo>
                  <a:pt x="150" y="100"/>
                </a:lnTo>
                <a:lnTo>
                  <a:pt x="146" y="80"/>
                </a:lnTo>
                <a:lnTo>
                  <a:pt x="142" y="63"/>
                </a:lnTo>
                <a:lnTo>
                  <a:pt x="134" y="48"/>
                </a:lnTo>
                <a:lnTo>
                  <a:pt x="129" y="34"/>
                </a:lnTo>
                <a:lnTo>
                  <a:pt x="119" y="23"/>
                </a:lnTo>
                <a:lnTo>
                  <a:pt x="109" y="13"/>
                </a:lnTo>
                <a:lnTo>
                  <a:pt x="98" y="6"/>
                </a:lnTo>
                <a:lnTo>
                  <a:pt x="86" y="0"/>
                </a:lnTo>
                <a:lnTo>
                  <a:pt x="75" y="0"/>
                </a:lnTo>
                <a:lnTo>
                  <a:pt x="62" y="0"/>
                </a:lnTo>
                <a:lnTo>
                  <a:pt x="50" y="6"/>
                </a:lnTo>
                <a:lnTo>
                  <a:pt x="40" y="13"/>
                </a:lnTo>
                <a:lnTo>
                  <a:pt x="31" y="23"/>
                </a:lnTo>
                <a:lnTo>
                  <a:pt x="21" y="34"/>
                </a:lnTo>
                <a:lnTo>
                  <a:pt x="14" y="48"/>
                </a:lnTo>
                <a:lnTo>
                  <a:pt x="8" y="63"/>
                </a:lnTo>
                <a:lnTo>
                  <a:pt x="4" y="80"/>
                </a:lnTo>
                <a:lnTo>
                  <a:pt x="0" y="100"/>
                </a:lnTo>
                <a:lnTo>
                  <a:pt x="0" y="119"/>
                </a:lnTo>
                <a:lnTo>
                  <a:pt x="0" y="138"/>
                </a:lnTo>
                <a:lnTo>
                  <a:pt x="4" y="155"/>
                </a:lnTo>
                <a:lnTo>
                  <a:pt x="8" y="172"/>
                </a:lnTo>
                <a:lnTo>
                  <a:pt x="14" y="188"/>
                </a:lnTo>
                <a:lnTo>
                  <a:pt x="21" y="203"/>
                </a:lnTo>
                <a:lnTo>
                  <a:pt x="31" y="215"/>
                </a:lnTo>
                <a:lnTo>
                  <a:pt x="40" y="224"/>
                </a:lnTo>
                <a:lnTo>
                  <a:pt x="50" y="232"/>
                </a:lnTo>
                <a:lnTo>
                  <a:pt x="62" y="236"/>
                </a:lnTo>
                <a:lnTo>
                  <a:pt x="75" y="238"/>
                </a:lnTo>
              </a:path>
            </a:pathLst>
          </a:custGeom>
          <a:solidFill>
            <a:srgbClr val="00FFCC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1" name="Rectangle 44">
            <a:extLst>
              <a:ext uri="{FF2B5EF4-FFF2-40B4-BE49-F238E27FC236}">
                <a16:creationId xmlns:a16="http://schemas.microsoft.com/office/drawing/2014/main" id="{2779E969-2F68-4880-B66C-7D974A036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923" y="3154782"/>
            <a:ext cx="1715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Shift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kern="0" dirty="0">
                <a:solidFill>
                  <a:srgbClr val="000000"/>
                </a:solidFill>
                <a:cs typeface="Arial" charset="0"/>
              </a:rPr>
              <a:t>right</a:t>
            </a:r>
            <a:r>
              <a: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</a:t>
            </a:r>
            <a:r>
              <a:rPr lang="en-US" sz="500" b="1" kern="0" dirty="0">
                <a:solidFill>
                  <a:srgbClr val="000000"/>
                </a:solidFill>
                <a:cs typeface="Arial" charset="0"/>
              </a:rPr>
              <a:t>2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6345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Dynamic Prediction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1"/>
              <p:cNvSpPr/>
              <p:nvPr/>
            </p:nvSpPr>
            <p:spPr>
              <a:xfrm>
                <a:off x="838199" y="1825625"/>
                <a:ext cx="9667875" cy="4003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ts val="12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In case of correct prediction – loose nothing</a:t>
                </a:r>
              </a:p>
              <a:p>
                <a:pPr marL="342900" indent="-342900" fontAlgn="base">
                  <a:spcBef>
                    <a:spcPts val="12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In case of wrong prediction – flush the pipeline and restart from the correct PC</a:t>
                </a: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Predict not-taken, actual taken</a:t>
                </a: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Predict taken, actual not-taken</a:t>
                </a: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Predict taken, but wrong target</a:t>
                </a:r>
              </a:p>
              <a:p>
                <a:pPr marL="342900" indent="-342900" fontAlgn="base">
                  <a:spcBef>
                    <a:spcPts val="18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Assuming </a:t>
                </a:r>
                <a:r>
                  <a:rPr lang="en-US" sz="2000" i="1" dirty="0">
                    <a:solidFill>
                      <a:srgbClr val="061922"/>
                    </a:solidFill>
                    <a:cs typeface="Arial" charset="0"/>
                  </a:rPr>
                  <a:t>P%</a:t>
                </a: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 correct prediction rate</a:t>
                </a:r>
              </a:p>
              <a:p>
                <a:pPr fontAlgn="base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dirty="0">
                  <a:solidFill>
                    <a:srgbClr val="061922"/>
                  </a:solidFill>
                  <a:cs typeface="Arial" charset="0"/>
                </a:endParaRP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For example, if </a:t>
                </a:r>
                <a:r>
                  <a:rPr lang="en-US" sz="2000" i="1" dirty="0">
                    <a:solidFill>
                      <a:srgbClr val="061922"/>
                    </a:solidFill>
                    <a:cs typeface="Arial" charset="0"/>
                  </a:rPr>
                  <a:t>P</a:t>
                </a: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 = 85</a:t>
                </a:r>
                <a:r>
                  <a:rPr lang="en-US" sz="2000" i="1" dirty="0">
                    <a:solidFill>
                      <a:srgbClr val="061922"/>
                    </a:solidFill>
                    <a:cs typeface="Arial" charset="0"/>
                  </a:rPr>
                  <a:t>%</a:t>
                </a: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 (the modern predictors have 95%+)</a:t>
                </a:r>
              </a:p>
              <a:p>
                <a:pPr fontAlgn="base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000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85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09</m:t>
                    </m:r>
                  </m:oMath>
                </a14:m>
                <a:endParaRPr lang="en-US" sz="2000" dirty="0">
                  <a:solidFill>
                    <a:srgbClr val="061922"/>
                  </a:solidFill>
                  <a:cs typeface="Arial" charset="0"/>
                </a:endParaRPr>
              </a:p>
              <a:p>
                <a:pPr fontAlgn="base">
                  <a:spcBef>
                    <a:spcPts val="6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  <m:t>𝐼𝑃𝐶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sz="2000" i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92</m:t>
                      </m:r>
                    </m:oMath>
                  </m:oMathPara>
                </a14:m>
                <a:endParaRPr lang="en-US" sz="2000" dirty="0">
                  <a:solidFill>
                    <a:srgbClr val="061922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9667875" cy="4003404"/>
              </a:xfrm>
              <a:prstGeom prst="rect">
                <a:avLst/>
              </a:prstGeom>
              <a:blipFill rotWithShape="0">
                <a:blip r:embed="rId3"/>
                <a:stretch>
                  <a:fillRect l="-567" t="-7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9832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728024"/>
          </a:xfrm>
        </p:spPr>
        <p:txBody>
          <a:bodyPr>
            <a:normAutofit/>
          </a:bodyPr>
          <a:lstStyle/>
          <a:p>
            <a:r>
              <a:rPr lang="en-US" sz="4000" dirty="0"/>
              <a:t>Methods of Branch Prediction</a:t>
            </a:r>
            <a:endParaRPr lang="ru-RU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807FD-7EAE-4BD3-AE51-BF764174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174" y="1420238"/>
            <a:ext cx="4271652" cy="32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2285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Backward Jump Predictor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199" y="1800788"/>
            <a:ext cx="9444135" cy="173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If target PC is behind than branch PC, predict taken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For most of the cases that would be a backward jump of loop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Loop branches are almost taken</a:t>
            </a:r>
          </a:p>
        </p:txBody>
      </p:sp>
    </p:spTree>
    <p:extLst>
      <p:ext uri="{BB962C8B-B14F-4D97-AF65-F5344CB8AC3E}">
        <p14:creationId xmlns:p14="http://schemas.microsoft.com/office/powerpoint/2010/main" val="235006566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Bimodal predictor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202" y="2233129"/>
            <a:ext cx="3295650" cy="1695450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36599" y="1825625"/>
            <a:ext cx="9125373" cy="584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rgbClr val="939598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61922"/>
                </a:solidFill>
                <a:latin typeface="Calibri"/>
                <a:cs typeface="+mn-cs"/>
              </a:rPr>
              <a:t>A saturating counter or bimodal predictor is a state machine with four states: </a:t>
            </a:r>
            <a:endParaRPr lang="ru-RU" sz="2000" dirty="0">
              <a:solidFill>
                <a:srgbClr val="061922"/>
              </a:solidFill>
              <a:latin typeface="Calibri"/>
              <a:cs typeface="+mn-cs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77" y="2206625"/>
            <a:ext cx="5372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38199" y="3730625"/>
            <a:ext cx="9558867" cy="24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0" tIns="45702" rIns="91400" bIns="45702"/>
          <a:lstStyle/>
          <a:p>
            <a:pPr marL="285750" indent="-285750" fontAlgn="base">
              <a:lnSpc>
                <a:spcPct val="95000"/>
              </a:lnSpc>
              <a:spcBef>
                <a:spcPts val="1800"/>
              </a:spcBef>
              <a:spcAft>
                <a:spcPct val="0"/>
              </a:spcAft>
              <a:buClr>
                <a:srgbClr val="939598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61922"/>
                </a:solidFill>
                <a:cs typeface="Arial" charset="0"/>
              </a:rPr>
              <a:t>Advantages:</a:t>
            </a:r>
          </a:p>
          <a:p>
            <a:pPr marL="742950" lvl="1" indent="-285750" fontAlgn="base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Small – only 2 bits per entry in the BTB</a:t>
            </a:r>
          </a:p>
          <a:p>
            <a:pPr marL="742950" lvl="1" indent="-285750" fontAlgn="base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Predicts well branches with stable behaviour</a:t>
            </a:r>
          </a:p>
          <a:p>
            <a:pPr marL="285750" indent="-285750" fontAlgn="base">
              <a:lnSpc>
                <a:spcPct val="95000"/>
              </a:lnSpc>
              <a:spcBef>
                <a:spcPts val="1800"/>
              </a:spcBef>
              <a:spcAft>
                <a:spcPct val="0"/>
              </a:spcAft>
              <a:buClr>
                <a:srgbClr val="939598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61922"/>
                </a:solidFill>
                <a:cs typeface="Arial" charset="0"/>
              </a:rPr>
              <a:t>Disadvantages</a:t>
            </a:r>
          </a:p>
          <a:p>
            <a:pPr marL="800100" lvl="1" indent="-342900" fontAlgn="base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rgbClr val="061922"/>
                </a:solidFill>
                <a:cs typeface="Arial" charset="0"/>
              </a:rPr>
              <a:t>Cannot predict well branches which often change their outcome:</a:t>
            </a:r>
          </a:p>
          <a:p>
            <a:pPr marL="1257300" lvl="2" indent="-342900" fontAlgn="base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rgbClr val="061922"/>
                </a:solidFill>
                <a:cs typeface="Arial" charset="0"/>
              </a:rPr>
              <a:t>e.g.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332633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94" y="224909"/>
            <a:ext cx="11420669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Refresher: Pipelined vs. Non-Pipelined implementation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03071" y="950176"/>
            <a:ext cx="8192562" cy="5406173"/>
            <a:chOff x="356334" y="856762"/>
            <a:chExt cx="9608484" cy="6340523"/>
          </a:xfrm>
        </p:grpSpPr>
        <p:sp>
          <p:nvSpPr>
            <p:cNvPr id="8" name="Rectangle 7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M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W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4701" y="1933596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422954" y="2467115"/>
              <a:ext cx="2865791" cy="627363"/>
              <a:chOff x="1557162" y="2070884"/>
              <a:chExt cx="2865791" cy="627363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72277" y="256421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+ 4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99" name="Rectangle 98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43000">
                  <a:srgbClr val="FFFFFF"/>
                </a:gs>
                <a:gs pos="17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2277" y="3221932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+ 8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 rot="16200000">
              <a:off x="1078042" y="3036907"/>
              <a:ext cx="1364465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instructions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53193" y="1458566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time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057" y="856762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Sync signal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(clocks) 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711901" y="1493779"/>
              <a:ext cx="558750" cy="397066"/>
              <a:chOff x="5265941" y="3647495"/>
              <a:chExt cx="558750" cy="397066"/>
            </a:xfrm>
          </p:grpSpPr>
          <p:sp>
            <p:nvSpPr>
              <p:cNvPr id="97" name="Oval 96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4ns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149157" y="1496119"/>
              <a:ext cx="558751" cy="397066"/>
              <a:chOff x="5265940" y="3647495"/>
              <a:chExt cx="558751" cy="397066"/>
            </a:xfrm>
          </p:grpSpPr>
          <p:sp>
            <p:nvSpPr>
              <p:cNvPr id="95" name="Oval 94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8ns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525791" y="1483009"/>
              <a:ext cx="680955" cy="397066"/>
              <a:chOff x="5204837" y="3647495"/>
              <a:chExt cx="680955" cy="397066"/>
            </a:xfrm>
          </p:grpSpPr>
          <p:sp>
            <p:nvSpPr>
              <p:cNvPr id="93" name="Oval 9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12ns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974843" y="1487463"/>
              <a:ext cx="680955" cy="397066"/>
              <a:chOff x="5204837" y="3647495"/>
              <a:chExt cx="680955" cy="397066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16ns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552942" y="5146908"/>
              <a:ext cx="3546932" cy="627363"/>
              <a:chOff x="1552942" y="2224644"/>
              <a:chExt cx="3546932" cy="627363"/>
            </a:xfrm>
          </p:grpSpPr>
          <p:sp>
            <p:nvSpPr>
              <p:cNvPr id="84" name="TextBox 83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2255853" y="222464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14701" y="5226254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2277" y="585687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+ 4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277" y="6514591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+ 8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260925" y="5773870"/>
              <a:ext cx="3546932" cy="627363"/>
              <a:chOff x="1552942" y="2224644"/>
              <a:chExt cx="3546932" cy="627363"/>
            </a:xfrm>
          </p:grpSpPr>
          <p:sp>
            <p:nvSpPr>
              <p:cNvPr id="77" name="TextBox 76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970241" y="6404115"/>
              <a:ext cx="3546932" cy="627363"/>
              <a:chOff x="1552942" y="2224644"/>
              <a:chExt cx="3546932" cy="627363"/>
            </a:xfrm>
          </p:grpSpPr>
          <p:sp>
            <p:nvSpPr>
              <p:cNvPr id="70" name="TextBox 69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 bwMode="auto">
            <a:xfrm>
              <a:off x="1545440" y="4969773"/>
              <a:ext cx="7292547" cy="0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8241470" y="4580120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time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6334" y="4039277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Sync signal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(clocks) 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700178" y="4615334"/>
              <a:ext cx="558750" cy="397066"/>
              <a:chOff x="5265941" y="3647495"/>
              <a:chExt cx="558750" cy="397066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4ns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25711" y="4617674"/>
              <a:ext cx="558751" cy="397066"/>
              <a:chOff x="5265940" y="3647495"/>
              <a:chExt cx="558751" cy="397066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8ns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490622" y="4604564"/>
              <a:ext cx="680955" cy="397066"/>
              <a:chOff x="5204837" y="3647495"/>
              <a:chExt cx="680955" cy="397066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12ns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927951" y="4609018"/>
              <a:ext cx="680955" cy="397066"/>
              <a:chOff x="5204837" y="3647495"/>
              <a:chExt cx="680955" cy="397066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16ns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546014" y="5020304"/>
              <a:ext cx="5696578" cy="2176981"/>
              <a:chOff x="1546014" y="3210554"/>
              <a:chExt cx="5696578" cy="2387577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7" name="Group 56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59" name="Straight Connector 58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939598">
                      <a:lumMod val="50000"/>
                    </a:srgb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939598">
                      <a:lumMod val="50000"/>
                    </a:srgb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939598">
                      <a:lumMod val="50000"/>
                    </a:srgb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8" name="Straight Connector 57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" name="Group 42"/>
            <p:cNvGrpSpPr/>
            <p:nvPr/>
          </p:nvGrpSpPr>
          <p:grpSpPr>
            <a:xfrm>
              <a:off x="1547446" y="4202429"/>
              <a:ext cx="5685688" cy="433754"/>
              <a:chOff x="1547446" y="4818185"/>
              <a:chExt cx="5685688" cy="433754"/>
            </a:xfrm>
          </p:grpSpPr>
          <p:sp>
            <p:nvSpPr>
              <p:cNvPr id="44" name="Freeform 43"/>
              <p:cNvSpPr/>
              <p:nvPr/>
            </p:nvSpPr>
            <p:spPr bwMode="auto">
              <a:xfrm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 bwMode="auto">
              <a:xfrm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 bwMode="auto">
              <a:xfrm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 bwMode="auto">
              <a:xfrm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 bwMode="auto">
              <a:xfrm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 bwMode="auto">
              <a:xfrm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 bwMode="auto">
              <a:xfrm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108" name="Rectangle 107"/>
          <p:cNvSpPr/>
          <p:nvPr/>
        </p:nvSpPr>
        <p:spPr>
          <a:xfrm rot="16200000">
            <a:off x="1270898" y="4981597"/>
            <a:ext cx="1648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0B050"/>
                </a:solidFill>
                <a:cs typeface="Arial" charset="0"/>
              </a:rPr>
              <a:t>Pipelined </a:t>
            </a:r>
            <a:endParaRPr lang="ru-RU" sz="1600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16200000">
            <a:off x="933807" y="2114786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FF0000"/>
                </a:solidFill>
                <a:cs typeface="Arial" charset="0"/>
              </a:rPr>
              <a:t>Non-Pipelined</a:t>
            </a:r>
            <a:endParaRPr lang="ru-RU" sz="1600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2070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bimodal BTB work?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9788" y="1825625"/>
            <a:ext cx="8688387" cy="185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Branches are usually used in loops</a:t>
            </a:r>
          </a:p>
          <a:p>
            <a:pPr marL="688975" marR="0" lvl="1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BTB trains on first iterations and predicts next ones correctly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Loops are not infinite, so once BTB will make a mistake</a:t>
            </a:r>
          </a:p>
          <a:p>
            <a:pPr marL="631825" lvl="1" indent="-285750">
              <a:buClr>
                <a:srgbClr val="061922"/>
              </a:buCl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It won’t affect next outer loop iteration!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676261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42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(cond1)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branch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42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(cond2)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branch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7969" y="5661834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Branch 2 history: T, T, T, T, T, T, NT, T, T, T, T, T, T, NT</a:t>
            </a:r>
            <a:r>
              <a:rPr lang="en-US" dirty="0">
                <a:solidFill>
                  <a:srgbClr val="061922"/>
                </a:solidFill>
                <a:latin typeface="Arial" charset="0"/>
                <a:cs typeface="Arial" charset="0"/>
              </a:rPr>
              <a:t>, T, T, T, T, T, T, NT...</a:t>
            </a:r>
            <a:endParaRPr lang="ru-RU" dirty="0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408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Two-level adaptive predictor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93"/>
          <p:cNvSpPr txBox="1">
            <a:spLocks noChangeArrowheads="1"/>
          </p:cNvSpPr>
          <p:nvPr/>
        </p:nvSpPr>
        <p:spPr bwMode="auto">
          <a:xfrm>
            <a:off x="-707799" y="2771095"/>
            <a:ext cx="374332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1 0 0 1 0 0 1 0 0</a:t>
            </a:r>
            <a:endParaRPr lang="ru-RU" sz="28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tangle 122"/>
          <p:cNvSpPr>
            <a:spLocks noChangeArrowheads="1"/>
          </p:cNvSpPr>
          <p:nvPr/>
        </p:nvSpPr>
        <p:spPr bwMode="auto">
          <a:xfrm>
            <a:off x="5238977" y="2518682"/>
            <a:ext cx="827087" cy="72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ext Box 113"/>
          <p:cNvSpPr txBox="1">
            <a:spLocks noChangeArrowheads="1"/>
          </p:cNvSpPr>
          <p:nvPr/>
        </p:nvSpPr>
        <p:spPr bwMode="auto">
          <a:xfrm>
            <a:off x="3727677" y="4536395"/>
            <a:ext cx="3743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0 0 0 0 0 1 0 0 0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21"/>
          <p:cNvSpPr>
            <a:spLocks noChangeArrowheads="1"/>
          </p:cNvSpPr>
          <p:nvPr/>
        </p:nvSpPr>
        <p:spPr bwMode="auto">
          <a:xfrm>
            <a:off x="3701484" y="4346323"/>
            <a:ext cx="1655762" cy="792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709964" y="2129745"/>
            <a:ext cx="1008063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791052" y="1840820"/>
            <a:ext cx="0" cy="1470025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791052" y="2844120"/>
            <a:ext cx="719137" cy="431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791052" y="2129745"/>
            <a:ext cx="935037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294289" y="1769382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past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422627" y="1769382"/>
            <a:ext cx="935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future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359252" y="1480457"/>
            <a:ext cx="865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present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789464" y="3275920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History buffer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034314" y="2013857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6961414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6237514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8404452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7682139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5310414" y="2013857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cs typeface="Arial" charset="0"/>
              </a:rPr>
              <a:t>00</a:t>
            </a:r>
            <a:endParaRPr lang="ru-RU" sz="24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5" name="Rectangle 72"/>
          <p:cNvSpPr>
            <a:spLocks noChangeArrowheads="1"/>
          </p:cNvSpPr>
          <p:nvPr/>
        </p:nvSpPr>
        <p:spPr bwMode="auto">
          <a:xfrm>
            <a:off x="6034314" y="2944132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Oval 73"/>
          <p:cNvSpPr>
            <a:spLocks noChangeArrowheads="1"/>
          </p:cNvSpPr>
          <p:nvPr/>
        </p:nvSpPr>
        <p:spPr bwMode="auto">
          <a:xfrm>
            <a:off x="6961414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Oval 74"/>
          <p:cNvSpPr>
            <a:spLocks noChangeArrowheads="1"/>
          </p:cNvSpPr>
          <p:nvPr/>
        </p:nvSpPr>
        <p:spPr bwMode="auto">
          <a:xfrm>
            <a:off x="6237514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" name="Oval 75"/>
          <p:cNvSpPr>
            <a:spLocks noChangeArrowheads="1"/>
          </p:cNvSpPr>
          <p:nvPr/>
        </p:nvSpPr>
        <p:spPr bwMode="auto">
          <a:xfrm>
            <a:off x="8404452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Oval 76"/>
          <p:cNvSpPr>
            <a:spLocks noChangeArrowheads="1"/>
          </p:cNvSpPr>
          <p:nvPr/>
        </p:nvSpPr>
        <p:spPr bwMode="auto">
          <a:xfrm>
            <a:off x="7682139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5310414" y="2944132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cs typeface="Arial" charset="0"/>
              </a:rPr>
              <a:t>01</a:t>
            </a:r>
            <a:endParaRPr lang="ru-RU" sz="24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034314" y="3871232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961414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237514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404452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682139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10414" y="3871232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cs typeface="Arial" charset="0"/>
              </a:rPr>
              <a:t>10</a:t>
            </a:r>
            <a:endParaRPr lang="ru-RU" sz="2400" kern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310414" y="4801507"/>
            <a:ext cx="3817938" cy="927100"/>
            <a:chOff x="2017" y="1752"/>
            <a:chExt cx="2405" cy="584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473" y="1752"/>
              <a:ext cx="1949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057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weakly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NT</a:t>
              </a:r>
              <a:endParaRPr lang="ru-RU" sz="1200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60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strongly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NT</a:t>
              </a:r>
              <a:endParaRPr lang="ru-RU" sz="1200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966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strongly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T</a:t>
              </a:r>
              <a:endParaRPr lang="ru-RU" sz="1200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51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weakly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T</a:t>
              </a:r>
              <a:endParaRPr lang="ru-RU" sz="1200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017" y="1752"/>
              <a:ext cx="456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0">
                  <a:solidFill>
                    <a:srgbClr val="000000"/>
                  </a:solidFill>
                  <a:cs typeface="Arial" charset="0"/>
                </a:rPr>
                <a:t>11</a:t>
              </a:r>
              <a:endParaRPr lang="ru-RU" sz="2400" kern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4" name="Oval 66"/>
          <p:cNvSpPr>
            <a:spLocks noChangeArrowheads="1"/>
          </p:cNvSpPr>
          <p:nvPr/>
        </p:nvSpPr>
        <p:spPr bwMode="auto">
          <a:xfrm>
            <a:off x="6959827" y="2112282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45" name="AutoShape 98"/>
          <p:cNvSpPr>
            <a:spLocks noChangeArrowheads="1"/>
          </p:cNvSpPr>
          <p:nvPr/>
        </p:nvSpPr>
        <p:spPr bwMode="auto">
          <a:xfrm>
            <a:off x="3654652" y="3425145"/>
            <a:ext cx="1223962" cy="1614487"/>
          </a:xfrm>
          <a:prstGeom prst="curvedLeftArrow">
            <a:avLst>
              <a:gd name="adj1" fmla="val 14723"/>
              <a:gd name="adj2" fmla="val 41105"/>
              <a:gd name="adj3" fmla="val 33333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" name="Text Box 114"/>
          <p:cNvSpPr txBox="1">
            <a:spLocks noChangeArrowheads="1"/>
          </p:cNvSpPr>
          <p:nvPr/>
        </p:nvSpPr>
        <p:spPr bwMode="auto">
          <a:xfrm>
            <a:off x="1122589" y="4607832"/>
            <a:ext cx="22320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alibri"/>
              </a:rPr>
              <a:t>Prediction:</a:t>
            </a:r>
            <a:endParaRPr lang="ru-RU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Text Box 115"/>
          <p:cNvSpPr txBox="1">
            <a:spLocks noChangeArrowheads="1"/>
          </p:cNvSpPr>
          <p:nvPr/>
        </p:nvSpPr>
        <p:spPr bwMode="auto">
          <a:xfrm>
            <a:off x="2878364" y="5155520"/>
            <a:ext cx="1441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kern="0">
                <a:solidFill>
                  <a:srgbClr val="009900"/>
                </a:solidFill>
                <a:latin typeface="Calibri"/>
              </a:rPr>
              <a:t>TRUE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ru-RU" sz="2400" kern="0">
              <a:solidFill>
                <a:srgbClr val="009900"/>
              </a:solidFill>
              <a:latin typeface="Calibri"/>
            </a:endParaRPr>
          </a:p>
        </p:txBody>
      </p:sp>
      <p:sp>
        <p:nvSpPr>
          <p:cNvPr id="48" name="Text Box 116"/>
          <p:cNvSpPr txBox="1">
            <a:spLocks noChangeArrowheads="1"/>
          </p:cNvSpPr>
          <p:nvPr/>
        </p:nvSpPr>
        <p:spPr bwMode="auto">
          <a:xfrm>
            <a:off x="2086202" y="5226957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/>
              </a:rPr>
              <a:t>Result:</a:t>
            </a:r>
            <a:endParaRPr lang="ru-RU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 Box 117"/>
          <p:cNvSpPr txBox="1">
            <a:spLocks noChangeArrowheads="1"/>
          </p:cNvSpPr>
          <p:nvPr/>
        </p:nvSpPr>
        <p:spPr bwMode="auto">
          <a:xfrm>
            <a:off x="2949802" y="5155520"/>
            <a:ext cx="14414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kern="0" dirty="0">
                <a:solidFill>
                  <a:srgbClr val="FF5C00"/>
                </a:solidFill>
                <a:latin typeface="Calibri"/>
              </a:rPr>
              <a:t>FALSE</a:t>
            </a:r>
            <a:endParaRPr lang="ru-RU" sz="2400" kern="0" dirty="0">
              <a:solidFill>
                <a:srgbClr val="FF5C00"/>
              </a:solidFill>
              <a:latin typeface="Calibri"/>
            </a:endParaRPr>
          </a:p>
        </p:txBody>
      </p:sp>
      <p:sp>
        <p:nvSpPr>
          <p:cNvPr id="50" name="Oval 118"/>
          <p:cNvSpPr>
            <a:spLocks noChangeArrowheads="1"/>
          </p:cNvSpPr>
          <p:nvPr/>
        </p:nvSpPr>
        <p:spPr bwMode="auto">
          <a:xfrm>
            <a:off x="6975452" y="3047320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51" name="Oval 119"/>
          <p:cNvSpPr>
            <a:spLocks noChangeArrowheads="1"/>
          </p:cNvSpPr>
          <p:nvPr/>
        </p:nvSpPr>
        <p:spPr bwMode="auto">
          <a:xfrm>
            <a:off x="6959827" y="4901520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52" name="Oval 120"/>
          <p:cNvSpPr>
            <a:spLocks noChangeArrowheads="1"/>
          </p:cNvSpPr>
          <p:nvPr/>
        </p:nvSpPr>
        <p:spPr bwMode="auto">
          <a:xfrm>
            <a:off x="6959827" y="3977595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53" name="Text Box 124"/>
          <p:cNvSpPr txBox="1">
            <a:spLocks noChangeArrowheads="1"/>
          </p:cNvSpPr>
          <p:nvPr/>
        </p:nvSpPr>
        <p:spPr bwMode="auto">
          <a:xfrm>
            <a:off x="5238977" y="1648732"/>
            <a:ext cx="223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Calibri"/>
              </a:rPr>
              <a:t>Pattern history table</a:t>
            </a:r>
            <a:endParaRPr lang="ru-RU" sz="16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 Box 126"/>
          <p:cNvSpPr txBox="1">
            <a:spLocks noChangeArrowheads="1"/>
          </p:cNvSpPr>
          <p:nvPr/>
        </p:nvSpPr>
        <p:spPr bwMode="auto">
          <a:xfrm>
            <a:off x="557439" y="2272620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Branch sequence: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25164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-0.04036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03203 0.002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36 -0.00185 L -0.07148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03 0.00231 L 0.06003 0.000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-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48 0.00023 L -0.10286 0.0002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03 0.00092 L 0.09219 0.0023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6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05938 3.7037E-7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86 0.00023 L -0.13541 0.000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9 0.00231 L 0.1263 0.0044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9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05846 -3.7037E-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541 0.00023 L -0.16848 0.0002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0044 L 0.15938 0.0044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-0.05951 -2.22222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48 0.00023 L -0.1996 0.0002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8 3.7037E-7 L 0.11927 3.7037E-7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9" grpId="0"/>
      <p:bldP spid="9" grpId="1"/>
      <p:bldP spid="9" grpId="2"/>
      <p:bldP spid="9" grpId="3"/>
      <p:bldP spid="9" grpId="4"/>
      <p:bldP spid="9" grpId="5"/>
      <p:bldP spid="44" grpId="0" animBg="1"/>
      <p:bldP spid="44" grpId="1" animBg="1"/>
      <p:bldP spid="47" grpId="0"/>
      <p:bldP spid="47" grpId="1"/>
      <p:bldP spid="47" grpId="2"/>
      <p:bldP spid="47" grpId="3"/>
      <p:bldP spid="47" grpId="4"/>
      <p:bldP spid="47" grpId="5"/>
      <p:bldP spid="47" grpId="6"/>
      <p:bldP spid="47" grpId="7"/>
      <p:bldP spid="47" grpId="8"/>
      <p:bldP spid="49" grpId="0" animBg="1"/>
      <p:bldP spid="49" grpId="1" animBg="1"/>
      <p:bldP spid="50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Global Prediction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838200" y="1825625"/>
            <a:ext cx="10301748" cy="43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Often branch condition depends on previous control path (branch correlates with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 other branches)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 idea is to provide prediction per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branch history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Branch history is kept as a hash of previous branches (block chain)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Drawbacks: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# of possible “histories” is O(2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), so some filtering is mandatory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Difficult to track and restore if pipeline is deep</a:t>
            </a:r>
          </a:p>
          <a:p>
            <a:pPr marL="342900" indent="-3429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kern="0" dirty="0">
                <a:solidFill>
                  <a:srgbClr val="061922"/>
                </a:solidFill>
                <a:latin typeface="Calibri"/>
              </a:rPr>
              <a:t>There are Neural Network (Perceptron) Branch Predictors introduced</a:t>
            </a:r>
            <a:endParaRPr lang="en-US" sz="3400" kern="0" dirty="0">
              <a:solidFill>
                <a:srgbClr val="061922"/>
              </a:solidFill>
              <a:latin typeface="Calibri"/>
            </a:endParaRPr>
          </a:p>
          <a:p>
            <a:pPr marL="528638" lvl="1" indent="-342900">
              <a:spcBef>
                <a:spcPct val="20000"/>
              </a:spcBef>
              <a:buClr>
                <a:srgbClr val="B4BABD"/>
              </a:buClr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1834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633469"/>
            <a:ext cx="10515600" cy="2852737"/>
          </a:xfrm>
        </p:spPr>
        <p:txBody>
          <a:bodyPr>
            <a:normAutofit/>
          </a:bodyPr>
          <a:lstStyle/>
          <a:p>
            <a:r>
              <a:rPr lang="en-US" sz="4000" dirty="0"/>
              <a:t>Overview of alternatives</a:t>
            </a:r>
            <a:endParaRPr lang="ru-RU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BF1A55CA-850E-4AE4-99C1-ABCB76B0C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06" y="210134"/>
            <a:ext cx="6518988" cy="46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1007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Hints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199" y="1825625"/>
            <a:ext cx="10703768" cy="352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Compiler may provide hints to branches (taken or not)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MIPS II provides “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likely taken branches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”, while old MIPS I branches are considered as “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likely not taken branches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”</a:t>
            </a: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kern="0" dirty="0">
                <a:latin typeface="Calibri"/>
              </a:rPr>
              <a:t>RISC-V has no hints: BTB has low HW cost now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Cons: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Irremovable (but small) penalty as target is unknown at IF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Almost no value if CPU has a BTB</a:t>
            </a:r>
          </a:p>
        </p:txBody>
      </p:sp>
    </p:spTree>
    <p:extLst>
      <p:ext uri="{BB962C8B-B14F-4D97-AF65-F5344CB8AC3E}">
        <p14:creationId xmlns:p14="http://schemas.microsoft.com/office/powerpoint/2010/main" val="3224615325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378"/>
            <a:ext cx="10515600" cy="739041"/>
          </a:xfrm>
        </p:spPr>
        <p:txBody>
          <a:bodyPr>
            <a:normAutofit/>
          </a:bodyPr>
          <a:lstStyle/>
          <a:p>
            <a:r>
              <a:rPr lang="en-US" dirty="0"/>
              <a:t>Predication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884419"/>
            <a:ext cx="10629122" cy="417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 idea is to convert control hazard to data hazard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Better if condition can’t be predicted by BTB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MIPS IV has 2 instructions: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movn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 and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movz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185738" marR="0" lvl="1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Times" pitchFamily="18" charset="0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movz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 $d, $t, $s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&lt;=&gt;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if (t == 0) d = s;</a:t>
            </a:r>
          </a:p>
          <a:p>
            <a:pPr marL="185738" marR="0" lvl="1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Times" pitchFamily="18" charset="0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movn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 $d, $t, $s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&lt;=&gt;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if (t != 0) d = 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55" y="3584010"/>
            <a:ext cx="3886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add  $t0, $t1, $t2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bne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$t0, $zero,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cond</a:t>
            </a:r>
            <a:endParaRPr lang="en-US" dirty="0">
              <a:solidFill>
                <a:srgbClr val="061922"/>
              </a:solidFill>
              <a:latin typeface="Consolas" panose="020B0609020204030204" pitchFamily="49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$t0, $t0, $1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cond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div $t4, $t0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46128" y="3584010"/>
            <a:ext cx="3195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add  $t0, $t1, $t2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$t3, $t0, $1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movn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$t0, $t0, $t3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div  $t4, $t0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6150407" y="3868242"/>
            <a:ext cx="753269" cy="671512"/>
          </a:xfrm>
          <a:prstGeom prst="rightArrow">
            <a:avLst/>
          </a:prstGeom>
          <a:gradFill flip="none" rotWithShape="1">
            <a:gsLst>
              <a:gs pos="5000">
                <a:srgbClr val="00AEEF"/>
              </a:gs>
              <a:gs pos="95000">
                <a:srgbClr val="0071C5"/>
              </a:gs>
            </a:gsLst>
            <a:lin ang="16200000" scaled="0"/>
            <a:tileRect/>
          </a:gra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35846" y="5061338"/>
            <a:ext cx="10629122" cy="119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x86 has a similar instruction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cmov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ARM has more advanced predication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RISC-V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 has no predication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528638" marR="0" lvl="1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6242370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202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199" y="1166327"/>
            <a:ext cx="9537441" cy="505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Control hazards exist in pipeline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There are many ways to overcome them: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do stalls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speculatively fetch “always-no-taken” path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use delayed branches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use compiler hints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use predication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 best way is dynamic branch prediction using: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direction (forward/backward)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local history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recent local history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global history</a:t>
            </a:r>
          </a:p>
        </p:txBody>
      </p:sp>
    </p:spTree>
    <p:extLst>
      <p:ext uri="{BB962C8B-B14F-4D97-AF65-F5344CB8AC3E}">
        <p14:creationId xmlns:p14="http://schemas.microsoft.com/office/powerpoint/2010/main" val="80963589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2489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slides contain material developed and copyright by:</a:t>
            </a:r>
          </a:p>
          <a:p>
            <a:r>
              <a:rPr lang="en-US" dirty="0"/>
              <a:t>Lihu Rappoport (MAMAS/Intel), </a:t>
            </a:r>
            <a:r>
              <a:rPr lang="en-US" dirty="0">
                <a:hlinkClick r:id="rId3"/>
              </a:rPr>
              <a:t>234267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L2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0302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11030339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Refresher: Forwarding + Hazard Detection Unit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1A10072-597B-4E44-A25B-8162BDC67271}"/>
              </a:ext>
            </a:extLst>
          </p:cNvPr>
          <p:cNvGrpSpPr/>
          <p:nvPr/>
        </p:nvGrpSpPr>
        <p:grpSpPr>
          <a:xfrm>
            <a:off x="1670562" y="715593"/>
            <a:ext cx="8267200" cy="5786306"/>
            <a:chOff x="1675421" y="838200"/>
            <a:chExt cx="8267200" cy="5786306"/>
          </a:xfrm>
        </p:grpSpPr>
        <p:sp>
          <p:nvSpPr>
            <p:cNvPr id="310" name="Line 2">
              <a:extLst>
                <a:ext uri="{FF2B5EF4-FFF2-40B4-BE49-F238E27FC236}">
                  <a16:creationId xmlns:a16="http://schemas.microsoft.com/office/drawing/2014/main" id="{D1A3D835-5D2F-442F-953C-AD1373D3A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5185" y="2166938"/>
              <a:ext cx="807243" cy="604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1" name="Freeform 12">
              <a:extLst>
                <a:ext uri="{FF2B5EF4-FFF2-40B4-BE49-F238E27FC236}">
                  <a16:creationId xmlns:a16="http://schemas.microsoft.com/office/drawing/2014/main" id="{98756DC4-9F72-4105-980C-5DBFCBFDD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115" y="2365375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2" name="Freeform 37">
              <a:extLst>
                <a:ext uri="{FF2B5EF4-FFF2-40B4-BE49-F238E27FC236}">
                  <a16:creationId xmlns:a16="http://schemas.microsoft.com/office/drawing/2014/main" id="{6D8D144B-8C5A-44FD-AD7B-6E91F4FEE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5" y="1651000"/>
              <a:ext cx="374650" cy="1028700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3" name="Rectangle 38">
              <a:extLst>
                <a:ext uri="{FF2B5EF4-FFF2-40B4-BE49-F238E27FC236}">
                  <a16:creationId xmlns:a16="http://schemas.microsoft.com/office/drawing/2014/main" id="{7931EB3D-1A2A-48AB-A69F-6B57220503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89415" y="2073275"/>
              <a:ext cx="4556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4" name="Rectangle 48">
              <a:extLst>
                <a:ext uri="{FF2B5EF4-FFF2-40B4-BE49-F238E27FC236}">
                  <a16:creationId xmlns:a16="http://schemas.microsoft.com/office/drawing/2014/main" id="{C98825BF-AF0E-4D6E-A093-AF76FA482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927" y="2493963"/>
              <a:ext cx="1016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EX</a:t>
              </a:r>
              <a:endParaRPr lang="en-US" sz="800">
                <a:latin typeface="+mj-lt"/>
              </a:endParaRPr>
            </a:p>
          </p:txBody>
        </p:sp>
        <p:sp>
          <p:nvSpPr>
            <p:cNvPr id="315" name="Freeform 49">
              <a:extLst>
                <a:ext uri="{FF2B5EF4-FFF2-40B4-BE49-F238E27FC236}">
                  <a16:creationId xmlns:a16="http://schemas.microsoft.com/office/drawing/2014/main" id="{ADE806F2-2426-4857-BA5D-F68676BC1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115" y="1965325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6" name="Rectangle 50">
              <a:extLst>
                <a:ext uri="{FF2B5EF4-FFF2-40B4-BE49-F238E27FC236}">
                  <a16:creationId xmlns:a16="http://schemas.microsoft.com/office/drawing/2014/main" id="{4D9C39B0-956F-44D3-9D95-B789DD5B2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90" y="20955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>
                <a:latin typeface="+mj-lt"/>
              </a:endParaRPr>
            </a:p>
          </p:txBody>
        </p:sp>
        <p:sp>
          <p:nvSpPr>
            <p:cNvPr id="317" name="Freeform 51">
              <a:extLst>
                <a:ext uri="{FF2B5EF4-FFF2-40B4-BE49-F238E27FC236}">
                  <a16:creationId xmlns:a16="http://schemas.microsoft.com/office/drawing/2014/main" id="{D4A84AD5-21D7-4DC2-B627-5519521C6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115" y="1576388"/>
              <a:ext cx="182563" cy="395288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8" name="Rectangle 52">
              <a:extLst>
                <a:ext uri="{FF2B5EF4-FFF2-40B4-BE49-F238E27FC236}">
                  <a16:creationId xmlns:a16="http://schemas.microsoft.com/office/drawing/2014/main" id="{CA2B8266-0A63-4B3E-88EA-944F20B40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2" y="17018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9" name="Freeform 53">
              <a:extLst>
                <a:ext uri="{FF2B5EF4-FFF2-40B4-BE49-F238E27FC236}">
                  <a16:creationId xmlns:a16="http://schemas.microsoft.com/office/drawing/2014/main" id="{0DC18B55-EF2C-47E8-B1AB-5C073526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2" y="2530475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0" name="Freeform 54">
              <a:extLst>
                <a:ext uri="{FF2B5EF4-FFF2-40B4-BE49-F238E27FC236}">
                  <a16:creationId xmlns:a16="http://schemas.microsoft.com/office/drawing/2014/main" id="{E901756F-1F7B-4E83-A673-05A802526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2" y="1736725"/>
              <a:ext cx="46038" cy="61913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1" name="Freeform 55">
              <a:extLst>
                <a:ext uri="{FF2B5EF4-FFF2-40B4-BE49-F238E27FC236}">
                  <a16:creationId xmlns:a16="http://schemas.microsoft.com/office/drawing/2014/main" id="{930848ED-727F-4CA4-A473-3D792BCF1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2" y="1766888"/>
              <a:ext cx="98425" cy="796925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2" name="Freeform 56">
              <a:extLst>
                <a:ext uri="{FF2B5EF4-FFF2-40B4-BE49-F238E27FC236}">
                  <a16:creationId xmlns:a16="http://schemas.microsoft.com/office/drawing/2014/main" id="{7C4170E0-2DE9-44A8-B995-94F3CC730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797" y="2359628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3" name="Freeform 58">
              <a:extLst>
                <a:ext uri="{FF2B5EF4-FFF2-40B4-BE49-F238E27FC236}">
                  <a16:creationId xmlns:a16="http://schemas.microsoft.com/office/drawing/2014/main" id="{5E4EDF1C-A908-429B-812E-3BE2E713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6701" y="1972138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4" name="Freeform 63">
              <a:extLst>
                <a:ext uri="{FF2B5EF4-FFF2-40B4-BE49-F238E27FC236}">
                  <a16:creationId xmlns:a16="http://schemas.microsoft.com/office/drawing/2014/main" id="{E6B6339F-EACD-49BF-9DC1-3173E61A3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8197" y="2365375"/>
              <a:ext cx="184150" cy="392113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5" name="Freeform 115">
              <a:extLst>
                <a:ext uri="{FF2B5EF4-FFF2-40B4-BE49-F238E27FC236}">
                  <a16:creationId xmlns:a16="http://schemas.microsoft.com/office/drawing/2014/main" id="{C3496E8A-B40F-443F-A075-8D536DF04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2" y="2132013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6" name="Rectangle 165">
              <a:extLst>
                <a:ext uri="{FF2B5EF4-FFF2-40B4-BE49-F238E27FC236}">
                  <a16:creationId xmlns:a16="http://schemas.microsoft.com/office/drawing/2014/main" id="{647227FA-2AC6-46E5-9A24-55D913AC2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5" y="20955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7" name="Rectangle 166">
              <a:extLst>
                <a:ext uri="{FF2B5EF4-FFF2-40B4-BE49-F238E27FC236}">
                  <a16:creationId xmlns:a16="http://schemas.microsoft.com/office/drawing/2014/main" id="{D382F89C-2A0D-43F9-AF2A-C1F46EE75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7" y="25019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8" name="Rectangle 167">
              <a:extLst>
                <a:ext uri="{FF2B5EF4-FFF2-40B4-BE49-F238E27FC236}">
                  <a16:creationId xmlns:a16="http://schemas.microsoft.com/office/drawing/2014/main" id="{7E159AC7-89A8-4AB2-B0A2-CE355B9C3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717" y="2506663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9" name="Freeform 171">
              <a:extLst>
                <a:ext uri="{FF2B5EF4-FFF2-40B4-BE49-F238E27FC236}">
                  <a16:creationId xmlns:a16="http://schemas.microsoft.com/office/drawing/2014/main" id="{01712550-7BF0-45B2-80FB-2F0C0E327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90" y="1143000"/>
              <a:ext cx="652463" cy="914400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30" name="Group 201">
              <a:extLst>
                <a:ext uri="{FF2B5EF4-FFF2-40B4-BE49-F238E27FC236}">
                  <a16:creationId xmlns:a16="http://schemas.microsoft.com/office/drawing/2014/main" id="{55916DC9-813B-4D1D-A499-A2AB48198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5227" y="838200"/>
              <a:ext cx="703263" cy="498475"/>
              <a:chOff x="1374" y="624"/>
              <a:chExt cx="443" cy="314"/>
            </a:xfrm>
          </p:grpSpPr>
          <p:sp>
            <p:nvSpPr>
              <p:cNvPr id="489" name="Freeform 175">
                <a:extLst>
                  <a:ext uri="{FF2B5EF4-FFF2-40B4-BE49-F238E27FC236}">
                    <a16:creationId xmlns:a16="http://schemas.microsoft.com/office/drawing/2014/main" id="{048DDB90-FB86-4A9A-9985-C19BD26D6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0" name="Rectangle 176">
                <a:extLst>
                  <a:ext uri="{FF2B5EF4-FFF2-40B4-BE49-F238E27FC236}">
                    <a16:creationId xmlns:a16="http://schemas.microsoft.com/office/drawing/2014/main" id="{826BFA60-3416-483E-87CE-83F497898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660"/>
                <a:ext cx="296" cy="2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Hazard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Detection</a:t>
                </a: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Unit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331" name="Freeform 177">
              <a:extLst>
                <a:ext uri="{FF2B5EF4-FFF2-40B4-BE49-F238E27FC236}">
                  <a16:creationId xmlns:a16="http://schemas.microsoft.com/office/drawing/2014/main" id="{50B86E20-02C9-4136-AB10-29EB4CAC5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52" y="2551113"/>
              <a:ext cx="58738" cy="53975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2" name="Line 178">
              <a:extLst>
                <a:ext uri="{FF2B5EF4-FFF2-40B4-BE49-F238E27FC236}">
                  <a16:creationId xmlns:a16="http://schemas.microsoft.com/office/drawing/2014/main" id="{79D14E91-13F9-4091-9CED-DA1C520AD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5365" y="2574925"/>
              <a:ext cx="128588" cy="476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3" name="Rectangle 179">
              <a:extLst>
                <a:ext uri="{FF2B5EF4-FFF2-40B4-BE49-F238E27FC236}">
                  <a16:creationId xmlns:a16="http://schemas.microsoft.com/office/drawing/2014/main" id="{1A9A82E5-EF64-40FA-92F0-45E068E0D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990" y="2519363"/>
              <a:ext cx="508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0</a:t>
              </a:r>
              <a:endParaRPr lang="en-US" sz="1200">
                <a:latin typeface="+mj-lt"/>
              </a:endParaRPr>
            </a:p>
          </p:txBody>
        </p:sp>
        <p:sp>
          <p:nvSpPr>
            <p:cNvPr id="334" name="Freeform 180">
              <a:extLst>
                <a:ext uri="{FF2B5EF4-FFF2-40B4-BE49-F238E27FC236}">
                  <a16:creationId xmlns:a16="http://schemas.microsoft.com/office/drawing/2014/main" id="{590D364A-F657-480C-806B-4A798EC5E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5552" y="2005013"/>
              <a:ext cx="47625" cy="57150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" name="Freeform 181">
              <a:extLst>
                <a:ext uri="{FF2B5EF4-FFF2-40B4-BE49-F238E27FC236}">
                  <a16:creationId xmlns:a16="http://schemas.microsoft.com/office/drawing/2014/main" id="{8E819C8F-75D1-486D-A6B8-A86ABE1E8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5" y="990600"/>
              <a:ext cx="1506538" cy="114300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6" name="Freeform 183">
              <a:extLst>
                <a:ext uri="{FF2B5EF4-FFF2-40B4-BE49-F238E27FC236}">
                  <a16:creationId xmlns:a16="http://schemas.microsoft.com/office/drawing/2014/main" id="{8F4333EF-10B5-496A-9005-E80A5EE93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90" y="955675"/>
              <a:ext cx="55563" cy="66675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7" name="Rectangle 184">
              <a:extLst>
                <a:ext uri="{FF2B5EF4-FFF2-40B4-BE49-F238E27FC236}">
                  <a16:creationId xmlns:a16="http://schemas.microsoft.com/office/drawing/2014/main" id="{0389CBD2-19EC-42C5-A5A9-7AF1C6B0A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77" y="838200"/>
              <a:ext cx="75501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D/</a:t>
              </a:r>
              <a:r>
                <a:rPr lang="en-US" sz="1000" dirty="0" err="1">
                  <a:solidFill>
                    <a:srgbClr val="EB7500"/>
                  </a:solidFill>
                  <a:latin typeface="+mj-lt"/>
                </a:rPr>
                <a:t>E.MemRead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38" name="Rectangle 185">
              <a:extLst>
                <a:ext uri="{FF2B5EF4-FFF2-40B4-BE49-F238E27FC236}">
                  <a16:creationId xmlns:a16="http://schemas.microsoft.com/office/drawing/2014/main" id="{ECD9C791-DD04-4BB8-9E60-5E8C337CE9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518258" y="2018505"/>
              <a:ext cx="468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PC Write</a:t>
              </a:r>
              <a:endParaRPr lang="en-US" sz="1000" dirty="0">
                <a:latin typeface="+mj-lt"/>
              </a:endParaRPr>
            </a:p>
          </p:txBody>
        </p:sp>
        <p:grpSp>
          <p:nvGrpSpPr>
            <p:cNvPr id="339" name="Group 202">
              <a:extLst>
                <a:ext uri="{FF2B5EF4-FFF2-40B4-BE49-F238E27FC236}">
                  <a16:creationId xmlns:a16="http://schemas.microsoft.com/office/drawing/2014/main" id="{F0EBED1B-8D16-43CF-9211-DC0F63E52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2052" y="2052638"/>
              <a:ext cx="184150" cy="646113"/>
              <a:chOff x="2172" y="1389"/>
              <a:chExt cx="116" cy="407"/>
            </a:xfrm>
          </p:grpSpPr>
          <p:sp>
            <p:nvSpPr>
              <p:cNvPr id="485" name="AutoShape 187">
                <a:extLst>
                  <a:ext uri="{FF2B5EF4-FFF2-40B4-BE49-F238E27FC236}">
                    <a16:creationId xmlns:a16="http://schemas.microsoft.com/office/drawing/2014/main" id="{4D97C267-90AB-4E38-B4E2-421D0F4A4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6" name="Rectangle 188">
                <a:extLst>
                  <a:ext uri="{FF2B5EF4-FFF2-40B4-BE49-F238E27FC236}">
                    <a16:creationId xmlns:a16="http://schemas.microsoft.com/office/drawing/2014/main" id="{994EB793-AF91-4F9F-97D6-EA7EF595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487" name="Rectangle 189">
                <a:extLst>
                  <a:ext uri="{FF2B5EF4-FFF2-40B4-BE49-F238E27FC236}">
                    <a16:creationId xmlns:a16="http://schemas.microsoft.com/office/drawing/2014/main" id="{5570EF2D-A821-4630-8A85-5636485CB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1512"/>
                <a:ext cx="53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488" name="Rectangle 190">
                <a:extLst>
                  <a:ext uri="{FF2B5EF4-FFF2-40B4-BE49-F238E27FC236}">
                    <a16:creationId xmlns:a16="http://schemas.microsoft.com/office/drawing/2014/main" id="{ACBCB84C-A831-40C4-A9A7-A0160F9AA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</p:grpSp>
        <p:sp>
          <p:nvSpPr>
            <p:cNvPr id="340" name="Rectangle 193">
              <a:extLst>
                <a:ext uri="{FF2B5EF4-FFF2-40B4-BE49-F238E27FC236}">
                  <a16:creationId xmlns:a16="http://schemas.microsoft.com/office/drawing/2014/main" id="{F75653EE-5880-47FA-A98E-4C5487CEC0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675104" y="1747439"/>
              <a:ext cx="5049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F/D Write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41" name="Line 196">
              <a:extLst>
                <a:ext uri="{FF2B5EF4-FFF2-40B4-BE49-F238E27FC236}">
                  <a16:creationId xmlns:a16="http://schemas.microsoft.com/office/drawing/2014/main" id="{FA27E83B-5883-4629-9744-715853513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7652" y="1347788"/>
              <a:ext cx="0" cy="4595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Line 199">
              <a:extLst>
                <a:ext uri="{FF2B5EF4-FFF2-40B4-BE49-F238E27FC236}">
                  <a16:creationId xmlns:a16="http://schemas.microsoft.com/office/drawing/2014/main" id="{75BEBDCF-54BB-4078-BEDE-3E1406AB1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8852" y="1223963"/>
              <a:ext cx="0" cy="938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Line 200">
              <a:extLst>
                <a:ext uri="{FF2B5EF4-FFF2-40B4-BE49-F238E27FC236}">
                  <a16:creationId xmlns:a16="http://schemas.microsoft.com/office/drawing/2014/main" id="{B3D02FE0-6438-49E1-B7B9-9A30EB342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090" y="1219200"/>
              <a:ext cx="211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6FB42AA-B9D0-4C0E-A365-8D1E9E01B0B7}"/>
                </a:ext>
              </a:extLst>
            </p:cNvPr>
            <p:cNvGrpSpPr/>
            <p:nvPr/>
          </p:nvGrpSpPr>
          <p:grpSpPr>
            <a:xfrm>
              <a:off x="1695559" y="1310113"/>
              <a:ext cx="8247062" cy="5314393"/>
              <a:chOff x="1963738" y="857807"/>
              <a:chExt cx="8247062" cy="5314393"/>
            </a:xfrm>
          </p:grpSpPr>
          <p:grpSp>
            <p:nvGrpSpPr>
              <p:cNvPr id="350" name="Group 184">
                <a:extLst>
                  <a:ext uri="{FF2B5EF4-FFF2-40B4-BE49-F238E27FC236}">
                    <a16:creationId xmlns:a16="http://schemas.microsoft.com/office/drawing/2014/main" id="{128E71E1-B9FC-44FC-8C43-FC41785365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3738" y="857807"/>
                <a:ext cx="8247062" cy="5314393"/>
                <a:chOff x="277" y="782"/>
                <a:chExt cx="4820" cy="3106"/>
              </a:xfrm>
            </p:grpSpPr>
            <p:sp>
              <p:nvSpPr>
                <p:cNvPr id="356" name="Rectangle 158">
                  <a:extLst>
                    <a:ext uri="{FF2B5EF4-FFF2-40B4-BE49-F238E27FC236}">
                      <a16:creationId xmlns:a16="http://schemas.microsoft.com/office/drawing/2014/main" id="{AB102873-23B8-456F-BC0C-D796AF17B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" y="2121"/>
                  <a:ext cx="177" cy="384"/>
                </a:xfrm>
                <a:prstGeom prst="rect">
                  <a:avLst/>
                </a:prstGeom>
                <a:solidFill>
                  <a:srgbClr val="FFE6CD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57" name="Rectangle 2">
                  <a:extLst>
                    <a:ext uri="{FF2B5EF4-FFF2-40B4-BE49-F238E27FC236}">
                      <a16:creationId xmlns:a16="http://schemas.microsoft.com/office/drawing/2014/main" id="{701B187D-C6F1-4496-A87B-1AFADB223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2034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58" name="Rectangle 3">
                  <a:extLst>
                    <a:ext uri="{FF2B5EF4-FFF2-40B4-BE49-F238E27FC236}">
                      <a16:creationId xmlns:a16="http://schemas.microsoft.com/office/drawing/2014/main" id="{D1FB5924-E418-4790-BD89-9ECC01A1B9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3" y="2113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59" name="Rectangle 4">
                  <a:extLst>
                    <a:ext uri="{FF2B5EF4-FFF2-40B4-BE49-F238E27FC236}">
                      <a16:creationId xmlns:a16="http://schemas.microsoft.com/office/drawing/2014/main" id="{8CD5EFEB-C573-4044-97CB-9F6BA0C0F8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5" y="21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60" name="Rectangle 5">
                  <a:extLst>
                    <a:ext uri="{FF2B5EF4-FFF2-40B4-BE49-F238E27FC236}">
                      <a16:creationId xmlns:a16="http://schemas.microsoft.com/office/drawing/2014/main" id="{5F088ED4-B40E-40C2-83CA-BE3322D84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5" y="2005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61" name="Rectangle 6">
                  <a:extLst>
                    <a:ext uri="{FF2B5EF4-FFF2-40B4-BE49-F238E27FC236}">
                      <a16:creationId xmlns:a16="http://schemas.microsoft.com/office/drawing/2014/main" id="{F2DF5F72-46F3-4348-AE58-2E9C29206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4" y="3197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62" name="Rectangle 7">
                  <a:extLst>
                    <a:ext uri="{FF2B5EF4-FFF2-40B4-BE49-F238E27FC236}">
                      <a16:creationId xmlns:a16="http://schemas.microsoft.com/office/drawing/2014/main" id="{18AF34E2-349C-49A4-BE32-A3B3FE200F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9" y="29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63" name="Freeform 13">
                  <a:extLst>
                    <a:ext uri="{FF2B5EF4-FFF2-40B4-BE49-F238E27FC236}">
                      <a16:creationId xmlns:a16="http://schemas.microsoft.com/office/drawing/2014/main" id="{D79F6C33-1904-427B-9C76-9F164DC54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6" y="3567"/>
                  <a:ext cx="29" cy="38"/>
                </a:xfrm>
                <a:custGeom>
                  <a:avLst/>
                  <a:gdLst>
                    <a:gd name="T0" fmla="*/ 29 w 25"/>
                    <a:gd name="T1" fmla="*/ 0 h 25"/>
                    <a:gd name="T2" fmla="*/ 29 w 25"/>
                    <a:gd name="T3" fmla="*/ 38 h 25"/>
                    <a:gd name="T4" fmla="*/ 0 w 25"/>
                    <a:gd name="T5" fmla="*/ 20 h 25"/>
                    <a:gd name="T6" fmla="*/ 29 w 25"/>
                    <a:gd name="T7" fmla="*/ 0 h 25"/>
                    <a:gd name="T8" fmla="*/ 29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25" y="0"/>
                      </a:moveTo>
                      <a:lnTo>
                        <a:pt x="25" y="25"/>
                      </a:lnTo>
                      <a:lnTo>
                        <a:pt x="0" y="1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4" name="Freeform 14">
                  <a:extLst>
                    <a:ext uri="{FF2B5EF4-FFF2-40B4-BE49-F238E27FC236}">
                      <a16:creationId xmlns:a16="http://schemas.microsoft.com/office/drawing/2014/main" id="{A1B7FF59-849D-4B91-A869-8303837FE2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3" y="1516"/>
                  <a:ext cx="1117" cy="2071"/>
                </a:xfrm>
                <a:custGeom>
                  <a:avLst/>
                  <a:gdLst>
                    <a:gd name="T0" fmla="*/ 1117 w 947"/>
                    <a:gd name="T1" fmla="*/ 0 h 1357"/>
                    <a:gd name="T2" fmla="*/ 1117 w 947"/>
                    <a:gd name="T3" fmla="*/ 2071 h 1357"/>
                    <a:gd name="T4" fmla="*/ 0 w 947"/>
                    <a:gd name="T5" fmla="*/ 2071 h 1357"/>
                    <a:gd name="T6" fmla="*/ 0 60000 65536"/>
                    <a:gd name="T7" fmla="*/ 0 60000 65536"/>
                    <a:gd name="T8" fmla="*/ 0 60000 65536"/>
                    <a:gd name="T9" fmla="*/ 0 w 947"/>
                    <a:gd name="T10" fmla="*/ 0 h 1357"/>
                    <a:gd name="T11" fmla="*/ 947 w 947"/>
                    <a:gd name="T12" fmla="*/ 1357 h 13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47" h="1357">
                      <a:moveTo>
                        <a:pt x="947" y="0"/>
                      </a:moveTo>
                      <a:lnTo>
                        <a:pt x="947" y="1357"/>
                      </a:lnTo>
                      <a:lnTo>
                        <a:pt x="0" y="135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5" name="Line 15">
                  <a:extLst>
                    <a:ext uri="{FF2B5EF4-FFF2-40B4-BE49-F238E27FC236}">
                      <a16:creationId xmlns:a16="http://schemas.microsoft.com/office/drawing/2014/main" id="{2858A51B-A118-4546-BC96-A7A23E28B6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0" y="1516"/>
                  <a:ext cx="128" cy="3"/>
                </a:xfrm>
                <a:prstGeom prst="line">
                  <a:avLst/>
                </a:prstGeom>
                <a:noFill/>
                <a:ln w="952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6" name="Freeform 16">
                  <a:extLst>
                    <a:ext uri="{FF2B5EF4-FFF2-40B4-BE49-F238E27FC236}">
                      <a16:creationId xmlns:a16="http://schemas.microsoft.com/office/drawing/2014/main" id="{8EC45CF9-771B-4671-B97B-C1E8D8787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0" y="1267"/>
                  <a:ext cx="252" cy="2209"/>
                </a:xfrm>
                <a:custGeom>
                  <a:avLst/>
                  <a:gdLst>
                    <a:gd name="T0" fmla="*/ 250 w 214"/>
                    <a:gd name="T1" fmla="*/ 0 h 1447"/>
                    <a:gd name="T2" fmla="*/ 252 w 214"/>
                    <a:gd name="T3" fmla="*/ 2209 h 1447"/>
                    <a:gd name="T4" fmla="*/ 0 w 214"/>
                    <a:gd name="T5" fmla="*/ 2209 h 1447"/>
                    <a:gd name="T6" fmla="*/ 0 60000 65536"/>
                    <a:gd name="T7" fmla="*/ 0 60000 65536"/>
                    <a:gd name="T8" fmla="*/ 0 60000 65536"/>
                    <a:gd name="T9" fmla="*/ 0 w 214"/>
                    <a:gd name="T10" fmla="*/ 0 h 1447"/>
                    <a:gd name="T11" fmla="*/ 214 w 214"/>
                    <a:gd name="T12" fmla="*/ 1447 h 14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" h="1447">
                      <a:moveTo>
                        <a:pt x="212" y="0"/>
                      </a:moveTo>
                      <a:lnTo>
                        <a:pt x="214" y="1447"/>
                      </a:lnTo>
                      <a:lnTo>
                        <a:pt x="0" y="144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7" name="Freeform 20">
                  <a:extLst>
                    <a:ext uri="{FF2B5EF4-FFF2-40B4-BE49-F238E27FC236}">
                      <a16:creationId xmlns:a16="http://schemas.microsoft.com/office/drawing/2014/main" id="{FA06E668-8BBB-490D-A583-10520130D5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279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8" name="Freeform 21">
                  <a:extLst>
                    <a:ext uri="{FF2B5EF4-FFF2-40B4-BE49-F238E27FC236}">
                      <a16:creationId xmlns:a16="http://schemas.microsoft.com/office/drawing/2014/main" id="{2B50E729-B679-407E-AA16-E5E6D3832C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" y="1872"/>
                  <a:ext cx="364" cy="868"/>
                </a:xfrm>
                <a:custGeom>
                  <a:avLst/>
                  <a:gdLst>
                    <a:gd name="T0" fmla="*/ 364 w 308"/>
                    <a:gd name="T1" fmla="*/ 868 h 569"/>
                    <a:gd name="T2" fmla="*/ 364 w 308"/>
                    <a:gd name="T3" fmla="*/ 0 h 569"/>
                    <a:gd name="T4" fmla="*/ 0 w 308"/>
                    <a:gd name="T5" fmla="*/ 0 h 569"/>
                    <a:gd name="T6" fmla="*/ 0 w 308"/>
                    <a:gd name="T7" fmla="*/ 868 h 569"/>
                    <a:gd name="T8" fmla="*/ 364 w 308"/>
                    <a:gd name="T9" fmla="*/ 868 h 569"/>
                    <a:gd name="T10" fmla="*/ 364 w 308"/>
                    <a:gd name="T11" fmla="*/ 868 h 5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8"/>
                    <a:gd name="T19" fmla="*/ 0 h 569"/>
                    <a:gd name="T20" fmla="*/ 308 w 308"/>
                    <a:gd name="T21" fmla="*/ 569 h 56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8" h="569">
                      <a:moveTo>
                        <a:pt x="308" y="569"/>
                      </a:moveTo>
                      <a:lnTo>
                        <a:pt x="308" y="0"/>
                      </a:lnTo>
                      <a:lnTo>
                        <a:pt x="0" y="0"/>
                      </a:lnTo>
                      <a:lnTo>
                        <a:pt x="0" y="569"/>
                      </a:lnTo>
                      <a:lnTo>
                        <a:pt x="308" y="569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9" name="Freeform 22">
                  <a:extLst>
                    <a:ext uri="{FF2B5EF4-FFF2-40B4-BE49-F238E27FC236}">
                      <a16:creationId xmlns:a16="http://schemas.microsoft.com/office/drawing/2014/main" id="{A24351C4-D2B2-4476-A53E-7DDFCEE1B3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2" y="1849"/>
                  <a:ext cx="365" cy="871"/>
                </a:xfrm>
                <a:custGeom>
                  <a:avLst/>
                  <a:gdLst>
                    <a:gd name="T0" fmla="*/ 365 w 309"/>
                    <a:gd name="T1" fmla="*/ 868 h 571"/>
                    <a:gd name="T2" fmla="*/ 365 w 309"/>
                    <a:gd name="T3" fmla="*/ 0 h 571"/>
                    <a:gd name="T4" fmla="*/ 0 w 309"/>
                    <a:gd name="T5" fmla="*/ 0 h 571"/>
                    <a:gd name="T6" fmla="*/ 0 w 309"/>
                    <a:gd name="T7" fmla="*/ 871 h 571"/>
                    <a:gd name="T8" fmla="*/ 365 w 309"/>
                    <a:gd name="T9" fmla="*/ 871 h 571"/>
                    <a:gd name="T10" fmla="*/ 365 w 309"/>
                    <a:gd name="T11" fmla="*/ 871 h 5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9"/>
                    <a:gd name="T19" fmla="*/ 0 h 571"/>
                    <a:gd name="T20" fmla="*/ 309 w 309"/>
                    <a:gd name="T21" fmla="*/ 571 h 57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9" h="571">
                      <a:moveTo>
                        <a:pt x="309" y="569"/>
                      </a:moveTo>
                      <a:lnTo>
                        <a:pt x="309" y="0"/>
                      </a:lnTo>
                      <a:lnTo>
                        <a:pt x="0" y="0"/>
                      </a:lnTo>
                      <a:lnTo>
                        <a:pt x="0" y="571"/>
                      </a:lnTo>
                      <a:lnTo>
                        <a:pt x="309" y="571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0" name="Freeform 23">
                  <a:extLst>
                    <a:ext uri="{FF2B5EF4-FFF2-40B4-BE49-F238E27FC236}">
                      <a16:creationId xmlns:a16="http://schemas.microsoft.com/office/drawing/2014/main" id="{3D382A1F-E97C-4C53-8DA0-DB9C48BC61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1835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3 h 24"/>
                    <a:gd name="T8" fmla="*/ 0 w 25"/>
                    <a:gd name="T9" fmla="*/ 3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1" name="Freeform 24">
                  <a:extLst>
                    <a:ext uri="{FF2B5EF4-FFF2-40B4-BE49-F238E27FC236}">
                      <a16:creationId xmlns:a16="http://schemas.microsoft.com/office/drawing/2014/main" id="{2BAB685C-1EE9-4A6B-AEFF-5696D4633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00"/>
                  <a:ext cx="28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2" name="Freeform 25">
                  <a:extLst>
                    <a:ext uri="{FF2B5EF4-FFF2-40B4-BE49-F238E27FC236}">
                      <a16:creationId xmlns:a16="http://schemas.microsoft.com/office/drawing/2014/main" id="{30E07FFF-E729-4B9E-8727-AE4CB4652E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2418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3" name="Freeform 26">
                  <a:extLst>
                    <a:ext uri="{FF2B5EF4-FFF2-40B4-BE49-F238E27FC236}">
                      <a16:creationId xmlns:a16="http://schemas.microsoft.com/office/drawing/2014/main" id="{68CBB4A7-209D-4F66-84E2-5AE9299EDC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2555"/>
                  <a:ext cx="30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30 w 25"/>
                    <a:gd name="T5" fmla="*/ 22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4" name="Line 28">
                  <a:extLst>
                    <a:ext uri="{FF2B5EF4-FFF2-40B4-BE49-F238E27FC236}">
                      <a16:creationId xmlns:a16="http://schemas.microsoft.com/office/drawing/2014/main" id="{26E8C46E-EA29-453B-B08A-0E15944131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17" y="2577"/>
                  <a:ext cx="197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5" name="Freeform 29">
                  <a:extLst>
                    <a:ext uri="{FF2B5EF4-FFF2-40B4-BE49-F238E27FC236}">
                      <a16:creationId xmlns:a16="http://schemas.microsoft.com/office/drawing/2014/main" id="{DE9BCF6E-C0FC-4DC6-84F2-B481C4AA63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6" name="Freeform 30">
                  <a:extLst>
                    <a:ext uri="{FF2B5EF4-FFF2-40B4-BE49-F238E27FC236}">
                      <a16:creationId xmlns:a16="http://schemas.microsoft.com/office/drawing/2014/main" id="{59E2D73A-85DD-459E-B27E-64A0D8E62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4" y="2542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17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7" name="Line 31">
                  <a:extLst>
                    <a:ext uri="{FF2B5EF4-FFF2-40B4-BE49-F238E27FC236}">
                      <a16:creationId xmlns:a16="http://schemas.microsoft.com/office/drawing/2014/main" id="{E5FBD191-C5DA-4E2F-BA56-8CE501EEE4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1" y="2311"/>
                  <a:ext cx="64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8" name="Freeform 32">
                  <a:extLst>
                    <a:ext uri="{FF2B5EF4-FFF2-40B4-BE49-F238E27FC236}">
                      <a16:creationId xmlns:a16="http://schemas.microsoft.com/office/drawing/2014/main" id="{EC10A9C5-3D5A-45E2-95E2-E2C792DB5C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" y="22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9" name="Freeform 33">
                  <a:extLst>
                    <a:ext uri="{FF2B5EF4-FFF2-40B4-BE49-F238E27FC236}">
                      <a16:creationId xmlns:a16="http://schemas.microsoft.com/office/drawing/2014/main" id="{15DD9326-2AF9-4A55-B26A-CB9C50A619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4" y="1247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0" name="Freeform 34">
                  <a:extLst>
                    <a:ext uri="{FF2B5EF4-FFF2-40B4-BE49-F238E27FC236}">
                      <a16:creationId xmlns:a16="http://schemas.microsoft.com/office/drawing/2014/main" id="{63123114-998E-47A7-9241-A1F5E9B739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056"/>
                  <a:ext cx="28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1" name="Freeform 35">
                  <a:extLst>
                    <a:ext uri="{FF2B5EF4-FFF2-40B4-BE49-F238E27FC236}">
                      <a16:creationId xmlns:a16="http://schemas.microsoft.com/office/drawing/2014/main" id="{108D54F8-61B7-4798-AF70-28C80DA954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7" y="1752"/>
                  <a:ext cx="430" cy="871"/>
                </a:xfrm>
                <a:custGeom>
                  <a:avLst/>
                  <a:gdLst>
                    <a:gd name="T0" fmla="*/ 430 w 364"/>
                    <a:gd name="T1" fmla="*/ 871 h 570"/>
                    <a:gd name="T2" fmla="*/ 430 w 364"/>
                    <a:gd name="T3" fmla="*/ 0 h 570"/>
                    <a:gd name="T4" fmla="*/ 0 w 364"/>
                    <a:gd name="T5" fmla="*/ 0 h 570"/>
                    <a:gd name="T6" fmla="*/ 0 w 364"/>
                    <a:gd name="T7" fmla="*/ 871 h 570"/>
                    <a:gd name="T8" fmla="*/ 430 w 364"/>
                    <a:gd name="T9" fmla="*/ 871 h 570"/>
                    <a:gd name="T10" fmla="*/ 430 w 364"/>
                    <a:gd name="T11" fmla="*/ 871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4"/>
                    <a:gd name="T19" fmla="*/ 0 h 570"/>
                    <a:gd name="T20" fmla="*/ 364 w 364"/>
                    <a:gd name="T21" fmla="*/ 570 h 5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4" h="570">
                      <a:moveTo>
                        <a:pt x="364" y="570"/>
                      </a:moveTo>
                      <a:lnTo>
                        <a:pt x="364" y="0"/>
                      </a:lnTo>
                      <a:lnTo>
                        <a:pt x="0" y="0"/>
                      </a:lnTo>
                      <a:lnTo>
                        <a:pt x="0" y="570"/>
                      </a:lnTo>
                      <a:lnTo>
                        <a:pt x="364" y="570"/>
                      </a:lnTo>
                    </a:path>
                  </a:pathLst>
                </a:custGeom>
                <a:solidFill>
                  <a:srgbClr val="CCFFFF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2" name="Freeform 36">
                  <a:extLst>
                    <a:ext uri="{FF2B5EF4-FFF2-40B4-BE49-F238E27FC236}">
                      <a16:creationId xmlns:a16="http://schemas.microsoft.com/office/drawing/2014/main" id="{BE8465C2-1A91-4F81-920D-E87035D392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7" y="2421"/>
                  <a:ext cx="3600" cy="1389"/>
                </a:xfrm>
                <a:custGeom>
                  <a:avLst/>
                  <a:gdLst>
                    <a:gd name="T0" fmla="*/ 299 w 3050"/>
                    <a:gd name="T1" fmla="*/ 99 h 910"/>
                    <a:gd name="T2" fmla="*/ 0 w 3050"/>
                    <a:gd name="T3" fmla="*/ 99 h 910"/>
                    <a:gd name="T4" fmla="*/ 0 w 3050"/>
                    <a:gd name="T5" fmla="*/ 1389 h 910"/>
                    <a:gd name="T6" fmla="*/ 3600 w 3050"/>
                    <a:gd name="T7" fmla="*/ 1389 h 910"/>
                    <a:gd name="T8" fmla="*/ 3600 w 3050"/>
                    <a:gd name="T9" fmla="*/ 0 h 910"/>
                    <a:gd name="T10" fmla="*/ 3537 w 3050"/>
                    <a:gd name="T11" fmla="*/ 0 h 9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50"/>
                    <a:gd name="T19" fmla="*/ 0 h 910"/>
                    <a:gd name="T20" fmla="*/ 3050 w 3050"/>
                    <a:gd name="T21" fmla="*/ 910 h 9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50" h="910">
                      <a:moveTo>
                        <a:pt x="253" y="65"/>
                      </a:moveTo>
                      <a:lnTo>
                        <a:pt x="0" y="65"/>
                      </a:lnTo>
                      <a:lnTo>
                        <a:pt x="0" y="910"/>
                      </a:lnTo>
                      <a:lnTo>
                        <a:pt x="3050" y="910"/>
                      </a:lnTo>
                      <a:lnTo>
                        <a:pt x="3050" y="0"/>
                      </a:lnTo>
                      <a:lnTo>
                        <a:pt x="299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3" name="Line 37">
                  <a:extLst>
                    <a:ext uri="{FF2B5EF4-FFF2-40B4-BE49-F238E27FC236}">
                      <a16:creationId xmlns:a16="http://schemas.microsoft.com/office/drawing/2014/main" id="{19FB124A-DC86-4512-8D66-AEB371CA32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4" y="1855"/>
                  <a:ext cx="552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4" name="Line 38">
                  <a:extLst>
                    <a:ext uri="{FF2B5EF4-FFF2-40B4-BE49-F238E27FC236}">
                      <a16:creationId xmlns:a16="http://schemas.microsoft.com/office/drawing/2014/main" id="{3D455D50-3031-4C63-AEC4-766259E733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22" y="2574"/>
                  <a:ext cx="6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5" name="Line 39">
                  <a:extLst>
                    <a:ext uri="{FF2B5EF4-FFF2-40B4-BE49-F238E27FC236}">
                      <a16:creationId xmlns:a16="http://schemas.microsoft.com/office/drawing/2014/main" id="{C3706DA0-87CD-4D35-A2B7-AFC2E78D58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4" y="2076"/>
                  <a:ext cx="554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6" name="Freeform 40">
                  <a:extLst>
                    <a:ext uri="{FF2B5EF4-FFF2-40B4-BE49-F238E27FC236}">
                      <a16:creationId xmlns:a16="http://schemas.microsoft.com/office/drawing/2014/main" id="{3EF1CA90-FCD8-4784-941D-3AAE5C915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2" y="2418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7" name="Line 41">
                  <a:extLst>
                    <a:ext uri="{FF2B5EF4-FFF2-40B4-BE49-F238E27FC236}">
                      <a16:creationId xmlns:a16="http://schemas.microsoft.com/office/drawing/2014/main" id="{4ACA037C-8908-40B6-8751-4A26BCBB57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2" y="2436"/>
                  <a:ext cx="386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8" name="Line 42">
                  <a:extLst>
                    <a:ext uri="{FF2B5EF4-FFF2-40B4-BE49-F238E27FC236}">
                      <a16:creationId xmlns:a16="http://schemas.microsoft.com/office/drawing/2014/main" id="{A3261E8F-6018-42A2-AB30-BD4A95233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47" y="2436"/>
                  <a:ext cx="212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9" name="Freeform 43">
                  <a:extLst>
                    <a:ext uri="{FF2B5EF4-FFF2-40B4-BE49-F238E27FC236}">
                      <a16:creationId xmlns:a16="http://schemas.microsoft.com/office/drawing/2014/main" id="{9F575FE0-DAD5-4E83-AED5-0C1FDF79B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2" y="2267"/>
                  <a:ext cx="29" cy="35"/>
                </a:xfrm>
                <a:custGeom>
                  <a:avLst/>
                  <a:gdLst>
                    <a:gd name="T0" fmla="*/ 15 w 24"/>
                    <a:gd name="T1" fmla="*/ 35 h 23"/>
                    <a:gd name="T2" fmla="*/ 17 w 24"/>
                    <a:gd name="T3" fmla="*/ 35 h 23"/>
                    <a:gd name="T4" fmla="*/ 19 w 24"/>
                    <a:gd name="T5" fmla="*/ 35 h 23"/>
                    <a:gd name="T6" fmla="*/ 22 w 24"/>
                    <a:gd name="T7" fmla="*/ 32 h 23"/>
                    <a:gd name="T8" fmla="*/ 24 w 24"/>
                    <a:gd name="T9" fmla="*/ 32 h 23"/>
                    <a:gd name="T10" fmla="*/ 24 w 24"/>
                    <a:gd name="T11" fmla="*/ 29 h 23"/>
                    <a:gd name="T12" fmla="*/ 27 w 24"/>
                    <a:gd name="T13" fmla="*/ 29 h 23"/>
                    <a:gd name="T14" fmla="*/ 29 w 24"/>
                    <a:gd name="T15" fmla="*/ 26 h 23"/>
                    <a:gd name="T16" fmla="*/ 29 w 24"/>
                    <a:gd name="T17" fmla="*/ 23 h 23"/>
                    <a:gd name="T18" fmla="*/ 29 w 24"/>
                    <a:gd name="T19" fmla="*/ 20 h 23"/>
                    <a:gd name="T20" fmla="*/ 29 w 24"/>
                    <a:gd name="T21" fmla="*/ 17 h 23"/>
                    <a:gd name="T22" fmla="*/ 29 w 24"/>
                    <a:gd name="T23" fmla="*/ 14 h 23"/>
                    <a:gd name="T24" fmla="*/ 29 w 24"/>
                    <a:gd name="T25" fmla="*/ 12 h 23"/>
                    <a:gd name="T26" fmla="*/ 29 w 24"/>
                    <a:gd name="T27" fmla="*/ 9 h 23"/>
                    <a:gd name="T28" fmla="*/ 27 w 24"/>
                    <a:gd name="T29" fmla="*/ 6 h 23"/>
                    <a:gd name="T30" fmla="*/ 24 w 24"/>
                    <a:gd name="T31" fmla="*/ 3 h 23"/>
                    <a:gd name="T32" fmla="*/ 24 w 24"/>
                    <a:gd name="T33" fmla="*/ 3 h 23"/>
                    <a:gd name="T34" fmla="*/ 22 w 24"/>
                    <a:gd name="T35" fmla="*/ 0 h 23"/>
                    <a:gd name="T36" fmla="*/ 19 w 24"/>
                    <a:gd name="T37" fmla="*/ 0 h 23"/>
                    <a:gd name="T38" fmla="*/ 17 w 24"/>
                    <a:gd name="T39" fmla="*/ 0 h 23"/>
                    <a:gd name="T40" fmla="*/ 15 w 24"/>
                    <a:gd name="T41" fmla="*/ 0 h 23"/>
                    <a:gd name="T42" fmla="*/ 12 w 24"/>
                    <a:gd name="T43" fmla="*/ 0 h 23"/>
                    <a:gd name="T44" fmla="*/ 10 w 24"/>
                    <a:gd name="T45" fmla="*/ 0 h 23"/>
                    <a:gd name="T46" fmla="*/ 7 w 24"/>
                    <a:gd name="T47" fmla="*/ 0 h 23"/>
                    <a:gd name="T48" fmla="*/ 5 w 24"/>
                    <a:gd name="T49" fmla="*/ 3 h 23"/>
                    <a:gd name="T50" fmla="*/ 5 w 24"/>
                    <a:gd name="T51" fmla="*/ 3 h 23"/>
                    <a:gd name="T52" fmla="*/ 2 w 24"/>
                    <a:gd name="T53" fmla="*/ 6 h 23"/>
                    <a:gd name="T54" fmla="*/ 0 w 24"/>
                    <a:gd name="T55" fmla="*/ 9 h 23"/>
                    <a:gd name="T56" fmla="*/ 0 w 24"/>
                    <a:gd name="T57" fmla="*/ 12 h 23"/>
                    <a:gd name="T58" fmla="*/ 0 w 24"/>
                    <a:gd name="T59" fmla="*/ 14 h 23"/>
                    <a:gd name="T60" fmla="*/ 0 w 24"/>
                    <a:gd name="T61" fmla="*/ 17 h 23"/>
                    <a:gd name="T62" fmla="*/ 0 w 24"/>
                    <a:gd name="T63" fmla="*/ 20 h 23"/>
                    <a:gd name="T64" fmla="*/ 0 w 24"/>
                    <a:gd name="T65" fmla="*/ 23 h 23"/>
                    <a:gd name="T66" fmla="*/ 0 w 24"/>
                    <a:gd name="T67" fmla="*/ 26 h 23"/>
                    <a:gd name="T68" fmla="*/ 2 w 24"/>
                    <a:gd name="T69" fmla="*/ 29 h 23"/>
                    <a:gd name="T70" fmla="*/ 5 w 24"/>
                    <a:gd name="T71" fmla="*/ 29 h 23"/>
                    <a:gd name="T72" fmla="*/ 5 w 24"/>
                    <a:gd name="T73" fmla="*/ 32 h 23"/>
                    <a:gd name="T74" fmla="*/ 7 w 24"/>
                    <a:gd name="T75" fmla="*/ 32 h 23"/>
                    <a:gd name="T76" fmla="*/ 10 w 24"/>
                    <a:gd name="T77" fmla="*/ 35 h 23"/>
                    <a:gd name="T78" fmla="*/ 12 w 24"/>
                    <a:gd name="T79" fmla="*/ 35 h 23"/>
                    <a:gd name="T80" fmla="*/ 15 w 24"/>
                    <a:gd name="T81" fmla="*/ 35 h 23"/>
                    <a:gd name="T82" fmla="*/ 15 w 24"/>
                    <a:gd name="T83" fmla="*/ 35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"/>
                    <a:gd name="T127" fmla="*/ 0 h 23"/>
                    <a:gd name="T128" fmla="*/ 24 w 24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8" y="21"/>
                      </a:lnTo>
                      <a:lnTo>
                        <a:pt x="20" y="21"/>
                      </a:lnTo>
                      <a:lnTo>
                        <a:pt x="20" y="19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2" y="4"/>
                      </a:lnTo>
                      <a:lnTo>
                        <a:pt x="20" y="2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0" name="Freeform 46">
                  <a:extLst>
                    <a:ext uri="{FF2B5EF4-FFF2-40B4-BE49-F238E27FC236}">
                      <a16:creationId xmlns:a16="http://schemas.microsoft.com/office/drawing/2014/main" id="{13F80699-989C-4E79-9856-665DDBD57A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1" name="Freeform 47">
                  <a:extLst>
                    <a:ext uri="{FF2B5EF4-FFF2-40B4-BE49-F238E27FC236}">
                      <a16:creationId xmlns:a16="http://schemas.microsoft.com/office/drawing/2014/main" id="{2A09422B-2888-41CA-ACD3-6E2C264410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9" y="2555"/>
                  <a:ext cx="29" cy="39"/>
                </a:xfrm>
                <a:custGeom>
                  <a:avLst/>
                  <a:gdLst>
                    <a:gd name="T0" fmla="*/ 14 w 25"/>
                    <a:gd name="T1" fmla="*/ 39 h 25"/>
                    <a:gd name="T2" fmla="*/ 16 w 25"/>
                    <a:gd name="T3" fmla="*/ 39 h 25"/>
                    <a:gd name="T4" fmla="*/ 19 w 25"/>
                    <a:gd name="T5" fmla="*/ 39 h 25"/>
                    <a:gd name="T6" fmla="*/ 21 w 25"/>
                    <a:gd name="T7" fmla="*/ 36 h 25"/>
                    <a:gd name="T8" fmla="*/ 23 w 25"/>
                    <a:gd name="T9" fmla="*/ 36 h 25"/>
                    <a:gd name="T10" fmla="*/ 24 w 25"/>
                    <a:gd name="T11" fmla="*/ 34 h 25"/>
                    <a:gd name="T12" fmla="*/ 24 w 25"/>
                    <a:gd name="T13" fmla="*/ 31 h 25"/>
                    <a:gd name="T14" fmla="*/ 27 w 25"/>
                    <a:gd name="T15" fmla="*/ 31 h 25"/>
                    <a:gd name="T16" fmla="*/ 27 w 25"/>
                    <a:gd name="T17" fmla="*/ 28 h 25"/>
                    <a:gd name="T18" fmla="*/ 29 w 25"/>
                    <a:gd name="T19" fmla="*/ 25 h 25"/>
                    <a:gd name="T20" fmla="*/ 29 w 25"/>
                    <a:gd name="T21" fmla="*/ 22 h 25"/>
                    <a:gd name="T22" fmla="*/ 29 w 25"/>
                    <a:gd name="T23" fmla="*/ 19 h 25"/>
                    <a:gd name="T24" fmla="*/ 27 w 25"/>
                    <a:gd name="T25" fmla="*/ 16 h 25"/>
                    <a:gd name="T26" fmla="*/ 27 w 25"/>
                    <a:gd name="T27" fmla="*/ 12 h 25"/>
                    <a:gd name="T28" fmla="*/ 24 w 25"/>
                    <a:gd name="T29" fmla="*/ 9 h 25"/>
                    <a:gd name="T30" fmla="*/ 24 w 25"/>
                    <a:gd name="T31" fmla="*/ 6 h 25"/>
                    <a:gd name="T32" fmla="*/ 23 w 25"/>
                    <a:gd name="T33" fmla="*/ 6 h 25"/>
                    <a:gd name="T34" fmla="*/ 21 w 25"/>
                    <a:gd name="T35" fmla="*/ 3 h 25"/>
                    <a:gd name="T36" fmla="*/ 19 w 25"/>
                    <a:gd name="T37" fmla="*/ 3 h 25"/>
                    <a:gd name="T38" fmla="*/ 16 w 25"/>
                    <a:gd name="T39" fmla="*/ 0 h 25"/>
                    <a:gd name="T40" fmla="*/ 14 w 25"/>
                    <a:gd name="T41" fmla="*/ 0 h 25"/>
                    <a:gd name="T42" fmla="*/ 12 w 25"/>
                    <a:gd name="T43" fmla="*/ 0 h 25"/>
                    <a:gd name="T44" fmla="*/ 9 w 25"/>
                    <a:gd name="T45" fmla="*/ 3 h 25"/>
                    <a:gd name="T46" fmla="*/ 7 w 25"/>
                    <a:gd name="T47" fmla="*/ 3 h 25"/>
                    <a:gd name="T48" fmla="*/ 7 w 25"/>
                    <a:gd name="T49" fmla="*/ 6 h 25"/>
                    <a:gd name="T50" fmla="*/ 5 w 25"/>
                    <a:gd name="T51" fmla="*/ 6 h 25"/>
                    <a:gd name="T52" fmla="*/ 2 w 25"/>
                    <a:gd name="T53" fmla="*/ 9 h 25"/>
                    <a:gd name="T54" fmla="*/ 2 w 25"/>
                    <a:gd name="T55" fmla="*/ 12 h 25"/>
                    <a:gd name="T56" fmla="*/ 0 w 25"/>
                    <a:gd name="T57" fmla="*/ 16 h 25"/>
                    <a:gd name="T58" fmla="*/ 0 w 25"/>
                    <a:gd name="T59" fmla="*/ 19 h 25"/>
                    <a:gd name="T60" fmla="*/ 0 w 25"/>
                    <a:gd name="T61" fmla="*/ 22 h 25"/>
                    <a:gd name="T62" fmla="*/ 0 w 25"/>
                    <a:gd name="T63" fmla="*/ 25 h 25"/>
                    <a:gd name="T64" fmla="*/ 0 w 25"/>
                    <a:gd name="T65" fmla="*/ 28 h 25"/>
                    <a:gd name="T66" fmla="*/ 2 w 25"/>
                    <a:gd name="T67" fmla="*/ 31 h 25"/>
                    <a:gd name="T68" fmla="*/ 2 w 25"/>
                    <a:gd name="T69" fmla="*/ 31 h 25"/>
                    <a:gd name="T70" fmla="*/ 5 w 25"/>
                    <a:gd name="T71" fmla="*/ 34 h 25"/>
                    <a:gd name="T72" fmla="*/ 7 w 25"/>
                    <a:gd name="T73" fmla="*/ 36 h 25"/>
                    <a:gd name="T74" fmla="*/ 7 w 25"/>
                    <a:gd name="T75" fmla="*/ 36 h 25"/>
                    <a:gd name="T76" fmla="*/ 9 w 25"/>
                    <a:gd name="T77" fmla="*/ 39 h 25"/>
                    <a:gd name="T78" fmla="*/ 12 w 25"/>
                    <a:gd name="T79" fmla="*/ 39 h 25"/>
                    <a:gd name="T80" fmla="*/ 14 w 25"/>
                    <a:gd name="T81" fmla="*/ 39 h 25"/>
                    <a:gd name="T82" fmla="*/ 14 w 25"/>
                    <a:gd name="T83" fmla="*/ 39 h 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5"/>
                    <a:gd name="T127" fmla="*/ 0 h 25"/>
                    <a:gd name="T128" fmla="*/ 25 w 25"/>
                    <a:gd name="T129" fmla="*/ 25 h 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5" h="25">
                      <a:moveTo>
                        <a:pt x="12" y="25"/>
                      </a:moveTo>
                      <a:lnTo>
                        <a:pt x="14" y="25"/>
                      </a:lnTo>
                      <a:lnTo>
                        <a:pt x="16" y="25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1" y="22"/>
                      </a:lnTo>
                      <a:lnTo>
                        <a:pt x="21" y="20"/>
                      </a:lnTo>
                      <a:lnTo>
                        <a:pt x="23" y="20"/>
                      </a:lnTo>
                      <a:lnTo>
                        <a:pt x="23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3" y="10"/>
                      </a:lnTo>
                      <a:lnTo>
                        <a:pt x="23" y="8"/>
                      </a:lnTo>
                      <a:lnTo>
                        <a:pt x="21" y="6"/>
                      </a:lnTo>
                      <a:lnTo>
                        <a:pt x="21" y="4"/>
                      </a:lnTo>
                      <a:lnTo>
                        <a:pt x="20" y="4"/>
                      </a:lnTo>
                      <a:lnTo>
                        <a:pt x="18" y="2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6" y="4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6" y="23"/>
                      </a:lnTo>
                      <a:lnTo>
                        <a:pt x="8" y="25"/>
                      </a:lnTo>
                      <a:lnTo>
                        <a:pt x="10" y="25"/>
                      </a:lnTo>
                      <a:lnTo>
                        <a:pt x="12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2" name="Freeform 48">
                  <a:extLst>
                    <a:ext uri="{FF2B5EF4-FFF2-40B4-BE49-F238E27FC236}">
                      <a16:creationId xmlns:a16="http://schemas.microsoft.com/office/drawing/2014/main" id="{B6C17CC4-23E7-4A68-8877-89C036898A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3" name="Freeform 49">
                  <a:extLst>
                    <a:ext uri="{FF2B5EF4-FFF2-40B4-BE49-F238E27FC236}">
                      <a16:creationId xmlns:a16="http://schemas.microsoft.com/office/drawing/2014/main" id="{E3A5CB9D-BAE6-4E82-8BDF-2CC003D95F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5" y="2293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4" name="Line 50">
                  <a:extLst>
                    <a:ext uri="{FF2B5EF4-FFF2-40B4-BE49-F238E27FC236}">
                      <a16:creationId xmlns:a16="http://schemas.microsoft.com/office/drawing/2014/main" id="{69703925-DBAB-443F-9377-A2C94658A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3" y="2311"/>
                  <a:ext cx="6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5" name="Freeform 51">
                  <a:extLst>
                    <a:ext uri="{FF2B5EF4-FFF2-40B4-BE49-F238E27FC236}">
                      <a16:creationId xmlns:a16="http://schemas.microsoft.com/office/drawing/2014/main" id="{5DC30450-A478-4390-B5FF-8E9A871815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2" y="1835"/>
                  <a:ext cx="29" cy="37"/>
                </a:xfrm>
                <a:custGeom>
                  <a:avLst/>
                  <a:gdLst>
                    <a:gd name="T0" fmla="*/ 0 w 25"/>
                    <a:gd name="T1" fmla="*/ 0 h 24"/>
                    <a:gd name="T2" fmla="*/ 2 w 25"/>
                    <a:gd name="T3" fmla="*/ 37 h 24"/>
                    <a:gd name="T4" fmla="*/ 29 w 25"/>
                    <a:gd name="T5" fmla="*/ 20 h 24"/>
                    <a:gd name="T6" fmla="*/ 2 w 25"/>
                    <a:gd name="T7" fmla="*/ 0 h 24"/>
                    <a:gd name="T8" fmla="*/ 2 w 25"/>
                    <a:gd name="T9" fmla="*/ 0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2" y="24"/>
                      </a:lnTo>
                      <a:lnTo>
                        <a:pt x="25" y="13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6" name="Line 52">
                  <a:extLst>
                    <a:ext uri="{FF2B5EF4-FFF2-40B4-BE49-F238E27FC236}">
                      <a16:creationId xmlns:a16="http://schemas.microsoft.com/office/drawing/2014/main" id="{67712813-3A91-456F-8BAC-31C72637FF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50" y="1852"/>
                  <a:ext cx="20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7" name="Freeform 54">
                  <a:extLst>
                    <a:ext uri="{FF2B5EF4-FFF2-40B4-BE49-F238E27FC236}">
                      <a16:creationId xmlns:a16="http://schemas.microsoft.com/office/drawing/2014/main" id="{852C9CB1-628E-425A-B650-D7FA53E33B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" y="1855"/>
                  <a:ext cx="1155" cy="1029"/>
                </a:xfrm>
                <a:custGeom>
                  <a:avLst/>
                  <a:gdLst>
                    <a:gd name="T0" fmla="*/ 1155 w 978"/>
                    <a:gd name="T1" fmla="*/ 1026 h 674"/>
                    <a:gd name="T2" fmla="*/ 0 w 978"/>
                    <a:gd name="T3" fmla="*/ 1029 h 674"/>
                    <a:gd name="T4" fmla="*/ 0 w 978"/>
                    <a:gd name="T5" fmla="*/ 0 h 674"/>
                    <a:gd name="T6" fmla="*/ 0 60000 65536"/>
                    <a:gd name="T7" fmla="*/ 0 60000 65536"/>
                    <a:gd name="T8" fmla="*/ 0 60000 65536"/>
                    <a:gd name="T9" fmla="*/ 0 w 978"/>
                    <a:gd name="T10" fmla="*/ 0 h 674"/>
                    <a:gd name="T11" fmla="*/ 978 w 978"/>
                    <a:gd name="T12" fmla="*/ 674 h 6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8" h="674">
                      <a:moveTo>
                        <a:pt x="978" y="672"/>
                      </a:moveTo>
                      <a:lnTo>
                        <a:pt x="0" y="67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8" name="Rectangle 57">
                  <a:extLst>
                    <a:ext uri="{FF2B5EF4-FFF2-40B4-BE49-F238E27FC236}">
                      <a16:creationId xmlns:a16="http://schemas.microsoft.com/office/drawing/2014/main" id="{D99882A4-5145-44FF-B38A-82A5976947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3" y="1218"/>
                  <a:ext cx="0" cy="1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399" name="Freeform 64">
                  <a:extLst>
                    <a:ext uri="{FF2B5EF4-FFF2-40B4-BE49-F238E27FC236}">
                      <a16:creationId xmlns:a16="http://schemas.microsoft.com/office/drawing/2014/main" id="{F646F09C-4E83-41AD-A1E4-C72ECFF659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0" name="Freeform 71">
                  <a:extLst>
                    <a:ext uri="{FF2B5EF4-FFF2-40B4-BE49-F238E27FC236}">
                      <a16:creationId xmlns:a16="http://schemas.microsoft.com/office/drawing/2014/main" id="{0D7A6C0F-DD9A-43CE-9E28-5334379A17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" y="1641"/>
                  <a:ext cx="116" cy="1725"/>
                </a:xfrm>
                <a:custGeom>
                  <a:avLst/>
                  <a:gdLst>
                    <a:gd name="T0" fmla="*/ 116 w 98"/>
                    <a:gd name="T1" fmla="*/ 1722 h 1130"/>
                    <a:gd name="T2" fmla="*/ 116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6 w 98"/>
                    <a:gd name="T9" fmla="*/ 1725 h 1130"/>
                    <a:gd name="T10" fmla="*/ 116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8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1" name="Freeform 72">
                  <a:extLst>
                    <a:ext uri="{FF2B5EF4-FFF2-40B4-BE49-F238E27FC236}">
                      <a16:creationId xmlns:a16="http://schemas.microsoft.com/office/drawing/2014/main" id="{251D9935-4C6F-4917-95EC-5CD6A5B52D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2" name="Line 73">
                  <a:extLst>
                    <a:ext uri="{FF2B5EF4-FFF2-40B4-BE49-F238E27FC236}">
                      <a16:creationId xmlns:a16="http://schemas.microsoft.com/office/drawing/2014/main" id="{8A4D89F0-FD3F-43D6-8D69-F2A82DC0CB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95" y="2281"/>
                  <a:ext cx="15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3" name="Freeform 76">
                  <a:extLst>
                    <a:ext uri="{FF2B5EF4-FFF2-40B4-BE49-F238E27FC236}">
                      <a16:creationId xmlns:a16="http://schemas.microsoft.com/office/drawing/2014/main" id="{FD55C488-345C-466E-894E-325F68BC6F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226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20 h 25"/>
                    <a:gd name="T6" fmla="*/ 2 w 27"/>
                    <a:gd name="T7" fmla="*/ 3 h 25"/>
                    <a:gd name="T8" fmla="*/ 2 w 27"/>
                    <a:gd name="T9" fmla="*/ 3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4" name="Line 77">
                  <a:extLst>
                    <a:ext uri="{FF2B5EF4-FFF2-40B4-BE49-F238E27FC236}">
                      <a16:creationId xmlns:a16="http://schemas.microsoft.com/office/drawing/2014/main" id="{EA3315AF-5D23-43B2-9072-B0D32759F1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50" y="2281"/>
                  <a:ext cx="257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5" name="Line 78">
                  <a:extLst>
                    <a:ext uri="{FF2B5EF4-FFF2-40B4-BE49-F238E27FC236}">
                      <a16:creationId xmlns:a16="http://schemas.microsoft.com/office/drawing/2014/main" id="{91F84739-6DC2-4591-9A2F-C6EBFA179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39" y="2281"/>
                  <a:ext cx="68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6" name="Freeform 79">
                  <a:extLst>
                    <a:ext uri="{FF2B5EF4-FFF2-40B4-BE49-F238E27FC236}">
                      <a16:creationId xmlns:a16="http://schemas.microsoft.com/office/drawing/2014/main" id="{C71A3751-3A2A-481E-AB04-290A47D77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278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17 h 25"/>
                    <a:gd name="T6" fmla="*/ 2 w 27"/>
                    <a:gd name="T7" fmla="*/ 0 h 25"/>
                    <a:gd name="T8" fmla="*/ 2 w 27"/>
                    <a:gd name="T9" fmla="*/ 0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7" name="Freeform 80">
                  <a:extLst>
                    <a:ext uri="{FF2B5EF4-FFF2-40B4-BE49-F238E27FC236}">
                      <a16:creationId xmlns:a16="http://schemas.microsoft.com/office/drawing/2014/main" id="{548FBECC-7CF8-465B-B43E-4F55F5C12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0" y="2558"/>
                  <a:ext cx="257" cy="243"/>
                </a:xfrm>
                <a:custGeom>
                  <a:avLst/>
                  <a:gdLst>
                    <a:gd name="T0" fmla="*/ 257 w 218"/>
                    <a:gd name="T1" fmla="*/ 0 h 159"/>
                    <a:gd name="T2" fmla="*/ 192 w 218"/>
                    <a:gd name="T3" fmla="*/ 0 h 159"/>
                    <a:gd name="T4" fmla="*/ 192 w 218"/>
                    <a:gd name="T5" fmla="*/ 243 h 159"/>
                    <a:gd name="T6" fmla="*/ 0 w 218"/>
                    <a:gd name="T7" fmla="*/ 243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8"/>
                    <a:gd name="T13" fmla="*/ 0 h 159"/>
                    <a:gd name="T14" fmla="*/ 218 w 21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8" h="159">
                      <a:moveTo>
                        <a:pt x="218" y="0"/>
                      </a:moveTo>
                      <a:lnTo>
                        <a:pt x="163" y="0"/>
                      </a:lnTo>
                      <a:lnTo>
                        <a:pt x="163" y="159"/>
                      </a:lnTo>
                      <a:lnTo>
                        <a:pt x="0" y="159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8" name="Line 81">
                  <a:extLst>
                    <a:ext uri="{FF2B5EF4-FFF2-40B4-BE49-F238E27FC236}">
                      <a16:creationId xmlns:a16="http://schemas.microsoft.com/office/drawing/2014/main" id="{1FD7DBDD-3AE4-4B96-875E-B7E492AF2A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86" y="2801"/>
                  <a:ext cx="521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9" name="Freeform 82">
                  <a:extLst>
                    <a:ext uri="{FF2B5EF4-FFF2-40B4-BE49-F238E27FC236}">
                      <a16:creationId xmlns:a16="http://schemas.microsoft.com/office/drawing/2014/main" id="{A6831A23-98DA-4E7F-B6AF-E7B733341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" y="1910"/>
                  <a:ext cx="184" cy="746"/>
                </a:xfrm>
                <a:custGeom>
                  <a:avLst/>
                  <a:gdLst>
                    <a:gd name="T0" fmla="*/ 0 w 157"/>
                    <a:gd name="T1" fmla="*/ 0 h 489"/>
                    <a:gd name="T2" fmla="*/ 0 w 157"/>
                    <a:gd name="T3" fmla="*/ 302 h 489"/>
                    <a:gd name="T4" fmla="*/ 59 w 157"/>
                    <a:gd name="T5" fmla="*/ 374 h 489"/>
                    <a:gd name="T6" fmla="*/ 0 w 157"/>
                    <a:gd name="T7" fmla="*/ 444 h 489"/>
                    <a:gd name="T8" fmla="*/ 0 w 157"/>
                    <a:gd name="T9" fmla="*/ 746 h 489"/>
                    <a:gd name="T10" fmla="*/ 184 w 157"/>
                    <a:gd name="T11" fmla="*/ 517 h 489"/>
                    <a:gd name="T12" fmla="*/ 184 w 157"/>
                    <a:gd name="T13" fmla="*/ 229 h 489"/>
                    <a:gd name="T14" fmla="*/ 0 w 157"/>
                    <a:gd name="T15" fmla="*/ 0 h 489"/>
                    <a:gd name="T16" fmla="*/ 0 w 157"/>
                    <a:gd name="T17" fmla="*/ 0 h 48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7"/>
                    <a:gd name="T28" fmla="*/ 0 h 489"/>
                    <a:gd name="T29" fmla="*/ 157 w 157"/>
                    <a:gd name="T30" fmla="*/ 489 h 48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7" h="489">
                      <a:moveTo>
                        <a:pt x="0" y="0"/>
                      </a:moveTo>
                      <a:lnTo>
                        <a:pt x="0" y="198"/>
                      </a:lnTo>
                      <a:lnTo>
                        <a:pt x="50" y="245"/>
                      </a:lnTo>
                      <a:lnTo>
                        <a:pt x="0" y="291"/>
                      </a:lnTo>
                      <a:lnTo>
                        <a:pt x="0" y="489"/>
                      </a:lnTo>
                      <a:lnTo>
                        <a:pt x="157" y="339"/>
                      </a:lnTo>
                      <a:lnTo>
                        <a:pt x="157" y="15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" name="Freeform 83">
                  <a:extLst>
                    <a:ext uri="{FF2B5EF4-FFF2-40B4-BE49-F238E27FC236}">
                      <a16:creationId xmlns:a16="http://schemas.microsoft.com/office/drawing/2014/main" id="{C1F852CC-5A9A-43AF-BDF6-58D265946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4" y="3309"/>
                  <a:ext cx="430" cy="335"/>
                </a:xfrm>
                <a:custGeom>
                  <a:avLst/>
                  <a:gdLst>
                    <a:gd name="T0" fmla="*/ 343 w 364"/>
                    <a:gd name="T1" fmla="*/ 332 h 219"/>
                    <a:gd name="T2" fmla="*/ 358 w 364"/>
                    <a:gd name="T3" fmla="*/ 332 h 219"/>
                    <a:gd name="T4" fmla="*/ 372 w 364"/>
                    <a:gd name="T5" fmla="*/ 329 h 219"/>
                    <a:gd name="T6" fmla="*/ 383 w 364"/>
                    <a:gd name="T7" fmla="*/ 323 h 219"/>
                    <a:gd name="T8" fmla="*/ 395 w 364"/>
                    <a:gd name="T9" fmla="*/ 311 h 219"/>
                    <a:gd name="T10" fmla="*/ 405 w 364"/>
                    <a:gd name="T11" fmla="*/ 303 h 219"/>
                    <a:gd name="T12" fmla="*/ 412 w 364"/>
                    <a:gd name="T13" fmla="*/ 288 h 219"/>
                    <a:gd name="T14" fmla="*/ 422 w 364"/>
                    <a:gd name="T15" fmla="*/ 272 h 219"/>
                    <a:gd name="T16" fmla="*/ 426 w 364"/>
                    <a:gd name="T17" fmla="*/ 259 h 219"/>
                    <a:gd name="T18" fmla="*/ 429 w 364"/>
                    <a:gd name="T19" fmla="*/ 240 h 219"/>
                    <a:gd name="T20" fmla="*/ 430 w 364"/>
                    <a:gd name="T21" fmla="*/ 223 h 219"/>
                    <a:gd name="T22" fmla="*/ 430 w 364"/>
                    <a:gd name="T23" fmla="*/ 112 h 219"/>
                    <a:gd name="T24" fmla="*/ 429 w 364"/>
                    <a:gd name="T25" fmla="*/ 95 h 219"/>
                    <a:gd name="T26" fmla="*/ 426 w 364"/>
                    <a:gd name="T27" fmla="*/ 76 h 219"/>
                    <a:gd name="T28" fmla="*/ 422 w 364"/>
                    <a:gd name="T29" fmla="*/ 60 h 219"/>
                    <a:gd name="T30" fmla="*/ 412 w 364"/>
                    <a:gd name="T31" fmla="*/ 44 h 219"/>
                    <a:gd name="T32" fmla="*/ 405 w 364"/>
                    <a:gd name="T33" fmla="*/ 32 h 219"/>
                    <a:gd name="T34" fmla="*/ 395 w 364"/>
                    <a:gd name="T35" fmla="*/ 21 h 219"/>
                    <a:gd name="T36" fmla="*/ 383 w 364"/>
                    <a:gd name="T37" fmla="*/ 12 h 219"/>
                    <a:gd name="T38" fmla="*/ 372 w 364"/>
                    <a:gd name="T39" fmla="*/ 6 h 219"/>
                    <a:gd name="T40" fmla="*/ 358 w 364"/>
                    <a:gd name="T41" fmla="*/ 0 h 219"/>
                    <a:gd name="T42" fmla="*/ 345 w 364"/>
                    <a:gd name="T43" fmla="*/ 0 h 219"/>
                    <a:gd name="T44" fmla="*/ 86 w 364"/>
                    <a:gd name="T45" fmla="*/ 0 h 219"/>
                    <a:gd name="T46" fmla="*/ 73 w 364"/>
                    <a:gd name="T47" fmla="*/ 0 h 219"/>
                    <a:gd name="T48" fmla="*/ 59 w 364"/>
                    <a:gd name="T49" fmla="*/ 6 h 219"/>
                    <a:gd name="T50" fmla="*/ 46 w 364"/>
                    <a:gd name="T51" fmla="*/ 12 h 219"/>
                    <a:gd name="T52" fmla="*/ 34 w 364"/>
                    <a:gd name="T53" fmla="*/ 21 h 219"/>
                    <a:gd name="T54" fmla="*/ 25 w 364"/>
                    <a:gd name="T55" fmla="*/ 32 h 219"/>
                    <a:gd name="T56" fmla="*/ 17 w 364"/>
                    <a:gd name="T57" fmla="*/ 44 h 219"/>
                    <a:gd name="T58" fmla="*/ 9 w 364"/>
                    <a:gd name="T59" fmla="*/ 60 h 219"/>
                    <a:gd name="T60" fmla="*/ 5 w 364"/>
                    <a:gd name="T61" fmla="*/ 76 h 219"/>
                    <a:gd name="T62" fmla="*/ 0 w 364"/>
                    <a:gd name="T63" fmla="*/ 95 h 219"/>
                    <a:gd name="T64" fmla="*/ 0 w 364"/>
                    <a:gd name="T65" fmla="*/ 112 h 219"/>
                    <a:gd name="T66" fmla="*/ 0 w 364"/>
                    <a:gd name="T67" fmla="*/ 223 h 219"/>
                    <a:gd name="T68" fmla="*/ 0 w 364"/>
                    <a:gd name="T69" fmla="*/ 240 h 219"/>
                    <a:gd name="T70" fmla="*/ 5 w 364"/>
                    <a:gd name="T71" fmla="*/ 259 h 219"/>
                    <a:gd name="T72" fmla="*/ 9 w 364"/>
                    <a:gd name="T73" fmla="*/ 272 h 219"/>
                    <a:gd name="T74" fmla="*/ 17 w 364"/>
                    <a:gd name="T75" fmla="*/ 288 h 219"/>
                    <a:gd name="T76" fmla="*/ 25 w 364"/>
                    <a:gd name="T77" fmla="*/ 303 h 219"/>
                    <a:gd name="T78" fmla="*/ 34 w 364"/>
                    <a:gd name="T79" fmla="*/ 311 h 219"/>
                    <a:gd name="T80" fmla="*/ 46 w 364"/>
                    <a:gd name="T81" fmla="*/ 323 h 219"/>
                    <a:gd name="T82" fmla="*/ 59 w 364"/>
                    <a:gd name="T83" fmla="*/ 329 h 219"/>
                    <a:gd name="T84" fmla="*/ 73 w 364"/>
                    <a:gd name="T85" fmla="*/ 332 h 219"/>
                    <a:gd name="T86" fmla="*/ 86 w 364"/>
                    <a:gd name="T87" fmla="*/ 335 h 219"/>
                    <a:gd name="T88" fmla="*/ 345 w 364"/>
                    <a:gd name="T89" fmla="*/ 335 h 219"/>
                    <a:gd name="T90" fmla="*/ 345 w 364"/>
                    <a:gd name="T91" fmla="*/ 335 h 219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64"/>
                    <a:gd name="T139" fmla="*/ 0 h 219"/>
                    <a:gd name="T140" fmla="*/ 364 w 364"/>
                    <a:gd name="T141" fmla="*/ 219 h 219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64" h="219">
                      <a:moveTo>
                        <a:pt x="290" y="217"/>
                      </a:moveTo>
                      <a:lnTo>
                        <a:pt x="303" y="217"/>
                      </a:lnTo>
                      <a:lnTo>
                        <a:pt x="315" y="215"/>
                      </a:lnTo>
                      <a:lnTo>
                        <a:pt x="324" y="211"/>
                      </a:lnTo>
                      <a:lnTo>
                        <a:pt x="334" y="203"/>
                      </a:lnTo>
                      <a:lnTo>
                        <a:pt x="343" y="198"/>
                      </a:lnTo>
                      <a:lnTo>
                        <a:pt x="349" y="188"/>
                      </a:lnTo>
                      <a:lnTo>
                        <a:pt x="357" y="178"/>
                      </a:lnTo>
                      <a:lnTo>
                        <a:pt x="361" y="169"/>
                      </a:lnTo>
                      <a:lnTo>
                        <a:pt x="363" y="157"/>
                      </a:lnTo>
                      <a:lnTo>
                        <a:pt x="364" y="146"/>
                      </a:lnTo>
                      <a:lnTo>
                        <a:pt x="364" y="73"/>
                      </a:lnTo>
                      <a:lnTo>
                        <a:pt x="363" y="62"/>
                      </a:lnTo>
                      <a:lnTo>
                        <a:pt x="361" y="50"/>
                      </a:lnTo>
                      <a:lnTo>
                        <a:pt x="357" y="39"/>
                      </a:lnTo>
                      <a:lnTo>
                        <a:pt x="349" y="29"/>
                      </a:lnTo>
                      <a:lnTo>
                        <a:pt x="343" y="21"/>
                      </a:lnTo>
                      <a:lnTo>
                        <a:pt x="334" y="14"/>
                      </a:lnTo>
                      <a:lnTo>
                        <a:pt x="324" y="8"/>
                      </a:lnTo>
                      <a:lnTo>
                        <a:pt x="315" y="4"/>
                      </a:lnTo>
                      <a:lnTo>
                        <a:pt x="303" y="0"/>
                      </a:lnTo>
                      <a:lnTo>
                        <a:pt x="292" y="0"/>
                      </a:lnTo>
                      <a:lnTo>
                        <a:pt x="73" y="0"/>
                      </a:lnTo>
                      <a:lnTo>
                        <a:pt x="62" y="0"/>
                      </a:lnTo>
                      <a:lnTo>
                        <a:pt x="50" y="4"/>
                      </a:lnTo>
                      <a:lnTo>
                        <a:pt x="39" y="8"/>
                      </a:lnTo>
                      <a:lnTo>
                        <a:pt x="29" y="14"/>
                      </a:lnTo>
                      <a:lnTo>
                        <a:pt x="21" y="21"/>
                      </a:lnTo>
                      <a:lnTo>
                        <a:pt x="14" y="29"/>
                      </a:lnTo>
                      <a:lnTo>
                        <a:pt x="8" y="39"/>
                      </a:lnTo>
                      <a:lnTo>
                        <a:pt x="4" y="50"/>
                      </a:lnTo>
                      <a:lnTo>
                        <a:pt x="0" y="62"/>
                      </a:lnTo>
                      <a:lnTo>
                        <a:pt x="0" y="73"/>
                      </a:lnTo>
                      <a:lnTo>
                        <a:pt x="0" y="146"/>
                      </a:lnTo>
                      <a:lnTo>
                        <a:pt x="0" y="157"/>
                      </a:lnTo>
                      <a:lnTo>
                        <a:pt x="4" y="169"/>
                      </a:lnTo>
                      <a:lnTo>
                        <a:pt x="8" y="178"/>
                      </a:lnTo>
                      <a:lnTo>
                        <a:pt x="14" y="188"/>
                      </a:lnTo>
                      <a:lnTo>
                        <a:pt x="21" y="198"/>
                      </a:lnTo>
                      <a:lnTo>
                        <a:pt x="29" y="203"/>
                      </a:lnTo>
                      <a:lnTo>
                        <a:pt x="39" y="211"/>
                      </a:lnTo>
                      <a:lnTo>
                        <a:pt x="50" y="215"/>
                      </a:lnTo>
                      <a:lnTo>
                        <a:pt x="62" y="217"/>
                      </a:lnTo>
                      <a:lnTo>
                        <a:pt x="73" y="219"/>
                      </a:lnTo>
                      <a:lnTo>
                        <a:pt x="292" y="219"/>
                      </a:lnTo>
                    </a:path>
                  </a:pathLst>
                </a:custGeom>
                <a:solidFill>
                  <a:srgbClr val="FFE6CD"/>
                </a:solidFill>
                <a:ln w="19050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1" name="Rectangle 84">
                  <a:extLst>
                    <a:ext uri="{FF2B5EF4-FFF2-40B4-BE49-F238E27FC236}">
                      <a16:creationId xmlns:a16="http://schemas.microsoft.com/office/drawing/2014/main" id="{93FB4840-3CF3-4277-BE52-EBFE560C3D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1" y="3386"/>
                  <a:ext cx="355" cy="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solidFill>
                        <a:srgbClr val="EB7500"/>
                      </a:solidFill>
                      <a:latin typeface="+mj-lt"/>
                    </a:rPr>
                    <a:t>Forwarding</a:t>
                  </a:r>
                  <a:endParaRPr lang="en-US" sz="1000" dirty="0">
                    <a:solidFill>
                      <a:srgbClr val="EB7500"/>
                    </a:solidFill>
                    <a:latin typeface="+mj-lt"/>
                  </a:endParaRPr>
                </a:p>
                <a:p>
                  <a:pPr algn="ctr"/>
                  <a:r>
                    <a:rPr lang="en-US" sz="1000" dirty="0">
                      <a:solidFill>
                        <a:srgbClr val="EB7500"/>
                      </a:solidFill>
                      <a:latin typeface="+mj-lt"/>
                    </a:rPr>
                    <a:t>Unit</a:t>
                  </a:r>
                  <a:endParaRPr lang="en-US" sz="1000" dirty="0">
                    <a:latin typeface="+mj-lt"/>
                  </a:endParaRPr>
                </a:p>
              </p:txBody>
            </p:sp>
            <p:sp>
              <p:nvSpPr>
                <p:cNvPr id="412" name="Freeform 85">
                  <a:extLst>
                    <a:ext uri="{FF2B5EF4-FFF2-40B4-BE49-F238E27FC236}">
                      <a16:creationId xmlns:a16="http://schemas.microsoft.com/office/drawing/2014/main" id="{EF192961-8A32-46F8-9363-92B8EA0C92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26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21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3" name="Line 88">
                  <a:extLst>
                    <a:ext uri="{FF2B5EF4-FFF2-40B4-BE49-F238E27FC236}">
                      <a16:creationId xmlns:a16="http://schemas.microsoft.com/office/drawing/2014/main" id="{DD143949-BB14-4DF0-AB5D-5E0DA26C3D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59" y="2711"/>
                  <a:ext cx="12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4" name="Freeform 89">
                  <a:extLst>
                    <a:ext uri="{FF2B5EF4-FFF2-40B4-BE49-F238E27FC236}">
                      <a16:creationId xmlns:a16="http://schemas.microsoft.com/office/drawing/2014/main" id="{75F9E5C7-06B8-4C0C-AE92-4C28825E24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211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5" name="Line 91">
                  <a:extLst>
                    <a:ext uri="{FF2B5EF4-FFF2-40B4-BE49-F238E27FC236}">
                      <a16:creationId xmlns:a16="http://schemas.microsoft.com/office/drawing/2014/main" id="{413CA687-8ADC-4BF6-8F06-9CF3768B5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17" y="1994"/>
                  <a:ext cx="20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6" name="Freeform 92">
                  <a:extLst>
                    <a:ext uri="{FF2B5EF4-FFF2-40B4-BE49-F238E27FC236}">
                      <a16:creationId xmlns:a16="http://schemas.microsoft.com/office/drawing/2014/main" id="{F0339E78-C191-4971-B6EC-80FC9356D6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1972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7" name="Freeform 93">
                  <a:extLst>
                    <a:ext uri="{FF2B5EF4-FFF2-40B4-BE49-F238E27FC236}">
                      <a16:creationId xmlns:a16="http://schemas.microsoft.com/office/drawing/2014/main" id="{D1A7D3C8-B842-47C3-90BC-F9D73806A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9" y="2130"/>
                  <a:ext cx="129" cy="1680"/>
                </a:xfrm>
                <a:custGeom>
                  <a:avLst/>
                  <a:gdLst>
                    <a:gd name="T0" fmla="*/ 129 w 109"/>
                    <a:gd name="T1" fmla="*/ 0 h 1191"/>
                    <a:gd name="T2" fmla="*/ 0 w 109"/>
                    <a:gd name="T3" fmla="*/ 0 h 1191"/>
                    <a:gd name="T4" fmla="*/ 0 w 109"/>
                    <a:gd name="T5" fmla="*/ 1680 h 1191"/>
                    <a:gd name="T6" fmla="*/ 0 60000 65536"/>
                    <a:gd name="T7" fmla="*/ 0 60000 65536"/>
                    <a:gd name="T8" fmla="*/ 0 60000 65536"/>
                    <a:gd name="T9" fmla="*/ 0 w 109"/>
                    <a:gd name="T10" fmla="*/ 0 h 1191"/>
                    <a:gd name="T11" fmla="*/ 109 w 109"/>
                    <a:gd name="T12" fmla="*/ 1191 h 1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9" h="1191">
                      <a:moveTo>
                        <a:pt x="109" y="0"/>
                      </a:moveTo>
                      <a:lnTo>
                        <a:pt x="0" y="0"/>
                      </a:lnTo>
                      <a:lnTo>
                        <a:pt x="0" y="1191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8" name="Freeform 94">
                  <a:extLst>
                    <a:ext uri="{FF2B5EF4-FFF2-40B4-BE49-F238E27FC236}">
                      <a16:creationId xmlns:a16="http://schemas.microsoft.com/office/drawing/2014/main" id="{91F4C32B-373F-403E-8E07-824DB4578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1835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0 h 24"/>
                    <a:gd name="T8" fmla="*/ 0 w 25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4"/>
                    <a:gd name="T17" fmla="*/ 25 w 25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9" name="Line 95">
                  <a:extLst>
                    <a:ext uri="{FF2B5EF4-FFF2-40B4-BE49-F238E27FC236}">
                      <a16:creationId xmlns:a16="http://schemas.microsoft.com/office/drawing/2014/main" id="{3E81619C-AE86-47A8-8559-28F674EE31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2" y="1852"/>
                  <a:ext cx="38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0" name="Freeform 96">
                  <a:extLst>
                    <a:ext uri="{FF2B5EF4-FFF2-40B4-BE49-F238E27FC236}">
                      <a16:creationId xmlns:a16="http://schemas.microsoft.com/office/drawing/2014/main" id="{B50A0B5C-FF92-48B2-82EB-18EA5AE597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6" y="2693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30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30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20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20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1" name="Line 97">
                  <a:extLst>
                    <a:ext uri="{FF2B5EF4-FFF2-40B4-BE49-F238E27FC236}">
                      <a16:creationId xmlns:a16="http://schemas.microsoft.com/office/drawing/2014/main" id="{8AE8B5B9-F3DF-479A-87A3-B43E1203C8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3" y="2311"/>
                  <a:ext cx="13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2" name="Freeform 98">
                  <a:extLst>
                    <a:ext uri="{FF2B5EF4-FFF2-40B4-BE49-F238E27FC236}">
                      <a16:creationId xmlns:a16="http://schemas.microsoft.com/office/drawing/2014/main" id="{7DB00961-DC9C-43A7-AC23-97498E545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" y="1267"/>
                  <a:ext cx="1218" cy="1943"/>
                </a:xfrm>
                <a:custGeom>
                  <a:avLst/>
                  <a:gdLst>
                    <a:gd name="T0" fmla="*/ 1218 w 1032"/>
                    <a:gd name="T1" fmla="*/ 2020 h 1325"/>
                    <a:gd name="T2" fmla="*/ 0 w 1032"/>
                    <a:gd name="T3" fmla="*/ 2023 h 1325"/>
                    <a:gd name="T4" fmla="*/ 0 w 1032"/>
                    <a:gd name="T5" fmla="*/ 0 h 1325"/>
                    <a:gd name="T6" fmla="*/ 486 w 1032"/>
                    <a:gd name="T7" fmla="*/ 0 h 13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32"/>
                    <a:gd name="T13" fmla="*/ 0 h 1325"/>
                    <a:gd name="T14" fmla="*/ 1032 w 1032"/>
                    <a:gd name="T15" fmla="*/ 1325 h 13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32" h="1325">
                      <a:moveTo>
                        <a:pt x="1032" y="1323"/>
                      </a:moveTo>
                      <a:lnTo>
                        <a:pt x="0" y="1325"/>
                      </a:lnTo>
                      <a:lnTo>
                        <a:pt x="0" y="0"/>
                      </a:lnTo>
                      <a:lnTo>
                        <a:pt x="41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3" name="Freeform 100">
                  <a:extLst>
                    <a:ext uri="{FF2B5EF4-FFF2-40B4-BE49-F238E27FC236}">
                      <a16:creationId xmlns:a16="http://schemas.microsoft.com/office/drawing/2014/main" id="{90647A37-7D41-4277-BED6-A6F1C910F6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2" y="2076"/>
                  <a:ext cx="1090" cy="942"/>
                </a:xfrm>
                <a:custGeom>
                  <a:avLst/>
                  <a:gdLst>
                    <a:gd name="T0" fmla="*/ 1090 w 923"/>
                    <a:gd name="T1" fmla="*/ 942 h 617"/>
                    <a:gd name="T2" fmla="*/ 0 w 923"/>
                    <a:gd name="T3" fmla="*/ 942 h 617"/>
                    <a:gd name="T4" fmla="*/ 0 w 923"/>
                    <a:gd name="T5" fmla="*/ 0 h 617"/>
                    <a:gd name="T6" fmla="*/ 0 60000 65536"/>
                    <a:gd name="T7" fmla="*/ 0 60000 65536"/>
                    <a:gd name="T8" fmla="*/ 0 60000 65536"/>
                    <a:gd name="T9" fmla="*/ 0 w 923"/>
                    <a:gd name="T10" fmla="*/ 0 h 617"/>
                    <a:gd name="T11" fmla="*/ 923 w 923"/>
                    <a:gd name="T12" fmla="*/ 617 h 6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3" h="617">
                      <a:moveTo>
                        <a:pt x="923" y="617"/>
                      </a:moveTo>
                      <a:lnTo>
                        <a:pt x="0" y="6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4" name="Freeform 105">
                  <a:extLst>
                    <a:ext uri="{FF2B5EF4-FFF2-40B4-BE49-F238E27FC236}">
                      <a16:creationId xmlns:a16="http://schemas.microsoft.com/office/drawing/2014/main" id="{0189672C-E860-4753-B038-F0D14E0BE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" y="1838"/>
                  <a:ext cx="29" cy="37"/>
                </a:xfrm>
                <a:custGeom>
                  <a:avLst/>
                  <a:gdLst>
                    <a:gd name="T0" fmla="*/ 14 w 25"/>
                    <a:gd name="T1" fmla="*/ 34 h 24"/>
                    <a:gd name="T2" fmla="*/ 16 w 25"/>
                    <a:gd name="T3" fmla="*/ 34 h 24"/>
                    <a:gd name="T4" fmla="*/ 19 w 25"/>
                    <a:gd name="T5" fmla="*/ 34 h 24"/>
                    <a:gd name="T6" fmla="*/ 21 w 25"/>
                    <a:gd name="T7" fmla="*/ 34 h 24"/>
                    <a:gd name="T8" fmla="*/ 23 w 25"/>
                    <a:gd name="T9" fmla="*/ 32 h 24"/>
                    <a:gd name="T10" fmla="*/ 24 w 25"/>
                    <a:gd name="T11" fmla="*/ 32 h 24"/>
                    <a:gd name="T12" fmla="*/ 24 w 25"/>
                    <a:gd name="T13" fmla="*/ 29 h 24"/>
                    <a:gd name="T14" fmla="*/ 27 w 25"/>
                    <a:gd name="T15" fmla="*/ 26 h 24"/>
                    <a:gd name="T16" fmla="*/ 27 w 25"/>
                    <a:gd name="T17" fmla="*/ 23 h 24"/>
                    <a:gd name="T18" fmla="*/ 29 w 25"/>
                    <a:gd name="T19" fmla="*/ 20 h 24"/>
                    <a:gd name="T20" fmla="*/ 29 w 25"/>
                    <a:gd name="T21" fmla="*/ 17 h 24"/>
                    <a:gd name="T22" fmla="*/ 29 w 25"/>
                    <a:gd name="T23" fmla="*/ 14 h 24"/>
                    <a:gd name="T24" fmla="*/ 27 w 25"/>
                    <a:gd name="T25" fmla="*/ 11 h 24"/>
                    <a:gd name="T26" fmla="*/ 27 w 25"/>
                    <a:gd name="T27" fmla="*/ 8 h 24"/>
                    <a:gd name="T28" fmla="*/ 24 w 25"/>
                    <a:gd name="T29" fmla="*/ 5 h 24"/>
                    <a:gd name="T30" fmla="*/ 24 w 25"/>
                    <a:gd name="T31" fmla="*/ 5 h 24"/>
                    <a:gd name="T32" fmla="*/ 23 w 25"/>
                    <a:gd name="T33" fmla="*/ 2 h 24"/>
                    <a:gd name="T34" fmla="*/ 21 w 25"/>
                    <a:gd name="T35" fmla="*/ 2 h 24"/>
                    <a:gd name="T36" fmla="*/ 19 w 25"/>
                    <a:gd name="T37" fmla="*/ 0 h 24"/>
                    <a:gd name="T38" fmla="*/ 16 w 25"/>
                    <a:gd name="T39" fmla="*/ 0 h 24"/>
                    <a:gd name="T40" fmla="*/ 14 w 25"/>
                    <a:gd name="T41" fmla="*/ 0 h 24"/>
                    <a:gd name="T42" fmla="*/ 12 w 25"/>
                    <a:gd name="T43" fmla="*/ 0 h 24"/>
                    <a:gd name="T44" fmla="*/ 9 w 25"/>
                    <a:gd name="T45" fmla="*/ 0 h 24"/>
                    <a:gd name="T46" fmla="*/ 7 w 25"/>
                    <a:gd name="T47" fmla="*/ 2 h 24"/>
                    <a:gd name="T48" fmla="*/ 7 w 25"/>
                    <a:gd name="T49" fmla="*/ 2 h 24"/>
                    <a:gd name="T50" fmla="*/ 5 w 25"/>
                    <a:gd name="T51" fmla="*/ 5 h 24"/>
                    <a:gd name="T52" fmla="*/ 2 w 25"/>
                    <a:gd name="T53" fmla="*/ 5 h 24"/>
                    <a:gd name="T54" fmla="*/ 2 w 25"/>
                    <a:gd name="T55" fmla="*/ 8 h 24"/>
                    <a:gd name="T56" fmla="*/ 0 w 25"/>
                    <a:gd name="T57" fmla="*/ 11 h 24"/>
                    <a:gd name="T58" fmla="*/ 0 w 25"/>
                    <a:gd name="T59" fmla="*/ 14 h 24"/>
                    <a:gd name="T60" fmla="*/ 0 w 25"/>
                    <a:gd name="T61" fmla="*/ 17 h 24"/>
                    <a:gd name="T62" fmla="*/ 0 w 25"/>
                    <a:gd name="T63" fmla="*/ 20 h 24"/>
                    <a:gd name="T64" fmla="*/ 0 w 25"/>
                    <a:gd name="T65" fmla="*/ 23 h 24"/>
                    <a:gd name="T66" fmla="*/ 2 w 25"/>
                    <a:gd name="T67" fmla="*/ 26 h 24"/>
                    <a:gd name="T68" fmla="*/ 2 w 25"/>
                    <a:gd name="T69" fmla="*/ 29 h 24"/>
                    <a:gd name="T70" fmla="*/ 5 w 25"/>
                    <a:gd name="T71" fmla="*/ 32 h 24"/>
                    <a:gd name="T72" fmla="*/ 7 w 25"/>
                    <a:gd name="T73" fmla="*/ 32 h 24"/>
                    <a:gd name="T74" fmla="*/ 7 w 25"/>
                    <a:gd name="T75" fmla="*/ 34 h 24"/>
                    <a:gd name="T76" fmla="*/ 9 w 25"/>
                    <a:gd name="T77" fmla="*/ 34 h 24"/>
                    <a:gd name="T78" fmla="*/ 12 w 25"/>
                    <a:gd name="T79" fmla="*/ 34 h 24"/>
                    <a:gd name="T80" fmla="*/ 14 w 25"/>
                    <a:gd name="T81" fmla="*/ 37 h 24"/>
                    <a:gd name="T82" fmla="*/ 14 w 25"/>
                    <a:gd name="T83" fmla="*/ 37 h 24"/>
                    <a:gd name="T84" fmla="*/ 14 w 25"/>
                    <a:gd name="T85" fmla="*/ 34 h 2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4"/>
                    <a:gd name="T131" fmla="*/ 25 w 25"/>
                    <a:gd name="T132" fmla="*/ 24 h 24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4">
                      <a:moveTo>
                        <a:pt x="12" y="22"/>
                      </a:moveTo>
                      <a:lnTo>
                        <a:pt x="14" y="22"/>
                      </a:lnTo>
                      <a:lnTo>
                        <a:pt x="16" y="22"/>
                      </a:lnTo>
                      <a:lnTo>
                        <a:pt x="18" y="22"/>
                      </a:lnTo>
                      <a:lnTo>
                        <a:pt x="20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9"/>
                      </a:lnTo>
                      <a:lnTo>
                        <a:pt x="23" y="7"/>
                      </a:lnTo>
                      <a:lnTo>
                        <a:pt x="23" y="5"/>
                      </a:lnTo>
                      <a:lnTo>
                        <a:pt x="21" y="3"/>
                      </a:lnTo>
                      <a:lnTo>
                        <a:pt x="20" y="1"/>
                      </a:lnTo>
                      <a:lnTo>
                        <a:pt x="18" y="1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3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2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6" y="22"/>
                      </a:lnTo>
                      <a:lnTo>
                        <a:pt x="8" y="22"/>
                      </a:lnTo>
                      <a:lnTo>
                        <a:pt x="10" y="22"/>
                      </a:lnTo>
                      <a:lnTo>
                        <a:pt x="12" y="24"/>
                      </a:lnTo>
                      <a:lnTo>
                        <a:pt x="1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5" name="Freeform 106">
                  <a:extLst>
                    <a:ext uri="{FF2B5EF4-FFF2-40B4-BE49-F238E27FC236}">
                      <a16:creationId xmlns:a16="http://schemas.microsoft.com/office/drawing/2014/main" id="{80C61565-DDB1-43AA-B00E-6283159EB7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6" y="2059"/>
                  <a:ext cx="30" cy="39"/>
                </a:xfrm>
                <a:custGeom>
                  <a:avLst/>
                  <a:gdLst>
                    <a:gd name="T0" fmla="*/ 14 w 25"/>
                    <a:gd name="T1" fmla="*/ 36 h 25"/>
                    <a:gd name="T2" fmla="*/ 18 w 25"/>
                    <a:gd name="T3" fmla="*/ 36 h 25"/>
                    <a:gd name="T4" fmla="*/ 20 w 25"/>
                    <a:gd name="T5" fmla="*/ 36 h 25"/>
                    <a:gd name="T6" fmla="*/ 23 w 25"/>
                    <a:gd name="T7" fmla="*/ 36 h 25"/>
                    <a:gd name="T8" fmla="*/ 25 w 25"/>
                    <a:gd name="T9" fmla="*/ 33 h 25"/>
                    <a:gd name="T10" fmla="*/ 25 w 25"/>
                    <a:gd name="T11" fmla="*/ 33 h 25"/>
                    <a:gd name="T12" fmla="*/ 28 w 25"/>
                    <a:gd name="T13" fmla="*/ 30 h 25"/>
                    <a:gd name="T14" fmla="*/ 28 w 25"/>
                    <a:gd name="T15" fmla="*/ 27 h 25"/>
                    <a:gd name="T16" fmla="*/ 30 w 25"/>
                    <a:gd name="T17" fmla="*/ 23 h 25"/>
                    <a:gd name="T18" fmla="*/ 30 w 25"/>
                    <a:gd name="T19" fmla="*/ 20 h 25"/>
                    <a:gd name="T20" fmla="*/ 30 w 25"/>
                    <a:gd name="T21" fmla="*/ 17 h 25"/>
                    <a:gd name="T22" fmla="*/ 30 w 25"/>
                    <a:gd name="T23" fmla="*/ 16 h 25"/>
                    <a:gd name="T24" fmla="*/ 30 w 25"/>
                    <a:gd name="T25" fmla="*/ 12 h 25"/>
                    <a:gd name="T26" fmla="*/ 28 w 25"/>
                    <a:gd name="T27" fmla="*/ 9 h 25"/>
                    <a:gd name="T28" fmla="*/ 28 w 25"/>
                    <a:gd name="T29" fmla="*/ 6 h 25"/>
                    <a:gd name="T30" fmla="*/ 25 w 25"/>
                    <a:gd name="T31" fmla="*/ 6 h 25"/>
                    <a:gd name="T32" fmla="*/ 25 w 25"/>
                    <a:gd name="T33" fmla="*/ 3 h 25"/>
                    <a:gd name="T34" fmla="*/ 23 w 25"/>
                    <a:gd name="T35" fmla="*/ 3 h 25"/>
                    <a:gd name="T36" fmla="*/ 20 w 25"/>
                    <a:gd name="T37" fmla="*/ 0 h 25"/>
                    <a:gd name="T38" fmla="*/ 18 w 25"/>
                    <a:gd name="T39" fmla="*/ 0 h 25"/>
                    <a:gd name="T40" fmla="*/ 16 w 25"/>
                    <a:gd name="T41" fmla="*/ 0 h 25"/>
                    <a:gd name="T42" fmla="*/ 14 w 25"/>
                    <a:gd name="T43" fmla="*/ 0 h 25"/>
                    <a:gd name="T44" fmla="*/ 12 w 25"/>
                    <a:gd name="T45" fmla="*/ 0 h 25"/>
                    <a:gd name="T46" fmla="*/ 10 w 25"/>
                    <a:gd name="T47" fmla="*/ 3 h 25"/>
                    <a:gd name="T48" fmla="*/ 7 w 25"/>
                    <a:gd name="T49" fmla="*/ 3 h 25"/>
                    <a:gd name="T50" fmla="*/ 5 w 25"/>
                    <a:gd name="T51" fmla="*/ 6 h 25"/>
                    <a:gd name="T52" fmla="*/ 5 w 25"/>
                    <a:gd name="T53" fmla="*/ 6 h 25"/>
                    <a:gd name="T54" fmla="*/ 2 w 25"/>
                    <a:gd name="T55" fmla="*/ 9 h 25"/>
                    <a:gd name="T56" fmla="*/ 2 w 25"/>
                    <a:gd name="T57" fmla="*/ 12 h 25"/>
                    <a:gd name="T58" fmla="*/ 2 w 25"/>
                    <a:gd name="T59" fmla="*/ 16 h 25"/>
                    <a:gd name="T60" fmla="*/ 0 w 25"/>
                    <a:gd name="T61" fmla="*/ 17 h 25"/>
                    <a:gd name="T62" fmla="*/ 2 w 25"/>
                    <a:gd name="T63" fmla="*/ 20 h 25"/>
                    <a:gd name="T64" fmla="*/ 2 w 25"/>
                    <a:gd name="T65" fmla="*/ 23 h 25"/>
                    <a:gd name="T66" fmla="*/ 2 w 25"/>
                    <a:gd name="T67" fmla="*/ 27 h 25"/>
                    <a:gd name="T68" fmla="*/ 5 w 25"/>
                    <a:gd name="T69" fmla="*/ 30 h 25"/>
                    <a:gd name="T70" fmla="*/ 5 w 25"/>
                    <a:gd name="T71" fmla="*/ 33 h 25"/>
                    <a:gd name="T72" fmla="*/ 7 w 25"/>
                    <a:gd name="T73" fmla="*/ 33 h 25"/>
                    <a:gd name="T74" fmla="*/ 10 w 25"/>
                    <a:gd name="T75" fmla="*/ 36 h 25"/>
                    <a:gd name="T76" fmla="*/ 12 w 25"/>
                    <a:gd name="T77" fmla="*/ 36 h 25"/>
                    <a:gd name="T78" fmla="*/ 14 w 25"/>
                    <a:gd name="T79" fmla="*/ 36 h 25"/>
                    <a:gd name="T80" fmla="*/ 16 w 25"/>
                    <a:gd name="T81" fmla="*/ 39 h 25"/>
                    <a:gd name="T82" fmla="*/ 16 w 25"/>
                    <a:gd name="T83" fmla="*/ 39 h 25"/>
                    <a:gd name="T84" fmla="*/ 14 w 25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2" y="23"/>
                      </a:moveTo>
                      <a:lnTo>
                        <a:pt x="15" y="23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21" y="21"/>
                      </a:lnTo>
                      <a:lnTo>
                        <a:pt x="23" y="19"/>
                      </a:lnTo>
                      <a:lnTo>
                        <a:pt x="23" y="17"/>
                      </a:lnTo>
                      <a:lnTo>
                        <a:pt x="25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10"/>
                      </a:lnTo>
                      <a:lnTo>
                        <a:pt x="25" y="8"/>
                      </a:lnTo>
                      <a:lnTo>
                        <a:pt x="23" y="6"/>
                      </a:lnTo>
                      <a:lnTo>
                        <a:pt x="23" y="4"/>
                      </a:lnTo>
                      <a:lnTo>
                        <a:pt x="21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1"/>
                      </a:lnTo>
                      <a:lnTo>
                        <a:pt x="2" y="13"/>
                      </a:lnTo>
                      <a:lnTo>
                        <a:pt x="2" y="15"/>
                      </a:lnTo>
                      <a:lnTo>
                        <a:pt x="2" y="17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lnTo>
                        <a:pt x="13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6" name="Freeform 107">
                  <a:extLst>
                    <a:ext uri="{FF2B5EF4-FFF2-40B4-BE49-F238E27FC236}">
                      <a16:creationId xmlns:a16="http://schemas.microsoft.com/office/drawing/2014/main" id="{AD0254C3-B8D7-4BFB-9AD8-28A9AE2A5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3190"/>
                  <a:ext cx="29" cy="39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9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7" name="Line 108">
                  <a:extLst>
                    <a:ext uri="{FF2B5EF4-FFF2-40B4-BE49-F238E27FC236}">
                      <a16:creationId xmlns:a16="http://schemas.microsoft.com/office/drawing/2014/main" id="{F3F5F09A-45AD-4EB5-91E5-2FC1186B87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4" y="3210"/>
                  <a:ext cx="710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8" name="Freeform 109">
                  <a:extLst>
                    <a:ext uri="{FF2B5EF4-FFF2-40B4-BE49-F238E27FC236}">
                      <a16:creationId xmlns:a16="http://schemas.microsoft.com/office/drawing/2014/main" id="{756AB973-343F-4515-94ED-EC2BAA202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0" y="3210"/>
                  <a:ext cx="188" cy="211"/>
                </a:xfrm>
                <a:custGeom>
                  <a:avLst/>
                  <a:gdLst>
                    <a:gd name="T0" fmla="*/ 188 w 159"/>
                    <a:gd name="T1" fmla="*/ 0 h 138"/>
                    <a:gd name="T2" fmla="*/ 188 w 159"/>
                    <a:gd name="T3" fmla="*/ 211 h 138"/>
                    <a:gd name="T4" fmla="*/ 0 w 159"/>
                    <a:gd name="T5" fmla="*/ 211 h 138"/>
                    <a:gd name="T6" fmla="*/ 0 60000 65536"/>
                    <a:gd name="T7" fmla="*/ 0 60000 65536"/>
                    <a:gd name="T8" fmla="*/ 0 60000 65536"/>
                    <a:gd name="T9" fmla="*/ 0 w 159"/>
                    <a:gd name="T10" fmla="*/ 0 h 138"/>
                    <a:gd name="T11" fmla="*/ 159 w 159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" h="138">
                      <a:moveTo>
                        <a:pt x="159" y="0"/>
                      </a:moveTo>
                      <a:lnTo>
                        <a:pt x="159" y="138"/>
                      </a:lnTo>
                      <a:lnTo>
                        <a:pt x="0" y="138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9" name="Freeform 110">
                  <a:extLst>
                    <a:ext uri="{FF2B5EF4-FFF2-40B4-BE49-F238E27FC236}">
                      <a16:creationId xmlns:a16="http://schemas.microsoft.com/office/drawing/2014/main" id="{9A18AC46-3A0C-427B-B060-AC9876517D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4" y="3193"/>
                  <a:ext cx="27" cy="36"/>
                </a:xfrm>
                <a:custGeom>
                  <a:avLst/>
                  <a:gdLst>
                    <a:gd name="T0" fmla="*/ 14 w 23"/>
                    <a:gd name="T1" fmla="*/ 36 h 23"/>
                    <a:gd name="T2" fmla="*/ 16 w 23"/>
                    <a:gd name="T3" fmla="*/ 36 h 23"/>
                    <a:gd name="T4" fmla="*/ 19 w 23"/>
                    <a:gd name="T5" fmla="*/ 36 h 23"/>
                    <a:gd name="T6" fmla="*/ 20 w 23"/>
                    <a:gd name="T7" fmla="*/ 36 h 23"/>
                    <a:gd name="T8" fmla="*/ 22 w 23"/>
                    <a:gd name="T9" fmla="*/ 33 h 23"/>
                    <a:gd name="T10" fmla="*/ 22 w 23"/>
                    <a:gd name="T11" fmla="*/ 33 h 23"/>
                    <a:gd name="T12" fmla="*/ 25 w 23"/>
                    <a:gd name="T13" fmla="*/ 30 h 23"/>
                    <a:gd name="T14" fmla="*/ 27 w 23"/>
                    <a:gd name="T15" fmla="*/ 27 h 23"/>
                    <a:gd name="T16" fmla="*/ 27 w 23"/>
                    <a:gd name="T17" fmla="*/ 23 h 23"/>
                    <a:gd name="T18" fmla="*/ 27 w 23"/>
                    <a:gd name="T19" fmla="*/ 20 h 23"/>
                    <a:gd name="T20" fmla="*/ 27 w 23"/>
                    <a:gd name="T21" fmla="*/ 17 h 23"/>
                    <a:gd name="T22" fmla="*/ 27 w 23"/>
                    <a:gd name="T23" fmla="*/ 14 h 23"/>
                    <a:gd name="T24" fmla="*/ 27 w 23"/>
                    <a:gd name="T25" fmla="*/ 11 h 23"/>
                    <a:gd name="T26" fmla="*/ 27 w 23"/>
                    <a:gd name="T27" fmla="*/ 9 h 23"/>
                    <a:gd name="T28" fmla="*/ 25 w 23"/>
                    <a:gd name="T29" fmla="*/ 6 h 23"/>
                    <a:gd name="T30" fmla="*/ 22 w 23"/>
                    <a:gd name="T31" fmla="*/ 6 h 23"/>
                    <a:gd name="T32" fmla="*/ 22 w 23"/>
                    <a:gd name="T33" fmla="*/ 3 h 23"/>
                    <a:gd name="T34" fmla="*/ 20 w 23"/>
                    <a:gd name="T35" fmla="*/ 0 h 23"/>
                    <a:gd name="T36" fmla="*/ 19 w 23"/>
                    <a:gd name="T37" fmla="*/ 0 h 23"/>
                    <a:gd name="T38" fmla="*/ 16 w 23"/>
                    <a:gd name="T39" fmla="*/ 0 h 23"/>
                    <a:gd name="T40" fmla="*/ 14 w 23"/>
                    <a:gd name="T41" fmla="*/ 0 h 23"/>
                    <a:gd name="T42" fmla="*/ 12 w 23"/>
                    <a:gd name="T43" fmla="*/ 0 h 23"/>
                    <a:gd name="T44" fmla="*/ 9 w 23"/>
                    <a:gd name="T45" fmla="*/ 0 h 23"/>
                    <a:gd name="T46" fmla="*/ 7 w 23"/>
                    <a:gd name="T47" fmla="*/ 0 h 23"/>
                    <a:gd name="T48" fmla="*/ 5 w 23"/>
                    <a:gd name="T49" fmla="*/ 3 h 23"/>
                    <a:gd name="T50" fmla="*/ 5 w 23"/>
                    <a:gd name="T51" fmla="*/ 6 h 23"/>
                    <a:gd name="T52" fmla="*/ 2 w 23"/>
                    <a:gd name="T53" fmla="*/ 6 h 23"/>
                    <a:gd name="T54" fmla="*/ 0 w 23"/>
                    <a:gd name="T55" fmla="*/ 9 h 23"/>
                    <a:gd name="T56" fmla="*/ 0 w 23"/>
                    <a:gd name="T57" fmla="*/ 11 h 23"/>
                    <a:gd name="T58" fmla="*/ 0 w 23"/>
                    <a:gd name="T59" fmla="*/ 14 h 23"/>
                    <a:gd name="T60" fmla="*/ 0 w 23"/>
                    <a:gd name="T61" fmla="*/ 17 h 23"/>
                    <a:gd name="T62" fmla="*/ 0 w 23"/>
                    <a:gd name="T63" fmla="*/ 20 h 23"/>
                    <a:gd name="T64" fmla="*/ 0 w 23"/>
                    <a:gd name="T65" fmla="*/ 23 h 23"/>
                    <a:gd name="T66" fmla="*/ 0 w 23"/>
                    <a:gd name="T67" fmla="*/ 27 h 23"/>
                    <a:gd name="T68" fmla="*/ 2 w 23"/>
                    <a:gd name="T69" fmla="*/ 30 h 23"/>
                    <a:gd name="T70" fmla="*/ 5 w 23"/>
                    <a:gd name="T71" fmla="*/ 33 h 23"/>
                    <a:gd name="T72" fmla="*/ 5 w 23"/>
                    <a:gd name="T73" fmla="*/ 33 h 23"/>
                    <a:gd name="T74" fmla="*/ 7 w 23"/>
                    <a:gd name="T75" fmla="*/ 36 h 23"/>
                    <a:gd name="T76" fmla="*/ 9 w 23"/>
                    <a:gd name="T77" fmla="*/ 36 h 23"/>
                    <a:gd name="T78" fmla="*/ 12 w 23"/>
                    <a:gd name="T79" fmla="*/ 36 h 23"/>
                    <a:gd name="T80" fmla="*/ 14 w 23"/>
                    <a:gd name="T81" fmla="*/ 36 h 23"/>
                    <a:gd name="T82" fmla="*/ 14 w 23"/>
                    <a:gd name="T83" fmla="*/ 36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3"/>
                    <a:gd name="T127" fmla="*/ 0 h 23"/>
                    <a:gd name="T128" fmla="*/ 23 w 23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3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7" y="23"/>
                      </a:lnTo>
                      <a:lnTo>
                        <a:pt x="19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3" y="13"/>
                      </a:lnTo>
                      <a:lnTo>
                        <a:pt x="23" y="11"/>
                      </a:lnTo>
                      <a:lnTo>
                        <a:pt x="23" y="9"/>
                      </a:lnTo>
                      <a:lnTo>
                        <a:pt x="23" y="7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4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0" name="Freeform 111">
                  <a:extLst>
                    <a:ext uri="{FF2B5EF4-FFF2-40B4-BE49-F238E27FC236}">
                      <a16:creationId xmlns:a16="http://schemas.microsoft.com/office/drawing/2014/main" id="{96CE64D9-2B55-4645-BB19-649B6E602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" y="3210"/>
                  <a:ext cx="1044" cy="322"/>
                </a:xfrm>
                <a:custGeom>
                  <a:avLst/>
                  <a:gdLst>
                    <a:gd name="T0" fmla="*/ 0 w 885"/>
                    <a:gd name="T1" fmla="*/ 319 h 211"/>
                    <a:gd name="T2" fmla="*/ 1044 w 885"/>
                    <a:gd name="T3" fmla="*/ 322 h 211"/>
                    <a:gd name="T4" fmla="*/ 1044 w 885"/>
                    <a:gd name="T5" fmla="*/ 0 h 211"/>
                    <a:gd name="T6" fmla="*/ 981 w 885"/>
                    <a:gd name="T7" fmla="*/ 0 h 2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5"/>
                    <a:gd name="T13" fmla="*/ 0 h 211"/>
                    <a:gd name="T14" fmla="*/ 885 w 885"/>
                    <a:gd name="T15" fmla="*/ 211 h 2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5" h="211">
                      <a:moveTo>
                        <a:pt x="0" y="209"/>
                      </a:moveTo>
                      <a:lnTo>
                        <a:pt x="885" y="211"/>
                      </a:lnTo>
                      <a:lnTo>
                        <a:pt x="885" y="0"/>
                      </a:lnTo>
                      <a:lnTo>
                        <a:pt x="83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1" name="Freeform 112">
                  <a:extLst>
                    <a:ext uri="{FF2B5EF4-FFF2-40B4-BE49-F238E27FC236}">
                      <a16:creationId xmlns:a16="http://schemas.microsoft.com/office/drawing/2014/main" id="{9E193F52-0878-4ED2-A28E-C3E94B6B73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9" y="351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1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2" name="Freeform 113">
                  <a:extLst>
                    <a:ext uri="{FF2B5EF4-FFF2-40B4-BE49-F238E27FC236}">
                      <a16:creationId xmlns:a16="http://schemas.microsoft.com/office/drawing/2014/main" id="{525BD318-DAC1-44FC-830B-A446DC35C6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9" y="340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3" name="Freeform 114">
                  <a:extLst>
                    <a:ext uri="{FF2B5EF4-FFF2-40B4-BE49-F238E27FC236}">
                      <a16:creationId xmlns:a16="http://schemas.microsoft.com/office/drawing/2014/main" id="{C7323A96-56F3-4F6B-AC21-4528BCC3B6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9" y="3456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4" name="Freeform 115">
                  <a:extLst>
                    <a:ext uri="{FF2B5EF4-FFF2-40B4-BE49-F238E27FC236}">
                      <a16:creationId xmlns:a16="http://schemas.microsoft.com/office/drawing/2014/main" id="{42C946C8-EAFD-4BCE-A8A4-2FC0F6CC2A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8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5" name="Line 116">
                  <a:extLst>
                    <a:ext uri="{FF2B5EF4-FFF2-40B4-BE49-F238E27FC236}">
                      <a16:creationId xmlns:a16="http://schemas.microsoft.com/office/drawing/2014/main" id="{4D4187D5-8BCD-4463-ADE0-29B80C97DF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4" y="2281"/>
                  <a:ext cx="25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6" name="Freeform 117">
                  <a:extLst>
                    <a:ext uri="{FF2B5EF4-FFF2-40B4-BE49-F238E27FC236}">
                      <a16:creationId xmlns:a16="http://schemas.microsoft.com/office/drawing/2014/main" id="{21070FD6-02AD-4725-B0DA-F9EE2F66A9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2" y="2784"/>
                  <a:ext cx="29" cy="39"/>
                </a:xfrm>
                <a:custGeom>
                  <a:avLst/>
                  <a:gdLst>
                    <a:gd name="T0" fmla="*/ 15 w 24"/>
                    <a:gd name="T1" fmla="*/ 36 h 25"/>
                    <a:gd name="T2" fmla="*/ 17 w 24"/>
                    <a:gd name="T3" fmla="*/ 39 h 25"/>
                    <a:gd name="T4" fmla="*/ 19 w 24"/>
                    <a:gd name="T5" fmla="*/ 36 h 25"/>
                    <a:gd name="T6" fmla="*/ 22 w 24"/>
                    <a:gd name="T7" fmla="*/ 36 h 25"/>
                    <a:gd name="T8" fmla="*/ 24 w 24"/>
                    <a:gd name="T9" fmla="*/ 36 h 25"/>
                    <a:gd name="T10" fmla="*/ 24 w 24"/>
                    <a:gd name="T11" fmla="*/ 33 h 25"/>
                    <a:gd name="T12" fmla="*/ 27 w 24"/>
                    <a:gd name="T13" fmla="*/ 30 h 25"/>
                    <a:gd name="T14" fmla="*/ 29 w 24"/>
                    <a:gd name="T15" fmla="*/ 27 h 25"/>
                    <a:gd name="T16" fmla="*/ 29 w 24"/>
                    <a:gd name="T17" fmla="*/ 23 h 25"/>
                    <a:gd name="T18" fmla="*/ 29 w 24"/>
                    <a:gd name="T19" fmla="*/ 20 h 25"/>
                    <a:gd name="T20" fmla="*/ 29 w 24"/>
                    <a:gd name="T21" fmla="*/ 17 h 25"/>
                    <a:gd name="T22" fmla="*/ 29 w 24"/>
                    <a:gd name="T23" fmla="*/ 14 h 25"/>
                    <a:gd name="T24" fmla="*/ 29 w 24"/>
                    <a:gd name="T25" fmla="*/ 11 h 25"/>
                    <a:gd name="T26" fmla="*/ 29 w 24"/>
                    <a:gd name="T27" fmla="*/ 9 h 25"/>
                    <a:gd name="T28" fmla="*/ 27 w 24"/>
                    <a:gd name="T29" fmla="*/ 9 h 25"/>
                    <a:gd name="T30" fmla="*/ 24 w 24"/>
                    <a:gd name="T31" fmla="*/ 6 h 25"/>
                    <a:gd name="T32" fmla="*/ 24 w 24"/>
                    <a:gd name="T33" fmla="*/ 3 h 25"/>
                    <a:gd name="T34" fmla="*/ 22 w 24"/>
                    <a:gd name="T35" fmla="*/ 3 h 25"/>
                    <a:gd name="T36" fmla="*/ 19 w 24"/>
                    <a:gd name="T37" fmla="*/ 0 h 25"/>
                    <a:gd name="T38" fmla="*/ 17 w 24"/>
                    <a:gd name="T39" fmla="*/ 0 h 25"/>
                    <a:gd name="T40" fmla="*/ 15 w 24"/>
                    <a:gd name="T41" fmla="*/ 0 h 25"/>
                    <a:gd name="T42" fmla="*/ 12 w 24"/>
                    <a:gd name="T43" fmla="*/ 0 h 25"/>
                    <a:gd name="T44" fmla="*/ 10 w 24"/>
                    <a:gd name="T45" fmla="*/ 0 h 25"/>
                    <a:gd name="T46" fmla="*/ 7 w 24"/>
                    <a:gd name="T47" fmla="*/ 3 h 25"/>
                    <a:gd name="T48" fmla="*/ 5 w 24"/>
                    <a:gd name="T49" fmla="*/ 3 h 25"/>
                    <a:gd name="T50" fmla="*/ 5 w 24"/>
                    <a:gd name="T51" fmla="*/ 6 h 25"/>
                    <a:gd name="T52" fmla="*/ 2 w 24"/>
                    <a:gd name="T53" fmla="*/ 9 h 25"/>
                    <a:gd name="T54" fmla="*/ 0 w 24"/>
                    <a:gd name="T55" fmla="*/ 9 h 25"/>
                    <a:gd name="T56" fmla="*/ 0 w 24"/>
                    <a:gd name="T57" fmla="*/ 11 h 25"/>
                    <a:gd name="T58" fmla="*/ 0 w 24"/>
                    <a:gd name="T59" fmla="*/ 14 h 25"/>
                    <a:gd name="T60" fmla="*/ 0 w 24"/>
                    <a:gd name="T61" fmla="*/ 17 h 25"/>
                    <a:gd name="T62" fmla="*/ 0 w 24"/>
                    <a:gd name="T63" fmla="*/ 20 h 25"/>
                    <a:gd name="T64" fmla="*/ 0 w 24"/>
                    <a:gd name="T65" fmla="*/ 23 h 25"/>
                    <a:gd name="T66" fmla="*/ 0 w 24"/>
                    <a:gd name="T67" fmla="*/ 27 h 25"/>
                    <a:gd name="T68" fmla="*/ 2 w 24"/>
                    <a:gd name="T69" fmla="*/ 30 h 25"/>
                    <a:gd name="T70" fmla="*/ 5 w 24"/>
                    <a:gd name="T71" fmla="*/ 33 h 25"/>
                    <a:gd name="T72" fmla="*/ 5 w 24"/>
                    <a:gd name="T73" fmla="*/ 36 h 25"/>
                    <a:gd name="T74" fmla="*/ 7 w 24"/>
                    <a:gd name="T75" fmla="*/ 36 h 25"/>
                    <a:gd name="T76" fmla="*/ 10 w 24"/>
                    <a:gd name="T77" fmla="*/ 36 h 25"/>
                    <a:gd name="T78" fmla="*/ 12 w 24"/>
                    <a:gd name="T79" fmla="*/ 39 h 25"/>
                    <a:gd name="T80" fmla="*/ 15 w 24"/>
                    <a:gd name="T81" fmla="*/ 39 h 25"/>
                    <a:gd name="T82" fmla="*/ 15 w 24"/>
                    <a:gd name="T83" fmla="*/ 39 h 25"/>
                    <a:gd name="T84" fmla="*/ 15 w 24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4"/>
                    <a:gd name="T130" fmla="*/ 0 h 25"/>
                    <a:gd name="T131" fmla="*/ 24 w 24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4" h="25">
                      <a:moveTo>
                        <a:pt x="12" y="23"/>
                      </a:moveTo>
                      <a:lnTo>
                        <a:pt x="14" y="25"/>
                      </a:lnTo>
                      <a:lnTo>
                        <a:pt x="16" y="23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0" y="21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7"/>
                      </a:lnTo>
                      <a:lnTo>
                        <a:pt x="24" y="6"/>
                      </a:lnTo>
                      <a:lnTo>
                        <a:pt x="22" y="6"/>
                      </a:lnTo>
                      <a:lnTo>
                        <a:pt x="20" y="4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4" y="23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5"/>
                      </a:lnTo>
                      <a:lnTo>
                        <a:pt x="12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7" name="Freeform 118">
                  <a:extLst>
                    <a:ext uri="{FF2B5EF4-FFF2-40B4-BE49-F238E27FC236}">
                      <a16:creationId xmlns:a16="http://schemas.microsoft.com/office/drawing/2014/main" id="{0AB6A89E-CBFF-4168-A6E7-8546A63F9F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2" y="1992"/>
                  <a:ext cx="1064" cy="1733"/>
                </a:xfrm>
                <a:custGeom>
                  <a:avLst/>
                  <a:gdLst>
                    <a:gd name="T0" fmla="*/ 1064 w 901"/>
                    <a:gd name="T1" fmla="*/ 164 h 1045"/>
                    <a:gd name="T2" fmla="*/ 1064 w 901"/>
                    <a:gd name="T3" fmla="*/ 1733 h 1045"/>
                    <a:gd name="T4" fmla="*/ 0 w 901"/>
                    <a:gd name="T5" fmla="*/ 1733 h 1045"/>
                    <a:gd name="T6" fmla="*/ 0 w 901"/>
                    <a:gd name="T7" fmla="*/ 0 h 1045"/>
                    <a:gd name="T8" fmla="*/ 67 w 901"/>
                    <a:gd name="T9" fmla="*/ 0 h 10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1"/>
                    <a:gd name="T16" fmla="*/ 0 h 1045"/>
                    <a:gd name="T17" fmla="*/ 901 w 901"/>
                    <a:gd name="T18" fmla="*/ 1045 h 10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1" h="1045">
                      <a:moveTo>
                        <a:pt x="901" y="99"/>
                      </a:moveTo>
                      <a:lnTo>
                        <a:pt x="901" y="1045"/>
                      </a:lnTo>
                      <a:lnTo>
                        <a:pt x="0" y="1045"/>
                      </a:ln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8" name="Freeform 119">
                  <a:extLst>
                    <a:ext uri="{FF2B5EF4-FFF2-40B4-BE49-F238E27FC236}">
                      <a16:creationId xmlns:a16="http://schemas.microsoft.com/office/drawing/2014/main" id="{AFDCF8F2-2775-4702-B974-DAFDD952F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6" y="3789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29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29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9" name="Freeform 120">
                  <a:extLst>
                    <a:ext uri="{FF2B5EF4-FFF2-40B4-BE49-F238E27FC236}">
                      <a16:creationId xmlns:a16="http://schemas.microsoft.com/office/drawing/2014/main" id="{FBE8BC54-AFEE-4C7B-AB4E-3CD2BE4E25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1" y="2299"/>
                  <a:ext cx="2825" cy="1589"/>
                </a:xfrm>
                <a:custGeom>
                  <a:avLst/>
                  <a:gdLst>
                    <a:gd name="T0" fmla="*/ 2823 w 2393"/>
                    <a:gd name="T1" fmla="*/ 1230 h 1041"/>
                    <a:gd name="T2" fmla="*/ 2825 w 2393"/>
                    <a:gd name="T3" fmla="*/ 1589 h 1041"/>
                    <a:gd name="T4" fmla="*/ 0 w 2393"/>
                    <a:gd name="T5" fmla="*/ 1589 h 1041"/>
                    <a:gd name="T6" fmla="*/ 0 w 2393"/>
                    <a:gd name="T7" fmla="*/ 0 h 1041"/>
                    <a:gd name="T8" fmla="*/ 367 w 2393"/>
                    <a:gd name="T9" fmla="*/ 0 h 10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93"/>
                    <a:gd name="T16" fmla="*/ 0 h 1041"/>
                    <a:gd name="T17" fmla="*/ 2393 w 2393"/>
                    <a:gd name="T18" fmla="*/ 1041 h 10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93" h="1041">
                      <a:moveTo>
                        <a:pt x="2391" y="806"/>
                      </a:moveTo>
                      <a:lnTo>
                        <a:pt x="2393" y="1041"/>
                      </a:lnTo>
                      <a:lnTo>
                        <a:pt x="0" y="1041"/>
                      </a:lnTo>
                      <a:lnTo>
                        <a:pt x="0" y="0"/>
                      </a:lnTo>
                      <a:lnTo>
                        <a:pt x="311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0" name="Freeform 121">
                  <a:extLst>
                    <a:ext uri="{FF2B5EF4-FFF2-40B4-BE49-F238E27FC236}">
                      <a16:creationId xmlns:a16="http://schemas.microsoft.com/office/drawing/2014/main" id="{16B2E40A-172B-4041-80F9-D76333C07F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0" y="3511"/>
                  <a:ext cx="30" cy="38"/>
                </a:xfrm>
                <a:custGeom>
                  <a:avLst/>
                  <a:gdLst>
                    <a:gd name="T0" fmla="*/ 13 w 25"/>
                    <a:gd name="T1" fmla="*/ 38 h 25"/>
                    <a:gd name="T2" fmla="*/ 18 w 25"/>
                    <a:gd name="T3" fmla="*/ 38 h 25"/>
                    <a:gd name="T4" fmla="*/ 20 w 25"/>
                    <a:gd name="T5" fmla="*/ 38 h 25"/>
                    <a:gd name="T6" fmla="*/ 23 w 25"/>
                    <a:gd name="T7" fmla="*/ 35 h 25"/>
                    <a:gd name="T8" fmla="*/ 25 w 25"/>
                    <a:gd name="T9" fmla="*/ 35 h 25"/>
                    <a:gd name="T10" fmla="*/ 25 w 25"/>
                    <a:gd name="T11" fmla="*/ 33 h 25"/>
                    <a:gd name="T12" fmla="*/ 28 w 25"/>
                    <a:gd name="T13" fmla="*/ 33 h 25"/>
                    <a:gd name="T14" fmla="*/ 28 w 25"/>
                    <a:gd name="T15" fmla="*/ 30 h 25"/>
                    <a:gd name="T16" fmla="*/ 30 w 25"/>
                    <a:gd name="T17" fmla="*/ 27 h 25"/>
                    <a:gd name="T18" fmla="*/ 30 w 25"/>
                    <a:gd name="T19" fmla="*/ 24 h 25"/>
                    <a:gd name="T20" fmla="*/ 30 w 25"/>
                    <a:gd name="T21" fmla="*/ 21 h 25"/>
                    <a:gd name="T22" fmla="*/ 30 w 25"/>
                    <a:gd name="T23" fmla="*/ 18 h 25"/>
                    <a:gd name="T24" fmla="*/ 30 w 25"/>
                    <a:gd name="T25" fmla="*/ 15 h 25"/>
                    <a:gd name="T26" fmla="*/ 28 w 25"/>
                    <a:gd name="T27" fmla="*/ 12 h 25"/>
                    <a:gd name="T28" fmla="*/ 28 w 25"/>
                    <a:gd name="T29" fmla="*/ 9 h 25"/>
                    <a:gd name="T30" fmla="*/ 25 w 25"/>
                    <a:gd name="T31" fmla="*/ 6 h 25"/>
                    <a:gd name="T32" fmla="*/ 25 w 25"/>
                    <a:gd name="T33" fmla="*/ 6 h 25"/>
                    <a:gd name="T34" fmla="*/ 23 w 25"/>
                    <a:gd name="T35" fmla="*/ 3 h 25"/>
                    <a:gd name="T36" fmla="*/ 20 w 25"/>
                    <a:gd name="T37" fmla="*/ 3 h 25"/>
                    <a:gd name="T38" fmla="*/ 18 w 25"/>
                    <a:gd name="T39" fmla="*/ 3 h 25"/>
                    <a:gd name="T40" fmla="*/ 16 w 25"/>
                    <a:gd name="T41" fmla="*/ 0 h 25"/>
                    <a:gd name="T42" fmla="*/ 13 w 25"/>
                    <a:gd name="T43" fmla="*/ 3 h 25"/>
                    <a:gd name="T44" fmla="*/ 11 w 25"/>
                    <a:gd name="T45" fmla="*/ 3 h 25"/>
                    <a:gd name="T46" fmla="*/ 8 w 25"/>
                    <a:gd name="T47" fmla="*/ 3 h 25"/>
                    <a:gd name="T48" fmla="*/ 6 w 25"/>
                    <a:gd name="T49" fmla="*/ 6 h 25"/>
                    <a:gd name="T50" fmla="*/ 5 w 25"/>
                    <a:gd name="T51" fmla="*/ 6 h 25"/>
                    <a:gd name="T52" fmla="*/ 5 w 25"/>
                    <a:gd name="T53" fmla="*/ 9 h 25"/>
                    <a:gd name="T54" fmla="*/ 2 w 25"/>
                    <a:gd name="T55" fmla="*/ 12 h 25"/>
                    <a:gd name="T56" fmla="*/ 2 w 25"/>
                    <a:gd name="T57" fmla="*/ 15 h 25"/>
                    <a:gd name="T58" fmla="*/ 2 w 25"/>
                    <a:gd name="T59" fmla="*/ 18 h 25"/>
                    <a:gd name="T60" fmla="*/ 0 w 25"/>
                    <a:gd name="T61" fmla="*/ 21 h 25"/>
                    <a:gd name="T62" fmla="*/ 2 w 25"/>
                    <a:gd name="T63" fmla="*/ 24 h 25"/>
                    <a:gd name="T64" fmla="*/ 2 w 25"/>
                    <a:gd name="T65" fmla="*/ 27 h 25"/>
                    <a:gd name="T66" fmla="*/ 2 w 25"/>
                    <a:gd name="T67" fmla="*/ 30 h 25"/>
                    <a:gd name="T68" fmla="*/ 5 w 25"/>
                    <a:gd name="T69" fmla="*/ 33 h 25"/>
                    <a:gd name="T70" fmla="*/ 5 w 25"/>
                    <a:gd name="T71" fmla="*/ 33 h 25"/>
                    <a:gd name="T72" fmla="*/ 6 w 25"/>
                    <a:gd name="T73" fmla="*/ 35 h 25"/>
                    <a:gd name="T74" fmla="*/ 8 w 25"/>
                    <a:gd name="T75" fmla="*/ 35 h 25"/>
                    <a:gd name="T76" fmla="*/ 11 w 25"/>
                    <a:gd name="T77" fmla="*/ 38 h 25"/>
                    <a:gd name="T78" fmla="*/ 13 w 25"/>
                    <a:gd name="T79" fmla="*/ 38 h 25"/>
                    <a:gd name="T80" fmla="*/ 16 w 25"/>
                    <a:gd name="T81" fmla="*/ 38 h 25"/>
                    <a:gd name="T82" fmla="*/ 16 w 25"/>
                    <a:gd name="T83" fmla="*/ 38 h 25"/>
                    <a:gd name="T84" fmla="*/ 13 w 25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1" y="25"/>
                      </a:moveTo>
                      <a:lnTo>
                        <a:pt x="15" y="25"/>
                      </a:lnTo>
                      <a:lnTo>
                        <a:pt x="17" y="25"/>
                      </a:lnTo>
                      <a:lnTo>
                        <a:pt x="19" y="23"/>
                      </a:lnTo>
                      <a:lnTo>
                        <a:pt x="21" y="23"/>
                      </a:lnTo>
                      <a:lnTo>
                        <a:pt x="21" y="22"/>
                      </a:lnTo>
                      <a:lnTo>
                        <a:pt x="23" y="22"/>
                      </a:lnTo>
                      <a:lnTo>
                        <a:pt x="23" y="20"/>
                      </a:lnTo>
                      <a:lnTo>
                        <a:pt x="25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5" y="10"/>
                      </a:lnTo>
                      <a:lnTo>
                        <a:pt x="23" y="8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2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0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4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5" y="23"/>
                      </a:lnTo>
                      <a:lnTo>
                        <a:pt x="7" y="23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1" name="Freeform 123">
                  <a:extLst>
                    <a:ext uri="{FF2B5EF4-FFF2-40B4-BE49-F238E27FC236}">
                      <a16:creationId xmlns:a16="http://schemas.microsoft.com/office/drawing/2014/main" id="{937EC63B-AADB-4E6D-8A57-C6943122E1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0" y="3485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2" name="Freeform 124">
                  <a:extLst>
                    <a:ext uri="{FF2B5EF4-FFF2-40B4-BE49-F238E27FC236}">
                      <a16:creationId xmlns:a16="http://schemas.microsoft.com/office/drawing/2014/main" id="{2F2DA478-E036-4DB1-B128-F8A71EF88F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1" y="358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3" name="Freeform 125">
                  <a:extLst>
                    <a:ext uri="{FF2B5EF4-FFF2-40B4-BE49-F238E27FC236}">
                      <a16:creationId xmlns:a16="http://schemas.microsoft.com/office/drawing/2014/main" id="{50440891-734A-428B-95BA-06CC783972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3197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7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4" name="Line 126">
                  <a:extLst>
                    <a:ext uri="{FF2B5EF4-FFF2-40B4-BE49-F238E27FC236}">
                      <a16:creationId xmlns:a16="http://schemas.microsoft.com/office/drawing/2014/main" id="{082722B3-BBEE-41B2-991E-CB61E28DA5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7" y="3212"/>
                  <a:ext cx="105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5" name="Freeform 129">
                  <a:extLst>
                    <a:ext uri="{FF2B5EF4-FFF2-40B4-BE49-F238E27FC236}">
                      <a16:creationId xmlns:a16="http://schemas.microsoft.com/office/drawing/2014/main" id="{F1E1525F-1A32-4F33-A2CC-77055B7BA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4" y="2884"/>
                  <a:ext cx="585" cy="619"/>
                </a:xfrm>
                <a:custGeom>
                  <a:avLst/>
                  <a:gdLst>
                    <a:gd name="T0" fmla="*/ 0 w 496"/>
                    <a:gd name="T1" fmla="*/ 0 h 406"/>
                    <a:gd name="T2" fmla="*/ 183 w 496"/>
                    <a:gd name="T3" fmla="*/ 0 h 406"/>
                    <a:gd name="T4" fmla="*/ 183 w 496"/>
                    <a:gd name="T5" fmla="*/ 619 h 406"/>
                    <a:gd name="T6" fmla="*/ 585 w 496"/>
                    <a:gd name="T7" fmla="*/ 619 h 4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96"/>
                    <a:gd name="T13" fmla="*/ 0 h 406"/>
                    <a:gd name="T14" fmla="*/ 496 w 496"/>
                    <a:gd name="T15" fmla="*/ 406 h 4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96" h="406">
                      <a:moveTo>
                        <a:pt x="0" y="0"/>
                      </a:moveTo>
                      <a:lnTo>
                        <a:pt x="155" y="0"/>
                      </a:lnTo>
                      <a:lnTo>
                        <a:pt x="155" y="406"/>
                      </a:lnTo>
                      <a:lnTo>
                        <a:pt x="496" y="406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6" name="Freeform 130">
                  <a:extLst>
                    <a:ext uri="{FF2B5EF4-FFF2-40B4-BE49-F238E27FC236}">
                      <a16:creationId xmlns:a16="http://schemas.microsoft.com/office/drawing/2014/main" id="{1C95A4C8-9EF4-47AD-97F7-C3988680B7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2" y="3018"/>
                  <a:ext cx="608" cy="585"/>
                </a:xfrm>
                <a:custGeom>
                  <a:avLst/>
                  <a:gdLst>
                    <a:gd name="T0" fmla="*/ 608 w 515"/>
                    <a:gd name="T1" fmla="*/ 582 h 383"/>
                    <a:gd name="T2" fmla="*/ 131 w 515"/>
                    <a:gd name="T3" fmla="*/ 585 h 383"/>
                    <a:gd name="T4" fmla="*/ 129 w 515"/>
                    <a:gd name="T5" fmla="*/ 0 h 383"/>
                    <a:gd name="T6" fmla="*/ 0 w 515"/>
                    <a:gd name="T7" fmla="*/ 0 h 38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5"/>
                    <a:gd name="T13" fmla="*/ 0 h 383"/>
                    <a:gd name="T14" fmla="*/ 515 w 515"/>
                    <a:gd name="T15" fmla="*/ 383 h 38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5" h="383">
                      <a:moveTo>
                        <a:pt x="515" y="381"/>
                      </a:moveTo>
                      <a:lnTo>
                        <a:pt x="111" y="383"/>
                      </a:ln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447" name="Group 180">
                  <a:extLst>
                    <a:ext uri="{FF2B5EF4-FFF2-40B4-BE49-F238E27FC236}">
                      <a16:creationId xmlns:a16="http://schemas.microsoft.com/office/drawing/2014/main" id="{68981F49-9DDA-40EC-8298-13D5D70EC3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26" y="2220"/>
                  <a:ext cx="117" cy="407"/>
                  <a:chOff x="4926" y="2220"/>
                  <a:chExt cx="117" cy="407"/>
                </a:xfrm>
              </p:grpSpPr>
              <p:sp>
                <p:nvSpPr>
                  <p:cNvPr id="481" name="AutoShape 134">
                    <a:extLst>
                      <a:ext uri="{FF2B5EF4-FFF2-40B4-BE49-F238E27FC236}">
                        <a16:creationId xmlns:a16="http://schemas.microsoft.com/office/drawing/2014/main" id="{AAACD1E0-C055-4F1A-B8BE-D1078180AD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781" y="2365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482" name="Rectangle 132">
                    <a:extLst>
                      <a:ext uri="{FF2B5EF4-FFF2-40B4-BE49-F238E27FC236}">
                        <a16:creationId xmlns:a16="http://schemas.microsoft.com/office/drawing/2014/main" id="{B1C39E94-DCA7-4129-9B30-27A235D7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39" y="2256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83" name="Rectangle 133">
                    <a:extLst>
                      <a:ext uri="{FF2B5EF4-FFF2-40B4-BE49-F238E27FC236}">
                        <a16:creationId xmlns:a16="http://schemas.microsoft.com/office/drawing/2014/main" id="{942CC102-B0A3-4EFA-B9D1-6C4F571E10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1" y="2343"/>
                    <a:ext cx="49" cy="151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84" name="Rectangle 135">
                    <a:extLst>
                      <a:ext uri="{FF2B5EF4-FFF2-40B4-BE49-F238E27FC236}">
                        <a16:creationId xmlns:a16="http://schemas.microsoft.com/office/drawing/2014/main" id="{DA032023-311C-4E1E-8370-6684F502B6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36" y="252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448" name="Group 182">
                  <a:extLst>
                    <a:ext uri="{FF2B5EF4-FFF2-40B4-BE49-F238E27FC236}">
                      <a16:creationId xmlns:a16="http://schemas.microsoft.com/office/drawing/2014/main" id="{7ABAC002-094A-44ED-B32A-0FC1D7DF24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8" y="2377"/>
                  <a:ext cx="117" cy="407"/>
                  <a:chOff x="3008" y="2377"/>
                  <a:chExt cx="117" cy="407"/>
                </a:xfrm>
              </p:grpSpPr>
              <p:sp>
                <p:nvSpPr>
                  <p:cNvPr id="476" name="AutoShape 144">
                    <a:extLst>
                      <a:ext uri="{FF2B5EF4-FFF2-40B4-BE49-F238E27FC236}">
                        <a16:creationId xmlns:a16="http://schemas.microsoft.com/office/drawing/2014/main" id="{112298C1-667F-4D6C-8A50-CB2DE46733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2522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477" name="Rectangle 142">
                    <a:extLst>
                      <a:ext uri="{FF2B5EF4-FFF2-40B4-BE49-F238E27FC236}">
                        <a16:creationId xmlns:a16="http://schemas.microsoft.com/office/drawing/2014/main" id="{43CFA565-5978-485F-85B6-13AD31E5B0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2413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8" name="Rectangle 143">
                    <a:extLst>
                      <a:ext uri="{FF2B5EF4-FFF2-40B4-BE49-F238E27FC236}">
                        <a16:creationId xmlns:a16="http://schemas.microsoft.com/office/drawing/2014/main" id="{F393EFDE-560E-41F9-B249-E565B0E695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2448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B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9" name="Rectangle 145">
                    <a:extLst>
                      <a:ext uri="{FF2B5EF4-FFF2-40B4-BE49-F238E27FC236}">
                        <a16:creationId xmlns:a16="http://schemas.microsoft.com/office/drawing/2014/main" id="{0ED3469B-2ACD-4542-8A61-BD4419B59B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254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80" name="Rectangle 146">
                    <a:extLst>
                      <a:ext uri="{FF2B5EF4-FFF2-40B4-BE49-F238E27FC236}">
                        <a16:creationId xmlns:a16="http://schemas.microsoft.com/office/drawing/2014/main" id="{801125C0-6AC7-43DA-AE75-754E2FCCA4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678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449" name="Group 181">
                  <a:extLst>
                    <a:ext uri="{FF2B5EF4-FFF2-40B4-BE49-F238E27FC236}">
                      <a16:creationId xmlns:a16="http://schemas.microsoft.com/office/drawing/2014/main" id="{A5CB30B2-8268-40A9-91A7-CFAD79B1C7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8" y="1788"/>
                  <a:ext cx="117" cy="407"/>
                  <a:chOff x="3008" y="1788"/>
                  <a:chExt cx="117" cy="407"/>
                </a:xfrm>
              </p:grpSpPr>
              <p:sp>
                <p:nvSpPr>
                  <p:cNvPr id="471" name="AutoShape 150">
                    <a:extLst>
                      <a:ext uri="{FF2B5EF4-FFF2-40B4-BE49-F238E27FC236}">
                        <a16:creationId xmlns:a16="http://schemas.microsoft.com/office/drawing/2014/main" id="{BC2FF327-13F2-43EF-B993-7B6631ECF3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1933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472" name="Rectangle 148">
                    <a:extLst>
                      <a:ext uri="{FF2B5EF4-FFF2-40B4-BE49-F238E27FC236}">
                        <a16:creationId xmlns:a16="http://schemas.microsoft.com/office/drawing/2014/main" id="{FBC93F52-BA8C-4915-9C77-C5AFC2734C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82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3" name="Rectangle 149">
                    <a:extLst>
                      <a:ext uri="{FF2B5EF4-FFF2-40B4-BE49-F238E27FC236}">
                        <a16:creationId xmlns:a16="http://schemas.microsoft.com/office/drawing/2014/main" id="{3448F8BE-600F-49C5-B64D-49123B33FC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1872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A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4" name="Rectangle 151">
                    <a:extLst>
                      <a:ext uri="{FF2B5EF4-FFF2-40B4-BE49-F238E27FC236}">
                        <a16:creationId xmlns:a16="http://schemas.microsoft.com/office/drawing/2014/main" id="{C0FD61A6-EE9C-4798-B78E-BC135CF91E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195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5" name="Rectangle 152">
                    <a:extLst>
                      <a:ext uri="{FF2B5EF4-FFF2-40B4-BE49-F238E27FC236}">
                        <a16:creationId xmlns:a16="http://schemas.microsoft.com/office/drawing/2014/main" id="{46FC9E52-28EF-4A72-B1BA-FDA0F648D9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089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450" name="Rectangle 153">
                  <a:extLst>
                    <a:ext uri="{FF2B5EF4-FFF2-40B4-BE49-F238E27FC236}">
                      <a16:creationId xmlns:a16="http://schemas.microsoft.com/office/drawing/2014/main" id="{293FB891-978A-4B1C-B78F-4A1149F464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3" y="2198"/>
                  <a:ext cx="320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8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1" name="Rectangle 154">
                  <a:extLst>
                    <a:ext uri="{FF2B5EF4-FFF2-40B4-BE49-F238E27FC236}">
                      <a16:creationId xmlns:a16="http://schemas.microsoft.com/office/drawing/2014/main" id="{D5C8663D-C0FF-4B0A-9341-C78729E6C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3369" y="2234"/>
                  <a:ext cx="143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ALU</a:t>
                  </a:r>
                </a:p>
              </p:txBody>
            </p:sp>
            <p:sp>
              <p:nvSpPr>
                <p:cNvPr id="452" name="Rectangle 155">
                  <a:extLst>
                    <a:ext uri="{FF2B5EF4-FFF2-40B4-BE49-F238E27FC236}">
                      <a16:creationId xmlns:a16="http://schemas.microsoft.com/office/drawing/2014/main" id="{9D2D33C6-3207-44A1-97EA-D15D4B377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0" y="2054"/>
                  <a:ext cx="322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Register 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File</a:t>
                  </a:r>
                </a:p>
              </p:txBody>
            </p:sp>
            <p:sp>
              <p:nvSpPr>
                <p:cNvPr id="453" name="Rectangle 156">
                  <a:extLst>
                    <a:ext uri="{FF2B5EF4-FFF2-40B4-BE49-F238E27FC236}">
                      <a16:creationId xmlns:a16="http://schemas.microsoft.com/office/drawing/2014/main" id="{6BA3906A-07CC-439D-8236-874F736F0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522" y="2189"/>
                  <a:ext cx="407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5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4" name="Rectangle 157">
                  <a:extLst>
                    <a:ext uri="{FF2B5EF4-FFF2-40B4-BE49-F238E27FC236}">
                      <a16:creationId xmlns:a16="http://schemas.microsoft.com/office/drawing/2014/main" id="{BFD270B5-E558-4131-A427-1FAA1ECCD4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" y="2256"/>
                  <a:ext cx="96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5" name="Rectangle 159">
                  <a:extLst>
                    <a:ext uri="{FF2B5EF4-FFF2-40B4-BE49-F238E27FC236}">
                      <a16:creationId xmlns:a16="http://schemas.microsoft.com/office/drawing/2014/main" id="{C64D2841-2922-4656-AFC3-D2C740CE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2" y="782"/>
                  <a:ext cx="155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D/E</a:t>
                  </a:r>
                  <a:endParaRPr lang="en-US" sz="6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6" name="Rectangle 160">
                  <a:extLst>
                    <a:ext uri="{FF2B5EF4-FFF2-40B4-BE49-F238E27FC236}">
                      <a16:creationId xmlns:a16="http://schemas.microsoft.com/office/drawing/2014/main" id="{4C538759-9193-4CB3-BCFC-0C91590485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9" y="997"/>
                  <a:ext cx="179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E/M</a:t>
                  </a:r>
                  <a:endParaRPr lang="en-US" sz="9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7" name="Rectangle 161">
                  <a:extLst>
                    <a:ext uri="{FF2B5EF4-FFF2-40B4-BE49-F238E27FC236}">
                      <a16:creationId xmlns:a16="http://schemas.microsoft.com/office/drawing/2014/main" id="{AB274EC2-BC2E-49A2-B34F-5AECAD1585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2" y="1236"/>
                  <a:ext cx="220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M/W</a:t>
                  </a:r>
                </a:p>
              </p:txBody>
            </p:sp>
            <p:sp>
              <p:nvSpPr>
                <p:cNvPr id="458" name="Rectangle 162">
                  <a:extLst>
                    <a:ext uri="{FF2B5EF4-FFF2-40B4-BE49-F238E27FC236}">
                      <a16:creationId xmlns:a16="http://schemas.microsoft.com/office/drawing/2014/main" id="{5BCE36A4-D5DE-4E60-A907-CFD54E91E2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4" y="1476"/>
                  <a:ext cx="147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F/D</a:t>
                  </a:r>
                </a:p>
              </p:txBody>
            </p:sp>
            <p:sp>
              <p:nvSpPr>
                <p:cNvPr id="459" name="Rectangle 163">
                  <a:extLst>
                    <a:ext uri="{FF2B5EF4-FFF2-40B4-BE49-F238E27FC236}">
                      <a16:creationId xmlns:a16="http://schemas.microsoft.com/office/drawing/2014/main" id="{5186C522-2C91-481C-882F-ADE719E10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012" y="2033"/>
                  <a:ext cx="339" cy="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0" name="Rectangle 164">
                  <a:extLst>
                    <a:ext uri="{FF2B5EF4-FFF2-40B4-BE49-F238E27FC236}">
                      <a16:creationId xmlns:a16="http://schemas.microsoft.com/office/drawing/2014/main" id="{CA18ADCA-31F6-460C-B2DD-20A5A543E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9" y="2765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1" name="Rectangle 165">
                  <a:extLst>
                    <a:ext uri="{FF2B5EF4-FFF2-40B4-BE49-F238E27FC236}">
                      <a16:creationId xmlns:a16="http://schemas.microsoft.com/office/drawing/2014/main" id="{69440801-7EFD-494A-9C83-10ED9F3EA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9" y="2909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2" name="Rectangle 166">
                  <a:extLst>
                    <a:ext uri="{FF2B5EF4-FFF2-40B4-BE49-F238E27FC236}">
                      <a16:creationId xmlns:a16="http://schemas.microsoft.com/office/drawing/2014/main" id="{B36A2470-4D60-4218-A8C8-8886EECEA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9" y="3086"/>
                  <a:ext cx="221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3" name="Rectangle 168">
                  <a:extLst>
                    <a:ext uri="{FF2B5EF4-FFF2-40B4-BE49-F238E27FC236}">
                      <a16:creationId xmlns:a16="http://schemas.microsoft.com/office/drawing/2014/main" id="{07BAA126-2097-42CF-A8A0-114BA7CB2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1" y="2776"/>
                  <a:ext cx="222" cy="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4" name="Rectangle 169">
                  <a:extLst>
                    <a:ext uri="{FF2B5EF4-FFF2-40B4-BE49-F238E27FC236}">
                      <a16:creationId xmlns:a16="http://schemas.microsoft.com/office/drawing/2014/main" id="{9C9EC090-F1CE-4372-B376-2F8EF9E56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2" y="2928"/>
                  <a:ext cx="222" cy="90"/>
                </a:xfrm>
                <a:prstGeom prst="rect">
                  <a:avLst/>
                </a:prstGeom>
                <a:solidFill>
                  <a:schemeClr val="bg1">
                    <a:alpha val="79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5" name="Rectangle 171">
                  <a:extLst>
                    <a:ext uri="{FF2B5EF4-FFF2-40B4-BE49-F238E27FC236}">
                      <a16:creationId xmlns:a16="http://schemas.microsoft.com/office/drawing/2014/main" id="{8014DDD1-EE3D-40B3-BC33-7AD5850AA0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7" y="3113"/>
                  <a:ext cx="194" cy="90"/>
                </a:xfrm>
                <a:prstGeom prst="rect">
                  <a:avLst/>
                </a:prstGeom>
                <a:solidFill>
                  <a:schemeClr val="bg1">
                    <a:alpha val="82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6" name="Rectangle 175">
                  <a:extLst>
                    <a:ext uri="{FF2B5EF4-FFF2-40B4-BE49-F238E27FC236}">
                      <a16:creationId xmlns:a16="http://schemas.microsoft.com/office/drawing/2014/main" id="{C3DAB4E6-8599-4812-93A5-202A23842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3" y="3102"/>
                  <a:ext cx="212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E/M.rd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7" name="Rectangle 176">
                  <a:extLst>
                    <a:ext uri="{FF2B5EF4-FFF2-40B4-BE49-F238E27FC236}">
                      <a16:creationId xmlns:a16="http://schemas.microsoft.com/office/drawing/2014/main" id="{89ECD7E2-1069-460D-9572-27A63798E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3" y="3408"/>
                  <a:ext cx="241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M/W.rd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8" name="Rectangle 177">
                  <a:extLst>
                    <a:ext uri="{FF2B5EF4-FFF2-40B4-BE49-F238E27FC236}">
                      <a16:creationId xmlns:a16="http://schemas.microsoft.com/office/drawing/2014/main" id="{40484C8B-672B-4EC4-8A53-5171AFC389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5" y="2112"/>
                  <a:ext cx="77" cy="1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69" name="Rectangle 178">
                  <a:extLst>
                    <a:ext uri="{FF2B5EF4-FFF2-40B4-BE49-F238E27FC236}">
                      <a16:creationId xmlns:a16="http://schemas.microsoft.com/office/drawing/2014/main" id="{AA154849-3C1E-44BF-827E-836EC87CB9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3625" y="1711"/>
                  <a:ext cx="507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E/M.RegWrite</a:t>
                  </a:r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470" name="Rectangle 179">
                  <a:extLst>
                    <a:ext uri="{FF2B5EF4-FFF2-40B4-BE49-F238E27FC236}">
                      <a16:creationId xmlns:a16="http://schemas.microsoft.com/office/drawing/2014/main" id="{11544519-D49D-428C-B963-CE2613D879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4463" y="1927"/>
                  <a:ext cx="533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M/W.RegWrite</a:t>
                  </a:r>
                  <a:endParaRPr lang="en-US" sz="1200" dirty="0">
                    <a:latin typeface="+mj-lt"/>
                  </a:endParaRPr>
                </a:p>
              </p:txBody>
            </p:sp>
          </p:grpSp>
          <p:sp>
            <p:nvSpPr>
              <p:cNvPr id="351" name="Line 91">
                <a:extLst>
                  <a:ext uri="{FF2B5EF4-FFF2-40B4-BE49-F238E27FC236}">
                    <a16:creationId xmlns:a16="http://schemas.microsoft.com/office/drawing/2014/main" id="{4ED37AE3-9703-4F26-9B6A-CB1D4461A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92599" y="4447664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2" name="Line 91">
                <a:extLst>
                  <a:ext uri="{FF2B5EF4-FFF2-40B4-BE49-F238E27FC236}">
                    <a16:creationId xmlns:a16="http://schemas.microsoft.com/office/drawing/2014/main" id="{D14298A3-FB3B-4310-A4BD-36BB65415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88111" y="468191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3" name="Line 91">
                <a:extLst>
                  <a:ext uri="{FF2B5EF4-FFF2-40B4-BE49-F238E27FC236}">
                    <a16:creationId xmlns:a16="http://schemas.microsoft.com/office/drawing/2014/main" id="{53FFD5CF-2B03-422A-BC40-56101A85E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87836" y="500686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cxnSp>
            <p:nvCxnSpPr>
              <p:cNvPr id="354" name="Elbow Connector 209">
                <a:extLst>
                  <a:ext uri="{FF2B5EF4-FFF2-40B4-BE49-F238E27FC236}">
                    <a16:creationId xmlns:a16="http://schemas.microsoft.com/office/drawing/2014/main" id="{85C6F2AE-9ED6-41DD-B2DC-CCDD7297ABB6}"/>
                  </a:ext>
                </a:extLst>
              </p:cNvPr>
              <p:cNvCxnSpPr>
                <a:stCxn id="410" idx="29"/>
                <a:endCxn id="476" idx="3"/>
              </p:cNvCxnSpPr>
              <p:nvPr/>
            </p:nvCxnSpPr>
            <p:spPr>
              <a:xfrm flipH="1" flipV="1">
                <a:off x="6736597" y="4283246"/>
                <a:ext cx="270565" cy="1055318"/>
              </a:xfrm>
              <a:prstGeom prst="bentConnector4">
                <a:avLst>
                  <a:gd name="adj1" fmla="val 100332"/>
                  <a:gd name="adj2" fmla="val 59267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Elbow Connector 210">
                <a:extLst>
                  <a:ext uri="{FF2B5EF4-FFF2-40B4-BE49-F238E27FC236}">
                    <a16:creationId xmlns:a16="http://schemas.microsoft.com/office/drawing/2014/main" id="{5A7AEC3C-02FE-46A7-8608-6C6848C5C78A}"/>
                  </a:ext>
                </a:extLst>
              </p:cNvPr>
              <p:cNvCxnSpPr>
                <a:stCxn id="410" idx="26"/>
              </p:cNvCxnSpPr>
              <p:nvPr/>
            </p:nvCxnSpPr>
            <p:spPr>
              <a:xfrm flipH="1" flipV="1">
                <a:off x="6838402" y="3140294"/>
                <a:ext cx="219291" cy="2096195"/>
              </a:xfrm>
              <a:prstGeom prst="bentConnector4">
                <a:avLst>
                  <a:gd name="adj1" fmla="val 2172"/>
                  <a:gd name="adj2" fmla="val 99931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5" name="Elbow Connector 365">
              <a:extLst>
                <a:ext uri="{FF2B5EF4-FFF2-40B4-BE49-F238E27FC236}">
                  <a16:creationId xmlns:a16="http://schemas.microsoft.com/office/drawing/2014/main" id="{5734D1C4-6A32-4E4C-B206-837A0506B52B}"/>
                </a:ext>
              </a:extLst>
            </p:cNvPr>
            <p:cNvCxnSpPr/>
            <p:nvPr/>
          </p:nvCxnSpPr>
          <p:spPr>
            <a:xfrm>
              <a:off x="5656133" y="1766804"/>
              <a:ext cx="1880568" cy="3817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Elbow Connector 366">
              <a:extLst>
                <a:ext uri="{FF2B5EF4-FFF2-40B4-BE49-F238E27FC236}">
                  <a16:creationId xmlns:a16="http://schemas.microsoft.com/office/drawing/2014/main" id="{748A80A7-91FE-4493-8045-6C80DE933454}"/>
                </a:ext>
              </a:extLst>
            </p:cNvPr>
            <p:cNvCxnSpPr/>
            <p:nvPr/>
          </p:nvCxnSpPr>
          <p:spPr>
            <a:xfrm>
              <a:off x="5649043" y="2142644"/>
              <a:ext cx="1870241" cy="422158"/>
            </a:xfrm>
            <a:prstGeom prst="bentConnector3">
              <a:avLst>
                <a:gd name="adj1" fmla="val 40833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Elbow Connector 374">
              <a:extLst>
                <a:ext uri="{FF2B5EF4-FFF2-40B4-BE49-F238E27FC236}">
                  <a16:creationId xmlns:a16="http://schemas.microsoft.com/office/drawing/2014/main" id="{1A5D7170-7A44-473F-807C-224C3EE30CE5}"/>
                </a:ext>
              </a:extLst>
            </p:cNvPr>
            <p:cNvCxnSpPr/>
            <p:nvPr/>
          </p:nvCxnSpPr>
          <p:spPr>
            <a:xfrm>
              <a:off x="7729299" y="2139222"/>
              <a:ext cx="1229359" cy="4190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Elbow Connector 380">
              <a:extLst>
                <a:ext uri="{FF2B5EF4-FFF2-40B4-BE49-F238E27FC236}">
                  <a16:creationId xmlns:a16="http://schemas.microsoft.com/office/drawing/2014/main" id="{9818D56B-9608-4CC3-A61C-407640204C0B}"/>
                </a:ext>
              </a:extLst>
            </p:cNvPr>
            <p:cNvCxnSpPr>
              <a:stCxn id="489" idx="32"/>
              <a:endCxn id="458" idx="0"/>
            </p:cNvCxnSpPr>
            <p:nvPr/>
          </p:nvCxnSpPr>
          <p:spPr>
            <a:xfrm flipH="1">
              <a:off x="3031001" y="1076005"/>
              <a:ext cx="674226" cy="1421548"/>
            </a:xfrm>
            <a:prstGeom prst="bentConnector4">
              <a:avLst>
                <a:gd name="adj1" fmla="val 99832"/>
                <a:gd name="adj2" fmla="val 5916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85">
              <a:extLst>
                <a:ext uri="{FF2B5EF4-FFF2-40B4-BE49-F238E27FC236}">
                  <a16:creationId xmlns:a16="http://schemas.microsoft.com/office/drawing/2014/main" id="{C9B05C20-5C93-4A9E-B29B-BF8AB977FEC3}"/>
                </a:ext>
              </a:extLst>
            </p:cNvPr>
            <p:cNvCxnSpPr>
              <a:stCxn id="489" idx="28"/>
              <a:endCxn id="356" idx="0"/>
            </p:cNvCxnSpPr>
            <p:nvPr/>
          </p:nvCxnSpPr>
          <p:spPr>
            <a:xfrm flipH="1">
              <a:off x="1846984" y="936523"/>
              <a:ext cx="1889156" cy="2664631"/>
            </a:xfrm>
            <a:prstGeom prst="bentConnector4">
              <a:avLst>
                <a:gd name="adj1" fmla="val 99956"/>
                <a:gd name="adj2" fmla="val 5750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07522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7808817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a BEQ Instruction (1)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538316" y="960139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 x3, x2, 20; </a:t>
            </a:r>
            <a:endParaRPr lang="en-US" b="1" dirty="0">
              <a:solidFill>
                <a:srgbClr val="06192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Rectangle 4"/>
          <p:cNvSpPr>
            <a:spLocks noChangeArrowheads="1"/>
          </p:cNvSpPr>
          <p:nvPr/>
        </p:nvSpPr>
        <p:spPr bwMode="auto">
          <a:xfrm>
            <a:off x="9624753" y="862598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0 or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4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x3, x2, 20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8 and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12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sw</a:t>
            </a:r>
            <a:endParaRPr lang="en-US" sz="1600" b="1" dirty="0">
              <a:solidFill>
                <a:srgbClr val="061922"/>
              </a:solidFill>
              <a:latin typeface="Courier New" pitchFamily="49" charset="0"/>
              <a:cs typeface="Arial" charset="0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16 sub</a:t>
            </a:r>
          </a:p>
        </p:txBody>
      </p:sp>
      <p:sp>
        <p:nvSpPr>
          <p:cNvPr id="496" name="Прямоугольник 1"/>
          <p:cNvSpPr/>
          <p:nvPr/>
        </p:nvSpPr>
        <p:spPr>
          <a:xfrm>
            <a:off x="3018810" y="951209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if (x3 – x2 == 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then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PC + </a:t>
            </a:r>
            <a:r>
              <a:rPr lang="en-US" b="1" dirty="0" err="1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(20)*2;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else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PC + 4;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84B95F6-D5EF-4494-8A35-0087854343B4}"/>
              </a:ext>
            </a:extLst>
          </p:cNvPr>
          <p:cNvGrpSpPr/>
          <p:nvPr/>
        </p:nvGrpSpPr>
        <p:grpSpPr>
          <a:xfrm>
            <a:off x="1650569" y="2286752"/>
            <a:ext cx="7690222" cy="4005442"/>
            <a:chOff x="2104659" y="2202354"/>
            <a:chExt cx="7690222" cy="4005442"/>
          </a:xfrm>
        </p:grpSpPr>
        <p:grpSp>
          <p:nvGrpSpPr>
            <p:cNvPr id="194" name="Группа 243">
              <a:extLst>
                <a:ext uri="{FF2B5EF4-FFF2-40B4-BE49-F238E27FC236}">
                  <a16:creationId xmlns:a16="http://schemas.microsoft.com/office/drawing/2014/main" id="{A49D4947-5047-41F6-B16E-CE88185CA8DA}"/>
                </a:ext>
              </a:extLst>
            </p:cNvPr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208" name="Line 180">
                <a:extLst>
                  <a:ext uri="{FF2B5EF4-FFF2-40B4-BE49-F238E27FC236}">
                    <a16:creationId xmlns:a16="http://schemas.microsoft.com/office/drawing/2014/main" id="{1BF5201B-816B-4785-B88C-68517D79E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9" name="Rectangle 136">
                <a:extLst>
                  <a:ext uri="{FF2B5EF4-FFF2-40B4-BE49-F238E27FC236}">
                    <a16:creationId xmlns:a16="http://schemas.microsoft.com/office/drawing/2014/main" id="{96604BBA-9F6D-43A8-A3EB-6368119AA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0" name="Line 13">
                <a:extLst>
                  <a:ext uri="{FF2B5EF4-FFF2-40B4-BE49-F238E27FC236}">
                    <a16:creationId xmlns:a16="http://schemas.microsoft.com/office/drawing/2014/main" id="{609F948E-C316-45B7-B662-706F31EE6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1" name="Rectangle 15">
                <a:extLst>
                  <a:ext uri="{FF2B5EF4-FFF2-40B4-BE49-F238E27FC236}">
                    <a16:creationId xmlns:a16="http://schemas.microsoft.com/office/drawing/2014/main" id="{A78E2FB3-FF0B-4006-8CBF-05368BF85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2" name="Freeform 17">
                <a:extLst>
                  <a:ext uri="{FF2B5EF4-FFF2-40B4-BE49-F238E27FC236}">
                    <a16:creationId xmlns:a16="http://schemas.microsoft.com/office/drawing/2014/main" id="{2CF972D2-3696-436A-AD8A-9386D538D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3" name="Rectangle 18">
                <a:extLst>
                  <a:ext uri="{FF2B5EF4-FFF2-40B4-BE49-F238E27FC236}">
                    <a16:creationId xmlns:a16="http://schemas.microsoft.com/office/drawing/2014/main" id="{7103AC32-03B3-4812-B1D3-1D6A46A1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4" name="Freeform 21">
                <a:extLst>
                  <a:ext uri="{FF2B5EF4-FFF2-40B4-BE49-F238E27FC236}">
                    <a16:creationId xmlns:a16="http://schemas.microsoft.com/office/drawing/2014/main" id="{C9955D6A-965F-4B27-BF84-61C2D2F85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5" name="Freeform 22">
                <a:extLst>
                  <a:ext uri="{FF2B5EF4-FFF2-40B4-BE49-F238E27FC236}">
                    <a16:creationId xmlns:a16="http://schemas.microsoft.com/office/drawing/2014/main" id="{9C652032-FFB0-4F5B-A4C6-DEFE819F2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Line 24">
                <a:extLst>
                  <a:ext uri="{FF2B5EF4-FFF2-40B4-BE49-F238E27FC236}">
                    <a16:creationId xmlns:a16="http://schemas.microsoft.com/office/drawing/2014/main" id="{5257BBFA-3412-4205-A75B-87463FB4A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25">
                <a:extLst>
                  <a:ext uri="{FF2B5EF4-FFF2-40B4-BE49-F238E27FC236}">
                    <a16:creationId xmlns:a16="http://schemas.microsoft.com/office/drawing/2014/main" id="{574CBD23-B862-4230-A4E4-1E444F8E0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Line 26">
                <a:extLst>
                  <a:ext uri="{FF2B5EF4-FFF2-40B4-BE49-F238E27FC236}">
                    <a16:creationId xmlns:a16="http://schemas.microsoft.com/office/drawing/2014/main" id="{C591BA57-48F9-4A54-B2D5-F65254C92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9" name="Freeform 27">
                <a:extLst>
                  <a:ext uri="{FF2B5EF4-FFF2-40B4-BE49-F238E27FC236}">
                    <a16:creationId xmlns:a16="http://schemas.microsoft.com/office/drawing/2014/main" id="{C4E4918C-09B2-449A-8E64-C4F6E0E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Freeform 28">
                <a:extLst>
                  <a:ext uri="{FF2B5EF4-FFF2-40B4-BE49-F238E27FC236}">
                    <a16:creationId xmlns:a16="http://schemas.microsoft.com/office/drawing/2014/main" id="{949F0930-35B9-47E3-A7EF-5F432E85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1" name="Line 32">
                <a:extLst>
                  <a:ext uri="{FF2B5EF4-FFF2-40B4-BE49-F238E27FC236}">
                    <a16:creationId xmlns:a16="http://schemas.microsoft.com/office/drawing/2014/main" id="{82D2A6D5-E331-422B-8AE8-EA7E64964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33">
                <a:extLst>
                  <a:ext uri="{FF2B5EF4-FFF2-40B4-BE49-F238E27FC236}">
                    <a16:creationId xmlns:a16="http://schemas.microsoft.com/office/drawing/2014/main" id="{0C43A520-291F-43B3-9CAA-5BC9FC4D9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34">
                <a:extLst>
                  <a:ext uri="{FF2B5EF4-FFF2-40B4-BE49-F238E27FC236}">
                    <a16:creationId xmlns:a16="http://schemas.microsoft.com/office/drawing/2014/main" id="{C55A7CE1-1E45-4057-8022-EED3A2FFE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36">
                <a:extLst>
                  <a:ext uri="{FF2B5EF4-FFF2-40B4-BE49-F238E27FC236}">
                    <a16:creationId xmlns:a16="http://schemas.microsoft.com/office/drawing/2014/main" id="{517D2BF1-AD38-457D-B1D5-6119312CD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Freeform 37">
                <a:extLst>
                  <a:ext uri="{FF2B5EF4-FFF2-40B4-BE49-F238E27FC236}">
                    <a16:creationId xmlns:a16="http://schemas.microsoft.com/office/drawing/2014/main" id="{786C602A-811C-437E-A47C-A17E7608E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Line 38">
                <a:extLst>
                  <a:ext uri="{FF2B5EF4-FFF2-40B4-BE49-F238E27FC236}">
                    <a16:creationId xmlns:a16="http://schemas.microsoft.com/office/drawing/2014/main" id="{40BC00A0-729E-4295-B1AD-7CC43EED9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39">
                <a:extLst>
                  <a:ext uri="{FF2B5EF4-FFF2-40B4-BE49-F238E27FC236}">
                    <a16:creationId xmlns:a16="http://schemas.microsoft.com/office/drawing/2014/main" id="{BE374ABA-CD83-441C-B44B-ED12F9F37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8" name="Freeform 40">
                <a:extLst>
                  <a:ext uri="{FF2B5EF4-FFF2-40B4-BE49-F238E27FC236}">
                    <a16:creationId xmlns:a16="http://schemas.microsoft.com/office/drawing/2014/main" id="{97F2EF24-77C5-40BE-884C-E7B83CF9E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9" name="Line 43">
                <a:extLst>
                  <a:ext uri="{FF2B5EF4-FFF2-40B4-BE49-F238E27FC236}">
                    <a16:creationId xmlns:a16="http://schemas.microsoft.com/office/drawing/2014/main" id="{20A71778-607C-4E8A-8407-2B184268A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Freeform 44">
                <a:extLst>
                  <a:ext uri="{FF2B5EF4-FFF2-40B4-BE49-F238E27FC236}">
                    <a16:creationId xmlns:a16="http://schemas.microsoft.com/office/drawing/2014/main" id="{0FA08E3E-19B9-464C-85DF-2EEACCB4C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45">
                <a:extLst>
                  <a:ext uri="{FF2B5EF4-FFF2-40B4-BE49-F238E27FC236}">
                    <a16:creationId xmlns:a16="http://schemas.microsoft.com/office/drawing/2014/main" id="{7C27F222-7AED-49A8-B253-AC3EFDAA8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Freeform 46">
                <a:extLst>
                  <a:ext uri="{FF2B5EF4-FFF2-40B4-BE49-F238E27FC236}">
                    <a16:creationId xmlns:a16="http://schemas.microsoft.com/office/drawing/2014/main" id="{FC356446-2B1B-4AE8-BBA5-F961E9D2B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3" name="Freeform 47">
                <a:extLst>
                  <a:ext uri="{FF2B5EF4-FFF2-40B4-BE49-F238E27FC236}">
                    <a16:creationId xmlns:a16="http://schemas.microsoft.com/office/drawing/2014/main" id="{AD1002D4-E284-45C0-9597-5F37DC1BC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Freeform 48">
                <a:extLst>
                  <a:ext uri="{FF2B5EF4-FFF2-40B4-BE49-F238E27FC236}">
                    <a16:creationId xmlns:a16="http://schemas.microsoft.com/office/drawing/2014/main" id="{1D29CF1A-6534-4B3E-806D-6D3C5C6B1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Rectangle 49">
                <a:extLst>
                  <a:ext uri="{FF2B5EF4-FFF2-40B4-BE49-F238E27FC236}">
                    <a16:creationId xmlns:a16="http://schemas.microsoft.com/office/drawing/2014/main" id="{03BBAB34-6321-4241-937F-0F7A4B8F4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36" name="Rectangle 50">
                <a:extLst>
                  <a:ext uri="{FF2B5EF4-FFF2-40B4-BE49-F238E27FC236}">
                    <a16:creationId xmlns:a16="http://schemas.microsoft.com/office/drawing/2014/main" id="{AC4E3940-58F5-4458-A2D0-B21C089B0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7" name="Rectangle 52">
                <a:extLst>
                  <a:ext uri="{FF2B5EF4-FFF2-40B4-BE49-F238E27FC236}">
                    <a16:creationId xmlns:a16="http://schemas.microsoft.com/office/drawing/2014/main" id="{B8570F4D-8212-45ED-9652-3845B5A2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8" name="Rectangle 53">
                <a:extLst>
                  <a:ext uri="{FF2B5EF4-FFF2-40B4-BE49-F238E27FC236}">
                    <a16:creationId xmlns:a16="http://schemas.microsoft.com/office/drawing/2014/main" id="{187D83A5-EB1B-4B5E-9206-96361974D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39" name="Rectangle 54">
                <a:extLst>
                  <a:ext uri="{FF2B5EF4-FFF2-40B4-BE49-F238E27FC236}">
                    <a16:creationId xmlns:a16="http://schemas.microsoft.com/office/drawing/2014/main" id="{E0BD4624-143A-461E-B4F4-7B37C9474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40" name="Line 55">
                <a:extLst>
                  <a:ext uri="{FF2B5EF4-FFF2-40B4-BE49-F238E27FC236}">
                    <a16:creationId xmlns:a16="http://schemas.microsoft.com/office/drawing/2014/main" id="{D35BEB36-0C72-41E0-9DCA-615891FB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Line 56">
                <a:extLst>
                  <a:ext uri="{FF2B5EF4-FFF2-40B4-BE49-F238E27FC236}">
                    <a16:creationId xmlns:a16="http://schemas.microsoft.com/office/drawing/2014/main" id="{8EA36766-D6DD-4577-B8F8-24667B7D4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Line 57">
                <a:extLst>
                  <a:ext uri="{FF2B5EF4-FFF2-40B4-BE49-F238E27FC236}">
                    <a16:creationId xmlns:a16="http://schemas.microsoft.com/office/drawing/2014/main" id="{E36432DF-818D-40D8-89F9-61037A64F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Line 58">
                <a:extLst>
                  <a:ext uri="{FF2B5EF4-FFF2-40B4-BE49-F238E27FC236}">
                    <a16:creationId xmlns:a16="http://schemas.microsoft.com/office/drawing/2014/main" id="{638C1571-573A-4B7E-82A4-C35021535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Line 59">
                <a:extLst>
                  <a:ext uri="{FF2B5EF4-FFF2-40B4-BE49-F238E27FC236}">
                    <a16:creationId xmlns:a16="http://schemas.microsoft.com/office/drawing/2014/main" id="{3373D82D-B57D-4131-BE7F-6C5D7F835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62">
                <a:extLst>
                  <a:ext uri="{FF2B5EF4-FFF2-40B4-BE49-F238E27FC236}">
                    <a16:creationId xmlns:a16="http://schemas.microsoft.com/office/drawing/2014/main" id="{F8EFE947-DE89-4C90-8283-95FC59F0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6" name="Line 65">
                <a:extLst>
                  <a:ext uri="{FF2B5EF4-FFF2-40B4-BE49-F238E27FC236}">
                    <a16:creationId xmlns:a16="http://schemas.microsoft.com/office/drawing/2014/main" id="{892E8D7D-B33E-454C-9206-D12CD44F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7" name="Line 66">
                <a:extLst>
                  <a:ext uri="{FF2B5EF4-FFF2-40B4-BE49-F238E27FC236}">
                    <a16:creationId xmlns:a16="http://schemas.microsoft.com/office/drawing/2014/main" id="{0A4311C8-BCA0-460D-995D-CA94D3572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8" name="Rectangle 67">
                <a:extLst>
                  <a:ext uri="{FF2B5EF4-FFF2-40B4-BE49-F238E27FC236}">
                    <a16:creationId xmlns:a16="http://schemas.microsoft.com/office/drawing/2014/main" id="{81C2B3A7-BE75-46D4-B859-56D24025B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9" name="Rectangle 68">
                <a:extLst>
                  <a:ext uri="{FF2B5EF4-FFF2-40B4-BE49-F238E27FC236}">
                    <a16:creationId xmlns:a16="http://schemas.microsoft.com/office/drawing/2014/main" id="{75972725-3635-4B27-950D-73F30BD97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50" name="Rectangle 69">
                <a:extLst>
                  <a:ext uri="{FF2B5EF4-FFF2-40B4-BE49-F238E27FC236}">
                    <a16:creationId xmlns:a16="http://schemas.microsoft.com/office/drawing/2014/main" id="{2A09F094-D6F8-412D-B3FC-2DA8442CE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51" name="Rectangle 70">
                <a:extLst>
                  <a:ext uri="{FF2B5EF4-FFF2-40B4-BE49-F238E27FC236}">
                    <a16:creationId xmlns:a16="http://schemas.microsoft.com/office/drawing/2014/main" id="{4AE66BAD-2076-4212-A0B5-C218E3DF3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52" name="Rectangle 71">
                <a:extLst>
                  <a:ext uri="{FF2B5EF4-FFF2-40B4-BE49-F238E27FC236}">
                    <a16:creationId xmlns:a16="http://schemas.microsoft.com/office/drawing/2014/main" id="{DA6291DE-72CD-456D-BD9D-9767EE7FB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53" name="Rectangle 72">
                <a:extLst>
                  <a:ext uri="{FF2B5EF4-FFF2-40B4-BE49-F238E27FC236}">
                    <a16:creationId xmlns:a16="http://schemas.microsoft.com/office/drawing/2014/main" id="{F3C8CF26-C66A-45E4-9B22-F6699C00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54" name="Rectangle 73">
                <a:extLst>
                  <a:ext uri="{FF2B5EF4-FFF2-40B4-BE49-F238E27FC236}">
                    <a16:creationId xmlns:a16="http://schemas.microsoft.com/office/drawing/2014/main" id="{B15BED00-4916-466E-B8AC-1A8AE4EFD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55" name="Rectangle 74">
                <a:extLst>
                  <a:ext uri="{FF2B5EF4-FFF2-40B4-BE49-F238E27FC236}">
                    <a16:creationId xmlns:a16="http://schemas.microsoft.com/office/drawing/2014/main" id="{7F7E757F-09D8-4DDD-ACE8-C84EEE200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56" name="Freeform 79">
                <a:extLst>
                  <a:ext uri="{FF2B5EF4-FFF2-40B4-BE49-F238E27FC236}">
                    <a16:creationId xmlns:a16="http://schemas.microsoft.com/office/drawing/2014/main" id="{20D96BF2-DAC7-4466-AB83-9B3EEF87E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7" name="Rectangle 80">
                <a:extLst>
                  <a:ext uri="{FF2B5EF4-FFF2-40B4-BE49-F238E27FC236}">
                    <a16:creationId xmlns:a16="http://schemas.microsoft.com/office/drawing/2014/main" id="{B944B54B-4A67-4472-8918-3BB3D3FBF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58" name="Line 83">
                <a:extLst>
                  <a:ext uri="{FF2B5EF4-FFF2-40B4-BE49-F238E27FC236}">
                    <a16:creationId xmlns:a16="http://schemas.microsoft.com/office/drawing/2014/main" id="{E7C42E77-E2F3-4164-A6F7-CE86B8500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84">
                <a:extLst>
                  <a:ext uri="{FF2B5EF4-FFF2-40B4-BE49-F238E27FC236}">
                    <a16:creationId xmlns:a16="http://schemas.microsoft.com/office/drawing/2014/main" id="{AA8D42E4-FC44-4A97-80D5-E7A831FEF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Line 85">
                <a:extLst>
                  <a:ext uri="{FF2B5EF4-FFF2-40B4-BE49-F238E27FC236}">
                    <a16:creationId xmlns:a16="http://schemas.microsoft.com/office/drawing/2014/main" id="{C4A41BE2-96C2-4D1B-9C5D-042678CCF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1" name="Line 86">
                <a:extLst>
                  <a:ext uri="{FF2B5EF4-FFF2-40B4-BE49-F238E27FC236}">
                    <a16:creationId xmlns:a16="http://schemas.microsoft.com/office/drawing/2014/main" id="{07D1743F-1D2B-499B-BCD4-DD2FA6270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2" name="Line 87">
                <a:extLst>
                  <a:ext uri="{FF2B5EF4-FFF2-40B4-BE49-F238E27FC236}">
                    <a16:creationId xmlns:a16="http://schemas.microsoft.com/office/drawing/2014/main" id="{11E09CB0-AED9-4D78-AE4D-B2814AD6B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3" name="Rectangle 88">
                <a:extLst>
                  <a:ext uri="{FF2B5EF4-FFF2-40B4-BE49-F238E27FC236}">
                    <a16:creationId xmlns:a16="http://schemas.microsoft.com/office/drawing/2014/main" id="{B25FE60E-AB17-4A3B-A39F-8823E709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64" name="Rectangle 89">
                <a:extLst>
                  <a:ext uri="{FF2B5EF4-FFF2-40B4-BE49-F238E27FC236}">
                    <a16:creationId xmlns:a16="http://schemas.microsoft.com/office/drawing/2014/main" id="{6A97FEE3-97BC-4A69-879B-BAF905FA3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65" name="Rectangle 90">
                <a:extLst>
                  <a:ext uri="{FF2B5EF4-FFF2-40B4-BE49-F238E27FC236}">
                    <a16:creationId xmlns:a16="http://schemas.microsoft.com/office/drawing/2014/main" id="{76D3773E-F262-4416-99CE-DE16E182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66" name="Freeform 92">
                <a:extLst>
                  <a:ext uri="{FF2B5EF4-FFF2-40B4-BE49-F238E27FC236}">
                    <a16:creationId xmlns:a16="http://schemas.microsoft.com/office/drawing/2014/main" id="{39004509-45C7-4A7A-96AA-B039A5373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7" name="Line 93">
                <a:extLst>
                  <a:ext uri="{FF2B5EF4-FFF2-40B4-BE49-F238E27FC236}">
                    <a16:creationId xmlns:a16="http://schemas.microsoft.com/office/drawing/2014/main" id="{184772F9-9096-426C-916B-2A1EC42F5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8" name="Freeform 94">
                <a:extLst>
                  <a:ext uri="{FF2B5EF4-FFF2-40B4-BE49-F238E27FC236}">
                    <a16:creationId xmlns:a16="http://schemas.microsoft.com/office/drawing/2014/main" id="{F02BCBE7-51B1-4C9D-B70F-416A1A04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Line 95">
                <a:extLst>
                  <a:ext uri="{FF2B5EF4-FFF2-40B4-BE49-F238E27FC236}">
                    <a16:creationId xmlns:a16="http://schemas.microsoft.com/office/drawing/2014/main" id="{86F0F687-6945-4104-9648-E44A8EDC7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0" name="Line 96">
                <a:extLst>
                  <a:ext uri="{FF2B5EF4-FFF2-40B4-BE49-F238E27FC236}">
                    <a16:creationId xmlns:a16="http://schemas.microsoft.com/office/drawing/2014/main" id="{9BD4C590-05EE-4F67-8E16-903CCAB7B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97">
                <a:extLst>
                  <a:ext uri="{FF2B5EF4-FFF2-40B4-BE49-F238E27FC236}">
                    <a16:creationId xmlns:a16="http://schemas.microsoft.com/office/drawing/2014/main" id="{2F3E3338-47A1-4230-A938-E7106E5BC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98">
                <a:extLst>
                  <a:ext uri="{FF2B5EF4-FFF2-40B4-BE49-F238E27FC236}">
                    <a16:creationId xmlns:a16="http://schemas.microsoft.com/office/drawing/2014/main" id="{063CB376-C5D8-4339-A393-3BDECB23A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73" name="Group 289">
                <a:extLst>
                  <a:ext uri="{FF2B5EF4-FFF2-40B4-BE49-F238E27FC236}">
                    <a16:creationId xmlns:a16="http://schemas.microsoft.com/office/drawing/2014/main" id="{593FA96E-9782-4B87-B146-7B2FF8EF0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525" name="Line 100">
                  <a:extLst>
                    <a:ext uri="{FF2B5EF4-FFF2-40B4-BE49-F238E27FC236}">
                      <a16:creationId xmlns:a16="http://schemas.microsoft.com/office/drawing/2014/main" id="{A2302FAE-C656-4B4D-B113-A73BABA36A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6" name="Rectangle 101">
                  <a:extLst>
                    <a:ext uri="{FF2B5EF4-FFF2-40B4-BE49-F238E27FC236}">
                      <a16:creationId xmlns:a16="http://schemas.microsoft.com/office/drawing/2014/main" id="{C3DC804A-58B9-4D20-876E-5C07D9D60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7" name="Rectangle 102">
                  <a:extLst>
                    <a:ext uri="{FF2B5EF4-FFF2-40B4-BE49-F238E27FC236}">
                      <a16:creationId xmlns:a16="http://schemas.microsoft.com/office/drawing/2014/main" id="{77EE3A94-976B-445F-8F51-87A7F850B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8" name="Rectangle 103">
                  <a:extLst>
                    <a:ext uri="{FF2B5EF4-FFF2-40B4-BE49-F238E27FC236}">
                      <a16:creationId xmlns:a16="http://schemas.microsoft.com/office/drawing/2014/main" id="{51E53EC7-3F37-4599-921A-79EE96BBA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9" name="Rectangle 104">
                  <a:extLst>
                    <a:ext uri="{FF2B5EF4-FFF2-40B4-BE49-F238E27FC236}">
                      <a16:creationId xmlns:a16="http://schemas.microsoft.com/office/drawing/2014/main" id="{33AB426A-2CA5-4CED-B852-E474DD4CB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30" name="Rectangle 105">
                  <a:extLst>
                    <a:ext uri="{FF2B5EF4-FFF2-40B4-BE49-F238E27FC236}">
                      <a16:creationId xmlns:a16="http://schemas.microsoft.com/office/drawing/2014/main" id="{1FBFBE27-B69B-4D08-97DC-E33A4779E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1" name="Rectangle 106">
                  <a:extLst>
                    <a:ext uri="{FF2B5EF4-FFF2-40B4-BE49-F238E27FC236}">
                      <a16:creationId xmlns:a16="http://schemas.microsoft.com/office/drawing/2014/main" id="{B52F1832-8B46-4000-A9D8-406E8FDFE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2" name="Rectangle 107">
                  <a:extLst>
                    <a:ext uri="{FF2B5EF4-FFF2-40B4-BE49-F238E27FC236}">
                      <a16:creationId xmlns:a16="http://schemas.microsoft.com/office/drawing/2014/main" id="{E5304260-499A-4057-A66F-C1AB6B90C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74" name="Freeform 108">
                <a:extLst>
                  <a:ext uri="{FF2B5EF4-FFF2-40B4-BE49-F238E27FC236}">
                    <a16:creationId xmlns:a16="http://schemas.microsoft.com/office/drawing/2014/main" id="{671E87FE-9951-45FF-8B01-CEB0B8910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Freeform 109">
                <a:extLst>
                  <a:ext uri="{FF2B5EF4-FFF2-40B4-BE49-F238E27FC236}">
                    <a16:creationId xmlns:a16="http://schemas.microsoft.com/office/drawing/2014/main" id="{571E9CFF-AC11-4828-A3B2-8DA8DC17A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6" name="Freeform 110">
                <a:extLst>
                  <a:ext uri="{FF2B5EF4-FFF2-40B4-BE49-F238E27FC236}">
                    <a16:creationId xmlns:a16="http://schemas.microsoft.com/office/drawing/2014/main" id="{DD778E90-AC34-476A-8A16-90F55C1E2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7" name="Rectangle 111">
                <a:extLst>
                  <a:ext uri="{FF2B5EF4-FFF2-40B4-BE49-F238E27FC236}">
                    <a16:creationId xmlns:a16="http://schemas.microsoft.com/office/drawing/2014/main" id="{91E94ABA-8C78-43A2-8888-5D30FCD20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78" name="Line 113">
                <a:extLst>
                  <a:ext uri="{FF2B5EF4-FFF2-40B4-BE49-F238E27FC236}">
                    <a16:creationId xmlns:a16="http://schemas.microsoft.com/office/drawing/2014/main" id="{F1173AD5-B89C-41BD-9FF2-206EBEE9C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114">
                <a:extLst>
                  <a:ext uri="{FF2B5EF4-FFF2-40B4-BE49-F238E27FC236}">
                    <a16:creationId xmlns:a16="http://schemas.microsoft.com/office/drawing/2014/main" id="{CB5D7E38-31A8-4B93-8038-6D1AA3A40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Line 115">
                <a:extLst>
                  <a:ext uri="{FF2B5EF4-FFF2-40B4-BE49-F238E27FC236}">
                    <a16:creationId xmlns:a16="http://schemas.microsoft.com/office/drawing/2014/main" id="{9CB1CDB1-1476-4528-B84E-EE97A1A55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116">
                <a:extLst>
                  <a:ext uri="{FF2B5EF4-FFF2-40B4-BE49-F238E27FC236}">
                    <a16:creationId xmlns:a16="http://schemas.microsoft.com/office/drawing/2014/main" id="{2D758D83-086D-4666-92D8-FCBB6BBE3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117">
                <a:extLst>
                  <a:ext uri="{FF2B5EF4-FFF2-40B4-BE49-F238E27FC236}">
                    <a16:creationId xmlns:a16="http://schemas.microsoft.com/office/drawing/2014/main" id="{CBEB2DE4-6A5B-4E35-99BE-EB4F28D8E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118">
                <a:extLst>
                  <a:ext uri="{FF2B5EF4-FFF2-40B4-BE49-F238E27FC236}">
                    <a16:creationId xmlns:a16="http://schemas.microsoft.com/office/drawing/2014/main" id="{7C9E947C-010A-428B-98BB-64D9D1E8F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119">
                <a:extLst>
                  <a:ext uri="{FF2B5EF4-FFF2-40B4-BE49-F238E27FC236}">
                    <a16:creationId xmlns:a16="http://schemas.microsoft.com/office/drawing/2014/main" id="{D660B65F-C1B6-4360-9BD4-CC9F82A96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5" name="Line 120">
                <a:extLst>
                  <a:ext uri="{FF2B5EF4-FFF2-40B4-BE49-F238E27FC236}">
                    <a16:creationId xmlns:a16="http://schemas.microsoft.com/office/drawing/2014/main" id="{91261F27-5AF0-41CE-8970-CE376F1A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6" name="Freeform 121">
                <a:extLst>
                  <a:ext uri="{FF2B5EF4-FFF2-40B4-BE49-F238E27FC236}">
                    <a16:creationId xmlns:a16="http://schemas.microsoft.com/office/drawing/2014/main" id="{789D4432-4DD7-4D9B-85F3-7299CB56D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Rectangle 122">
                <a:extLst>
                  <a:ext uri="{FF2B5EF4-FFF2-40B4-BE49-F238E27FC236}">
                    <a16:creationId xmlns:a16="http://schemas.microsoft.com/office/drawing/2014/main" id="{C40D32DC-1385-4063-B528-C5602BD9B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88" name="Line 123">
                <a:extLst>
                  <a:ext uri="{FF2B5EF4-FFF2-40B4-BE49-F238E27FC236}">
                    <a16:creationId xmlns:a16="http://schemas.microsoft.com/office/drawing/2014/main" id="{9325DFBF-B54B-488E-8B44-DBD7C8523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Line 124">
                <a:extLst>
                  <a:ext uri="{FF2B5EF4-FFF2-40B4-BE49-F238E27FC236}">
                    <a16:creationId xmlns:a16="http://schemas.microsoft.com/office/drawing/2014/main" id="{0BE6C62A-035D-4E01-A0BA-01B822DA1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0" name="Line 125">
                <a:extLst>
                  <a:ext uri="{FF2B5EF4-FFF2-40B4-BE49-F238E27FC236}">
                    <a16:creationId xmlns:a16="http://schemas.microsoft.com/office/drawing/2014/main" id="{244766E4-86E9-43DF-83F4-F593F33CE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1" name="Line 126">
                <a:extLst>
                  <a:ext uri="{FF2B5EF4-FFF2-40B4-BE49-F238E27FC236}">
                    <a16:creationId xmlns:a16="http://schemas.microsoft.com/office/drawing/2014/main" id="{D8403424-9FA5-4AA3-B757-5A7A43166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Freeform 127">
                <a:extLst>
                  <a:ext uri="{FF2B5EF4-FFF2-40B4-BE49-F238E27FC236}">
                    <a16:creationId xmlns:a16="http://schemas.microsoft.com/office/drawing/2014/main" id="{7695ECE8-2ABD-47A8-94F2-92DC329FA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Freeform 128">
                <a:extLst>
                  <a:ext uri="{FF2B5EF4-FFF2-40B4-BE49-F238E27FC236}">
                    <a16:creationId xmlns:a16="http://schemas.microsoft.com/office/drawing/2014/main" id="{0789C6F2-BCC7-486B-B87E-8E490A00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Rectangle 129">
                <a:extLst>
                  <a:ext uri="{FF2B5EF4-FFF2-40B4-BE49-F238E27FC236}">
                    <a16:creationId xmlns:a16="http://schemas.microsoft.com/office/drawing/2014/main" id="{0C09C2AA-B4B3-4700-AB6C-6659CAC27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295" name="Freeform 130">
                <a:extLst>
                  <a:ext uri="{FF2B5EF4-FFF2-40B4-BE49-F238E27FC236}">
                    <a16:creationId xmlns:a16="http://schemas.microsoft.com/office/drawing/2014/main" id="{75589998-A012-4B24-B1E6-FC8CABEEC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Freeform 133">
                <a:extLst>
                  <a:ext uri="{FF2B5EF4-FFF2-40B4-BE49-F238E27FC236}">
                    <a16:creationId xmlns:a16="http://schemas.microsoft.com/office/drawing/2014/main" id="{51B678CC-9AEE-4497-90D5-BDA9326F6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34">
                <a:extLst>
                  <a:ext uri="{FF2B5EF4-FFF2-40B4-BE49-F238E27FC236}">
                    <a16:creationId xmlns:a16="http://schemas.microsoft.com/office/drawing/2014/main" id="{D84A9A2C-F2D3-464A-B32E-7496674DE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Rectangle 135">
                <a:extLst>
                  <a:ext uri="{FF2B5EF4-FFF2-40B4-BE49-F238E27FC236}">
                    <a16:creationId xmlns:a16="http://schemas.microsoft.com/office/drawing/2014/main" id="{C374BF4C-0F5D-4155-AB2F-7BCD5BC94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99" name="Rectangle 137">
                <a:extLst>
                  <a:ext uri="{FF2B5EF4-FFF2-40B4-BE49-F238E27FC236}">
                    <a16:creationId xmlns:a16="http://schemas.microsoft.com/office/drawing/2014/main" id="{0CB6C62C-4C42-40B1-A6DC-9BDD0DD43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00" name="Rectangle 138">
                <a:extLst>
                  <a:ext uri="{FF2B5EF4-FFF2-40B4-BE49-F238E27FC236}">
                    <a16:creationId xmlns:a16="http://schemas.microsoft.com/office/drawing/2014/main" id="{843EB254-0A2A-406A-8D94-F240EA5BE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01" name="Rectangle 139">
                <a:extLst>
                  <a:ext uri="{FF2B5EF4-FFF2-40B4-BE49-F238E27FC236}">
                    <a16:creationId xmlns:a16="http://schemas.microsoft.com/office/drawing/2014/main" id="{9F4F078B-6139-459E-BD6D-BCB065E97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02" name="Group 140">
                <a:extLst>
                  <a:ext uri="{FF2B5EF4-FFF2-40B4-BE49-F238E27FC236}">
                    <a16:creationId xmlns:a16="http://schemas.microsoft.com/office/drawing/2014/main" id="{B34A13BA-0CC2-420C-9A38-7A80087C7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523" name="Freeform 141">
                  <a:extLst>
                    <a:ext uri="{FF2B5EF4-FFF2-40B4-BE49-F238E27FC236}">
                      <a16:creationId xmlns:a16="http://schemas.microsoft.com/office/drawing/2014/main" id="{EB66C590-A862-4517-9278-9E8D99DE4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4" name="Rectangle 142">
                  <a:extLst>
                    <a:ext uri="{FF2B5EF4-FFF2-40B4-BE49-F238E27FC236}">
                      <a16:creationId xmlns:a16="http://schemas.microsoft.com/office/drawing/2014/main" id="{288AC670-D93A-4724-BD45-D722CA1AB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03" name="Line 143">
                <a:extLst>
                  <a:ext uri="{FF2B5EF4-FFF2-40B4-BE49-F238E27FC236}">
                    <a16:creationId xmlns:a16="http://schemas.microsoft.com/office/drawing/2014/main" id="{096CC016-0E70-4F05-AD76-C3D031826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44">
                <a:extLst>
                  <a:ext uri="{FF2B5EF4-FFF2-40B4-BE49-F238E27FC236}">
                    <a16:creationId xmlns:a16="http://schemas.microsoft.com/office/drawing/2014/main" id="{AA93C858-40D3-4C68-ABDE-673FCCF8F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Line 145">
                <a:extLst>
                  <a:ext uri="{FF2B5EF4-FFF2-40B4-BE49-F238E27FC236}">
                    <a16:creationId xmlns:a16="http://schemas.microsoft.com/office/drawing/2014/main" id="{F2A97DCF-7F71-4AD3-9147-4883F99B7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Line 146">
                <a:extLst>
                  <a:ext uri="{FF2B5EF4-FFF2-40B4-BE49-F238E27FC236}">
                    <a16:creationId xmlns:a16="http://schemas.microsoft.com/office/drawing/2014/main" id="{79D3B57D-F023-489D-830C-2AD619DD3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Line 147">
                <a:extLst>
                  <a:ext uri="{FF2B5EF4-FFF2-40B4-BE49-F238E27FC236}">
                    <a16:creationId xmlns:a16="http://schemas.microsoft.com/office/drawing/2014/main" id="{70BFF760-6BBE-4074-84FE-18AF08D41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8" name="Line 148">
                <a:extLst>
                  <a:ext uri="{FF2B5EF4-FFF2-40B4-BE49-F238E27FC236}">
                    <a16:creationId xmlns:a16="http://schemas.microsoft.com/office/drawing/2014/main" id="{7DBB54E7-9A0C-4DB0-ABF0-52197EC3B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7" name="Line 149">
                <a:extLst>
                  <a:ext uri="{FF2B5EF4-FFF2-40B4-BE49-F238E27FC236}">
                    <a16:creationId xmlns:a16="http://schemas.microsoft.com/office/drawing/2014/main" id="{867B5113-874F-4638-B64E-270B957FE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8" name="Line 150">
                <a:extLst>
                  <a:ext uri="{FF2B5EF4-FFF2-40B4-BE49-F238E27FC236}">
                    <a16:creationId xmlns:a16="http://schemas.microsoft.com/office/drawing/2014/main" id="{C4DC3359-E168-477E-B0B3-C140DADFF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499" name="Group 285">
                <a:extLst>
                  <a:ext uri="{FF2B5EF4-FFF2-40B4-BE49-F238E27FC236}">
                    <a16:creationId xmlns:a16="http://schemas.microsoft.com/office/drawing/2014/main" id="{78023917-10E4-4DC7-B3E5-634CDB451A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519" name="AutoShape 160">
                  <a:extLst>
                    <a:ext uri="{FF2B5EF4-FFF2-40B4-BE49-F238E27FC236}">
                      <a16:creationId xmlns:a16="http://schemas.microsoft.com/office/drawing/2014/main" id="{E51B4B88-1C02-446A-8F2F-2CDFE9BBC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0" name="Rectangle 157">
                  <a:extLst>
                    <a:ext uri="{FF2B5EF4-FFF2-40B4-BE49-F238E27FC236}">
                      <a16:creationId xmlns:a16="http://schemas.microsoft.com/office/drawing/2014/main" id="{BDC67E02-83BF-49DA-BDC5-9481DAFCB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21" name="Rectangle 158">
                  <a:extLst>
                    <a:ext uri="{FF2B5EF4-FFF2-40B4-BE49-F238E27FC236}">
                      <a16:creationId xmlns:a16="http://schemas.microsoft.com/office/drawing/2014/main" id="{6C6A7627-470B-4E67-A798-D3A3B1FF7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22" name="Rectangle 159">
                  <a:extLst>
                    <a:ext uri="{FF2B5EF4-FFF2-40B4-BE49-F238E27FC236}">
                      <a16:creationId xmlns:a16="http://schemas.microsoft.com/office/drawing/2014/main" id="{95C78E99-C24E-4B71-9E82-4E1220F6A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0" name="Line 161">
                <a:extLst>
                  <a:ext uri="{FF2B5EF4-FFF2-40B4-BE49-F238E27FC236}">
                    <a16:creationId xmlns:a16="http://schemas.microsoft.com/office/drawing/2014/main" id="{7B2F0BA2-FE5F-4ED8-9F36-91D23F62D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1" name="Line 162">
                <a:extLst>
                  <a:ext uri="{FF2B5EF4-FFF2-40B4-BE49-F238E27FC236}">
                    <a16:creationId xmlns:a16="http://schemas.microsoft.com/office/drawing/2014/main" id="{B70DCEED-3028-4231-A316-1FB336D57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502" name="Group 288">
                <a:extLst>
                  <a:ext uri="{FF2B5EF4-FFF2-40B4-BE49-F238E27FC236}">
                    <a16:creationId xmlns:a16="http://schemas.microsoft.com/office/drawing/2014/main" id="{5931F397-2CBF-47B0-B50A-37F39B35D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515" name="AutoShape 167">
                  <a:extLst>
                    <a:ext uri="{FF2B5EF4-FFF2-40B4-BE49-F238E27FC236}">
                      <a16:creationId xmlns:a16="http://schemas.microsoft.com/office/drawing/2014/main" id="{0808D38A-9B0A-4D9B-9E0F-FC6D765E6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6" name="Rectangle 164">
                  <a:extLst>
                    <a:ext uri="{FF2B5EF4-FFF2-40B4-BE49-F238E27FC236}">
                      <a16:creationId xmlns:a16="http://schemas.microsoft.com/office/drawing/2014/main" id="{A914CC32-746F-43AB-A209-2FF6CB757A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7" name="Rectangle 165">
                  <a:extLst>
                    <a:ext uri="{FF2B5EF4-FFF2-40B4-BE49-F238E27FC236}">
                      <a16:creationId xmlns:a16="http://schemas.microsoft.com/office/drawing/2014/main" id="{9FD3FC54-3EEE-414C-8AD7-107F3FC17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8" name="Rectangle 166">
                  <a:extLst>
                    <a:ext uri="{FF2B5EF4-FFF2-40B4-BE49-F238E27FC236}">
                      <a16:creationId xmlns:a16="http://schemas.microsoft.com/office/drawing/2014/main" id="{AD8C74BB-6042-40EA-8984-5E34DBC93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503" name="Group 284">
                <a:extLst>
                  <a:ext uri="{FF2B5EF4-FFF2-40B4-BE49-F238E27FC236}">
                    <a16:creationId xmlns:a16="http://schemas.microsoft.com/office/drawing/2014/main" id="{3C9173BC-780F-4450-9664-E22A3BF1F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511" name="AutoShape 172">
                  <a:extLst>
                    <a:ext uri="{FF2B5EF4-FFF2-40B4-BE49-F238E27FC236}">
                      <a16:creationId xmlns:a16="http://schemas.microsoft.com/office/drawing/2014/main" id="{A753EBCD-AF25-42EF-BCDE-3C4F5EE33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2" name="Rectangle 169">
                  <a:extLst>
                    <a:ext uri="{FF2B5EF4-FFF2-40B4-BE49-F238E27FC236}">
                      <a16:creationId xmlns:a16="http://schemas.microsoft.com/office/drawing/2014/main" id="{38D006E6-75FA-4A48-AA4F-A1A6F3E8CE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3" name="Rectangle 170">
                  <a:extLst>
                    <a:ext uri="{FF2B5EF4-FFF2-40B4-BE49-F238E27FC236}">
                      <a16:creationId xmlns:a16="http://schemas.microsoft.com/office/drawing/2014/main" id="{C80D6884-D21B-4E05-B46F-E4F2EA3DF7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4" name="Rectangle 171">
                  <a:extLst>
                    <a:ext uri="{FF2B5EF4-FFF2-40B4-BE49-F238E27FC236}">
                      <a16:creationId xmlns:a16="http://schemas.microsoft.com/office/drawing/2014/main" id="{C1338723-8BB4-4801-9CFA-D19948B4B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4" name="Rectangle 173">
                <a:extLst>
                  <a:ext uri="{FF2B5EF4-FFF2-40B4-BE49-F238E27FC236}">
                    <a16:creationId xmlns:a16="http://schemas.microsoft.com/office/drawing/2014/main" id="{280A7F2B-367A-4E11-B6B7-A4E4CC2B0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05" name="Line 176">
                <a:extLst>
                  <a:ext uri="{FF2B5EF4-FFF2-40B4-BE49-F238E27FC236}">
                    <a16:creationId xmlns:a16="http://schemas.microsoft.com/office/drawing/2014/main" id="{AD4DE95A-5BEC-433B-8BE3-A4183B156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6" name="Line 177">
                <a:extLst>
                  <a:ext uri="{FF2B5EF4-FFF2-40B4-BE49-F238E27FC236}">
                    <a16:creationId xmlns:a16="http://schemas.microsoft.com/office/drawing/2014/main" id="{822E408A-9D26-4621-B3EF-ECD5BF7D3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7" name="Line 178">
                <a:extLst>
                  <a:ext uri="{FF2B5EF4-FFF2-40B4-BE49-F238E27FC236}">
                    <a16:creationId xmlns:a16="http://schemas.microsoft.com/office/drawing/2014/main" id="{B73DB9A0-D5D7-4973-9740-B978F2668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8" name="Line 179">
                <a:extLst>
                  <a:ext uri="{FF2B5EF4-FFF2-40B4-BE49-F238E27FC236}">
                    <a16:creationId xmlns:a16="http://schemas.microsoft.com/office/drawing/2014/main" id="{92DEB905-937F-4E78-953B-20F224695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9" name="Line 252">
                <a:extLst>
                  <a:ext uri="{FF2B5EF4-FFF2-40B4-BE49-F238E27FC236}">
                    <a16:creationId xmlns:a16="http://schemas.microsoft.com/office/drawing/2014/main" id="{04DB97C4-5F1E-40BE-84AB-82EDB2EBF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0" name="Freeform 257">
                <a:extLst>
                  <a:ext uri="{FF2B5EF4-FFF2-40B4-BE49-F238E27FC236}">
                    <a16:creationId xmlns:a16="http://schemas.microsoft.com/office/drawing/2014/main" id="{A26EDD42-0506-4E96-AFFE-BDFF4D6C0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F0343E3-6990-4876-AF5B-62BDC5DF9D71}"/>
                </a:ext>
              </a:extLst>
            </p:cNvPr>
            <p:cNvCxnSpPr>
              <a:stCxn id="510" idx="0"/>
              <a:endCxn id="19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Line 34">
              <a:extLst>
                <a:ext uri="{FF2B5EF4-FFF2-40B4-BE49-F238E27FC236}">
                  <a16:creationId xmlns:a16="http://schemas.microsoft.com/office/drawing/2014/main" id="{A14E44EA-957B-4009-8672-9F519DDD9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7" name="Line 34">
              <a:extLst>
                <a:ext uri="{FF2B5EF4-FFF2-40B4-BE49-F238E27FC236}">
                  <a16:creationId xmlns:a16="http://schemas.microsoft.com/office/drawing/2014/main" id="{AE7B6A07-9E49-46D6-BB36-D3DB5C131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8" name="Line 34">
              <a:extLst>
                <a:ext uri="{FF2B5EF4-FFF2-40B4-BE49-F238E27FC236}">
                  <a16:creationId xmlns:a16="http://schemas.microsoft.com/office/drawing/2014/main" id="{F4E06CAC-2378-4F80-A31C-2DDD2296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391CCEC-4B2A-46DE-AF35-67F73EE961DE}"/>
                </a:ext>
              </a:extLst>
            </p:cNvPr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D175EEC-69EC-488E-8979-61139AB422A1}"/>
                </a:ext>
              </a:extLst>
            </p:cNvPr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[24-20]</a:t>
              </a:r>
              <a:endParaRPr lang="ru-RU" sz="6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D0DCEBD-028E-4F94-BF58-5C035F4A852E}"/>
                </a:ext>
              </a:extLst>
            </p:cNvPr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E28FB0D-1F56-4A2F-8006-250EDFCC6062}"/>
                </a:ext>
              </a:extLst>
            </p:cNvPr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9730E4B-B4B9-4E16-9CD9-172E002E718A}"/>
                </a:ext>
              </a:extLst>
            </p:cNvPr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Line 131">
              <a:extLst>
                <a:ext uri="{FF2B5EF4-FFF2-40B4-BE49-F238E27FC236}">
                  <a16:creationId xmlns:a16="http://schemas.microsoft.com/office/drawing/2014/main" id="{B6CF2450-462C-4228-AA73-68A2873FE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1CBB54-DA26-4323-82C1-D02701592C5C}"/>
                </a:ext>
              </a:extLst>
            </p:cNvPr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8F8D8B0-725E-4639-8FBE-E47CF7275122}"/>
                </a:ext>
              </a:extLst>
            </p:cNvPr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C6B2C2-60A4-46AA-9D26-4CC5E65763E5}"/>
                </a:ext>
              </a:extLst>
            </p:cNvPr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9" name="Группа 2"/>
          <p:cNvGrpSpPr/>
          <p:nvPr/>
        </p:nvGrpSpPr>
        <p:grpSpPr>
          <a:xfrm>
            <a:off x="4863601" y="3073903"/>
            <a:ext cx="360363" cy="2176621"/>
            <a:chOff x="4114800" y="2692400"/>
            <a:chExt cx="360363" cy="2176621"/>
          </a:xfrm>
        </p:grpSpPr>
        <p:sp>
          <p:nvSpPr>
            <p:cNvPr id="480" name="Rectangle 175"/>
            <p:cNvSpPr>
              <a:spLocks noChangeArrowheads="1"/>
            </p:cNvSpPr>
            <p:nvPr/>
          </p:nvSpPr>
          <p:spPr bwMode="auto">
            <a:xfrm>
              <a:off x="4176713" y="3505200"/>
              <a:ext cx="227626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x3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1" name="Rectangle 176"/>
            <p:cNvSpPr>
              <a:spLocks noChangeArrowheads="1"/>
            </p:cNvSpPr>
            <p:nvPr/>
          </p:nvSpPr>
          <p:spPr bwMode="auto">
            <a:xfrm>
              <a:off x="4176713" y="3810000"/>
              <a:ext cx="227626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x2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2" name="Rectangle 178"/>
            <p:cNvSpPr>
              <a:spLocks noChangeArrowheads="1"/>
            </p:cNvSpPr>
            <p:nvPr/>
          </p:nvSpPr>
          <p:spPr bwMode="auto">
            <a:xfrm>
              <a:off x="4203700" y="4622800"/>
              <a:ext cx="227626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20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3" name="Rectangle 179"/>
            <p:cNvSpPr>
              <a:spLocks noChangeArrowheads="1"/>
            </p:cNvSpPr>
            <p:nvPr/>
          </p:nvSpPr>
          <p:spPr bwMode="auto">
            <a:xfrm>
              <a:off x="4268788" y="2692400"/>
              <a:ext cx="112713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484" name="Rectangle 182"/>
            <p:cNvSpPr>
              <a:spLocks noChangeArrowheads="1"/>
            </p:cNvSpPr>
            <p:nvPr/>
          </p:nvSpPr>
          <p:spPr bwMode="auto">
            <a:xfrm>
              <a:off x="4114800" y="2971800"/>
              <a:ext cx="360363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beq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</p:grpSp>
      <p:grpSp>
        <p:nvGrpSpPr>
          <p:cNvPr id="485" name="Группа 5"/>
          <p:cNvGrpSpPr/>
          <p:nvPr/>
        </p:nvGrpSpPr>
        <p:grpSpPr>
          <a:xfrm>
            <a:off x="1830173" y="3560497"/>
            <a:ext cx="1719687" cy="834585"/>
            <a:chOff x="1061011" y="2717800"/>
            <a:chExt cx="1719687" cy="834585"/>
          </a:xfrm>
        </p:grpSpPr>
        <p:sp>
          <p:nvSpPr>
            <p:cNvPr id="486" name="Rectangle 180"/>
            <p:cNvSpPr>
              <a:spLocks noChangeArrowheads="1"/>
            </p:cNvSpPr>
            <p:nvPr/>
          </p:nvSpPr>
          <p:spPr bwMode="auto">
            <a:xfrm>
              <a:off x="2501900" y="2717800"/>
              <a:ext cx="113814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487" name="Rectangle 181"/>
            <p:cNvSpPr>
              <a:spLocks noChangeArrowheads="1"/>
            </p:cNvSpPr>
            <p:nvPr/>
          </p:nvSpPr>
          <p:spPr bwMode="auto">
            <a:xfrm>
              <a:off x="1061011" y="3216275"/>
              <a:ext cx="113814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488" name="Rectangle 183"/>
            <p:cNvSpPr>
              <a:spLocks noChangeArrowheads="1"/>
            </p:cNvSpPr>
            <p:nvPr/>
          </p:nvSpPr>
          <p:spPr bwMode="auto">
            <a:xfrm>
              <a:off x="2420335" y="3307910"/>
              <a:ext cx="360363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and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</p:grpSp>
      <p:grpSp>
        <p:nvGrpSpPr>
          <p:cNvPr id="489" name="Группа 4"/>
          <p:cNvGrpSpPr/>
          <p:nvPr/>
        </p:nvGrpSpPr>
        <p:grpSpPr>
          <a:xfrm>
            <a:off x="5069396" y="3887767"/>
            <a:ext cx="3117850" cy="2701085"/>
            <a:chOff x="4330700" y="3542553"/>
            <a:chExt cx="3117850" cy="2701085"/>
          </a:xfrm>
        </p:grpSpPr>
        <p:sp>
          <p:nvSpPr>
            <p:cNvPr id="490" name="Text Box 5"/>
            <p:cNvSpPr txBox="1">
              <a:spLocks noChangeArrowheads="1"/>
            </p:cNvSpPr>
            <p:nvPr/>
          </p:nvSpPr>
          <p:spPr bwMode="auto">
            <a:xfrm>
              <a:off x="4330700" y="5876925"/>
              <a:ext cx="3117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Calculate branch condition</a:t>
              </a:r>
            </a:p>
          </p:txBody>
        </p:sp>
        <p:sp>
          <p:nvSpPr>
            <p:cNvPr id="491" name="Rectangle 177"/>
            <p:cNvSpPr>
              <a:spLocks noChangeArrowheads="1"/>
            </p:cNvSpPr>
            <p:nvPr/>
          </p:nvSpPr>
          <p:spPr bwMode="auto">
            <a:xfrm>
              <a:off x="5230718" y="3542553"/>
              <a:ext cx="169863" cy="6096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-</a:t>
              </a:r>
              <a:endParaRPr lang="en-US" sz="1000" b="1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2" name="Line 184"/>
            <p:cNvSpPr>
              <a:spLocks noChangeShapeType="1"/>
            </p:cNvSpPr>
            <p:nvPr/>
          </p:nvSpPr>
          <p:spPr bwMode="auto">
            <a:xfrm flipH="1" flipV="1">
              <a:off x="5410200" y="4038600"/>
              <a:ext cx="457200" cy="1905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93" name="Группа 3"/>
          <p:cNvGrpSpPr/>
          <p:nvPr/>
        </p:nvGrpSpPr>
        <p:grpSpPr>
          <a:xfrm>
            <a:off x="4348329" y="2432840"/>
            <a:ext cx="2724150" cy="955912"/>
            <a:chOff x="3733800" y="2133600"/>
            <a:chExt cx="2724150" cy="955912"/>
          </a:xfrm>
        </p:grpSpPr>
        <p:sp>
          <p:nvSpPr>
            <p:cNvPr id="494" name="Text Box 185"/>
            <p:cNvSpPr txBox="1">
              <a:spLocks noChangeArrowheads="1"/>
            </p:cNvSpPr>
            <p:nvPr/>
          </p:nvSpPr>
          <p:spPr bwMode="auto">
            <a:xfrm>
              <a:off x="3733800" y="2133600"/>
              <a:ext cx="2724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Calculate branch target</a:t>
              </a:r>
            </a:p>
          </p:txBody>
        </p:sp>
        <p:sp>
          <p:nvSpPr>
            <p:cNvPr id="495" name="Line 186"/>
            <p:cNvSpPr>
              <a:spLocks noChangeShapeType="1"/>
            </p:cNvSpPr>
            <p:nvPr/>
          </p:nvSpPr>
          <p:spPr bwMode="auto">
            <a:xfrm>
              <a:off x="5029199" y="2514600"/>
              <a:ext cx="243933" cy="574912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394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7808817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a BEQ Instruction (2)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538316" y="960139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 x3, x2, 20; </a:t>
            </a:r>
            <a:endParaRPr lang="en-US" b="1" dirty="0">
              <a:solidFill>
                <a:srgbClr val="06192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Rectangle 4"/>
          <p:cNvSpPr>
            <a:spLocks noChangeArrowheads="1"/>
          </p:cNvSpPr>
          <p:nvPr/>
        </p:nvSpPr>
        <p:spPr bwMode="auto">
          <a:xfrm>
            <a:off x="9624753" y="862598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0 or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4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x3, x2, 20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8 and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12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sw</a:t>
            </a:r>
            <a:endParaRPr lang="en-US" sz="1600" b="1" dirty="0">
              <a:solidFill>
                <a:srgbClr val="061922"/>
              </a:solidFill>
              <a:latin typeface="Courier New" pitchFamily="49" charset="0"/>
              <a:cs typeface="Arial" charset="0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16 sub</a:t>
            </a:r>
          </a:p>
        </p:txBody>
      </p:sp>
      <p:sp>
        <p:nvSpPr>
          <p:cNvPr id="496" name="Прямоугольник 1"/>
          <p:cNvSpPr/>
          <p:nvPr/>
        </p:nvSpPr>
        <p:spPr>
          <a:xfrm>
            <a:off x="3018810" y="951209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if (x3 – x2 == 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then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PC + </a:t>
            </a:r>
            <a:r>
              <a:rPr lang="en-US" b="1" dirty="0" err="1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(20)*2;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else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PC + 4;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84B95F6-D5EF-4494-8A35-0087854343B4}"/>
              </a:ext>
            </a:extLst>
          </p:cNvPr>
          <p:cNvGrpSpPr/>
          <p:nvPr/>
        </p:nvGrpSpPr>
        <p:grpSpPr>
          <a:xfrm>
            <a:off x="1650569" y="2286752"/>
            <a:ext cx="7690222" cy="4005442"/>
            <a:chOff x="2104659" y="2202354"/>
            <a:chExt cx="7690222" cy="4005442"/>
          </a:xfrm>
        </p:grpSpPr>
        <p:grpSp>
          <p:nvGrpSpPr>
            <p:cNvPr id="194" name="Группа 243">
              <a:extLst>
                <a:ext uri="{FF2B5EF4-FFF2-40B4-BE49-F238E27FC236}">
                  <a16:creationId xmlns:a16="http://schemas.microsoft.com/office/drawing/2014/main" id="{A49D4947-5047-41F6-B16E-CE88185CA8DA}"/>
                </a:ext>
              </a:extLst>
            </p:cNvPr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208" name="Line 180">
                <a:extLst>
                  <a:ext uri="{FF2B5EF4-FFF2-40B4-BE49-F238E27FC236}">
                    <a16:creationId xmlns:a16="http://schemas.microsoft.com/office/drawing/2014/main" id="{1BF5201B-816B-4785-B88C-68517D79E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9" name="Rectangle 136">
                <a:extLst>
                  <a:ext uri="{FF2B5EF4-FFF2-40B4-BE49-F238E27FC236}">
                    <a16:creationId xmlns:a16="http://schemas.microsoft.com/office/drawing/2014/main" id="{96604BBA-9F6D-43A8-A3EB-6368119AA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0" name="Line 13">
                <a:extLst>
                  <a:ext uri="{FF2B5EF4-FFF2-40B4-BE49-F238E27FC236}">
                    <a16:creationId xmlns:a16="http://schemas.microsoft.com/office/drawing/2014/main" id="{609F948E-C316-45B7-B662-706F31EE6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1" name="Rectangle 15">
                <a:extLst>
                  <a:ext uri="{FF2B5EF4-FFF2-40B4-BE49-F238E27FC236}">
                    <a16:creationId xmlns:a16="http://schemas.microsoft.com/office/drawing/2014/main" id="{A78E2FB3-FF0B-4006-8CBF-05368BF85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2" name="Freeform 17">
                <a:extLst>
                  <a:ext uri="{FF2B5EF4-FFF2-40B4-BE49-F238E27FC236}">
                    <a16:creationId xmlns:a16="http://schemas.microsoft.com/office/drawing/2014/main" id="{2CF972D2-3696-436A-AD8A-9386D538D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3" name="Rectangle 18">
                <a:extLst>
                  <a:ext uri="{FF2B5EF4-FFF2-40B4-BE49-F238E27FC236}">
                    <a16:creationId xmlns:a16="http://schemas.microsoft.com/office/drawing/2014/main" id="{7103AC32-03B3-4812-B1D3-1D6A46A1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4" name="Freeform 21">
                <a:extLst>
                  <a:ext uri="{FF2B5EF4-FFF2-40B4-BE49-F238E27FC236}">
                    <a16:creationId xmlns:a16="http://schemas.microsoft.com/office/drawing/2014/main" id="{C9955D6A-965F-4B27-BF84-61C2D2F85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5" name="Freeform 22">
                <a:extLst>
                  <a:ext uri="{FF2B5EF4-FFF2-40B4-BE49-F238E27FC236}">
                    <a16:creationId xmlns:a16="http://schemas.microsoft.com/office/drawing/2014/main" id="{9C652032-FFB0-4F5B-A4C6-DEFE819F2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Line 24">
                <a:extLst>
                  <a:ext uri="{FF2B5EF4-FFF2-40B4-BE49-F238E27FC236}">
                    <a16:creationId xmlns:a16="http://schemas.microsoft.com/office/drawing/2014/main" id="{5257BBFA-3412-4205-A75B-87463FB4A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25">
                <a:extLst>
                  <a:ext uri="{FF2B5EF4-FFF2-40B4-BE49-F238E27FC236}">
                    <a16:creationId xmlns:a16="http://schemas.microsoft.com/office/drawing/2014/main" id="{574CBD23-B862-4230-A4E4-1E444F8E0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Line 26">
                <a:extLst>
                  <a:ext uri="{FF2B5EF4-FFF2-40B4-BE49-F238E27FC236}">
                    <a16:creationId xmlns:a16="http://schemas.microsoft.com/office/drawing/2014/main" id="{C591BA57-48F9-4A54-B2D5-F65254C92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9" name="Freeform 27">
                <a:extLst>
                  <a:ext uri="{FF2B5EF4-FFF2-40B4-BE49-F238E27FC236}">
                    <a16:creationId xmlns:a16="http://schemas.microsoft.com/office/drawing/2014/main" id="{C4E4918C-09B2-449A-8E64-C4F6E0E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Freeform 28">
                <a:extLst>
                  <a:ext uri="{FF2B5EF4-FFF2-40B4-BE49-F238E27FC236}">
                    <a16:creationId xmlns:a16="http://schemas.microsoft.com/office/drawing/2014/main" id="{949F0930-35B9-47E3-A7EF-5F432E85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1" name="Line 32">
                <a:extLst>
                  <a:ext uri="{FF2B5EF4-FFF2-40B4-BE49-F238E27FC236}">
                    <a16:creationId xmlns:a16="http://schemas.microsoft.com/office/drawing/2014/main" id="{82D2A6D5-E331-422B-8AE8-EA7E64964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33">
                <a:extLst>
                  <a:ext uri="{FF2B5EF4-FFF2-40B4-BE49-F238E27FC236}">
                    <a16:creationId xmlns:a16="http://schemas.microsoft.com/office/drawing/2014/main" id="{0C43A520-291F-43B3-9CAA-5BC9FC4D9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34">
                <a:extLst>
                  <a:ext uri="{FF2B5EF4-FFF2-40B4-BE49-F238E27FC236}">
                    <a16:creationId xmlns:a16="http://schemas.microsoft.com/office/drawing/2014/main" id="{C55A7CE1-1E45-4057-8022-EED3A2FFE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36">
                <a:extLst>
                  <a:ext uri="{FF2B5EF4-FFF2-40B4-BE49-F238E27FC236}">
                    <a16:creationId xmlns:a16="http://schemas.microsoft.com/office/drawing/2014/main" id="{517D2BF1-AD38-457D-B1D5-6119312CD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Freeform 37">
                <a:extLst>
                  <a:ext uri="{FF2B5EF4-FFF2-40B4-BE49-F238E27FC236}">
                    <a16:creationId xmlns:a16="http://schemas.microsoft.com/office/drawing/2014/main" id="{786C602A-811C-437E-A47C-A17E7608E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Line 38">
                <a:extLst>
                  <a:ext uri="{FF2B5EF4-FFF2-40B4-BE49-F238E27FC236}">
                    <a16:creationId xmlns:a16="http://schemas.microsoft.com/office/drawing/2014/main" id="{40BC00A0-729E-4295-B1AD-7CC43EED9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39">
                <a:extLst>
                  <a:ext uri="{FF2B5EF4-FFF2-40B4-BE49-F238E27FC236}">
                    <a16:creationId xmlns:a16="http://schemas.microsoft.com/office/drawing/2014/main" id="{BE374ABA-CD83-441C-B44B-ED12F9F37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8" name="Freeform 40">
                <a:extLst>
                  <a:ext uri="{FF2B5EF4-FFF2-40B4-BE49-F238E27FC236}">
                    <a16:creationId xmlns:a16="http://schemas.microsoft.com/office/drawing/2014/main" id="{97F2EF24-77C5-40BE-884C-E7B83CF9E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9" name="Line 43">
                <a:extLst>
                  <a:ext uri="{FF2B5EF4-FFF2-40B4-BE49-F238E27FC236}">
                    <a16:creationId xmlns:a16="http://schemas.microsoft.com/office/drawing/2014/main" id="{20A71778-607C-4E8A-8407-2B184268A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Freeform 44">
                <a:extLst>
                  <a:ext uri="{FF2B5EF4-FFF2-40B4-BE49-F238E27FC236}">
                    <a16:creationId xmlns:a16="http://schemas.microsoft.com/office/drawing/2014/main" id="{0FA08E3E-19B9-464C-85DF-2EEACCB4C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45">
                <a:extLst>
                  <a:ext uri="{FF2B5EF4-FFF2-40B4-BE49-F238E27FC236}">
                    <a16:creationId xmlns:a16="http://schemas.microsoft.com/office/drawing/2014/main" id="{7C27F222-7AED-49A8-B253-AC3EFDAA8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Freeform 46">
                <a:extLst>
                  <a:ext uri="{FF2B5EF4-FFF2-40B4-BE49-F238E27FC236}">
                    <a16:creationId xmlns:a16="http://schemas.microsoft.com/office/drawing/2014/main" id="{FC356446-2B1B-4AE8-BBA5-F961E9D2B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3" name="Freeform 47">
                <a:extLst>
                  <a:ext uri="{FF2B5EF4-FFF2-40B4-BE49-F238E27FC236}">
                    <a16:creationId xmlns:a16="http://schemas.microsoft.com/office/drawing/2014/main" id="{AD1002D4-E284-45C0-9597-5F37DC1BC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Freeform 48">
                <a:extLst>
                  <a:ext uri="{FF2B5EF4-FFF2-40B4-BE49-F238E27FC236}">
                    <a16:creationId xmlns:a16="http://schemas.microsoft.com/office/drawing/2014/main" id="{1D29CF1A-6534-4B3E-806D-6D3C5C6B1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Rectangle 49">
                <a:extLst>
                  <a:ext uri="{FF2B5EF4-FFF2-40B4-BE49-F238E27FC236}">
                    <a16:creationId xmlns:a16="http://schemas.microsoft.com/office/drawing/2014/main" id="{03BBAB34-6321-4241-937F-0F7A4B8F4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36" name="Rectangle 50">
                <a:extLst>
                  <a:ext uri="{FF2B5EF4-FFF2-40B4-BE49-F238E27FC236}">
                    <a16:creationId xmlns:a16="http://schemas.microsoft.com/office/drawing/2014/main" id="{AC4E3940-58F5-4458-A2D0-B21C089B0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7" name="Rectangle 52">
                <a:extLst>
                  <a:ext uri="{FF2B5EF4-FFF2-40B4-BE49-F238E27FC236}">
                    <a16:creationId xmlns:a16="http://schemas.microsoft.com/office/drawing/2014/main" id="{B8570F4D-8212-45ED-9652-3845B5A2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8" name="Rectangle 53">
                <a:extLst>
                  <a:ext uri="{FF2B5EF4-FFF2-40B4-BE49-F238E27FC236}">
                    <a16:creationId xmlns:a16="http://schemas.microsoft.com/office/drawing/2014/main" id="{187D83A5-EB1B-4B5E-9206-96361974D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39" name="Rectangle 54">
                <a:extLst>
                  <a:ext uri="{FF2B5EF4-FFF2-40B4-BE49-F238E27FC236}">
                    <a16:creationId xmlns:a16="http://schemas.microsoft.com/office/drawing/2014/main" id="{E0BD4624-143A-461E-B4F4-7B37C9474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40" name="Line 55">
                <a:extLst>
                  <a:ext uri="{FF2B5EF4-FFF2-40B4-BE49-F238E27FC236}">
                    <a16:creationId xmlns:a16="http://schemas.microsoft.com/office/drawing/2014/main" id="{D35BEB36-0C72-41E0-9DCA-615891FB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Line 56">
                <a:extLst>
                  <a:ext uri="{FF2B5EF4-FFF2-40B4-BE49-F238E27FC236}">
                    <a16:creationId xmlns:a16="http://schemas.microsoft.com/office/drawing/2014/main" id="{8EA36766-D6DD-4577-B8F8-24667B7D4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Line 57">
                <a:extLst>
                  <a:ext uri="{FF2B5EF4-FFF2-40B4-BE49-F238E27FC236}">
                    <a16:creationId xmlns:a16="http://schemas.microsoft.com/office/drawing/2014/main" id="{E36432DF-818D-40D8-89F9-61037A64F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Line 58">
                <a:extLst>
                  <a:ext uri="{FF2B5EF4-FFF2-40B4-BE49-F238E27FC236}">
                    <a16:creationId xmlns:a16="http://schemas.microsoft.com/office/drawing/2014/main" id="{638C1571-573A-4B7E-82A4-C35021535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Line 59">
                <a:extLst>
                  <a:ext uri="{FF2B5EF4-FFF2-40B4-BE49-F238E27FC236}">
                    <a16:creationId xmlns:a16="http://schemas.microsoft.com/office/drawing/2014/main" id="{3373D82D-B57D-4131-BE7F-6C5D7F835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62">
                <a:extLst>
                  <a:ext uri="{FF2B5EF4-FFF2-40B4-BE49-F238E27FC236}">
                    <a16:creationId xmlns:a16="http://schemas.microsoft.com/office/drawing/2014/main" id="{F8EFE947-DE89-4C90-8283-95FC59F0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6" name="Line 65">
                <a:extLst>
                  <a:ext uri="{FF2B5EF4-FFF2-40B4-BE49-F238E27FC236}">
                    <a16:creationId xmlns:a16="http://schemas.microsoft.com/office/drawing/2014/main" id="{892E8D7D-B33E-454C-9206-D12CD44F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7" name="Line 66">
                <a:extLst>
                  <a:ext uri="{FF2B5EF4-FFF2-40B4-BE49-F238E27FC236}">
                    <a16:creationId xmlns:a16="http://schemas.microsoft.com/office/drawing/2014/main" id="{0A4311C8-BCA0-460D-995D-CA94D3572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8" name="Rectangle 67">
                <a:extLst>
                  <a:ext uri="{FF2B5EF4-FFF2-40B4-BE49-F238E27FC236}">
                    <a16:creationId xmlns:a16="http://schemas.microsoft.com/office/drawing/2014/main" id="{81C2B3A7-BE75-46D4-B859-56D24025B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9" name="Rectangle 68">
                <a:extLst>
                  <a:ext uri="{FF2B5EF4-FFF2-40B4-BE49-F238E27FC236}">
                    <a16:creationId xmlns:a16="http://schemas.microsoft.com/office/drawing/2014/main" id="{75972725-3635-4B27-950D-73F30BD97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50" name="Rectangle 69">
                <a:extLst>
                  <a:ext uri="{FF2B5EF4-FFF2-40B4-BE49-F238E27FC236}">
                    <a16:creationId xmlns:a16="http://schemas.microsoft.com/office/drawing/2014/main" id="{2A09F094-D6F8-412D-B3FC-2DA8442CE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51" name="Rectangle 70">
                <a:extLst>
                  <a:ext uri="{FF2B5EF4-FFF2-40B4-BE49-F238E27FC236}">
                    <a16:creationId xmlns:a16="http://schemas.microsoft.com/office/drawing/2014/main" id="{4AE66BAD-2076-4212-A0B5-C218E3DF3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52" name="Rectangle 71">
                <a:extLst>
                  <a:ext uri="{FF2B5EF4-FFF2-40B4-BE49-F238E27FC236}">
                    <a16:creationId xmlns:a16="http://schemas.microsoft.com/office/drawing/2014/main" id="{DA6291DE-72CD-456D-BD9D-9767EE7FB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53" name="Rectangle 72">
                <a:extLst>
                  <a:ext uri="{FF2B5EF4-FFF2-40B4-BE49-F238E27FC236}">
                    <a16:creationId xmlns:a16="http://schemas.microsoft.com/office/drawing/2014/main" id="{F3C8CF26-C66A-45E4-9B22-F6699C00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54" name="Rectangle 73">
                <a:extLst>
                  <a:ext uri="{FF2B5EF4-FFF2-40B4-BE49-F238E27FC236}">
                    <a16:creationId xmlns:a16="http://schemas.microsoft.com/office/drawing/2014/main" id="{B15BED00-4916-466E-B8AC-1A8AE4EFD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55" name="Rectangle 74">
                <a:extLst>
                  <a:ext uri="{FF2B5EF4-FFF2-40B4-BE49-F238E27FC236}">
                    <a16:creationId xmlns:a16="http://schemas.microsoft.com/office/drawing/2014/main" id="{7F7E757F-09D8-4DDD-ACE8-C84EEE200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56" name="Freeform 79">
                <a:extLst>
                  <a:ext uri="{FF2B5EF4-FFF2-40B4-BE49-F238E27FC236}">
                    <a16:creationId xmlns:a16="http://schemas.microsoft.com/office/drawing/2014/main" id="{20D96BF2-DAC7-4466-AB83-9B3EEF87E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7" name="Rectangle 80">
                <a:extLst>
                  <a:ext uri="{FF2B5EF4-FFF2-40B4-BE49-F238E27FC236}">
                    <a16:creationId xmlns:a16="http://schemas.microsoft.com/office/drawing/2014/main" id="{B944B54B-4A67-4472-8918-3BB3D3FBF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58" name="Line 83">
                <a:extLst>
                  <a:ext uri="{FF2B5EF4-FFF2-40B4-BE49-F238E27FC236}">
                    <a16:creationId xmlns:a16="http://schemas.microsoft.com/office/drawing/2014/main" id="{E7C42E77-E2F3-4164-A6F7-CE86B8500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84">
                <a:extLst>
                  <a:ext uri="{FF2B5EF4-FFF2-40B4-BE49-F238E27FC236}">
                    <a16:creationId xmlns:a16="http://schemas.microsoft.com/office/drawing/2014/main" id="{AA8D42E4-FC44-4A97-80D5-E7A831FEF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Line 85">
                <a:extLst>
                  <a:ext uri="{FF2B5EF4-FFF2-40B4-BE49-F238E27FC236}">
                    <a16:creationId xmlns:a16="http://schemas.microsoft.com/office/drawing/2014/main" id="{C4A41BE2-96C2-4D1B-9C5D-042678CCF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1" name="Line 86">
                <a:extLst>
                  <a:ext uri="{FF2B5EF4-FFF2-40B4-BE49-F238E27FC236}">
                    <a16:creationId xmlns:a16="http://schemas.microsoft.com/office/drawing/2014/main" id="{07D1743F-1D2B-499B-BCD4-DD2FA6270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2" name="Line 87">
                <a:extLst>
                  <a:ext uri="{FF2B5EF4-FFF2-40B4-BE49-F238E27FC236}">
                    <a16:creationId xmlns:a16="http://schemas.microsoft.com/office/drawing/2014/main" id="{11E09CB0-AED9-4D78-AE4D-B2814AD6B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3" name="Rectangle 88">
                <a:extLst>
                  <a:ext uri="{FF2B5EF4-FFF2-40B4-BE49-F238E27FC236}">
                    <a16:creationId xmlns:a16="http://schemas.microsoft.com/office/drawing/2014/main" id="{B25FE60E-AB17-4A3B-A39F-8823E709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64" name="Rectangle 89">
                <a:extLst>
                  <a:ext uri="{FF2B5EF4-FFF2-40B4-BE49-F238E27FC236}">
                    <a16:creationId xmlns:a16="http://schemas.microsoft.com/office/drawing/2014/main" id="{6A97FEE3-97BC-4A69-879B-BAF905FA3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65" name="Rectangle 90">
                <a:extLst>
                  <a:ext uri="{FF2B5EF4-FFF2-40B4-BE49-F238E27FC236}">
                    <a16:creationId xmlns:a16="http://schemas.microsoft.com/office/drawing/2014/main" id="{76D3773E-F262-4416-99CE-DE16E182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66" name="Freeform 92">
                <a:extLst>
                  <a:ext uri="{FF2B5EF4-FFF2-40B4-BE49-F238E27FC236}">
                    <a16:creationId xmlns:a16="http://schemas.microsoft.com/office/drawing/2014/main" id="{39004509-45C7-4A7A-96AA-B039A5373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7" name="Line 93">
                <a:extLst>
                  <a:ext uri="{FF2B5EF4-FFF2-40B4-BE49-F238E27FC236}">
                    <a16:creationId xmlns:a16="http://schemas.microsoft.com/office/drawing/2014/main" id="{184772F9-9096-426C-916B-2A1EC42F5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8" name="Freeform 94">
                <a:extLst>
                  <a:ext uri="{FF2B5EF4-FFF2-40B4-BE49-F238E27FC236}">
                    <a16:creationId xmlns:a16="http://schemas.microsoft.com/office/drawing/2014/main" id="{F02BCBE7-51B1-4C9D-B70F-416A1A04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Line 95">
                <a:extLst>
                  <a:ext uri="{FF2B5EF4-FFF2-40B4-BE49-F238E27FC236}">
                    <a16:creationId xmlns:a16="http://schemas.microsoft.com/office/drawing/2014/main" id="{86F0F687-6945-4104-9648-E44A8EDC7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0" name="Line 96">
                <a:extLst>
                  <a:ext uri="{FF2B5EF4-FFF2-40B4-BE49-F238E27FC236}">
                    <a16:creationId xmlns:a16="http://schemas.microsoft.com/office/drawing/2014/main" id="{9BD4C590-05EE-4F67-8E16-903CCAB7B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97">
                <a:extLst>
                  <a:ext uri="{FF2B5EF4-FFF2-40B4-BE49-F238E27FC236}">
                    <a16:creationId xmlns:a16="http://schemas.microsoft.com/office/drawing/2014/main" id="{2F3E3338-47A1-4230-A938-E7106E5BC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98">
                <a:extLst>
                  <a:ext uri="{FF2B5EF4-FFF2-40B4-BE49-F238E27FC236}">
                    <a16:creationId xmlns:a16="http://schemas.microsoft.com/office/drawing/2014/main" id="{063CB376-C5D8-4339-A393-3BDECB23A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73" name="Group 289">
                <a:extLst>
                  <a:ext uri="{FF2B5EF4-FFF2-40B4-BE49-F238E27FC236}">
                    <a16:creationId xmlns:a16="http://schemas.microsoft.com/office/drawing/2014/main" id="{593FA96E-9782-4B87-B146-7B2FF8EF0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525" name="Line 100">
                  <a:extLst>
                    <a:ext uri="{FF2B5EF4-FFF2-40B4-BE49-F238E27FC236}">
                      <a16:creationId xmlns:a16="http://schemas.microsoft.com/office/drawing/2014/main" id="{A2302FAE-C656-4B4D-B113-A73BABA36A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6" name="Rectangle 101">
                  <a:extLst>
                    <a:ext uri="{FF2B5EF4-FFF2-40B4-BE49-F238E27FC236}">
                      <a16:creationId xmlns:a16="http://schemas.microsoft.com/office/drawing/2014/main" id="{C3DC804A-58B9-4D20-876E-5C07D9D60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7" name="Rectangle 102">
                  <a:extLst>
                    <a:ext uri="{FF2B5EF4-FFF2-40B4-BE49-F238E27FC236}">
                      <a16:creationId xmlns:a16="http://schemas.microsoft.com/office/drawing/2014/main" id="{77EE3A94-976B-445F-8F51-87A7F850B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8" name="Rectangle 103">
                  <a:extLst>
                    <a:ext uri="{FF2B5EF4-FFF2-40B4-BE49-F238E27FC236}">
                      <a16:creationId xmlns:a16="http://schemas.microsoft.com/office/drawing/2014/main" id="{51E53EC7-3F37-4599-921A-79EE96BBA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9" name="Rectangle 104">
                  <a:extLst>
                    <a:ext uri="{FF2B5EF4-FFF2-40B4-BE49-F238E27FC236}">
                      <a16:creationId xmlns:a16="http://schemas.microsoft.com/office/drawing/2014/main" id="{33AB426A-2CA5-4CED-B852-E474DD4CB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30" name="Rectangle 105">
                  <a:extLst>
                    <a:ext uri="{FF2B5EF4-FFF2-40B4-BE49-F238E27FC236}">
                      <a16:creationId xmlns:a16="http://schemas.microsoft.com/office/drawing/2014/main" id="{1FBFBE27-B69B-4D08-97DC-E33A4779E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1" name="Rectangle 106">
                  <a:extLst>
                    <a:ext uri="{FF2B5EF4-FFF2-40B4-BE49-F238E27FC236}">
                      <a16:creationId xmlns:a16="http://schemas.microsoft.com/office/drawing/2014/main" id="{B52F1832-8B46-4000-A9D8-406E8FDFE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2" name="Rectangle 107">
                  <a:extLst>
                    <a:ext uri="{FF2B5EF4-FFF2-40B4-BE49-F238E27FC236}">
                      <a16:creationId xmlns:a16="http://schemas.microsoft.com/office/drawing/2014/main" id="{E5304260-499A-4057-A66F-C1AB6B90C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74" name="Freeform 108">
                <a:extLst>
                  <a:ext uri="{FF2B5EF4-FFF2-40B4-BE49-F238E27FC236}">
                    <a16:creationId xmlns:a16="http://schemas.microsoft.com/office/drawing/2014/main" id="{671E87FE-9951-45FF-8B01-CEB0B8910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Freeform 109">
                <a:extLst>
                  <a:ext uri="{FF2B5EF4-FFF2-40B4-BE49-F238E27FC236}">
                    <a16:creationId xmlns:a16="http://schemas.microsoft.com/office/drawing/2014/main" id="{571E9CFF-AC11-4828-A3B2-8DA8DC17A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6" name="Freeform 110">
                <a:extLst>
                  <a:ext uri="{FF2B5EF4-FFF2-40B4-BE49-F238E27FC236}">
                    <a16:creationId xmlns:a16="http://schemas.microsoft.com/office/drawing/2014/main" id="{DD778E90-AC34-476A-8A16-90F55C1E2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7" name="Rectangle 111">
                <a:extLst>
                  <a:ext uri="{FF2B5EF4-FFF2-40B4-BE49-F238E27FC236}">
                    <a16:creationId xmlns:a16="http://schemas.microsoft.com/office/drawing/2014/main" id="{91E94ABA-8C78-43A2-8888-5D30FCD20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78" name="Line 113">
                <a:extLst>
                  <a:ext uri="{FF2B5EF4-FFF2-40B4-BE49-F238E27FC236}">
                    <a16:creationId xmlns:a16="http://schemas.microsoft.com/office/drawing/2014/main" id="{F1173AD5-B89C-41BD-9FF2-206EBEE9C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114">
                <a:extLst>
                  <a:ext uri="{FF2B5EF4-FFF2-40B4-BE49-F238E27FC236}">
                    <a16:creationId xmlns:a16="http://schemas.microsoft.com/office/drawing/2014/main" id="{CB5D7E38-31A8-4B93-8038-6D1AA3A40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Line 115">
                <a:extLst>
                  <a:ext uri="{FF2B5EF4-FFF2-40B4-BE49-F238E27FC236}">
                    <a16:creationId xmlns:a16="http://schemas.microsoft.com/office/drawing/2014/main" id="{9CB1CDB1-1476-4528-B84E-EE97A1A55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116">
                <a:extLst>
                  <a:ext uri="{FF2B5EF4-FFF2-40B4-BE49-F238E27FC236}">
                    <a16:creationId xmlns:a16="http://schemas.microsoft.com/office/drawing/2014/main" id="{2D758D83-086D-4666-92D8-FCBB6BBE3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117">
                <a:extLst>
                  <a:ext uri="{FF2B5EF4-FFF2-40B4-BE49-F238E27FC236}">
                    <a16:creationId xmlns:a16="http://schemas.microsoft.com/office/drawing/2014/main" id="{CBEB2DE4-6A5B-4E35-99BE-EB4F28D8E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118">
                <a:extLst>
                  <a:ext uri="{FF2B5EF4-FFF2-40B4-BE49-F238E27FC236}">
                    <a16:creationId xmlns:a16="http://schemas.microsoft.com/office/drawing/2014/main" id="{7C9E947C-010A-428B-98BB-64D9D1E8F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119">
                <a:extLst>
                  <a:ext uri="{FF2B5EF4-FFF2-40B4-BE49-F238E27FC236}">
                    <a16:creationId xmlns:a16="http://schemas.microsoft.com/office/drawing/2014/main" id="{D660B65F-C1B6-4360-9BD4-CC9F82A96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5" name="Line 120">
                <a:extLst>
                  <a:ext uri="{FF2B5EF4-FFF2-40B4-BE49-F238E27FC236}">
                    <a16:creationId xmlns:a16="http://schemas.microsoft.com/office/drawing/2014/main" id="{91261F27-5AF0-41CE-8970-CE376F1A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6" name="Freeform 121">
                <a:extLst>
                  <a:ext uri="{FF2B5EF4-FFF2-40B4-BE49-F238E27FC236}">
                    <a16:creationId xmlns:a16="http://schemas.microsoft.com/office/drawing/2014/main" id="{789D4432-4DD7-4D9B-85F3-7299CB56D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Rectangle 122">
                <a:extLst>
                  <a:ext uri="{FF2B5EF4-FFF2-40B4-BE49-F238E27FC236}">
                    <a16:creationId xmlns:a16="http://schemas.microsoft.com/office/drawing/2014/main" id="{C40D32DC-1385-4063-B528-C5602BD9B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88" name="Line 123">
                <a:extLst>
                  <a:ext uri="{FF2B5EF4-FFF2-40B4-BE49-F238E27FC236}">
                    <a16:creationId xmlns:a16="http://schemas.microsoft.com/office/drawing/2014/main" id="{9325DFBF-B54B-488E-8B44-DBD7C8523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Line 124">
                <a:extLst>
                  <a:ext uri="{FF2B5EF4-FFF2-40B4-BE49-F238E27FC236}">
                    <a16:creationId xmlns:a16="http://schemas.microsoft.com/office/drawing/2014/main" id="{0BE6C62A-035D-4E01-A0BA-01B822DA1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0" name="Line 125">
                <a:extLst>
                  <a:ext uri="{FF2B5EF4-FFF2-40B4-BE49-F238E27FC236}">
                    <a16:creationId xmlns:a16="http://schemas.microsoft.com/office/drawing/2014/main" id="{244766E4-86E9-43DF-83F4-F593F33CE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1" name="Line 126">
                <a:extLst>
                  <a:ext uri="{FF2B5EF4-FFF2-40B4-BE49-F238E27FC236}">
                    <a16:creationId xmlns:a16="http://schemas.microsoft.com/office/drawing/2014/main" id="{D8403424-9FA5-4AA3-B757-5A7A43166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Freeform 127">
                <a:extLst>
                  <a:ext uri="{FF2B5EF4-FFF2-40B4-BE49-F238E27FC236}">
                    <a16:creationId xmlns:a16="http://schemas.microsoft.com/office/drawing/2014/main" id="{7695ECE8-2ABD-47A8-94F2-92DC329FA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Freeform 128">
                <a:extLst>
                  <a:ext uri="{FF2B5EF4-FFF2-40B4-BE49-F238E27FC236}">
                    <a16:creationId xmlns:a16="http://schemas.microsoft.com/office/drawing/2014/main" id="{0789C6F2-BCC7-486B-B87E-8E490A00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Rectangle 129">
                <a:extLst>
                  <a:ext uri="{FF2B5EF4-FFF2-40B4-BE49-F238E27FC236}">
                    <a16:creationId xmlns:a16="http://schemas.microsoft.com/office/drawing/2014/main" id="{0C09C2AA-B4B3-4700-AB6C-6659CAC27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295" name="Freeform 130">
                <a:extLst>
                  <a:ext uri="{FF2B5EF4-FFF2-40B4-BE49-F238E27FC236}">
                    <a16:creationId xmlns:a16="http://schemas.microsoft.com/office/drawing/2014/main" id="{75589998-A012-4B24-B1E6-FC8CABEEC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Freeform 133">
                <a:extLst>
                  <a:ext uri="{FF2B5EF4-FFF2-40B4-BE49-F238E27FC236}">
                    <a16:creationId xmlns:a16="http://schemas.microsoft.com/office/drawing/2014/main" id="{51B678CC-9AEE-4497-90D5-BDA9326F6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34">
                <a:extLst>
                  <a:ext uri="{FF2B5EF4-FFF2-40B4-BE49-F238E27FC236}">
                    <a16:creationId xmlns:a16="http://schemas.microsoft.com/office/drawing/2014/main" id="{D84A9A2C-F2D3-464A-B32E-7496674DE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Rectangle 135">
                <a:extLst>
                  <a:ext uri="{FF2B5EF4-FFF2-40B4-BE49-F238E27FC236}">
                    <a16:creationId xmlns:a16="http://schemas.microsoft.com/office/drawing/2014/main" id="{C374BF4C-0F5D-4155-AB2F-7BCD5BC94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99" name="Rectangle 137">
                <a:extLst>
                  <a:ext uri="{FF2B5EF4-FFF2-40B4-BE49-F238E27FC236}">
                    <a16:creationId xmlns:a16="http://schemas.microsoft.com/office/drawing/2014/main" id="{0CB6C62C-4C42-40B1-A6DC-9BDD0DD43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00" name="Rectangle 138">
                <a:extLst>
                  <a:ext uri="{FF2B5EF4-FFF2-40B4-BE49-F238E27FC236}">
                    <a16:creationId xmlns:a16="http://schemas.microsoft.com/office/drawing/2014/main" id="{843EB254-0A2A-406A-8D94-F240EA5BE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01" name="Rectangle 139">
                <a:extLst>
                  <a:ext uri="{FF2B5EF4-FFF2-40B4-BE49-F238E27FC236}">
                    <a16:creationId xmlns:a16="http://schemas.microsoft.com/office/drawing/2014/main" id="{9F4F078B-6139-459E-BD6D-BCB065E97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02" name="Group 140">
                <a:extLst>
                  <a:ext uri="{FF2B5EF4-FFF2-40B4-BE49-F238E27FC236}">
                    <a16:creationId xmlns:a16="http://schemas.microsoft.com/office/drawing/2014/main" id="{B34A13BA-0CC2-420C-9A38-7A80087C7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523" name="Freeform 141">
                  <a:extLst>
                    <a:ext uri="{FF2B5EF4-FFF2-40B4-BE49-F238E27FC236}">
                      <a16:creationId xmlns:a16="http://schemas.microsoft.com/office/drawing/2014/main" id="{EB66C590-A862-4517-9278-9E8D99DE4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4" name="Rectangle 142">
                  <a:extLst>
                    <a:ext uri="{FF2B5EF4-FFF2-40B4-BE49-F238E27FC236}">
                      <a16:creationId xmlns:a16="http://schemas.microsoft.com/office/drawing/2014/main" id="{288AC670-D93A-4724-BD45-D722CA1AB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03" name="Line 143">
                <a:extLst>
                  <a:ext uri="{FF2B5EF4-FFF2-40B4-BE49-F238E27FC236}">
                    <a16:creationId xmlns:a16="http://schemas.microsoft.com/office/drawing/2014/main" id="{096CC016-0E70-4F05-AD76-C3D031826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44">
                <a:extLst>
                  <a:ext uri="{FF2B5EF4-FFF2-40B4-BE49-F238E27FC236}">
                    <a16:creationId xmlns:a16="http://schemas.microsoft.com/office/drawing/2014/main" id="{AA93C858-40D3-4C68-ABDE-673FCCF8F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Line 145">
                <a:extLst>
                  <a:ext uri="{FF2B5EF4-FFF2-40B4-BE49-F238E27FC236}">
                    <a16:creationId xmlns:a16="http://schemas.microsoft.com/office/drawing/2014/main" id="{F2A97DCF-7F71-4AD3-9147-4883F99B7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Line 146">
                <a:extLst>
                  <a:ext uri="{FF2B5EF4-FFF2-40B4-BE49-F238E27FC236}">
                    <a16:creationId xmlns:a16="http://schemas.microsoft.com/office/drawing/2014/main" id="{79D3B57D-F023-489D-830C-2AD619DD3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Line 147">
                <a:extLst>
                  <a:ext uri="{FF2B5EF4-FFF2-40B4-BE49-F238E27FC236}">
                    <a16:creationId xmlns:a16="http://schemas.microsoft.com/office/drawing/2014/main" id="{70BFF760-6BBE-4074-84FE-18AF08D41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8" name="Line 148">
                <a:extLst>
                  <a:ext uri="{FF2B5EF4-FFF2-40B4-BE49-F238E27FC236}">
                    <a16:creationId xmlns:a16="http://schemas.microsoft.com/office/drawing/2014/main" id="{7DBB54E7-9A0C-4DB0-ABF0-52197EC3B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7" name="Line 149">
                <a:extLst>
                  <a:ext uri="{FF2B5EF4-FFF2-40B4-BE49-F238E27FC236}">
                    <a16:creationId xmlns:a16="http://schemas.microsoft.com/office/drawing/2014/main" id="{867B5113-874F-4638-B64E-270B957FE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8" name="Line 150">
                <a:extLst>
                  <a:ext uri="{FF2B5EF4-FFF2-40B4-BE49-F238E27FC236}">
                    <a16:creationId xmlns:a16="http://schemas.microsoft.com/office/drawing/2014/main" id="{C4DC3359-E168-477E-B0B3-C140DADFF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499" name="Group 285">
                <a:extLst>
                  <a:ext uri="{FF2B5EF4-FFF2-40B4-BE49-F238E27FC236}">
                    <a16:creationId xmlns:a16="http://schemas.microsoft.com/office/drawing/2014/main" id="{78023917-10E4-4DC7-B3E5-634CDB451A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519" name="AutoShape 160">
                  <a:extLst>
                    <a:ext uri="{FF2B5EF4-FFF2-40B4-BE49-F238E27FC236}">
                      <a16:creationId xmlns:a16="http://schemas.microsoft.com/office/drawing/2014/main" id="{E51B4B88-1C02-446A-8F2F-2CDFE9BBC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0" name="Rectangle 157">
                  <a:extLst>
                    <a:ext uri="{FF2B5EF4-FFF2-40B4-BE49-F238E27FC236}">
                      <a16:creationId xmlns:a16="http://schemas.microsoft.com/office/drawing/2014/main" id="{BDC67E02-83BF-49DA-BDC5-9481DAFCB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21" name="Rectangle 158">
                  <a:extLst>
                    <a:ext uri="{FF2B5EF4-FFF2-40B4-BE49-F238E27FC236}">
                      <a16:creationId xmlns:a16="http://schemas.microsoft.com/office/drawing/2014/main" id="{6C6A7627-470B-4E67-A798-D3A3B1FF7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22" name="Rectangle 159">
                  <a:extLst>
                    <a:ext uri="{FF2B5EF4-FFF2-40B4-BE49-F238E27FC236}">
                      <a16:creationId xmlns:a16="http://schemas.microsoft.com/office/drawing/2014/main" id="{95C78E99-C24E-4B71-9E82-4E1220F6A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0" name="Line 161">
                <a:extLst>
                  <a:ext uri="{FF2B5EF4-FFF2-40B4-BE49-F238E27FC236}">
                    <a16:creationId xmlns:a16="http://schemas.microsoft.com/office/drawing/2014/main" id="{7B2F0BA2-FE5F-4ED8-9F36-91D23F62D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1" name="Line 162">
                <a:extLst>
                  <a:ext uri="{FF2B5EF4-FFF2-40B4-BE49-F238E27FC236}">
                    <a16:creationId xmlns:a16="http://schemas.microsoft.com/office/drawing/2014/main" id="{B70DCEED-3028-4231-A316-1FB336D57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502" name="Group 288">
                <a:extLst>
                  <a:ext uri="{FF2B5EF4-FFF2-40B4-BE49-F238E27FC236}">
                    <a16:creationId xmlns:a16="http://schemas.microsoft.com/office/drawing/2014/main" id="{5931F397-2CBF-47B0-B50A-37F39B35D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515" name="AutoShape 167">
                  <a:extLst>
                    <a:ext uri="{FF2B5EF4-FFF2-40B4-BE49-F238E27FC236}">
                      <a16:creationId xmlns:a16="http://schemas.microsoft.com/office/drawing/2014/main" id="{0808D38A-9B0A-4D9B-9E0F-FC6D765E6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6" name="Rectangle 164">
                  <a:extLst>
                    <a:ext uri="{FF2B5EF4-FFF2-40B4-BE49-F238E27FC236}">
                      <a16:creationId xmlns:a16="http://schemas.microsoft.com/office/drawing/2014/main" id="{A914CC32-746F-43AB-A209-2FF6CB757A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7" name="Rectangle 165">
                  <a:extLst>
                    <a:ext uri="{FF2B5EF4-FFF2-40B4-BE49-F238E27FC236}">
                      <a16:creationId xmlns:a16="http://schemas.microsoft.com/office/drawing/2014/main" id="{9FD3FC54-3EEE-414C-8AD7-107F3FC17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8" name="Rectangle 166">
                  <a:extLst>
                    <a:ext uri="{FF2B5EF4-FFF2-40B4-BE49-F238E27FC236}">
                      <a16:creationId xmlns:a16="http://schemas.microsoft.com/office/drawing/2014/main" id="{AD8C74BB-6042-40EA-8984-5E34DBC93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503" name="Group 284">
                <a:extLst>
                  <a:ext uri="{FF2B5EF4-FFF2-40B4-BE49-F238E27FC236}">
                    <a16:creationId xmlns:a16="http://schemas.microsoft.com/office/drawing/2014/main" id="{3C9173BC-780F-4450-9664-E22A3BF1F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511" name="AutoShape 172">
                  <a:extLst>
                    <a:ext uri="{FF2B5EF4-FFF2-40B4-BE49-F238E27FC236}">
                      <a16:creationId xmlns:a16="http://schemas.microsoft.com/office/drawing/2014/main" id="{A753EBCD-AF25-42EF-BCDE-3C4F5EE33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2" name="Rectangle 169">
                  <a:extLst>
                    <a:ext uri="{FF2B5EF4-FFF2-40B4-BE49-F238E27FC236}">
                      <a16:creationId xmlns:a16="http://schemas.microsoft.com/office/drawing/2014/main" id="{38D006E6-75FA-4A48-AA4F-A1A6F3E8CE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3" name="Rectangle 170">
                  <a:extLst>
                    <a:ext uri="{FF2B5EF4-FFF2-40B4-BE49-F238E27FC236}">
                      <a16:creationId xmlns:a16="http://schemas.microsoft.com/office/drawing/2014/main" id="{C80D6884-D21B-4E05-B46F-E4F2EA3DF7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4" name="Rectangle 171">
                  <a:extLst>
                    <a:ext uri="{FF2B5EF4-FFF2-40B4-BE49-F238E27FC236}">
                      <a16:creationId xmlns:a16="http://schemas.microsoft.com/office/drawing/2014/main" id="{C1338723-8BB4-4801-9CFA-D19948B4B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4" name="Rectangle 173">
                <a:extLst>
                  <a:ext uri="{FF2B5EF4-FFF2-40B4-BE49-F238E27FC236}">
                    <a16:creationId xmlns:a16="http://schemas.microsoft.com/office/drawing/2014/main" id="{280A7F2B-367A-4E11-B6B7-A4E4CC2B0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05" name="Line 176">
                <a:extLst>
                  <a:ext uri="{FF2B5EF4-FFF2-40B4-BE49-F238E27FC236}">
                    <a16:creationId xmlns:a16="http://schemas.microsoft.com/office/drawing/2014/main" id="{AD4DE95A-5BEC-433B-8BE3-A4183B156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6" name="Line 177">
                <a:extLst>
                  <a:ext uri="{FF2B5EF4-FFF2-40B4-BE49-F238E27FC236}">
                    <a16:creationId xmlns:a16="http://schemas.microsoft.com/office/drawing/2014/main" id="{822E408A-9D26-4621-B3EF-ECD5BF7D3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7" name="Line 178">
                <a:extLst>
                  <a:ext uri="{FF2B5EF4-FFF2-40B4-BE49-F238E27FC236}">
                    <a16:creationId xmlns:a16="http://schemas.microsoft.com/office/drawing/2014/main" id="{B73DB9A0-D5D7-4973-9740-B978F2668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8" name="Line 179">
                <a:extLst>
                  <a:ext uri="{FF2B5EF4-FFF2-40B4-BE49-F238E27FC236}">
                    <a16:creationId xmlns:a16="http://schemas.microsoft.com/office/drawing/2014/main" id="{92DEB905-937F-4E78-953B-20F224695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9" name="Line 252">
                <a:extLst>
                  <a:ext uri="{FF2B5EF4-FFF2-40B4-BE49-F238E27FC236}">
                    <a16:creationId xmlns:a16="http://schemas.microsoft.com/office/drawing/2014/main" id="{04DB97C4-5F1E-40BE-84AB-82EDB2EBF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0" name="Freeform 257">
                <a:extLst>
                  <a:ext uri="{FF2B5EF4-FFF2-40B4-BE49-F238E27FC236}">
                    <a16:creationId xmlns:a16="http://schemas.microsoft.com/office/drawing/2014/main" id="{A26EDD42-0506-4E96-AFFE-BDFF4D6C0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F0343E3-6990-4876-AF5B-62BDC5DF9D71}"/>
                </a:ext>
              </a:extLst>
            </p:cNvPr>
            <p:cNvCxnSpPr>
              <a:stCxn id="510" idx="0"/>
              <a:endCxn id="19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Line 34">
              <a:extLst>
                <a:ext uri="{FF2B5EF4-FFF2-40B4-BE49-F238E27FC236}">
                  <a16:creationId xmlns:a16="http://schemas.microsoft.com/office/drawing/2014/main" id="{A14E44EA-957B-4009-8672-9F519DDD9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7" name="Line 34">
              <a:extLst>
                <a:ext uri="{FF2B5EF4-FFF2-40B4-BE49-F238E27FC236}">
                  <a16:creationId xmlns:a16="http://schemas.microsoft.com/office/drawing/2014/main" id="{AE7B6A07-9E49-46D6-BB36-D3DB5C131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8" name="Line 34">
              <a:extLst>
                <a:ext uri="{FF2B5EF4-FFF2-40B4-BE49-F238E27FC236}">
                  <a16:creationId xmlns:a16="http://schemas.microsoft.com/office/drawing/2014/main" id="{F4E06CAC-2378-4F80-A31C-2DDD2296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391CCEC-4B2A-46DE-AF35-67F73EE961DE}"/>
                </a:ext>
              </a:extLst>
            </p:cNvPr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D175EEC-69EC-488E-8979-61139AB422A1}"/>
                </a:ext>
              </a:extLst>
            </p:cNvPr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[24-20]</a:t>
              </a:r>
              <a:endParaRPr lang="ru-RU" sz="6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D0DCEBD-028E-4F94-BF58-5C035F4A852E}"/>
                </a:ext>
              </a:extLst>
            </p:cNvPr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E28FB0D-1F56-4A2F-8006-250EDFCC6062}"/>
                </a:ext>
              </a:extLst>
            </p:cNvPr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9730E4B-B4B9-4E16-9CD9-172E002E718A}"/>
                </a:ext>
              </a:extLst>
            </p:cNvPr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Line 131">
              <a:extLst>
                <a:ext uri="{FF2B5EF4-FFF2-40B4-BE49-F238E27FC236}">
                  <a16:creationId xmlns:a16="http://schemas.microsoft.com/office/drawing/2014/main" id="{B6CF2450-462C-4228-AA73-68A2873FE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1CBB54-DA26-4323-82C1-D02701592C5C}"/>
                </a:ext>
              </a:extLst>
            </p:cNvPr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8F8D8B0-725E-4639-8FBE-E47CF7275122}"/>
                </a:ext>
              </a:extLst>
            </p:cNvPr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C6B2C2-60A4-46AA-9D26-4CC5E65763E5}"/>
                </a:ext>
              </a:extLst>
            </p:cNvPr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3503B01-0D50-4F63-B1B5-03FAD1C12374}"/>
              </a:ext>
            </a:extLst>
          </p:cNvPr>
          <p:cNvGrpSpPr/>
          <p:nvPr/>
        </p:nvGrpSpPr>
        <p:grpSpPr>
          <a:xfrm>
            <a:off x="1772637" y="2376420"/>
            <a:ext cx="5534589" cy="2191583"/>
            <a:chOff x="1977745" y="2116717"/>
            <a:chExt cx="5534589" cy="2191583"/>
          </a:xfrm>
        </p:grpSpPr>
        <p:sp>
          <p:nvSpPr>
            <p:cNvPr id="178" name="Rectangle 180">
              <a:extLst>
                <a:ext uri="{FF2B5EF4-FFF2-40B4-BE49-F238E27FC236}">
                  <a16:creationId xmlns:a16="http://schemas.microsoft.com/office/drawing/2014/main" id="{A3A8DEB0-21A1-41DB-9D9B-619CE73C3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639" y="3305804"/>
              <a:ext cx="227626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12</a:t>
              </a:r>
            </a:p>
          </p:txBody>
        </p:sp>
        <p:sp>
          <p:nvSpPr>
            <p:cNvPr id="179" name="Rectangle 181">
              <a:extLst>
                <a:ext uri="{FF2B5EF4-FFF2-40B4-BE49-F238E27FC236}">
                  <a16:creationId xmlns:a16="http://schemas.microsoft.com/office/drawing/2014/main" id="{D6DF6CFA-5775-4844-A134-7F25E81BF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745" y="3783967"/>
              <a:ext cx="227626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12</a:t>
              </a:r>
            </a:p>
          </p:txBody>
        </p:sp>
        <p:sp>
          <p:nvSpPr>
            <p:cNvPr id="180" name="Rectangle 183">
              <a:extLst>
                <a:ext uri="{FF2B5EF4-FFF2-40B4-BE49-F238E27FC236}">
                  <a16:creationId xmlns:a16="http://schemas.microsoft.com/office/drawing/2014/main" id="{DCA7A5FF-F67C-4002-A843-193FC136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606" y="3924362"/>
              <a:ext cx="274114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sw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81" name="Rectangle 183">
              <a:extLst>
                <a:ext uri="{FF2B5EF4-FFF2-40B4-BE49-F238E27FC236}">
                  <a16:creationId xmlns:a16="http://schemas.microsoft.com/office/drawing/2014/main" id="{0E642849-8061-4944-A24E-B724D9B7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384" y="2116717"/>
              <a:ext cx="1904367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4+SignExt(20)*2=44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82" name="Rectangle 180">
              <a:extLst>
                <a:ext uri="{FF2B5EF4-FFF2-40B4-BE49-F238E27FC236}">
                  <a16:creationId xmlns:a16="http://schemas.microsoft.com/office/drawing/2014/main" id="{A6E98959-9511-45F2-846D-36C6709E3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435" y="2791502"/>
              <a:ext cx="113814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83" name="Rectangle 183">
              <a:extLst>
                <a:ext uri="{FF2B5EF4-FFF2-40B4-BE49-F238E27FC236}">
                  <a16:creationId xmlns:a16="http://schemas.microsoft.com/office/drawing/2014/main" id="{89200CF0-3E03-4F3C-BA1C-4A6CEA537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721" y="3055777"/>
              <a:ext cx="363882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and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84" name="Rectangle 180">
              <a:extLst>
                <a:ext uri="{FF2B5EF4-FFF2-40B4-BE49-F238E27FC236}">
                  <a16:creationId xmlns:a16="http://schemas.microsoft.com/office/drawing/2014/main" id="{6DD02DF6-099C-4AD9-B143-AED06BE87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326" y="3793424"/>
              <a:ext cx="363882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beq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5" name="Rectangle 183">
              <a:extLst>
                <a:ext uri="{FF2B5EF4-FFF2-40B4-BE49-F238E27FC236}">
                  <a16:creationId xmlns:a16="http://schemas.microsoft.com/office/drawing/2014/main" id="{BDC97F38-3B01-4980-9C83-BFB4178C2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113" y="4062079"/>
              <a:ext cx="758221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x3-x2=0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9874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7808817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a BEQ Instruction (3)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538316" y="960139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 x3, x2, 20; </a:t>
            </a:r>
            <a:endParaRPr lang="en-US" b="1" dirty="0">
              <a:solidFill>
                <a:srgbClr val="06192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Rectangle 4"/>
          <p:cNvSpPr>
            <a:spLocks noChangeArrowheads="1"/>
          </p:cNvSpPr>
          <p:nvPr/>
        </p:nvSpPr>
        <p:spPr bwMode="auto">
          <a:xfrm>
            <a:off x="9624753" y="862598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0 or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4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x3, x2, 20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8 and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12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sw</a:t>
            </a:r>
            <a:endParaRPr lang="en-US" sz="1600" b="1" dirty="0">
              <a:solidFill>
                <a:srgbClr val="061922"/>
              </a:solidFill>
              <a:latin typeface="Courier New" pitchFamily="49" charset="0"/>
              <a:cs typeface="Arial" charset="0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16 sub</a:t>
            </a:r>
          </a:p>
        </p:txBody>
      </p:sp>
      <p:sp>
        <p:nvSpPr>
          <p:cNvPr id="496" name="Прямоугольник 1"/>
          <p:cNvSpPr/>
          <p:nvPr/>
        </p:nvSpPr>
        <p:spPr>
          <a:xfrm>
            <a:off x="3018810" y="951209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if (x3 – x2 == 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then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PC + </a:t>
            </a:r>
            <a:r>
              <a:rPr lang="en-US" b="1" dirty="0" err="1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(20)*2;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else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PC + 4;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84B95F6-D5EF-4494-8A35-0087854343B4}"/>
              </a:ext>
            </a:extLst>
          </p:cNvPr>
          <p:cNvGrpSpPr/>
          <p:nvPr/>
        </p:nvGrpSpPr>
        <p:grpSpPr>
          <a:xfrm>
            <a:off x="1650569" y="2286752"/>
            <a:ext cx="7690222" cy="4005442"/>
            <a:chOff x="2104659" y="2202354"/>
            <a:chExt cx="7690222" cy="4005442"/>
          </a:xfrm>
        </p:grpSpPr>
        <p:grpSp>
          <p:nvGrpSpPr>
            <p:cNvPr id="194" name="Группа 243">
              <a:extLst>
                <a:ext uri="{FF2B5EF4-FFF2-40B4-BE49-F238E27FC236}">
                  <a16:creationId xmlns:a16="http://schemas.microsoft.com/office/drawing/2014/main" id="{A49D4947-5047-41F6-B16E-CE88185CA8DA}"/>
                </a:ext>
              </a:extLst>
            </p:cNvPr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208" name="Line 180">
                <a:extLst>
                  <a:ext uri="{FF2B5EF4-FFF2-40B4-BE49-F238E27FC236}">
                    <a16:creationId xmlns:a16="http://schemas.microsoft.com/office/drawing/2014/main" id="{1BF5201B-816B-4785-B88C-68517D79E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9" name="Rectangle 136">
                <a:extLst>
                  <a:ext uri="{FF2B5EF4-FFF2-40B4-BE49-F238E27FC236}">
                    <a16:creationId xmlns:a16="http://schemas.microsoft.com/office/drawing/2014/main" id="{96604BBA-9F6D-43A8-A3EB-6368119AA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0" name="Line 13">
                <a:extLst>
                  <a:ext uri="{FF2B5EF4-FFF2-40B4-BE49-F238E27FC236}">
                    <a16:creationId xmlns:a16="http://schemas.microsoft.com/office/drawing/2014/main" id="{609F948E-C316-45B7-B662-706F31EE6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1" name="Rectangle 15">
                <a:extLst>
                  <a:ext uri="{FF2B5EF4-FFF2-40B4-BE49-F238E27FC236}">
                    <a16:creationId xmlns:a16="http://schemas.microsoft.com/office/drawing/2014/main" id="{A78E2FB3-FF0B-4006-8CBF-05368BF85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2" name="Freeform 17">
                <a:extLst>
                  <a:ext uri="{FF2B5EF4-FFF2-40B4-BE49-F238E27FC236}">
                    <a16:creationId xmlns:a16="http://schemas.microsoft.com/office/drawing/2014/main" id="{2CF972D2-3696-436A-AD8A-9386D538D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3" name="Rectangle 18">
                <a:extLst>
                  <a:ext uri="{FF2B5EF4-FFF2-40B4-BE49-F238E27FC236}">
                    <a16:creationId xmlns:a16="http://schemas.microsoft.com/office/drawing/2014/main" id="{7103AC32-03B3-4812-B1D3-1D6A46A1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4" name="Freeform 21">
                <a:extLst>
                  <a:ext uri="{FF2B5EF4-FFF2-40B4-BE49-F238E27FC236}">
                    <a16:creationId xmlns:a16="http://schemas.microsoft.com/office/drawing/2014/main" id="{C9955D6A-965F-4B27-BF84-61C2D2F85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5" name="Freeform 22">
                <a:extLst>
                  <a:ext uri="{FF2B5EF4-FFF2-40B4-BE49-F238E27FC236}">
                    <a16:creationId xmlns:a16="http://schemas.microsoft.com/office/drawing/2014/main" id="{9C652032-FFB0-4F5B-A4C6-DEFE819F2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Line 24">
                <a:extLst>
                  <a:ext uri="{FF2B5EF4-FFF2-40B4-BE49-F238E27FC236}">
                    <a16:creationId xmlns:a16="http://schemas.microsoft.com/office/drawing/2014/main" id="{5257BBFA-3412-4205-A75B-87463FB4A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25">
                <a:extLst>
                  <a:ext uri="{FF2B5EF4-FFF2-40B4-BE49-F238E27FC236}">
                    <a16:creationId xmlns:a16="http://schemas.microsoft.com/office/drawing/2014/main" id="{574CBD23-B862-4230-A4E4-1E444F8E0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Line 26">
                <a:extLst>
                  <a:ext uri="{FF2B5EF4-FFF2-40B4-BE49-F238E27FC236}">
                    <a16:creationId xmlns:a16="http://schemas.microsoft.com/office/drawing/2014/main" id="{C591BA57-48F9-4A54-B2D5-F65254C92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9" name="Freeform 27">
                <a:extLst>
                  <a:ext uri="{FF2B5EF4-FFF2-40B4-BE49-F238E27FC236}">
                    <a16:creationId xmlns:a16="http://schemas.microsoft.com/office/drawing/2014/main" id="{C4E4918C-09B2-449A-8E64-C4F6E0E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Freeform 28">
                <a:extLst>
                  <a:ext uri="{FF2B5EF4-FFF2-40B4-BE49-F238E27FC236}">
                    <a16:creationId xmlns:a16="http://schemas.microsoft.com/office/drawing/2014/main" id="{949F0930-35B9-47E3-A7EF-5F432E85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1" name="Line 32">
                <a:extLst>
                  <a:ext uri="{FF2B5EF4-FFF2-40B4-BE49-F238E27FC236}">
                    <a16:creationId xmlns:a16="http://schemas.microsoft.com/office/drawing/2014/main" id="{82D2A6D5-E331-422B-8AE8-EA7E64964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33">
                <a:extLst>
                  <a:ext uri="{FF2B5EF4-FFF2-40B4-BE49-F238E27FC236}">
                    <a16:creationId xmlns:a16="http://schemas.microsoft.com/office/drawing/2014/main" id="{0C43A520-291F-43B3-9CAA-5BC9FC4D9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34">
                <a:extLst>
                  <a:ext uri="{FF2B5EF4-FFF2-40B4-BE49-F238E27FC236}">
                    <a16:creationId xmlns:a16="http://schemas.microsoft.com/office/drawing/2014/main" id="{C55A7CE1-1E45-4057-8022-EED3A2FFE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36">
                <a:extLst>
                  <a:ext uri="{FF2B5EF4-FFF2-40B4-BE49-F238E27FC236}">
                    <a16:creationId xmlns:a16="http://schemas.microsoft.com/office/drawing/2014/main" id="{517D2BF1-AD38-457D-B1D5-6119312CD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Freeform 37">
                <a:extLst>
                  <a:ext uri="{FF2B5EF4-FFF2-40B4-BE49-F238E27FC236}">
                    <a16:creationId xmlns:a16="http://schemas.microsoft.com/office/drawing/2014/main" id="{786C602A-811C-437E-A47C-A17E7608E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Line 38">
                <a:extLst>
                  <a:ext uri="{FF2B5EF4-FFF2-40B4-BE49-F238E27FC236}">
                    <a16:creationId xmlns:a16="http://schemas.microsoft.com/office/drawing/2014/main" id="{40BC00A0-729E-4295-B1AD-7CC43EED9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39">
                <a:extLst>
                  <a:ext uri="{FF2B5EF4-FFF2-40B4-BE49-F238E27FC236}">
                    <a16:creationId xmlns:a16="http://schemas.microsoft.com/office/drawing/2014/main" id="{BE374ABA-CD83-441C-B44B-ED12F9F37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8" name="Freeform 40">
                <a:extLst>
                  <a:ext uri="{FF2B5EF4-FFF2-40B4-BE49-F238E27FC236}">
                    <a16:creationId xmlns:a16="http://schemas.microsoft.com/office/drawing/2014/main" id="{97F2EF24-77C5-40BE-884C-E7B83CF9E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9" name="Line 43">
                <a:extLst>
                  <a:ext uri="{FF2B5EF4-FFF2-40B4-BE49-F238E27FC236}">
                    <a16:creationId xmlns:a16="http://schemas.microsoft.com/office/drawing/2014/main" id="{20A71778-607C-4E8A-8407-2B184268A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Freeform 44">
                <a:extLst>
                  <a:ext uri="{FF2B5EF4-FFF2-40B4-BE49-F238E27FC236}">
                    <a16:creationId xmlns:a16="http://schemas.microsoft.com/office/drawing/2014/main" id="{0FA08E3E-19B9-464C-85DF-2EEACCB4C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45">
                <a:extLst>
                  <a:ext uri="{FF2B5EF4-FFF2-40B4-BE49-F238E27FC236}">
                    <a16:creationId xmlns:a16="http://schemas.microsoft.com/office/drawing/2014/main" id="{7C27F222-7AED-49A8-B253-AC3EFDAA8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Freeform 46">
                <a:extLst>
                  <a:ext uri="{FF2B5EF4-FFF2-40B4-BE49-F238E27FC236}">
                    <a16:creationId xmlns:a16="http://schemas.microsoft.com/office/drawing/2014/main" id="{FC356446-2B1B-4AE8-BBA5-F961E9D2B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3" name="Freeform 47">
                <a:extLst>
                  <a:ext uri="{FF2B5EF4-FFF2-40B4-BE49-F238E27FC236}">
                    <a16:creationId xmlns:a16="http://schemas.microsoft.com/office/drawing/2014/main" id="{AD1002D4-E284-45C0-9597-5F37DC1BC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Freeform 48">
                <a:extLst>
                  <a:ext uri="{FF2B5EF4-FFF2-40B4-BE49-F238E27FC236}">
                    <a16:creationId xmlns:a16="http://schemas.microsoft.com/office/drawing/2014/main" id="{1D29CF1A-6534-4B3E-806D-6D3C5C6B1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Rectangle 49">
                <a:extLst>
                  <a:ext uri="{FF2B5EF4-FFF2-40B4-BE49-F238E27FC236}">
                    <a16:creationId xmlns:a16="http://schemas.microsoft.com/office/drawing/2014/main" id="{03BBAB34-6321-4241-937F-0F7A4B8F4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36" name="Rectangle 50">
                <a:extLst>
                  <a:ext uri="{FF2B5EF4-FFF2-40B4-BE49-F238E27FC236}">
                    <a16:creationId xmlns:a16="http://schemas.microsoft.com/office/drawing/2014/main" id="{AC4E3940-58F5-4458-A2D0-B21C089B0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7" name="Rectangle 52">
                <a:extLst>
                  <a:ext uri="{FF2B5EF4-FFF2-40B4-BE49-F238E27FC236}">
                    <a16:creationId xmlns:a16="http://schemas.microsoft.com/office/drawing/2014/main" id="{B8570F4D-8212-45ED-9652-3845B5A2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8" name="Rectangle 53">
                <a:extLst>
                  <a:ext uri="{FF2B5EF4-FFF2-40B4-BE49-F238E27FC236}">
                    <a16:creationId xmlns:a16="http://schemas.microsoft.com/office/drawing/2014/main" id="{187D83A5-EB1B-4B5E-9206-96361974D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39" name="Rectangle 54">
                <a:extLst>
                  <a:ext uri="{FF2B5EF4-FFF2-40B4-BE49-F238E27FC236}">
                    <a16:creationId xmlns:a16="http://schemas.microsoft.com/office/drawing/2014/main" id="{E0BD4624-143A-461E-B4F4-7B37C9474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40" name="Line 55">
                <a:extLst>
                  <a:ext uri="{FF2B5EF4-FFF2-40B4-BE49-F238E27FC236}">
                    <a16:creationId xmlns:a16="http://schemas.microsoft.com/office/drawing/2014/main" id="{D35BEB36-0C72-41E0-9DCA-615891FB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Line 56">
                <a:extLst>
                  <a:ext uri="{FF2B5EF4-FFF2-40B4-BE49-F238E27FC236}">
                    <a16:creationId xmlns:a16="http://schemas.microsoft.com/office/drawing/2014/main" id="{8EA36766-D6DD-4577-B8F8-24667B7D4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Line 57">
                <a:extLst>
                  <a:ext uri="{FF2B5EF4-FFF2-40B4-BE49-F238E27FC236}">
                    <a16:creationId xmlns:a16="http://schemas.microsoft.com/office/drawing/2014/main" id="{E36432DF-818D-40D8-89F9-61037A64F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Line 58">
                <a:extLst>
                  <a:ext uri="{FF2B5EF4-FFF2-40B4-BE49-F238E27FC236}">
                    <a16:creationId xmlns:a16="http://schemas.microsoft.com/office/drawing/2014/main" id="{638C1571-573A-4B7E-82A4-C35021535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Line 59">
                <a:extLst>
                  <a:ext uri="{FF2B5EF4-FFF2-40B4-BE49-F238E27FC236}">
                    <a16:creationId xmlns:a16="http://schemas.microsoft.com/office/drawing/2014/main" id="{3373D82D-B57D-4131-BE7F-6C5D7F835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62">
                <a:extLst>
                  <a:ext uri="{FF2B5EF4-FFF2-40B4-BE49-F238E27FC236}">
                    <a16:creationId xmlns:a16="http://schemas.microsoft.com/office/drawing/2014/main" id="{F8EFE947-DE89-4C90-8283-95FC59F0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6" name="Line 65">
                <a:extLst>
                  <a:ext uri="{FF2B5EF4-FFF2-40B4-BE49-F238E27FC236}">
                    <a16:creationId xmlns:a16="http://schemas.microsoft.com/office/drawing/2014/main" id="{892E8D7D-B33E-454C-9206-D12CD44F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7" name="Line 66">
                <a:extLst>
                  <a:ext uri="{FF2B5EF4-FFF2-40B4-BE49-F238E27FC236}">
                    <a16:creationId xmlns:a16="http://schemas.microsoft.com/office/drawing/2014/main" id="{0A4311C8-BCA0-460D-995D-CA94D3572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8" name="Rectangle 67">
                <a:extLst>
                  <a:ext uri="{FF2B5EF4-FFF2-40B4-BE49-F238E27FC236}">
                    <a16:creationId xmlns:a16="http://schemas.microsoft.com/office/drawing/2014/main" id="{81C2B3A7-BE75-46D4-B859-56D24025B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9" name="Rectangle 68">
                <a:extLst>
                  <a:ext uri="{FF2B5EF4-FFF2-40B4-BE49-F238E27FC236}">
                    <a16:creationId xmlns:a16="http://schemas.microsoft.com/office/drawing/2014/main" id="{75972725-3635-4B27-950D-73F30BD97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50" name="Rectangle 69">
                <a:extLst>
                  <a:ext uri="{FF2B5EF4-FFF2-40B4-BE49-F238E27FC236}">
                    <a16:creationId xmlns:a16="http://schemas.microsoft.com/office/drawing/2014/main" id="{2A09F094-D6F8-412D-B3FC-2DA8442CE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51" name="Rectangle 70">
                <a:extLst>
                  <a:ext uri="{FF2B5EF4-FFF2-40B4-BE49-F238E27FC236}">
                    <a16:creationId xmlns:a16="http://schemas.microsoft.com/office/drawing/2014/main" id="{4AE66BAD-2076-4212-A0B5-C218E3DF3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52" name="Rectangle 71">
                <a:extLst>
                  <a:ext uri="{FF2B5EF4-FFF2-40B4-BE49-F238E27FC236}">
                    <a16:creationId xmlns:a16="http://schemas.microsoft.com/office/drawing/2014/main" id="{DA6291DE-72CD-456D-BD9D-9767EE7FB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53" name="Rectangle 72">
                <a:extLst>
                  <a:ext uri="{FF2B5EF4-FFF2-40B4-BE49-F238E27FC236}">
                    <a16:creationId xmlns:a16="http://schemas.microsoft.com/office/drawing/2014/main" id="{F3C8CF26-C66A-45E4-9B22-F6699C00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54" name="Rectangle 73">
                <a:extLst>
                  <a:ext uri="{FF2B5EF4-FFF2-40B4-BE49-F238E27FC236}">
                    <a16:creationId xmlns:a16="http://schemas.microsoft.com/office/drawing/2014/main" id="{B15BED00-4916-466E-B8AC-1A8AE4EFD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55" name="Rectangle 74">
                <a:extLst>
                  <a:ext uri="{FF2B5EF4-FFF2-40B4-BE49-F238E27FC236}">
                    <a16:creationId xmlns:a16="http://schemas.microsoft.com/office/drawing/2014/main" id="{7F7E757F-09D8-4DDD-ACE8-C84EEE200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56" name="Freeform 79">
                <a:extLst>
                  <a:ext uri="{FF2B5EF4-FFF2-40B4-BE49-F238E27FC236}">
                    <a16:creationId xmlns:a16="http://schemas.microsoft.com/office/drawing/2014/main" id="{20D96BF2-DAC7-4466-AB83-9B3EEF87E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7" name="Rectangle 80">
                <a:extLst>
                  <a:ext uri="{FF2B5EF4-FFF2-40B4-BE49-F238E27FC236}">
                    <a16:creationId xmlns:a16="http://schemas.microsoft.com/office/drawing/2014/main" id="{B944B54B-4A67-4472-8918-3BB3D3FBF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58" name="Line 83">
                <a:extLst>
                  <a:ext uri="{FF2B5EF4-FFF2-40B4-BE49-F238E27FC236}">
                    <a16:creationId xmlns:a16="http://schemas.microsoft.com/office/drawing/2014/main" id="{E7C42E77-E2F3-4164-A6F7-CE86B8500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84">
                <a:extLst>
                  <a:ext uri="{FF2B5EF4-FFF2-40B4-BE49-F238E27FC236}">
                    <a16:creationId xmlns:a16="http://schemas.microsoft.com/office/drawing/2014/main" id="{AA8D42E4-FC44-4A97-80D5-E7A831FEF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Line 85">
                <a:extLst>
                  <a:ext uri="{FF2B5EF4-FFF2-40B4-BE49-F238E27FC236}">
                    <a16:creationId xmlns:a16="http://schemas.microsoft.com/office/drawing/2014/main" id="{C4A41BE2-96C2-4D1B-9C5D-042678CCF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1" name="Line 86">
                <a:extLst>
                  <a:ext uri="{FF2B5EF4-FFF2-40B4-BE49-F238E27FC236}">
                    <a16:creationId xmlns:a16="http://schemas.microsoft.com/office/drawing/2014/main" id="{07D1743F-1D2B-499B-BCD4-DD2FA6270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2" name="Line 87">
                <a:extLst>
                  <a:ext uri="{FF2B5EF4-FFF2-40B4-BE49-F238E27FC236}">
                    <a16:creationId xmlns:a16="http://schemas.microsoft.com/office/drawing/2014/main" id="{11E09CB0-AED9-4D78-AE4D-B2814AD6B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3" name="Rectangle 88">
                <a:extLst>
                  <a:ext uri="{FF2B5EF4-FFF2-40B4-BE49-F238E27FC236}">
                    <a16:creationId xmlns:a16="http://schemas.microsoft.com/office/drawing/2014/main" id="{B25FE60E-AB17-4A3B-A39F-8823E709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64" name="Rectangle 89">
                <a:extLst>
                  <a:ext uri="{FF2B5EF4-FFF2-40B4-BE49-F238E27FC236}">
                    <a16:creationId xmlns:a16="http://schemas.microsoft.com/office/drawing/2014/main" id="{6A97FEE3-97BC-4A69-879B-BAF905FA3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65" name="Rectangle 90">
                <a:extLst>
                  <a:ext uri="{FF2B5EF4-FFF2-40B4-BE49-F238E27FC236}">
                    <a16:creationId xmlns:a16="http://schemas.microsoft.com/office/drawing/2014/main" id="{76D3773E-F262-4416-99CE-DE16E182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66" name="Freeform 92">
                <a:extLst>
                  <a:ext uri="{FF2B5EF4-FFF2-40B4-BE49-F238E27FC236}">
                    <a16:creationId xmlns:a16="http://schemas.microsoft.com/office/drawing/2014/main" id="{39004509-45C7-4A7A-96AA-B039A5373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7" name="Line 93">
                <a:extLst>
                  <a:ext uri="{FF2B5EF4-FFF2-40B4-BE49-F238E27FC236}">
                    <a16:creationId xmlns:a16="http://schemas.microsoft.com/office/drawing/2014/main" id="{184772F9-9096-426C-916B-2A1EC42F5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8" name="Freeform 94">
                <a:extLst>
                  <a:ext uri="{FF2B5EF4-FFF2-40B4-BE49-F238E27FC236}">
                    <a16:creationId xmlns:a16="http://schemas.microsoft.com/office/drawing/2014/main" id="{F02BCBE7-51B1-4C9D-B70F-416A1A04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Line 95">
                <a:extLst>
                  <a:ext uri="{FF2B5EF4-FFF2-40B4-BE49-F238E27FC236}">
                    <a16:creationId xmlns:a16="http://schemas.microsoft.com/office/drawing/2014/main" id="{86F0F687-6945-4104-9648-E44A8EDC7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0" name="Line 96">
                <a:extLst>
                  <a:ext uri="{FF2B5EF4-FFF2-40B4-BE49-F238E27FC236}">
                    <a16:creationId xmlns:a16="http://schemas.microsoft.com/office/drawing/2014/main" id="{9BD4C590-05EE-4F67-8E16-903CCAB7B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97">
                <a:extLst>
                  <a:ext uri="{FF2B5EF4-FFF2-40B4-BE49-F238E27FC236}">
                    <a16:creationId xmlns:a16="http://schemas.microsoft.com/office/drawing/2014/main" id="{2F3E3338-47A1-4230-A938-E7106E5BC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98">
                <a:extLst>
                  <a:ext uri="{FF2B5EF4-FFF2-40B4-BE49-F238E27FC236}">
                    <a16:creationId xmlns:a16="http://schemas.microsoft.com/office/drawing/2014/main" id="{063CB376-C5D8-4339-A393-3BDECB23A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73" name="Group 289">
                <a:extLst>
                  <a:ext uri="{FF2B5EF4-FFF2-40B4-BE49-F238E27FC236}">
                    <a16:creationId xmlns:a16="http://schemas.microsoft.com/office/drawing/2014/main" id="{593FA96E-9782-4B87-B146-7B2FF8EF0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525" name="Line 100">
                  <a:extLst>
                    <a:ext uri="{FF2B5EF4-FFF2-40B4-BE49-F238E27FC236}">
                      <a16:creationId xmlns:a16="http://schemas.microsoft.com/office/drawing/2014/main" id="{A2302FAE-C656-4B4D-B113-A73BABA36A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6" name="Rectangle 101">
                  <a:extLst>
                    <a:ext uri="{FF2B5EF4-FFF2-40B4-BE49-F238E27FC236}">
                      <a16:creationId xmlns:a16="http://schemas.microsoft.com/office/drawing/2014/main" id="{C3DC804A-58B9-4D20-876E-5C07D9D60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7" name="Rectangle 102">
                  <a:extLst>
                    <a:ext uri="{FF2B5EF4-FFF2-40B4-BE49-F238E27FC236}">
                      <a16:creationId xmlns:a16="http://schemas.microsoft.com/office/drawing/2014/main" id="{77EE3A94-976B-445F-8F51-87A7F850B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8" name="Rectangle 103">
                  <a:extLst>
                    <a:ext uri="{FF2B5EF4-FFF2-40B4-BE49-F238E27FC236}">
                      <a16:creationId xmlns:a16="http://schemas.microsoft.com/office/drawing/2014/main" id="{51E53EC7-3F37-4599-921A-79EE96BBA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9" name="Rectangle 104">
                  <a:extLst>
                    <a:ext uri="{FF2B5EF4-FFF2-40B4-BE49-F238E27FC236}">
                      <a16:creationId xmlns:a16="http://schemas.microsoft.com/office/drawing/2014/main" id="{33AB426A-2CA5-4CED-B852-E474DD4CB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30" name="Rectangle 105">
                  <a:extLst>
                    <a:ext uri="{FF2B5EF4-FFF2-40B4-BE49-F238E27FC236}">
                      <a16:creationId xmlns:a16="http://schemas.microsoft.com/office/drawing/2014/main" id="{1FBFBE27-B69B-4D08-97DC-E33A4779E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1" name="Rectangle 106">
                  <a:extLst>
                    <a:ext uri="{FF2B5EF4-FFF2-40B4-BE49-F238E27FC236}">
                      <a16:creationId xmlns:a16="http://schemas.microsoft.com/office/drawing/2014/main" id="{B52F1832-8B46-4000-A9D8-406E8FDFE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2" name="Rectangle 107">
                  <a:extLst>
                    <a:ext uri="{FF2B5EF4-FFF2-40B4-BE49-F238E27FC236}">
                      <a16:creationId xmlns:a16="http://schemas.microsoft.com/office/drawing/2014/main" id="{E5304260-499A-4057-A66F-C1AB6B90C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74" name="Freeform 108">
                <a:extLst>
                  <a:ext uri="{FF2B5EF4-FFF2-40B4-BE49-F238E27FC236}">
                    <a16:creationId xmlns:a16="http://schemas.microsoft.com/office/drawing/2014/main" id="{671E87FE-9951-45FF-8B01-CEB0B8910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Freeform 109">
                <a:extLst>
                  <a:ext uri="{FF2B5EF4-FFF2-40B4-BE49-F238E27FC236}">
                    <a16:creationId xmlns:a16="http://schemas.microsoft.com/office/drawing/2014/main" id="{571E9CFF-AC11-4828-A3B2-8DA8DC17A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6" name="Freeform 110">
                <a:extLst>
                  <a:ext uri="{FF2B5EF4-FFF2-40B4-BE49-F238E27FC236}">
                    <a16:creationId xmlns:a16="http://schemas.microsoft.com/office/drawing/2014/main" id="{DD778E90-AC34-476A-8A16-90F55C1E2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7" name="Rectangle 111">
                <a:extLst>
                  <a:ext uri="{FF2B5EF4-FFF2-40B4-BE49-F238E27FC236}">
                    <a16:creationId xmlns:a16="http://schemas.microsoft.com/office/drawing/2014/main" id="{91E94ABA-8C78-43A2-8888-5D30FCD20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78" name="Line 113">
                <a:extLst>
                  <a:ext uri="{FF2B5EF4-FFF2-40B4-BE49-F238E27FC236}">
                    <a16:creationId xmlns:a16="http://schemas.microsoft.com/office/drawing/2014/main" id="{F1173AD5-B89C-41BD-9FF2-206EBEE9C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114">
                <a:extLst>
                  <a:ext uri="{FF2B5EF4-FFF2-40B4-BE49-F238E27FC236}">
                    <a16:creationId xmlns:a16="http://schemas.microsoft.com/office/drawing/2014/main" id="{CB5D7E38-31A8-4B93-8038-6D1AA3A40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Line 115">
                <a:extLst>
                  <a:ext uri="{FF2B5EF4-FFF2-40B4-BE49-F238E27FC236}">
                    <a16:creationId xmlns:a16="http://schemas.microsoft.com/office/drawing/2014/main" id="{9CB1CDB1-1476-4528-B84E-EE97A1A55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116">
                <a:extLst>
                  <a:ext uri="{FF2B5EF4-FFF2-40B4-BE49-F238E27FC236}">
                    <a16:creationId xmlns:a16="http://schemas.microsoft.com/office/drawing/2014/main" id="{2D758D83-086D-4666-92D8-FCBB6BBE3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117">
                <a:extLst>
                  <a:ext uri="{FF2B5EF4-FFF2-40B4-BE49-F238E27FC236}">
                    <a16:creationId xmlns:a16="http://schemas.microsoft.com/office/drawing/2014/main" id="{CBEB2DE4-6A5B-4E35-99BE-EB4F28D8E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118">
                <a:extLst>
                  <a:ext uri="{FF2B5EF4-FFF2-40B4-BE49-F238E27FC236}">
                    <a16:creationId xmlns:a16="http://schemas.microsoft.com/office/drawing/2014/main" id="{7C9E947C-010A-428B-98BB-64D9D1E8F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119">
                <a:extLst>
                  <a:ext uri="{FF2B5EF4-FFF2-40B4-BE49-F238E27FC236}">
                    <a16:creationId xmlns:a16="http://schemas.microsoft.com/office/drawing/2014/main" id="{D660B65F-C1B6-4360-9BD4-CC9F82A96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5" name="Line 120">
                <a:extLst>
                  <a:ext uri="{FF2B5EF4-FFF2-40B4-BE49-F238E27FC236}">
                    <a16:creationId xmlns:a16="http://schemas.microsoft.com/office/drawing/2014/main" id="{91261F27-5AF0-41CE-8970-CE376F1A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6" name="Freeform 121">
                <a:extLst>
                  <a:ext uri="{FF2B5EF4-FFF2-40B4-BE49-F238E27FC236}">
                    <a16:creationId xmlns:a16="http://schemas.microsoft.com/office/drawing/2014/main" id="{789D4432-4DD7-4D9B-85F3-7299CB56D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Rectangle 122">
                <a:extLst>
                  <a:ext uri="{FF2B5EF4-FFF2-40B4-BE49-F238E27FC236}">
                    <a16:creationId xmlns:a16="http://schemas.microsoft.com/office/drawing/2014/main" id="{C40D32DC-1385-4063-B528-C5602BD9B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88" name="Line 123">
                <a:extLst>
                  <a:ext uri="{FF2B5EF4-FFF2-40B4-BE49-F238E27FC236}">
                    <a16:creationId xmlns:a16="http://schemas.microsoft.com/office/drawing/2014/main" id="{9325DFBF-B54B-488E-8B44-DBD7C8523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Line 124">
                <a:extLst>
                  <a:ext uri="{FF2B5EF4-FFF2-40B4-BE49-F238E27FC236}">
                    <a16:creationId xmlns:a16="http://schemas.microsoft.com/office/drawing/2014/main" id="{0BE6C62A-035D-4E01-A0BA-01B822DA1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0" name="Line 125">
                <a:extLst>
                  <a:ext uri="{FF2B5EF4-FFF2-40B4-BE49-F238E27FC236}">
                    <a16:creationId xmlns:a16="http://schemas.microsoft.com/office/drawing/2014/main" id="{244766E4-86E9-43DF-83F4-F593F33CE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1" name="Line 126">
                <a:extLst>
                  <a:ext uri="{FF2B5EF4-FFF2-40B4-BE49-F238E27FC236}">
                    <a16:creationId xmlns:a16="http://schemas.microsoft.com/office/drawing/2014/main" id="{D8403424-9FA5-4AA3-B757-5A7A43166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Freeform 127">
                <a:extLst>
                  <a:ext uri="{FF2B5EF4-FFF2-40B4-BE49-F238E27FC236}">
                    <a16:creationId xmlns:a16="http://schemas.microsoft.com/office/drawing/2014/main" id="{7695ECE8-2ABD-47A8-94F2-92DC329FA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Freeform 128">
                <a:extLst>
                  <a:ext uri="{FF2B5EF4-FFF2-40B4-BE49-F238E27FC236}">
                    <a16:creationId xmlns:a16="http://schemas.microsoft.com/office/drawing/2014/main" id="{0789C6F2-BCC7-486B-B87E-8E490A00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Rectangle 129">
                <a:extLst>
                  <a:ext uri="{FF2B5EF4-FFF2-40B4-BE49-F238E27FC236}">
                    <a16:creationId xmlns:a16="http://schemas.microsoft.com/office/drawing/2014/main" id="{0C09C2AA-B4B3-4700-AB6C-6659CAC27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295" name="Freeform 130">
                <a:extLst>
                  <a:ext uri="{FF2B5EF4-FFF2-40B4-BE49-F238E27FC236}">
                    <a16:creationId xmlns:a16="http://schemas.microsoft.com/office/drawing/2014/main" id="{75589998-A012-4B24-B1E6-FC8CABEEC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Freeform 133">
                <a:extLst>
                  <a:ext uri="{FF2B5EF4-FFF2-40B4-BE49-F238E27FC236}">
                    <a16:creationId xmlns:a16="http://schemas.microsoft.com/office/drawing/2014/main" id="{51B678CC-9AEE-4497-90D5-BDA9326F6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34">
                <a:extLst>
                  <a:ext uri="{FF2B5EF4-FFF2-40B4-BE49-F238E27FC236}">
                    <a16:creationId xmlns:a16="http://schemas.microsoft.com/office/drawing/2014/main" id="{D84A9A2C-F2D3-464A-B32E-7496674DE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Rectangle 135">
                <a:extLst>
                  <a:ext uri="{FF2B5EF4-FFF2-40B4-BE49-F238E27FC236}">
                    <a16:creationId xmlns:a16="http://schemas.microsoft.com/office/drawing/2014/main" id="{C374BF4C-0F5D-4155-AB2F-7BCD5BC94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99" name="Rectangle 137">
                <a:extLst>
                  <a:ext uri="{FF2B5EF4-FFF2-40B4-BE49-F238E27FC236}">
                    <a16:creationId xmlns:a16="http://schemas.microsoft.com/office/drawing/2014/main" id="{0CB6C62C-4C42-40B1-A6DC-9BDD0DD43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00" name="Rectangle 138">
                <a:extLst>
                  <a:ext uri="{FF2B5EF4-FFF2-40B4-BE49-F238E27FC236}">
                    <a16:creationId xmlns:a16="http://schemas.microsoft.com/office/drawing/2014/main" id="{843EB254-0A2A-406A-8D94-F240EA5BE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01" name="Rectangle 139">
                <a:extLst>
                  <a:ext uri="{FF2B5EF4-FFF2-40B4-BE49-F238E27FC236}">
                    <a16:creationId xmlns:a16="http://schemas.microsoft.com/office/drawing/2014/main" id="{9F4F078B-6139-459E-BD6D-BCB065E97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02" name="Group 140">
                <a:extLst>
                  <a:ext uri="{FF2B5EF4-FFF2-40B4-BE49-F238E27FC236}">
                    <a16:creationId xmlns:a16="http://schemas.microsoft.com/office/drawing/2014/main" id="{B34A13BA-0CC2-420C-9A38-7A80087C7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523" name="Freeform 141">
                  <a:extLst>
                    <a:ext uri="{FF2B5EF4-FFF2-40B4-BE49-F238E27FC236}">
                      <a16:creationId xmlns:a16="http://schemas.microsoft.com/office/drawing/2014/main" id="{EB66C590-A862-4517-9278-9E8D99DE4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4" name="Rectangle 142">
                  <a:extLst>
                    <a:ext uri="{FF2B5EF4-FFF2-40B4-BE49-F238E27FC236}">
                      <a16:creationId xmlns:a16="http://schemas.microsoft.com/office/drawing/2014/main" id="{288AC670-D93A-4724-BD45-D722CA1AB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03" name="Line 143">
                <a:extLst>
                  <a:ext uri="{FF2B5EF4-FFF2-40B4-BE49-F238E27FC236}">
                    <a16:creationId xmlns:a16="http://schemas.microsoft.com/office/drawing/2014/main" id="{096CC016-0E70-4F05-AD76-C3D031826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44">
                <a:extLst>
                  <a:ext uri="{FF2B5EF4-FFF2-40B4-BE49-F238E27FC236}">
                    <a16:creationId xmlns:a16="http://schemas.microsoft.com/office/drawing/2014/main" id="{AA93C858-40D3-4C68-ABDE-673FCCF8F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Line 145">
                <a:extLst>
                  <a:ext uri="{FF2B5EF4-FFF2-40B4-BE49-F238E27FC236}">
                    <a16:creationId xmlns:a16="http://schemas.microsoft.com/office/drawing/2014/main" id="{F2A97DCF-7F71-4AD3-9147-4883F99B7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Line 146">
                <a:extLst>
                  <a:ext uri="{FF2B5EF4-FFF2-40B4-BE49-F238E27FC236}">
                    <a16:creationId xmlns:a16="http://schemas.microsoft.com/office/drawing/2014/main" id="{79D3B57D-F023-489D-830C-2AD619DD3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Line 147">
                <a:extLst>
                  <a:ext uri="{FF2B5EF4-FFF2-40B4-BE49-F238E27FC236}">
                    <a16:creationId xmlns:a16="http://schemas.microsoft.com/office/drawing/2014/main" id="{70BFF760-6BBE-4074-84FE-18AF08D41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8" name="Line 148">
                <a:extLst>
                  <a:ext uri="{FF2B5EF4-FFF2-40B4-BE49-F238E27FC236}">
                    <a16:creationId xmlns:a16="http://schemas.microsoft.com/office/drawing/2014/main" id="{7DBB54E7-9A0C-4DB0-ABF0-52197EC3B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7" name="Line 149">
                <a:extLst>
                  <a:ext uri="{FF2B5EF4-FFF2-40B4-BE49-F238E27FC236}">
                    <a16:creationId xmlns:a16="http://schemas.microsoft.com/office/drawing/2014/main" id="{867B5113-874F-4638-B64E-270B957FE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8" name="Line 150">
                <a:extLst>
                  <a:ext uri="{FF2B5EF4-FFF2-40B4-BE49-F238E27FC236}">
                    <a16:creationId xmlns:a16="http://schemas.microsoft.com/office/drawing/2014/main" id="{C4DC3359-E168-477E-B0B3-C140DADFF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499" name="Group 285">
                <a:extLst>
                  <a:ext uri="{FF2B5EF4-FFF2-40B4-BE49-F238E27FC236}">
                    <a16:creationId xmlns:a16="http://schemas.microsoft.com/office/drawing/2014/main" id="{78023917-10E4-4DC7-B3E5-634CDB451A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519" name="AutoShape 160">
                  <a:extLst>
                    <a:ext uri="{FF2B5EF4-FFF2-40B4-BE49-F238E27FC236}">
                      <a16:creationId xmlns:a16="http://schemas.microsoft.com/office/drawing/2014/main" id="{E51B4B88-1C02-446A-8F2F-2CDFE9BBC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0" name="Rectangle 157">
                  <a:extLst>
                    <a:ext uri="{FF2B5EF4-FFF2-40B4-BE49-F238E27FC236}">
                      <a16:creationId xmlns:a16="http://schemas.microsoft.com/office/drawing/2014/main" id="{BDC67E02-83BF-49DA-BDC5-9481DAFCB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21" name="Rectangle 158">
                  <a:extLst>
                    <a:ext uri="{FF2B5EF4-FFF2-40B4-BE49-F238E27FC236}">
                      <a16:creationId xmlns:a16="http://schemas.microsoft.com/office/drawing/2014/main" id="{6C6A7627-470B-4E67-A798-D3A3B1FF7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22" name="Rectangle 159">
                  <a:extLst>
                    <a:ext uri="{FF2B5EF4-FFF2-40B4-BE49-F238E27FC236}">
                      <a16:creationId xmlns:a16="http://schemas.microsoft.com/office/drawing/2014/main" id="{95C78E99-C24E-4B71-9E82-4E1220F6A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0" name="Line 161">
                <a:extLst>
                  <a:ext uri="{FF2B5EF4-FFF2-40B4-BE49-F238E27FC236}">
                    <a16:creationId xmlns:a16="http://schemas.microsoft.com/office/drawing/2014/main" id="{7B2F0BA2-FE5F-4ED8-9F36-91D23F62D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1" name="Line 162">
                <a:extLst>
                  <a:ext uri="{FF2B5EF4-FFF2-40B4-BE49-F238E27FC236}">
                    <a16:creationId xmlns:a16="http://schemas.microsoft.com/office/drawing/2014/main" id="{B70DCEED-3028-4231-A316-1FB336D57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502" name="Group 288">
                <a:extLst>
                  <a:ext uri="{FF2B5EF4-FFF2-40B4-BE49-F238E27FC236}">
                    <a16:creationId xmlns:a16="http://schemas.microsoft.com/office/drawing/2014/main" id="{5931F397-2CBF-47B0-B50A-37F39B35D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515" name="AutoShape 167">
                  <a:extLst>
                    <a:ext uri="{FF2B5EF4-FFF2-40B4-BE49-F238E27FC236}">
                      <a16:creationId xmlns:a16="http://schemas.microsoft.com/office/drawing/2014/main" id="{0808D38A-9B0A-4D9B-9E0F-FC6D765E6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6" name="Rectangle 164">
                  <a:extLst>
                    <a:ext uri="{FF2B5EF4-FFF2-40B4-BE49-F238E27FC236}">
                      <a16:creationId xmlns:a16="http://schemas.microsoft.com/office/drawing/2014/main" id="{A914CC32-746F-43AB-A209-2FF6CB757A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7" name="Rectangle 165">
                  <a:extLst>
                    <a:ext uri="{FF2B5EF4-FFF2-40B4-BE49-F238E27FC236}">
                      <a16:creationId xmlns:a16="http://schemas.microsoft.com/office/drawing/2014/main" id="{9FD3FC54-3EEE-414C-8AD7-107F3FC17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8" name="Rectangle 166">
                  <a:extLst>
                    <a:ext uri="{FF2B5EF4-FFF2-40B4-BE49-F238E27FC236}">
                      <a16:creationId xmlns:a16="http://schemas.microsoft.com/office/drawing/2014/main" id="{AD8C74BB-6042-40EA-8984-5E34DBC93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503" name="Group 284">
                <a:extLst>
                  <a:ext uri="{FF2B5EF4-FFF2-40B4-BE49-F238E27FC236}">
                    <a16:creationId xmlns:a16="http://schemas.microsoft.com/office/drawing/2014/main" id="{3C9173BC-780F-4450-9664-E22A3BF1F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511" name="AutoShape 172">
                  <a:extLst>
                    <a:ext uri="{FF2B5EF4-FFF2-40B4-BE49-F238E27FC236}">
                      <a16:creationId xmlns:a16="http://schemas.microsoft.com/office/drawing/2014/main" id="{A753EBCD-AF25-42EF-BCDE-3C4F5EE33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2" name="Rectangle 169">
                  <a:extLst>
                    <a:ext uri="{FF2B5EF4-FFF2-40B4-BE49-F238E27FC236}">
                      <a16:creationId xmlns:a16="http://schemas.microsoft.com/office/drawing/2014/main" id="{38D006E6-75FA-4A48-AA4F-A1A6F3E8CE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3" name="Rectangle 170">
                  <a:extLst>
                    <a:ext uri="{FF2B5EF4-FFF2-40B4-BE49-F238E27FC236}">
                      <a16:creationId xmlns:a16="http://schemas.microsoft.com/office/drawing/2014/main" id="{C80D6884-D21B-4E05-B46F-E4F2EA3DF7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4" name="Rectangle 171">
                  <a:extLst>
                    <a:ext uri="{FF2B5EF4-FFF2-40B4-BE49-F238E27FC236}">
                      <a16:creationId xmlns:a16="http://schemas.microsoft.com/office/drawing/2014/main" id="{C1338723-8BB4-4801-9CFA-D19948B4B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4" name="Rectangle 173">
                <a:extLst>
                  <a:ext uri="{FF2B5EF4-FFF2-40B4-BE49-F238E27FC236}">
                    <a16:creationId xmlns:a16="http://schemas.microsoft.com/office/drawing/2014/main" id="{280A7F2B-367A-4E11-B6B7-A4E4CC2B0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05" name="Line 176">
                <a:extLst>
                  <a:ext uri="{FF2B5EF4-FFF2-40B4-BE49-F238E27FC236}">
                    <a16:creationId xmlns:a16="http://schemas.microsoft.com/office/drawing/2014/main" id="{AD4DE95A-5BEC-433B-8BE3-A4183B156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6" name="Line 177">
                <a:extLst>
                  <a:ext uri="{FF2B5EF4-FFF2-40B4-BE49-F238E27FC236}">
                    <a16:creationId xmlns:a16="http://schemas.microsoft.com/office/drawing/2014/main" id="{822E408A-9D26-4621-B3EF-ECD5BF7D3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7" name="Line 178">
                <a:extLst>
                  <a:ext uri="{FF2B5EF4-FFF2-40B4-BE49-F238E27FC236}">
                    <a16:creationId xmlns:a16="http://schemas.microsoft.com/office/drawing/2014/main" id="{B73DB9A0-D5D7-4973-9740-B978F2668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8" name="Line 179">
                <a:extLst>
                  <a:ext uri="{FF2B5EF4-FFF2-40B4-BE49-F238E27FC236}">
                    <a16:creationId xmlns:a16="http://schemas.microsoft.com/office/drawing/2014/main" id="{92DEB905-937F-4E78-953B-20F224695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9" name="Line 252">
                <a:extLst>
                  <a:ext uri="{FF2B5EF4-FFF2-40B4-BE49-F238E27FC236}">
                    <a16:creationId xmlns:a16="http://schemas.microsoft.com/office/drawing/2014/main" id="{04DB97C4-5F1E-40BE-84AB-82EDB2EBF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0" name="Freeform 257">
                <a:extLst>
                  <a:ext uri="{FF2B5EF4-FFF2-40B4-BE49-F238E27FC236}">
                    <a16:creationId xmlns:a16="http://schemas.microsoft.com/office/drawing/2014/main" id="{A26EDD42-0506-4E96-AFFE-BDFF4D6C0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F0343E3-6990-4876-AF5B-62BDC5DF9D71}"/>
                </a:ext>
              </a:extLst>
            </p:cNvPr>
            <p:cNvCxnSpPr>
              <a:stCxn id="510" idx="0"/>
              <a:endCxn id="19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Line 34">
              <a:extLst>
                <a:ext uri="{FF2B5EF4-FFF2-40B4-BE49-F238E27FC236}">
                  <a16:creationId xmlns:a16="http://schemas.microsoft.com/office/drawing/2014/main" id="{A14E44EA-957B-4009-8672-9F519DDD9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7" name="Line 34">
              <a:extLst>
                <a:ext uri="{FF2B5EF4-FFF2-40B4-BE49-F238E27FC236}">
                  <a16:creationId xmlns:a16="http://schemas.microsoft.com/office/drawing/2014/main" id="{AE7B6A07-9E49-46D6-BB36-D3DB5C131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8" name="Line 34">
              <a:extLst>
                <a:ext uri="{FF2B5EF4-FFF2-40B4-BE49-F238E27FC236}">
                  <a16:creationId xmlns:a16="http://schemas.microsoft.com/office/drawing/2014/main" id="{F4E06CAC-2378-4F80-A31C-2DDD2296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391CCEC-4B2A-46DE-AF35-67F73EE961DE}"/>
                </a:ext>
              </a:extLst>
            </p:cNvPr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D175EEC-69EC-488E-8979-61139AB422A1}"/>
                </a:ext>
              </a:extLst>
            </p:cNvPr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[24-20]</a:t>
              </a:r>
              <a:endParaRPr lang="ru-RU" sz="6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D0DCEBD-028E-4F94-BF58-5C035F4A852E}"/>
                </a:ext>
              </a:extLst>
            </p:cNvPr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E28FB0D-1F56-4A2F-8006-250EDFCC6062}"/>
                </a:ext>
              </a:extLst>
            </p:cNvPr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9730E4B-B4B9-4E16-9CD9-172E002E718A}"/>
                </a:ext>
              </a:extLst>
            </p:cNvPr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Line 131">
              <a:extLst>
                <a:ext uri="{FF2B5EF4-FFF2-40B4-BE49-F238E27FC236}">
                  <a16:creationId xmlns:a16="http://schemas.microsoft.com/office/drawing/2014/main" id="{B6CF2450-462C-4228-AA73-68A2873FE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1CBB54-DA26-4323-82C1-D02701592C5C}"/>
                </a:ext>
              </a:extLst>
            </p:cNvPr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8F8D8B0-725E-4639-8FBE-E47CF7275122}"/>
                </a:ext>
              </a:extLst>
            </p:cNvPr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C6B2C2-60A4-46AA-9D26-4CC5E65763E5}"/>
                </a:ext>
              </a:extLst>
            </p:cNvPr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Rectangle 180">
            <a:extLst>
              <a:ext uri="{FF2B5EF4-FFF2-40B4-BE49-F238E27FC236}">
                <a16:creationId xmlns:a16="http://schemas.microsoft.com/office/drawing/2014/main" id="{7FC070CA-72CF-470F-BCAE-F4A64725C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395" y="3557071"/>
            <a:ext cx="227626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0000FF"/>
                </a:solidFill>
                <a:latin typeface="Arial" charset="0"/>
                <a:cs typeface="Arial" charset="0"/>
              </a:rPr>
              <a:t>16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87" name="Rectangle 181">
            <a:extLst>
              <a:ext uri="{FF2B5EF4-FFF2-40B4-BE49-F238E27FC236}">
                <a16:creationId xmlns:a16="http://schemas.microsoft.com/office/drawing/2014/main" id="{3E9B1D07-4326-4905-8C47-66246AC91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58" y="4067032"/>
            <a:ext cx="775853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0000FF"/>
                </a:solidFill>
                <a:latin typeface="Arial" charset="0"/>
                <a:cs typeface="Arial" charset="0"/>
              </a:rPr>
              <a:t>16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 or 44</a:t>
            </a:r>
          </a:p>
        </p:txBody>
      </p:sp>
      <p:sp>
        <p:nvSpPr>
          <p:cNvPr id="188" name="Rectangle 183">
            <a:extLst>
              <a:ext uri="{FF2B5EF4-FFF2-40B4-BE49-F238E27FC236}">
                <a16:creationId xmlns:a16="http://schemas.microsoft.com/office/drawing/2014/main" id="{18160565-AD01-454C-8260-B5F9AC44A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102" y="4174974"/>
            <a:ext cx="363882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sub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ourier New" pitchFamily="49" charset="0"/>
              <a:cs typeface="Arial" charset="0"/>
            </a:endParaRPr>
          </a:p>
        </p:txBody>
      </p:sp>
      <p:sp>
        <p:nvSpPr>
          <p:cNvPr id="189" name="Rectangle 180">
            <a:extLst>
              <a:ext uri="{FF2B5EF4-FFF2-40B4-BE49-F238E27FC236}">
                <a16:creationId xmlns:a16="http://schemas.microsoft.com/office/drawing/2014/main" id="{E214E184-53F0-4D86-9959-517B1BF6D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666" y="3057486"/>
            <a:ext cx="227626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190" name="Rectangle 183">
            <a:extLst>
              <a:ext uri="{FF2B5EF4-FFF2-40B4-BE49-F238E27FC236}">
                <a16:creationId xmlns:a16="http://schemas.microsoft.com/office/drawing/2014/main" id="{A69151A8-66FE-4C7B-B294-4E674A464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948" y="3310850"/>
            <a:ext cx="274114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sw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ourier New" pitchFamily="49" charset="0"/>
              <a:cs typeface="Arial" charset="0"/>
            </a:endParaRPr>
          </a:p>
        </p:txBody>
      </p:sp>
      <p:sp>
        <p:nvSpPr>
          <p:cNvPr id="191" name="Rectangle 180">
            <a:extLst>
              <a:ext uri="{FF2B5EF4-FFF2-40B4-BE49-F238E27FC236}">
                <a16:creationId xmlns:a16="http://schemas.microsoft.com/office/drawing/2014/main" id="{3C6FD812-17B9-4E11-877B-52D10BB8B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851" y="4000157"/>
            <a:ext cx="363882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and</a:t>
            </a:r>
          </a:p>
        </p:txBody>
      </p:sp>
      <p:sp>
        <p:nvSpPr>
          <p:cNvPr id="192" name="Rectangle 180">
            <a:extLst>
              <a:ext uri="{FF2B5EF4-FFF2-40B4-BE49-F238E27FC236}">
                <a16:creationId xmlns:a16="http://schemas.microsoft.com/office/drawing/2014/main" id="{95303640-F817-420C-A61A-F374FEE8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503" y="3780240"/>
            <a:ext cx="363882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beq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11" name="Text Box 8">
            <a:extLst>
              <a:ext uri="{FF2B5EF4-FFF2-40B4-BE49-F238E27FC236}">
                <a16:creationId xmlns:a16="http://schemas.microsoft.com/office/drawing/2014/main" id="{590B2630-943F-43BE-969B-DE6AB7712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072" y="5290278"/>
            <a:ext cx="7246219" cy="1074599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004280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 branch is taken the 3 wrong instructions get into the pipeline (they must be canceled somehow)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=&gt; We are losing 3 cycles after each taken branch!</a:t>
            </a:r>
          </a:p>
        </p:txBody>
      </p:sp>
    </p:spTree>
    <p:extLst>
      <p:ext uri="{BB962C8B-B14F-4D97-AF65-F5344CB8AC3E}">
        <p14:creationId xmlns:p14="http://schemas.microsoft.com/office/powerpoint/2010/main" val="28466386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1: Stall pipeline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7"/>
          <p:cNvSpPr>
            <a:spLocks noGrp="1" noChangeArrowheads="1"/>
          </p:cNvSpPr>
          <p:nvPr/>
        </p:nvSpPr>
        <p:spPr bwMode="auto">
          <a:xfrm>
            <a:off x="914400" y="1825625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 dirty="0">
              <a:solidFill>
                <a:srgbClr val="061922"/>
              </a:solidFill>
              <a:latin typeface="Neo Sans Intel"/>
              <a:cs typeface="Neo Sans Intel"/>
            </a:endParaRPr>
          </a:p>
        </p:txBody>
      </p:sp>
      <p:sp>
        <p:nvSpPr>
          <p:cNvPr id="24" name="Прямоугольник 3"/>
          <p:cNvSpPr/>
          <p:nvPr/>
        </p:nvSpPr>
        <p:spPr>
          <a:xfrm>
            <a:off x="838200" y="1901167"/>
            <a:ext cx="98869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Do not execute instructions until branch condition is resolved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3 cycles penalty for each branch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In average, every 5</a:t>
            </a:r>
            <a:r>
              <a:rPr lang="en-US" sz="2000" baseline="30000" dirty="0">
                <a:solidFill>
                  <a:srgbClr val="061922"/>
                </a:solidFill>
                <a:cs typeface="Arial" charset="0"/>
              </a:rPr>
              <a:t>th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executed instruction is a branch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80% of program execution time is spent in loops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How much IPC would we loss?</a:t>
            </a:r>
          </a:p>
        </p:txBody>
      </p:sp>
      <p:sp>
        <p:nvSpPr>
          <p:cNvPr id="25" name="Прямоугольник 5"/>
          <p:cNvSpPr/>
          <p:nvPr/>
        </p:nvSpPr>
        <p:spPr>
          <a:xfrm>
            <a:off x="1159669" y="3661911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 CPI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ideal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(Clock per instruction) = 1</a:t>
            </a:r>
          </a:p>
        </p:txBody>
      </p:sp>
      <p:sp>
        <p:nvSpPr>
          <p:cNvPr id="26" name="Прямоугольник 7"/>
          <p:cNvSpPr/>
          <p:nvPr/>
        </p:nvSpPr>
        <p:spPr>
          <a:xfrm>
            <a:off x="1195025" y="4062236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real 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27" name="Прямоугольник 8"/>
          <p:cNvSpPr/>
          <p:nvPr/>
        </p:nvSpPr>
        <p:spPr>
          <a:xfrm>
            <a:off x="2302669" y="4062451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ideal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+</a:t>
            </a:r>
          </a:p>
        </p:txBody>
      </p:sp>
      <p:sp>
        <p:nvSpPr>
          <p:cNvPr id="28" name="Прямоугольник 11"/>
          <p:cNvSpPr/>
          <p:nvPr/>
        </p:nvSpPr>
        <p:spPr>
          <a:xfrm>
            <a:off x="3521869" y="4062236"/>
            <a:ext cx="1803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(% of branches)</a:t>
            </a:r>
          </a:p>
        </p:txBody>
      </p:sp>
      <p:sp>
        <p:nvSpPr>
          <p:cNvPr id="29" name="Прямоугольник 13"/>
          <p:cNvSpPr/>
          <p:nvPr/>
        </p:nvSpPr>
        <p:spPr>
          <a:xfrm>
            <a:off x="5212224" y="4062236"/>
            <a:ext cx="133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× Penalty 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30" name="Прямоугольник 14"/>
          <p:cNvSpPr/>
          <p:nvPr/>
        </p:nvSpPr>
        <p:spPr>
          <a:xfrm>
            <a:off x="6488918" y="4062236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1.6</a:t>
            </a:r>
          </a:p>
        </p:txBody>
      </p:sp>
      <p:grpSp>
        <p:nvGrpSpPr>
          <p:cNvPr id="31" name="Группа 26"/>
          <p:cNvGrpSpPr/>
          <p:nvPr/>
        </p:nvGrpSpPr>
        <p:grpSpPr>
          <a:xfrm>
            <a:off x="4045265" y="4462346"/>
            <a:ext cx="755335" cy="681039"/>
            <a:chOff x="3952396" y="5324025"/>
            <a:chExt cx="755335" cy="681039"/>
          </a:xfrm>
        </p:grpSpPr>
        <p:sp>
          <p:nvSpPr>
            <p:cNvPr id="32" name="Прямоугольник 15"/>
            <p:cNvSpPr/>
            <p:nvPr/>
          </p:nvSpPr>
          <p:spPr>
            <a:xfrm>
              <a:off x="3952396" y="5604954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~20%</a:t>
              </a:r>
            </a:p>
          </p:txBody>
        </p:sp>
        <p:cxnSp>
          <p:nvCxnSpPr>
            <p:cNvPr id="33" name="Прямая со стрелкой 18"/>
            <p:cNvCxnSpPr>
              <a:stCxn id="32" idx="0"/>
              <a:endCxn id="28" idx="2"/>
            </p:cNvCxnSpPr>
            <p:nvPr/>
          </p:nvCxnSpPr>
          <p:spPr bwMode="auto">
            <a:xfrm flipV="1">
              <a:off x="4330064" y="5324025"/>
              <a:ext cx="562" cy="280929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4" name="Группа 27"/>
          <p:cNvGrpSpPr/>
          <p:nvPr/>
        </p:nvGrpSpPr>
        <p:grpSpPr>
          <a:xfrm>
            <a:off x="5721017" y="4462346"/>
            <a:ext cx="314510" cy="676850"/>
            <a:chOff x="5628148" y="5324025"/>
            <a:chExt cx="314510" cy="676850"/>
          </a:xfrm>
        </p:grpSpPr>
        <p:sp>
          <p:nvSpPr>
            <p:cNvPr id="35" name="Прямоугольник 16"/>
            <p:cNvSpPr/>
            <p:nvPr/>
          </p:nvSpPr>
          <p:spPr>
            <a:xfrm>
              <a:off x="5628148" y="5600765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3</a:t>
              </a:r>
            </a:p>
          </p:txBody>
        </p:sp>
        <p:cxnSp>
          <p:nvCxnSpPr>
            <p:cNvPr id="36" name="Прямая со стрелкой 23"/>
            <p:cNvCxnSpPr>
              <a:stCxn id="35" idx="0"/>
              <a:endCxn id="29" idx="2"/>
            </p:cNvCxnSpPr>
            <p:nvPr/>
          </p:nvCxnSpPr>
          <p:spPr bwMode="auto">
            <a:xfrm flipV="1">
              <a:off x="5785403" y="5324025"/>
              <a:ext cx="0" cy="27674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3026569" y="5408416"/>
            <a:ext cx="5799659" cy="488454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FDB813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37% slower =&gt; need to find something better </a:t>
            </a:r>
          </a:p>
        </p:txBody>
      </p:sp>
      <p:sp>
        <p:nvSpPr>
          <p:cNvPr id="38" name="Прямоугольник 7"/>
          <p:cNvSpPr/>
          <p:nvPr/>
        </p:nvSpPr>
        <p:spPr>
          <a:xfrm>
            <a:off x="1195025" y="4462346"/>
            <a:ext cx="1741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IPC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real 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= 0.63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109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7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2: Always Fetch Not-Taken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/>
        </p:nvSpPr>
        <p:spPr bwMode="auto">
          <a:xfrm>
            <a:off x="914400" y="1825625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 dirty="0">
              <a:solidFill>
                <a:srgbClr val="061922"/>
              </a:solidFill>
              <a:latin typeface="Neo Sans Intel"/>
              <a:cs typeface="Neo Sans Intel"/>
            </a:endParaRPr>
          </a:p>
        </p:txBody>
      </p:sp>
      <p:sp>
        <p:nvSpPr>
          <p:cNvPr id="8" name="Прямоугольник 3"/>
          <p:cNvSpPr/>
          <p:nvPr/>
        </p:nvSpPr>
        <p:spPr>
          <a:xfrm>
            <a:off x="838200" y="1901167"/>
            <a:ext cx="105156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Execute instructions from the fall-through (not-taken) path as if there is no branch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If the branch is not-taken (~50%), no penalty is paid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If branch actually taken: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Flush the fall-through path instructions before they change the machine state (memory / registers)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Fetch the instructions from the correct (taken) path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Assuming ~50% branches not-taken on average. How lower it will be that ideal pipeline?</a:t>
            </a:r>
          </a:p>
        </p:txBody>
      </p:sp>
      <p:sp>
        <p:nvSpPr>
          <p:cNvPr id="9" name="Прямоугольник 5"/>
          <p:cNvSpPr/>
          <p:nvPr/>
        </p:nvSpPr>
        <p:spPr>
          <a:xfrm>
            <a:off x="1295400" y="4850232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 IPC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real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= 0.77</a:t>
            </a:r>
          </a:p>
        </p:txBody>
      </p:sp>
      <p:sp>
        <p:nvSpPr>
          <p:cNvPr id="10" name="Прямоугольник 7"/>
          <p:cNvSpPr/>
          <p:nvPr/>
        </p:nvSpPr>
        <p:spPr>
          <a:xfrm>
            <a:off x="1291170" y="4353799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real 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1" name="Прямоугольник 8"/>
          <p:cNvSpPr/>
          <p:nvPr/>
        </p:nvSpPr>
        <p:spPr>
          <a:xfrm>
            <a:off x="2295525" y="4353799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ideal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+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86125" y="4332602"/>
            <a:ext cx="2510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(% of branches × 50%)</a:t>
            </a:r>
          </a:p>
        </p:txBody>
      </p:sp>
      <p:sp>
        <p:nvSpPr>
          <p:cNvPr id="13" name="Прямоугольник 13"/>
          <p:cNvSpPr/>
          <p:nvPr/>
        </p:nvSpPr>
        <p:spPr>
          <a:xfrm>
            <a:off x="5653387" y="4335229"/>
            <a:ext cx="133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× Penalty 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4" name="Прямоугольник 14"/>
          <p:cNvSpPr/>
          <p:nvPr/>
        </p:nvSpPr>
        <p:spPr>
          <a:xfrm>
            <a:off x="6889672" y="4342114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1.3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78272" y="5427033"/>
            <a:ext cx="5799659" cy="488454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FDB813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23% slower =&gt; need to find something better </a:t>
            </a:r>
          </a:p>
        </p:txBody>
      </p:sp>
    </p:spTree>
    <p:extLst>
      <p:ext uri="{BB962C8B-B14F-4D97-AF65-F5344CB8AC3E}">
        <p14:creationId xmlns:p14="http://schemas.microsoft.com/office/powerpoint/2010/main" val="254826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lang="en-US" dirty="0"/>
              <a:t>Decision 3: Delayed Branches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22.11.2021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838199" y="1248318"/>
            <a:ext cx="1059180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Maybe ask the software (SW) to help?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Need to change ISA to give it such possibility </a:t>
            </a:r>
          </a:p>
          <a:p>
            <a:pPr marL="457200" indent="-4572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Define branch to take place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AFTER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000" b="1" dirty="0">
                <a:solidFill>
                  <a:srgbClr val="061922"/>
                </a:solidFill>
                <a:cs typeface="Arial" charset="0"/>
              </a:rPr>
              <a:t>n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following instructions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Hardware (HW) executes </a:t>
            </a:r>
            <a:r>
              <a:rPr lang="en-US" sz="1600" b="1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n</a:t>
            </a: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 instructions following the branch regardless of branch is taken or not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SW puts in the n slots following the branch instructions that can be executed regardless of branch resolution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Instructions that are before the branch instruction, or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Instructions from the converged path after the branch</a:t>
            </a: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If cannot find independent instructions, put NOPs</a:t>
            </a:r>
          </a:p>
        </p:txBody>
      </p:sp>
      <p:cxnSp>
        <p:nvCxnSpPr>
          <p:cNvPr id="8" name="Прямая соединительная линия 12"/>
          <p:cNvCxnSpPr>
            <a:endCxn id="10" idx="3"/>
          </p:cNvCxnSpPr>
          <p:nvPr/>
        </p:nvCxnSpPr>
        <p:spPr bwMode="auto">
          <a:xfrm>
            <a:off x="3610279" y="4548277"/>
            <a:ext cx="0" cy="484914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Прямая соединительная линия 14"/>
          <p:cNvCxnSpPr>
            <a:stCxn id="10" idx="0"/>
          </p:cNvCxnSpPr>
          <p:nvPr/>
        </p:nvCxnSpPr>
        <p:spPr bwMode="auto">
          <a:xfrm>
            <a:off x="3610279" y="5795191"/>
            <a:ext cx="0" cy="42164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Шестиугольник 15"/>
          <p:cNvSpPr/>
          <p:nvPr/>
        </p:nvSpPr>
        <p:spPr bwMode="auto">
          <a:xfrm rot="5400000">
            <a:off x="3229279" y="5147491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1" name="Овал 19"/>
          <p:cNvSpPr/>
          <p:nvPr/>
        </p:nvSpPr>
        <p:spPr bwMode="auto">
          <a:xfrm>
            <a:off x="3524054" y="4972766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12" name="Овал 20"/>
          <p:cNvSpPr/>
          <p:nvPr/>
        </p:nvSpPr>
        <p:spPr bwMode="auto">
          <a:xfrm>
            <a:off x="3572179" y="4804591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3" name="Овал 21"/>
          <p:cNvSpPr/>
          <p:nvPr/>
        </p:nvSpPr>
        <p:spPr bwMode="auto">
          <a:xfrm>
            <a:off x="3572179" y="4634411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4" name="Овал 23"/>
          <p:cNvSpPr/>
          <p:nvPr/>
        </p:nvSpPr>
        <p:spPr bwMode="auto">
          <a:xfrm>
            <a:off x="3305479" y="557421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5" name="Овал 24"/>
          <p:cNvSpPr/>
          <p:nvPr/>
        </p:nvSpPr>
        <p:spPr bwMode="auto">
          <a:xfrm>
            <a:off x="3305479" y="539641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6" name="Овал 25"/>
          <p:cNvSpPr/>
          <p:nvPr/>
        </p:nvSpPr>
        <p:spPr bwMode="auto">
          <a:xfrm>
            <a:off x="3305479" y="522623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7" name="Овал 27"/>
          <p:cNvSpPr/>
          <p:nvPr/>
        </p:nvSpPr>
        <p:spPr bwMode="auto">
          <a:xfrm>
            <a:off x="3838879" y="546499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8" name="Овал 28"/>
          <p:cNvSpPr/>
          <p:nvPr/>
        </p:nvSpPr>
        <p:spPr bwMode="auto">
          <a:xfrm>
            <a:off x="3838879" y="525925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9" name="Овал 30"/>
          <p:cNvSpPr/>
          <p:nvPr/>
        </p:nvSpPr>
        <p:spPr bwMode="auto">
          <a:xfrm>
            <a:off x="3567099" y="606443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0" name="Овал 31"/>
          <p:cNvSpPr/>
          <p:nvPr/>
        </p:nvSpPr>
        <p:spPr bwMode="auto">
          <a:xfrm>
            <a:off x="3567099" y="589425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5159" y="5113885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Not Taken path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6359" y="511134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Taken path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6933" y="5795191"/>
            <a:ext cx="128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Converged path</a:t>
            </a:r>
          </a:p>
        </p:txBody>
      </p:sp>
      <p:cxnSp>
        <p:nvCxnSpPr>
          <p:cNvPr id="24" name="Прямая соединительная линия 53"/>
          <p:cNvCxnSpPr>
            <a:endCxn id="26" idx="3"/>
          </p:cNvCxnSpPr>
          <p:nvPr/>
        </p:nvCxnSpPr>
        <p:spPr bwMode="auto">
          <a:xfrm>
            <a:off x="6053759" y="4553892"/>
            <a:ext cx="0" cy="55372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Прямая соединительная линия 54"/>
          <p:cNvCxnSpPr>
            <a:stCxn id="26" idx="0"/>
          </p:cNvCxnSpPr>
          <p:nvPr/>
        </p:nvCxnSpPr>
        <p:spPr bwMode="auto">
          <a:xfrm>
            <a:off x="6053759" y="5869612"/>
            <a:ext cx="0" cy="42164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Шестиугольник 55"/>
          <p:cNvSpPr/>
          <p:nvPr/>
        </p:nvSpPr>
        <p:spPr bwMode="auto">
          <a:xfrm rot="5400000">
            <a:off x="5672759" y="5221912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7" name="Овал 56"/>
          <p:cNvSpPr/>
          <p:nvPr/>
        </p:nvSpPr>
        <p:spPr bwMode="auto">
          <a:xfrm>
            <a:off x="5967534" y="5047187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28" name="Овал 57"/>
          <p:cNvSpPr/>
          <p:nvPr/>
        </p:nvSpPr>
        <p:spPr bwMode="auto">
          <a:xfrm>
            <a:off x="6015659" y="4879012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9" name="Овал 58"/>
          <p:cNvSpPr/>
          <p:nvPr/>
        </p:nvSpPr>
        <p:spPr bwMode="auto">
          <a:xfrm>
            <a:off x="6015659" y="4708832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0" name="Овал 59"/>
          <p:cNvSpPr/>
          <p:nvPr/>
        </p:nvSpPr>
        <p:spPr bwMode="auto">
          <a:xfrm>
            <a:off x="5748959" y="5648632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1" name="Овал 60"/>
          <p:cNvSpPr/>
          <p:nvPr/>
        </p:nvSpPr>
        <p:spPr bwMode="auto">
          <a:xfrm>
            <a:off x="5748959" y="5470832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2" name="Овал 61"/>
          <p:cNvSpPr/>
          <p:nvPr/>
        </p:nvSpPr>
        <p:spPr bwMode="auto">
          <a:xfrm>
            <a:off x="5748959" y="5300652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3" name="Овал 62"/>
          <p:cNvSpPr/>
          <p:nvPr/>
        </p:nvSpPr>
        <p:spPr bwMode="auto">
          <a:xfrm>
            <a:off x="6282359" y="5539412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4" name="Овал 63"/>
          <p:cNvSpPr/>
          <p:nvPr/>
        </p:nvSpPr>
        <p:spPr bwMode="auto">
          <a:xfrm>
            <a:off x="6282359" y="5333672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5" name="Овал 64"/>
          <p:cNvSpPr/>
          <p:nvPr/>
        </p:nvSpPr>
        <p:spPr bwMode="auto">
          <a:xfrm>
            <a:off x="6010579" y="6138852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6" name="Овал 65"/>
          <p:cNvSpPr/>
          <p:nvPr/>
        </p:nvSpPr>
        <p:spPr bwMode="auto">
          <a:xfrm>
            <a:off x="6010579" y="5968672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cxnSp>
        <p:nvCxnSpPr>
          <p:cNvPr id="37" name="Прямая соединительная линия 85"/>
          <p:cNvCxnSpPr>
            <a:endCxn id="39" idx="3"/>
          </p:cNvCxnSpPr>
          <p:nvPr/>
        </p:nvCxnSpPr>
        <p:spPr bwMode="auto">
          <a:xfrm>
            <a:off x="8573439" y="4538652"/>
            <a:ext cx="0" cy="56057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Прямая соединительная линия 86"/>
          <p:cNvCxnSpPr>
            <a:stCxn id="39" idx="0"/>
          </p:cNvCxnSpPr>
          <p:nvPr/>
        </p:nvCxnSpPr>
        <p:spPr bwMode="auto">
          <a:xfrm>
            <a:off x="8573439" y="5861231"/>
            <a:ext cx="0" cy="42164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Шестиугольник 87"/>
          <p:cNvSpPr/>
          <p:nvPr/>
        </p:nvSpPr>
        <p:spPr bwMode="auto">
          <a:xfrm rot="5400000">
            <a:off x="8192439" y="5213531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0" name="Овал 89"/>
          <p:cNvSpPr/>
          <p:nvPr/>
        </p:nvSpPr>
        <p:spPr bwMode="auto">
          <a:xfrm>
            <a:off x="8535339" y="5033952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41" name="Группа 100"/>
          <p:cNvGrpSpPr/>
          <p:nvPr/>
        </p:nvGrpSpPr>
        <p:grpSpPr>
          <a:xfrm>
            <a:off x="8481999" y="4700451"/>
            <a:ext cx="182880" cy="297180"/>
            <a:chOff x="6880860" y="4596639"/>
            <a:chExt cx="182880" cy="297180"/>
          </a:xfrm>
        </p:grpSpPr>
        <p:sp>
          <p:nvSpPr>
            <p:cNvPr id="42" name="Овал 88"/>
            <p:cNvSpPr/>
            <p:nvPr/>
          </p:nvSpPr>
          <p:spPr bwMode="auto">
            <a:xfrm>
              <a:off x="6880860" y="4710939"/>
              <a:ext cx="182880" cy="182880"/>
            </a:xfrm>
            <a:prstGeom prst="ellipse">
              <a:avLst/>
            </a:prstGeom>
            <a:solidFill>
              <a:srgbClr val="7030A0"/>
            </a:solidFill>
            <a:ln>
              <a:noFill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43" name="Овал 90"/>
            <p:cNvSpPr/>
            <p:nvPr/>
          </p:nvSpPr>
          <p:spPr bwMode="auto">
            <a:xfrm>
              <a:off x="6934200" y="4596639"/>
              <a:ext cx="76200" cy="76200"/>
            </a:xfrm>
            <a:prstGeom prst="ellipse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44" name="Овал 91"/>
          <p:cNvSpPr/>
          <p:nvPr/>
        </p:nvSpPr>
        <p:spPr bwMode="auto">
          <a:xfrm>
            <a:off x="8268639" y="564025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5" name="Овал 92"/>
          <p:cNvSpPr/>
          <p:nvPr/>
        </p:nvSpPr>
        <p:spPr bwMode="auto">
          <a:xfrm>
            <a:off x="8268639" y="546245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6" name="Овал 93"/>
          <p:cNvSpPr/>
          <p:nvPr/>
        </p:nvSpPr>
        <p:spPr bwMode="auto">
          <a:xfrm>
            <a:off x="8268639" y="529227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7" name="Овал 94"/>
          <p:cNvSpPr/>
          <p:nvPr/>
        </p:nvSpPr>
        <p:spPr bwMode="auto">
          <a:xfrm>
            <a:off x="8802039" y="553103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8" name="Овал 95"/>
          <p:cNvSpPr/>
          <p:nvPr/>
        </p:nvSpPr>
        <p:spPr bwMode="auto">
          <a:xfrm>
            <a:off x="8802039" y="532529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9" name="Овал 96"/>
          <p:cNvSpPr/>
          <p:nvPr/>
        </p:nvSpPr>
        <p:spPr bwMode="auto">
          <a:xfrm>
            <a:off x="8530259" y="613047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50" name="Овал 97"/>
          <p:cNvSpPr/>
          <p:nvPr/>
        </p:nvSpPr>
        <p:spPr bwMode="auto">
          <a:xfrm>
            <a:off x="8530259" y="596029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51" name="Группа 104"/>
          <p:cNvGrpSpPr/>
          <p:nvPr/>
        </p:nvGrpSpPr>
        <p:grpSpPr>
          <a:xfrm>
            <a:off x="2319958" y="4585880"/>
            <a:ext cx="1176020" cy="380100"/>
            <a:chOff x="533399" y="4466828"/>
            <a:chExt cx="1176020" cy="380100"/>
          </a:xfrm>
        </p:grpSpPr>
        <p:sp>
          <p:nvSpPr>
            <p:cNvPr id="52" name="TextBox 51"/>
            <p:cNvSpPr txBox="1"/>
            <p:nvPr/>
          </p:nvSpPr>
          <p:spPr>
            <a:xfrm>
              <a:off x="533399" y="446682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Branch</a:t>
              </a:r>
            </a:p>
          </p:txBody>
        </p:sp>
        <p:cxnSp>
          <p:nvCxnSpPr>
            <p:cNvPr id="53" name="Прямая со стрелкой 103"/>
            <p:cNvCxnSpPr>
              <a:stCxn id="52" idx="3"/>
            </p:cNvCxnSpPr>
            <p:nvPr/>
          </p:nvCxnSpPr>
          <p:spPr bwMode="auto">
            <a:xfrm>
              <a:off x="1447799" y="4651494"/>
              <a:ext cx="261620" cy="195434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9101759" y="4471744"/>
            <a:ext cx="1752600" cy="1055608"/>
          </a:xfrm>
          <a:prstGeom prst="wedgeRoundRectCallout">
            <a:avLst>
              <a:gd name="adj1" fmla="val -72668"/>
              <a:gd name="adj2" fmla="val -8724"/>
              <a:gd name="adj3" fmla="val 16667"/>
            </a:avLst>
          </a:prstGeom>
          <a:solidFill>
            <a:srgbClr val="0071C5">
              <a:shade val="51000"/>
              <a:satMod val="130000"/>
            </a:srgbClr>
          </a:solidFill>
          <a:ln w="9525" cap="flat" cmpd="sng" algn="ctr">
            <a:solidFill>
              <a:srgbClr val="0071C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if it doesn’t depend on the instructions in T and NT paths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65239" y="4696767"/>
            <a:ext cx="1524000" cy="817245"/>
          </a:xfrm>
          <a:prstGeom prst="wedgeRoundRectCallout">
            <a:avLst>
              <a:gd name="adj1" fmla="val -69929"/>
              <a:gd name="adj2" fmla="val -1104"/>
              <a:gd name="adj3" fmla="val 16667"/>
            </a:avLst>
          </a:prstGeom>
          <a:solidFill>
            <a:srgbClr val="0071C5">
              <a:shade val="51000"/>
              <a:satMod val="130000"/>
            </a:srgbClr>
          </a:solidFill>
          <a:ln w="9525" cap="flat" cmpd="sng" algn="ctr">
            <a:solidFill>
              <a:srgbClr val="0071C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if it doesn’t define the branch condition</a:t>
            </a:r>
          </a:p>
        </p:txBody>
      </p:sp>
      <p:sp>
        <p:nvSpPr>
          <p:cNvPr id="56" name="Стрелка вправо 107"/>
          <p:cNvSpPr/>
          <p:nvPr/>
        </p:nvSpPr>
        <p:spPr bwMode="auto">
          <a:xfrm>
            <a:off x="4910759" y="5213531"/>
            <a:ext cx="457201" cy="398780"/>
          </a:xfrm>
          <a:prstGeom prst="rightArrow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57" name="Стрелка вправо 108"/>
          <p:cNvSpPr/>
          <p:nvPr/>
        </p:nvSpPr>
        <p:spPr bwMode="auto">
          <a:xfrm>
            <a:off x="7120559" y="5637711"/>
            <a:ext cx="457201" cy="398780"/>
          </a:xfrm>
          <a:prstGeom prst="rightArrow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70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093 C 0.00833 -0.00139 0.01367 -0.00232 0.02018 -0.00741 C 0.02448 -0.01436 0.02514 -0.02084 0.0194 -0.02732 C 0.01602 -0.03287 0.0125 -0.03241 0.00742 -0.03287 C 0.00312 -0.0345 0.00378 -0.03287 -0.00065 -0.03287 " pathEditMode="relative" rAng="0" ptsTypes="AAAAA">
                                      <p:cBhvr>
                                        <p:cTn id="15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-1644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612 -0.00046 -0.00625 -0.00046 -0.01028 0.00208 C -0.01041 0.00347 -0.01054 0.00416 -0.01158 0.00509 C -0.01184 0.00648 -0.01237 0.0081 -0.01263 0.00949 C -0.0125 0.01134 -0.01263 0.01666 -0.01093 0.01829 C -0.01054 0.0206 -0.01106 0.01829 -0.00989 0.01991 C -0.0095 0.0206 -0.00976 0.02153 -0.00937 0.02199 C -0.00729 0.02454 -0.00312 0.02546 -0.00052 0.02546 " pathEditMode="relative" rAng="0" ptsTypes="AAAAAAAA">
                                      <p:cBhvr>
                                        <p:cTn id="1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0013 -0.01921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0.00717 -0.00139 L 0.01719 -0.00741 L 0.03269 -0.01528 L 0.04779 -0.02685 L 0.05938 -0.03912 L 0.06993 -0.0544 L 0.07774 -0.07246 L 0.08217 -0.09838 L 0.08165 -0.12176 L 0.07657 -0.1382 L 0.06719 -0.15255 L 0.05717 -0.16273 L 0.04102 -0.17246 L 0.0293 -0.17616 L 0.01667 -0.17986 L 0.00612 -0.18102 L -4.375E-6 -0.18056 " pathEditMode="relative" rAng="0" ptsTypes="AAAAAAAAAAAAAAAAAA">
                                      <p:cBhvr>
                                        <p:cTn id="209" dur="3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msr_outlook_1.0</Template>
  <TotalTime>4965</TotalTime>
  <Words>2378</Words>
  <Application>Microsoft Office PowerPoint</Application>
  <PresentationFormat>Widescreen</PresentationFormat>
  <Paragraphs>779</Paragraphs>
  <Slides>28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Times</vt:lpstr>
      <vt:lpstr>Verdana</vt:lpstr>
      <vt:lpstr>Wingdings</vt:lpstr>
      <vt:lpstr>2_Office Theme</vt:lpstr>
      <vt:lpstr>Control Hazards. Branch Prediction</vt:lpstr>
      <vt:lpstr>Refresher: Pipelined vs. Non-Pipelined implementation</vt:lpstr>
      <vt:lpstr>Refresher: Forwarding + Hazard Detection Unit</vt:lpstr>
      <vt:lpstr>Executing a BEQ Instruction (1)</vt:lpstr>
      <vt:lpstr>Executing a BEQ Instruction (2)</vt:lpstr>
      <vt:lpstr>Executing a BEQ Instruction (3)</vt:lpstr>
      <vt:lpstr>Decision 1: Stall pipeline</vt:lpstr>
      <vt:lpstr>Decision 2: Always Fetch Not-Taken</vt:lpstr>
      <vt:lpstr>Decision 3: Delayed Branches</vt:lpstr>
      <vt:lpstr>Decision 3: Delayed Branches</vt:lpstr>
      <vt:lpstr>Decision 4: Dynamic prediction</vt:lpstr>
      <vt:lpstr>Using The BTB</vt:lpstr>
      <vt:lpstr>Using The BTB</vt:lpstr>
      <vt:lpstr>Adding a BTB to the Pipeline</vt:lpstr>
      <vt:lpstr>Adding a BTB to the Pipeline</vt:lpstr>
      <vt:lpstr>Performance of Dynamic Prediction</vt:lpstr>
      <vt:lpstr>Methods of Branch Prediction</vt:lpstr>
      <vt:lpstr>Option 1: Backward Jump Predictor</vt:lpstr>
      <vt:lpstr>Option 2: Bimodal predictor</vt:lpstr>
      <vt:lpstr>Why does bimodal BTB work?</vt:lpstr>
      <vt:lpstr>Option 3: Two-level adaptive predictor</vt:lpstr>
      <vt:lpstr>Option 4: Global Prediction</vt:lpstr>
      <vt:lpstr>Overview of alternatives</vt:lpstr>
      <vt:lpstr>Software Hints</vt:lpstr>
      <vt:lpstr>Predication</vt:lpstr>
      <vt:lpstr>Summary</vt:lpstr>
      <vt:lpstr>Thank You</vt:lpstr>
      <vt:lpstr>Acknowledgments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313</cp:revision>
  <dcterms:created xsi:type="dcterms:W3CDTF">2018-09-18T18:10:21Z</dcterms:created>
  <dcterms:modified xsi:type="dcterms:W3CDTF">2021-11-20T14:46:07Z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1cd07695-f41b-4ac9-8c45-51c504c2d907</vt:lpwstr>
  </property>
  <property fmtid="{D5CDD505-2E9C-101B-9397-08002B2CF9AE}" pid="3" name="CTP_TimeStamp">
    <vt:lpwstr>2019-11-10 19:23:33Z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