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23"/>
  </p:notesMasterIdLst>
  <p:sldIdLst>
    <p:sldId id="391" r:id="rId4"/>
    <p:sldId id="39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99" r:id="rId15"/>
    <p:sldId id="380" r:id="rId16"/>
    <p:sldId id="381" r:id="rId17"/>
    <p:sldId id="382" r:id="rId18"/>
    <p:sldId id="395" r:id="rId19"/>
    <p:sldId id="400" r:id="rId20"/>
    <p:sldId id="387" r:id="rId21"/>
    <p:sldId id="39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C000"/>
    <a:srgbClr val="70AD47"/>
    <a:srgbClr val="5B9BD5"/>
    <a:srgbClr val="ED7D31"/>
    <a:srgbClr val="F9EFE7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13C02-CF2A-4106-971F-A4DB24983273}" v="718" dt="2020-10-18T16:52:5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E4413C02-CF2A-4106-971F-A4DB24983273}"/>
    <pc:docChg chg="undo custSel modSld">
      <pc:chgData name="Korolev, Kirill" userId="6adfc881-516e-478e-acf1-c9304da723a3" providerId="ADAL" clId="{E4413C02-CF2A-4106-971F-A4DB24983273}" dt="2020-10-18T16:52:53.891" v="763" actId="20577"/>
      <pc:docMkLst>
        <pc:docMk/>
      </pc:docMkLst>
      <pc:sldChg chg="modSp modAnim">
        <pc:chgData name="Korolev, Kirill" userId="6adfc881-516e-478e-acf1-c9304da723a3" providerId="ADAL" clId="{E4413C02-CF2A-4106-971F-A4DB24983273}" dt="2020-10-18T16:39:55.323" v="290"/>
        <pc:sldMkLst>
          <pc:docMk/>
          <pc:sldMk cId="476525100" sldId="370"/>
        </pc:sldMkLst>
        <pc:spChg chg="mod">
          <ac:chgData name="Korolev, Kirill" userId="6adfc881-516e-478e-acf1-c9304da723a3" providerId="ADAL" clId="{E4413C02-CF2A-4106-971F-A4DB24983273}" dt="2020-10-18T16:38:19.626" v="288" actId="20577"/>
          <ac:spMkLst>
            <pc:docMk/>
            <pc:sldMk cId="476525100" sldId="370"/>
            <ac:spMk id="3" creationId="{00000000-0000-0000-0000-000000000000}"/>
          </ac:spMkLst>
        </pc:spChg>
        <pc:graphicFrameChg chg="mod modGraphic">
          <ac:chgData name="Korolev, Kirill" userId="6adfc881-516e-478e-acf1-c9304da723a3" providerId="ADAL" clId="{E4413C02-CF2A-4106-971F-A4DB24983273}" dt="2020-10-18T16:39:11.189" v="289" actId="1076"/>
          <ac:graphicFrameMkLst>
            <pc:docMk/>
            <pc:sldMk cId="476525100" sldId="370"/>
            <ac:graphicFrameMk id="4" creationId="{00000000-0000-0000-0000-000000000000}"/>
          </ac:graphicFrameMkLst>
        </pc:graphicFrameChg>
      </pc:sldChg>
      <pc:sldChg chg="modSp">
        <pc:chgData name="Korolev, Kirill" userId="6adfc881-516e-478e-acf1-c9304da723a3" providerId="ADAL" clId="{E4413C02-CF2A-4106-971F-A4DB24983273}" dt="2020-10-18T16:52:53.891" v="763" actId="20577"/>
        <pc:sldMkLst>
          <pc:docMk/>
          <pc:sldMk cId="1324186457" sldId="371"/>
        </pc:sldMkLst>
        <pc:spChg chg="mod">
          <ac:chgData name="Korolev, Kirill" userId="6adfc881-516e-478e-acf1-c9304da723a3" providerId="ADAL" clId="{E4413C02-CF2A-4106-971F-A4DB24983273}" dt="2020-10-18T16:43:55.899" v="333" actId="20577"/>
          <ac:spMkLst>
            <pc:docMk/>
            <pc:sldMk cId="1324186457" sldId="371"/>
            <ac:spMk id="4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3:58.291" v="336" actId="20577"/>
          <ac:spMkLst>
            <pc:docMk/>
            <pc:sldMk cId="1324186457" sldId="371"/>
            <ac:spMk id="5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0.517" v="339" actId="20577"/>
          <ac:spMkLst>
            <pc:docMk/>
            <pc:sldMk cId="1324186457" sldId="371"/>
            <ac:spMk id="6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2.715" v="342" actId="20577"/>
          <ac:spMkLst>
            <pc:docMk/>
            <pc:sldMk cId="1324186457" sldId="371"/>
            <ac:spMk id="7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06.562" v="345" actId="20577"/>
          <ac:spMkLst>
            <pc:docMk/>
            <pc:sldMk cId="1324186457" sldId="371"/>
            <ac:spMk id="8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4:11.643" v="356" actId="20577"/>
          <ac:spMkLst>
            <pc:docMk/>
            <pc:sldMk cId="1324186457" sldId="371"/>
            <ac:spMk id="9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8:25.599" v="534" actId="14100"/>
          <ac:spMkLst>
            <pc:docMk/>
            <pc:sldMk cId="1324186457" sldId="371"/>
            <ac:spMk id="11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8:06.981" v="511" actId="14100"/>
          <ac:spMkLst>
            <pc:docMk/>
            <pc:sldMk cId="1324186457" sldId="371"/>
            <ac:spMk id="12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47:59.475" v="510" actId="20577"/>
          <ac:spMkLst>
            <pc:docMk/>
            <pc:sldMk cId="1324186457" sldId="371"/>
            <ac:spMk id="13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0:42.281" v="654" actId="14100"/>
          <ac:spMkLst>
            <pc:docMk/>
            <pc:sldMk cId="1324186457" sldId="371"/>
            <ac:spMk id="14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1:51.136" v="722" actId="20577"/>
          <ac:spMkLst>
            <pc:docMk/>
            <pc:sldMk cId="1324186457" sldId="371"/>
            <ac:spMk id="15" creationId="{00000000-0000-0000-0000-000000000000}"/>
          </ac:spMkLst>
        </pc:spChg>
        <pc:spChg chg="mod">
          <ac:chgData name="Korolev, Kirill" userId="6adfc881-516e-478e-acf1-c9304da723a3" providerId="ADAL" clId="{E4413C02-CF2A-4106-971F-A4DB24983273}" dt="2020-10-18T16:52:53.891" v="763" actId="20577"/>
          <ac:spMkLst>
            <pc:docMk/>
            <pc:sldMk cId="1324186457" sldId="371"/>
            <ac:spMk id="16" creationId="{00000000-0000-0000-0000-000000000000}"/>
          </ac:spMkLst>
        </pc:spChg>
      </pc:sldChg>
      <pc:sldChg chg="modSp">
        <pc:chgData name="Korolev, Kirill" userId="6adfc881-516e-478e-acf1-c9304da723a3" providerId="ADAL" clId="{E4413C02-CF2A-4106-971F-A4DB24983273}" dt="2020-10-18T16:26:31.854" v="31" actId="20577"/>
        <pc:sldMkLst>
          <pc:docMk/>
          <pc:sldMk cId="2992406510" sldId="391"/>
        </pc:sldMkLst>
        <pc:spChg chg="mod">
          <ac:chgData name="Korolev, Kirill" userId="6adfc881-516e-478e-acf1-c9304da723a3" providerId="ADAL" clId="{E4413C02-CF2A-4106-971F-A4DB24983273}" dt="2020-10-18T16:26:31.854" v="31" actId="20577"/>
          <ac:spMkLst>
            <pc:docMk/>
            <pc:sldMk cId="2992406510" sldId="39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3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0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4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8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7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6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7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3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90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1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9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51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1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/>
              <a:t>RISC-V Single-Cycle </a:t>
            </a:r>
            <a:r>
              <a:rPr lang="fr-FR" sz="3600" dirty="0" err="1"/>
              <a:t>implementation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19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5255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are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offset is extended (from 12 to 32 bits) and shifted left by 1 (converted from half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target address of the branch is calculated as (PC + (offset &lt;&lt;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PC is update by the address of the instruction after the branch or by the target address depending on the branch </a:t>
            </a:r>
            <a:r>
              <a:rPr lang="en-US" sz="1600" dirty="0" err="1"/>
              <a:t>opcode</a:t>
            </a:r>
            <a:r>
              <a:rPr lang="en-US" sz="1600" dirty="0"/>
              <a:t> and the condition code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7217" y="4605134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2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2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67888" y="4531887"/>
              <a:ext cx="61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target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0142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47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    PC   +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1))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96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6687" y="5106099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((Reg[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Reg[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41149" y="4264132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depends on the branch </a:t>
              </a:r>
              <a:r>
                <a:rPr lang="en-US" sz="1600" dirty="0" err="1">
                  <a:latin typeface="+mj-lt"/>
                </a:rPr>
                <a:t>opcode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9322E-3A96-42B0-B557-9BFC6DC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AC5D-2D4E-4BA3-8533-C0809D18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9771151-071C-4224-B48D-9B9D0A56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7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2649" y="3345073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AF9156-E699-4EB8-8EB1-D8C77243212C}"/>
              </a:ext>
            </a:extLst>
          </p:cNvPr>
          <p:cNvGrpSpPr/>
          <p:nvPr/>
        </p:nvGrpSpPr>
        <p:grpSpPr>
          <a:xfrm>
            <a:off x="6434167" y="2563241"/>
            <a:ext cx="946937" cy="1737594"/>
            <a:chOff x="6434167" y="2563241"/>
            <a:chExt cx="946937" cy="1737594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6662952" y="256324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1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434167" y="4228363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5802587" y="3367999"/>
              <a:ext cx="1528180" cy="19254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7139791" y="269939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F45406-9E45-4B72-9ECF-0452DCEEDFEF}"/>
              </a:ext>
            </a:extLst>
          </p:cNvPr>
          <p:cNvGrpSpPr/>
          <p:nvPr/>
        </p:nvGrpSpPr>
        <p:grpSpPr>
          <a:xfrm>
            <a:off x="3212992" y="1741267"/>
            <a:ext cx="5004456" cy="721202"/>
            <a:chOff x="3212992" y="1741267"/>
            <a:chExt cx="5004456" cy="721202"/>
          </a:xfrm>
        </p:grpSpPr>
        <p:cxnSp>
          <p:nvCxnSpPr>
            <p:cNvPr id="59" name="Elbow Connector 58"/>
            <p:cNvCxnSpPr>
              <a:cxnSpLocks/>
              <a:stCxn id="87" idx="3"/>
            </p:cNvCxnSpPr>
            <p:nvPr/>
          </p:nvCxnSpPr>
          <p:spPr bwMode="auto">
            <a:xfrm>
              <a:off x="3212992" y="1834488"/>
              <a:ext cx="4821993" cy="534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8037057" y="1741267"/>
              <a:ext cx="180391" cy="721202"/>
              <a:chOff x="3382827" y="3469178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1251" y="3700754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87913" y="3530515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87914" y="3947893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44805" y="3674008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cxnSpLocks/>
            <a:stCxn id="87" idx="3"/>
            <a:endCxn id="83" idx="0"/>
          </p:cNvCxnSpPr>
          <p:nvPr/>
        </p:nvCxnSpPr>
        <p:spPr bwMode="auto">
          <a:xfrm flipH="1">
            <a:off x="2007158" y="1834488"/>
            <a:ext cx="1205832" cy="58476"/>
          </a:xfrm>
          <a:prstGeom prst="bentConnector4">
            <a:avLst>
              <a:gd name="adj1" fmla="val -18958"/>
              <a:gd name="adj2" fmla="val -77022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8293961" y="1180347"/>
            <a:ext cx="2459810" cy="1362570"/>
            <a:chOff x="2826343" y="3983724"/>
            <a:chExt cx="2459810" cy="1362570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or may not be taken, depending on the ALU’s Condition Code output (Zero here)</a:t>
              </a:r>
            </a:p>
          </p:txBody>
        </p:sp>
        <p:cxnSp>
          <p:nvCxnSpPr>
            <p:cNvPr id="190" name="Straight Arrow Connector 189"/>
            <p:cNvCxnSpPr>
              <a:cxnSpLocks/>
            </p:cNvCxnSpPr>
            <p:nvPr/>
          </p:nvCxnSpPr>
          <p:spPr bwMode="auto">
            <a:xfrm flipH="1">
              <a:off x="2826343" y="4830058"/>
              <a:ext cx="759106" cy="5162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6F0E4ADC-18EF-46FE-B3C0-66C7CEB1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5911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28885D7E-950F-462D-AA4D-91AE8167E1E3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6A45BA-29D8-422A-BF47-92F62EF9306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A654CD-DE99-4B1F-9CAB-CACD4D5CDD3F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5C0529-C887-454F-B202-8C979BA852A6}"/>
              </a:ext>
            </a:extLst>
          </p:cNvPr>
          <p:cNvGrpSpPr/>
          <p:nvPr/>
        </p:nvGrpSpPr>
        <p:grpSpPr>
          <a:xfrm>
            <a:off x="2542209" y="1933803"/>
            <a:ext cx="5488832" cy="928895"/>
            <a:chOff x="2542209" y="1933803"/>
            <a:chExt cx="5488832" cy="928895"/>
          </a:xfrm>
        </p:grpSpPr>
        <p:grpSp>
          <p:nvGrpSpPr>
            <p:cNvPr id="44" name="Group 43"/>
            <p:cNvGrpSpPr/>
            <p:nvPr/>
          </p:nvGrpSpPr>
          <p:grpSpPr>
            <a:xfrm>
              <a:off x="7380994" y="1933803"/>
              <a:ext cx="401408" cy="928895"/>
              <a:chOff x="6728204" y="3294452"/>
              <a:chExt cx="727535" cy="1683584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204" y="3538239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37933" y="4132973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 flipV="1">
              <a:off x="7771953" y="2388070"/>
              <a:ext cx="259088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17D59D9-6F05-48CF-A827-A722C2F625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4068" y="2285301"/>
              <a:ext cx="4774986" cy="670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73EF9E9-30F6-46FB-BDCA-56160AB3E5DE}"/>
                </a:ext>
              </a:extLst>
            </p:cNvPr>
            <p:cNvSpPr/>
            <p:nvPr/>
          </p:nvSpPr>
          <p:spPr bwMode="auto">
            <a:xfrm>
              <a:off x="2542209" y="225392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0C13-A56F-4B79-B5FD-9BA9345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9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Final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7C1B2-A660-4E4C-AFF1-A16C9AD0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3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62083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each instruction is executed 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different bits of an instruction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7 (5 without reserved “11”) bits make up the instruction </a:t>
            </a:r>
            <a:r>
              <a:rPr lang="en-US" sz="1800" dirty="0">
                <a:solidFill>
                  <a:schemeClr val="accent1"/>
                </a:solidFill>
              </a:rPr>
              <a:t>opcode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3 + 7 (for some types) bits come from the instruction </a:t>
            </a:r>
            <a:r>
              <a:rPr lang="en-US" sz="1800" dirty="0">
                <a:solidFill>
                  <a:schemeClr val="accent1"/>
                </a:solidFill>
              </a:rPr>
              <a:t>func3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1"/>
                </a:solidFill>
              </a:rPr>
              <a:t>func7 </a:t>
            </a:r>
            <a:r>
              <a:rPr lang="en-US" sz="1800" dirty="0"/>
              <a:t>fields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also needs the Conditional Code (“zero”) output of the ALU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generates 7 of output, corresponding to the signals mentioned on the data path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34A9-AB26-4D92-8F06-1477042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F227-8553-48B0-926B-43E8282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F0FFF-7FC4-4263-A00D-6E129DE8B6CF}"/>
              </a:ext>
            </a:extLst>
          </p:cNvPr>
          <p:cNvGrpSpPr/>
          <p:nvPr/>
        </p:nvGrpSpPr>
        <p:grpSpPr>
          <a:xfrm>
            <a:off x="3778256" y="4161648"/>
            <a:ext cx="4764078" cy="2008766"/>
            <a:chOff x="3778256" y="4161648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84406" y="4161648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84406" y="5035227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4406" y="4452841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4406" y="5617613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4406" y="5326420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84406" y="4744034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84406" y="5908804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7211160" y="429245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7211160" y="4583496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7211160" y="487483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7211160" y="5166032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7211160" y="545722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7211160" y="574841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7211160" y="603960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6445121" y="418051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5595104" y="4316014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5439464" y="4469164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23678" y="4195784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[6-0]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03228" y="488541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[31-25]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23678" y="5727286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CondCode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6248712" y="5862900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55D7C35-E18F-4BAB-9BAA-AFD3C5017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8323" y="4784830"/>
              <a:ext cx="1071080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615788-50D4-40DB-9311-9B3013E046AD}"/>
                </a:ext>
              </a:extLst>
            </p:cNvPr>
            <p:cNvSpPr/>
            <p:nvPr/>
          </p:nvSpPr>
          <p:spPr bwMode="auto">
            <a:xfrm>
              <a:off x="5355553" y="4762180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DA248-32A9-4BF2-B754-38CC5C33C756}"/>
                </a:ext>
              </a:extLst>
            </p:cNvPr>
            <p:cNvSpPr txBox="1"/>
            <p:nvPr/>
          </p:nvSpPr>
          <p:spPr>
            <a:xfrm>
              <a:off x="5436597" y="4537874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[14-12]</a:t>
              </a:r>
            </a:p>
          </p:txBody>
        </p:sp>
      </p:grp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9903F545-1FE5-4FEA-B13F-5E87DE4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40146"/>
            <a:ext cx="10515600" cy="1554349"/>
          </a:xfrm>
          <a:noFill/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1"/>
                </a:solidFill>
              </a:rPr>
              <a:t>sw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chemeClr val="accent1"/>
                </a:solidFill>
              </a:rPr>
              <a:t>beq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are the only instructions that do not write any registers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 err="1"/>
              <a:t>ALUOp</a:t>
            </a:r>
            <a:r>
              <a:rPr lang="en-US" sz="2000" dirty="0"/>
              <a:t> depends on the instructions’ </a:t>
            </a:r>
            <a:r>
              <a:rPr lang="en-US" sz="2000" dirty="0" err="1"/>
              <a:t>func</a:t>
            </a:r>
            <a:r>
              <a:rPr lang="en-US" sz="2000" dirty="0"/>
              <a:t> field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 err="1"/>
              <a:t>PCSrc</a:t>
            </a:r>
            <a:r>
              <a:rPr lang="en-US" sz="2000" dirty="0"/>
              <a:t> control signal shows if instruction is </a:t>
            </a:r>
            <a:r>
              <a:rPr lang="en-US" sz="2000" b="1" dirty="0">
                <a:solidFill>
                  <a:schemeClr val="accent1"/>
                </a:solidFill>
              </a:rPr>
              <a:t>taken </a:t>
            </a:r>
            <a:r>
              <a:rPr lang="en-US" sz="2000" dirty="0">
                <a:solidFill>
                  <a:schemeClr val="accent1"/>
                </a:solidFill>
              </a:rPr>
              <a:t>branch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9992"/>
              </p:ext>
            </p:extLst>
          </p:nvPr>
        </p:nvGraphicFramePr>
        <p:xfrm>
          <a:off x="1942241" y="1690688"/>
          <a:ext cx="8728554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ImmSel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RegWrite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ALUSrc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ALUOp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MemToReg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PCSrc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add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sub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addi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Mem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sb12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Br / 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6A6A-2EF1-4E30-B5E5-CDF9D28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0412-36D6-4BD8-9CC4-AC04C51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8C2BC8-1990-41F2-9906-8A43698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contains all the functional units and connections necessary to implement an instruction set architecture</a:t>
            </a:r>
          </a:p>
          <a:p>
            <a:pPr marL="631825" lvl="1" indent="-285750"/>
            <a:r>
              <a:rPr lang="en-US" sz="1800" dirty="0"/>
              <a:t>For 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use two-ported memory, register file, an ALU, some extra adders, and lots of multiplexers.</a:t>
            </a:r>
          </a:p>
          <a:p>
            <a:pPr marL="631825" lvl="1" indent="-285750"/>
            <a:r>
              <a:rPr lang="en-US" sz="1800" dirty="0"/>
              <a:t>RISC-V RV32I is a 32-bit machine, so most of the buses are 32-bits wide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control unit </a:t>
            </a:r>
            <a:r>
              <a:rPr lang="en-US" sz="2400" dirty="0"/>
              <a:t>tells the </a:t>
            </a:r>
            <a:r>
              <a:rPr lang="en-US" sz="2400" dirty="0" err="1"/>
              <a:t>datapath</a:t>
            </a:r>
            <a:r>
              <a:rPr lang="en-US" sz="2400" dirty="0"/>
              <a:t> what to do, based on the instruction that’s currently being executed</a:t>
            </a:r>
          </a:p>
          <a:p>
            <a:pPr marL="631825" lvl="1" indent="-285750"/>
            <a:r>
              <a:rPr lang="en-US" sz="1800" dirty="0"/>
              <a:t>The discussed processor has seven control signals that regulate the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631825" lvl="1" indent="-285750"/>
            <a:r>
              <a:rPr lang="en-US" sz="1800" dirty="0"/>
              <a:t>The control signals can be generated by a combinational circuit with the instruction’s </a:t>
            </a:r>
            <a:r>
              <a:rPr lang="en-US" sz="1800" dirty="0" err="1"/>
              <a:t>opcode</a:t>
            </a:r>
            <a:r>
              <a:rPr lang="en-US" sz="1800" dirty="0"/>
              <a:t> and </a:t>
            </a:r>
            <a:r>
              <a:rPr lang="en-US" sz="1800" dirty="0" err="1"/>
              <a:t>func</a:t>
            </a:r>
            <a:r>
              <a:rPr lang="en-US" sz="1800" dirty="0"/>
              <a:t> fields as the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E776-3204-4E74-9180-901412D3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2DA6-2E38-4F43-8E2A-9C86A50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90EB-32F7-4F77-B377-B73C453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2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6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RISC-V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139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142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138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141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140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143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152" idx="3"/>
              <a:endCxn id="151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54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151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00D6BD-B481-4DBE-B4B1-3642E5F8E313}"/>
              </a:ext>
            </a:extLst>
          </p:cNvPr>
          <p:cNvGrpSpPr/>
          <p:nvPr/>
        </p:nvGrpSpPr>
        <p:grpSpPr>
          <a:xfrm>
            <a:off x="1545771" y="1741714"/>
            <a:ext cx="1687286" cy="2688772"/>
            <a:chOff x="1545771" y="1741714"/>
            <a:chExt cx="1687286" cy="26887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12AB15-9733-4F11-98D7-8405ACDA462C}"/>
                </a:ext>
              </a:extLst>
            </p:cNvPr>
            <p:cNvSpPr/>
            <p:nvPr/>
          </p:nvSpPr>
          <p:spPr>
            <a:xfrm>
              <a:off x="1545771" y="1741714"/>
              <a:ext cx="1687286" cy="2688772"/>
            </a:xfrm>
            <a:custGeom>
              <a:avLst/>
              <a:gdLst>
                <a:gd name="connsiteX0" fmla="*/ 0 w 1687286"/>
                <a:gd name="connsiteY0" fmla="*/ 2688772 h 2688772"/>
                <a:gd name="connsiteX1" fmla="*/ 1687286 w 1687286"/>
                <a:gd name="connsiteY1" fmla="*/ 2688772 h 2688772"/>
                <a:gd name="connsiteX2" fmla="*/ 1687286 w 1687286"/>
                <a:gd name="connsiteY2" fmla="*/ 892629 h 2688772"/>
                <a:gd name="connsiteX3" fmla="*/ 783772 w 1687286"/>
                <a:gd name="connsiteY3" fmla="*/ 892629 h 2688772"/>
                <a:gd name="connsiteX4" fmla="*/ 783772 w 1687286"/>
                <a:gd name="connsiteY4" fmla="*/ 0 h 2688772"/>
                <a:gd name="connsiteX5" fmla="*/ 0 w 1687286"/>
                <a:gd name="connsiteY5" fmla="*/ 0 h 2688772"/>
                <a:gd name="connsiteX6" fmla="*/ 0 w 1687286"/>
                <a:gd name="connsiteY6" fmla="*/ 2677886 h 2688772"/>
                <a:gd name="connsiteX7" fmla="*/ 0 w 1687286"/>
                <a:gd name="connsiteY7" fmla="*/ 2688772 h 26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86" h="2688772">
                  <a:moveTo>
                    <a:pt x="0" y="2688772"/>
                  </a:moveTo>
                  <a:lnTo>
                    <a:pt x="1687286" y="2688772"/>
                  </a:lnTo>
                  <a:lnTo>
                    <a:pt x="1687286" y="892629"/>
                  </a:lnTo>
                  <a:lnTo>
                    <a:pt x="783772" y="892629"/>
                  </a:lnTo>
                  <a:lnTo>
                    <a:pt x="783772" y="0"/>
                  </a:lnTo>
                  <a:lnTo>
                    <a:pt x="0" y="0"/>
                  </a:lnTo>
                  <a:lnTo>
                    <a:pt x="0" y="2677886"/>
                  </a:lnTo>
                  <a:lnTo>
                    <a:pt x="0" y="2688772"/>
                  </a:ln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5EAC51-E76A-4360-B1F0-097B2ED415E9}"/>
                </a:ext>
              </a:extLst>
            </p:cNvPr>
            <p:cNvSpPr txBox="1"/>
            <p:nvPr/>
          </p:nvSpPr>
          <p:spPr>
            <a:xfrm>
              <a:off x="1779010" y="3700546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68B2E3-890E-490A-9A12-B392D7482BF5}"/>
              </a:ext>
            </a:extLst>
          </p:cNvPr>
          <p:cNvGrpSpPr/>
          <p:nvPr/>
        </p:nvGrpSpPr>
        <p:grpSpPr>
          <a:xfrm>
            <a:off x="2428875" y="2590800"/>
            <a:ext cx="3790950" cy="4229100"/>
            <a:chOff x="2428875" y="2590800"/>
            <a:chExt cx="3790950" cy="4229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47AE9A-FF5C-42A4-A295-9C85FCB64EB2}"/>
                </a:ext>
              </a:extLst>
            </p:cNvPr>
            <p:cNvSpPr/>
            <p:nvPr/>
          </p:nvSpPr>
          <p:spPr>
            <a:xfrm>
              <a:off x="2428875" y="2590800"/>
              <a:ext cx="3790950" cy="4229100"/>
            </a:xfrm>
            <a:custGeom>
              <a:avLst/>
              <a:gdLst>
                <a:gd name="connsiteX0" fmla="*/ 0 w 3790950"/>
                <a:gd name="connsiteY0" fmla="*/ 4229100 h 4229100"/>
                <a:gd name="connsiteX1" fmla="*/ 0 w 3790950"/>
                <a:gd name="connsiteY1" fmla="*/ 4229100 h 4229100"/>
                <a:gd name="connsiteX2" fmla="*/ 180975 w 3790950"/>
                <a:gd name="connsiteY2" fmla="*/ 4219575 h 4229100"/>
                <a:gd name="connsiteX3" fmla="*/ 2562225 w 3790950"/>
                <a:gd name="connsiteY3" fmla="*/ 4219575 h 4229100"/>
                <a:gd name="connsiteX4" fmla="*/ 2562225 w 3790950"/>
                <a:gd name="connsiteY4" fmla="*/ 3133725 h 4229100"/>
                <a:gd name="connsiteX5" fmla="*/ 1800225 w 3790950"/>
                <a:gd name="connsiteY5" fmla="*/ 3133725 h 4229100"/>
                <a:gd name="connsiteX6" fmla="*/ 1800225 w 3790950"/>
                <a:gd name="connsiteY6" fmla="*/ 1438275 h 4229100"/>
                <a:gd name="connsiteX7" fmla="*/ 3790950 w 3790950"/>
                <a:gd name="connsiteY7" fmla="*/ 1438275 h 4229100"/>
                <a:gd name="connsiteX8" fmla="*/ 3790950 w 3790950"/>
                <a:gd name="connsiteY8" fmla="*/ 0 h 4229100"/>
                <a:gd name="connsiteX9" fmla="*/ 866775 w 3790950"/>
                <a:gd name="connsiteY9" fmla="*/ 0 h 4229100"/>
                <a:gd name="connsiteX10" fmla="*/ 819150 w 3790950"/>
                <a:gd name="connsiteY10" fmla="*/ 0 h 4229100"/>
                <a:gd name="connsiteX11" fmla="*/ 819150 w 3790950"/>
                <a:gd name="connsiteY11" fmla="*/ 1943100 h 4229100"/>
                <a:gd name="connsiteX12" fmla="*/ 66675 w 3790950"/>
                <a:gd name="connsiteY12" fmla="*/ 1943100 h 4229100"/>
                <a:gd name="connsiteX13" fmla="*/ 0 w 3790950"/>
                <a:gd name="connsiteY13" fmla="*/ 4229100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0950" h="4229100">
                  <a:moveTo>
                    <a:pt x="0" y="4229100"/>
                  </a:moveTo>
                  <a:lnTo>
                    <a:pt x="0" y="4229100"/>
                  </a:lnTo>
                  <a:lnTo>
                    <a:pt x="180975" y="4219575"/>
                  </a:lnTo>
                  <a:lnTo>
                    <a:pt x="2562225" y="4219575"/>
                  </a:lnTo>
                  <a:lnTo>
                    <a:pt x="2562225" y="3133725"/>
                  </a:lnTo>
                  <a:lnTo>
                    <a:pt x="1800225" y="3133725"/>
                  </a:lnTo>
                  <a:lnTo>
                    <a:pt x="1800225" y="1438275"/>
                  </a:lnTo>
                  <a:lnTo>
                    <a:pt x="3790950" y="1438275"/>
                  </a:lnTo>
                  <a:lnTo>
                    <a:pt x="3790950" y="0"/>
                  </a:lnTo>
                  <a:lnTo>
                    <a:pt x="866775" y="0"/>
                  </a:lnTo>
                  <a:lnTo>
                    <a:pt x="819150" y="0"/>
                  </a:lnTo>
                  <a:lnTo>
                    <a:pt x="819150" y="1943100"/>
                  </a:lnTo>
                  <a:lnTo>
                    <a:pt x="66675" y="1943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13F0416-861E-4641-8279-7FDBD87F92DF}"/>
                </a:ext>
              </a:extLst>
            </p:cNvPr>
            <p:cNvSpPr txBox="1"/>
            <p:nvPr/>
          </p:nvSpPr>
          <p:spPr>
            <a:xfrm>
              <a:off x="2701772" y="4617890"/>
              <a:ext cx="1551450" cy="617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5E7A52-32BD-4538-851D-AC091A468249}"/>
              </a:ext>
            </a:extLst>
          </p:cNvPr>
          <p:cNvGrpSpPr/>
          <p:nvPr/>
        </p:nvGrpSpPr>
        <p:grpSpPr>
          <a:xfrm>
            <a:off x="6267450" y="2886075"/>
            <a:ext cx="1754606" cy="1990725"/>
            <a:chOff x="6267450" y="2886075"/>
            <a:chExt cx="1754606" cy="199072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09C5F3-1F9B-4D00-B782-570330774968}"/>
                </a:ext>
              </a:extLst>
            </p:cNvPr>
            <p:cNvSpPr/>
            <p:nvPr/>
          </p:nvSpPr>
          <p:spPr>
            <a:xfrm>
              <a:off x="6267450" y="2886075"/>
              <a:ext cx="1752600" cy="1990725"/>
            </a:xfrm>
            <a:custGeom>
              <a:avLst/>
              <a:gdLst>
                <a:gd name="connsiteX0" fmla="*/ 9525 w 1752600"/>
                <a:gd name="connsiteY0" fmla="*/ 0 h 1990725"/>
                <a:gd name="connsiteX1" fmla="*/ 1752600 w 1752600"/>
                <a:gd name="connsiteY1" fmla="*/ 0 h 1990725"/>
                <a:gd name="connsiteX2" fmla="*/ 1752600 w 1752600"/>
                <a:gd name="connsiteY2" fmla="*/ 1990725 h 1990725"/>
                <a:gd name="connsiteX3" fmla="*/ 0 w 1752600"/>
                <a:gd name="connsiteY3" fmla="*/ 1990725 h 1990725"/>
                <a:gd name="connsiteX4" fmla="*/ 9525 w 1752600"/>
                <a:gd name="connsiteY4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1990725">
                  <a:moveTo>
                    <a:pt x="9525" y="0"/>
                  </a:moveTo>
                  <a:lnTo>
                    <a:pt x="1752600" y="0"/>
                  </a:lnTo>
                  <a:lnTo>
                    <a:pt x="1752600" y="1990725"/>
                  </a:lnTo>
                  <a:lnTo>
                    <a:pt x="0" y="1990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6598F0F-809F-4652-92C7-3B6BF9C0ADC1}"/>
                </a:ext>
              </a:extLst>
            </p:cNvPr>
            <p:cNvSpPr txBox="1"/>
            <p:nvPr/>
          </p:nvSpPr>
          <p:spPr>
            <a:xfrm>
              <a:off x="6354612" y="328387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115EAE-E62A-4863-AF3E-EF238B462D92}"/>
              </a:ext>
            </a:extLst>
          </p:cNvPr>
          <p:cNvGrpSpPr/>
          <p:nvPr/>
        </p:nvGrpSpPr>
        <p:grpSpPr>
          <a:xfrm>
            <a:off x="8115300" y="2609850"/>
            <a:ext cx="1799084" cy="2247900"/>
            <a:chOff x="8115300" y="2609850"/>
            <a:chExt cx="1799084" cy="22479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44A2E0-79DB-44D6-8418-2FC12340ACFD}"/>
                </a:ext>
              </a:extLst>
            </p:cNvPr>
            <p:cNvSpPr/>
            <p:nvPr/>
          </p:nvSpPr>
          <p:spPr>
            <a:xfrm>
              <a:off x="8115300" y="2609850"/>
              <a:ext cx="1724025" cy="2247900"/>
            </a:xfrm>
            <a:custGeom>
              <a:avLst/>
              <a:gdLst>
                <a:gd name="connsiteX0" fmla="*/ 0 w 1724025"/>
                <a:gd name="connsiteY0" fmla="*/ 295275 h 2247900"/>
                <a:gd name="connsiteX1" fmla="*/ 0 w 1724025"/>
                <a:gd name="connsiteY1" fmla="*/ 2247900 h 2247900"/>
                <a:gd name="connsiteX2" fmla="*/ 1724025 w 1724025"/>
                <a:gd name="connsiteY2" fmla="*/ 2247900 h 2247900"/>
                <a:gd name="connsiteX3" fmla="*/ 1724025 w 1724025"/>
                <a:gd name="connsiteY3" fmla="*/ 0 h 2247900"/>
                <a:gd name="connsiteX4" fmla="*/ 238125 w 1724025"/>
                <a:gd name="connsiteY4" fmla="*/ 0 h 2247900"/>
                <a:gd name="connsiteX5" fmla="*/ 238125 w 1724025"/>
                <a:gd name="connsiteY5" fmla="*/ 304800 h 2247900"/>
                <a:gd name="connsiteX6" fmla="*/ 0 w 1724025"/>
                <a:gd name="connsiteY6" fmla="*/ 295275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025" h="2247900">
                  <a:moveTo>
                    <a:pt x="0" y="295275"/>
                  </a:moveTo>
                  <a:lnTo>
                    <a:pt x="0" y="2247900"/>
                  </a:lnTo>
                  <a:lnTo>
                    <a:pt x="1724025" y="2247900"/>
                  </a:lnTo>
                  <a:lnTo>
                    <a:pt x="1724025" y="0"/>
                  </a:lnTo>
                  <a:lnTo>
                    <a:pt x="238125" y="0"/>
                  </a:lnTo>
                  <a:lnTo>
                    <a:pt x="238125" y="30480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779E5B9-A0E0-4B2D-B60A-41D076241C6D}"/>
                </a:ext>
              </a:extLst>
            </p:cNvPr>
            <p:cNvSpPr txBox="1"/>
            <p:nvPr/>
          </p:nvSpPr>
          <p:spPr>
            <a:xfrm>
              <a:off x="8237322" y="3388616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481175-0421-4358-B5AD-BDE0C611FC5B}"/>
              </a:ext>
            </a:extLst>
          </p:cNvPr>
          <p:cNvGrpSpPr/>
          <p:nvPr/>
        </p:nvGrpSpPr>
        <p:grpSpPr>
          <a:xfrm>
            <a:off x="1562100" y="1133475"/>
            <a:ext cx="9151778" cy="4562475"/>
            <a:chOff x="1562100" y="1133475"/>
            <a:chExt cx="9151778" cy="456247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38ED80-7B39-46BB-88D9-F5A8AA5A0FE8}"/>
                </a:ext>
              </a:extLst>
            </p:cNvPr>
            <p:cNvSpPr/>
            <p:nvPr/>
          </p:nvSpPr>
          <p:spPr>
            <a:xfrm>
              <a:off x="1562100" y="1133475"/>
              <a:ext cx="9048750" cy="4562475"/>
            </a:xfrm>
            <a:custGeom>
              <a:avLst/>
              <a:gdLst>
                <a:gd name="connsiteX0" fmla="*/ 4667250 w 9048750"/>
                <a:gd name="connsiteY0" fmla="*/ 2924175 h 4562475"/>
                <a:gd name="connsiteX1" fmla="*/ 2714625 w 9048750"/>
                <a:gd name="connsiteY1" fmla="*/ 2924175 h 4562475"/>
                <a:gd name="connsiteX2" fmla="*/ 2714625 w 9048750"/>
                <a:gd name="connsiteY2" fmla="*/ 4562475 h 4562475"/>
                <a:gd name="connsiteX3" fmla="*/ 9048750 w 9048750"/>
                <a:gd name="connsiteY3" fmla="*/ 4562475 h 4562475"/>
                <a:gd name="connsiteX4" fmla="*/ 9048750 w 9048750"/>
                <a:gd name="connsiteY4" fmla="*/ 0 h 4562475"/>
                <a:gd name="connsiteX5" fmla="*/ 0 w 9048750"/>
                <a:gd name="connsiteY5" fmla="*/ 0 h 4562475"/>
                <a:gd name="connsiteX6" fmla="*/ 0 w 9048750"/>
                <a:gd name="connsiteY6" fmla="*/ 561975 h 4562475"/>
                <a:gd name="connsiteX7" fmla="*/ 809625 w 9048750"/>
                <a:gd name="connsiteY7" fmla="*/ 561975 h 4562475"/>
                <a:gd name="connsiteX8" fmla="*/ 809625 w 9048750"/>
                <a:gd name="connsiteY8" fmla="*/ 1400175 h 4562475"/>
                <a:gd name="connsiteX9" fmla="*/ 4724400 w 9048750"/>
                <a:gd name="connsiteY9" fmla="*/ 1400175 h 4562475"/>
                <a:gd name="connsiteX10" fmla="*/ 4724400 w 9048750"/>
                <a:gd name="connsiteY10" fmla="*/ 1733550 h 4562475"/>
                <a:gd name="connsiteX11" fmla="*/ 6762750 w 9048750"/>
                <a:gd name="connsiteY11" fmla="*/ 1733550 h 4562475"/>
                <a:gd name="connsiteX12" fmla="*/ 6762750 w 9048750"/>
                <a:gd name="connsiteY12" fmla="*/ 1438275 h 4562475"/>
                <a:gd name="connsiteX13" fmla="*/ 8315325 w 9048750"/>
                <a:gd name="connsiteY13" fmla="*/ 1438275 h 4562475"/>
                <a:gd name="connsiteX14" fmla="*/ 8315325 w 9048750"/>
                <a:gd name="connsiteY14" fmla="*/ 3819525 h 4562475"/>
                <a:gd name="connsiteX15" fmla="*/ 3067050 w 9048750"/>
                <a:gd name="connsiteY15" fmla="*/ 3819525 h 4562475"/>
                <a:gd name="connsiteX16" fmla="*/ 4657725 w 9048750"/>
                <a:gd name="connsiteY16" fmla="*/ 3819525 h 4562475"/>
                <a:gd name="connsiteX17" fmla="*/ 4667250 w 9048750"/>
                <a:gd name="connsiteY17" fmla="*/ 2924175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0" h="4562475">
                  <a:moveTo>
                    <a:pt x="4667250" y="2924175"/>
                  </a:moveTo>
                  <a:lnTo>
                    <a:pt x="2714625" y="2924175"/>
                  </a:lnTo>
                  <a:lnTo>
                    <a:pt x="2714625" y="4562475"/>
                  </a:lnTo>
                  <a:lnTo>
                    <a:pt x="9048750" y="4562475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561975"/>
                  </a:lnTo>
                  <a:lnTo>
                    <a:pt x="809625" y="561975"/>
                  </a:lnTo>
                  <a:lnTo>
                    <a:pt x="809625" y="1400175"/>
                  </a:lnTo>
                  <a:lnTo>
                    <a:pt x="4724400" y="1400175"/>
                  </a:lnTo>
                  <a:lnTo>
                    <a:pt x="4724400" y="1733550"/>
                  </a:lnTo>
                  <a:lnTo>
                    <a:pt x="6762750" y="1733550"/>
                  </a:lnTo>
                  <a:lnTo>
                    <a:pt x="6762750" y="1438275"/>
                  </a:lnTo>
                  <a:lnTo>
                    <a:pt x="8315325" y="1438275"/>
                  </a:lnTo>
                  <a:lnTo>
                    <a:pt x="8315325" y="3819525"/>
                  </a:lnTo>
                  <a:lnTo>
                    <a:pt x="3067050" y="3819525"/>
                  </a:lnTo>
                  <a:lnTo>
                    <a:pt x="4657725" y="3819525"/>
                  </a:lnTo>
                  <a:lnTo>
                    <a:pt x="4667250" y="2924175"/>
                  </a:lnTo>
                  <a:close/>
                </a:path>
              </a:pathLst>
            </a:cu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B7B1D3-1F0B-42F7-A91D-E8F2672DBFF7}"/>
                </a:ext>
              </a:extLst>
            </p:cNvPr>
            <p:cNvSpPr txBox="1"/>
            <p:nvPr/>
          </p:nvSpPr>
          <p:spPr>
            <a:xfrm>
              <a:off x="8647287" y="1533899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170" name="Скругленный прямоугольник 2">
            <a:extLst>
              <a:ext uri="{FF2B5EF4-FFF2-40B4-BE49-F238E27FC236}">
                <a16:creationId xmlns:a16="http://schemas.microsoft.com/office/drawing/2014/main" id="{906A9993-C537-4BC4-B097-B6AE31C7F945}"/>
              </a:ext>
            </a:extLst>
          </p:cNvPr>
          <p:cNvSpPr/>
          <p:nvPr/>
        </p:nvSpPr>
        <p:spPr bwMode="auto">
          <a:xfrm>
            <a:off x="6479195" y="5338115"/>
            <a:ext cx="5434760" cy="11931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We are not going to model each component (e.g. multiplexer, adder)</a:t>
            </a:r>
            <a:b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8234-FF76-4BC3-913B-DE906392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0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RISCV::run(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load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RISCV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RF *rf;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 *mem;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RISCV();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9AF1-08F4-4565-B776-196A85A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1C58A2-A7FE-42D6-ACCA-18CC0122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BC86A8-3A18-44AC-BBE9-234F314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8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5"/>
    </mc:Choice>
    <mc:Fallback xmlns=""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 in Computes Science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3795450" y="3935015"/>
            <a:ext cx="163403" cy="4956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16510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6510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958853" y="1406346"/>
            <a:ext cx="5242803" cy="2528670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576" y="3823890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 of </a:t>
            </a:r>
          </a:p>
          <a:p>
            <a:pPr algn="r"/>
            <a:r>
              <a:rPr lang="en-US" sz="2000" dirty="0"/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74808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439A-5548-4EDF-816C-51A7A78C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4C42-9167-41B4-9F94-84AE3C53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B943-259E-4056-B868-18FAC01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 of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ISA can be implemented in many different 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simplest one is </a:t>
            </a:r>
            <a:r>
              <a:rPr lang="en-US" dirty="0">
                <a:solidFill>
                  <a:schemeClr val="accent1"/>
                </a:solidFill>
              </a:rPr>
              <a:t>single-cycle implementation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Strictly sequential execution: execution of an instruction is not started until the previous one is completely executed</a:t>
            </a:r>
          </a:p>
          <a:p>
            <a:pPr marL="688975" lvl="1" indent="-342900"/>
            <a:r>
              <a:rPr lang="en-US" sz="2000" dirty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/>
              <a:t>For simplicity, only 6 RV32I instructions are implemented: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12613"/>
              </p:ext>
            </p:extLst>
          </p:nvPr>
        </p:nvGraphicFramePr>
        <p:xfrm>
          <a:off x="3200399" y="4606365"/>
          <a:ext cx="410583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Arithmetic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Data transfer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149C-6186-4616-B82B-9E262553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5E4-02E8-43F3-A67B-2A3FF59D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C05E01-B266-4D12-98D1-1F8DFBB7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29" y="-30123"/>
            <a:ext cx="10515600" cy="925290"/>
          </a:xfrm>
        </p:spPr>
        <p:txBody>
          <a:bodyPr/>
          <a:lstStyle/>
          <a:p>
            <a:r>
              <a:rPr lang="en-US" dirty="0"/>
              <a:t>Instruction Execution Cycle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23440" y="102105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1. Fetch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440" y="181946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2. Decode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23440" y="261314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3. Execute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23440" y="340681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4. 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3440" y="4200495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5. Write Back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23440" y="5002713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6. 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031213"/>
            <a:ext cx="611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an instruction from memory by an address in PC register.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600" y="1819469"/>
            <a:ext cx="655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operands from instruction code, read values of source registers.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0" y="2613143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an action encoded in the instruction.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599" y="3406819"/>
            <a:ext cx="691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Write/read a value at memory using the calculation result as an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600" y="4200496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value into a destination register.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600" y="4921433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program counter for the next instruction: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= PC + 4</a:t>
            </a:r>
          </a:p>
          <a:p>
            <a:r>
              <a:rPr lang="en-US" dirty="0"/>
              <a:t>Or </a:t>
            </a:r>
            <a:r>
              <a:rPr lang="en-US"/>
              <a:t>in case </a:t>
            </a:r>
            <a:r>
              <a:rPr lang="en-US" dirty="0"/>
              <a:t>of </a:t>
            </a:r>
            <a:r>
              <a:rPr lang="en-US"/>
              <a:t>a branch:</a:t>
            </a:r>
            <a:endParaRPr lang="en-US" dirty="0"/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903849" y="3398883"/>
            <a:ext cx="4755661" cy="12700"/>
          </a:xfrm>
          <a:prstGeom prst="bentConnector5">
            <a:avLst>
              <a:gd name="adj1" fmla="val -4807"/>
              <a:gd name="adj2" fmla="val 10920000"/>
              <a:gd name="adj3" fmla="val 104807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BE9A-E24B-4334-98E2-B5E36226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E98895-47EF-4CA8-BE89-4AEB29B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73DD1D8-455C-4D4B-897F-43BA0068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1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838200" y="1825625"/>
            <a:ext cx="705453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instructions from memory and executing them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address of the current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RISC-V RV32I instructions are each four bytes long, so the PC should be incremented by four to read the next instruction in sequence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20173" y="1825625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4" y="1916860"/>
              <a:ext cx="1881454" cy="218017"/>
            </a:xfrm>
            <a:prstGeom prst="bentConnector4">
              <a:avLst>
                <a:gd name="adj1" fmla="val -12150"/>
                <a:gd name="adj2" fmla="val -3500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5"/>
              <a:endCxn id="29" idx="1"/>
            </p:cNvCxnSpPr>
            <p:nvPr/>
          </p:nvCxnSpPr>
          <p:spPr bwMode="auto">
            <a:xfrm rot="5400000" flipH="1" flipV="1">
              <a:off x="6754810" y="1628355"/>
              <a:ext cx="1334872" cy="1330573"/>
            </a:xfrm>
            <a:prstGeom prst="bentConnector4">
              <a:avLst>
                <a:gd name="adj1" fmla="val 1142"/>
                <a:gd name="adj2" fmla="val 5039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8655358" y="3845876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5195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8780480" y="2563416"/>
            <a:ext cx="388497" cy="1282460"/>
            <a:chOff x="6530087" y="2134877"/>
            <a:chExt cx="388497" cy="128246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6706239" y="2760497"/>
              <a:ext cx="35" cy="20058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0"/>
            </p:cNvCxnSpPr>
            <p:nvPr/>
          </p:nvCxnSpPr>
          <p:spPr bwMode="auto">
            <a:xfrm>
              <a:off x="6706016" y="2899219"/>
              <a:ext cx="11132" cy="518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7782-4660-4391-BA43-DBDE749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3702-F47A-4E17-BAE5-75207F4E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54908A7-2A27-43A4-9F31-D4C4047C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2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88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reg-reg (R-type) 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902"/>
            <a:ext cx="10515600" cy="48294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instruction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678671" y="2985100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631902" y="2995977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37353" y="2621645"/>
            <a:ext cx="739305" cy="373726"/>
            <a:chOff x="4262754" y="2858356"/>
            <a:chExt cx="739305" cy="373726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4" y="3119966"/>
              <a:ext cx="1863" cy="112116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6184400" y="3214625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6978883" y="2934903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4633507" y="3744758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267407" y="3174297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3339880" y="3210533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3748990" y="2801422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314302" y="29307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06438" y="340402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066593" y="4058731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7417637" y="4876245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6184400" y="3839635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470F-E4DB-48AF-B845-DA694A02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529" y="6492874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3E03-4D3A-4E98-9A44-3BAB2E06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15829B6-84AE-487D-8523-9660068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5418"/>
              </p:ext>
            </p:extLst>
          </p:nvPr>
        </p:nvGraphicFramePr>
        <p:xfrm>
          <a:off x="1233972" y="6020062"/>
          <a:ext cx="9216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DBEA3C5-62C4-441C-87E6-9647A2001C4F}"/>
              </a:ext>
            </a:extLst>
          </p:cNvPr>
          <p:cNvSpPr txBox="1"/>
          <p:nvPr/>
        </p:nvSpPr>
        <p:spPr>
          <a:xfrm>
            <a:off x="9707880" y="15652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rs2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EF5AD-C19E-49FC-B78A-874195F5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283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cxnSpLocks/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[24-20]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[11-7]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</a:t>
            </a:r>
            <a:r>
              <a:rPr lang="en-US" dirty="0" err="1"/>
              <a:t>imm</a:t>
            </a:r>
            <a:r>
              <a:rPr lang="en-US" dirty="0"/>
              <a:t> (I-type) Arithmetic Instructions</a:t>
            </a:r>
          </a:p>
        </p:txBody>
      </p: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838200" y="1041955"/>
            <a:ext cx="10515600" cy="43100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register, specified by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immediate is extended (from 12 to 32 bits) and directly transferred to ALU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6184401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6184400" y="3849161"/>
            <a:ext cx="794482" cy="175549"/>
          </a:xfrm>
          <a:prstGeom prst="bentConnector3">
            <a:avLst>
              <a:gd name="adj1" fmla="val 6869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1595718" y="2631171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4633506" y="3005502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33506" y="3005503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86250" y="300870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4645" y="4568402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3506" y="3480019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86250" y="3633717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31903" y="401697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register</a:t>
            </a:r>
            <a:endParaRPr lang="en-US" sz="11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33506" y="4447866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  <a:endParaRPr lang="en-US" sz="1100" b="1" dirty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338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endCxn id="97" idx="1"/>
          </p:cNvCxnSpPr>
          <p:nvPr/>
        </p:nvCxnSpPr>
        <p:spPr bwMode="auto">
          <a:xfrm flipH="1">
            <a:off x="4633507" y="3735095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1" name="Group 150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645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>
                <a:gd name="adj1" fmla="val 5344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[31-20]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01948"/>
              <a:ext cx="180391" cy="643543"/>
              <a:chOff x="3390790" y="3586079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17655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12" idx="1"/>
            </p:cNvCxnSpPr>
            <p:nvPr/>
          </p:nvCxnSpPr>
          <p:spPr bwMode="auto">
            <a:xfrm>
              <a:off x="5290134" y="4023720"/>
              <a:ext cx="164748" cy="98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297225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3313-07CE-42F4-9763-485DC8D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40F0-E59C-43DB-8E47-69AC0786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9F5F9F3C-366C-4BE5-99DB-80F4C521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10421"/>
              </p:ext>
            </p:extLst>
          </p:nvPr>
        </p:nvGraphicFramePr>
        <p:xfrm>
          <a:off x="1267316" y="5905565"/>
          <a:ext cx="9216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A41DACFC-301A-4AB0-A60E-8F5E6468C8EA}"/>
              </a:ext>
            </a:extLst>
          </p:cNvPr>
          <p:cNvSpPr txBox="1"/>
          <p:nvPr/>
        </p:nvSpPr>
        <p:spPr>
          <a:xfrm>
            <a:off x="838200" y="612354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108E7B-C39C-4B14-947F-043619A079F2}"/>
              </a:ext>
            </a:extLst>
          </p:cNvPr>
          <p:cNvSpPr txBox="1"/>
          <p:nvPr/>
        </p:nvSpPr>
        <p:spPr>
          <a:xfrm>
            <a:off x="838200" y="581604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3C5180-0965-43A0-8A73-860FA71F0BBB}"/>
              </a:ext>
            </a:extLst>
          </p:cNvPr>
          <p:cNvSpPr txBox="1"/>
          <p:nvPr/>
        </p:nvSpPr>
        <p:spPr>
          <a:xfrm>
            <a:off x="9418320" y="1565212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imm12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4004-0330-49E0-B56A-80E629AD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0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9" grpId="0"/>
      <p:bldP spid="140" grpId="0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1C62413-503E-4A76-A0F9-2366ED95B2F9}"/>
              </a:ext>
            </a:extLst>
          </p:cNvPr>
          <p:cNvGrpSpPr/>
          <p:nvPr/>
        </p:nvGrpSpPr>
        <p:grpSpPr>
          <a:xfrm>
            <a:off x="3303645" y="3256293"/>
            <a:ext cx="3335188" cy="2095712"/>
            <a:chOff x="3303645" y="3256293"/>
            <a:chExt cx="3335188" cy="209571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59DEA96-0B82-4A98-985C-AAEF0023C49C}"/>
                </a:ext>
              </a:extLst>
            </p:cNvPr>
            <p:cNvSpPr txBox="1"/>
            <p:nvPr/>
          </p:nvSpPr>
          <p:spPr>
            <a:xfrm>
              <a:off x="3306439" y="4940108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sp>
          <p:nvSpPr>
            <p:cNvPr id="147" name="Rounded Rectangle 213">
              <a:extLst>
                <a:ext uri="{FF2B5EF4-FFF2-40B4-BE49-F238E27FC236}">
                  <a16:creationId xmlns:a16="http://schemas.microsoft.com/office/drawing/2014/main" id="{02C604EE-DC22-44BA-8B4F-7586B6647E21}"/>
                </a:ext>
              </a:extLst>
            </p:cNvPr>
            <p:cNvSpPr/>
            <p:nvPr/>
          </p:nvSpPr>
          <p:spPr bwMode="auto">
            <a:xfrm>
              <a:off x="4959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48" name="Elbow Connector 214">
              <a:extLst>
                <a:ext uri="{FF2B5EF4-FFF2-40B4-BE49-F238E27FC236}">
                  <a16:creationId xmlns:a16="http://schemas.microsoft.com/office/drawing/2014/main" id="{8F8DA1C0-0366-48AD-AEDC-F1D5C9B611BF}"/>
                </a:ext>
              </a:extLst>
            </p:cNvPr>
            <p:cNvCxnSpPr>
              <a:endCxn id="147" idx="1"/>
            </p:cNvCxnSpPr>
            <p:nvPr/>
          </p:nvCxnSpPr>
          <p:spPr bwMode="auto">
            <a:xfrm rot="16200000" flipH="1">
              <a:off x="3151976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9" name="Elbow Connector 222">
              <a:extLst>
                <a:ext uri="{FF2B5EF4-FFF2-40B4-BE49-F238E27FC236}">
                  <a16:creationId xmlns:a16="http://schemas.microsoft.com/office/drawing/2014/main" id="{05A43713-B9DC-44DE-AAD9-68633D98D6E1}"/>
                </a:ext>
              </a:extLst>
            </p:cNvPr>
            <p:cNvCxnSpPr>
              <a:stCxn id="147" idx="3"/>
            </p:cNvCxnSpPr>
            <p:nvPr/>
          </p:nvCxnSpPr>
          <p:spPr bwMode="auto">
            <a:xfrm flipV="1">
              <a:off x="5912754" y="4265409"/>
              <a:ext cx="726079" cy="949654"/>
            </a:xfrm>
            <a:prstGeom prst="bentConnector3">
              <a:avLst>
                <a:gd name="adj1" fmla="val 7798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37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Store Instructions</a:t>
            </a:r>
          </a:p>
        </p:txBody>
      </p: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838200" y="1002228"/>
            <a:ext cx="10515600" cy="4952105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source register (written value), instruction filed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written into the memory by the effective address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6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cxnSpLocks/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5405" y="3973094"/>
            <a:ext cx="85107" cy="525100"/>
            <a:chOff x="3395878" y="3678301"/>
            <a:chExt cx="85107" cy="525100"/>
          </a:xfrm>
        </p:grpSpPr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2" y="2631171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cxnSpLocks/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cxnSpLocks/>
            <a:stCxn id="119" idx="3"/>
            <a:endCxn id="111" idx="1"/>
          </p:cNvCxnSpPr>
          <p:nvPr/>
        </p:nvCxnSpPr>
        <p:spPr bwMode="auto">
          <a:xfrm flipV="1">
            <a:off x="6184400" y="3220432"/>
            <a:ext cx="794482" cy="37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2" y="2938195"/>
            <a:ext cx="727543" cy="1439797"/>
            <a:chOff x="6728724" y="3150370"/>
            <a:chExt cx="727543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32" y="3150370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47968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85803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1" name="Elbow Connector 10"/>
          <p:cNvCxnSpPr>
            <a:cxnSpLocks/>
            <a:stCxn id="122" idx="3"/>
            <a:endCxn id="104" idx="3"/>
          </p:cNvCxnSpPr>
          <p:nvPr/>
        </p:nvCxnSpPr>
        <p:spPr bwMode="auto">
          <a:xfrm flipV="1">
            <a:off x="6184400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cxnSpLocks/>
            <a:stCxn id="113" idx="3"/>
            <a:endCxn id="124" idx="1"/>
          </p:cNvCxnSpPr>
          <p:nvPr/>
        </p:nvCxnSpPr>
        <p:spPr bwMode="auto">
          <a:xfrm flipH="1">
            <a:off x="4633506" y="3719649"/>
            <a:ext cx="3067831" cy="943661"/>
          </a:xfrm>
          <a:prstGeom prst="bentConnector5">
            <a:avLst>
              <a:gd name="adj1" fmla="val -7976"/>
              <a:gd name="adj2" fmla="val 205127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6"/>
            <a:endCxn id="118" idx="1"/>
          </p:cNvCxnSpPr>
          <p:nvPr/>
        </p:nvCxnSpPr>
        <p:spPr bwMode="auto">
          <a:xfrm>
            <a:off x="3339879" y="3220059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cxnSpLocks/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Straight Arrow Connector 22"/>
          <p:cNvCxnSpPr>
            <a:cxnSpLocks/>
            <a:endCxn id="123" idx="1"/>
          </p:cNvCxnSpPr>
          <p:nvPr/>
        </p:nvCxnSpPr>
        <p:spPr bwMode="auto">
          <a:xfrm>
            <a:off x="3314302" y="4232423"/>
            <a:ext cx="13176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633743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cxnSpLocks/>
            <a:stCxn id="103" idx="0"/>
            <a:endCxn id="112" idx="1"/>
          </p:cNvCxnSpPr>
          <p:nvPr/>
        </p:nvCxnSpPr>
        <p:spPr bwMode="auto">
          <a:xfrm>
            <a:off x="6814134" y="4054605"/>
            <a:ext cx="164748" cy="36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417636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05746" y="457827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cxnSpLocks/>
            <a:stCxn id="103" idx="3"/>
          </p:cNvCxnSpPr>
          <p:nvPr/>
        </p:nvCxnSpPr>
        <p:spPr bwMode="auto">
          <a:xfrm>
            <a:off x="6723938" y="4328110"/>
            <a:ext cx="0" cy="2271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9" name="Group 318"/>
          <p:cNvGrpSpPr/>
          <p:nvPr/>
        </p:nvGrpSpPr>
        <p:grpSpPr>
          <a:xfrm>
            <a:off x="7909118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80420" y="4104172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6286971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DC760-A3DB-4EB4-9B33-DC32B1D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429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FA3B-34EB-496F-A5D2-936A2EA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42C809-8D43-4579-822A-A5D162E97D3A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BA1F3700-5F0A-43B3-A175-FB9EDB2E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6477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3DAFA98F-3F75-468E-80CD-B0BB3FACD0E5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451285-3F43-49AE-9E5C-11FCA55E3F34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A10351-BAD6-4C53-9AD0-C1808CC4EED1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669DA8-CC75-4999-9964-F50F07683FD3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mem[rs1+offset] = rs2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7061089-695F-4344-AFFD-2B54D2A2D45A}"/>
              </a:ext>
            </a:extLst>
          </p:cNvPr>
          <p:cNvGrpSpPr/>
          <p:nvPr/>
        </p:nvGrpSpPr>
        <p:grpSpPr>
          <a:xfrm>
            <a:off x="3295489" y="3391047"/>
            <a:ext cx="3343343" cy="2327814"/>
            <a:chOff x="3295489" y="3391047"/>
            <a:chExt cx="3343343" cy="2327814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959075" y="5078121"/>
              <a:ext cx="953678" cy="4308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cxnSpLocks/>
            </p:cNvCxnSpPr>
            <p:nvPr/>
          </p:nvCxnSpPr>
          <p:spPr bwMode="auto">
            <a:xfrm rot="16200000" flipH="1">
              <a:off x="3113267" y="3581966"/>
              <a:ext cx="2037270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295489" y="518413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cxnSp>
          <p:nvCxnSpPr>
            <p:cNvPr id="29" name="Elbow Connector 28"/>
            <p:cNvCxnSpPr>
              <a:cxnSpLocks/>
              <a:stCxn id="24" idx="3"/>
              <a:endCxn id="105" idx="3"/>
            </p:cNvCxnSpPr>
            <p:nvPr/>
          </p:nvCxnSpPr>
          <p:spPr bwMode="auto">
            <a:xfrm flipV="1">
              <a:off x="5912753" y="4265410"/>
              <a:ext cx="726079" cy="102815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21F2343-9D34-420B-B551-D9BE461D7019}"/>
                </a:ext>
              </a:extLst>
            </p:cNvPr>
            <p:cNvSpPr/>
            <p:nvPr/>
          </p:nvSpPr>
          <p:spPr bwMode="auto">
            <a:xfrm>
              <a:off x="4088040" y="4199611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3" name="Elbow Connector 24">
              <a:extLst>
                <a:ext uri="{FF2B5EF4-FFF2-40B4-BE49-F238E27FC236}">
                  <a16:creationId xmlns:a16="http://schemas.microsoft.com/office/drawing/2014/main" id="{7CC1384B-BED8-4C90-A8CC-CE6A10E50472}"/>
                </a:ext>
              </a:extLst>
            </p:cNvPr>
            <p:cNvCxnSpPr>
              <a:cxnSpLocks/>
              <a:stCxn id="142" idx="4"/>
            </p:cNvCxnSpPr>
            <p:nvPr/>
          </p:nvCxnSpPr>
          <p:spPr bwMode="auto">
            <a:xfrm rot="16200000" flipH="1">
              <a:off x="4083123" y="4313235"/>
              <a:ext cx="919222" cy="836917"/>
            </a:xfrm>
            <a:prstGeom prst="bentConnector3">
              <a:avLst>
                <a:gd name="adj1" fmla="val 100429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73DC4AB-91FF-4096-BD2C-1EEB58B3EA0A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>
              <a:off x="5435914" y="5509008"/>
              <a:ext cx="0" cy="16209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DE5B25D-5A3D-40ED-AA16-20265433DFEC}"/>
                </a:ext>
              </a:extLst>
            </p:cNvPr>
            <p:cNvSpPr txBox="1"/>
            <p:nvPr/>
          </p:nvSpPr>
          <p:spPr>
            <a:xfrm>
              <a:off x="5376749" y="5457251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20504A4-97AB-4D93-86A6-28D064E0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0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Arrow Connector 221"/>
          <p:cNvCxnSpPr>
            <a:cxnSpLocks/>
            <a:stCxn id="218" idx="0"/>
            <a:endCxn id="197" idx="1"/>
          </p:cNvCxnSpPr>
          <p:nvPr/>
        </p:nvCxnSpPr>
        <p:spPr bwMode="auto">
          <a:xfrm flipV="1">
            <a:off x="6814134" y="4053900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2B20ACD-94DC-4B1F-8B4D-9DBA2869C415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1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Load Instructions</a:t>
            </a:r>
          </a:p>
        </p:txBody>
      </p: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838200" y="1005091"/>
            <a:ext cx="10515600" cy="4949242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result is written in the destination register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5833281" y="2558858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7" name="Group 16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6184400" y="3224150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8" name="Group 20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25" name="Rectangle 224"/>
          <p:cNvSpPr/>
          <p:nvPr/>
        </p:nvSpPr>
        <p:spPr bwMode="auto">
          <a:xfrm>
            <a:off x="8279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904421" y="4104173"/>
            <a:ext cx="8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79871" y="3503401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277863" y="3983604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901497" y="3028047"/>
            <a:ext cx="1000256" cy="730584"/>
            <a:chOff x="6377497" y="3028047"/>
            <a:chExt cx="1000256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4633507" y="2621745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9322-C386-4F35-A340-5235F37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77900" cy="365125"/>
          </a:xfrm>
        </p:spPr>
        <p:txBody>
          <a:bodyPr/>
          <a:lstStyle/>
          <a:p>
            <a:r>
              <a:rPr lang="ru-RU"/>
              <a:t>19.10.2020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9DE6-9904-4B41-96D8-7A56A7DC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cxnSp>
        <p:nvCxnSpPr>
          <p:cNvPr id="310" name="Elbow Connector 108">
            <a:extLst>
              <a:ext uri="{FF2B5EF4-FFF2-40B4-BE49-F238E27FC236}">
                <a16:creationId xmlns:a16="http://schemas.microsoft.com/office/drawing/2014/main" id="{27BC11E0-5824-418B-AE26-D6D2A348DC8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D3FC3130-9C8F-41D7-838B-5DB430601AD3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31F6A86-726C-42F7-98D7-D08255CA4777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mem[rs1+offset]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28AE6293-2393-4520-B108-80A5474C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2778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314" name="TextBox 313">
            <a:extLst>
              <a:ext uri="{FF2B5EF4-FFF2-40B4-BE49-F238E27FC236}">
                <a16:creationId xmlns:a16="http://schemas.microsoft.com/office/drawing/2014/main" id="{2E415CB7-DA4E-47A7-98F0-B376F40254A1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36CF6C3-1E80-461C-93F2-6695A9B2524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5DAA1BB-DCD0-45D5-9F3F-C709192B7D8E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Rounded Rectangle 23">
            <a:extLst>
              <a:ext uri="{FF2B5EF4-FFF2-40B4-BE49-F238E27FC236}">
                <a16:creationId xmlns:a16="http://schemas.microsoft.com/office/drawing/2014/main" id="{BCA12420-4018-4FEC-AE69-F4D8E868CB8F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319" name="Elbow Connector 24">
            <a:extLst>
              <a:ext uri="{FF2B5EF4-FFF2-40B4-BE49-F238E27FC236}">
                <a16:creationId xmlns:a16="http://schemas.microsoft.com/office/drawing/2014/main" id="{85B067DD-C104-4C52-8D95-21F727CE52D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B1315B6-6974-4FB3-8AF5-BA6EDCBA523C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cxnSp>
        <p:nvCxnSpPr>
          <p:cNvPr id="321" name="Elbow Connector 28">
            <a:extLst>
              <a:ext uri="{FF2B5EF4-FFF2-40B4-BE49-F238E27FC236}">
                <a16:creationId xmlns:a16="http://schemas.microsoft.com/office/drawing/2014/main" id="{15171BE3-1D48-4163-9F11-18783F701105}"/>
              </a:ext>
            </a:extLst>
          </p:cNvPr>
          <p:cNvCxnSpPr>
            <a:cxnSpLocks/>
            <a:stCxn id="31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E564A56F-EF5B-4023-A0BF-239EB86FA427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26319C2F-6AB3-4B58-8402-D1FCD0E18B05}"/>
              </a:ext>
            </a:extLst>
          </p:cNvPr>
          <p:cNvCxnSpPr>
            <a:cxnSpLocks/>
            <a:stCxn id="32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55E5379E-227C-45DD-B07D-B15039ABE234}"/>
              </a:ext>
            </a:extLst>
          </p:cNvPr>
          <p:cNvCxnSpPr>
            <a:cxnSpLocks/>
            <a:stCxn id="31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180A-0775-4651-B57B-01AB8EB3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6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4" grpId="0"/>
      <p:bldP spid="315" grpId="0"/>
      <p:bldP spid="3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2378</Words>
  <Application>Microsoft Office PowerPoint</Application>
  <PresentationFormat>Widescreen</PresentationFormat>
  <Paragraphs>989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Lucida Console</vt:lpstr>
      <vt:lpstr>Neo Sans Intel</vt:lpstr>
      <vt:lpstr>Neo Sans Intel Medium</vt:lpstr>
      <vt:lpstr>Office Theme</vt:lpstr>
      <vt:lpstr>1_Office Theme</vt:lpstr>
      <vt:lpstr>2_Office Theme</vt:lpstr>
      <vt:lpstr>RISC-V Single-Cycle implementation</vt:lpstr>
      <vt:lpstr>Layers of Abstraction in Computes Science</vt:lpstr>
      <vt:lpstr>Single-Cycle Implementation of RISC-V</vt:lpstr>
      <vt:lpstr>Instruction Execution Cycle</vt:lpstr>
      <vt:lpstr>Instruction Fetch</vt:lpstr>
      <vt:lpstr>Executing reg-reg (R-type) Arithmetic Instructions</vt:lpstr>
      <vt:lpstr>Executing reg-imm (I-type) Arithmetic Instructions</vt:lpstr>
      <vt:lpstr>Executing S-type Store Instructions</vt:lpstr>
      <vt:lpstr>Executing I-type Load Instructions</vt:lpstr>
      <vt:lpstr>Executing S-type Branch Instructions (1)</vt:lpstr>
      <vt:lpstr>Executing S-type Branch Instructions (2)</vt:lpstr>
      <vt:lpstr>The Final Single-Cycle Data Path</vt:lpstr>
      <vt:lpstr>Control Unit</vt:lpstr>
      <vt:lpstr>Control signal table</vt:lpstr>
      <vt:lpstr>Summary</vt:lpstr>
      <vt:lpstr>Simulation</vt:lpstr>
      <vt:lpstr>RISC-V Single-Cycle Data Path</vt:lpstr>
      <vt:lpstr>Single-Cycle Implementation modeling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247</cp:revision>
  <dcterms:created xsi:type="dcterms:W3CDTF">2018-09-18T18:10:21Z</dcterms:created>
  <dcterms:modified xsi:type="dcterms:W3CDTF">2020-10-18T16:52:54Z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2019-10-21 10:26:54Z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