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9"/>
  </p:notesMasterIdLst>
  <p:sldIdLst>
    <p:sldId id="391" r:id="rId3"/>
    <p:sldId id="390" r:id="rId4"/>
    <p:sldId id="358" r:id="rId5"/>
    <p:sldId id="399" r:id="rId6"/>
    <p:sldId id="400" r:id="rId7"/>
    <p:sldId id="360" r:id="rId8"/>
    <p:sldId id="404" r:id="rId9"/>
    <p:sldId id="361" r:id="rId10"/>
    <p:sldId id="403" r:id="rId11"/>
    <p:sldId id="401" r:id="rId12"/>
    <p:sldId id="409" r:id="rId13"/>
    <p:sldId id="405" r:id="rId14"/>
    <p:sldId id="406" r:id="rId15"/>
    <p:sldId id="407" r:id="rId16"/>
    <p:sldId id="411" r:id="rId17"/>
    <p:sldId id="408" r:id="rId18"/>
    <p:sldId id="410" r:id="rId19"/>
    <p:sldId id="412" r:id="rId20"/>
    <p:sldId id="413" r:id="rId21"/>
    <p:sldId id="417" r:id="rId22"/>
    <p:sldId id="355" r:id="rId23"/>
    <p:sldId id="402" r:id="rId24"/>
    <p:sldId id="415" r:id="rId25"/>
    <p:sldId id="414" r:id="rId26"/>
    <p:sldId id="416" r:id="rId27"/>
    <p:sldId id="39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01DA7-AA72-4637-85EB-37766E467AAD}" v="75" dt="2020-10-11T14:05:35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6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DB801DA7-AA72-4637-85EB-37766E467AAD}"/>
    <pc:docChg chg="custSel modSld sldOrd">
      <pc:chgData name="Korolev, Kirill" userId="6adfc881-516e-478e-acf1-c9304da723a3" providerId="ADAL" clId="{DB801DA7-AA72-4637-85EB-37766E467AAD}" dt="2020-10-12T09:22:59.698" v="79" actId="1076"/>
      <pc:docMkLst>
        <pc:docMk/>
      </pc:docMkLst>
      <pc:sldChg chg="modSp modAnim">
        <pc:chgData name="Korolev, Kirill" userId="6adfc881-516e-478e-acf1-c9304da723a3" providerId="ADAL" clId="{DB801DA7-AA72-4637-85EB-37766E467AAD}" dt="2020-10-11T14:05:35.669" v="78" actId="20577"/>
        <pc:sldMkLst>
          <pc:docMk/>
          <pc:sldMk cId="3090385973" sldId="390"/>
        </pc:sldMkLst>
        <pc:spChg chg="mod">
          <ac:chgData name="Korolev, Kirill" userId="6adfc881-516e-478e-acf1-c9304da723a3" providerId="ADAL" clId="{DB801DA7-AA72-4637-85EB-37766E467AAD}" dt="2020-10-11T14:05:35.669" v="78" actId="20577"/>
          <ac:spMkLst>
            <pc:docMk/>
            <pc:sldMk cId="3090385973" sldId="390"/>
            <ac:spMk id="9" creationId="{00000000-0000-0000-0000-000000000000}"/>
          </ac:spMkLst>
        </pc:spChg>
      </pc:sldChg>
      <pc:sldChg chg="modSp ord">
        <pc:chgData name="Korolev, Kirill" userId="6adfc881-516e-478e-acf1-c9304da723a3" providerId="ADAL" clId="{DB801DA7-AA72-4637-85EB-37766E467AAD}" dt="2020-10-11T14:03:00.064" v="8" actId="20577"/>
        <pc:sldMkLst>
          <pc:docMk/>
          <pc:sldMk cId="2992406510" sldId="391"/>
        </pc:sldMkLst>
        <pc:spChg chg="mod">
          <ac:chgData name="Korolev, Kirill" userId="6adfc881-516e-478e-acf1-c9304da723a3" providerId="ADAL" clId="{DB801DA7-AA72-4637-85EB-37766E467AAD}" dt="2020-10-11T14:03:00.064" v="8" actId="20577"/>
          <ac:spMkLst>
            <pc:docMk/>
            <pc:sldMk cId="2992406510" sldId="391"/>
            <ac:spMk id="6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2:32.172" v="4" actId="20577"/>
        <pc:sldMkLst>
          <pc:docMk/>
          <pc:sldMk cId="4086406833" sldId="399"/>
        </pc:sldMkLst>
        <pc:spChg chg="mod">
          <ac:chgData name="Korolev, Kirill" userId="6adfc881-516e-478e-acf1-c9304da723a3" providerId="ADAL" clId="{DB801DA7-AA72-4637-85EB-37766E467AAD}" dt="2020-10-11T14:02:32.172" v="4" actId="20577"/>
          <ac:spMkLst>
            <pc:docMk/>
            <pc:sldMk cId="4086406833" sldId="399"/>
            <ac:spMk id="3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2T09:22:59.698" v="79" actId="1076"/>
        <pc:sldMkLst>
          <pc:docMk/>
          <pc:sldMk cId="4121866680" sldId="402"/>
        </pc:sldMkLst>
        <pc:spChg chg="mod">
          <ac:chgData name="Korolev, Kirill" userId="6adfc881-516e-478e-acf1-c9304da723a3" providerId="ADAL" clId="{DB801DA7-AA72-4637-85EB-37766E467AAD}" dt="2020-10-12T09:22:59.698" v="79" actId="1076"/>
          <ac:spMkLst>
            <pc:docMk/>
            <pc:sldMk cId="4121866680" sldId="402"/>
            <ac:spMk id="5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0:15.980" v="3" actId="33524"/>
        <pc:sldMkLst>
          <pc:docMk/>
          <pc:sldMk cId="3231038747" sldId="414"/>
        </pc:sldMkLst>
        <pc:spChg chg="mod">
          <ac:chgData name="Korolev, Kirill" userId="6adfc881-516e-478e-acf1-c9304da723a3" providerId="ADAL" clId="{DB801DA7-AA72-4637-85EB-37766E467AAD}" dt="2020-10-11T14:00:15.980" v="3" actId="33524"/>
          <ac:spMkLst>
            <pc:docMk/>
            <pc:sldMk cId="3231038747" sldId="414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DB801DA7-AA72-4637-85EB-37766E467AAD}" dt="2020-10-11T14:04:30.012" v="9"/>
        <pc:sldMkLst>
          <pc:docMk/>
          <pc:sldMk cId="2715542068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5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6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educational-materials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09wi/lectures.html" TargetMode="External"/><Relationship Id="rId5" Type="http://schemas.openxmlformats.org/officeDocument/2006/relationships/hyperlink" Target="https://passlab.github.io/CSE564/" TargetMode="External"/><Relationship Id="rId4" Type="http://schemas.openxmlformats.org/officeDocument/2006/relationships/hyperlink" Target="http://csg.csail.mit.edu/6.375/6_375_2016_www/handout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RISC-V ISA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12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instruction formats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core instruction formats: </a:t>
            </a:r>
            <a:r>
              <a:rPr lang="en-US" dirty="0">
                <a:latin typeface="Consolas" panose="020B0609020204030204" pitchFamily="49" charset="0"/>
              </a:rPr>
              <a:t>R, I, S, U</a:t>
            </a:r>
          </a:p>
          <a:p>
            <a:pPr lvl="1"/>
            <a:r>
              <a:rPr lang="en-US" dirty="0"/>
              <a:t>+2 more variants with </a:t>
            </a:r>
            <a:r>
              <a:rPr lang="en-US" dirty="0" err="1"/>
              <a:t>immediates</a:t>
            </a:r>
            <a:r>
              <a:rPr lang="en-US" dirty="0"/>
              <a:t>:</a:t>
            </a:r>
            <a:r>
              <a:rPr lang="en-US" dirty="0">
                <a:latin typeface="Consolas" panose="020B0609020204030204" pitchFamily="49" charset="0"/>
              </a:rPr>
              <a:t> B &amp; 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073"/>
              </p:ext>
            </p:extLst>
          </p:nvPr>
        </p:nvGraphicFramePr>
        <p:xfrm>
          <a:off x="1488000" y="2957053"/>
          <a:ext cx="9216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26601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9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4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31754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6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[19:12]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827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75633" y="31749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5633" y="369200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5633" y="420905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633" y="520235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633" y="46980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5633" y="570662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472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source reg. 2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367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reg. 1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8612" y="26670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destination reg.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7275" y="4578389"/>
            <a:ext cx="10296525" cy="62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200151" y="5594928"/>
            <a:ext cx="10023158" cy="47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arithmetic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reg-reg (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151"/>
            <a:ext cx="10515600" cy="31158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r1, r2</a:t>
            </a:r>
          </a:p>
          <a:p>
            <a:pPr lvl="1"/>
            <a:r>
              <a:rPr lang="en-US" dirty="0"/>
              <a:t>Reads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r2</a:t>
            </a:r>
            <a:r>
              <a:rPr lang="en-US" dirty="0"/>
              <a:t> registers, writes the result 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register</a:t>
            </a:r>
          </a:p>
          <a:p>
            <a:r>
              <a:rPr lang="en-US" dirty="0"/>
              <a:t>All basic arithmetic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ADD, SUB, AND, OR, XOR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SLT/SLTU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(Set Less Than):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 if rs1 &lt; rs2 else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SLL/SRL/SRA</a:t>
            </a:r>
            <a:r>
              <a:rPr lang="en-US" dirty="0"/>
              <a:t> (Shift Left/Right Logical/Arithmetical)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 x10, x10, x0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x10 += 0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9126"/>
              </p:ext>
            </p:extLst>
          </p:nvPr>
        </p:nvGraphicFramePr>
        <p:xfrm>
          <a:off x="1488000" y="1804705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</a:t>
            </a:r>
            <a:r>
              <a:rPr lang="en-US" dirty="0" err="1"/>
              <a:t>imm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I/U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28777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</a:rPr>
              <a:t>OP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, rs1, </a:t>
            </a:r>
            <a:r>
              <a:rPr lang="en-US" dirty="0" err="1">
                <a:solidFill>
                  <a:srgbClr val="C00000"/>
                </a:solidFill>
              </a:rPr>
              <a:t>imm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 source register is replaced by a value from the instruction code – </a:t>
            </a:r>
            <a:r>
              <a:rPr lang="en-US" b="1" dirty="0"/>
              <a:t>immediate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ADDI, SLTI/SLTIU, ANDI/ORI/XORI, SLLI/SRLI/SRAI</a:t>
            </a:r>
          </a:p>
          <a:p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imm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1 immediate operand only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LUI</a:t>
            </a:r>
            <a:r>
              <a:rPr lang="en-US" dirty="0"/>
              <a:t> = Load Upper Immediate – loads 20 upper bits, fills 12 lower bits with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AUIPC</a:t>
            </a:r>
            <a:r>
              <a:rPr lang="en-US" dirty="0"/>
              <a:t> = Add Upper Immediate to PC – don’t change pc register itself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2477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NOP</a:t>
            </a:r>
            <a:r>
              <a:rPr lang="en-US" dirty="0"/>
              <a:t> instruction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NOP</a:t>
            </a:r>
            <a:r>
              <a:rPr lang="en-US" dirty="0"/>
              <a:t> = No Operation – instruction which does nothing</a:t>
            </a:r>
          </a:p>
          <a:p>
            <a:r>
              <a:rPr lang="en-US" dirty="0"/>
              <a:t>In MIPS: 32 zeroes</a:t>
            </a:r>
          </a:p>
          <a:p>
            <a:r>
              <a:rPr lang="en-US" dirty="0"/>
              <a:t>In RISC-V: 32 zeros is invalid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 x0, x0, 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 as a proxy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memory access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Load and Store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03279"/>
              </p:ext>
            </p:extLst>
          </p:nvPr>
        </p:nvGraphicFramePr>
        <p:xfrm>
          <a:off x="1589061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2838450"/>
            <a:ext cx="9515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instructions that may access the main memory: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L[WHB][U]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= Load form memory to a register (I-type):</a:t>
            </a:r>
            <a:br>
              <a:rPr lang="en-US" sz="2000" dirty="0"/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memory[rs1 + offset]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S[WHB][U]</a:t>
            </a:r>
            <a:r>
              <a:rPr lang="en-US" sz="2000" dirty="0"/>
              <a:t> = Store to memory from a register (S-type):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memory[rs1 + offset] = rs2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12-bit offset is split in 2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Differs by a size of transferred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/>
              <a:t> = Word =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/>
              <a:t> = Half Word = 16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/>
              <a:t> = Byte = 8 bits</a:t>
            </a:r>
          </a:p>
        </p:txBody>
      </p:sp>
    </p:spTree>
    <p:extLst>
      <p:ext uri="{BB962C8B-B14F-4D97-AF65-F5344CB8AC3E}">
        <p14:creationId xmlns:p14="http://schemas.microsoft.com/office/powerpoint/2010/main" val="161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control transfer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Unconditional jumps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878268"/>
            <a:ext cx="10515600" cy="3076064"/>
          </a:xfrm>
        </p:spPr>
        <p:txBody>
          <a:bodyPr/>
          <a:lstStyle/>
          <a:p>
            <a:r>
              <a:rPr lang="en-US" dirty="0"/>
              <a:t>2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</a:t>
            </a:r>
            <a:r>
              <a:rPr lang="en-US" dirty="0"/>
              <a:t> = Jump And Link (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pc + (offset &lt;&lt; 1)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JALR</a:t>
            </a:r>
            <a:r>
              <a:rPr lang="en-US" dirty="0"/>
              <a:t> = Jump And Link Register (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rs1 + offset</a:t>
            </a:r>
          </a:p>
          <a:p>
            <a:r>
              <a:rPr lang="en-US" dirty="0"/>
              <a:t>Used for procedures calls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contains a “return” address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8322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Conditional branches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194"/>
            <a:ext cx="10515600" cy="328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Compares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rs2</a:t>
            </a:r>
            <a:r>
              <a:rPr lang="en-US" dirty="0"/>
              <a:t> and jumps to a target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dirty="0"/>
              <a:t>, if a condition is met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target pc = pc + (offset &lt;&lt; 1)</a:t>
            </a:r>
          </a:p>
          <a:p>
            <a:pPr lvl="1"/>
            <a:r>
              <a:rPr lang="en-US" dirty="0"/>
              <a:t>Uses S-type encoding</a:t>
            </a:r>
          </a:p>
          <a:p>
            <a:r>
              <a:rPr lang="en-US" dirty="0"/>
              <a:t>4 different conditions =&gt; 4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BEQ</a:t>
            </a:r>
            <a:r>
              <a:rPr lang="en-US" dirty="0"/>
              <a:t> = Branch, if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=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BNE</a:t>
            </a:r>
            <a:r>
              <a:rPr lang="en-US" dirty="0"/>
              <a:t> = Branch, if not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≠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BLT[U]</a:t>
            </a:r>
            <a:r>
              <a:rPr lang="en-US" dirty="0"/>
              <a:t> = Branch, if Less Than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&lt;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BGE[U]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Branch, if Greater or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≥ rs2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31"/>
              </p:ext>
            </p:extLst>
          </p:nvPr>
        </p:nvGraphicFramePr>
        <p:xfrm>
          <a:off x="1488000" y="1402688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65002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into Microarchitecture world…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3577" y="1617785"/>
            <a:ext cx="5398477" cy="4336547"/>
          </a:xfrm>
        </p:spPr>
        <p:txBody>
          <a:bodyPr>
            <a:normAutofit/>
          </a:bodyPr>
          <a:lstStyle/>
          <a:p>
            <a:r>
              <a:rPr lang="en-US" sz="2400" dirty="0"/>
              <a:t>2 next lectures will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More detailed overview of</a:t>
            </a:r>
            <a:br>
              <a:rPr lang="en-US" sz="2000" dirty="0"/>
            </a:br>
            <a:r>
              <a:rPr lang="en-US" sz="2000" dirty="0"/>
              <a:t>RISC-V ISA (today)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simplest </a:t>
            </a:r>
            <a:r>
              <a:rPr lang="en-US" sz="2000" dirty="0" err="1"/>
              <a:t>uArch</a:t>
            </a:r>
            <a:r>
              <a:rPr lang="en-US" sz="2000" dirty="0"/>
              <a:t> implementation of RISC-V ISA (next week)</a:t>
            </a:r>
          </a:p>
          <a:p>
            <a:r>
              <a:rPr lang="en-US" sz="2400" dirty="0"/>
              <a:t>The simulator overview along the way</a:t>
            </a:r>
          </a:p>
          <a:p>
            <a:pPr lvl="1"/>
            <a:r>
              <a:rPr lang="en-US" sz="2000" dirty="0"/>
              <a:t>How to build/run/contribute to</a:t>
            </a:r>
            <a:br>
              <a:rPr lang="en-US" sz="2000" dirty="0"/>
            </a:br>
            <a:r>
              <a:rPr lang="en-US" sz="2000" dirty="0"/>
              <a:t>the GitHub project</a:t>
            </a:r>
          </a:p>
          <a:p>
            <a:r>
              <a:rPr lang="en-US" sz="2400" dirty="0"/>
              <a:t>You’ll get home tasks in the simulator along </a:t>
            </a:r>
            <a:r>
              <a:rPr lang="en-US" sz="2400"/>
              <a:t>the way</a:t>
            </a: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16" name="Left Brace 15"/>
          <p:cNvSpPr/>
          <p:nvPr/>
        </p:nvSpPr>
        <p:spPr bwMode="auto">
          <a:xfrm>
            <a:off x="6133202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54262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 (</a:t>
              </a:r>
              <a:r>
                <a:rPr lang="en-US" sz="2200" b="1" dirty="0" err="1">
                  <a:cs typeface="Arial" pitchFamily="34" charset="0"/>
                </a:rPr>
                <a:t>uArch</a:t>
              </a:r>
              <a:r>
                <a:rPr lang="en-US" sz="2200" b="1" dirty="0"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4262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296605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12560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07" y="3455010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1.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0607" y="3969144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2.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  <p:bldP spid="32" grpId="0" animBg="1"/>
      <p:bldP spid="34" grpId="0" animBg="1"/>
      <p:bldP spid="7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ALU class</a:t>
            </a:r>
          </a:p>
          <a:p>
            <a:pPr lvl="1"/>
            <a:r>
              <a:rPr lang="en-US" dirty="0"/>
              <a:t>A collection of methods representing the target ISA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Decoder class</a:t>
            </a:r>
          </a:p>
          <a:p>
            <a:pPr lvl="1"/>
            <a:r>
              <a:rPr lang="en-US" dirty="0"/>
              <a:t>takes raw 32 bit instruction</a:t>
            </a:r>
          </a:p>
          <a:p>
            <a:pPr lvl="1"/>
            <a:r>
              <a:rPr lang="en-US" dirty="0"/>
              <a:t>provides instruction parameters (reg. ids, </a:t>
            </a:r>
            <a:r>
              <a:rPr lang="en-US" dirty="0" err="1"/>
              <a:t>imm</a:t>
            </a:r>
            <a:r>
              <a:rPr lang="en-US" dirty="0"/>
              <a:t>…) according to operation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Instructions database</a:t>
            </a:r>
          </a:p>
          <a:p>
            <a:pPr lvl="1"/>
            <a:r>
              <a:rPr lang="en-US" dirty="0"/>
              <a:t>Connection between the decoded opcode and </a:t>
            </a:r>
            <a:r>
              <a:rPr lang="en-US"/>
              <a:t>ALU class method </a:t>
            </a:r>
            <a:r>
              <a:rPr lang="en-US" dirty="0"/>
              <a:t>to call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4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342900"/>
            <a:r>
              <a:rPr lang="en-US" dirty="0"/>
              <a:t>RISC-V </a:t>
            </a:r>
            <a:r>
              <a:rPr lang="en-US" dirty="0">
                <a:hlinkClick r:id="rId2"/>
              </a:rPr>
              <a:t>specifications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learning materials</a:t>
            </a:r>
            <a:endParaRPr lang="en-US" dirty="0"/>
          </a:p>
          <a:p>
            <a:pPr marL="574675" indent="-342900"/>
            <a:r>
              <a:rPr lang="en-US" dirty="0"/>
              <a:t>Lectures:</a:t>
            </a:r>
          </a:p>
          <a:p>
            <a:pPr marL="1031875" lvl="1" indent="-342900"/>
            <a:r>
              <a:rPr lang="en-US" dirty="0"/>
              <a:t>RISC-V-based: </a:t>
            </a:r>
            <a:r>
              <a:rPr lang="en-US" dirty="0">
                <a:hlinkClick r:id="rId4"/>
              </a:rPr>
              <a:t>6.375</a:t>
            </a:r>
            <a:r>
              <a:rPr lang="en-US" dirty="0"/>
              <a:t> (MIT) L9, </a:t>
            </a:r>
            <a:r>
              <a:rPr lang="en-US" dirty="0">
                <a:hlinkClick r:id="rId5"/>
              </a:rPr>
              <a:t>CSE564</a:t>
            </a:r>
            <a:r>
              <a:rPr lang="en-US" dirty="0"/>
              <a:t> (OU) L7-8</a:t>
            </a:r>
          </a:p>
          <a:p>
            <a:pPr marL="1031875" lvl="1" indent="-342900"/>
            <a:r>
              <a:rPr lang="en-US" dirty="0"/>
              <a:t>MIPS-based: </a:t>
            </a:r>
            <a:r>
              <a:rPr lang="en-US" dirty="0">
                <a:hlinkClick r:id="rId6"/>
              </a:rPr>
              <a:t>CS378</a:t>
            </a:r>
            <a:r>
              <a:rPr lang="en-US" dirty="0"/>
              <a:t> (UW) L6-7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/GitHub basics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77900" cy="365125"/>
          </a:xfrm>
        </p:spPr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0"/>
            <a:ext cx="1447800" cy="365125"/>
          </a:xfrm>
        </p:spPr>
        <p:txBody>
          <a:bodyPr/>
          <a:lstStyle/>
          <a:p>
            <a:r>
              <a:rPr lang="en-US" dirty="0"/>
              <a:t>MIPT-V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86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/>
          </a:bodyPr>
          <a:lstStyle/>
          <a:p>
            <a:r>
              <a:rPr lang="en-US" dirty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Clone to/update your local repository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changes for a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your commits to original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3088949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70326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31669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931001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149624"/>
            <a:ext cx="1519795" cy="8449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0.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clone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379818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714944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 copy of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C00000"/>
                  </a:solidFill>
                </a:rPr>
              </a:br>
              <a:r>
                <a:rPr lang="en-US" sz="2400" b="1" dirty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main page: </a:t>
            </a:r>
            <a:r>
              <a:rPr lang="en-US" sz="2400" dirty="0">
                <a:hlinkClick r:id="rId4"/>
              </a:rPr>
              <a:t>https://git-scm.com/</a:t>
            </a:r>
            <a:endParaRPr lang="en-US" sz="2400" dirty="0"/>
          </a:p>
          <a:p>
            <a:pPr lvl="1"/>
            <a:r>
              <a:rPr lang="en-US" sz="2000" dirty="0"/>
              <a:t>Documentation, tutorials, cheat sheets: </a:t>
            </a:r>
            <a:r>
              <a:rPr lang="en-US" sz="2000" dirty="0">
                <a:hlinkClick r:id="rId5"/>
              </a:rPr>
              <a:t>https://git-scm.com/doc</a:t>
            </a:r>
            <a:endParaRPr lang="en-US" sz="2000" dirty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https://git-scm.com/downloads</a:t>
            </a:r>
            <a:endParaRPr lang="en-US" sz="2000" dirty="0"/>
          </a:p>
          <a:p>
            <a:pPr lvl="1"/>
            <a:r>
              <a:rPr lang="en-US" sz="2000" dirty="0"/>
              <a:t>Pro </a:t>
            </a:r>
            <a:r>
              <a:rPr lang="en-US" sz="2000" dirty="0" err="1"/>
              <a:t>Git</a:t>
            </a:r>
            <a:r>
              <a:rPr lang="en-US" sz="2000" dirty="0"/>
              <a:t> book (EN/RU): </a:t>
            </a:r>
            <a:r>
              <a:rPr lang="en-US" sz="2000" dirty="0">
                <a:hlinkClick r:id="rId7"/>
              </a:rPr>
              <a:t>https://git-scm.com/book/en/v2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flight rules (EN/RU): </a:t>
            </a:r>
            <a:r>
              <a:rPr lang="en-US" sz="2400" dirty="0">
                <a:hlinkClick r:id="rId8"/>
              </a:rPr>
              <a:t>https://github.com/k88hudson/git-flight-rules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/>
              <a:t> is a precise definition of computer: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 and exceptions</a:t>
            </a:r>
          </a:p>
          <a:p>
            <a:pPr marL="342900" indent="-342900"/>
            <a:r>
              <a:rPr lang="en-US" sz="2400" dirty="0"/>
              <a:t>It can be thought as an agreement between a programmer and an engineer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RISC-V</a:t>
            </a:r>
            <a:r>
              <a:rPr lang="en-US" sz="2400" dirty="0"/>
              <a:t> is a modern RISC architecture</a:t>
            </a:r>
          </a:p>
          <a:p>
            <a:pPr lvl="1"/>
            <a:r>
              <a:rPr lang="en-US" sz="2000" dirty="0"/>
              <a:t>Evolution of MIPS</a:t>
            </a:r>
          </a:p>
          <a:p>
            <a:r>
              <a:rPr lang="en-US" sz="2400" dirty="0"/>
              <a:t>Designed for </a:t>
            </a:r>
            <a:r>
              <a:rPr lang="en-US" sz="2400" dirty="0">
                <a:solidFill>
                  <a:srgbClr val="5B9BD5"/>
                </a:solidFill>
              </a:rPr>
              <a:t>customization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Modular</a:t>
            </a:r>
          </a:p>
          <a:p>
            <a:pPr lvl="1"/>
            <a:r>
              <a:rPr lang="en-US" sz="2000" dirty="0"/>
              <a:t>Expandable through a variable instruction length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Open-sourced</a:t>
            </a:r>
            <a:r>
              <a:rPr lang="en-US" sz="2400" dirty="0"/>
              <a:t> and actively evolved by community</a:t>
            </a:r>
          </a:p>
          <a:p>
            <a:pPr lvl="1"/>
            <a:r>
              <a:rPr lang="en-US" sz="2000" dirty="0"/>
              <a:t>The first 6 RISC-V CPU created</a:t>
            </a:r>
          </a:p>
          <a:p>
            <a:pPr lvl="1"/>
            <a:r>
              <a:rPr lang="en-US" sz="2000" dirty="0"/>
              <a:t>Supported by GCC and LLVM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9" y="3305908"/>
            <a:ext cx="3467250" cy="16452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extensions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93253"/>
            <a:ext cx="4797669" cy="4128707"/>
          </a:xfrm>
        </p:spPr>
        <p:txBody>
          <a:bodyPr/>
          <a:lstStyle/>
          <a:p>
            <a:r>
              <a:rPr lang="en-US" dirty="0"/>
              <a:t>RISC-V is a </a:t>
            </a:r>
            <a:r>
              <a:rPr lang="en-US" dirty="0">
                <a:solidFill>
                  <a:srgbClr val="5B9BD5"/>
                </a:solidFill>
              </a:rPr>
              <a:t>modular</a:t>
            </a:r>
            <a:r>
              <a:rPr lang="en-US" dirty="0"/>
              <a:t> ISA</a:t>
            </a:r>
          </a:p>
          <a:p>
            <a:pPr lvl="1"/>
            <a:r>
              <a:rPr lang="en-US" dirty="0"/>
              <a:t>Use common naming convention for all modules</a:t>
            </a:r>
          </a:p>
          <a:p>
            <a:pPr lvl="1"/>
            <a:r>
              <a:rPr lang="en-US" dirty="0"/>
              <a:t>A base integer ISA is required to be implemented</a:t>
            </a:r>
          </a:p>
          <a:p>
            <a:pPr lvl="2"/>
            <a:r>
              <a:rPr lang="en-US" dirty="0"/>
              <a:t>40 instructions</a:t>
            </a:r>
          </a:p>
          <a:p>
            <a:pPr lvl="1"/>
            <a:r>
              <a:rPr lang="en-US" dirty="0"/>
              <a:t>Other extensions –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2615" y="2673448"/>
            <a:ext cx="140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3041" y="2027117"/>
            <a:ext cx="128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64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128</a:t>
            </a:r>
            <a:endParaRPr lang="ru-RU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346" y="365125"/>
            <a:ext cx="422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. &amp; Div.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single-precision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double-precision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IMAFD = General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quad-precision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Compressed (16-bit ops)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Bit manipulation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Packed (SIMD instructions)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Vector instructions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ru-RU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615" y="2673448"/>
            <a:ext cx="23885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RV32I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7292" y="494444"/>
            <a:ext cx="3613639" cy="49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44001" y="44169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(BASIC)</a:t>
            </a:r>
            <a:endParaRPr lang="ru-RU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3738" y="4335441"/>
            <a:ext cx="3112477" cy="896494"/>
            <a:chOff x="4413738" y="4335441"/>
            <a:chExt cx="3112477" cy="896494"/>
          </a:xfrm>
        </p:grpSpPr>
        <p:sp>
          <p:nvSpPr>
            <p:cNvPr id="13" name="TextBox 12"/>
            <p:cNvSpPr txBox="1"/>
            <p:nvPr/>
          </p:nvSpPr>
          <p:spPr>
            <a:xfrm>
              <a:off x="4413738" y="4585604"/>
              <a:ext cx="223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A register size in bits</a:t>
              </a:r>
            </a:p>
            <a:p>
              <a:pPr algn="r"/>
              <a:r>
                <a:rPr lang="en-US" dirty="0">
                  <a:solidFill>
                    <a:srgbClr val="5B9BD5"/>
                  </a:solidFill>
                </a:rPr>
                <a:t>Extension</a:t>
              </a:r>
              <a:endParaRPr lang="ru-RU" dirty="0">
                <a:solidFill>
                  <a:srgbClr val="5B9BD5"/>
                </a:solidFill>
              </a:endParaRPr>
            </a:p>
          </p:txBody>
        </p:sp>
        <p:cxnSp>
          <p:nvCxnSpPr>
            <p:cNvPr id="15" name="Curved Connector 14"/>
            <p:cNvCxnSpPr>
              <a:endCxn id="8" idx="2"/>
            </p:cNvCxnSpPr>
            <p:nvPr/>
          </p:nvCxnSpPr>
          <p:spPr>
            <a:xfrm flipV="1">
              <a:off x="6611815" y="4335441"/>
              <a:ext cx="465994" cy="447574"/>
            </a:xfrm>
            <a:prstGeom prst="curvedConnector2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86904" y="5073162"/>
              <a:ext cx="93931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8" grpId="1"/>
      <p:bldP spid="9" grpId="0"/>
      <p:bldP spid="9" grpId="1"/>
      <p:bldP spid="10" grpId="0" animBg="1"/>
      <p:bldP spid="11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“load-store” three-addresses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RISC-V is a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load-store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 ISA</a:t>
            </a:r>
          </a:p>
          <a:p>
            <a:pPr marL="800100" lvl="1" indent="-342900"/>
            <a:r>
              <a:rPr lang="en-US" dirty="0"/>
              <a:t>Only special instructions like load and store access the main memory</a:t>
            </a:r>
          </a:p>
          <a:p>
            <a:pPr marL="800100" lvl="1" indent="-342900"/>
            <a:r>
              <a:rPr lang="en-US" dirty="0">
                <a:latin typeface="+mn-lt"/>
              </a:rPr>
              <a:t>All data manipulation (e. g. logic, arithmetic) occur between registers</a:t>
            </a:r>
          </a:p>
          <a:p>
            <a:pPr marL="342900" indent="-342900"/>
            <a:r>
              <a:rPr lang="en-US" dirty="0"/>
              <a:t>RISC-V</a:t>
            </a:r>
            <a:r>
              <a:rPr lang="en-US" dirty="0">
                <a:latin typeface="+mn-lt"/>
              </a:rPr>
              <a:t> uses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three-addresses</a:t>
            </a:r>
            <a:r>
              <a:rPr lang="en-US" dirty="0">
                <a:latin typeface="+mn-lt"/>
              </a:rPr>
              <a:t> instructions for data manipulation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778585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276048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276047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301805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301806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252080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Memory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Little-Endian</a:t>
                </a:r>
              </a:p>
              <a:p>
                <a:r>
                  <a:rPr lang="en-US" dirty="0"/>
                  <a:t>Byte-addressable address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n – a register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latin typeface="Consolas" panose="020B0609020204030204" pitchFamily="49" charset="0"/>
                  </a:rPr>
                  <a:t>RV32I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Addressing is circular</a:t>
                </a:r>
              </a:p>
              <a:p>
                <a:pPr lvl="1"/>
                <a:r>
                  <a:rPr lang="en-US" dirty="0"/>
                  <a:t>Address calculation overflow is ignored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GPR = General Purpose Registers: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32-bit integer registers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x0-x31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registers =&gt; 5-bit register addresses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x0</a:t>
            </a:r>
            <a:r>
              <a:rPr lang="en-US" sz="2000" dirty="0"/>
              <a:t> hard-wired to </a:t>
            </a:r>
            <a:r>
              <a:rPr lang="en-US" sz="2000" dirty="0">
                <a:latin typeface="Consolas" panose="020B0609020204030204" pitchFamily="49" charset="0"/>
              </a:rPr>
              <a:t>0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F</a:t>
            </a:r>
            <a:r>
              <a:rPr lang="en-US" sz="2000" dirty="0"/>
              <a:t> extension adds 32 floating-point registers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f0-f31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CSR = Control and Status Registers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sz="2000" dirty="0"/>
              <a:t> = Program Counter – contains an address of the current instruction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fsr</a:t>
            </a:r>
            <a:r>
              <a:rPr lang="en-US" sz="2000" dirty="0"/>
              <a:t> = FP Status Register – FP rounding mode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…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More registers = better?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More registers </a:t>
            </a:r>
            <a:r>
              <a:rPr lang="en-US" sz="1800" b="1" dirty="0"/>
              <a:t>→</a:t>
            </a:r>
            <a:r>
              <a:rPr lang="en-US" sz="1800" dirty="0"/>
              <a:t> Larger decoders, multiplexers, etc. </a:t>
            </a:r>
            <a:r>
              <a:rPr lang="en-US" sz="1800" b="1" dirty="0"/>
              <a:t>→</a:t>
            </a:r>
            <a:r>
              <a:rPr lang="en-US" sz="1800" dirty="0"/>
              <a:t> 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5625"/>
            <a:ext cx="5506329" cy="4128707"/>
          </a:xfrm>
        </p:spPr>
        <p:txBody>
          <a:bodyPr/>
          <a:lstStyle/>
          <a:p>
            <a:r>
              <a:rPr lang="en-US" dirty="0"/>
              <a:t>A RISC-V instruction is a bit “word” by default</a:t>
            </a:r>
          </a:p>
          <a:p>
            <a:pPr lvl="1"/>
            <a:r>
              <a:rPr lang="en-US" dirty="0"/>
              <a:t>Fixed 32-bit length</a:t>
            </a:r>
          </a:p>
          <a:p>
            <a:pPr lvl="1"/>
            <a:r>
              <a:rPr lang="en-US" dirty="0"/>
              <a:t>Encodes an operation &amp; operands</a:t>
            </a:r>
          </a:p>
          <a:p>
            <a:r>
              <a:rPr lang="en-US" dirty="0"/>
              <a:t>Length can be variated with</a:t>
            </a:r>
            <a:br>
              <a:rPr lang="en-US" dirty="0"/>
            </a:br>
            <a:r>
              <a:rPr lang="en-US" dirty="0"/>
              <a:t>special bits</a:t>
            </a:r>
          </a:p>
          <a:p>
            <a:pPr lvl="1"/>
            <a:r>
              <a:rPr lang="en-US" dirty="0"/>
              <a:t>Down to 16 bits (Compressed)</a:t>
            </a:r>
          </a:p>
          <a:p>
            <a:pPr lvl="1"/>
            <a:r>
              <a:rPr lang="en-US" dirty="0"/>
              <a:t>Up to 192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12.10.2020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7842739" y="2781802"/>
            <a:ext cx="3892061" cy="369332"/>
            <a:chOff x="7842739" y="2781802"/>
            <a:chExt cx="3892061" cy="369332"/>
          </a:xfrm>
        </p:grpSpPr>
        <p:sp>
          <p:nvSpPr>
            <p:cNvPr id="13" name="Rectangle 12"/>
            <p:cNvSpPr/>
            <p:nvPr/>
          </p:nvSpPr>
          <p:spPr>
            <a:xfrm>
              <a:off x="9337431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***********bbb11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2739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1840" y="278180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32-bit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7431" y="2427973"/>
            <a:ext cx="2397369" cy="369332"/>
            <a:chOff x="9337431" y="2427973"/>
            <a:chExt cx="2397369" cy="369332"/>
          </a:xfrm>
        </p:grpSpPr>
        <p:sp>
          <p:nvSpPr>
            <p:cNvPr id="7" name="Rectangle 6"/>
            <p:cNvSpPr/>
            <p:nvPr/>
          </p:nvSpPr>
          <p:spPr>
            <a:xfrm>
              <a:off x="9337431" y="2499359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**************aa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11840" y="24279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16-bit</a:t>
              </a:r>
              <a:endParaRPr lang="ru-R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909" y="3135443"/>
            <a:ext cx="4999891" cy="369332"/>
            <a:chOff x="6734909" y="3135443"/>
            <a:chExt cx="4999891" cy="369332"/>
          </a:xfrm>
        </p:grpSpPr>
        <p:sp>
          <p:nvSpPr>
            <p:cNvPr id="12" name="Rectangle 11"/>
            <p:cNvSpPr/>
            <p:nvPr/>
          </p:nvSpPr>
          <p:spPr>
            <a:xfrm>
              <a:off x="6734909" y="3206829"/>
              <a:ext cx="1107830" cy="22656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5B9BD5"/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37431" y="320939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**********011111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2739" y="3207016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1840" y="313544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48-bit</a:t>
              </a:r>
              <a:endParaRPr lang="ru-R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32620" y="413004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aa ≠ 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 ≠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10700" y="3962400"/>
            <a:ext cx="1421423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1817</Words>
  <Application>Microsoft Office PowerPoint</Application>
  <PresentationFormat>Widescreen</PresentationFormat>
  <Paragraphs>610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Open Sans</vt:lpstr>
      <vt:lpstr>Office Theme</vt:lpstr>
      <vt:lpstr>2_Office Theme</vt:lpstr>
      <vt:lpstr>RISC-V ISA</vt:lpstr>
      <vt:lpstr>Step into Microarchitecture world…</vt:lpstr>
      <vt:lpstr>Refresher: ISA</vt:lpstr>
      <vt:lpstr>RISC-V: overview</vt:lpstr>
      <vt:lpstr>RISC-V: extensions</vt:lpstr>
      <vt:lpstr>RISC-V: “load-store” three-addresses design</vt:lpstr>
      <vt:lpstr>RISC-V: Memory</vt:lpstr>
      <vt:lpstr>RISC-V: registers</vt:lpstr>
      <vt:lpstr>RISC-V: instructions</vt:lpstr>
      <vt:lpstr>RV32I: instruction formats</vt:lpstr>
      <vt:lpstr>RV32I: arithmetic</vt:lpstr>
      <vt:lpstr>RV32I: reg-reg (R-type) arithmetic</vt:lpstr>
      <vt:lpstr>RV32I: reg-imm (I/U-type) arithmetic</vt:lpstr>
      <vt:lpstr>RV32I: NOP instruction</vt:lpstr>
      <vt:lpstr>RV32I: memory access</vt:lpstr>
      <vt:lpstr>RV32I: Load and Store</vt:lpstr>
      <vt:lpstr>RV32I: control transfer</vt:lpstr>
      <vt:lpstr>RV32I: Unconditional jumps</vt:lpstr>
      <vt:lpstr>RV32I: Conditional branches</vt:lpstr>
      <vt:lpstr>RISC-V Simulation</vt:lpstr>
      <vt:lpstr>Source materials</vt:lpstr>
      <vt:lpstr>Git/GitHub basics</vt:lpstr>
      <vt:lpstr>How to work with the repository</vt:lpstr>
      <vt:lpstr>Workflow</vt:lpstr>
      <vt:lpstr>Useful links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287</cp:revision>
  <dcterms:created xsi:type="dcterms:W3CDTF">2018-09-18T18:10:21Z</dcterms:created>
  <dcterms:modified xsi:type="dcterms:W3CDTF">2020-10-12T09:23:07Z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2019-10-14 11:58:14Z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