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8" r:id="rId2"/>
    <p:sldId id="299" r:id="rId3"/>
    <p:sldId id="300" r:id="rId4"/>
    <p:sldId id="301" r:id="rId5"/>
    <p:sldId id="303" r:id="rId6"/>
    <p:sldId id="310" r:id="rId7"/>
    <p:sldId id="306" r:id="rId8"/>
    <p:sldId id="30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iss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irill.a.korolev@phystech.edu" TargetMode="External"/><Relationship Id="rId2" Type="http://schemas.openxmlformats.org/officeDocument/2006/relationships/hyperlink" Target="mailto:pavel.kryukov@phystech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din@phystech.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MIPT-V</a:t>
            </a:r>
            <a:br>
              <a:rPr lang="en-US" dirty="0"/>
            </a:br>
            <a:r>
              <a:rPr lang="ru-RU" sz="4400" dirty="0"/>
              <a:t>Архитектура вычислительных систем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ru-RU" i="1" dirty="0"/>
              <a:t>Организационная информация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MIPT-V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1C5"/>
                </a:solidFill>
              </a:rPr>
              <a:t>образовательный</a:t>
            </a:r>
            <a:r>
              <a:rPr lang="ru-RU" sz="2600" dirty="0"/>
              <a:t> проект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Наибольший фокус на микроархитектуру процессоров</a:t>
            </a:r>
            <a:endParaRPr lang="en-US" sz="2200" dirty="0"/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Немного о системе команд </a:t>
            </a:r>
            <a:r>
              <a:rPr lang="en-US" sz="2200" strike="sngStrike" dirty="0"/>
              <a:t>MIPS</a:t>
            </a:r>
            <a:r>
              <a:rPr lang="en-US" sz="2200" dirty="0"/>
              <a:t> RISC-V,</a:t>
            </a:r>
            <a:r>
              <a:rPr lang="ru-RU" sz="2200" dirty="0"/>
              <a:t> компиляторах и ОС</a:t>
            </a:r>
            <a:endParaRPr lang="en-US" sz="22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Навыки разработки в крупном командном проекте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Система контроля версий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Работа над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open-source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 проектом в окружении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ru-RU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Инфраструктура непрерывной интеграции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Разработка через тестирование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Документация и коммуникация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: wiki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, презентации, английский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7777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MIPT-V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/>
              <a:t> в реальных проектах </a:t>
            </a:r>
            <a:r>
              <a:rPr lang="en-US" sz="2600" dirty="0"/>
              <a:t>Intel</a:t>
            </a:r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Участие серьезно повышает шансы вашего поступления на кафедру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Как попасть в </a:t>
            </a:r>
            <a:r>
              <a:rPr lang="en-US" sz="2600" dirty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Курс </a:t>
            </a:r>
            <a:r>
              <a:rPr lang="en-US" dirty="0"/>
              <a:t>MIPT-V (</a:t>
            </a:r>
            <a:r>
              <a:rPr lang="ru-RU" dirty="0"/>
              <a:t>или другой курс лаборатории </a:t>
            </a:r>
            <a:r>
              <a:rPr lang="en-US" dirty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Кафедра «Микропроцессорные технологии»</a:t>
            </a:r>
            <a:r>
              <a:rPr lang="en-US" dirty="0"/>
              <a:t> </a:t>
            </a:r>
            <a:r>
              <a:rPr lang="ru-RU" dirty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Успешная стажировка в </a:t>
            </a:r>
            <a:r>
              <a:rPr lang="en-US" dirty="0"/>
              <a:t>Intel </a:t>
            </a:r>
            <a:r>
              <a:rPr lang="ru-RU" dirty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Перевод на должность постоянного сотрудника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Преимущества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dirty="0"/>
              <a:t>Для студентов: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Уникальные знания</a:t>
            </a:r>
          </a:p>
          <a:p>
            <a:pPr marL="1081088" lvl="2" indent="-282575">
              <a:spcBef>
                <a:spcPts val="600"/>
              </a:spcBef>
            </a:pPr>
            <a:r>
              <a:rPr lang="ru-RU" sz="1600" dirty="0"/>
              <a:t>аналогичных курсов нет не только в МФТИ, но и в других российских университетах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Поступление на кафедру →</a:t>
            </a:r>
            <a:r>
              <a:rPr lang="en-US" sz="2000" dirty="0"/>
              <a:t> </a:t>
            </a:r>
            <a:r>
              <a:rPr lang="ru-RU" sz="2000" dirty="0"/>
              <a:t>стажировка в </a:t>
            </a:r>
            <a:r>
              <a:rPr lang="en-US" sz="2000" dirty="0"/>
              <a:t>Intel </a:t>
            </a:r>
            <a:r>
              <a:rPr lang="ru-RU" sz="2000" dirty="0"/>
              <a:t>→</a:t>
            </a:r>
            <a:r>
              <a:rPr lang="en-US" sz="2000" dirty="0"/>
              <a:t> </a:t>
            </a:r>
            <a:r>
              <a:rPr lang="ru-RU" sz="2000" dirty="0"/>
              <a:t>работа в </a:t>
            </a:r>
            <a:r>
              <a:rPr lang="en-US" sz="2000" dirty="0"/>
              <a:t>Intel</a:t>
            </a:r>
            <a:endParaRPr lang="ru-RU" sz="2000" dirty="0"/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Стипендия (максимальная стипендия </a:t>
            </a:r>
            <a:r>
              <a:rPr lang="en-US" sz="2000" dirty="0"/>
              <a:t>&gt; 10000</a:t>
            </a:r>
            <a:r>
              <a:rPr lang="ru-RU" sz="2000" dirty="0"/>
              <a:t> руб. в семестр)</a:t>
            </a:r>
          </a:p>
          <a:p>
            <a:pPr marL="231775" indent="-231775">
              <a:spcBef>
                <a:spcPts val="1200"/>
              </a:spcBef>
            </a:pPr>
            <a:r>
              <a:rPr lang="ru-RU" dirty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/>
              <a:t>Опыт управления проектом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/>
              <a:t>Обновление и расширение знаний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err="1"/>
              <a:t>Волонтёрство</a:t>
            </a:r>
            <a:r>
              <a:rPr lang="ru-RU" sz="2000" dirty="0"/>
              <a:t>: никакой материальной заинтересованности</a:t>
            </a:r>
            <a:endParaRPr lang="ru-RU" sz="2000" dirty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8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успеваемости студентов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05"/>
            <a:ext cx="10515600" cy="4128707"/>
          </a:xfrm>
        </p:spPr>
        <p:txBody>
          <a:bodyPr>
            <a:normAutofit lnSpcReduction="10000"/>
          </a:bodyPr>
          <a:lstStyle/>
          <a:p>
            <a:pPr marL="231775" indent="-231775"/>
            <a:r>
              <a:rPr lang="ru-RU" sz="2400" dirty="0"/>
              <a:t>Рейтинг студентов формируется в течении курса</a:t>
            </a:r>
          </a:p>
          <a:p>
            <a:pPr marL="231775" indent="-231775"/>
            <a:r>
              <a:rPr lang="ru-RU" sz="2400" dirty="0"/>
              <a:t>В рейтинге учитываются:</a:t>
            </a:r>
          </a:p>
          <a:p>
            <a:pPr marL="688975" lvl="1" indent="-231775"/>
            <a:r>
              <a:rPr lang="ru-RU" sz="2000" dirty="0"/>
              <a:t>Посещаемость занятий (</a:t>
            </a:r>
            <a:r>
              <a:rPr lang="en-US" sz="2000" b="1" dirty="0"/>
              <a:t>1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688975" lvl="1" indent="-231775"/>
            <a:r>
              <a:rPr lang="ru-RU" sz="2000" dirty="0"/>
              <a:t>Результаты тестирования в конце каждого семестра (</a:t>
            </a:r>
            <a:r>
              <a:rPr lang="en-US" sz="2000" b="1" dirty="0"/>
              <a:t>3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688975" lvl="1" indent="-231775"/>
            <a:r>
              <a:rPr lang="ru-RU" sz="2000" dirty="0"/>
              <a:t>Практическая работа (</a:t>
            </a:r>
            <a:r>
              <a:rPr lang="en-US" sz="2000" b="1" dirty="0"/>
              <a:t>6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231775" lvl="1"/>
            <a:endParaRPr lang="ru-RU" dirty="0"/>
          </a:p>
          <a:p>
            <a:pPr marL="231775" lvl="1"/>
            <a:r>
              <a:rPr lang="ru-RU" dirty="0"/>
              <a:t>Не преподаватели отбирают студентов на кафедру</a:t>
            </a:r>
          </a:p>
          <a:p>
            <a:pPr marL="688975" lvl="2"/>
            <a:r>
              <a:rPr lang="ru-RU" dirty="0"/>
              <a:t>Финальное решение принимает менеджер компании</a:t>
            </a:r>
          </a:p>
          <a:p>
            <a:pPr marL="231775" lvl="1"/>
            <a:r>
              <a:rPr lang="ru-RU" dirty="0"/>
              <a:t>При поступлении на кафедру учитывается «общее впечатление»</a:t>
            </a:r>
          </a:p>
          <a:p>
            <a:pPr marL="688975" lvl="2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/>
            <a:r>
              <a:rPr lang="ru-RU" dirty="0"/>
              <a:t>Обучение на проекте не гарантирует поступления на кафедру!</a:t>
            </a:r>
          </a:p>
          <a:p>
            <a:pPr marL="688975" lvl="2"/>
            <a:r>
              <a:rPr lang="ru-RU" dirty="0"/>
              <a:t>Но сильно помогает!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D09-EDD3-45CC-A1FC-854CCCE9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E53B-913F-45EA-900B-285F1523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Теоретические занятия чередуются с практикой</a:t>
            </a:r>
          </a:p>
          <a:p>
            <a:pPr lvl="1"/>
            <a:r>
              <a:rPr lang="ru-RU" dirty="0"/>
              <a:t>Закрепление пройденной части курса</a:t>
            </a:r>
          </a:p>
          <a:p>
            <a:pPr lvl="1"/>
            <a:r>
              <a:rPr lang="ru-RU" dirty="0"/>
              <a:t>Первые 3 занятия – теория, далее первая практика</a:t>
            </a:r>
          </a:p>
          <a:p>
            <a:pPr lvl="1"/>
            <a:r>
              <a:rPr lang="ru-RU" dirty="0"/>
              <a:t>Более сложные задания на дом</a:t>
            </a:r>
          </a:p>
          <a:p>
            <a:pPr lvl="1"/>
            <a:endParaRPr lang="ru-RU" dirty="0"/>
          </a:p>
          <a:p>
            <a:r>
              <a:rPr lang="ru-RU" dirty="0"/>
              <a:t>Дополнительно: разработка симулятора микроархитектуры</a:t>
            </a:r>
            <a:endParaRPr lang="en-US" dirty="0"/>
          </a:p>
          <a:p>
            <a:pPr lvl="1"/>
            <a:r>
              <a:rPr lang="ru-RU" dirty="0"/>
              <a:t>Реальный </a:t>
            </a:r>
            <a:r>
              <a:rPr lang="en-US" dirty="0"/>
              <a:t>open-source </a:t>
            </a:r>
            <a:r>
              <a:rPr lang="ru-RU" dirty="0"/>
              <a:t>проект</a:t>
            </a:r>
          </a:p>
          <a:p>
            <a:pPr lvl="1"/>
            <a:r>
              <a:rPr lang="ru-RU" dirty="0"/>
              <a:t>Продвинутый уровень: требуется знание микроархитектуры, </a:t>
            </a:r>
            <a:r>
              <a:rPr lang="en-US" dirty="0"/>
              <a:t>C++, git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https://github.com/MIPT-ILab/mipt-mips/issues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4EA8-F56B-4851-B8A7-C04CFDAE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1869-1351-49FB-8174-988B0634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ABB2-308B-48CE-B45A-242609AA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128707"/>
          </a:xfrm>
        </p:spPr>
        <p:txBody>
          <a:bodyPr/>
          <a:lstStyle/>
          <a:p>
            <a:r>
              <a:rPr lang="ru-RU" dirty="0"/>
              <a:t>Связь с преподавателями очно и через </a:t>
            </a:r>
            <a:r>
              <a:rPr lang="en-US" dirty="0"/>
              <a:t>e-mail</a:t>
            </a:r>
            <a:endParaRPr lang="ru-RU" dirty="0"/>
          </a:p>
          <a:p>
            <a:pPr lvl="1"/>
            <a:r>
              <a:rPr lang="ru-RU" dirty="0"/>
              <a:t>Паша: </a:t>
            </a:r>
            <a:r>
              <a:rPr lang="en-US" dirty="0">
                <a:hlinkClick r:id="rId2"/>
              </a:rPr>
              <a:t>pavel.kryukov@phystech.edu</a:t>
            </a:r>
            <a:endParaRPr lang="en-US" dirty="0"/>
          </a:p>
          <a:p>
            <a:pPr lvl="1"/>
            <a:r>
              <a:rPr lang="ru-RU" dirty="0"/>
              <a:t>Кирилл: </a:t>
            </a:r>
            <a:r>
              <a:rPr lang="en-US" dirty="0">
                <a:hlinkClick r:id="rId3"/>
              </a:rPr>
              <a:t>kirill.a.korolev@phystech.edu</a:t>
            </a:r>
            <a:endParaRPr lang="en-US" dirty="0"/>
          </a:p>
          <a:p>
            <a:pPr lvl="1"/>
            <a:r>
              <a:rPr lang="ru-RU" dirty="0"/>
              <a:t>Олег: </a:t>
            </a:r>
            <a:r>
              <a:rPr lang="en-US" dirty="0">
                <a:hlinkClick r:id="rId4"/>
              </a:rPr>
              <a:t>ladin@phystech.edu</a:t>
            </a:r>
            <a:endParaRPr lang="ru-RU" dirty="0"/>
          </a:p>
          <a:p>
            <a:r>
              <a:rPr lang="ru-RU" dirty="0"/>
              <a:t>Объявления будут рассылаться через почтовую рассылку</a:t>
            </a:r>
          </a:p>
          <a:p>
            <a:pPr lvl="1"/>
            <a:r>
              <a:rPr lang="ru-RU" dirty="0"/>
              <a:t>Разрешаются только адреса </a:t>
            </a:r>
            <a:r>
              <a:rPr lang="en-US" u="sng" dirty="0">
                <a:solidFill>
                  <a:schemeClr val="accent1"/>
                </a:solidFill>
              </a:rPr>
              <a:t>@phystech.edu</a:t>
            </a:r>
          </a:p>
          <a:p>
            <a:pPr lvl="1"/>
            <a:r>
              <a:rPr lang="ru-RU" dirty="0"/>
              <a:t>Переписка ведётся на английском языке</a:t>
            </a:r>
          </a:p>
          <a:p>
            <a:r>
              <a:rPr lang="ru-RU" dirty="0"/>
              <a:t>Проверяйте почту!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Занятия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047"/>
          </a:xfrm>
        </p:spPr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Время: </a:t>
            </a:r>
            <a:r>
              <a:rPr lang="ru-RU" sz="2800" dirty="0"/>
              <a:t>понедельник</a:t>
            </a:r>
            <a:r>
              <a:rPr lang="en-US" sz="2800" dirty="0"/>
              <a:t>, </a:t>
            </a:r>
            <a:r>
              <a:rPr lang="ru-RU" sz="2800" dirty="0"/>
              <a:t>11:30–13:00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Место: </a:t>
            </a:r>
            <a:r>
              <a:rPr lang="ru-RU" sz="2800" dirty="0"/>
              <a:t>108 РТ</a:t>
            </a:r>
          </a:p>
          <a:p>
            <a:pPr marL="457200" lvl="1" indent="-287338">
              <a:spcBef>
                <a:spcPts val="600"/>
              </a:spcBef>
            </a:pP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Годовой курс (2 семестра)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Презентации </a:t>
            </a:r>
            <a:r>
              <a:rPr lang="ru-RU" sz="2800" b="1" dirty="0"/>
              <a:t>на английском</a:t>
            </a:r>
            <a:r>
              <a:rPr lang="ru-RU" sz="2800" dirty="0"/>
              <a:t>, материал читается на русском</a:t>
            </a:r>
            <a:endParaRPr lang="ru-RU" sz="3200" b="1" dirty="0"/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Пропуск занятий нежелателен, предупреждайте заранее!</a:t>
            </a:r>
          </a:p>
          <a:p>
            <a:pPr marL="457200" lvl="1" indent="-287338">
              <a:spcBef>
                <a:spcPts val="600"/>
              </a:spcBef>
            </a:pPr>
            <a:endParaRPr lang="ru-RU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6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435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MIPT-V Архитектура вычислительных систем</vt:lpstr>
      <vt:lpstr>Цели и задачи курса (1)</vt:lpstr>
      <vt:lpstr>Цели и задачи курса (2)</vt:lpstr>
      <vt:lpstr>Преимущества курса</vt:lpstr>
      <vt:lpstr>Оценка успеваемости студентов</vt:lpstr>
      <vt:lpstr>Практика</vt:lpstr>
      <vt:lpstr>Связь</vt:lpstr>
      <vt:lpstr>Занятия курса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102</cp:revision>
  <dcterms:created xsi:type="dcterms:W3CDTF">2018-09-18T18:10:21Z</dcterms:created>
  <dcterms:modified xsi:type="dcterms:W3CDTF">2019-09-16T05:46:32Z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2019-09-16 05:46:32Z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